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9" r:id="rId3"/>
    <p:sldMasterId id="2147483701" r:id="rId4"/>
    <p:sldMasterId id="2147483723" r:id="rId5"/>
  </p:sldMasterIdLst>
  <p:notesMasterIdLst>
    <p:notesMasterId r:id="rId25"/>
  </p:notesMasterIdLst>
  <p:sldIdLst>
    <p:sldId id="1259" r:id="rId6"/>
    <p:sldId id="256" r:id="rId7"/>
    <p:sldId id="338" r:id="rId8"/>
    <p:sldId id="257" r:id="rId9"/>
    <p:sldId id="274" r:id="rId10"/>
    <p:sldId id="313" r:id="rId11"/>
    <p:sldId id="320" r:id="rId12"/>
    <p:sldId id="1254" r:id="rId13"/>
    <p:sldId id="314" r:id="rId14"/>
    <p:sldId id="317" r:id="rId15"/>
    <p:sldId id="321" r:id="rId16"/>
    <p:sldId id="322" r:id="rId17"/>
    <p:sldId id="325" r:id="rId18"/>
    <p:sldId id="330" r:id="rId19"/>
    <p:sldId id="334" r:id="rId20"/>
    <p:sldId id="336" r:id="rId21"/>
    <p:sldId id="331" r:id="rId22"/>
    <p:sldId id="337" r:id="rId23"/>
    <p:sldId id="33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3"/>
    <p:restoredTop sz="95872"/>
  </p:normalViewPr>
  <p:slideViewPr>
    <p:cSldViewPr>
      <p:cViewPr>
        <p:scale>
          <a:sx n="100" d="100"/>
          <a:sy n="100" d="100"/>
        </p:scale>
        <p:origin x="688" y="3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4569C-2E81-428C-B961-F771D34E45A4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807F1-4324-43A7-99A1-4711CB171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AA8AEA-989A-4737-BFC3-B9BED97F42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16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 design: CSR section 5/</a:t>
            </a:r>
            <a:r>
              <a:rPr lang="en-US" dirty="0" err="1"/>
              <a:t>pg</a:t>
            </a:r>
            <a:r>
              <a:rPr lang="en-US" dirty="0"/>
              <a:t> 102</a:t>
            </a:r>
          </a:p>
          <a:p>
            <a:r>
              <a:rPr lang="en-US" dirty="0"/>
              <a:t>DBL: CSR section 8.1/</a:t>
            </a:r>
            <a:r>
              <a:rPr lang="en-US" dirty="0" err="1"/>
              <a:t>pg</a:t>
            </a:r>
            <a:r>
              <a:rPr lang="en-US" dirty="0"/>
              <a:t> 173</a:t>
            </a:r>
          </a:p>
          <a:p>
            <a:r>
              <a:rPr lang="en-US" dirty="0"/>
              <a:t>Min FU</a:t>
            </a:r>
            <a:r>
              <a:rPr lang="en-US" baseline="0" dirty="0"/>
              <a:t> </a:t>
            </a:r>
            <a:r>
              <a:rPr lang="en-US" dirty="0"/>
              <a:t>from email: FW CA209-227 Last patient randomized in Part 1--January 2017 not December 2016</a:t>
            </a:r>
            <a:endParaRPr lang="en-US" strike="sngStrike" dirty="0"/>
          </a:p>
          <a:p>
            <a:endParaRPr lang="en-US" strike="sngStrik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C1A67-40F6-3A4F-921F-49F045E45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46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C0-A389-4C92-8174-F5AA0F9A0E42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A3DF-1D70-4223-8B36-9F6E2338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C0-A389-4C92-8174-F5AA0F9A0E42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A3DF-1D70-4223-8B36-9F6E2338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C0-A389-4C92-8174-F5AA0F9A0E42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A3DF-1D70-4223-8B36-9F6E2338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2986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65" y="1630036"/>
            <a:ext cx="11842721" cy="6863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3" y="2223348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3" y="4691832"/>
            <a:ext cx="8534400" cy="130698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Date or Reference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MSK_logo_simp_hor_r_rev_d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2" y="244928"/>
            <a:ext cx="4407740" cy="120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2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34" y="983048"/>
            <a:ext cx="11394276" cy="5176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932" y="6356353"/>
            <a:ext cx="3860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0084" y="6356353"/>
            <a:ext cx="284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3"/>
            <a:ext cx="3860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6484" y="6356353"/>
            <a:ext cx="2844800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09600" y="431715"/>
            <a:ext cx="11256608" cy="6852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sz="32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79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6602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6602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1932" y="6353221"/>
            <a:ext cx="3860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00084" y="6356353"/>
            <a:ext cx="2844800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2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5330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9306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733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1307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71932" y="6356353"/>
            <a:ext cx="3860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00084" y="6356353"/>
            <a:ext cx="2844800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5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2986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65" y="1630036"/>
            <a:ext cx="11842721" cy="6863396"/>
          </a:xfrm>
          <a:prstGeom prst="rect">
            <a:avLst/>
          </a:prstGeom>
        </p:spPr>
      </p:pic>
      <p:pic>
        <p:nvPicPr>
          <p:cNvPr id="9" name="Picture 8" descr="MSKCC_logo_hor_s_rev_rgb_15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02166"/>
            <a:ext cx="2877749" cy="664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048" y="2084803"/>
            <a:ext cx="10363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1932" y="6356353"/>
            <a:ext cx="3860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00084" y="6356353"/>
            <a:ext cx="2844800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934" y="89098"/>
            <a:ext cx="11394276" cy="6852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072" y="1135412"/>
            <a:ext cx="6815667" cy="46331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135412"/>
            <a:ext cx="4011084" cy="49981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1" y="6354787"/>
            <a:ext cx="3723132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00084" y="6356353"/>
            <a:ext cx="2844800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71934" y="89098"/>
            <a:ext cx="11394276" cy="6852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sz="3200"/>
              <a:t>Click to edit Master title style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6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C0-A389-4C92-8174-F5AA0F9A0E42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A3DF-1D70-4223-8B36-9F6E2338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5085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52285" y="6356353"/>
            <a:ext cx="3280447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00084" y="6356353"/>
            <a:ext cx="2844800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71934" y="89098"/>
            <a:ext cx="11394276" cy="6852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sz="3200"/>
              <a:t>Click to edit Master title style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96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58855" y="6465807"/>
            <a:ext cx="13208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49FCA"/>
                </a:solidFill>
              </a:defRPr>
            </a:lvl1pPr>
          </a:lstStyle>
          <a:p>
            <a:pPr defTabSz="457200">
              <a:defRPr/>
            </a:pPr>
            <a:fld id="{F7A7672C-765D-C749-A386-A7D512D8DF4B}" type="datetime1">
              <a:rPr lang="en-US" smtClean="0"/>
              <a:pPr defTabSz="457200">
                <a:defRPr/>
              </a:pPr>
              <a:t>4/24/18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9FCA"/>
                </a:solidFill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49FCA"/>
                </a:solidFill>
              </a:defRPr>
            </a:lvl1pPr>
          </a:lstStyle>
          <a:p>
            <a:pPr>
              <a:defRPr/>
            </a:pPr>
            <a:fld id="{C4C66A6D-0826-A046-B434-1CF4F6FDB1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1932" y="6356354"/>
            <a:ext cx="3860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00084" y="6356354"/>
            <a:ext cx="2844800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935" y="89097"/>
            <a:ext cx="11394276" cy="685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83218AE-A823-4AB9-B6C8-3F329123BB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52129"/>
            <a:ext cx="7006269" cy="553999"/>
          </a:xfrm>
        </p:spPr>
        <p:txBody>
          <a:bodyPr anchor="b">
            <a:noAutofit/>
          </a:bodyPr>
          <a:lstStyle>
            <a:lvl1pPr>
              <a:defRPr sz="2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20000" y="1080004"/>
            <a:ext cx="7006269" cy="488795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000" y="2112963"/>
            <a:ext cx="10742400" cy="4020208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788FA-F864-4521-9DFD-AF03C9BFF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4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CCED-91B8-4651-9EC1-7474631DE355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6E7-B897-4208-9B5A-3A1C02E54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4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CCED-91B8-4651-9EC1-7474631DE355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6E7-B897-4208-9B5A-3A1C02E54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3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CCED-91B8-4651-9EC1-7474631DE355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6E7-B897-4208-9B5A-3A1C02E54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CCED-91B8-4651-9EC1-7474631DE355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6E7-B897-4208-9B5A-3A1C02E54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8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CCED-91B8-4651-9EC1-7474631DE355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6E7-B897-4208-9B5A-3A1C02E54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C0-A389-4C92-8174-F5AA0F9A0E42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A3DF-1D70-4223-8B36-9F6E2338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CCED-91B8-4651-9EC1-7474631DE355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6E7-B897-4208-9B5A-3A1C02E54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CCED-91B8-4651-9EC1-7474631DE355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6E7-B897-4208-9B5A-3A1C02E54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CCED-91B8-4651-9EC1-7474631DE355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6E7-B897-4208-9B5A-3A1C02E54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3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CCED-91B8-4651-9EC1-7474631DE355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6E7-B897-4208-9B5A-3A1C02E54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4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CCED-91B8-4651-9EC1-7474631DE355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6E7-B897-4208-9B5A-3A1C02E54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2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CCED-91B8-4651-9EC1-7474631DE355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6E7-B897-4208-9B5A-3A1C02E54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400" y="2577468"/>
            <a:ext cx="10363200" cy="1470025"/>
          </a:xfrm>
        </p:spPr>
        <p:txBody>
          <a:bodyPr/>
          <a:lstStyle>
            <a:lvl1pPr>
              <a:defRPr sz="3200">
                <a:solidFill>
                  <a:srgbClr val="0D5CA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28800" y="4333240"/>
            <a:ext cx="8534400" cy="6858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065A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C682F206-0920-4012-A3B3-7201D249C402}"/>
              </a:ext>
            </a:extLst>
          </p:cNvPr>
          <p:cNvGrpSpPr/>
          <p:nvPr userDrawn="1"/>
        </p:nvGrpSpPr>
        <p:grpSpPr>
          <a:xfrm>
            <a:off x="1782053" y="-4070"/>
            <a:ext cx="10409947" cy="1172471"/>
            <a:chOff x="1341302" y="-3053"/>
            <a:chExt cx="7802698" cy="879353"/>
          </a:xfrm>
        </p:grpSpPr>
        <p:pic>
          <p:nvPicPr>
            <p:cNvPr id="72" name="Picture 71">
              <a:extLst>
                <a:ext uri="{FF2B5EF4-FFF2-40B4-BE49-F238E27FC236}">
                  <a16:creationId xmlns="" xmlns:a16="http://schemas.microsoft.com/office/drawing/2014/main" id="{463F87E6-5CDD-45E3-96BB-1FC0F3901D5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37" r="1"/>
            <a:stretch/>
          </p:blipFill>
          <p:spPr>
            <a:xfrm>
              <a:off x="1341302" y="-1"/>
              <a:ext cx="1291929" cy="876301"/>
            </a:xfrm>
            <a:prstGeom prst="rect">
              <a:avLst/>
            </a:prstGeom>
          </p:spPr>
        </p:pic>
        <p:sp>
          <p:nvSpPr>
            <p:cNvPr id="73" name="Rectangle 6">
              <a:extLst>
                <a:ext uri="{FF2B5EF4-FFF2-40B4-BE49-F238E27FC236}">
                  <a16:creationId xmlns="" xmlns:a16="http://schemas.microsoft.com/office/drawing/2014/main" id="{3FB8F25C-E8BD-4A7F-8063-4EAACA19A5A9}"/>
                </a:ext>
              </a:extLst>
            </p:cNvPr>
            <p:cNvSpPr/>
            <p:nvPr userDrawn="1"/>
          </p:nvSpPr>
          <p:spPr>
            <a:xfrm>
              <a:off x="2672080" y="-3053"/>
              <a:ext cx="6471920" cy="879352"/>
            </a:xfrm>
            <a:custGeom>
              <a:avLst/>
              <a:gdLst>
                <a:gd name="connsiteX0" fmla="*/ 0 w 6089904"/>
                <a:gd name="connsiteY0" fmla="*/ 0 h 876300"/>
                <a:gd name="connsiteX1" fmla="*/ 6089904 w 6089904"/>
                <a:gd name="connsiteY1" fmla="*/ 0 h 876300"/>
                <a:gd name="connsiteX2" fmla="*/ 6089904 w 6089904"/>
                <a:gd name="connsiteY2" fmla="*/ 876300 h 876300"/>
                <a:gd name="connsiteX3" fmla="*/ 0 w 6089904"/>
                <a:gd name="connsiteY3" fmla="*/ 876300 h 876300"/>
                <a:gd name="connsiteX4" fmla="*/ 0 w 6089904"/>
                <a:gd name="connsiteY4" fmla="*/ 0 h 876300"/>
                <a:gd name="connsiteX0" fmla="*/ 231648 w 6089904"/>
                <a:gd name="connsiteY0" fmla="*/ 24384 h 876300"/>
                <a:gd name="connsiteX1" fmla="*/ 6089904 w 6089904"/>
                <a:gd name="connsiteY1" fmla="*/ 0 h 876300"/>
                <a:gd name="connsiteX2" fmla="*/ 6089904 w 6089904"/>
                <a:gd name="connsiteY2" fmla="*/ 876300 h 876300"/>
                <a:gd name="connsiteX3" fmla="*/ 0 w 6089904"/>
                <a:gd name="connsiteY3" fmla="*/ 876300 h 876300"/>
                <a:gd name="connsiteX4" fmla="*/ 231648 w 6089904"/>
                <a:gd name="connsiteY4" fmla="*/ 24384 h 876300"/>
                <a:gd name="connsiteX0" fmla="*/ 243840 w 6089904"/>
                <a:gd name="connsiteY0" fmla="*/ 18288 h 876300"/>
                <a:gd name="connsiteX1" fmla="*/ 6089904 w 6089904"/>
                <a:gd name="connsiteY1" fmla="*/ 0 h 876300"/>
                <a:gd name="connsiteX2" fmla="*/ 6089904 w 6089904"/>
                <a:gd name="connsiteY2" fmla="*/ 876300 h 876300"/>
                <a:gd name="connsiteX3" fmla="*/ 0 w 6089904"/>
                <a:gd name="connsiteY3" fmla="*/ 876300 h 876300"/>
                <a:gd name="connsiteX4" fmla="*/ 243840 w 6089904"/>
                <a:gd name="connsiteY4" fmla="*/ 18288 h 876300"/>
                <a:gd name="connsiteX0" fmla="*/ 253365 w 6089904"/>
                <a:gd name="connsiteY0" fmla="*/ 4001 h 876300"/>
                <a:gd name="connsiteX1" fmla="*/ 6089904 w 6089904"/>
                <a:gd name="connsiteY1" fmla="*/ 0 h 876300"/>
                <a:gd name="connsiteX2" fmla="*/ 6089904 w 6089904"/>
                <a:gd name="connsiteY2" fmla="*/ 876300 h 876300"/>
                <a:gd name="connsiteX3" fmla="*/ 0 w 6089904"/>
                <a:gd name="connsiteY3" fmla="*/ 876300 h 876300"/>
                <a:gd name="connsiteX4" fmla="*/ 253365 w 6089904"/>
                <a:gd name="connsiteY4" fmla="*/ 4001 h 876300"/>
                <a:gd name="connsiteX0" fmla="*/ 262327 w 6089904"/>
                <a:gd name="connsiteY0" fmla="*/ 2096 h 876300"/>
                <a:gd name="connsiteX1" fmla="*/ 6089904 w 6089904"/>
                <a:gd name="connsiteY1" fmla="*/ 0 h 876300"/>
                <a:gd name="connsiteX2" fmla="*/ 6089904 w 6089904"/>
                <a:gd name="connsiteY2" fmla="*/ 876300 h 876300"/>
                <a:gd name="connsiteX3" fmla="*/ 0 w 6089904"/>
                <a:gd name="connsiteY3" fmla="*/ 876300 h 876300"/>
                <a:gd name="connsiteX4" fmla="*/ 262327 w 6089904"/>
                <a:gd name="connsiteY4" fmla="*/ 2096 h 876300"/>
                <a:gd name="connsiteX0" fmla="*/ 264120 w 6089904"/>
                <a:gd name="connsiteY0" fmla="*/ 2096 h 876300"/>
                <a:gd name="connsiteX1" fmla="*/ 6089904 w 6089904"/>
                <a:gd name="connsiteY1" fmla="*/ 0 h 876300"/>
                <a:gd name="connsiteX2" fmla="*/ 6089904 w 6089904"/>
                <a:gd name="connsiteY2" fmla="*/ 876300 h 876300"/>
                <a:gd name="connsiteX3" fmla="*/ 0 w 6089904"/>
                <a:gd name="connsiteY3" fmla="*/ 876300 h 876300"/>
                <a:gd name="connsiteX4" fmla="*/ 264120 w 6089904"/>
                <a:gd name="connsiteY4" fmla="*/ 2096 h 876300"/>
                <a:gd name="connsiteX0" fmla="*/ 264120 w 6089904"/>
                <a:gd name="connsiteY0" fmla="*/ 0 h 878014"/>
                <a:gd name="connsiteX1" fmla="*/ 6089904 w 6089904"/>
                <a:gd name="connsiteY1" fmla="*/ 1714 h 878014"/>
                <a:gd name="connsiteX2" fmla="*/ 6089904 w 6089904"/>
                <a:gd name="connsiteY2" fmla="*/ 878014 h 878014"/>
                <a:gd name="connsiteX3" fmla="*/ 0 w 6089904"/>
                <a:gd name="connsiteY3" fmla="*/ 878014 h 878014"/>
                <a:gd name="connsiteX4" fmla="*/ 264120 w 6089904"/>
                <a:gd name="connsiteY4" fmla="*/ 0 h 878014"/>
                <a:gd name="connsiteX0" fmla="*/ 264120 w 6089904"/>
                <a:gd name="connsiteY0" fmla="*/ 0 h 878014"/>
                <a:gd name="connsiteX1" fmla="*/ 6089904 w 6089904"/>
                <a:gd name="connsiteY1" fmla="*/ 1714 h 878014"/>
                <a:gd name="connsiteX2" fmla="*/ 6089904 w 6089904"/>
                <a:gd name="connsiteY2" fmla="*/ 878014 h 878014"/>
                <a:gd name="connsiteX3" fmla="*/ 0 w 6089904"/>
                <a:gd name="connsiteY3" fmla="*/ 878014 h 878014"/>
                <a:gd name="connsiteX4" fmla="*/ 264120 w 6089904"/>
                <a:gd name="connsiteY4" fmla="*/ 0 h 878014"/>
                <a:gd name="connsiteX0" fmla="*/ 264120 w 6089904"/>
                <a:gd name="connsiteY0" fmla="*/ 0 h 878014"/>
                <a:gd name="connsiteX1" fmla="*/ 6089904 w 6089904"/>
                <a:gd name="connsiteY1" fmla="*/ 1714 h 878014"/>
                <a:gd name="connsiteX2" fmla="*/ 6089904 w 6089904"/>
                <a:gd name="connsiteY2" fmla="*/ 878014 h 878014"/>
                <a:gd name="connsiteX3" fmla="*/ 0 w 6089904"/>
                <a:gd name="connsiteY3" fmla="*/ 878014 h 878014"/>
                <a:gd name="connsiteX4" fmla="*/ 264120 w 6089904"/>
                <a:gd name="connsiteY4" fmla="*/ 0 h 878014"/>
                <a:gd name="connsiteX0" fmla="*/ 264120 w 6089904"/>
                <a:gd name="connsiteY0" fmla="*/ 671 h 878685"/>
                <a:gd name="connsiteX1" fmla="*/ 6089904 w 6089904"/>
                <a:gd name="connsiteY1" fmla="*/ 0 h 878685"/>
                <a:gd name="connsiteX2" fmla="*/ 6089904 w 6089904"/>
                <a:gd name="connsiteY2" fmla="*/ 878685 h 878685"/>
                <a:gd name="connsiteX3" fmla="*/ 0 w 6089904"/>
                <a:gd name="connsiteY3" fmla="*/ 878685 h 878685"/>
                <a:gd name="connsiteX4" fmla="*/ 264120 w 6089904"/>
                <a:gd name="connsiteY4" fmla="*/ 671 h 878685"/>
                <a:gd name="connsiteX0" fmla="*/ 264120 w 6089904"/>
                <a:gd name="connsiteY0" fmla="*/ 0 h 880399"/>
                <a:gd name="connsiteX1" fmla="*/ 6089904 w 6089904"/>
                <a:gd name="connsiteY1" fmla="*/ 1714 h 880399"/>
                <a:gd name="connsiteX2" fmla="*/ 6089904 w 6089904"/>
                <a:gd name="connsiteY2" fmla="*/ 880399 h 880399"/>
                <a:gd name="connsiteX3" fmla="*/ 0 w 6089904"/>
                <a:gd name="connsiteY3" fmla="*/ 880399 h 880399"/>
                <a:gd name="connsiteX4" fmla="*/ 264120 w 6089904"/>
                <a:gd name="connsiteY4" fmla="*/ 0 h 880399"/>
                <a:gd name="connsiteX0" fmla="*/ 264120 w 6089904"/>
                <a:gd name="connsiteY0" fmla="*/ 671 h 881070"/>
                <a:gd name="connsiteX1" fmla="*/ 6089904 w 6089904"/>
                <a:gd name="connsiteY1" fmla="*/ 0 h 881070"/>
                <a:gd name="connsiteX2" fmla="*/ 6089904 w 6089904"/>
                <a:gd name="connsiteY2" fmla="*/ 881070 h 881070"/>
                <a:gd name="connsiteX3" fmla="*/ 0 w 6089904"/>
                <a:gd name="connsiteY3" fmla="*/ 881070 h 881070"/>
                <a:gd name="connsiteX4" fmla="*/ 264120 w 6089904"/>
                <a:gd name="connsiteY4" fmla="*/ 671 h 88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9904" h="881070">
                  <a:moveTo>
                    <a:pt x="264120" y="671"/>
                  </a:moveTo>
                  <a:lnTo>
                    <a:pt x="6089904" y="0"/>
                  </a:lnTo>
                  <a:lnTo>
                    <a:pt x="6089904" y="881070"/>
                  </a:lnTo>
                  <a:lnTo>
                    <a:pt x="0" y="881070"/>
                  </a:lnTo>
                  <a:lnTo>
                    <a:pt x="264120" y="671"/>
                  </a:lnTo>
                  <a:close/>
                </a:path>
              </a:pathLst>
            </a:custGeom>
            <a:solidFill>
              <a:srgbClr val="0065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="" xmlns:a16="http://schemas.microsoft.com/office/drawing/2014/main" id="{DAA11D60-F90F-497B-B352-49C2F68AB6BF}"/>
              </a:ext>
            </a:extLst>
          </p:cNvPr>
          <p:cNvSpPr/>
          <p:nvPr userDrawn="1"/>
        </p:nvSpPr>
        <p:spPr>
          <a:xfrm>
            <a:off x="4" y="0"/>
            <a:ext cx="1870073" cy="1168400"/>
          </a:xfrm>
          <a:custGeom>
            <a:avLst/>
            <a:gdLst>
              <a:gd name="connsiteX0" fmla="*/ 0 w 1407273"/>
              <a:gd name="connsiteY0" fmla="*/ 0 h 876300"/>
              <a:gd name="connsiteX1" fmla="*/ 1407273 w 1407273"/>
              <a:gd name="connsiteY1" fmla="*/ 0 h 876300"/>
              <a:gd name="connsiteX2" fmla="*/ 1126410 w 1407273"/>
              <a:gd name="connsiteY2" fmla="*/ 876300 h 876300"/>
              <a:gd name="connsiteX3" fmla="*/ 0 w 1407273"/>
              <a:gd name="connsiteY3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273" h="876300">
                <a:moveTo>
                  <a:pt x="0" y="0"/>
                </a:moveTo>
                <a:lnTo>
                  <a:pt x="1407273" y="0"/>
                </a:lnTo>
                <a:lnTo>
                  <a:pt x="1126410" y="876300"/>
                </a:lnTo>
                <a:lnTo>
                  <a:pt x="0" y="8763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9415EDAE-0D65-4E99-8F3F-A88949F753FF}"/>
              </a:ext>
            </a:extLst>
          </p:cNvPr>
          <p:cNvSpPr/>
          <p:nvPr userDrawn="1"/>
        </p:nvSpPr>
        <p:spPr>
          <a:xfrm>
            <a:off x="2232027" y="723969"/>
            <a:ext cx="1254125" cy="256716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800" dirty="0"/>
          </a:p>
        </p:txBody>
      </p:sp>
      <p:grpSp>
        <p:nvGrpSpPr>
          <p:cNvPr id="76" name="Group 4">
            <a:extLst>
              <a:ext uri="{FF2B5EF4-FFF2-40B4-BE49-F238E27FC236}">
                <a16:creationId xmlns="" xmlns:a16="http://schemas.microsoft.com/office/drawing/2014/main" id="{7261820B-A2D5-4D58-85CC-87977568A22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6621" y="206217"/>
            <a:ext cx="1236419" cy="774019"/>
            <a:chOff x="2447" y="-120"/>
            <a:chExt cx="1353" cy="847"/>
          </a:xfrm>
        </p:grpSpPr>
        <p:sp>
          <p:nvSpPr>
            <p:cNvPr id="77" name="AutoShape 3">
              <a:extLst>
                <a:ext uri="{FF2B5EF4-FFF2-40B4-BE49-F238E27FC236}">
                  <a16:creationId xmlns="" xmlns:a16="http://schemas.microsoft.com/office/drawing/2014/main" id="{D302D776-3534-40C7-A064-37185CD8626F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447" y="-120"/>
              <a:ext cx="1353" cy="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78" name="Freeform 5">
              <a:extLst>
                <a:ext uri="{FF2B5EF4-FFF2-40B4-BE49-F238E27FC236}">
                  <a16:creationId xmlns="" xmlns:a16="http://schemas.microsoft.com/office/drawing/2014/main" id="{257544C8-A006-47A1-9320-B55FB733D5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52" y="348"/>
              <a:ext cx="86" cy="99"/>
            </a:xfrm>
            <a:custGeom>
              <a:avLst/>
              <a:gdLst>
                <a:gd name="T0" fmla="*/ 38 w 86"/>
                <a:gd name="T1" fmla="*/ 0 h 99"/>
                <a:gd name="T2" fmla="*/ 49 w 86"/>
                <a:gd name="T3" fmla="*/ 0 h 99"/>
                <a:gd name="T4" fmla="*/ 86 w 86"/>
                <a:gd name="T5" fmla="*/ 99 h 99"/>
                <a:gd name="T6" fmla="*/ 75 w 86"/>
                <a:gd name="T7" fmla="*/ 99 h 99"/>
                <a:gd name="T8" fmla="*/ 65 w 86"/>
                <a:gd name="T9" fmla="*/ 73 h 99"/>
                <a:gd name="T10" fmla="*/ 22 w 86"/>
                <a:gd name="T11" fmla="*/ 73 h 99"/>
                <a:gd name="T12" fmla="*/ 11 w 86"/>
                <a:gd name="T13" fmla="*/ 99 h 99"/>
                <a:gd name="T14" fmla="*/ 0 w 86"/>
                <a:gd name="T15" fmla="*/ 99 h 99"/>
                <a:gd name="T16" fmla="*/ 38 w 86"/>
                <a:gd name="T17" fmla="*/ 0 h 99"/>
                <a:gd name="T18" fmla="*/ 62 w 86"/>
                <a:gd name="T19" fmla="*/ 64 h 99"/>
                <a:gd name="T20" fmla="*/ 43 w 86"/>
                <a:gd name="T21" fmla="*/ 13 h 99"/>
                <a:gd name="T22" fmla="*/ 24 w 86"/>
                <a:gd name="T23" fmla="*/ 64 h 99"/>
                <a:gd name="T24" fmla="*/ 62 w 86"/>
                <a:gd name="T25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99">
                  <a:moveTo>
                    <a:pt x="38" y="0"/>
                  </a:moveTo>
                  <a:lnTo>
                    <a:pt x="49" y="0"/>
                  </a:lnTo>
                  <a:lnTo>
                    <a:pt x="86" y="99"/>
                  </a:lnTo>
                  <a:lnTo>
                    <a:pt x="75" y="99"/>
                  </a:lnTo>
                  <a:lnTo>
                    <a:pt x="65" y="73"/>
                  </a:lnTo>
                  <a:lnTo>
                    <a:pt x="22" y="73"/>
                  </a:lnTo>
                  <a:lnTo>
                    <a:pt x="11" y="99"/>
                  </a:lnTo>
                  <a:lnTo>
                    <a:pt x="0" y="99"/>
                  </a:lnTo>
                  <a:lnTo>
                    <a:pt x="38" y="0"/>
                  </a:lnTo>
                  <a:close/>
                  <a:moveTo>
                    <a:pt x="62" y="64"/>
                  </a:moveTo>
                  <a:lnTo>
                    <a:pt x="43" y="13"/>
                  </a:lnTo>
                  <a:lnTo>
                    <a:pt x="24" y="64"/>
                  </a:lnTo>
                  <a:lnTo>
                    <a:pt x="62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79" name="Freeform 6">
              <a:extLst>
                <a:ext uri="{FF2B5EF4-FFF2-40B4-BE49-F238E27FC236}">
                  <a16:creationId xmlns="" xmlns:a16="http://schemas.microsoft.com/office/drawing/2014/main" id="{FC6659DC-E464-4C16-B19C-6873B8BF08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372"/>
              <a:ext cx="97" cy="75"/>
            </a:xfrm>
            <a:custGeom>
              <a:avLst/>
              <a:gdLst>
                <a:gd name="T0" fmla="*/ 0 w 36"/>
                <a:gd name="T1" fmla="*/ 1 h 28"/>
                <a:gd name="T2" fmla="*/ 4 w 36"/>
                <a:gd name="T3" fmla="*/ 1 h 28"/>
                <a:gd name="T4" fmla="*/ 4 w 36"/>
                <a:gd name="T5" fmla="*/ 5 h 28"/>
                <a:gd name="T6" fmla="*/ 12 w 36"/>
                <a:gd name="T7" fmla="*/ 0 h 28"/>
                <a:gd name="T8" fmla="*/ 19 w 36"/>
                <a:gd name="T9" fmla="*/ 5 h 28"/>
                <a:gd name="T10" fmla="*/ 28 w 36"/>
                <a:gd name="T11" fmla="*/ 0 h 28"/>
                <a:gd name="T12" fmla="*/ 36 w 36"/>
                <a:gd name="T13" fmla="*/ 10 h 28"/>
                <a:gd name="T14" fmla="*/ 36 w 36"/>
                <a:gd name="T15" fmla="*/ 28 h 28"/>
                <a:gd name="T16" fmla="*/ 33 w 36"/>
                <a:gd name="T17" fmla="*/ 28 h 28"/>
                <a:gd name="T18" fmla="*/ 33 w 36"/>
                <a:gd name="T19" fmla="*/ 11 h 28"/>
                <a:gd name="T20" fmla="*/ 27 w 36"/>
                <a:gd name="T21" fmla="*/ 4 h 28"/>
                <a:gd name="T22" fmla="*/ 20 w 36"/>
                <a:gd name="T23" fmla="*/ 11 h 28"/>
                <a:gd name="T24" fmla="*/ 20 w 36"/>
                <a:gd name="T25" fmla="*/ 28 h 28"/>
                <a:gd name="T26" fmla="*/ 17 w 36"/>
                <a:gd name="T27" fmla="*/ 28 h 28"/>
                <a:gd name="T28" fmla="*/ 17 w 36"/>
                <a:gd name="T29" fmla="*/ 11 h 28"/>
                <a:gd name="T30" fmla="*/ 11 w 36"/>
                <a:gd name="T31" fmla="*/ 4 h 28"/>
                <a:gd name="T32" fmla="*/ 4 w 36"/>
                <a:gd name="T33" fmla="*/ 11 h 28"/>
                <a:gd name="T34" fmla="*/ 4 w 36"/>
                <a:gd name="T35" fmla="*/ 28 h 28"/>
                <a:gd name="T36" fmla="*/ 0 w 36"/>
                <a:gd name="T37" fmla="*/ 28 h 28"/>
                <a:gd name="T38" fmla="*/ 0 w 36"/>
                <a:gd name="T3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28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2"/>
                    <a:pt x="8" y="0"/>
                    <a:pt x="12" y="0"/>
                  </a:cubicBezTo>
                  <a:cubicBezTo>
                    <a:pt x="16" y="0"/>
                    <a:pt x="18" y="2"/>
                    <a:pt x="19" y="5"/>
                  </a:cubicBezTo>
                  <a:cubicBezTo>
                    <a:pt x="21" y="2"/>
                    <a:pt x="24" y="0"/>
                    <a:pt x="28" y="0"/>
                  </a:cubicBezTo>
                  <a:cubicBezTo>
                    <a:pt x="33" y="0"/>
                    <a:pt x="36" y="4"/>
                    <a:pt x="36" y="10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6"/>
                    <a:pt x="30" y="4"/>
                    <a:pt x="27" y="4"/>
                  </a:cubicBezTo>
                  <a:cubicBezTo>
                    <a:pt x="23" y="4"/>
                    <a:pt x="20" y="6"/>
                    <a:pt x="20" y="11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6"/>
                    <a:pt x="14" y="4"/>
                    <a:pt x="11" y="4"/>
                  </a:cubicBezTo>
                  <a:cubicBezTo>
                    <a:pt x="7" y="4"/>
                    <a:pt x="4" y="7"/>
                    <a:pt x="4" y="1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0" name="Freeform 7">
              <a:extLst>
                <a:ext uri="{FF2B5EF4-FFF2-40B4-BE49-F238E27FC236}">
                  <a16:creationId xmlns="" xmlns:a16="http://schemas.microsoft.com/office/drawing/2014/main" id="{281F8CF2-3BA7-4A4F-953C-668C87F286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70" y="372"/>
              <a:ext cx="59" cy="78"/>
            </a:xfrm>
            <a:custGeom>
              <a:avLst/>
              <a:gdLst>
                <a:gd name="T0" fmla="*/ 0 w 22"/>
                <a:gd name="T1" fmla="*/ 15 h 29"/>
                <a:gd name="T2" fmla="*/ 0 w 22"/>
                <a:gd name="T3" fmla="*/ 14 h 29"/>
                <a:gd name="T4" fmla="*/ 11 w 22"/>
                <a:gd name="T5" fmla="*/ 0 h 29"/>
                <a:gd name="T6" fmla="*/ 22 w 22"/>
                <a:gd name="T7" fmla="*/ 14 h 29"/>
                <a:gd name="T8" fmla="*/ 22 w 22"/>
                <a:gd name="T9" fmla="*/ 16 h 29"/>
                <a:gd name="T10" fmla="*/ 4 w 22"/>
                <a:gd name="T11" fmla="*/ 16 h 29"/>
                <a:gd name="T12" fmla="*/ 12 w 22"/>
                <a:gd name="T13" fmla="*/ 25 h 29"/>
                <a:gd name="T14" fmla="*/ 19 w 22"/>
                <a:gd name="T15" fmla="*/ 22 h 29"/>
                <a:gd name="T16" fmla="*/ 22 w 22"/>
                <a:gd name="T17" fmla="*/ 24 h 29"/>
                <a:gd name="T18" fmla="*/ 12 w 22"/>
                <a:gd name="T19" fmla="*/ 29 h 29"/>
                <a:gd name="T20" fmla="*/ 0 w 22"/>
                <a:gd name="T21" fmla="*/ 15 h 29"/>
                <a:gd name="T22" fmla="*/ 19 w 22"/>
                <a:gd name="T23" fmla="*/ 13 h 29"/>
                <a:gd name="T24" fmla="*/ 11 w 22"/>
                <a:gd name="T25" fmla="*/ 3 h 29"/>
                <a:gd name="T26" fmla="*/ 4 w 22"/>
                <a:gd name="T27" fmla="*/ 13 h 29"/>
                <a:gd name="T28" fmla="*/ 19 w 22"/>
                <a:gd name="T2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29">
                  <a:moveTo>
                    <a:pt x="0" y="15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18" y="0"/>
                    <a:pt x="22" y="6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2"/>
                    <a:pt x="8" y="25"/>
                    <a:pt x="12" y="25"/>
                  </a:cubicBezTo>
                  <a:cubicBezTo>
                    <a:pt x="15" y="25"/>
                    <a:pt x="18" y="24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7"/>
                    <a:pt x="16" y="29"/>
                    <a:pt x="12" y="29"/>
                  </a:cubicBezTo>
                  <a:cubicBezTo>
                    <a:pt x="6" y="29"/>
                    <a:pt x="0" y="23"/>
                    <a:pt x="0" y="15"/>
                  </a:cubicBezTo>
                  <a:moveTo>
                    <a:pt x="19" y="13"/>
                  </a:moveTo>
                  <a:cubicBezTo>
                    <a:pt x="18" y="8"/>
                    <a:pt x="16" y="3"/>
                    <a:pt x="11" y="3"/>
                  </a:cubicBezTo>
                  <a:cubicBezTo>
                    <a:pt x="7" y="3"/>
                    <a:pt x="4" y="7"/>
                    <a:pt x="4" y="13"/>
                  </a:cubicBezTo>
                  <a:lnTo>
                    <a:pt x="19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1" name="Freeform 8">
              <a:extLst>
                <a:ext uri="{FF2B5EF4-FFF2-40B4-BE49-F238E27FC236}">
                  <a16:creationId xmlns="" xmlns:a16="http://schemas.microsoft.com/office/drawing/2014/main" id="{BE448CE7-75E0-482E-9BA9-3954FB125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48" y="372"/>
              <a:ext cx="35" cy="75"/>
            </a:xfrm>
            <a:custGeom>
              <a:avLst/>
              <a:gdLst>
                <a:gd name="T0" fmla="*/ 0 w 13"/>
                <a:gd name="T1" fmla="*/ 1 h 28"/>
                <a:gd name="T2" fmla="*/ 4 w 13"/>
                <a:gd name="T3" fmla="*/ 1 h 28"/>
                <a:gd name="T4" fmla="*/ 4 w 13"/>
                <a:gd name="T5" fmla="*/ 7 h 28"/>
                <a:gd name="T6" fmla="*/ 13 w 13"/>
                <a:gd name="T7" fmla="*/ 0 h 28"/>
                <a:gd name="T8" fmla="*/ 13 w 13"/>
                <a:gd name="T9" fmla="*/ 4 h 28"/>
                <a:gd name="T10" fmla="*/ 13 w 13"/>
                <a:gd name="T11" fmla="*/ 4 h 28"/>
                <a:gd name="T12" fmla="*/ 4 w 13"/>
                <a:gd name="T13" fmla="*/ 15 h 28"/>
                <a:gd name="T14" fmla="*/ 4 w 13"/>
                <a:gd name="T15" fmla="*/ 28 h 28"/>
                <a:gd name="T16" fmla="*/ 0 w 13"/>
                <a:gd name="T17" fmla="*/ 28 h 28"/>
                <a:gd name="T18" fmla="*/ 0 w 13"/>
                <a:gd name="T1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8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3"/>
                    <a:pt x="9" y="0"/>
                    <a:pt x="13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8" y="4"/>
                    <a:pt x="4" y="8"/>
                    <a:pt x="4" y="15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2" name="Freeform 9">
              <a:extLst>
                <a:ext uri="{FF2B5EF4-FFF2-40B4-BE49-F238E27FC236}">
                  <a16:creationId xmlns="" xmlns:a16="http://schemas.microsoft.com/office/drawing/2014/main" id="{4DEDC832-945D-47DF-85C5-692C39340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01" y="348"/>
              <a:ext cx="11" cy="99"/>
            </a:xfrm>
            <a:custGeom>
              <a:avLst/>
              <a:gdLst>
                <a:gd name="T0" fmla="*/ 0 w 11"/>
                <a:gd name="T1" fmla="*/ 0 h 99"/>
                <a:gd name="T2" fmla="*/ 11 w 11"/>
                <a:gd name="T3" fmla="*/ 0 h 99"/>
                <a:gd name="T4" fmla="*/ 11 w 11"/>
                <a:gd name="T5" fmla="*/ 11 h 99"/>
                <a:gd name="T6" fmla="*/ 0 w 11"/>
                <a:gd name="T7" fmla="*/ 11 h 99"/>
                <a:gd name="T8" fmla="*/ 0 w 11"/>
                <a:gd name="T9" fmla="*/ 0 h 99"/>
                <a:gd name="T10" fmla="*/ 0 w 11"/>
                <a:gd name="T11" fmla="*/ 27 h 99"/>
                <a:gd name="T12" fmla="*/ 11 w 11"/>
                <a:gd name="T13" fmla="*/ 27 h 99"/>
                <a:gd name="T14" fmla="*/ 11 w 11"/>
                <a:gd name="T15" fmla="*/ 99 h 99"/>
                <a:gd name="T16" fmla="*/ 0 w 11"/>
                <a:gd name="T17" fmla="*/ 99 h 99"/>
                <a:gd name="T18" fmla="*/ 0 w 11"/>
                <a:gd name="T19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99">
                  <a:moveTo>
                    <a:pt x="0" y="0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0"/>
                  </a:lnTo>
                  <a:close/>
                  <a:moveTo>
                    <a:pt x="0" y="27"/>
                  </a:moveTo>
                  <a:lnTo>
                    <a:pt x="11" y="27"/>
                  </a:lnTo>
                  <a:lnTo>
                    <a:pt x="11" y="99"/>
                  </a:lnTo>
                  <a:lnTo>
                    <a:pt x="0" y="9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3" name="Freeform 10">
              <a:extLst>
                <a:ext uri="{FF2B5EF4-FFF2-40B4-BE49-F238E27FC236}">
                  <a16:creationId xmlns="" xmlns:a16="http://schemas.microsoft.com/office/drawing/2014/main" id="{22967290-5637-45C6-82B6-FCD70C2C4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1" y="372"/>
              <a:ext cx="56" cy="78"/>
            </a:xfrm>
            <a:custGeom>
              <a:avLst/>
              <a:gdLst>
                <a:gd name="T0" fmla="*/ 0 w 21"/>
                <a:gd name="T1" fmla="*/ 15 h 29"/>
                <a:gd name="T2" fmla="*/ 0 w 21"/>
                <a:gd name="T3" fmla="*/ 14 h 29"/>
                <a:gd name="T4" fmla="*/ 12 w 21"/>
                <a:gd name="T5" fmla="*/ 0 h 29"/>
                <a:gd name="T6" fmla="*/ 21 w 21"/>
                <a:gd name="T7" fmla="*/ 4 h 29"/>
                <a:gd name="T8" fmla="*/ 18 w 21"/>
                <a:gd name="T9" fmla="*/ 7 h 29"/>
                <a:gd name="T10" fmla="*/ 12 w 21"/>
                <a:gd name="T11" fmla="*/ 4 h 29"/>
                <a:gd name="T12" fmla="*/ 4 w 21"/>
                <a:gd name="T13" fmla="*/ 14 h 29"/>
                <a:gd name="T14" fmla="*/ 4 w 21"/>
                <a:gd name="T15" fmla="*/ 14 h 29"/>
                <a:gd name="T16" fmla="*/ 12 w 21"/>
                <a:gd name="T17" fmla="*/ 25 h 29"/>
                <a:gd name="T18" fmla="*/ 19 w 21"/>
                <a:gd name="T19" fmla="*/ 22 h 29"/>
                <a:gd name="T20" fmla="*/ 21 w 21"/>
                <a:gd name="T21" fmla="*/ 24 h 29"/>
                <a:gd name="T22" fmla="*/ 12 w 21"/>
                <a:gd name="T23" fmla="*/ 29 h 29"/>
                <a:gd name="T24" fmla="*/ 0 w 21"/>
                <a:gd name="T25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9">
                  <a:moveTo>
                    <a:pt x="0" y="15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6" y="0"/>
                    <a:pt x="19" y="2"/>
                    <a:pt x="21" y="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5"/>
                    <a:pt x="15" y="4"/>
                    <a:pt x="12" y="4"/>
                  </a:cubicBezTo>
                  <a:cubicBezTo>
                    <a:pt x="7" y="4"/>
                    <a:pt x="4" y="8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21"/>
                    <a:pt x="8" y="25"/>
                    <a:pt x="12" y="25"/>
                  </a:cubicBezTo>
                  <a:cubicBezTo>
                    <a:pt x="15" y="25"/>
                    <a:pt x="17" y="24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7"/>
                    <a:pt x="16" y="29"/>
                    <a:pt x="12" y="29"/>
                  </a:cubicBezTo>
                  <a:cubicBezTo>
                    <a:pt x="5" y="29"/>
                    <a:pt x="0" y="23"/>
                    <a:pt x="0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4" name="Freeform 11">
              <a:extLst>
                <a:ext uri="{FF2B5EF4-FFF2-40B4-BE49-F238E27FC236}">
                  <a16:creationId xmlns="" xmlns:a16="http://schemas.microsoft.com/office/drawing/2014/main" id="{8ADAD0DE-85CF-4672-B2C2-007A9741C6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98" y="372"/>
              <a:ext cx="56" cy="78"/>
            </a:xfrm>
            <a:custGeom>
              <a:avLst/>
              <a:gdLst>
                <a:gd name="T0" fmla="*/ 0 w 21"/>
                <a:gd name="T1" fmla="*/ 20 h 29"/>
                <a:gd name="T2" fmla="*/ 0 w 21"/>
                <a:gd name="T3" fmla="*/ 20 h 29"/>
                <a:gd name="T4" fmla="*/ 10 w 21"/>
                <a:gd name="T5" fmla="*/ 11 h 29"/>
                <a:gd name="T6" fmla="*/ 17 w 21"/>
                <a:gd name="T7" fmla="*/ 12 h 29"/>
                <a:gd name="T8" fmla="*/ 17 w 21"/>
                <a:gd name="T9" fmla="*/ 11 h 29"/>
                <a:gd name="T10" fmla="*/ 10 w 21"/>
                <a:gd name="T11" fmla="*/ 4 h 29"/>
                <a:gd name="T12" fmla="*/ 3 w 21"/>
                <a:gd name="T13" fmla="*/ 6 h 29"/>
                <a:gd name="T14" fmla="*/ 2 w 21"/>
                <a:gd name="T15" fmla="*/ 2 h 29"/>
                <a:gd name="T16" fmla="*/ 11 w 21"/>
                <a:gd name="T17" fmla="*/ 0 h 29"/>
                <a:gd name="T18" fmla="*/ 19 w 21"/>
                <a:gd name="T19" fmla="*/ 3 h 29"/>
                <a:gd name="T20" fmla="*/ 21 w 21"/>
                <a:gd name="T21" fmla="*/ 10 h 29"/>
                <a:gd name="T22" fmla="*/ 21 w 21"/>
                <a:gd name="T23" fmla="*/ 28 h 29"/>
                <a:gd name="T24" fmla="*/ 17 w 21"/>
                <a:gd name="T25" fmla="*/ 28 h 29"/>
                <a:gd name="T26" fmla="*/ 17 w 21"/>
                <a:gd name="T27" fmla="*/ 24 h 29"/>
                <a:gd name="T28" fmla="*/ 9 w 21"/>
                <a:gd name="T29" fmla="*/ 29 h 29"/>
                <a:gd name="T30" fmla="*/ 0 w 21"/>
                <a:gd name="T31" fmla="*/ 20 h 29"/>
                <a:gd name="T32" fmla="*/ 17 w 21"/>
                <a:gd name="T33" fmla="*/ 18 h 29"/>
                <a:gd name="T34" fmla="*/ 17 w 21"/>
                <a:gd name="T35" fmla="*/ 15 h 29"/>
                <a:gd name="T36" fmla="*/ 11 w 21"/>
                <a:gd name="T37" fmla="*/ 14 h 29"/>
                <a:gd name="T38" fmla="*/ 4 w 21"/>
                <a:gd name="T39" fmla="*/ 20 h 29"/>
                <a:gd name="T40" fmla="*/ 4 w 21"/>
                <a:gd name="T41" fmla="*/ 20 h 29"/>
                <a:gd name="T42" fmla="*/ 10 w 21"/>
                <a:gd name="T43" fmla="*/ 25 h 29"/>
                <a:gd name="T44" fmla="*/ 17 w 21"/>
                <a:gd name="T45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9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14"/>
                    <a:pt x="4" y="11"/>
                    <a:pt x="10" y="11"/>
                  </a:cubicBezTo>
                  <a:cubicBezTo>
                    <a:pt x="13" y="11"/>
                    <a:pt x="15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6"/>
                    <a:pt x="15" y="4"/>
                    <a:pt x="10" y="4"/>
                  </a:cubicBezTo>
                  <a:cubicBezTo>
                    <a:pt x="8" y="4"/>
                    <a:pt x="5" y="5"/>
                    <a:pt x="3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0" y="5"/>
                    <a:pt x="21" y="7"/>
                    <a:pt x="21" y="1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7"/>
                    <a:pt x="13" y="29"/>
                    <a:pt x="9" y="29"/>
                  </a:cubicBezTo>
                  <a:cubicBezTo>
                    <a:pt x="5" y="29"/>
                    <a:pt x="0" y="25"/>
                    <a:pt x="0" y="20"/>
                  </a:cubicBezTo>
                  <a:moveTo>
                    <a:pt x="17" y="18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4"/>
                    <a:pt x="14" y="14"/>
                    <a:pt x="11" y="14"/>
                  </a:cubicBezTo>
                  <a:cubicBezTo>
                    <a:pt x="7" y="14"/>
                    <a:pt x="4" y="16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3"/>
                    <a:pt x="7" y="25"/>
                    <a:pt x="10" y="25"/>
                  </a:cubicBezTo>
                  <a:cubicBezTo>
                    <a:pt x="14" y="25"/>
                    <a:pt x="17" y="22"/>
                    <a:pt x="17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5" name="Freeform 12">
              <a:extLst>
                <a:ext uri="{FF2B5EF4-FFF2-40B4-BE49-F238E27FC236}">
                  <a16:creationId xmlns="" xmlns:a16="http://schemas.microsoft.com/office/drawing/2014/main" id="{4EAA5AAC-48A4-465C-A614-C6A4FAC3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6" y="372"/>
              <a:ext cx="56" cy="75"/>
            </a:xfrm>
            <a:custGeom>
              <a:avLst/>
              <a:gdLst>
                <a:gd name="T0" fmla="*/ 0 w 21"/>
                <a:gd name="T1" fmla="*/ 1 h 28"/>
                <a:gd name="T2" fmla="*/ 4 w 21"/>
                <a:gd name="T3" fmla="*/ 1 h 28"/>
                <a:gd name="T4" fmla="*/ 4 w 21"/>
                <a:gd name="T5" fmla="*/ 5 h 28"/>
                <a:gd name="T6" fmla="*/ 12 w 21"/>
                <a:gd name="T7" fmla="*/ 0 h 28"/>
                <a:gd name="T8" fmla="*/ 21 w 21"/>
                <a:gd name="T9" fmla="*/ 10 h 28"/>
                <a:gd name="T10" fmla="*/ 21 w 21"/>
                <a:gd name="T11" fmla="*/ 28 h 28"/>
                <a:gd name="T12" fmla="*/ 17 w 21"/>
                <a:gd name="T13" fmla="*/ 28 h 28"/>
                <a:gd name="T14" fmla="*/ 17 w 21"/>
                <a:gd name="T15" fmla="*/ 11 h 28"/>
                <a:gd name="T16" fmla="*/ 11 w 21"/>
                <a:gd name="T17" fmla="*/ 4 h 28"/>
                <a:gd name="T18" fmla="*/ 4 w 21"/>
                <a:gd name="T19" fmla="*/ 11 h 28"/>
                <a:gd name="T20" fmla="*/ 4 w 21"/>
                <a:gd name="T21" fmla="*/ 28 h 28"/>
                <a:gd name="T22" fmla="*/ 0 w 21"/>
                <a:gd name="T23" fmla="*/ 28 h 28"/>
                <a:gd name="T24" fmla="*/ 0 w 21"/>
                <a:gd name="T2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8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2"/>
                    <a:pt x="8" y="0"/>
                    <a:pt x="12" y="0"/>
                  </a:cubicBezTo>
                  <a:cubicBezTo>
                    <a:pt x="18" y="0"/>
                    <a:pt x="21" y="4"/>
                    <a:pt x="21" y="1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6"/>
                    <a:pt x="15" y="4"/>
                    <a:pt x="11" y="4"/>
                  </a:cubicBezTo>
                  <a:cubicBezTo>
                    <a:pt x="7" y="4"/>
                    <a:pt x="4" y="7"/>
                    <a:pt x="4" y="1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6" name="Freeform 13">
              <a:extLst>
                <a:ext uri="{FF2B5EF4-FFF2-40B4-BE49-F238E27FC236}">
                  <a16:creationId xmlns="" xmlns:a16="http://schemas.microsoft.com/office/drawing/2014/main" id="{56301C13-91A2-4A95-8047-675440CDC8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6" y="348"/>
              <a:ext cx="86" cy="99"/>
            </a:xfrm>
            <a:custGeom>
              <a:avLst/>
              <a:gdLst>
                <a:gd name="T0" fmla="*/ 37 w 86"/>
                <a:gd name="T1" fmla="*/ 0 h 99"/>
                <a:gd name="T2" fmla="*/ 48 w 86"/>
                <a:gd name="T3" fmla="*/ 0 h 99"/>
                <a:gd name="T4" fmla="*/ 86 w 86"/>
                <a:gd name="T5" fmla="*/ 99 h 99"/>
                <a:gd name="T6" fmla="*/ 75 w 86"/>
                <a:gd name="T7" fmla="*/ 99 h 99"/>
                <a:gd name="T8" fmla="*/ 64 w 86"/>
                <a:gd name="T9" fmla="*/ 73 h 99"/>
                <a:gd name="T10" fmla="*/ 21 w 86"/>
                <a:gd name="T11" fmla="*/ 73 h 99"/>
                <a:gd name="T12" fmla="*/ 11 w 86"/>
                <a:gd name="T13" fmla="*/ 99 h 99"/>
                <a:gd name="T14" fmla="*/ 0 w 86"/>
                <a:gd name="T15" fmla="*/ 99 h 99"/>
                <a:gd name="T16" fmla="*/ 37 w 86"/>
                <a:gd name="T17" fmla="*/ 0 h 99"/>
                <a:gd name="T18" fmla="*/ 62 w 86"/>
                <a:gd name="T19" fmla="*/ 64 h 99"/>
                <a:gd name="T20" fmla="*/ 43 w 86"/>
                <a:gd name="T21" fmla="*/ 13 h 99"/>
                <a:gd name="T22" fmla="*/ 24 w 86"/>
                <a:gd name="T23" fmla="*/ 64 h 99"/>
                <a:gd name="T24" fmla="*/ 62 w 86"/>
                <a:gd name="T25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99">
                  <a:moveTo>
                    <a:pt x="37" y="0"/>
                  </a:moveTo>
                  <a:lnTo>
                    <a:pt x="48" y="0"/>
                  </a:lnTo>
                  <a:lnTo>
                    <a:pt x="86" y="99"/>
                  </a:lnTo>
                  <a:lnTo>
                    <a:pt x="75" y="99"/>
                  </a:lnTo>
                  <a:lnTo>
                    <a:pt x="64" y="73"/>
                  </a:lnTo>
                  <a:lnTo>
                    <a:pt x="21" y="73"/>
                  </a:lnTo>
                  <a:lnTo>
                    <a:pt x="11" y="99"/>
                  </a:lnTo>
                  <a:lnTo>
                    <a:pt x="0" y="99"/>
                  </a:lnTo>
                  <a:lnTo>
                    <a:pt x="37" y="0"/>
                  </a:lnTo>
                  <a:close/>
                  <a:moveTo>
                    <a:pt x="62" y="64"/>
                  </a:moveTo>
                  <a:lnTo>
                    <a:pt x="43" y="13"/>
                  </a:lnTo>
                  <a:lnTo>
                    <a:pt x="24" y="64"/>
                  </a:lnTo>
                  <a:lnTo>
                    <a:pt x="62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7" name="Freeform 14">
              <a:extLst>
                <a:ext uri="{FF2B5EF4-FFF2-40B4-BE49-F238E27FC236}">
                  <a16:creationId xmlns="" xmlns:a16="http://schemas.microsoft.com/office/drawing/2014/main" id="{F9C41639-5991-40FC-A26D-077F46F67D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372"/>
              <a:ext cx="51" cy="75"/>
            </a:xfrm>
            <a:custGeom>
              <a:avLst/>
              <a:gdLst>
                <a:gd name="T0" fmla="*/ 0 w 19"/>
                <a:gd name="T1" fmla="*/ 25 h 28"/>
                <a:gd name="T2" fmla="*/ 2 w 19"/>
                <a:gd name="T3" fmla="*/ 22 h 28"/>
                <a:gd name="T4" fmla="*/ 10 w 19"/>
                <a:gd name="T5" fmla="*/ 25 h 28"/>
                <a:gd name="T6" fmla="*/ 15 w 19"/>
                <a:gd name="T7" fmla="*/ 21 h 28"/>
                <a:gd name="T8" fmla="*/ 15 w 19"/>
                <a:gd name="T9" fmla="*/ 21 h 28"/>
                <a:gd name="T10" fmla="*/ 9 w 19"/>
                <a:gd name="T11" fmla="*/ 16 h 28"/>
                <a:gd name="T12" fmla="*/ 1 w 19"/>
                <a:gd name="T13" fmla="*/ 8 h 28"/>
                <a:gd name="T14" fmla="*/ 1 w 19"/>
                <a:gd name="T15" fmla="*/ 8 h 28"/>
                <a:gd name="T16" fmla="*/ 10 w 19"/>
                <a:gd name="T17" fmla="*/ 0 h 28"/>
                <a:gd name="T18" fmla="*/ 19 w 19"/>
                <a:gd name="T19" fmla="*/ 3 h 28"/>
                <a:gd name="T20" fmla="*/ 17 w 19"/>
                <a:gd name="T21" fmla="*/ 6 h 28"/>
                <a:gd name="T22" fmla="*/ 10 w 19"/>
                <a:gd name="T23" fmla="*/ 3 h 28"/>
                <a:gd name="T24" fmla="*/ 5 w 19"/>
                <a:gd name="T25" fmla="*/ 7 h 28"/>
                <a:gd name="T26" fmla="*/ 5 w 19"/>
                <a:gd name="T27" fmla="*/ 7 h 28"/>
                <a:gd name="T28" fmla="*/ 11 w 19"/>
                <a:gd name="T29" fmla="*/ 12 h 28"/>
                <a:gd name="T30" fmla="*/ 19 w 19"/>
                <a:gd name="T31" fmla="*/ 20 h 28"/>
                <a:gd name="T32" fmla="*/ 19 w 19"/>
                <a:gd name="T33" fmla="*/ 21 h 28"/>
                <a:gd name="T34" fmla="*/ 10 w 19"/>
                <a:gd name="T35" fmla="*/ 28 h 28"/>
                <a:gd name="T36" fmla="*/ 0 w 19"/>
                <a:gd name="T37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28">
                  <a:moveTo>
                    <a:pt x="0" y="25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5" y="24"/>
                    <a:pt x="7" y="25"/>
                    <a:pt x="10" y="25"/>
                  </a:cubicBezTo>
                  <a:cubicBezTo>
                    <a:pt x="13" y="25"/>
                    <a:pt x="15" y="23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8"/>
                    <a:pt x="13" y="17"/>
                    <a:pt x="9" y="16"/>
                  </a:cubicBezTo>
                  <a:cubicBezTo>
                    <a:pt x="5" y="14"/>
                    <a:pt x="1" y="12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5" y="0"/>
                    <a:pt x="10" y="0"/>
                  </a:cubicBezTo>
                  <a:cubicBezTo>
                    <a:pt x="13" y="0"/>
                    <a:pt x="16" y="1"/>
                    <a:pt x="19" y="3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5"/>
                    <a:pt x="12" y="3"/>
                    <a:pt x="10" y="3"/>
                  </a:cubicBezTo>
                  <a:cubicBezTo>
                    <a:pt x="7" y="3"/>
                    <a:pt x="5" y="5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10"/>
                    <a:pt x="7" y="11"/>
                    <a:pt x="11" y="12"/>
                  </a:cubicBezTo>
                  <a:cubicBezTo>
                    <a:pt x="16" y="14"/>
                    <a:pt x="19" y="16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5"/>
                    <a:pt x="15" y="28"/>
                    <a:pt x="10" y="28"/>
                  </a:cubicBezTo>
                  <a:cubicBezTo>
                    <a:pt x="7" y="28"/>
                    <a:pt x="3" y="27"/>
                    <a:pt x="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8" name="Freeform 15">
              <a:extLst>
                <a:ext uri="{FF2B5EF4-FFF2-40B4-BE49-F238E27FC236}">
                  <a16:creationId xmlns="" xmlns:a16="http://schemas.microsoft.com/office/drawing/2014/main" id="{6D1BD2D7-9ABC-4239-A449-9D52736D0B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4" y="372"/>
              <a:ext cx="51" cy="75"/>
            </a:xfrm>
            <a:custGeom>
              <a:avLst/>
              <a:gdLst>
                <a:gd name="T0" fmla="*/ 0 w 19"/>
                <a:gd name="T1" fmla="*/ 25 h 28"/>
                <a:gd name="T2" fmla="*/ 2 w 19"/>
                <a:gd name="T3" fmla="*/ 22 h 28"/>
                <a:gd name="T4" fmla="*/ 10 w 19"/>
                <a:gd name="T5" fmla="*/ 25 h 28"/>
                <a:gd name="T6" fmla="*/ 15 w 19"/>
                <a:gd name="T7" fmla="*/ 21 h 28"/>
                <a:gd name="T8" fmla="*/ 15 w 19"/>
                <a:gd name="T9" fmla="*/ 21 h 28"/>
                <a:gd name="T10" fmla="*/ 9 w 19"/>
                <a:gd name="T11" fmla="*/ 16 h 28"/>
                <a:gd name="T12" fmla="*/ 1 w 19"/>
                <a:gd name="T13" fmla="*/ 8 h 28"/>
                <a:gd name="T14" fmla="*/ 1 w 19"/>
                <a:gd name="T15" fmla="*/ 8 h 28"/>
                <a:gd name="T16" fmla="*/ 10 w 19"/>
                <a:gd name="T17" fmla="*/ 0 h 28"/>
                <a:gd name="T18" fmla="*/ 18 w 19"/>
                <a:gd name="T19" fmla="*/ 3 h 28"/>
                <a:gd name="T20" fmla="*/ 16 w 19"/>
                <a:gd name="T21" fmla="*/ 6 h 28"/>
                <a:gd name="T22" fmla="*/ 10 w 19"/>
                <a:gd name="T23" fmla="*/ 3 h 28"/>
                <a:gd name="T24" fmla="*/ 5 w 19"/>
                <a:gd name="T25" fmla="*/ 7 h 28"/>
                <a:gd name="T26" fmla="*/ 5 w 19"/>
                <a:gd name="T27" fmla="*/ 7 h 28"/>
                <a:gd name="T28" fmla="*/ 11 w 19"/>
                <a:gd name="T29" fmla="*/ 12 h 28"/>
                <a:gd name="T30" fmla="*/ 19 w 19"/>
                <a:gd name="T31" fmla="*/ 20 h 28"/>
                <a:gd name="T32" fmla="*/ 19 w 19"/>
                <a:gd name="T33" fmla="*/ 21 h 28"/>
                <a:gd name="T34" fmla="*/ 10 w 19"/>
                <a:gd name="T35" fmla="*/ 28 h 28"/>
                <a:gd name="T36" fmla="*/ 0 w 19"/>
                <a:gd name="T37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28">
                  <a:moveTo>
                    <a:pt x="0" y="25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4" y="24"/>
                    <a:pt x="7" y="25"/>
                    <a:pt x="10" y="25"/>
                  </a:cubicBezTo>
                  <a:cubicBezTo>
                    <a:pt x="13" y="25"/>
                    <a:pt x="15" y="23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8"/>
                    <a:pt x="13" y="17"/>
                    <a:pt x="9" y="16"/>
                  </a:cubicBezTo>
                  <a:cubicBezTo>
                    <a:pt x="5" y="14"/>
                    <a:pt x="1" y="12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5" y="0"/>
                    <a:pt x="10" y="0"/>
                  </a:cubicBezTo>
                  <a:cubicBezTo>
                    <a:pt x="13" y="0"/>
                    <a:pt x="16" y="1"/>
                    <a:pt x="18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5"/>
                    <a:pt x="12" y="3"/>
                    <a:pt x="10" y="3"/>
                  </a:cubicBezTo>
                  <a:cubicBezTo>
                    <a:pt x="7" y="3"/>
                    <a:pt x="5" y="5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10"/>
                    <a:pt x="7" y="11"/>
                    <a:pt x="11" y="12"/>
                  </a:cubicBezTo>
                  <a:cubicBezTo>
                    <a:pt x="15" y="14"/>
                    <a:pt x="19" y="16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5"/>
                    <a:pt x="15" y="28"/>
                    <a:pt x="10" y="28"/>
                  </a:cubicBezTo>
                  <a:cubicBezTo>
                    <a:pt x="6" y="28"/>
                    <a:pt x="3" y="27"/>
                    <a:pt x="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9" name="Freeform 16">
              <a:extLst>
                <a:ext uri="{FF2B5EF4-FFF2-40B4-BE49-F238E27FC236}">
                  <a16:creationId xmlns="" xmlns:a16="http://schemas.microsoft.com/office/drawing/2014/main" id="{F0097678-1821-43A6-A931-893B76B1A6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09" y="372"/>
              <a:ext cx="64" cy="78"/>
            </a:xfrm>
            <a:custGeom>
              <a:avLst/>
              <a:gdLst>
                <a:gd name="T0" fmla="*/ 0 w 24"/>
                <a:gd name="T1" fmla="*/ 15 h 29"/>
                <a:gd name="T2" fmla="*/ 0 w 24"/>
                <a:gd name="T3" fmla="*/ 14 h 29"/>
                <a:gd name="T4" fmla="*/ 12 w 24"/>
                <a:gd name="T5" fmla="*/ 0 h 29"/>
                <a:gd name="T6" fmla="*/ 24 w 24"/>
                <a:gd name="T7" fmla="*/ 14 h 29"/>
                <a:gd name="T8" fmla="*/ 24 w 24"/>
                <a:gd name="T9" fmla="*/ 14 h 29"/>
                <a:gd name="T10" fmla="*/ 12 w 24"/>
                <a:gd name="T11" fmla="*/ 29 h 29"/>
                <a:gd name="T12" fmla="*/ 0 w 24"/>
                <a:gd name="T13" fmla="*/ 15 h 29"/>
                <a:gd name="T14" fmla="*/ 20 w 24"/>
                <a:gd name="T15" fmla="*/ 14 h 29"/>
                <a:gd name="T16" fmla="*/ 20 w 24"/>
                <a:gd name="T17" fmla="*/ 14 h 29"/>
                <a:gd name="T18" fmla="*/ 12 w 24"/>
                <a:gd name="T19" fmla="*/ 4 h 29"/>
                <a:gd name="T20" fmla="*/ 4 w 24"/>
                <a:gd name="T21" fmla="*/ 14 h 29"/>
                <a:gd name="T22" fmla="*/ 4 w 24"/>
                <a:gd name="T23" fmla="*/ 14 h 29"/>
                <a:gd name="T24" fmla="*/ 12 w 24"/>
                <a:gd name="T25" fmla="*/ 25 h 29"/>
                <a:gd name="T26" fmla="*/ 20 w 24"/>
                <a:gd name="T27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9">
                  <a:moveTo>
                    <a:pt x="0" y="15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6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22"/>
                    <a:pt x="19" y="29"/>
                    <a:pt x="12" y="29"/>
                  </a:cubicBezTo>
                  <a:cubicBezTo>
                    <a:pt x="5" y="29"/>
                    <a:pt x="0" y="23"/>
                    <a:pt x="0" y="15"/>
                  </a:cubicBezTo>
                  <a:moveTo>
                    <a:pt x="20" y="14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8"/>
                    <a:pt x="17" y="4"/>
                    <a:pt x="12" y="4"/>
                  </a:cubicBezTo>
                  <a:cubicBezTo>
                    <a:pt x="7" y="4"/>
                    <a:pt x="4" y="8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21"/>
                    <a:pt x="8" y="25"/>
                    <a:pt x="12" y="25"/>
                  </a:cubicBezTo>
                  <a:cubicBezTo>
                    <a:pt x="17" y="25"/>
                    <a:pt x="20" y="21"/>
                    <a:pt x="20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90" name="Freeform 17">
              <a:extLst>
                <a:ext uri="{FF2B5EF4-FFF2-40B4-BE49-F238E27FC236}">
                  <a16:creationId xmlns="" xmlns:a16="http://schemas.microsoft.com/office/drawing/2014/main" id="{D3E8E6C9-6E26-406D-A35A-24E270D2B7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372"/>
              <a:ext cx="57" cy="78"/>
            </a:xfrm>
            <a:custGeom>
              <a:avLst/>
              <a:gdLst>
                <a:gd name="T0" fmla="*/ 0 w 21"/>
                <a:gd name="T1" fmla="*/ 15 h 29"/>
                <a:gd name="T2" fmla="*/ 0 w 21"/>
                <a:gd name="T3" fmla="*/ 14 h 29"/>
                <a:gd name="T4" fmla="*/ 12 w 21"/>
                <a:gd name="T5" fmla="*/ 0 h 29"/>
                <a:gd name="T6" fmla="*/ 21 w 21"/>
                <a:gd name="T7" fmla="*/ 4 h 29"/>
                <a:gd name="T8" fmla="*/ 18 w 21"/>
                <a:gd name="T9" fmla="*/ 7 h 29"/>
                <a:gd name="T10" fmla="*/ 12 w 21"/>
                <a:gd name="T11" fmla="*/ 4 h 29"/>
                <a:gd name="T12" fmla="*/ 4 w 21"/>
                <a:gd name="T13" fmla="*/ 14 h 29"/>
                <a:gd name="T14" fmla="*/ 4 w 21"/>
                <a:gd name="T15" fmla="*/ 14 h 29"/>
                <a:gd name="T16" fmla="*/ 12 w 21"/>
                <a:gd name="T17" fmla="*/ 25 h 29"/>
                <a:gd name="T18" fmla="*/ 19 w 21"/>
                <a:gd name="T19" fmla="*/ 22 h 29"/>
                <a:gd name="T20" fmla="*/ 21 w 21"/>
                <a:gd name="T21" fmla="*/ 24 h 29"/>
                <a:gd name="T22" fmla="*/ 12 w 21"/>
                <a:gd name="T23" fmla="*/ 29 h 29"/>
                <a:gd name="T24" fmla="*/ 0 w 21"/>
                <a:gd name="T25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9">
                  <a:moveTo>
                    <a:pt x="0" y="15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6" y="0"/>
                    <a:pt x="19" y="2"/>
                    <a:pt x="21" y="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5"/>
                    <a:pt x="15" y="4"/>
                    <a:pt x="12" y="4"/>
                  </a:cubicBezTo>
                  <a:cubicBezTo>
                    <a:pt x="7" y="4"/>
                    <a:pt x="4" y="8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21"/>
                    <a:pt x="8" y="25"/>
                    <a:pt x="12" y="25"/>
                  </a:cubicBezTo>
                  <a:cubicBezTo>
                    <a:pt x="15" y="25"/>
                    <a:pt x="17" y="24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7"/>
                    <a:pt x="16" y="29"/>
                    <a:pt x="12" y="29"/>
                  </a:cubicBezTo>
                  <a:cubicBezTo>
                    <a:pt x="5" y="29"/>
                    <a:pt x="0" y="23"/>
                    <a:pt x="0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91" name="Freeform 18">
              <a:extLst>
                <a:ext uri="{FF2B5EF4-FFF2-40B4-BE49-F238E27FC236}">
                  <a16:creationId xmlns="" xmlns:a16="http://schemas.microsoft.com/office/drawing/2014/main" id="{F033AF88-9F0D-49A7-B5B0-EB94F86D31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62" y="348"/>
              <a:ext cx="10" cy="99"/>
            </a:xfrm>
            <a:custGeom>
              <a:avLst/>
              <a:gdLst>
                <a:gd name="T0" fmla="*/ 0 w 10"/>
                <a:gd name="T1" fmla="*/ 0 h 99"/>
                <a:gd name="T2" fmla="*/ 10 w 10"/>
                <a:gd name="T3" fmla="*/ 0 h 99"/>
                <a:gd name="T4" fmla="*/ 10 w 10"/>
                <a:gd name="T5" fmla="*/ 11 h 99"/>
                <a:gd name="T6" fmla="*/ 0 w 10"/>
                <a:gd name="T7" fmla="*/ 11 h 99"/>
                <a:gd name="T8" fmla="*/ 0 w 10"/>
                <a:gd name="T9" fmla="*/ 0 h 99"/>
                <a:gd name="T10" fmla="*/ 0 w 10"/>
                <a:gd name="T11" fmla="*/ 27 h 99"/>
                <a:gd name="T12" fmla="*/ 10 w 10"/>
                <a:gd name="T13" fmla="*/ 27 h 99"/>
                <a:gd name="T14" fmla="*/ 10 w 10"/>
                <a:gd name="T15" fmla="*/ 99 h 99"/>
                <a:gd name="T16" fmla="*/ 0 w 10"/>
                <a:gd name="T17" fmla="*/ 99 h 99"/>
                <a:gd name="T18" fmla="*/ 0 w 10"/>
                <a:gd name="T19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9">
                  <a:moveTo>
                    <a:pt x="0" y="0"/>
                  </a:moveTo>
                  <a:lnTo>
                    <a:pt x="10" y="0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0"/>
                  </a:lnTo>
                  <a:close/>
                  <a:moveTo>
                    <a:pt x="0" y="27"/>
                  </a:moveTo>
                  <a:lnTo>
                    <a:pt x="10" y="27"/>
                  </a:lnTo>
                  <a:lnTo>
                    <a:pt x="10" y="99"/>
                  </a:lnTo>
                  <a:lnTo>
                    <a:pt x="0" y="9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92" name="Freeform 19">
              <a:extLst>
                <a:ext uri="{FF2B5EF4-FFF2-40B4-BE49-F238E27FC236}">
                  <a16:creationId xmlns="" xmlns:a16="http://schemas.microsoft.com/office/drawing/2014/main" id="{6A48562A-32F7-4CD6-8D4D-39C3F5146F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91" y="372"/>
              <a:ext cx="57" cy="78"/>
            </a:xfrm>
            <a:custGeom>
              <a:avLst/>
              <a:gdLst>
                <a:gd name="T0" fmla="*/ 0 w 21"/>
                <a:gd name="T1" fmla="*/ 20 h 29"/>
                <a:gd name="T2" fmla="*/ 0 w 21"/>
                <a:gd name="T3" fmla="*/ 20 h 29"/>
                <a:gd name="T4" fmla="*/ 10 w 21"/>
                <a:gd name="T5" fmla="*/ 11 h 29"/>
                <a:gd name="T6" fmla="*/ 17 w 21"/>
                <a:gd name="T7" fmla="*/ 12 h 29"/>
                <a:gd name="T8" fmla="*/ 17 w 21"/>
                <a:gd name="T9" fmla="*/ 11 h 29"/>
                <a:gd name="T10" fmla="*/ 10 w 21"/>
                <a:gd name="T11" fmla="*/ 4 h 29"/>
                <a:gd name="T12" fmla="*/ 3 w 21"/>
                <a:gd name="T13" fmla="*/ 6 h 29"/>
                <a:gd name="T14" fmla="*/ 2 w 21"/>
                <a:gd name="T15" fmla="*/ 2 h 29"/>
                <a:gd name="T16" fmla="*/ 11 w 21"/>
                <a:gd name="T17" fmla="*/ 0 h 29"/>
                <a:gd name="T18" fmla="*/ 18 w 21"/>
                <a:gd name="T19" fmla="*/ 3 h 29"/>
                <a:gd name="T20" fmla="*/ 21 w 21"/>
                <a:gd name="T21" fmla="*/ 10 h 29"/>
                <a:gd name="T22" fmla="*/ 21 w 21"/>
                <a:gd name="T23" fmla="*/ 28 h 29"/>
                <a:gd name="T24" fmla="*/ 17 w 21"/>
                <a:gd name="T25" fmla="*/ 28 h 29"/>
                <a:gd name="T26" fmla="*/ 17 w 21"/>
                <a:gd name="T27" fmla="*/ 24 h 29"/>
                <a:gd name="T28" fmla="*/ 9 w 21"/>
                <a:gd name="T29" fmla="*/ 29 h 29"/>
                <a:gd name="T30" fmla="*/ 0 w 21"/>
                <a:gd name="T31" fmla="*/ 20 h 29"/>
                <a:gd name="T32" fmla="*/ 17 w 21"/>
                <a:gd name="T33" fmla="*/ 18 h 29"/>
                <a:gd name="T34" fmla="*/ 17 w 21"/>
                <a:gd name="T35" fmla="*/ 15 h 29"/>
                <a:gd name="T36" fmla="*/ 11 w 21"/>
                <a:gd name="T37" fmla="*/ 14 h 29"/>
                <a:gd name="T38" fmla="*/ 4 w 21"/>
                <a:gd name="T39" fmla="*/ 20 h 29"/>
                <a:gd name="T40" fmla="*/ 4 w 21"/>
                <a:gd name="T41" fmla="*/ 20 h 29"/>
                <a:gd name="T42" fmla="*/ 10 w 21"/>
                <a:gd name="T43" fmla="*/ 25 h 29"/>
                <a:gd name="T44" fmla="*/ 17 w 21"/>
                <a:gd name="T45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9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14"/>
                    <a:pt x="4" y="11"/>
                    <a:pt x="10" y="11"/>
                  </a:cubicBezTo>
                  <a:cubicBezTo>
                    <a:pt x="13" y="11"/>
                    <a:pt x="15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6"/>
                    <a:pt x="15" y="4"/>
                    <a:pt x="10" y="4"/>
                  </a:cubicBezTo>
                  <a:cubicBezTo>
                    <a:pt x="8" y="4"/>
                    <a:pt x="5" y="5"/>
                    <a:pt x="3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"/>
                    <a:pt x="7" y="0"/>
                    <a:pt x="11" y="0"/>
                  </a:cubicBezTo>
                  <a:cubicBezTo>
                    <a:pt x="14" y="0"/>
                    <a:pt x="17" y="1"/>
                    <a:pt x="18" y="3"/>
                  </a:cubicBezTo>
                  <a:cubicBezTo>
                    <a:pt x="20" y="5"/>
                    <a:pt x="21" y="7"/>
                    <a:pt x="21" y="1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7"/>
                    <a:pt x="13" y="29"/>
                    <a:pt x="9" y="29"/>
                  </a:cubicBezTo>
                  <a:cubicBezTo>
                    <a:pt x="4" y="29"/>
                    <a:pt x="0" y="25"/>
                    <a:pt x="0" y="20"/>
                  </a:cubicBezTo>
                  <a:moveTo>
                    <a:pt x="17" y="18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4"/>
                    <a:pt x="13" y="14"/>
                    <a:pt x="11" y="14"/>
                  </a:cubicBezTo>
                  <a:cubicBezTo>
                    <a:pt x="6" y="14"/>
                    <a:pt x="4" y="16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3"/>
                    <a:pt x="7" y="25"/>
                    <a:pt x="10" y="25"/>
                  </a:cubicBezTo>
                  <a:cubicBezTo>
                    <a:pt x="14" y="25"/>
                    <a:pt x="17" y="22"/>
                    <a:pt x="17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93" name="Freeform 20">
              <a:extLst>
                <a:ext uri="{FF2B5EF4-FFF2-40B4-BE49-F238E27FC236}">
                  <a16:creationId xmlns="" xmlns:a16="http://schemas.microsoft.com/office/drawing/2014/main" id="{6B73AD66-54B7-426B-BF31-6BA523F0CE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4" y="353"/>
              <a:ext cx="37" cy="94"/>
            </a:xfrm>
            <a:custGeom>
              <a:avLst/>
              <a:gdLst>
                <a:gd name="T0" fmla="*/ 3 w 14"/>
                <a:gd name="T1" fmla="*/ 29 h 35"/>
                <a:gd name="T2" fmla="*/ 3 w 14"/>
                <a:gd name="T3" fmla="*/ 11 h 35"/>
                <a:gd name="T4" fmla="*/ 0 w 14"/>
                <a:gd name="T5" fmla="*/ 11 h 35"/>
                <a:gd name="T6" fmla="*/ 0 w 14"/>
                <a:gd name="T7" fmla="*/ 8 h 35"/>
                <a:gd name="T8" fmla="*/ 3 w 14"/>
                <a:gd name="T9" fmla="*/ 8 h 35"/>
                <a:gd name="T10" fmla="*/ 3 w 14"/>
                <a:gd name="T11" fmla="*/ 0 h 35"/>
                <a:gd name="T12" fmla="*/ 7 w 14"/>
                <a:gd name="T13" fmla="*/ 0 h 35"/>
                <a:gd name="T14" fmla="*/ 7 w 14"/>
                <a:gd name="T15" fmla="*/ 8 h 35"/>
                <a:gd name="T16" fmla="*/ 14 w 14"/>
                <a:gd name="T17" fmla="*/ 8 h 35"/>
                <a:gd name="T18" fmla="*/ 14 w 14"/>
                <a:gd name="T19" fmla="*/ 11 h 35"/>
                <a:gd name="T20" fmla="*/ 7 w 14"/>
                <a:gd name="T21" fmla="*/ 11 h 35"/>
                <a:gd name="T22" fmla="*/ 7 w 14"/>
                <a:gd name="T23" fmla="*/ 28 h 35"/>
                <a:gd name="T24" fmla="*/ 11 w 14"/>
                <a:gd name="T25" fmla="*/ 32 h 35"/>
                <a:gd name="T26" fmla="*/ 14 w 14"/>
                <a:gd name="T27" fmla="*/ 31 h 35"/>
                <a:gd name="T28" fmla="*/ 14 w 14"/>
                <a:gd name="T29" fmla="*/ 34 h 35"/>
                <a:gd name="T30" fmla="*/ 10 w 14"/>
                <a:gd name="T31" fmla="*/ 35 h 35"/>
                <a:gd name="T32" fmla="*/ 3 w 14"/>
                <a:gd name="T3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35">
                  <a:moveTo>
                    <a:pt x="3" y="29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1"/>
                    <a:pt x="8" y="32"/>
                    <a:pt x="11" y="32"/>
                  </a:cubicBezTo>
                  <a:cubicBezTo>
                    <a:pt x="12" y="32"/>
                    <a:pt x="13" y="32"/>
                    <a:pt x="14" y="3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35"/>
                    <a:pt x="11" y="35"/>
                    <a:pt x="10" y="35"/>
                  </a:cubicBezTo>
                  <a:cubicBezTo>
                    <a:pt x="6" y="35"/>
                    <a:pt x="3" y="33"/>
                    <a:pt x="3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94" name="Freeform 21">
              <a:extLst>
                <a:ext uri="{FF2B5EF4-FFF2-40B4-BE49-F238E27FC236}">
                  <a16:creationId xmlns="" xmlns:a16="http://schemas.microsoft.com/office/drawing/2014/main" id="{6E6308E1-0F98-407A-943D-A31199EC76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0" y="348"/>
              <a:ext cx="11" cy="99"/>
            </a:xfrm>
            <a:custGeom>
              <a:avLst/>
              <a:gdLst>
                <a:gd name="T0" fmla="*/ 0 w 11"/>
                <a:gd name="T1" fmla="*/ 0 h 99"/>
                <a:gd name="T2" fmla="*/ 11 w 11"/>
                <a:gd name="T3" fmla="*/ 0 h 99"/>
                <a:gd name="T4" fmla="*/ 11 w 11"/>
                <a:gd name="T5" fmla="*/ 11 h 99"/>
                <a:gd name="T6" fmla="*/ 0 w 11"/>
                <a:gd name="T7" fmla="*/ 11 h 99"/>
                <a:gd name="T8" fmla="*/ 0 w 11"/>
                <a:gd name="T9" fmla="*/ 0 h 99"/>
                <a:gd name="T10" fmla="*/ 0 w 11"/>
                <a:gd name="T11" fmla="*/ 27 h 99"/>
                <a:gd name="T12" fmla="*/ 11 w 11"/>
                <a:gd name="T13" fmla="*/ 27 h 99"/>
                <a:gd name="T14" fmla="*/ 11 w 11"/>
                <a:gd name="T15" fmla="*/ 99 h 99"/>
                <a:gd name="T16" fmla="*/ 0 w 11"/>
                <a:gd name="T17" fmla="*/ 99 h 99"/>
                <a:gd name="T18" fmla="*/ 0 w 11"/>
                <a:gd name="T19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99">
                  <a:moveTo>
                    <a:pt x="0" y="0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0"/>
                  </a:lnTo>
                  <a:close/>
                  <a:moveTo>
                    <a:pt x="0" y="27"/>
                  </a:moveTo>
                  <a:lnTo>
                    <a:pt x="11" y="27"/>
                  </a:lnTo>
                  <a:lnTo>
                    <a:pt x="11" y="99"/>
                  </a:lnTo>
                  <a:lnTo>
                    <a:pt x="0" y="9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95" name="Freeform 22">
              <a:extLst>
                <a:ext uri="{FF2B5EF4-FFF2-40B4-BE49-F238E27FC236}">
                  <a16:creationId xmlns="" xmlns:a16="http://schemas.microsoft.com/office/drawing/2014/main" id="{FA2F6B91-03AD-4A62-A9B1-E1DFFC438D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50" y="372"/>
              <a:ext cx="64" cy="78"/>
            </a:xfrm>
            <a:custGeom>
              <a:avLst/>
              <a:gdLst>
                <a:gd name="T0" fmla="*/ 0 w 24"/>
                <a:gd name="T1" fmla="*/ 15 h 29"/>
                <a:gd name="T2" fmla="*/ 0 w 24"/>
                <a:gd name="T3" fmla="*/ 14 h 29"/>
                <a:gd name="T4" fmla="*/ 12 w 24"/>
                <a:gd name="T5" fmla="*/ 0 h 29"/>
                <a:gd name="T6" fmla="*/ 24 w 24"/>
                <a:gd name="T7" fmla="*/ 14 h 29"/>
                <a:gd name="T8" fmla="*/ 24 w 24"/>
                <a:gd name="T9" fmla="*/ 14 h 29"/>
                <a:gd name="T10" fmla="*/ 12 w 24"/>
                <a:gd name="T11" fmla="*/ 29 h 29"/>
                <a:gd name="T12" fmla="*/ 0 w 24"/>
                <a:gd name="T13" fmla="*/ 15 h 29"/>
                <a:gd name="T14" fmla="*/ 21 w 24"/>
                <a:gd name="T15" fmla="*/ 14 h 29"/>
                <a:gd name="T16" fmla="*/ 21 w 24"/>
                <a:gd name="T17" fmla="*/ 14 h 29"/>
                <a:gd name="T18" fmla="*/ 12 w 24"/>
                <a:gd name="T19" fmla="*/ 4 h 29"/>
                <a:gd name="T20" fmla="*/ 4 w 24"/>
                <a:gd name="T21" fmla="*/ 14 h 29"/>
                <a:gd name="T22" fmla="*/ 4 w 24"/>
                <a:gd name="T23" fmla="*/ 14 h 29"/>
                <a:gd name="T24" fmla="*/ 12 w 24"/>
                <a:gd name="T25" fmla="*/ 25 h 29"/>
                <a:gd name="T26" fmla="*/ 21 w 24"/>
                <a:gd name="T27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9">
                  <a:moveTo>
                    <a:pt x="0" y="15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6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22"/>
                    <a:pt x="19" y="29"/>
                    <a:pt x="12" y="29"/>
                  </a:cubicBezTo>
                  <a:cubicBezTo>
                    <a:pt x="5" y="29"/>
                    <a:pt x="0" y="23"/>
                    <a:pt x="0" y="15"/>
                  </a:cubicBezTo>
                  <a:moveTo>
                    <a:pt x="21" y="14"/>
                  </a:moveTo>
                  <a:cubicBezTo>
                    <a:pt x="21" y="14"/>
                    <a:pt x="21" y="14"/>
                    <a:pt x="21" y="14"/>
                  </a:cubicBezTo>
                  <a:cubicBezTo>
                    <a:pt x="21" y="8"/>
                    <a:pt x="17" y="4"/>
                    <a:pt x="12" y="4"/>
                  </a:cubicBezTo>
                  <a:cubicBezTo>
                    <a:pt x="7" y="4"/>
                    <a:pt x="4" y="8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21"/>
                    <a:pt x="8" y="25"/>
                    <a:pt x="12" y="25"/>
                  </a:cubicBezTo>
                  <a:cubicBezTo>
                    <a:pt x="17" y="25"/>
                    <a:pt x="21" y="21"/>
                    <a:pt x="21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96" name="Freeform 23">
              <a:extLst>
                <a:ext uri="{FF2B5EF4-FFF2-40B4-BE49-F238E27FC236}">
                  <a16:creationId xmlns="" xmlns:a16="http://schemas.microsoft.com/office/drawing/2014/main" id="{9A48EA9A-EBE0-4C03-AC05-0882159A2C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6" y="372"/>
              <a:ext cx="53" cy="75"/>
            </a:xfrm>
            <a:custGeom>
              <a:avLst/>
              <a:gdLst>
                <a:gd name="T0" fmla="*/ 0 w 20"/>
                <a:gd name="T1" fmla="*/ 1 h 28"/>
                <a:gd name="T2" fmla="*/ 3 w 20"/>
                <a:gd name="T3" fmla="*/ 1 h 28"/>
                <a:gd name="T4" fmla="*/ 3 w 20"/>
                <a:gd name="T5" fmla="*/ 5 h 28"/>
                <a:gd name="T6" fmla="*/ 11 w 20"/>
                <a:gd name="T7" fmla="*/ 0 h 28"/>
                <a:gd name="T8" fmla="*/ 20 w 20"/>
                <a:gd name="T9" fmla="*/ 10 h 28"/>
                <a:gd name="T10" fmla="*/ 20 w 20"/>
                <a:gd name="T11" fmla="*/ 28 h 28"/>
                <a:gd name="T12" fmla="*/ 17 w 20"/>
                <a:gd name="T13" fmla="*/ 28 h 28"/>
                <a:gd name="T14" fmla="*/ 17 w 20"/>
                <a:gd name="T15" fmla="*/ 11 h 28"/>
                <a:gd name="T16" fmla="*/ 10 w 20"/>
                <a:gd name="T17" fmla="*/ 4 h 28"/>
                <a:gd name="T18" fmla="*/ 3 w 20"/>
                <a:gd name="T19" fmla="*/ 11 h 28"/>
                <a:gd name="T20" fmla="*/ 3 w 20"/>
                <a:gd name="T21" fmla="*/ 28 h 28"/>
                <a:gd name="T22" fmla="*/ 0 w 20"/>
                <a:gd name="T23" fmla="*/ 28 h 28"/>
                <a:gd name="T24" fmla="*/ 0 w 20"/>
                <a:gd name="T2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8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"/>
                    <a:pt x="7" y="0"/>
                    <a:pt x="11" y="0"/>
                  </a:cubicBezTo>
                  <a:cubicBezTo>
                    <a:pt x="17" y="0"/>
                    <a:pt x="20" y="4"/>
                    <a:pt x="20" y="1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6"/>
                    <a:pt x="14" y="4"/>
                    <a:pt x="10" y="4"/>
                  </a:cubicBezTo>
                  <a:cubicBezTo>
                    <a:pt x="6" y="4"/>
                    <a:pt x="3" y="7"/>
                    <a:pt x="3" y="11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97" name="Freeform 24">
              <a:extLst>
                <a:ext uri="{FF2B5EF4-FFF2-40B4-BE49-F238E27FC236}">
                  <a16:creationId xmlns="" xmlns:a16="http://schemas.microsoft.com/office/drawing/2014/main" id="{7F486EA5-9AA2-4B23-A47D-33B2F01B5C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52" y="515"/>
              <a:ext cx="41" cy="102"/>
            </a:xfrm>
            <a:custGeom>
              <a:avLst/>
              <a:gdLst>
                <a:gd name="T0" fmla="*/ 4 w 15"/>
                <a:gd name="T1" fmla="*/ 14 h 38"/>
                <a:gd name="T2" fmla="*/ 0 w 15"/>
                <a:gd name="T3" fmla="*/ 14 h 38"/>
                <a:gd name="T4" fmla="*/ 0 w 15"/>
                <a:gd name="T5" fmla="*/ 11 h 38"/>
                <a:gd name="T6" fmla="*/ 4 w 15"/>
                <a:gd name="T7" fmla="*/ 11 h 38"/>
                <a:gd name="T8" fmla="*/ 4 w 15"/>
                <a:gd name="T9" fmla="*/ 8 h 38"/>
                <a:gd name="T10" fmla="*/ 6 w 15"/>
                <a:gd name="T11" fmla="*/ 2 h 38"/>
                <a:gd name="T12" fmla="*/ 11 w 15"/>
                <a:gd name="T13" fmla="*/ 0 h 38"/>
                <a:gd name="T14" fmla="*/ 15 w 15"/>
                <a:gd name="T15" fmla="*/ 0 h 38"/>
                <a:gd name="T16" fmla="*/ 15 w 15"/>
                <a:gd name="T17" fmla="*/ 4 h 38"/>
                <a:gd name="T18" fmla="*/ 12 w 15"/>
                <a:gd name="T19" fmla="*/ 3 h 38"/>
                <a:gd name="T20" fmla="*/ 7 w 15"/>
                <a:gd name="T21" fmla="*/ 8 h 38"/>
                <a:gd name="T22" fmla="*/ 7 w 15"/>
                <a:gd name="T23" fmla="*/ 11 h 38"/>
                <a:gd name="T24" fmla="*/ 15 w 15"/>
                <a:gd name="T25" fmla="*/ 11 h 38"/>
                <a:gd name="T26" fmla="*/ 15 w 15"/>
                <a:gd name="T27" fmla="*/ 14 h 38"/>
                <a:gd name="T28" fmla="*/ 8 w 15"/>
                <a:gd name="T29" fmla="*/ 14 h 38"/>
                <a:gd name="T30" fmla="*/ 8 w 15"/>
                <a:gd name="T31" fmla="*/ 38 h 38"/>
                <a:gd name="T32" fmla="*/ 4 w 15"/>
                <a:gd name="T33" fmla="*/ 38 h 38"/>
                <a:gd name="T34" fmla="*/ 4 w 15"/>
                <a:gd name="T35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8">
                  <a:moveTo>
                    <a:pt x="4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5"/>
                    <a:pt x="4" y="3"/>
                    <a:pt x="6" y="2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9" y="3"/>
                    <a:pt x="7" y="5"/>
                    <a:pt x="7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98" name="Freeform 25">
              <a:extLst>
                <a:ext uri="{FF2B5EF4-FFF2-40B4-BE49-F238E27FC236}">
                  <a16:creationId xmlns="" xmlns:a16="http://schemas.microsoft.com/office/drawing/2014/main" id="{D150E7ED-81A5-484A-8D80-F24EEDBE45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01" y="542"/>
              <a:ext cx="64" cy="75"/>
            </a:xfrm>
            <a:custGeom>
              <a:avLst/>
              <a:gdLst>
                <a:gd name="T0" fmla="*/ 0 w 24"/>
                <a:gd name="T1" fmla="*/ 14 h 28"/>
                <a:gd name="T2" fmla="*/ 0 w 24"/>
                <a:gd name="T3" fmla="*/ 14 h 28"/>
                <a:gd name="T4" fmla="*/ 12 w 24"/>
                <a:gd name="T5" fmla="*/ 0 h 28"/>
                <a:gd name="T6" fmla="*/ 24 w 24"/>
                <a:gd name="T7" fmla="*/ 14 h 28"/>
                <a:gd name="T8" fmla="*/ 24 w 24"/>
                <a:gd name="T9" fmla="*/ 14 h 28"/>
                <a:gd name="T10" fmla="*/ 12 w 24"/>
                <a:gd name="T11" fmla="*/ 28 h 28"/>
                <a:gd name="T12" fmla="*/ 0 w 24"/>
                <a:gd name="T13" fmla="*/ 14 h 28"/>
                <a:gd name="T14" fmla="*/ 20 w 24"/>
                <a:gd name="T15" fmla="*/ 14 h 28"/>
                <a:gd name="T16" fmla="*/ 20 w 24"/>
                <a:gd name="T17" fmla="*/ 14 h 28"/>
                <a:gd name="T18" fmla="*/ 12 w 24"/>
                <a:gd name="T19" fmla="*/ 3 h 28"/>
                <a:gd name="T20" fmla="*/ 4 w 24"/>
                <a:gd name="T21" fmla="*/ 14 h 28"/>
                <a:gd name="T22" fmla="*/ 4 w 24"/>
                <a:gd name="T23" fmla="*/ 14 h 28"/>
                <a:gd name="T24" fmla="*/ 12 w 24"/>
                <a:gd name="T25" fmla="*/ 25 h 28"/>
                <a:gd name="T26" fmla="*/ 20 w 24"/>
                <a:gd name="T2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8"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6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22"/>
                    <a:pt x="19" y="28"/>
                    <a:pt x="12" y="28"/>
                  </a:cubicBezTo>
                  <a:cubicBezTo>
                    <a:pt x="5" y="28"/>
                    <a:pt x="0" y="22"/>
                    <a:pt x="0" y="14"/>
                  </a:cubicBezTo>
                  <a:moveTo>
                    <a:pt x="20" y="14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8"/>
                    <a:pt x="17" y="3"/>
                    <a:pt x="12" y="3"/>
                  </a:cubicBezTo>
                  <a:cubicBezTo>
                    <a:pt x="7" y="3"/>
                    <a:pt x="4" y="8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20"/>
                    <a:pt x="7" y="25"/>
                    <a:pt x="12" y="25"/>
                  </a:cubicBezTo>
                  <a:cubicBezTo>
                    <a:pt x="17" y="25"/>
                    <a:pt x="20" y="20"/>
                    <a:pt x="20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99" name="Freeform 26">
              <a:extLst>
                <a:ext uri="{FF2B5EF4-FFF2-40B4-BE49-F238E27FC236}">
                  <a16:creationId xmlns="" xmlns:a16="http://schemas.microsoft.com/office/drawing/2014/main" id="{BFA4EFC7-68B1-4FB1-94FE-4A83E826D6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4" y="542"/>
              <a:ext cx="35" cy="75"/>
            </a:xfrm>
            <a:custGeom>
              <a:avLst/>
              <a:gdLst>
                <a:gd name="T0" fmla="*/ 0 w 13"/>
                <a:gd name="T1" fmla="*/ 1 h 28"/>
                <a:gd name="T2" fmla="*/ 4 w 13"/>
                <a:gd name="T3" fmla="*/ 1 h 28"/>
                <a:gd name="T4" fmla="*/ 4 w 13"/>
                <a:gd name="T5" fmla="*/ 7 h 28"/>
                <a:gd name="T6" fmla="*/ 13 w 13"/>
                <a:gd name="T7" fmla="*/ 0 h 28"/>
                <a:gd name="T8" fmla="*/ 13 w 13"/>
                <a:gd name="T9" fmla="*/ 4 h 28"/>
                <a:gd name="T10" fmla="*/ 13 w 13"/>
                <a:gd name="T11" fmla="*/ 4 h 28"/>
                <a:gd name="T12" fmla="*/ 4 w 13"/>
                <a:gd name="T13" fmla="*/ 15 h 28"/>
                <a:gd name="T14" fmla="*/ 4 w 13"/>
                <a:gd name="T15" fmla="*/ 28 h 28"/>
                <a:gd name="T16" fmla="*/ 0 w 13"/>
                <a:gd name="T17" fmla="*/ 28 h 28"/>
                <a:gd name="T18" fmla="*/ 0 w 13"/>
                <a:gd name="T1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8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3"/>
                    <a:pt x="9" y="0"/>
                    <a:pt x="13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8" y="4"/>
                    <a:pt x="4" y="8"/>
                    <a:pt x="4" y="15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0" name="Freeform 27">
              <a:extLst>
                <a:ext uri="{FF2B5EF4-FFF2-40B4-BE49-F238E27FC236}">
                  <a16:creationId xmlns="" xmlns:a16="http://schemas.microsoft.com/office/drawing/2014/main" id="{F7477320-6A68-4900-AC7E-18A39E4449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2" y="517"/>
              <a:ext cx="73" cy="100"/>
            </a:xfrm>
            <a:custGeom>
              <a:avLst/>
              <a:gdLst>
                <a:gd name="T0" fmla="*/ 0 w 27"/>
                <a:gd name="T1" fmla="*/ 19 h 37"/>
                <a:gd name="T2" fmla="*/ 0 w 27"/>
                <a:gd name="T3" fmla="*/ 18 h 37"/>
                <a:gd name="T4" fmla="*/ 16 w 27"/>
                <a:gd name="T5" fmla="*/ 0 h 37"/>
                <a:gd name="T6" fmla="*/ 27 w 27"/>
                <a:gd name="T7" fmla="*/ 4 h 37"/>
                <a:gd name="T8" fmla="*/ 25 w 27"/>
                <a:gd name="T9" fmla="*/ 7 h 37"/>
                <a:gd name="T10" fmla="*/ 16 w 27"/>
                <a:gd name="T11" fmla="*/ 3 h 37"/>
                <a:gd name="T12" fmla="*/ 4 w 27"/>
                <a:gd name="T13" fmla="*/ 18 h 37"/>
                <a:gd name="T14" fmla="*/ 4 w 27"/>
                <a:gd name="T15" fmla="*/ 19 h 37"/>
                <a:gd name="T16" fmla="*/ 16 w 27"/>
                <a:gd name="T17" fmla="*/ 34 h 37"/>
                <a:gd name="T18" fmla="*/ 25 w 27"/>
                <a:gd name="T19" fmla="*/ 30 h 37"/>
                <a:gd name="T20" fmla="*/ 27 w 27"/>
                <a:gd name="T21" fmla="*/ 32 h 37"/>
                <a:gd name="T22" fmla="*/ 16 w 27"/>
                <a:gd name="T23" fmla="*/ 37 h 37"/>
                <a:gd name="T24" fmla="*/ 0 w 27"/>
                <a:gd name="T2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7">
                  <a:moveTo>
                    <a:pt x="0" y="19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4" y="1"/>
                    <a:pt x="27" y="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19" y="3"/>
                    <a:pt x="16" y="3"/>
                  </a:cubicBezTo>
                  <a:cubicBezTo>
                    <a:pt x="9" y="3"/>
                    <a:pt x="4" y="9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8"/>
                    <a:pt x="9" y="34"/>
                    <a:pt x="16" y="34"/>
                  </a:cubicBezTo>
                  <a:cubicBezTo>
                    <a:pt x="20" y="34"/>
                    <a:pt x="22" y="32"/>
                    <a:pt x="25" y="30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4" y="35"/>
                    <a:pt x="21" y="37"/>
                    <a:pt x="16" y="37"/>
                  </a:cubicBezTo>
                  <a:cubicBezTo>
                    <a:pt x="6" y="37"/>
                    <a:pt x="0" y="30"/>
                    <a:pt x="0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1" name="Freeform 28">
              <a:extLst>
                <a:ext uri="{FF2B5EF4-FFF2-40B4-BE49-F238E27FC236}">
                  <a16:creationId xmlns="" xmlns:a16="http://schemas.microsoft.com/office/drawing/2014/main" id="{ACB592E8-ED58-46F3-B9F3-9C8E88E5B1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8" y="542"/>
              <a:ext cx="57" cy="75"/>
            </a:xfrm>
            <a:custGeom>
              <a:avLst/>
              <a:gdLst>
                <a:gd name="T0" fmla="*/ 0 w 21"/>
                <a:gd name="T1" fmla="*/ 20 h 28"/>
                <a:gd name="T2" fmla="*/ 0 w 21"/>
                <a:gd name="T3" fmla="*/ 20 h 28"/>
                <a:gd name="T4" fmla="*/ 10 w 21"/>
                <a:gd name="T5" fmla="*/ 11 h 28"/>
                <a:gd name="T6" fmla="*/ 17 w 21"/>
                <a:gd name="T7" fmla="*/ 12 h 28"/>
                <a:gd name="T8" fmla="*/ 17 w 21"/>
                <a:gd name="T9" fmla="*/ 10 h 28"/>
                <a:gd name="T10" fmla="*/ 10 w 21"/>
                <a:gd name="T11" fmla="*/ 4 h 28"/>
                <a:gd name="T12" fmla="*/ 3 w 21"/>
                <a:gd name="T13" fmla="*/ 5 h 28"/>
                <a:gd name="T14" fmla="*/ 2 w 21"/>
                <a:gd name="T15" fmla="*/ 2 h 28"/>
                <a:gd name="T16" fmla="*/ 10 w 21"/>
                <a:gd name="T17" fmla="*/ 0 h 28"/>
                <a:gd name="T18" fmla="*/ 18 w 21"/>
                <a:gd name="T19" fmla="*/ 3 h 28"/>
                <a:gd name="T20" fmla="*/ 21 w 21"/>
                <a:gd name="T21" fmla="*/ 10 h 28"/>
                <a:gd name="T22" fmla="*/ 21 w 21"/>
                <a:gd name="T23" fmla="*/ 28 h 28"/>
                <a:gd name="T24" fmla="*/ 17 w 21"/>
                <a:gd name="T25" fmla="*/ 28 h 28"/>
                <a:gd name="T26" fmla="*/ 17 w 21"/>
                <a:gd name="T27" fmla="*/ 24 h 28"/>
                <a:gd name="T28" fmla="*/ 9 w 21"/>
                <a:gd name="T29" fmla="*/ 28 h 28"/>
                <a:gd name="T30" fmla="*/ 0 w 21"/>
                <a:gd name="T31" fmla="*/ 20 h 28"/>
                <a:gd name="T32" fmla="*/ 17 w 21"/>
                <a:gd name="T33" fmla="*/ 18 h 28"/>
                <a:gd name="T34" fmla="*/ 17 w 21"/>
                <a:gd name="T35" fmla="*/ 15 h 28"/>
                <a:gd name="T36" fmla="*/ 10 w 21"/>
                <a:gd name="T37" fmla="*/ 14 h 28"/>
                <a:gd name="T38" fmla="*/ 4 w 21"/>
                <a:gd name="T39" fmla="*/ 20 h 28"/>
                <a:gd name="T40" fmla="*/ 4 w 21"/>
                <a:gd name="T41" fmla="*/ 20 h 28"/>
                <a:gd name="T42" fmla="*/ 9 w 21"/>
                <a:gd name="T43" fmla="*/ 25 h 28"/>
                <a:gd name="T44" fmla="*/ 17 w 21"/>
                <a:gd name="T45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8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14"/>
                    <a:pt x="4" y="11"/>
                    <a:pt x="10" y="11"/>
                  </a:cubicBezTo>
                  <a:cubicBezTo>
                    <a:pt x="13" y="11"/>
                    <a:pt x="15" y="11"/>
                    <a:pt x="17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6"/>
                    <a:pt x="14" y="4"/>
                    <a:pt x="10" y="4"/>
                  </a:cubicBezTo>
                  <a:cubicBezTo>
                    <a:pt x="7" y="4"/>
                    <a:pt x="5" y="4"/>
                    <a:pt x="3" y="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0" y="5"/>
                    <a:pt x="21" y="7"/>
                    <a:pt x="21" y="1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5" y="26"/>
                    <a:pt x="13" y="28"/>
                    <a:pt x="9" y="28"/>
                  </a:cubicBezTo>
                  <a:cubicBezTo>
                    <a:pt x="4" y="28"/>
                    <a:pt x="0" y="25"/>
                    <a:pt x="0" y="20"/>
                  </a:cubicBezTo>
                  <a:moveTo>
                    <a:pt x="17" y="18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5" y="14"/>
                    <a:pt x="13" y="14"/>
                    <a:pt x="10" y="14"/>
                  </a:cubicBezTo>
                  <a:cubicBezTo>
                    <a:pt x="6" y="14"/>
                    <a:pt x="4" y="16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3"/>
                    <a:pt x="6" y="25"/>
                    <a:pt x="9" y="25"/>
                  </a:cubicBezTo>
                  <a:cubicBezTo>
                    <a:pt x="14" y="25"/>
                    <a:pt x="17" y="22"/>
                    <a:pt x="17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" name="Freeform 29">
              <a:extLst>
                <a:ext uri="{FF2B5EF4-FFF2-40B4-BE49-F238E27FC236}">
                  <a16:creationId xmlns="" xmlns:a16="http://schemas.microsoft.com/office/drawing/2014/main" id="{31A41022-0E08-4409-A2EE-E15C276A28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6" y="542"/>
              <a:ext cx="57" cy="75"/>
            </a:xfrm>
            <a:custGeom>
              <a:avLst/>
              <a:gdLst>
                <a:gd name="T0" fmla="*/ 0 w 21"/>
                <a:gd name="T1" fmla="*/ 1 h 28"/>
                <a:gd name="T2" fmla="*/ 4 w 21"/>
                <a:gd name="T3" fmla="*/ 1 h 28"/>
                <a:gd name="T4" fmla="*/ 4 w 21"/>
                <a:gd name="T5" fmla="*/ 5 h 28"/>
                <a:gd name="T6" fmla="*/ 12 w 21"/>
                <a:gd name="T7" fmla="*/ 0 h 28"/>
                <a:gd name="T8" fmla="*/ 21 w 21"/>
                <a:gd name="T9" fmla="*/ 10 h 28"/>
                <a:gd name="T10" fmla="*/ 21 w 21"/>
                <a:gd name="T11" fmla="*/ 28 h 28"/>
                <a:gd name="T12" fmla="*/ 17 w 21"/>
                <a:gd name="T13" fmla="*/ 28 h 28"/>
                <a:gd name="T14" fmla="*/ 17 w 21"/>
                <a:gd name="T15" fmla="*/ 11 h 28"/>
                <a:gd name="T16" fmla="*/ 10 w 21"/>
                <a:gd name="T17" fmla="*/ 3 h 28"/>
                <a:gd name="T18" fmla="*/ 4 w 21"/>
                <a:gd name="T19" fmla="*/ 11 h 28"/>
                <a:gd name="T20" fmla="*/ 4 w 21"/>
                <a:gd name="T21" fmla="*/ 28 h 28"/>
                <a:gd name="T22" fmla="*/ 0 w 21"/>
                <a:gd name="T23" fmla="*/ 28 h 28"/>
                <a:gd name="T24" fmla="*/ 0 w 21"/>
                <a:gd name="T2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8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2"/>
                    <a:pt x="8" y="0"/>
                    <a:pt x="12" y="0"/>
                  </a:cubicBezTo>
                  <a:cubicBezTo>
                    <a:pt x="17" y="0"/>
                    <a:pt x="21" y="4"/>
                    <a:pt x="21" y="1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6"/>
                    <a:pt x="14" y="3"/>
                    <a:pt x="10" y="3"/>
                  </a:cubicBezTo>
                  <a:cubicBezTo>
                    <a:pt x="6" y="3"/>
                    <a:pt x="4" y="7"/>
                    <a:pt x="4" y="1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3" name="Freeform 30">
              <a:extLst>
                <a:ext uri="{FF2B5EF4-FFF2-40B4-BE49-F238E27FC236}">
                  <a16:creationId xmlns="" xmlns:a16="http://schemas.microsoft.com/office/drawing/2014/main" id="{7DA53490-7BCA-460D-8D65-C65F2C18F0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9" y="542"/>
              <a:ext cx="56" cy="75"/>
            </a:xfrm>
            <a:custGeom>
              <a:avLst/>
              <a:gdLst>
                <a:gd name="T0" fmla="*/ 0 w 21"/>
                <a:gd name="T1" fmla="*/ 14 h 28"/>
                <a:gd name="T2" fmla="*/ 0 w 21"/>
                <a:gd name="T3" fmla="*/ 14 h 28"/>
                <a:gd name="T4" fmla="*/ 12 w 21"/>
                <a:gd name="T5" fmla="*/ 0 h 28"/>
                <a:gd name="T6" fmla="*/ 21 w 21"/>
                <a:gd name="T7" fmla="*/ 4 h 28"/>
                <a:gd name="T8" fmla="*/ 19 w 21"/>
                <a:gd name="T9" fmla="*/ 7 h 28"/>
                <a:gd name="T10" fmla="*/ 12 w 21"/>
                <a:gd name="T11" fmla="*/ 3 h 28"/>
                <a:gd name="T12" fmla="*/ 4 w 21"/>
                <a:gd name="T13" fmla="*/ 14 h 28"/>
                <a:gd name="T14" fmla="*/ 4 w 21"/>
                <a:gd name="T15" fmla="*/ 14 h 28"/>
                <a:gd name="T16" fmla="*/ 12 w 21"/>
                <a:gd name="T17" fmla="*/ 25 h 28"/>
                <a:gd name="T18" fmla="*/ 19 w 21"/>
                <a:gd name="T19" fmla="*/ 22 h 28"/>
                <a:gd name="T20" fmla="*/ 21 w 21"/>
                <a:gd name="T21" fmla="*/ 24 h 28"/>
                <a:gd name="T22" fmla="*/ 12 w 21"/>
                <a:gd name="T23" fmla="*/ 28 h 28"/>
                <a:gd name="T24" fmla="*/ 0 w 21"/>
                <a:gd name="T25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8"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6" y="0"/>
                    <a:pt x="19" y="2"/>
                    <a:pt x="21" y="4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5"/>
                    <a:pt x="15" y="3"/>
                    <a:pt x="12" y="3"/>
                  </a:cubicBezTo>
                  <a:cubicBezTo>
                    <a:pt x="8" y="3"/>
                    <a:pt x="4" y="8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21"/>
                    <a:pt x="8" y="25"/>
                    <a:pt x="12" y="25"/>
                  </a:cubicBezTo>
                  <a:cubicBezTo>
                    <a:pt x="15" y="25"/>
                    <a:pt x="17" y="24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7"/>
                    <a:pt x="16" y="28"/>
                    <a:pt x="12" y="28"/>
                  </a:cubicBezTo>
                  <a:cubicBezTo>
                    <a:pt x="5" y="28"/>
                    <a:pt x="0" y="23"/>
                    <a:pt x="0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4" name="Freeform 31">
              <a:extLst>
                <a:ext uri="{FF2B5EF4-FFF2-40B4-BE49-F238E27FC236}">
                  <a16:creationId xmlns="" xmlns:a16="http://schemas.microsoft.com/office/drawing/2014/main" id="{8A41A3FB-CCAF-4160-B526-EA47F13EA7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76" y="542"/>
              <a:ext cx="62" cy="75"/>
            </a:xfrm>
            <a:custGeom>
              <a:avLst/>
              <a:gdLst>
                <a:gd name="T0" fmla="*/ 0 w 23"/>
                <a:gd name="T1" fmla="*/ 14 h 28"/>
                <a:gd name="T2" fmla="*/ 0 w 23"/>
                <a:gd name="T3" fmla="*/ 14 h 28"/>
                <a:gd name="T4" fmla="*/ 12 w 23"/>
                <a:gd name="T5" fmla="*/ 0 h 28"/>
                <a:gd name="T6" fmla="*/ 23 w 23"/>
                <a:gd name="T7" fmla="*/ 14 h 28"/>
                <a:gd name="T8" fmla="*/ 22 w 23"/>
                <a:gd name="T9" fmla="*/ 16 h 28"/>
                <a:gd name="T10" fmla="*/ 4 w 23"/>
                <a:gd name="T11" fmla="*/ 16 h 28"/>
                <a:gd name="T12" fmla="*/ 13 w 23"/>
                <a:gd name="T13" fmla="*/ 25 h 28"/>
                <a:gd name="T14" fmla="*/ 20 w 23"/>
                <a:gd name="T15" fmla="*/ 22 h 28"/>
                <a:gd name="T16" fmla="*/ 22 w 23"/>
                <a:gd name="T17" fmla="*/ 24 h 28"/>
                <a:gd name="T18" fmla="*/ 12 w 23"/>
                <a:gd name="T19" fmla="*/ 28 h 28"/>
                <a:gd name="T20" fmla="*/ 0 w 23"/>
                <a:gd name="T21" fmla="*/ 14 h 28"/>
                <a:gd name="T22" fmla="*/ 19 w 23"/>
                <a:gd name="T23" fmla="*/ 13 h 28"/>
                <a:gd name="T24" fmla="*/ 12 w 23"/>
                <a:gd name="T25" fmla="*/ 3 h 28"/>
                <a:gd name="T26" fmla="*/ 4 w 23"/>
                <a:gd name="T27" fmla="*/ 13 h 28"/>
                <a:gd name="T28" fmla="*/ 19 w 23"/>
                <a:gd name="T2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3" y="6"/>
                    <a:pt x="23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22"/>
                    <a:pt x="8" y="25"/>
                    <a:pt x="13" y="25"/>
                  </a:cubicBezTo>
                  <a:cubicBezTo>
                    <a:pt x="16" y="25"/>
                    <a:pt x="18" y="24"/>
                    <a:pt x="20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7"/>
                    <a:pt x="16" y="28"/>
                    <a:pt x="12" y="28"/>
                  </a:cubicBezTo>
                  <a:cubicBezTo>
                    <a:pt x="6" y="28"/>
                    <a:pt x="0" y="23"/>
                    <a:pt x="0" y="14"/>
                  </a:cubicBezTo>
                  <a:moveTo>
                    <a:pt x="19" y="13"/>
                  </a:moveTo>
                  <a:cubicBezTo>
                    <a:pt x="18" y="8"/>
                    <a:pt x="16" y="3"/>
                    <a:pt x="12" y="3"/>
                  </a:cubicBezTo>
                  <a:cubicBezTo>
                    <a:pt x="8" y="3"/>
                    <a:pt x="5" y="7"/>
                    <a:pt x="4" y="13"/>
                  </a:cubicBezTo>
                  <a:lnTo>
                    <a:pt x="19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5" name="Freeform 32">
              <a:extLst>
                <a:ext uri="{FF2B5EF4-FFF2-40B4-BE49-F238E27FC236}">
                  <a16:creationId xmlns="" xmlns:a16="http://schemas.microsoft.com/office/drawing/2014/main" id="{0B60F376-17AE-4999-B020-CFCA32DF6D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54" y="542"/>
              <a:ext cx="35" cy="75"/>
            </a:xfrm>
            <a:custGeom>
              <a:avLst/>
              <a:gdLst>
                <a:gd name="T0" fmla="*/ 0 w 13"/>
                <a:gd name="T1" fmla="*/ 1 h 28"/>
                <a:gd name="T2" fmla="*/ 4 w 13"/>
                <a:gd name="T3" fmla="*/ 1 h 28"/>
                <a:gd name="T4" fmla="*/ 4 w 13"/>
                <a:gd name="T5" fmla="*/ 7 h 28"/>
                <a:gd name="T6" fmla="*/ 13 w 13"/>
                <a:gd name="T7" fmla="*/ 0 h 28"/>
                <a:gd name="T8" fmla="*/ 13 w 13"/>
                <a:gd name="T9" fmla="*/ 4 h 28"/>
                <a:gd name="T10" fmla="*/ 13 w 13"/>
                <a:gd name="T11" fmla="*/ 4 h 28"/>
                <a:gd name="T12" fmla="*/ 4 w 13"/>
                <a:gd name="T13" fmla="*/ 15 h 28"/>
                <a:gd name="T14" fmla="*/ 4 w 13"/>
                <a:gd name="T15" fmla="*/ 28 h 28"/>
                <a:gd name="T16" fmla="*/ 0 w 13"/>
                <a:gd name="T17" fmla="*/ 28 h 28"/>
                <a:gd name="T18" fmla="*/ 0 w 13"/>
                <a:gd name="T1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8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3"/>
                    <a:pt x="9" y="0"/>
                    <a:pt x="13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8" y="4"/>
                    <a:pt x="4" y="8"/>
                    <a:pt x="4" y="15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6" name="Freeform 33">
              <a:extLst>
                <a:ext uri="{FF2B5EF4-FFF2-40B4-BE49-F238E27FC236}">
                  <a16:creationId xmlns="" xmlns:a16="http://schemas.microsoft.com/office/drawing/2014/main" id="{A8DE6210-88FC-4878-A899-7827BB4889E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5" y="517"/>
              <a:ext cx="72" cy="100"/>
            </a:xfrm>
            <a:custGeom>
              <a:avLst/>
              <a:gdLst>
                <a:gd name="T0" fmla="*/ 0 w 27"/>
                <a:gd name="T1" fmla="*/ 0 h 37"/>
                <a:gd name="T2" fmla="*/ 13 w 27"/>
                <a:gd name="T3" fmla="*/ 0 h 37"/>
                <a:gd name="T4" fmla="*/ 22 w 27"/>
                <a:gd name="T5" fmla="*/ 4 h 37"/>
                <a:gd name="T6" fmla="*/ 25 w 27"/>
                <a:gd name="T7" fmla="*/ 11 h 37"/>
                <a:gd name="T8" fmla="*/ 25 w 27"/>
                <a:gd name="T9" fmla="*/ 11 h 37"/>
                <a:gd name="T10" fmla="*/ 17 w 27"/>
                <a:gd name="T11" fmla="*/ 22 h 37"/>
                <a:gd name="T12" fmla="*/ 27 w 27"/>
                <a:gd name="T13" fmla="*/ 37 h 37"/>
                <a:gd name="T14" fmla="*/ 22 w 27"/>
                <a:gd name="T15" fmla="*/ 37 h 37"/>
                <a:gd name="T16" fmla="*/ 13 w 27"/>
                <a:gd name="T17" fmla="*/ 23 h 37"/>
                <a:gd name="T18" fmla="*/ 4 w 27"/>
                <a:gd name="T19" fmla="*/ 23 h 37"/>
                <a:gd name="T20" fmla="*/ 4 w 27"/>
                <a:gd name="T21" fmla="*/ 37 h 37"/>
                <a:gd name="T22" fmla="*/ 0 w 27"/>
                <a:gd name="T23" fmla="*/ 37 h 37"/>
                <a:gd name="T24" fmla="*/ 0 w 27"/>
                <a:gd name="T25" fmla="*/ 0 h 37"/>
                <a:gd name="T26" fmla="*/ 12 w 27"/>
                <a:gd name="T27" fmla="*/ 19 h 37"/>
                <a:gd name="T28" fmla="*/ 21 w 27"/>
                <a:gd name="T29" fmla="*/ 11 h 37"/>
                <a:gd name="T30" fmla="*/ 21 w 27"/>
                <a:gd name="T31" fmla="*/ 11 h 37"/>
                <a:gd name="T32" fmla="*/ 13 w 27"/>
                <a:gd name="T33" fmla="*/ 4 h 37"/>
                <a:gd name="T34" fmla="*/ 4 w 27"/>
                <a:gd name="T35" fmla="*/ 4 h 37"/>
                <a:gd name="T36" fmla="*/ 4 w 27"/>
                <a:gd name="T37" fmla="*/ 19 h 37"/>
                <a:gd name="T38" fmla="*/ 12 w 27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3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7" y="0"/>
                    <a:pt x="20" y="1"/>
                    <a:pt x="22" y="4"/>
                  </a:cubicBezTo>
                  <a:cubicBezTo>
                    <a:pt x="24" y="5"/>
                    <a:pt x="25" y="8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7"/>
                    <a:pt x="22" y="21"/>
                    <a:pt x="17" y="2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  <a:moveTo>
                    <a:pt x="12" y="19"/>
                  </a:moveTo>
                  <a:cubicBezTo>
                    <a:pt x="18" y="19"/>
                    <a:pt x="21" y="16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6"/>
                    <a:pt x="18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9"/>
                    <a:pt x="4" y="19"/>
                    <a:pt x="4" y="19"/>
                  </a:cubicBezTo>
                  <a:lnTo>
                    <a:pt x="1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7" name="Freeform 34">
              <a:extLst>
                <a:ext uri="{FF2B5EF4-FFF2-40B4-BE49-F238E27FC236}">
                  <a16:creationId xmlns="" xmlns:a16="http://schemas.microsoft.com/office/drawing/2014/main" id="{66599A35-C9E3-4BE9-9282-BF8F92D244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8" y="542"/>
              <a:ext cx="59" cy="75"/>
            </a:xfrm>
            <a:custGeom>
              <a:avLst/>
              <a:gdLst>
                <a:gd name="T0" fmla="*/ 0 w 22"/>
                <a:gd name="T1" fmla="*/ 14 h 28"/>
                <a:gd name="T2" fmla="*/ 0 w 22"/>
                <a:gd name="T3" fmla="*/ 14 h 28"/>
                <a:gd name="T4" fmla="*/ 11 w 22"/>
                <a:gd name="T5" fmla="*/ 0 h 28"/>
                <a:gd name="T6" fmla="*/ 22 w 22"/>
                <a:gd name="T7" fmla="*/ 14 h 28"/>
                <a:gd name="T8" fmla="*/ 22 w 22"/>
                <a:gd name="T9" fmla="*/ 16 h 28"/>
                <a:gd name="T10" fmla="*/ 4 w 22"/>
                <a:gd name="T11" fmla="*/ 16 h 28"/>
                <a:gd name="T12" fmla="*/ 12 w 22"/>
                <a:gd name="T13" fmla="*/ 25 h 28"/>
                <a:gd name="T14" fmla="*/ 19 w 22"/>
                <a:gd name="T15" fmla="*/ 22 h 28"/>
                <a:gd name="T16" fmla="*/ 22 w 22"/>
                <a:gd name="T17" fmla="*/ 24 h 28"/>
                <a:gd name="T18" fmla="*/ 12 w 22"/>
                <a:gd name="T19" fmla="*/ 28 h 28"/>
                <a:gd name="T20" fmla="*/ 0 w 22"/>
                <a:gd name="T21" fmla="*/ 14 h 28"/>
                <a:gd name="T22" fmla="*/ 19 w 22"/>
                <a:gd name="T23" fmla="*/ 13 h 28"/>
                <a:gd name="T24" fmla="*/ 11 w 22"/>
                <a:gd name="T25" fmla="*/ 3 h 28"/>
                <a:gd name="T26" fmla="*/ 4 w 22"/>
                <a:gd name="T27" fmla="*/ 13 h 28"/>
                <a:gd name="T28" fmla="*/ 19 w 22"/>
                <a:gd name="T2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28"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18" y="0"/>
                    <a:pt x="22" y="6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2"/>
                    <a:pt x="8" y="25"/>
                    <a:pt x="12" y="25"/>
                  </a:cubicBezTo>
                  <a:cubicBezTo>
                    <a:pt x="15" y="25"/>
                    <a:pt x="18" y="24"/>
                    <a:pt x="19" y="2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7"/>
                    <a:pt x="16" y="28"/>
                    <a:pt x="12" y="28"/>
                  </a:cubicBezTo>
                  <a:cubicBezTo>
                    <a:pt x="6" y="28"/>
                    <a:pt x="0" y="23"/>
                    <a:pt x="0" y="14"/>
                  </a:cubicBezTo>
                  <a:moveTo>
                    <a:pt x="19" y="13"/>
                  </a:moveTo>
                  <a:cubicBezTo>
                    <a:pt x="18" y="8"/>
                    <a:pt x="16" y="3"/>
                    <a:pt x="11" y="3"/>
                  </a:cubicBezTo>
                  <a:cubicBezTo>
                    <a:pt x="7" y="3"/>
                    <a:pt x="4" y="7"/>
                    <a:pt x="4" y="13"/>
                  </a:cubicBezTo>
                  <a:lnTo>
                    <a:pt x="19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8" name="Freeform 35">
              <a:extLst>
                <a:ext uri="{FF2B5EF4-FFF2-40B4-BE49-F238E27FC236}">
                  <a16:creationId xmlns="" xmlns:a16="http://schemas.microsoft.com/office/drawing/2014/main" id="{E9662D82-EC12-4D4C-9D9D-65DBB7D550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1" y="542"/>
              <a:ext cx="48" cy="75"/>
            </a:xfrm>
            <a:custGeom>
              <a:avLst/>
              <a:gdLst>
                <a:gd name="T0" fmla="*/ 0 w 18"/>
                <a:gd name="T1" fmla="*/ 24 h 28"/>
                <a:gd name="T2" fmla="*/ 2 w 18"/>
                <a:gd name="T3" fmla="*/ 22 h 28"/>
                <a:gd name="T4" fmla="*/ 10 w 18"/>
                <a:gd name="T5" fmla="*/ 25 h 28"/>
                <a:gd name="T6" fmla="*/ 15 w 18"/>
                <a:gd name="T7" fmla="*/ 21 h 28"/>
                <a:gd name="T8" fmla="*/ 15 w 18"/>
                <a:gd name="T9" fmla="*/ 21 h 28"/>
                <a:gd name="T10" fmla="*/ 9 w 18"/>
                <a:gd name="T11" fmla="*/ 16 h 28"/>
                <a:gd name="T12" fmla="*/ 1 w 18"/>
                <a:gd name="T13" fmla="*/ 8 h 28"/>
                <a:gd name="T14" fmla="*/ 1 w 18"/>
                <a:gd name="T15" fmla="*/ 8 h 28"/>
                <a:gd name="T16" fmla="*/ 9 w 18"/>
                <a:gd name="T17" fmla="*/ 0 h 28"/>
                <a:gd name="T18" fmla="*/ 18 w 18"/>
                <a:gd name="T19" fmla="*/ 3 h 28"/>
                <a:gd name="T20" fmla="*/ 16 w 18"/>
                <a:gd name="T21" fmla="*/ 6 h 28"/>
                <a:gd name="T22" fmla="*/ 9 w 18"/>
                <a:gd name="T23" fmla="*/ 3 h 28"/>
                <a:gd name="T24" fmla="*/ 5 w 18"/>
                <a:gd name="T25" fmla="*/ 7 h 28"/>
                <a:gd name="T26" fmla="*/ 5 w 18"/>
                <a:gd name="T27" fmla="*/ 7 h 28"/>
                <a:gd name="T28" fmla="*/ 11 w 18"/>
                <a:gd name="T29" fmla="*/ 12 h 28"/>
                <a:gd name="T30" fmla="*/ 18 w 18"/>
                <a:gd name="T31" fmla="*/ 20 h 28"/>
                <a:gd name="T32" fmla="*/ 18 w 18"/>
                <a:gd name="T33" fmla="*/ 20 h 28"/>
                <a:gd name="T34" fmla="*/ 9 w 18"/>
                <a:gd name="T35" fmla="*/ 28 h 28"/>
                <a:gd name="T36" fmla="*/ 0 w 18"/>
                <a:gd name="T37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8">
                  <a:moveTo>
                    <a:pt x="0" y="24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4" y="24"/>
                    <a:pt x="7" y="25"/>
                    <a:pt x="10" y="25"/>
                  </a:cubicBezTo>
                  <a:cubicBezTo>
                    <a:pt x="13" y="25"/>
                    <a:pt x="15" y="23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8"/>
                    <a:pt x="12" y="17"/>
                    <a:pt x="9" y="16"/>
                  </a:cubicBezTo>
                  <a:cubicBezTo>
                    <a:pt x="4" y="14"/>
                    <a:pt x="1" y="12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3" y="0"/>
                    <a:pt x="16" y="1"/>
                    <a:pt x="18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6" y="3"/>
                    <a:pt x="5" y="5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10"/>
                    <a:pt x="7" y="11"/>
                    <a:pt x="11" y="12"/>
                  </a:cubicBezTo>
                  <a:cubicBezTo>
                    <a:pt x="15" y="14"/>
                    <a:pt x="18" y="16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5"/>
                    <a:pt x="14" y="28"/>
                    <a:pt x="9" y="28"/>
                  </a:cubicBezTo>
                  <a:cubicBezTo>
                    <a:pt x="6" y="28"/>
                    <a:pt x="3" y="27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9" name="Freeform 36">
              <a:extLst>
                <a:ext uri="{FF2B5EF4-FFF2-40B4-BE49-F238E27FC236}">
                  <a16:creationId xmlns="" xmlns:a16="http://schemas.microsoft.com/office/drawing/2014/main" id="{DC439114-B0BD-4E82-B5B5-1319366D2D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542"/>
              <a:ext cx="59" cy="75"/>
            </a:xfrm>
            <a:custGeom>
              <a:avLst/>
              <a:gdLst>
                <a:gd name="T0" fmla="*/ 0 w 22"/>
                <a:gd name="T1" fmla="*/ 14 h 28"/>
                <a:gd name="T2" fmla="*/ 0 w 22"/>
                <a:gd name="T3" fmla="*/ 14 h 28"/>
                <a:gd name="T4" fmla="*/ 11 w 22"/>
                <a:gd name="T5" fmla="*/ 0 h 28"/>
                <a:gd name="T6" fmla="*/ 22 w 22"/>
                <a:gd name="T7" fmla="*/ 14 h 28"/>
                <a:gd name="T8" fmla="*/ 22 w 22"/>
                <a:gd name="T9" fmla="*/ 16 h 28"/>
                <a:gd name="T10" fmla="*/ 4 w 22"/>
                <a:gd name="T11" fmla="*/ 16 h 28"/>
                <a:gd name="T12" fmla="*/ 12 w 22"/>
                <a:gd name="T13" fmla="*/ 25 h 28"/>
                <a:gd name="T14" fmla="*/ 19 w 22"/>
                <a:gd name="T15" fmla="*/ 22 h 28"/>
                <a:gd name="T16" fmla="*/ 21 w 22"/>
                <a:gd name="T17" fmla="*/ 24 h 28"/>
                <a:gd name="T18" fmla="*/ 12 w 22"/>
                <a:gd name="T19" fmla="*/ 28 h 28"/>
                <a:gd name="T20" fmla="*/ 0 w 22"/>
                <a:gd name="T21" fmla="*/ 14 h 28"/>
                <a:gd name="T22" fmla="*/ 18 w 22"/>
                <a:gd name="T23" fmla="*/ 13 h 28"/>
                <a:gd name="T24" fmla="*/ 11 w 22"/>
                <a:gd name="T25" fmla="*/ 3 h 28"/>
                <a:gd name="T26" fmla="*/ 4 w 22"/>
                <a:gd name="T27" fmla="*/ 13 h 28"/>
                <a:gd name="T28" fmla="*/ 18 w 22"/>
                <a:gd name="T2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28"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18" y="0"/>
                    <a:pt x="22" y="6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2"/>
                    <a:pt x="8" y="25"/>
                    <a:pt x="12" y="25"/>
                  </a:cubicBezTo>
                  <a:cubicBezTo>
                    <a:pt x="15" y="25"/>
                    <a:pt x="17" y="24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7"/>
                    <a:pt x="16" y="28"/>
                    <a:pt x="12" y="28"/>
                  </a:cubicBezTo>
                  <a:cubicBezTo>
                    <a:pt x="5" y="28"/>
                    <a:pt x="0" y="23"/>
                    <a:pt x="0" y="14"/>
                  </a:cubicBezTo>
                  <a:moveTo>
                    <a:pt x="18" y="13"/>
                  </a:moveTo>
                  <a:cubicBezTo>
                    <a:pt x="18" y="8"/>
                    <a:pt x="15" y="3"/>
                    <a:pt x="11" y="3"/>
                  </a:cubicBezTo>
                  <a:cubicBezTo>
                    <a:pt x="7" y="3"/>
                    <a:pt x="4" y="7"/>
                    <a:pt x="4" y="13"/>
                  </a:cubicBezTo>
                  <a:lnTo>
                    <a:pt x="18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0" name="Freeform 37">
              <a:extLst>
                <a:ext uri="{FF2B5EF4-FFF2-40B4-BE49-F238E27FC236}">
                  <a16:creationId xmlns="" xmlns:a16="http://schemas.microsoft.com/office/drawing/2014/main" id="{8DCBB887-61F0-47E2-AC2B-95605EDCD7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38" y="542"/>
              <a:ext cx="56" cy="75"/>
            </a:xfrm>
            <a:custGeom>
              <a:avLst/>
              <a:gdLst>
                <a:gd name="T0" fmla="*/ 0 w 21"/>
                <a:gd name="T1" fmla="*/ 20 h 28"/>
                <a:gd name="T2" fmla="*/ 0 w 21"/>
                <a:gd name="T3" fmla="*/ 20 h 28"/>
                <a:gd name="T4" fmla="*/ 10 w 21"/>
                <a:gd name="T5" fmla="*/ 11 h 28"/>
                <a:gd name="T6" fmla="*/ 17 w 21"/>
                <a:gd name="T7" fmla="*/ 12 h 28"/>
                <a:gd name="T8" fmla="*/ 17 w 21"/>
                <a:gd name="T9" fmla="*/ 10 h 28"/>
                <a:gd name="T10" fmla="*/ 10 w 21"/>
                <a:gd name="T11" fmla="*/ 4 h 28"/>
                <a:gd name="T12" fmla="*/ 3 w 21"/>
                <a:gd name="T13" fmla="*/ 5 h 28"/>
                <a:gd name="T14" fmla="*/ 2 w 21"/>
                <a:gd name="T15" fmla="*/ 2 h 28"/>
                <a:gd name="T16" fmla="*/ 11 w 21"/>
                <a:gd name="T17" fmla="*/ 0 h 28"/>
                <a:gd name="T18" fmla="*/ 18 w 21"/>
                <a:gd name="T19" fmla="*/ 3 h 28"/>
                <a:gd name="T20" fmla="*/ 21 w 21"/>
                <a:gd name="T21" fmla="*/ 10 h 28"/>
                <a:gd name="T22" fmla="*/ 21 w 21"/>
                <a:gd name="T23" fmla="*/ 28 h 28"/>
                <a:gd name="T24" fmla="*/ 17 w 21"/>
                <a:gd name="T25" fmla="*/ 28 h 28"/>
                <a:gd name="T26" fmla="*/ 17 w 21"/>
                <a:gd name="T27" fmla="*/ 24 h 28"/>
                <a:gd name="T28" fmla="*/ 9 w 21"/>
                <a:gd name="T29" fmla="*/ 28 h 28"/>
                <a:gd name="T30" fmla="*/ 0 w 21"/>
                <a:gd name="T31" fmla="*/ 20 h 28"/>
                <a:gd name="T32" fmla="*/ 17 w 21"/>
                <a:gd name="T33" fmla="*/ 18 h 28"/>
                <a:gd name="T34" fmla="*/ 17 w 21"/>
                <a:gd name="T35" fmla="*/ 15 h 28"/>
                <a:gd name="T36" fmla="*/ 11 w 21"/>
                <a:gd name="T37" fmla="*/ 14 h 28"/>
                <a:gd name="T38" fmla="*/ 4 w 21"/>
                <a:gd name="T39" fmla="*/ 20 h 28"/>
                <a:gd name="T40" fmla="*/ 4 w 21"/>
                <a:gd name="T41" fmla="*/ 20 h 28"/>
                <a:gd name="T42" fmla="*/ 10 w 21"/>
                <a:gd name="T43" fmla="*/ 25 h 28"/>
                <a:gd name="T44" fmla="*/ 17 w 21"/>
                <a:gd name="T45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8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14"/>
                    <a:pt x="4" y="11"/>
                    <a:pt x="10" y="11"/>
                  </a:cubicBezTo>
                  <a:cubicBezTo>
                    <a:pt x="13" y="11"/>
                    <a:pt x="15" y="11"/>
                    <a:pt x="17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6"/>
                    <a:pt x="15" y="4"/>
                    <a:pt x="10" y="4"/>
                  </a:cubicBezTo>
                  <a:cubicBezTo>
                    <a:pt x="7" y="4"/>
                    <a:pt x="5" y="4"/>
                    <a:pt x="3" y="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"/>
                    <a:pt x="7" y="0"/>
                    <a:pt x="11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0" y="5"/>
                    <a:pt x="21" y="7"/>
                    <a:pt x="21" y="1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5" y="26"/>
                    <a:pt x="13" y="28"/>
                    <a:pt x="9" y="28"/>
                  </a:cubicBezTo>
                  <a:cubicBezTo>
                    <a:pt x="4" y="28"/>
                    <a:pt x="0" y="25"/>
                    <a:pt x="0" y="20"/>
                  </a:cubicBezTo>
                  <a:moveTo>
                    <a:pt x="17" y="18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5" y="14"/>
                    <a:pt x="13" y="14"/>
                    <a:pt x="11" y="14"/>
                  </a:cubicBezTo>
                  <a:cubicBezTo>
                    <a:pt x="6" y="14"/>
                    <a:pt x="4" y="16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3"/>
                    <a:pt x="6" y="25"/>
                    <a:pt x="10" y="25"/>
                  </a:cubicBezTo>
                  <a:cubicBezTo>
                    <a:pt x="14" y="25"/>
                    <a:pt x="17" y="22"/>
                    <a:pt x="17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1" name="Freeform 38">
              <a:extLst>
                <a:ext uri="{FF2B5EF4-FFF2-40B4-BE49-F238E27FC236}">
                  <a16:creationId xmlns="" xmlns:a16="http://schemas.microsoft.com/office/drawing/2014/main" id="{AA341593-C168-4F28-AF3B-E3135F8A44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5" y="542"/>
              <a:ext cx="35" cy="75"/>
            </a:xfrm>
            <a:custGeom>
              <a:avLst/>
              <a:gdLst>
                <a:gd name="T0" fmla="*/ 0 w 13"/>
                <a:gd name="T1" fmla="*/ 1 h 28"/>
                <a:gd name="T2" fmla="*/ 4 w 13"/>
                <a:gd name="T3" fmla="*/ 1 h 28"/>
                <a:gd name="T4" fmla="*/ 4 w 13"/>
                <a:gd name="T5" fmla="*/ 7 h 28"/>
                <a:gd name="T6" fmla="*/ 13 w 13"/>
                <a:gd name="T7" fmla="*/ 0 h 28"/>
                <a:gd name="T8" fmla="*/ 13 w 13"/>
                <a:gd name="T9" fmla="*/ 4 h 28"/>
                <a:gd name="T10" fmla="*/ 13 w 13"/>
                <a:gd name="T11" fmla="*/ 4 h 28"/>
                <a:gd name="T12" fmla="*/ 4 w 13"/>
                <a:gd name="T13" fmla="*/ 15 h 28"/>
                <a:gd name="T14" fmla="*/ 4 w 13"/>
                <a:gd name="T15" fmla="*/ 28 h 28"/>
                <a:gd name="T16" fmla="*/ 0 w 13"/>
                <a:gd name="T17" fmla="*/ 28 h 28"/>
                <a:gd name="T18" fmla="*/ 0 w 13"/>
                <a:gd name="T1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8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3"/>
                    <a:pt x="9" y="0"/>
                    <a:pt x="13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8" y="4"/>
                    <a:pt x="4" y="8"/>
                    <a:pt x="4" y="15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2" name="Freeform 39">
              <a:extLst>
                <a:ext uri="{FF2B5EF4-FFF2-40B4-BE49-F238E27FC236}">
                  <a16:creationId xmlns="" xmlns:a16="http://schemas.microsoft.com/office/drawing/2014/main" id="{40BC17ED-2850-400F-9BDB-0C5D6F4BB1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1" y="542"/>
              <a:ext cx="54" cy="75"/>
            </a:xfrm>
            <a:custGeom>
              <a:avLst/>
              <a:gdLst>
                <a:gd name="T0" fmla="*/ 0 w 20"/>
                <a:gd name="T1" fmla="*/ 14 h 28"/>
                <a:gd name="T2" fmla="*/ 0 w 20"/>
                <a:gd name="T3" fmla="*/ 14 h 28"/>
                <a:gd name="T4" fmla="*/ 12 w 20"/>
                <a:gd name="T5" fmla="*/ 0 h 28"/>
                <a:gd name="T6" fmla="*/ 20 w 20"/>
                <a:gd name="T7" fmla="*/ 4 h 28"/>
                <a:gd name="T8" fmla="*/ 18 w 20"/>
                <a:gd name="T9" fmla="*/ 7 h 28"/>
                <a:gd name="T10" fmla="*/ 12 w 20"/>
                <a:gd name="T11" fmla="*/ 3 h 28"/>
                <a:gd name="T12" fmla="*/ 3 w 20"/>
                <a:gd name="T13" fmla="*/ 14 h 28"/>
                <a:gd name="T14" fmla="*/ 3 w 20"/>
                <a:gd name="T15" fmla="*/ 14 h 28"/>
                <a:gd name="T16" fmla="*/ 12 w 20"/>
                <a:gd name="T17" fmla="*/ 25 h 28"/>
                <a:gd name="T18" fmla="*/ 18 w 20"/>
                <a:gd name="T19" fmla="*/ 22 h 28"/>
                <a:gd name="T20" fmla="*/ 20 w 20"/>
                <a:gd name="T21" fmla="*/ 24 h 28"/>
                <a:gd name="T22" fmla="*/ 12 w 20"/>
                <a:gd name="T23" fmla="*/ 28 h 28"/>
                <a:gd name="T24" fmla="*/ 0 w 20"/>
                <a:gd name="T25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8"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6" y="0"/>
                    <a:pt x="18" y="2"/>
                    <a:pt x="20" y="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4" y="3"/>
                    <a:pt x="12" y="3"/>
                  </a:cubicBezTo>
                  <a:cubicBezTo>
                    <a:pt x="7" y="3"/>
                    <a:pt x="3" y="8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21"/>
                    <a:pt x="7" y="25"/>
                    <a:pt x="12" y="25"/>
                  </a:cubicBezTo>
                  <a:cubicBezTo>
                    <a:pt x="14" y="25"/>
                    <a:pt x="16" y="24"/>
                    <a:pt x="18" y="22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7"/>
                    <a:pt x="16" y="28"/>
                    <a:pt x="12" y="28"/>
                  </a:cubicBezTo>
                  <a:cubicBezTo>
                    <a:pt x="5" y="28"/>
                    <a:pt x="0" y="23"/>
                    <a:pt x="0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3" name="Freeform 40">
              <a:extLst>
                <a:ext uri="{FF2B5EF4-FFF2-40B4-BE49-F238E27FC236}">
                  <a16:creationId xmlns="" xmlns:a16="http://schemas.microsoft.com/office/drawing/2014/main" id="{C2A7BC31-4A18-4DAC-B227-5869909B40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515"/>
              <a:ext cx="56" cy="102"/>
            </a:xfrm>
            <a:custGeom>
              <a:avLst/>
              <a:gdLst>
                <a:gd name="T0" fmla="*/ 0 w 21"/>
                <a:gd name="T1" fmla="*/ 0 h 38"/>
                <a:gd name="T2" fmla="*/ 4 w 21"/>
                <a:gd name="T3" fmla="*/ 0 h 38"/>
                <a:gd name="T4" fmla="*/ 4 w 21"/>
                <a:gd name="T5" fmla="*/ 15 h 38"/>
                <a:gd name="T6" fmla="*/ 12 w 21"/>
                <a:gd name="T7" fmla="*/ 10 h 38"/>
                <a:gd name="T8" fmla="*/ 21 w 21"/>
                <a:gd name="T9" fmla="*/ 20 h 38"/>
                <a:gd name="T10" fmla="*/ 21 w 21"/>
                <a:gd name="T11" fmla="*/ 38 h 38"/>
                <a:gd name="T12" fmla="*/ 17 w 21"/>
                <a:gd name="T13" fmla="*/ 38 h 38"/>
                <a:gd name="T14" fmla="*/ 17 w 21"/>
                <a:gd name="T15" fmla="*/ 21 h 38"/>
                <a:gd name="T16" fmla="*/ 10 w 21"/>
                <a:gd name="T17" fmla="*/ 13 h 38"/>
                <a:gd name="T18" fmla="*/ 4 w 21"/>
                <a:gd name="T19" fmla="*/ 21 h 38"/>
                <a:gd name="T20" fmla="*/ 4 w 21"/>
                <a:gd name="T21" fmla="*/ 38 h 38"/>
                <a:gd name="T22" fmla="*/ 0 w 21"/>
                <a:gd name="T23" fmla="*/ 38 h 38"/>
                <a:gd name="T24" fmla="*/ 0 w 21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38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2"/>
                    <a:pt x="8" y="10"/>
                    <a:pt x="12" y="10"/>
                  </a:cubicBezTo>
                  <a:cubicBezTo>
                    <a:pt x="17" y="10"/>
                    <a:pt x="21" y="14"/>
                    <a:pt x="21" y="20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6"/>
                    <a:pt x="14" y="13"/>
                    <a:pt x="10" y="13"/>
                  </a:cubicBezTo>
                  <a:cubicBezTo>
                    <a:pt x="6" y="13"/>
                    <a:pt x="4" y="17"/>
                    <a:pt x="4" y="21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38"/>
                    <a:pt x="0" y="38"/>
                    <a:pt x="0" y="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4" name="Rectangle 41">
              <a:extLst>
                <a:ext uri="{FF2B5EF4-FFF2-40B4-BE49-F238E27FC236}">
                  <a16:creationId xmlns="" xmlns:a16="http://schemas.microsoft.com/office/drawing/2014/main" id="{DB086F47-4692-4818-BD14-5442357706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50" y="719"/>
              <a:ext cx="1353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5" name="Freeform 42">
              <a:extLst>
                <a:ext uri="{FF2B5EF4-FFF2-40B4-BE49-F238E27FC236}">
                  <a16:creationId xmlns="" xmlns:a16="http://schemas.microsoft.com/office/drawing/2014/main" id="{33C580A4-5C9E-41FB-966A-10E7381A6D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58" y="-114"/>
              <a:ext cx="657" cy="319"/>
            </a:xfrm>
            <a:custGeom>
              <a:avLst/>
              <a:gdLst>
                <a:gd name="T0" fmla="*/ 448 w 657"/>
                <a:gd name="T1" fmla="*/ 0 h 319"/>
                <a:gd name="T2" fmla="*/ 327 w 657"/>
                <a:gd name="T3" fmla="*/ 285 h 319"/>
                <a:gd name="T4" fmla="*/ 204 w 657"/>
                <a:gd name="T5" fmla="*/ 0 h 319"/>
                <a:gd name="T6" fmla="*/ 131 w 657"/>
                <a:gd name="T7" fmla="*/ 0 h 319"/>
                <a:gd name="T8" fmla="*/ 0 w 657"/>
                <a:gd name="T9" fmla="*/ 319 h 319"/>
                <a:gd name="T10" fmla="*/ 67 w 657"/>
                <a:gd name="T11" fmla="*/ 319 h 319"/>
                <a:gd name="T12" fmla="*/ 169 w 657"/>
                <a:gd name="T13" fmla="*/ 59 h 319"/>
                <a:gd name="T14" fmla="*/ 225 w 657"/>
                <a:gd name="T15" fmla="*/ 196 h 319"/>
                <a:gd name="T16" fmla="*/ 153 w 657"/>
                <a:gd name="T17" fmla="*/ 196 h 319"/>
                <a:gd name="T18" fmla="*/ 153 w 657"/>
                <a:gd name="T19" fmla="*/ 250 h 319"/>
                <a:gd name="T20" fmla="*/ 247 w 657"/>
                <a:gd name="T21" fmla="*/ 250 h 319"/>
                <a:gd name="T22" fmla="*/ 276 w 657"/>
                <a:gd name="T23" fmla="*/ 319 h 319"/>
                <a:gd name="T24" fmla="*/ 314 w 657"/>
                <a:gd name="T25" fmla="*/ 319 h 319"/>
                <a:gd name="T26" fmla="*/ 343 w 657"/>
                <a:gd name="T27" fmla="*/ 319 h 319"/>
                <a:gd name="T28" fmla="*/ 381 w 657"/>
                <a:gd name="T29" fmla="*/ 319 h 319"/>
                <a:gd name="T30" fmla="*/ 483 w 657"/>
                <a:gd name="T31" fmla="*/ 59 h 319"/>
                <a:gd name="T32" fmla="*/ 539 w 657"/>
                <a:gd name="T33" fmla="*/ 196 h 319"/>
                <a:gd name="T34" fmla="*/ 467 w 657"/>
                <a:gd name="T35" fmla="*/ 196 h 319"/>
                <a:gd name="T36" fmla="*/ 467 w 657"/>
                <a:gd name="T37" fmla="*/ 250 h 319"/>
                <a:gd name="T38" fmla="*/ 563 w 657"/>
                <a:gd name="T39" fmla="*/ 250 h 319"/>
                <a:gd name="T40" fmla="*/ 593 w 657"/>
                <a:gd name="T41" fmla="*/ 319 h 319"/>
                <a:gd name="T42" fmla="*/ 657 w 657"/>
                <a:gd name="T43" fmla="*/ 319 h 319"/>
                <a:gd name="T44" fmla="*/ 520 w 657"/>
                <a:gd name="T45" fmla="*/ 0 h 319"/>
                <a:gd name="T46" fmla="*/ 448 w 657"/>
                <a:gd name="T47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7" h="319">
                  <a:moveTo>
                    <a:pt x="448" y="0"/>
                  </a:moveTo>
                  <a:lnTo>
                    <a:pt x="327" y="285"/>
                  </a:lnTo>
                  <a:lnTo>
                    <a:pt x="204" y="0"/>
                  </a:lnTo>
                  <a:lnTo>
                    <a:pt x="131" y="0"/>
                  </a:lnTo>
                  <a:lnTo>
                    <a:pt x="0" y="319"/>
                  </a:lnTo>
                  <a:lnTo>
                    <a:pt x="67" y="319"/>
                  </a:lnTo>
                  <a:lnTo>
                    <a:pt x="169" y="59"/>
                  </a:lnTo>
                  <a:lnTo>
                    <a:pt x="225" y="196"/>
                  </a:lnTo>
                  <a:lnTo>
                    <a:pt x="153" y="196"/>
                  </a:lnTo>
                  <a:lnTo>
                    <a:pt x="153" y="250"/>
                  </a:lnTo>
                  <a:lnTo>
                    <a:pt x="247" y="250"/>
                  </a:lnTo>
                  <a:lnTo>
                    <a:pt x="276" y="319"/>
                  </a:lnTo>
                  <a:lnTo>
                    <a:pt x="314" y="319"/>
                  </a:lnTo>
                  <a:lnTo>
                    <a:pt x="343" y="319"/>
                  </a:lnTo>
                  <a:lnTo>
                    <a:pt x="381" y="319"/>
                  </a:lnTo>
                  <a:lnTo>
                    <a:pt x="483" y="59"/>
                  </a:lnTo>
                  <a:lnTo>
                    <a:pt x="539" y="196"/>
                  </a:lnTo>
                  <a:lnTo>
                    <a:pt x="467" y="196"/>
                  </a:lnTo>
                  <a:lnTo>
                    <a:pt x="467" y="250"/>
                  </a:lnTo>
                  <a:lnTo>
                    <a:pt x="563" y="250"/>
                  </a:lnTo>
                  <a:lnTo>
                    <a:pt x="593" y="319"/>
                  </a:lnTo>
                  <a:lnTo>
                    <a:pt x="657" y="319"/>
                  </a:lnTo>
                  <a:lnTo>
                    <a:pt x="520" y="0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6" name="Freeform 43">
              <a:extLst>
                <a:ext uri="{FF2B5EF4-FFF2-40B4-BE49-F238E27FC236}">
                  <a16:creationId xmlns="" xmlns:a16="http://schemas.microsoft.com/office/drawing/2014/main" id="{0CE0E439-90D1-4D21-982E-0E2D1D3E7C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95" y="-114"/>
              <a:ext cx="483" cy="319"/>
            </a:xfrm>
            <a:custGeom>
              <a:avLst/>
              <a:gdLst>
                <a:gd name="T0" fmla="*/ 125 w 180"/>
                <a:gd name="T1" fmla="*/ 71 h 119"/>
                <a:gd name="T2" fmla="*/ 154 w 180"/>
                <a:gd name="T3" fmla="*/ 119 h 119"/>
                <a:gd name="T4" fmla="*/ 180 w 180"/>
                <a:gd name="T5" fmla="*/ 119 h 119"/>
                <a:gd name="T6" fmla="*/ 146 w 180"/>
                <a:gd name="T7" fmla="*/ 66 h 119"/>
                <a:gd name="T8" fmla="*/ 164 w 180"/>
                <a:gd name="T9" fmla="*/ 36 h 119"/>
                <a:gd name="T10" fmla="*/ 123 w 180"/>
                <a:gd name="T11" fmla="*/ 0 h 119"/>
                <a:gd name="T12" fmla="*/ 78 w 180"/>
                <a:gd name="T13" fmla="*/ 0 h 119"/>
                <a:gd name="T14" fmla="*/ 78 w 180"/>
                <a:gd name="T15" fmla="*/ 50 h 119"/>
                <a:gd name="T16" fmla="*/ 0 w 180"/>
                <a:gd name="T17" fmla="*/ 50 h 119"/>
                <a:gd name="T18" fmla="*/ 0 w 180"/>
                <a:gd name="T19" fmla="*/ 71 h 119"/>
                <a:gd name="T20" fmla="*/ 78 w 180"/>
                <a:gd name="T21" fmla="*/ 71 h 119"/>
                <a:gd name="T22" fmla="*/ 78 w 180"/>
                <a:gd name="T23" fmla="*/ 119 h 119"/>
                <a:gd name="T24" fmla="*/ 101 w 180"/>
                <a:gd name="T25" fmla="*/ 119 h 119"/>
                <a:gd name="T26" fmla="*/ 101 w 180"/>
                <a:gd name="T27" fmla="*/ 71 h 119"/>
                <a:gd name="T28" fmla="*/ 125 w 180"/>
                <a:gd name="T29" fmla="*/ 71 h 119"/>
                <a:gd name="T30" fmla="*/ 123 w 180"/>
                <a:gd name="T31" fmla="*/ 50 h 119"/>
                <a:gd name="T32" fmla="*/ 101 w 180"/>
                <a:gd name="T33" fmla="*/ 50 h 119"/>
                <a:gd name="T34" fmla="*/ 101 w 180"/>
                <a:gd name="T35" fmla="*/ 20 h 119"/>
                <a:gd name="T36" fmla="*/ 123 w 180"/>
                <a:gd name="T37" fmla="*/ 20 h 119"/>
                <a:gd name="T38" fmla="*/ 142 w 180"/>
                <a:gd name="T39" fmla="*/ 35 h 119"/>
                <a:gd name="T40" fmla="*/ 123 w 180"/>
                <a:gd name="T41" fmla="*/ 5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" h="119">
                  <a:moveTo>
                    <a:pt x="125" y="71"/>
                  </a:moveTo>
                  <a:cubicBezTo>
                    <a:pt x="154" y="119"/>
                    <a:pt x="154" y="119"/>
                    <a:pt x="154" y="119"/>
                  </a:cubicBezTo>
                  <a:cubicBezTo>
                    <a:pt x="180" y="119"/>
                    <a:pt x="180" y="119"/>
                    <a:pt x="180" y="119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56" y="61"/>
                    <a:pt x="164" y="52"/>
                    <a:pt x="164" y="36"/>
                  </a:cubicBezTo>
                  <a:cubicBezTo>
                    <a:pt x="164" y="2"/>
                    <a:pt x="132" y="0"/>
                    <a:pt x="12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119"/>
                    <a:pt x="78" y="119"/>
                    <a:pt x="78" y="119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1" y="71"/>
                    <a:pt x="116" y="71"/>
                    <a:pt x="125" y="71"/>
                  </a:cubicBezTo>
                  <a:moveTo>
                    <a:pt x="123" y="50"/>
                  </a:moveTo>
                  <a:cubicBezTo>
                    <a:pt x="101" y="50"/>
                    <a:pt x="101" y="50"/>
                    <a:pt x="101" y="5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30" y="20"/>
                    <a:pt x="142" y="22"/>
                    <a:pt x="142" y="35"/>
                  </a:cubicBezTo>
                  <a:cubicBezTo>
                    <a:pt x="142" y="47"/>
                    <a:pt x="129" y="50"/>
                    <a:pt x="123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7" name="Freeform 44">
              <a:extLst>
                <a:ext uri="{FF2B5EF4-FFF2-40B4-BE49-F238E27FC236}">
                  <a16:creationId xmlns="" xmlns:a16="http://schemas.microsoft.com/office/drawing/2014/main" id="{699ED30C-9999-4CD9-831C-8CE71BDE68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6" y="-120"/>
              <a:ext cx="293" cy="334"/>
            </a:xfrm>
            <a:custGeom>
              <a:avLst/>
              <a:gdLst>
                <a:gd name="T0" fmla="*/ 83 w 109"/>
                <a:gd name="T1" fmla="*/ 96 h 124"/>
                <a:gd name="T2" fmla="*/ 62 w 109"/>
                <a:gd name="T3" fmla="*/ 102 h 124"/>
                <a:gd name="T4" fmla="*/ 23 w 109"/>
                <a:gd name="T5" fmla="*/ 62 h 124"/>
                <a:gd name="T6" fmla="*/ 62 w 109"/>
                <a:gd name="T7" fmla="*/ 22 h 124"/>
                <a:gd name="T8" fmla="*/ 88 w 109"/>
                <a:gd name="T9" fmla="*/ 31 h 124"/>
                <a:gd name="T10" fmla="*/ 92 w 109"/>
                <a:gd name="T11" fmla="*/ 36 h 124"/>
                <a:gd name="T12" fmla="*/ 109 w 109"/>
                <a:gd name="T13" fmla="*/ 21 h 124"/>
                <a:gd name="T14" fmla="*/ 62 w 109"/>
                <a:gd name="T15" fmla="*/ 0 h 124"/>
                <a:gd name="T16" fmla="*/ 0 w 109"/>
                <a:gd name="T17" fmla="*/ 62 h 124"/>
                <a:gd name="T18" fmla="*/ 62 w 109"/>
                <a:gd name="T19" fmla="*/ 124 h 124"/>
                <a:gd name="T20" fmla="*/ 108 w 109"/>
                <a:gd name="T21" fmla="*/ 104 h 124"/>
                <a:gd name="T22" fmla="*/ 91 w 109"/>
                <a:gd name="T23" fmla="*/ 90 h 124"/>
                <a:gd name="T24" fmla="*/ 83 w 109"/>
                <a:gd name="T25" fmla="*/ 9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24">
                  <a:moveTo>
                    <a:pt x="83" y="96"/>
                  </a:moveTo>
                  <a:cubicBezTo>
                    <a:pt x="77" y="99"/>
                    <a:pt x="70" y="102"/>
                    <a:pt x="62" y="102"/>
                  </a:cubicBezTo>
                  <a:cubicBezTo>
                    <a:pt x="40" y="102"/>
                    <a:pt x="23" y="84"/>
                    <a:pt x="23" y="62"/>
                  </a:cubicBezTo>
                  <a:cubicBezTo>
                    <a:pt x="23" y="40"/>
                    <a:pt x="40" y="22"/>
                    <a:pt x="62" y="22"/>
                  </a:cubicBezTo>
                  <a:cubicBezTo>
                    <a:pt x="72" y="22"/>
                    <a:pt x="81" y="25"/>
                    <a:pt x="88" y="31"/>
                  </a:cubicBezTo>
                  <a:cubicBezTo>
                    <a:pt x="89" y="32"/>
                    <a:pt x="91" y="34"/>
                    <a:pt x="92" y="36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98" y="8"/>
                    <a:pt x="81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81" y="124"/>
                    <a:pt x="97" y="117"/>
                    <a:pt x="108" y="104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89" y="92"/>
                    <a:pt x="86" y="94"/>
                    <a:pt x="83" y="9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8" name="Rectangle 45">
              <a:extLst>
                <a:ext uri="{FF2B5EF4-FFF2-40B4-BE49-F238E27FC236}">
                  <a16:creationId xmlns="" xmlns:a16="http://schemas.microsoft.com/office/drawing/2014/main" id="{1A3AC3F2-692E-41F5-A626-ABDC729A8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50" y="286"/>
              <a:ext cx="1353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8F988B79-EA5E-45CC-B23F-C1E4D595DE50}"/>
              </a:ext>
            </a:extLst>
          </p:cNvPr>
          <p:cNvSpPr txBox="1"/>
          <p:nvPr userDrawn="1"/>
        </p:nvSpPr>
        <p:spPr>
          <a:xfrm>
            <a:off x="2341572" y="758665"/>
            <a:ext cx="1035035" cy="18732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en-GB" sz="700" b="1" kern="1200" spc="40" baseline="0" dirty="0">
                <a:solidFill>
                  <a:schemeClr val="bg1"/>
                </a:solidFill>
              </a:rPr>
              <a:t>CHICAGO, IL</a:t>
            </a:r>
          </a:p>
        </p:txBody>
      </p:sp>
      <p:sp>
        <p:nvSpPr>
          <p:cNvPr id="120" name="Rectangle: Single Corner Snipped 55">
            <a:extLst>
              <a:ext uri="{FF2B5EF4-FFF2-40B4-BE49-F238E27FC236}">
                <a16:creationId xmlns="" xmlns:a16="http://schemas.microsoft.com/office/drawing/2014/main" id="{356D1FBD-6251-45AA-BEA2-1E52D6F9452F}"/>
              </a:ext>
            </a:extLst>
          </p:cNvPr>
          <p:cNvSpPr/>
          <p:nvPr userDrawn="1"/>
        </p:nvSpPr>
        <p:spPr>
          <a:xfrm flipH="1">
            <a:off x="1494607" y="723969"/>
            <a:ext cx="685820" cy="256716"/>
          </a:xfrm>
          <a:custGeom>
            <a:avLst/>
            <a:gdLst>
              <a:gd name="connsiteX0" fmla="*/ 0 w 444457"/>
              <a:gd name="connsiteY0" fmla="*/ 0 h 192537"/>
              <a:gd name="connsiteX1" fmla="*/ 348189 w 444457"/>
              <a:gd name="connsiteY1" fmla="*/ 0 h 192537"/>
              <a:gd name="connsiteX2" fmla="*/ 444457 w 444457"/>
              <a:gd name="connsiteY2" fmla="*/ 96269 h 192537"/>
              <a:gd name="connsiteX3" fmla="*/ 444457 w 444457"/>
              <a:gd name="connsiteY3" fmla="*/ 192537 h 192537"/>
              <a:gd name="connsiteX4" fmla="*/ 0 w 444457"/>
              <a:gd name="connsiteY4" fmla="*/ 192537 h 192537"/>
              <a:gd name="connsiteX5" fmla="*/ 0 w 444457"/>
              <a:gd name="connsiteY5" fmla="*/ 0 h 192537"/>
              <a:gd name="connsiteX0" fmla="*/ 0 w 444457"/>
              <a:gd name="connsiteY0" fmla="*/ 0 h 192537"/>
              <a:gd name="connsiteX1" fmla="*/ 348189 w 444457"/>
              <a:gd name="connsiteY1" fmla="*/ 0 h 192537"/>
              <a:gd name="connsiteX2" fmla="*/ 444457 w 444457"/>
              <a:gd name="connsiteY2" fmla="*/ 192537 h 192537"/>
              <a:gd name="connsiteX3" fmla="*/ 0 w 444457"/>
              <a:gd name="connsiteY3" fmla="*/ 192537 h 192537"/>
              <a:gd name="connsiteX4" fmla="*/ 0 w 444457"/>
              <a:gd name="connsiteY4" fmla="*/ 0 h 192537"/>
              <a:gd name="connsiteX0" fmla="*/ 0 w 444457"/>
              <a:gd name="connsiteY0" fmla="*/ 0 h 192537"/>
              <a:gd name="connsiteX1" fmla="*/ 382173 w 444457"/>
              <a:gd name="connsiteY1" fmla="*/ 0 h 192537"/>
              <a:gd name="connsiteX2" fmla="*/ 444457 w 444457"/>
              <a:gd name="connsiteY2" fmla="*/ 192537 h 192537"/>
              <a:gd name="connsiteX3" fmla="*/ 0 w 444457"/>
              <a:gd name="connsiteY3" fmla="*/ 192537 h 192537"/>
              <a:gd name="connsiteX4" fmla="*/ 0 w 444457"/>
              <a:gd name="connsiteY4" fmla="*/ 0 h 19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57" h="192537">
                <a:moveTo>
                  <a:pt x="0" y="0"/>
                </a:moveTo>
                <a:lnTo>
                  <a:pt x="382173" y="0"/>
                </a:lnTo>
                <a:lnTo>
                  <a:pt x="444457" y="192537"/>
                </a:lnTo>
                <a:lnTo>
                  <a:pt x="0" y="192537"/>
                </a:lnTo>
                <a:lnTo>
                  <a:pt x="0" y="0"/>
                </a:lnTo>
                <a:close/>
              </a:path>
            </a:pathLst>
          </a:cu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800"/>
          </a:p>
        </p:txBody>
      </p:sp>
      <p:sp>
        <p:nvSpPr>
          <p:cNvPr id="121" name="Right Triangle 120">
            <a:extLst>
              <a:ext uri="{FF2B5EF4-FFF2-40B4-BE49-F238E27FC236}">
                <a16:creationId xmlns="" xmlns:a16="http://schemas.microsoft.com/office/drawing/2014/main" id="{22B0ABA1-7644-47FF-A063-07D3ABDCADA7}"/>
              </a:ext>
            </a:extLst>
          </p:cNvPr>
          <p:cNvSpPr/>
          <p:nvPr userDrawn="1"/>
        </p:nvSpPr>
        <p:spPr>
          <a:xfrm rot="5400000">
            <a:off x="1440315" y="1033920"/>
            <a:ext cx="188772" cy="80192"/>
          </a:xfrm>
          <a:prstGeom prst="rtTriangle">
            <a:avLst/>
          </a:prstGeom>
          <a:solidFill>
            <a:srgbClr val="00A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800"/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AD6A58B8-FB1D-4150-904A-D02111FC329D}"/>
              </a:ext>
            </a:extLst>
          </p:cNvPr>
          <p:cNvSpPr txBox="1"/>
          <p:nvPr userDrawn="1"/>
        </p:nvSpPr>
        <p:spPr>
          <a:xfrm>
            <a:off x="1610882" y="758665"/>
            <a:ext cx="525212" cy="18732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en-GB" sz="1200" b="1" kern="1200" spc="30" baseline="0" dirty="0">
                <a:solidFill>
                  <a:srgbClr val="6A747C"/>
                </a:solidFill>
              </a:rPr>
              <a:t>2018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FECD05E1-F086-415C-B8DB-B2EDDD2C300A}"/>
              </a:ext>
            </a:extLst>
          </p:cNvPr>
          <p:cNvSpPr/>
          <p:nvPr userDrawn="1"/>
        </p:nvSpPr>
        <p:spPr>
          <a:xfrm>
            <a:off x="9331105" y="306676"/>
            <a:ext cx="2454497" cy="480727"/>
          </a:xfrm>
          <a:prstGeom prst="rect">
            <a:avLst/>
          </a:prstGeom>
          <a:solidFill>
            <a:schemeClr val="bg1"/>
          </a:solidFill>
        </p:spPr>
        <p:txBody>
          <a:bodyPr wrap="none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-80" normalizeH="0" baseline="0" noProof="0" dirty="0">
                <a:ln>
                  <a:noFill/>
                </a:ln>
                <a:solidFill>
                  <a:srgbClr val="0065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CT077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050FDADB-8638-4ABD-B29B-71AFC8CE7DAB}"/>
              </a:ext>
            </a:extLst>
          </p:cNvPr>
          <p:cNvSpPr/>
          <p:nvPr userDrawn="1"/>
        </p:nvSpPr>
        <p:spPr>
          <a:xfrm>
            <a:off x="11074400" y="20927"/>
            <a:ext cx="109604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800" b="1" dirty="0" err="1">
                <a:solidFill>
                  <a:schemeClr val="bg1"/>
                </a:solidFill>
              </a:rPr>
              <a:t>CheckMate</a:t>
            </a:r>
            <a:r>
              <a:rPr lang="en-GB" sz="800" b="1" dirty="0">
                <a:solidFill>
                  <a:schemeClr val="bg1"/>
                </a:solidFill>
              </a:rPr>
              <a:t> 227</a:t>
            </a:r>
          </a:p>
        </p:txBody>
      </p:sp>
    </p:spTree>
    <p:extLst>
      <p:ext uri="{BB962C8B-B14F-4D97-AF65-F5344CB8AC3E}">
        <p14:creationId xmlns:p14="http://schemas.microsoft.com/office/powerpoint/2010/main" val="36278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8452"/>
            <a:ext cx="10972800" cy="9969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D5CAB"/>
              </a:buClr>
              <a:defRPr/>
            </a:lvl1pPr>
            <a:lvl2pPr>
              <a:buClr>
                <a:srgbClr val="0D5CAB"/>
              </a:buClr>
              <a:defRPr/>
            </a:lvl2pPr>
            <a:lvl3pPr>
              <a:buClr>
                <a:srgbClr val="0D5CAB"/>
              </a:buClr>
              <a:defRPr/>
            </a:lvl3pPr>
            <a:lvl4pPr>
              <a:buClr>
                <a:srgbClr val="0D5CAB"/>
              </a:buClr>
              <a:defRPr/>
            </a:lvl4pPr>
            <a:lvl5pPr>
              <a:buClr>
                <a:srgbClr val="0D5CA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FCDA-ABCC-4704-AB71-48FDE4F2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0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 mod="1">
    <p:ext uri="{DCECCB84-F9BA-43D5-87BE-67443E8EF086}">
      <p15:sldGuideLst xmlns:p15="http://schemas.microsoft.com/office/powerpoint/2012/main">
        <p15:guide id="1" orient="horz" pos="61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3200">
                <a:solidFill>
                  <a:srgbClr val="0D5CA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vert="horz" lIns="91440" tIns="45720" rIns="91440" bIns="45720" rtlCol="0" anchor="t" anchorCtr="1">
            <a:noAutofit/>
          </a:bodyPr>
          <a:lstStyle>
            <a:lvl1pPr marL="228594" indent="-228594" algn="l">
              <a:buNone/>
              <a:defRPr lang="en-US" sz="2400"/>
            </a:lvl1pPr>
          </a:lstStyle>
          <a:p>
            <a:pPr marL="0" lvl="0" indent="0" algn="ctr"/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8452"/>
            <a:ext cx="10972800" cy="9969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>
            <a:normAutofit/>
          </a:bodyPr>
          <a:lstStyle>
            <a:lvl1pPr marL="128585" indent="-128585">
              <a:spcAft>
                <a:spcPts val="600"/>
              </a:spcAft>
              <a:defRPr sz="1600"/>
            </a:lvl1pPr>
            <a:lvl2pPr marL="360354" indent="-150809">
              <a:spcAft>
                <a:spcPts val="600"/>
              </a:spcAft>
              <a:defRPr sz="1400"/>
            </a:lvl2pPr>
            <a:lvl3pPr marL="628634" indent="-128585">
              <a:spcAft>
                <a:spcPts val="600"/>
              </a:spcAft>
              <a:defRPr sz="1200"/>
            </a:lvl3pPr>
            <a:lvl4pPr marL="785793" indent="-115885">
              <a:spcAft>
                <a:spcPts val="600"/>
              </a:spcAft>
              <a:defRPr sz="1100"/>
            </a:lvl4pPr>
            <a:lvl5pPr marL="1006450" indent="-117472">
              <a:spcAft>
                <a:spcPts val="600"/>
              </a:spcAft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/>
            </a:lvl1pPr>
            <a:lvl2pPr>
              <a:defRPr lang="en-US" sz="14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US" sz="1100" dirty="0"/>
            </a:lvl5pPr>
          </a:lstStyle>
          <a:p>
            <a:pPr marL="128585" lvl="0" indent="-128585"/>
            <a:r>
              <a:rPr lang="en-US" dirty="0"/>
              <a:t>Click to edit Master text styles</a:t>
            </a:r>
          </a:p>
          <a:p>
            <a:pPr marL="360354" lvl="1" indent="-150809"/>
            <a:r>
              <a:rPr lang="en-US" dirty="0"/>
              <a:t>Second level</a:t>
            </a:r>
          </a:p>
          <a:p>
            <a:pPr marL="628634" lvl="2" indent="-128585"/>
            <a:r>
              <a:rPr lang="en-US" dirty="0"/>
              <a:t>Third level</a:t>
            </a:r>
          </a:p>
          <a:p>
            <a:pPr marL="785793" lvl="3" indent="-115885"/>
            <a:r>
              <a:rPr lang="en-US" dirty="0"/>
              <a:t>Fourth level</a:t>
            </a:r>
          </a:p>
          <a:p>
            <a:pPr marL="1006450" lvl="4" indent="-117472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FCDA-ABCC-4704-AB71-48FDE4F2FA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-7013" y="36611"/>
            <a:ext cx="12199012" cy="198516"/>
          </a:xfrm>
          <a:prstGeom prst="rect">
            <a:avLst/>
          </a:prstGeom>
          <a:solidFill>
            <a:srgbClr val="0D5CAB"/>
          </a:solidFill>
        </p:spPr>
        <p:txBody>
          <a:bodyPr wrap="square" tIns="18288" rIns="45720" bIns="18288" rtlCol="0" anchor="ctr" anchorCtr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chemeClr val="bg1"/>
                </a:solidFill>
              </a:rPr>
              <a:t>CheckMate 227: </a:t>
            </a:r>
            <a:r>
              <a:rPr lang="en-US" sz="1050" b="1" dirty="0" err="1">
                <a:solidFill>
                  <a:schemeClr val="bg1"/>
                </a:solidFill>
              </a:rPr>
              <a:t>Nivo</a:t>
            </a:r>
            <a:r>
              <a:rPr lang="en-US" sz="1050" b="1" dirty="0">
                <a:solidFill>
                  <a:schemeClr val="bg1"/>
                </a:solidFill>
              </a:rPr>
              <a:t> + </a:t>
            </a:r>
            <a:r>
              <a:rPr lang="en-US" sz="1050" b="1" dirty="0" err="1">
                <a:solidFill>
                  <a:schemeClr val="bg1"/>
                </a:solidFill>
              </a:rPr>
              <a:t>Ipi</a:t>
            </a:r>
            <a:r>
              <a:rPr lang="en-US" sz="1050" b="1" dirty="0">
                <a:solidFill>
                  <a:schemeClr val="bg1"/>
                </a:solidFill>
              </a:rPr>
              <a:t> in 1L NSCLC With High TMB (≥10 </a:t>
            </a:r>
            <a:r>
              <a:rPr lang="en-US" sz="1050" b="1" dirty="0" err="1">
                <a:solidFill>
                  <a:schemeClr val="bg1"/>
                </a:solidFill>
              </a:rPr>
              <a:t>mut</a:t>
            </a:r>
            <a:r>
              <a:rPr lang="en-US" sz="1050" b="1" dirty="0">
                <a:solidFill>
                  <a:schemeClr val="bg1"/>
                </a:solidFill>
              </a:rPr>
              <a:t>/Mb)</a:t>
            </a:r>
          </a:p>
        </p:txBody>
      </p:sp>
    </p:spTree>
    <p:extLst>
      <p:ext uri="{BB962C8B-B14F-4D97-AF65-F5344CB8AC3E}">
        <p14:creationId xmlns:p14="http://schemas.microsoft.com/office/powerpoint/2010/main" val="215976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C0-A389-4C92-8174-F5AA0F9A0E42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A3DF-1D70-4223-8B36-9F6E2338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8452"/>
            <a:ext cx="10972800" cy="9969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3154"/>
            <a:ext cx="5386917" cy="63976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D5CAB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72915"/>
            <a:ext cx="5386917" cy="420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/>
            </a:lvl1pPr>
            <a:lvl2pPr>
              <a:defRPr lang="en-US" sz="14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US" sz="1100" dirty="0"/>
            </a:lvl5pPr>
          </a:lstStyle>
          <a:p>
            <a:pPr marL="128585" lvl="0" indent="-128585"/>
            <a:r>
              <a:rPr lang="en-US" dirty="0"/>
              <a:t>Click to edit Master text styles</a:t>
            </a:r>
          </a:p>
          <a:p>
            <a:pPr marL="360354" lvl="1" indent="-150809"/>
            <a:r>
              <a:rPr lang="en-US" dirty="0"/>
              <a:t>Second level</a:t>
            </a:r>
          </a:p>
          <a:p>
            <a:pPr marL="628634" lvl="2" indent="-128585"/>
            <a:r>
              <a:rPr lang="en-US" dirty="0"/>
              <a:t>Third level</a:t>
            </a:r>
          </a:p>
          <a:p>
            <a:pPr marL="785793" lvl="3" indent="-115885"/>
            <a:r>
              <a:rPr lang="en-US" dirty="0"/>
              <a:t>Fourth level</a:t>
            </a:r>
          </a:p>
          <a:p>
            <a:pPr marL="1006450" lvl="4" indent="-117472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433154"/>
            <a:ext cx="5389033" cy="63976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D5CAB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072915"/>
            <a:ext cx="5389033" cy="420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/>
            </a:lvl1pPr>
            <a:lvl2pPr>
              <a:defRPr lang="en-US" sz="14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US" sz="1100" dirty="0"/>
            </a:lvl5pPr>
          </a:lstStyle>
          <a:p>
            <a:pPr marL="128585" lvl="0" indent="-128585"/>
            <a:r>
              <a:rPr lang="en-US" dirty="0"/>
              <a:t>Click to edit Master text styles</a:t>
            </a:r>
          </a:p>
          <a:p>
            <a:pPr marL="360354" lvl="1" indent="-150809"/>
            <a:r>
              <a:rPr lang="en-US" dirty="0"/>
              <a:t>Second level</a:t>
            </a:r>
          </a:p>
          <a:p>
            <a:pPr marL="628634" lvl="2" indent="-128585"/>
            <a:r>
              <a:rPr lang="en-US" dirty="0"/>
              <a:t>Third level</a:t>
            </a:r>
          </a:p>
          <a:p>
            <a:pPr marL="785793" lvl="3" indent="-115885"/>
            <a:r>
              <a:rPr lang="en-US" dirty="0"/>
              <a:t>Fourth level</a:t>
            </a:r>
          </a:p>
          <a:p>
            <a:pPr marL="1006450" lvl="4" indent="-117472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FCDA-ABCC-4704-AB71-48FDE4F2FA4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7013" y="36611"/>
            <a:ext cx="12199012" cy="198516"/>
          </a:xfrm>
          <a:prstGeom prst="rect">
            <a:avLst/>
          </a:prstGeom>
          <a:solidFill>
            <a:srgbClr val="0D5CAB"/>
          </a:solidFill>
        </p:spPr>
        <p:txBody>
          <a:bodyPr wrap="square" tIns="18288" rIns="45720" bIns="18288" rtlCol="0" anchor="ctr" anchorCtr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chemeClr val="bg1"/>
                </a:solidFill>
              </a:rPr>
              <a:t>CheckMate 227: </a:t>
            </a:r>
            <a:r>
              <a:rPr lang="en-US" sz="1050" b="1" dirty="0" err="1">
                <a:solidFill>
                  <a:schemeClr val="bg1"/>
                </a:solidFill>
              </a:rPr>
              <a:t>Nivo</a:t>
            </a:r>
            <a:r>
              <a:rPr lang="en-US" sz="1050" b="1" dirty="0">
                <a:solidFill>
                  <a:schemeClr val="bg1"/>
                </a:solidFill>
              </a:rPr>
              <a:t> + </a:t>
            </a:r>
            <a:r>
              <a:rPr lang="en-US" sz="1050" b="1" dirty="0" err="1">
                <a:solidFill>
                  <a:schemeClr val="bg1"/>
                </a:solidFill>
              </a:rPr>
              <a:t>Ipi</a:t>
            </a:r>
            <a:r>
              <a:rPr lang="en-US" sz="1050" b="1" dirty="0">
                <a:solidFill>
                  <a:schemeClr val="bg1"/>
                </a:solidFill>
              </a:rPr>
              <a:t> in 1L NSCLC With High TMB (≥10 </a:t>
            </a:r>
            <a:r>
              <a:rPr lang="en-US" sz="1050" b="1" dirty="0" err="1">
                <a:solidFill>
                  <a:schemeClr val="bg1"/>
                </a:solidFill>
              </a:rPr>
              <a:t>mut</a:t>
            </a:r>
            <a:r>
              <a:rPr lang="en-US" sz="1050" b="1" dirty="0">
                <a:solidFill>
                  <a:schemeClr val="bg1"/>
                </a:solidFill>
              </a:rPr>
              <a:t>/Mb)</a:t>
            </a:r>
          </a:p>
        </p:txBody>
      </p:sp>
    </p:spTree>
    <p:extLst>
      <p:ext uri="{BB962C8B-B14F-4D97-AF65-F5344CB8AC3E}">
        <p14:creationId xmlns:p14="http://schemas.microsoft.com/office/powerpoint/2010/main" val="126037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8452"/>
            <a:ext cx="10972800" cy="9969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FCDA-ABCC-4704-AB71-48FDE4F2FA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-7013" y="36611"/>
            <a:ext cx="12199012" cy="198516"/>
          </a:xfrm>
          <a:prstGeom prst="rect">
            <a:avLst/>
          </a:prstGeom>
          <a:solidFill>
            <a:srgbClr val="0D5CAB"/>
          </a:solidFill>
        </p:spPr>
        <p:txBody>
          <a:bodyPr wrap="square" tIns="18288" rIns="45720" bIns="18288" rtlCol="0" anchor="ctr" anchorCtr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chemeClr val="bg1"/>
                </a:solidFill>
              </a:rPr>
              <a:t>CheckMate 227: </a:t>
            </a:r>
            <a:r>
              <a:rPr lang="en-US" sz="1050" b="1" dirty="0" err="1">
                <a:solidFill>
                  <a:schemeClr val="bg1"/>
                </a:solidFill>
              </a:rPr>
              <a:t>Nivo</a:t>
            </a:r>
            <a:r>
              <a:rPr lang="en-US" sz="1050" b="1" dirty="0">
                <a:solidFill>
                  <a:schemeClr val="bg1"/>
                </a:solidFill>
              </a:rPr>
              <a:t> + </a:t>
            </a:r>
            <a:r>
              <a:rPr lang="en-US" sz="1050" b="1" dirty="0" err="1">
                <a:solidFill>
                  <a:schemeClr val="bg1"/>
                </a:solidFill>
              </a:rPr>
              <a:t>Ipi</a:t>
            </a:r>
            <a:r>
              <a:rPr lang="en-US" sz="1050" b="1" dirty="0">
                <a:solidFill>
                  <a:schemeClr val="bg1"/>
                </a:solidFill>
              </a:rPr>
              <a:t> in 1L NSCLC With High TMB (≥10 </a:t>
            </a:r>
            <a:r>
              <a:rPr lang="en-US" sz="1050" b="1" dirty="0" err="1">
                <a:solidFill>
                  <a:schemeClr val="bg1"/>
                </a:solidFill>
              </a:rPr>
              <a:t>mut</a:t>
            </a:r>
            <a:r>
              <a:rPr lang="en-US" sz="1050" b="1" dirty="0">
                <a:solidFill>
                  <a:schemeClr val="bg1"/>
                </a:solidFill>
              </a:rPr>
              <a:t>/Mb)</a:t>
            </a:r>
          </a:p>
        </p:txBody>
      </p:sp>
    </p:spTree>
    <p:extLst>
      <p:ext uri="{BB962C8B-B14F-4D97-AF65-F5344CB8AC3E}">
        <p14:creationId xmlns:p14="http://schemas.microsoft.com/office/powerpoint/2010/main" val="7520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FCDA-ABCC-4704-AB71-48FDE4F2FA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-7013" y="36611"/>
            <a:ext cx="12199012" cy="198516"/>
          </a:xfrm>
          <a:prstGeom prst="rect">
            <a:avLst/>
          </a:prstGeom>
          <a:solidFill>
            <a:srgbClr val="0D5CAB"/>
          </a:solidFill>
        </p:spPr>
        <p:txBody>
          <a:bodyPr wrap="square" tIns="18288" rIns="45720" bIns="18288" rtlCol="0" anchor="ctr" anchorCtr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chemeClr val="bg1"/>
                </a:solidFill>
              </a:rPr>
              <a:t>CheckMate 227: </a:t>
            </a:r>
            <a:r>
              <a:rPr lang="en-US" sz="1050" b="1" dirty="0" err="1">
                <a:solidFill>
                  <a:schemeClr val="bg1"/>
                </a:solidFill>
              </a:rPr>
              <a:t>Nivo</a:t>
            </a:r>
            <a:r>
              <a:rPr lang="en-US" sz="1050" b="1" dirty="0">
                <a:solidFill>
                  <a:schemeClr val="bg1"/>
                </a:solidFill>
              </a:rPr>
              <a:t> + </a:t>
            </a:r>
            <a:r>
              <a:rPr lang="en-US" sz="1050" b="1" dirty="0" err="1">
                <a:solidFill>
                  <a:schemeClr val="bg1"/>
                </a:solidFill>
              </a:rPr>
              <a:t>Ipi</a:t>
            </a:r>
            <a:r>
              <a:rPr lang="en-US" sz="1050" b="1" dirty="0">
                <a:solidFill>
                  <a:schemeClr val="bg1"/>
                </a:solidFill>
              </a:rPr>
              <a:t> in 1L NSCLC With High TMB (≥10 </a:t>
            </a:r>
            <a:r>
              <a:rPr lang="en-US" sz="1050" b="1" dirty="0" err="1">
                <a:solidFill>
                  <a:schemeClr val="bg1"/>
                </a:solidFill>
              </a:rPr>
              <a:t>mut</a:t>
            </a:r>
            <a:r>
              <a:rPr lang="en-US" sz="1050" b="1" dirty="0">
                <a:solidFill>
                  <a:schemeClr val="bg1"/>
                </a:solidFill>
              </a:rPr>
              <a:t>/Mb)</a:t>
            </a:r>
          </a:p>
        </p:txBody>
      </p:sp>
    </p:spTree>
    <p:extLst>
      <p:ext uri="{BB962C8B-B14F-4D97-AF65-F5344CB8AC3E}">
        <p14:creationId xmlns:p14="http://schemas.microsoft.com/office/powerpoint/2010/main" val="26441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046" y="279402"/>
            <a:ext cx="11032067" cy="8318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5046" y="1318898"/>
            <a:ext cx="11032067" cy="4613275"/>
          </a:xfrm>
          <a:prstGeom prst="rect">
            <a:avLst/>
          </a:prstGeom>
        </p:spPr>
        <p:txBody>
          <a:bodyPr/>
          <a:lstStyle>
            <a:lvl2pPr marL="342892" indent="-171446">
              <a:defRPr/>
            </a:lvl2pPr>
            <a:lvl3pPr marL="685783" indent="-171446">
              <a:buFont typeface="Wingdings" pitchFamily="2" charset="2"/>
              <a:buChar char="§"/>
              <a:defRPr/>
            </a:lvl3pPr>
            <a:lvl4pPr marL="1028675" indent="-171446"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7013" y="36611"/>
            <a:ext cx="12199012" cy="198516"/>
          </a:xfrm>
          <a:prstGeom prst="rect">
            <a:avLst/>
          </a:prstGeom>
          <a:solidFill>
            <a:srgbClr val="0D5CAB"/>
          </a:solidFill>
        </p:spPr>
        <p:txBody>
          <a:bodyPr wrap="square" tIns="18288" rIns="45720" bIns="18288" rtlCol="0" anchor="ctr" anchorCtr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chemeClr val="bg1"/>
                </a:solidFill>
              </a:rPr>
              <a:t>CheckMate 227: </a:t>
            </a:r>
            <a:r>
              <a:rPr lang="en-US" sz="1050" b="1" dirty="0" err="1">
                <a:solidFill>
                  <a:schemeClr val="bg1"/>
                </a:solidFill>
              </a:rPr>
              <a:t>Nivo</a:t>
            </a:r>
            <a:r>
              <a:rPr lang="en-US" sz="1050" b="1" dirty="0">
                <a:solidFill>
                  <a:schemeClr val="bg1"/>
                </a:solidFill>
              </a:rPr>
              <a:t> + </a:t>
            </a:r>
            <a:r>
              <a:rPr lang="en-US" sz="1050" b="1" dirty="0" err="1">
                <a:solidFill>
                  <a:schemeClr val="bg1"/>
                </a:solidFill>
              </a:rPr>
              <a:t>Ipi</a:t>
            </a:r>
            <a:r>
              <a:rPr lang="en-US" sz="1050" b="1" dirty="0">
                <a:solidFill>
                  <a:schemeClr val="bg1"/>
                </a:solidFill>
              </a:rPr>
              <a:t> in 1L NSCLC With High TMB (≥10 </a:t>
            </a:r>
            <a:r>
              <a:rPr lang="en-US" sz="1050" b="1" dirty="0" err="1">
                <a:solidFill>
                  <a:schemeClr val="bg1"/>
                </a:solidFill>
              </a:rPr>
              <a:t>mut</a:t>
            </a:r>
            <a:r>
              <a:rPr lang="en-US" sz="1050" b="1" dirty="0">
                <a:solidFill>
                  <a:schemeClr val="bg1"/>
                </a:solidFill>
              </a:rPr>
              <a:t>/Mb)</a:t>
            </a:r>
          </a:p>
        </p:txBody>
      </p:sp>
    </p:spTree>
    <p:extLst>
      <p:ext uri="{BB962C8B-B14F-4D97-AF65-F5344CB8AC3E}">
        <p14:creationId xmlns:p14="http://schemas.microsoft.com/office/powerpoint/2010/main" val="28298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20000" y="2112965"/>
            <a:ext cx="10742400" cy="401362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0000" y="550803"/>
            <a:ext cx="10075917" cy="553999"/>
          </a:xfrm>
        </p:spPr>
        <p:txBody>
          <a:bodyPr anchor="b">
            <a:noAutofit/>
          </a:bodyPr>
          <a:lstStyle>
            <a:lvl1pPr>
              <a:defRPr sz="2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20000" y="1080003"/>
            <a:ext cx="10075917" cy="488795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3D96-D520-43E8-9FE3-99F474E31B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7013" y="36611"/>
            <a:ext cx="12199012" cy="198516"/>
          </a:xfrm>
          <a:prstGeom prst="rect">
            <a:avLst/>
          </a:prstGeom>
          <a:solidFill>
            <a:srgbClr val="0D5CAB"/>
          </a:solidFill>
        </p:spPr>
        <p:txBody>
          <a:bodyPr wrap="square" tIns="18288" rIns="45720" bIns="18288" rtlCol="0" anchor="ctr" anchorCtr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chemeClr val="bg1"/>
                </a:solidFill>
              </a:rPr>
              <a:t>CheckMate 227: </a:t>
            </a:r>
            <a:r>
              <a:rPr lang="en-US" sz="1050" b="1" dirty="0" err="1">
                <a:solidFill>
                  <a:schemeClr val="bg1"/>
                </a:solidFill>
              </a:rPr>
              <a:t>Nivo</a:t>
            </a:r>
            <a:r>
              <a:rPr lang="en-US" sz="1050" b="1" dirty="0">
                <a:solidFill>
                  <a:schemeClr val="bg1"/>
                </a:solidFill>
              </a:rPr>
              <a:t> + </a:t>
            </a:r>
            <a:r>
              <a:rPr lang="en-US" sz="1050" b="1" dirty="0" err="1">
                <a:solidFill>
                  <a:schemeClr val="bg1"/>
                </a:solidFill>
              </a:rPr>
              <a:t>Ipi</a:t>
            </a:r>
            <a:r>
              <a:rPr lang="en-US" sz="1050" b="1" dirty="0">
                <a:solidFill>
                  <a:schemeClr val="bg1"/>
                </a:solidFill>
              </a:rPr>
              <a:t> in 1L NSCLC With High TMB (≥10 </a:t>
            </a:r>
            <a:r>
              <a:rPr lang="en-US" sz="1050" b="1" dirty="0" err="1">
                <a:solidFill>
                  <a:schemeClr val="bg1"/>
                </a:solidFill>
              </a:rPr>
              <a:t>mut</a:t>
            </a:r>
            <a:r>
              <a:rPr lang="en-US" sz="1050" b="1" dirty="0">
                <a:solidFill>
                  <a:schemeClr val="bg1"/>
                </a:solidFill>
              </a:rPr>
              <a:t>/Mb)</a:t>
            </a:r>
          </a:p>
        </p:txBody>
      </p:sp>
    </p:spTree>
    <p:extLst>
      <p:ext uri="{BB962C8B-B14F-4D97-AF65-F5344CB8AC3E}">
        <p14:creationId xmlns:p14="http://schemas.microsoft.com/office/powerpoint/2010/main" val="340596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9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C0-A389-4C92-8174-F5AA0F9A0E42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A3DF-1D70-4223-8B36-9F6E2338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"/>
            <a:ext cx="2590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1"/>
            <a:ext cx="75692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C0-A389-4C92-8174-F5AA0F9A0E42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A3DF-1D70-4223-8B36-9F6E2338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C0-A389-4C92-8174-F5AA0F9A0E42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A3DF-1D70-4223-8B36-9F6E2338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C0-A389-4C92-8174-F5AA0F9A0E42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A3DF-1D70-4223-8B36-9F6E2338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C0-A389-4C92-8174-F5AA0F9A0E42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A3DF-1D70-4223-8B36-9F6E2338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17C0-A389-4C92-8174-F5AA0F9A0E42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A3DF-1D70-4223-8B36-9F6E2338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8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934" y="354336"/>
            <a:ext cx="11394276" cy="6852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934" y="1125253"/>
            <a:ext cx="11394276" cy="5000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932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pPr defTabSz="457200"/>
            <a:r>
              <a:rPr lang="en-US"/>
              <a:t>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0084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pPr defTabSz="457200"/>
            <a:fld id="{D9DADDD7-F6DB-DE43-84D3-BDE65D6DBA61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7" name="Picture 6" descr="MSK_logo_simp_hor_s_rev_d.pd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102379"/>
            <a:ext cx="2987523" cy="8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6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FFFFFF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1CCED-91B8-4651-9EC1-7474631DE355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16E7-B897-4208-9B5A-3A1C02E54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5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93839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97464"/>
            <a:ext cx="10972800" cy="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6038" rIns="45720" bIns="46038" numCol="1" anchor="b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473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ctr" defTabSz="914378" rtl="0" eaLnBrk="1" latinLnBrk="0" hangingPunct="1">
        <a:lnSpc>
          <a:spcPct val="90000"/>
        </a:lnSpc>
        <a:spcBef>
          <a:spcPct val="0"/>
        </a:spcBef>
        <a:buNone/>
        <a:defRPr lang="en-US" sz="2600" b="1" kern="1200">
          <a:solidFill>
            <a:srgbClr val="0D5CAB"/>
          </a:solidFill>
          <a:latin typeface="+mj-lt"/>
          <a:ea typeface="+mj-ea"/>
          <a:cs typeface="+mj-cs"/>
        </a:defRPr>
      </a:lvl1pPr>
    </p:titleStyle>
    <p:bodyStyle>
      <a:lvl1pPr marL="190496" indent="-190496" algn="l" defTabSz="91437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D5CA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D5CAB"/>
        </a:buClr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D5CA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D5CAB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D5CA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89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451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7.emf"/><Relationship Id="rId8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180493" y="2544640"/>
            <a:ext cx="74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Please note, these are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video-recorded proceedings from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live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CME event and may include the use of trade names and other raw, unedited content. 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71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337" y="21726"/>
            <a:ext cx="8858250" cy="609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PD-L1 as a biomarker: </a:t>
            </a:r>
            <a:r>
              <a:rPr lang="en-US" b="1" dirty="0"/>
              <a:t>Which assay?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0426" y="6488668"/>
            <a:ext cx="34575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Rimm, IASLC-Chicago 2016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7686" y="621344"/>
            <a:ext cx="11247114" cy="5696464"/>
            <a:chOff x="1762125" y="1266825"/>
            <a:chExt cx="8698236" cy="440550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19135" b="-412"/>
            <a:stretch/>
          </p:blipFill>
          <p:spPr bwMode="auto">
            <a:xfrm>
              <a:off x="1762125" y="1904999"/>
              <a:ext cx="8698236" cy="376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5890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b="86214"/>
            <a:stretch/>
          </p:blipFill>
          <p:spPr bwMode="auto">
            <a:xfrm>
              <a:off x="1762125" y="1266825"/>
              <a:ext cx="8686800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796263" y="6243294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IVD = in vitro diagnostic</a:t>
            </a:r>
          </a:p>
        </p:txBody>
      </p:sp>
    </p:spTree>
    <p:extLst>
      <p:ext uri="{BB962C8B-B14F-4D97-AF65-F5344CB8AC3E}">
        <p14:creationId xmlns:p14="http://schemas.microsoft.com/office/powerpoint/2010/main" val="193013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19400"/>
            <a:ext cx="9982200" cy="1143000"/>
          </a:xfrm>
        </p:spPr>
        <p:txBody>
          <a:bodyPr>
            <a:normAutofit/>
          </a:bodyPr>
          <a:lstStyle/>
          <a:p>
            <a:r>
              <a:rPr lang="en-US" dirty="0"/>
              <a:t>TMB as predictor in PD-1 and combination with CTLA-4</a:t>
            </a:r>
          </a:p>
        </p:txBody>
      </p:sp>
    </p:spTree>
    <p:extLst>
      <p:ext uri="{BB962C8B-B14F-4D97-AF65-F5344CB8AC3E}">
        <p14:creationId xmlns:p14="http://schemas.microsoft.com/office/powerpoint/2010/main" val="80835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4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384858"/>
              </p:ext>
            </p:extLst>
          </p:nvPr>
        </p:nvGraphicFramePr>
        <p:xfrm>
          <a:off x="762000" y="1153835"/>
          <a:ext cx="4679568" cy="4733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Prism 6" r:id="rId4" imgW="3869298" imgH="3945848" progId="Prism6.Document">
                  <p:embed/>
                </p:oleObj>
              </mc:Choice>
              <mc:Fallback>
                <p:oleObj name="Prism 6" r:id="rId4" imgW="3869298" imgH="3945848" progId="Prism6.Document">
                  <p:embed/>
                  <p:pic>
                    <p:nvPicPr>
                      <p:cNvPr id="434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53835"/>
                        <a:ext cx="4679568" cy="47332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905018" y="3680473"/>
            <a:ext cx="79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299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00066" y="4198523"/>
            <a:ext cx="79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127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5177" y="3147306"/>
            <a:ext cx="1778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P=0.0008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969911" y="225779"/>
            <a:ext cx="8229600" cy="7388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NSCLC and pembrolizumab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8400" y="6550224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Rizvi, Hellmann, Snyder, et al Science 2015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48140" y="1294840"/>
            <a:ext cx="26238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All tumors</a:t>
            </a:r>
          </a:p>
        </p:txBody>
      </p:sp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417558"/>
              </p:ext>
            </p:extLst>
          </p:nvPr>
        </p:nvGraphicFramePr>
        <p:xfrm>
          <a:off x="5887360" y="1127480"/>
          <a:ext cx="5906956" cy="4778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Prism 6" r:id="rId6" imgW="6538984" imgH="4738547" progId="Prism6.Document">
                  <p:embed/>
                </p:oleObj>
              </mc:Choice>
              <mc:Fallback>
                <p:oleObj name="Prism 6" r:id="rId6" imgW="6538984" imgH="4738547" progId="Prism6.Document">
                  <p:embed/>
                  <p:pic>
                    <p:nvPicPr>
                      <p:cNvPr id="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7360" y="1127480"/>
                        <a:ext cx="5906956" cy="47783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451865" y="3771330"/>
            <a:ext cx="3342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HR 0.19 95% CI (0.08-0.47)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P=0.0004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27480" y="1153835"/>
            <a:ext cx="24547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All tumors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0178" y="6296359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372600" y="1609042"/>
            <a:ext cx="26670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prstClr val="black"/>
                </a:solidFill>
                <a:latin typeface="Calibri"/>
              </a:rPr>
              <a:t>High nonsynonymous burden</a:t>
            </a:r>
          </a:p>
          <a:p>
            <a:pPr>
              <a:defRPr/>
            </a:pPr>
            <a:r>
              <a:rPr lang="en-US" sz="1500" dirty="0">
                <a:solidFill>
                  <a:prstClr val="black"/>
                </a:solidFill>
              </a:rPr>
              <a:t>Low nonsynonymous burden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32511" y="5610083"/>
            <a:ext cx="26670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b="1" dirty="0">
                <a:solidFill>
                  <a:prstClr val="black"/>
                </a:solidFill>
                <a:latin typeface="Calibri"/>
              </a:rPr>
              <a:t>Months</a:t>
            </a:r>
            <a:endParaRPr lang="en-US" sz="15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653365" y="3382650"/>
            <a:ext cx="26670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b="1">
                <a:solidFill>
                  <a:prstClr val="black"/>
                </a:solidFill>
                <a:latin typeface="Calibri"/>
              </a:rPr>
              <a:t>Percent progression-free</a:t>
            </a:r>
            <a:endParaRPr lang="en-US" sz="15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735364" y="3518891"/>
            <a:ext cx="339935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b="1" dirty="0">
                <a:solidFill>
                  <a:prstClr val="black"/>
                </a:solidFill>
                <a:latin typeface="Calibri"/>
              </a:rPr>
              <a:t># nonsynonymous mutations/tumors</a:t>
            </a:r>
            <a:endParaRPr lang="en-US" sz="1500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5541290"/>
            <a:ext cx="117168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b="1">
                <a:solidFill>
                  <a:prstClr val="black"/>
                </a:solidFill>
                <a:latin typeface="Calibri"/>
              </a:rPr>
              <a:t>DCB</a:t>
            </a:r>
            <a:endParaRPr lang="en-US" sz="1500" b="1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12417" y="5541290"/>
            <a:ext cx="117168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b="1" dirty="0">
                <a:solidFill>
                  <a:prstClr val="black"/>
                </a:solidFill>
                <a:latin typeface="Calibri"/>
              </a:rPr>
              <a:t>NCB</a:t>
            </a:r>
            <a:endParaRPr lang="en-US" sz="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4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86391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Mutation burden and PD-L1 are (essentially) independent variables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02" y="1819363"/>
            <a:ext cx="1112299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153400" y="6119336"/>
            <a:ext cx="3705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Unpublished</a:t>
            </a:r>
          </a:p>
          <a:p>
            <a:pPr algn="r">
              <a:defRPr/>
            </a:pP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Kowanetz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, ESMO 2016</a:t>
            </a:r>
          </a:p>
          <a:p>
            <a:pPr algn="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Carbone, NEJM 2017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78" y="6296359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593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11201400" cy="11430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Direct use of TMB from targeted sequencing as a biomarker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6550224"/>
            <a:ext cx="51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Rizvi H, Sanchez-Vega, </a:t>
            </a:r>
            <a:r>
              <a:rPr lang="en-US" sz="1400" i="1" dirty="0">
                <a:solidFill>
                  <a:prstClr val="black"/>
                </a:solidFill>
                <a:latin typeface="Calibri"/>
              </a:rPr>
              <a:t>JCO 2018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178" y="6296359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2895600" y="1209805"/>
            <a:ext cx="6286500" cy="4969648"/>
            <a:chOff x="2895600" y="1209805"/>
            <a:chExt cx="6286500" cy="496964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86100" y="1209805"/>
              <a:ext cx="6096000" cy="4969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2895600" y="5638800"/>
              <a:ext cx="381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35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TMB to predict benefit to combination PD-1 + CTLA-4 in </a:t>
            </a:r>
            <a:r>
              <a:rPr lang="en-US" sz="3200" b="1" u="sng" dirty="0"/>
              <a:t>SCLC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58400" y="2848488"/>
            <a:ext cx="228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71800" y="5410200"/>
            <a:ext cx="228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44" y="1509838"/>
            <a:ext cx="9809912" cy="3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rot="16200000">
            <a:off x="8839200" y="1019688"/>
            <a:ext cx="228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6200000">
            <a:off x="3124200" y="1019688"/>
            <a:ext cx="228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40558" y="5282452"/>
            <a:ext cx="6011569" cy="10936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/>
              <a:t>TMB matters for PD-1 treatment across lung cancers… and may be even more important in context of combo therapy</a:t>
            </a:r>
            <a:endParaRPr lang="en-US" sz="22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622175" y="3034140"/>
            <a:ext cx="1637607" cy="54864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380211" y="1496285"/>
            <a:ext cx="7481454" cy="390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86400" y="6550224"/>
            <a:ext cx="51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Antonia… Hellmann, WCLC 2017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78" y="6296359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517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TMB to predict benefit to combination PD-1 + CTLA-4 in </a:t>
            </a:r>
            <a:r>
              <a:rPr lang="en-US" sz="3200" b="1" u="sng" dirty="0"/>
              <a:t>NSCLC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58400" y="2848488"/>
            <a:ext cx="228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71800" y="5410200"/>
            <a:ext cx="228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8839200" y="1019688"/>
            <a:ext cx="228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6200000">
            <a:off x="3124200" y="1019688"/>
            <a:ext cx="228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40558" y="5318675"/>
            <a:ext cx="6011569" cy="10936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/>
              <a:t>TMB matters for PD-1 treatment across lung cancers… and may be even more important in context of combo therapy</a:t>
            </a:r>
            <a:endParaRPr lang="en-US" sz="2200" b="1" dirty="0"/>
          </a:p>
        </p:txBody>
      </p:sp>
      <p:sp>
        <p:nvSpPr>
          <p:cNvPr id="17" name="Rectangle 16"/>
          <p:cNvSpPr/>
          <p:nvPr/>
        </p:nvSpPr>
        <p:spPr>
          <a:xfrm>
            <a:off x="2380211" y="1496285"/>
            <a:ext cx="7481454" cy="390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86400" y="6550224"/>
            <a:ext cx="51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Hellmann, Cancer Cell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36B2F3-7C65-493D-9CE8-4E6FA9817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348" y="1475745"/>
            <a:ext cx="3359768" cy="37927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AEF72B6-E071-4BC3-AFD3-47DC855CB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010" y="1489645"/>
            <a:ext cx="6182380" cy="36157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78" y="6296359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268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altLang="en-US" sz="2800" dirty="0">
                <a:ea typeface="ＭＳ Ｐゴシック" pitchFamily="34" charset="-128"/>
              </a:rPr>
              <a:t>Assessment of TMB isn’t a “separate” test, but efficiently identifies molecular targets, and can include immunologic response/resistance targets  </a:t>
            </a:r>
            <a:br>
              <a:rPr lang="en-US" altLang="en-US" sz="2800" dirty="0">
                <a:ea typeface="ＭＳ Ｐゴシック" pitchFamily="34" charset="-128"/>
              </a:rPr>
            </a:b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7197" y="1861509"/>
            <a:ext cx="5025336" cy="3672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ounded Rectangle 18"/>
          <p:cNvSpPr/>
          <p:nvPr/>
        </p:nvSpPr>
        <p:spPr>
          <a:xfrm>
            <a:off x="1783789" y="1948091"/>
            <a:ext cx="389682" cy="38961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333034" y="3476136"/>
            <a:ext cx="389682" cy="117597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5667" y="4100176"/>
            <a:ext cx="4387286" cy="259727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133927" y="6401859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Beatty, ASCO 2017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6921" y="1858961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Jordan, Cancer Disc 2017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78" y="6296359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115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/>
          <p:cNvSpPr txBox="1">
            <a:spLocks/>
          </p:cNvSpPr>
          <p:nvPr/>
        </p:nvSpPr>
        <p:spPr>
          <a:xfrm>
            <a:off x="8962685" y="4191000"/>
            <a:ext cx="2933501" cy="1087808"/>
          </a:xfrm>
          <a:prstGeom prst="roundRect">
            <a:avLst>
              <a:gd name="adj" fmla="val 6082"/>
            </a:avLst>
          </a:prstGeom>
          <a:solidFill>
            <a:srgbClr val="00457C">
              <a:alpha val="10980"/>
            </a:srgbClr>
          </a:solidFill>
          <a:ln w="19050">
            <a:solidFill>
              <a:schemeClr val="accent1"/>
            </a:solidFill>
          </a:ln>
        </p:spPr>
        <p:txBody>
          <a:bodyPr wrap="square" lIns="0" tIns="0" rIns="0" bIns="0" anchor="ctr">
            <a:noAutofit/>
          </a:bodyPr>
          <a:lstStyle>
            <a:lvl1pPr marL="282575" indent="-282575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6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+mn-cs"/>
              </a:defRPr>
            </a:lvl1pPr>
            <a:lvl2pPr marL="669925" indent="-385763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Arial" charset="0"/>
              <a:buChar char="–"/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marL="968375" indent="-296863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marL="1341438" indent="-3714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Arial" charset="0"/>
              <a:buChar char="–"/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112710" indent="4763" defTabSz="914378">
              <a:spcBef>
                <a:spcPts val="200"/>
              </a:spcBef>
              <a:spcAft>
                <a:spcPts val="450"/>
              </a:spcAft>
              <a:buClr>
                <a:prstClr val="black"/>
              </a:buClr>
              <a:buNone/>
              <a:defRPr/>
            </a:pPr>
            <a:r>
              <a:rPr lang="en-US" sz="1200" b="0" kern="0" dirty="0">
                <a:solidFill>
                  <a:srgbClr val="000000"/>
                </a:solidFill>
                <a:effectLst/>
              </a:rPr>
              <a:t>Co-primary endpoints: </a:t>
            </a:r>
            <a:r>
              <a:rPr lang="en-US" sz="1200" kern="0" dirty="0">
                <a:solidFill>
                  <a:srgbClr val="004B87"/>
                </a:solidFill>
                <a:effectLst/>
              </a:rPr>
              <a:t>Nivolumab + ipilimumab vs chemotherapy</a:t>
            </a:r>
          </a:p>
          <a:p>
            <a:pPr marL="288914" indent="-171446" defTabSz="914378">
              <a:spcBef>
                <a:spcPts val="0"/>
              </a:spcBef>
              <a:spcAft>
                <a:spcPts val="400"/>
              </a:spcAft>
              <a:buClr>
                <a:prstClr val="black"/>
              </a:buClr>
              <a:defRPr/>
            </a:pPr>
            <a:r>
              <a:rPr lang="en-US" sz="1200" b="0" kern="0" dirty="0">
                <a:solidFill>
                  <a:srgbClr val="6B6B72">
                    <a:lumMod val="60000"/>
                    <a:lumOff val="40000"/>
                  </a:srgbClr>
                </a:solidFill>
                <a:effectLst/>
              </a:rPr>
              <a:t>OS in PD-L1–selected populations</a:t>
            </a:r>
          </a:p>
          <a:p>
            <a:pPr marL="288914" indent="-171446" defTabSz="914378">
              <a:spcBef>
                <a:spcPts val="0"/>
              </a:spcBef>
              <a:spcAft>
                <a:spcPts val="400"/>
              </a:spcAft>
              <a:buClr>
                <a:prstClr val="black"/>
              </a:buClr>
              <a:defRPr/>
            </a:pPr>
            <a:r>
              <a:rPr lang="en-US" sz="1200" b="0" kern="0" dirty="0">
                <a:solidFill>
                  <a:srgbClr val="000000"/>
                </a:solidFill>
                <a:effectLst/>
              </a:rPr>
              <a:t>PFS in TMB-selected populations </a:t>
            </a: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1864491" y="492264"/>
            <a:ext cx="8576308" cy="74771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CheckMate 227 Part 1 Study Design</a:t>
            </a:r>
          </a:p>
        </p:txBody>
      </p:sp>
      <p:sp>
        <p:nvSpPr>
          <p:cNvPr id="61" name="Rounded Rectangle 54">
            <a:extLst>
              <a:ext uri="{FF2B5EF4-FFF2-40B4-BE49-F238E27FC236}">
                <a16:creationId xmlns="" xmlns:a16="http://schemas.microsoft.com/office/drawing/2014/main" id="{A7FECFB6-C456-4F25-81CD-5C1A7ED5B666}"/>
              </a:ext>
            </a:extLst>
          </p:cNvPr>
          <p:cNvSpPr/>
          <p:nvPr/>
        </p:nvSpPr>
        <p:spPr bwMode="auto">
          <a:xfrm>
            <a:off x="9059756" y="3026761"/>
            <a:ext cx="2648398" cy="1049447"/>
          </a:xfrm>
          <a:prstGeom prst="roundRect">
            <a:avLst>
              <a:gd name="adj" fmla="val 8731"/>
            </a:avLst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25718" rIns="91440" bIns="25718" anchor="ctr"/>
          <a:lstStyle/>
          <a:p>
            <a:pPr marL="3572" algn="ctr" defTabSz="914378">
              <a:lnSpc>
                <a:spcPct val="90000"/>
              </a:lnSpc>
              <a:spcAft>
                <a:spcPts val="300"/>
              </a:spcAft>
              <a:defRPr/>
            </a:pPr>
            <a:endParaRPr lang="en-US" sz="1200" kern="0" dirty="0">
              <a:solidFill>
                <a:srgbClr val="00457C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098841" y="3065388"/>
            <a:ext cx="2609313" cy="4363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 defTabSz="4667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</a:rPr>
              <a:t>Nivolumab + ipilimumab  </a:t>
            </a:r>
            <a:br>
              <a:rPr lang="en-US" sz="1200" b="1" dirty="0">
                <a:solidFill>
                  <a:srgbClr val="FFFFFF"/>
                </a:solidFill>
                <a:latin typeface="Arial"/>
              </a:rPr>
            </a:br>
            <a:r>
              <a:rPr lang="en-US" sz="1200" b="1" dirty="0">
                <a:solidFill>
                  <a:srgbClr val="FFFFFF"/>
                </a:solidFill>
                <a:latin typeface="Arial"/>
              </a:rPr>
              <a:t>n = 139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098841" y="3570369"/>
            <a:ext cx="2609313" cy="4158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en-US"/>
            </a:defPPr>
            <a:lvl1pPr algn="ctr" defTabSz="622300">
              <a:lnSpc>
                <a:spcPct val="90000"/>
              </a:lnSpc>
              <a:spcAft>
                <a:spcPct val="35000"/>
              </a:spcAft>
              <a:defRPr sz="1100" b="1">
                <a:solidFill>
                  <a:prstClr val="black"/>
                </a:solidFill>
              </a:defRPr>
            </a:lvl1pPr>
          </a:lstStyle>
          <a:p>
            <a:pPr defTabSz="622285">
              <a:spcAft>
                <a:spcPts val="0"/>
              </a:spcAft>
              <a:defRPr/>
            </a:pPr>
            <a:r>
              <a:rPr lang="en-US" sz="1200" dirty="0" err="1">
                <a:solidFill>
                  <a:prstClr val="white"/>
                </a:solidFill>
                <a:latin typeface="Arial"/>
              </a:rPr>
              <a:t>Chemotherapy</a:t>
            </a:r>
            <a:r>
              <a:rPr lang="en-US" sz="1200" baseline="30000" dirty="0" err="1">
                <a:solidFill>
                  <a:prstClr val="white"/>
                </a:solidFill>
                <a:latin typeface="Arial"/>
              </a:rPr>
              <a:t>a</a:t>
            </a:r>
            <a:endParaRPr lang="en-US" sz="1200" dirty="0">
              <a:solidFill>
                <a:prstClr val="white"/>
              </a:solidFill>
              <a:latin typeface="Arial"/>
            </a:endParaRPr>
          </a:p>
          <a:p>
            <a:pPr defTabSz="622285"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</a:rPr>
              <a:t>n = 160</a:t>
            </a:r>
          </a:p>
        </p:txBody>
      </p:sp>
      <p:sp>
        <p:nvSpPr>
          <p:cNvPr id="6" name="Right Brace 5"/>
          <p:cNvSpPr/>
          <p:nvPr/>
        </p:nvSpPr>
        <p:spPr>
          <a:xfrm>
            <a:off x="8594229" y="2364330"/>
            <a:ext cx="391769" cy="2103120"/>
          </a:xfrm>
          <a:prstGeom prst="rightBrace">
            <a:avLst>
              <a:gd name="adj1" fmla="val 0"/>
              <a:gd name="adj2" fmla="val 55652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endParaRPr lang="en-US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TextBox 12"/>
          <p:cNvSpPr txBox="1">
            <a:spLocks noChangeArrowheads="1"/>
          </p:cNvSpPr>
          <p:nvPr/>
        </p:nvSpPr>
        <p:spPr bwMode="auto">
          <a:xfrm>
            <a:off x="8871723" y="2590800"/>
            <a:ext cx="3024463" cy="506931"/>
          </a:xfrm>
          <a:prstGeom prst="rect">
            <a:avLst/>
          </a:prstGeom>
          <a:noFill/>
          <a:ln w="19050" cap="flat" cmpd="sng" algn="ctr">
            <a:noFill/>
            <a:prstDash val="sysDot"/>
          </a:ln>
          <a:effectLst/>
          <a:extLst/>
        </p:spPr>
        <p:txBody>
          <a:bodyPr lIns="51435" tIns="25718" rIns="51435" bIns="25718" rtlCol="0" anchor="ctr"/>
          <a:lstStyle>
            <a:defPPr>
              <a:defRPr lang="en-US"/>
            </a:defPPr>
            <a:lvl1pPr algn="ctr">
              <a:defRPr sz="1200" b="1"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457178">
              <a:defRPr/>
            </a:pP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Patients for TMB co-primary </a:t>
            </a:r>
            <a:r>
              <a:rPr lang="en-US" altLang="en-US" kern="0" dirty="0" err="1">
                <a:solidFill>
                  <a:srgbClr val="000000"/>
                </a:solidFill>
                <a:latin typeface="Arial"/>
              </a:rPr>
              <a:t>analysis</a:t>
            </a:r>
            <a:r>
              <a:rPr lang="en-US" altLang="en-US" kern="0" baseline="30000" dirty="0" err="1">
                <a:solidFill>
                  <a:srgbClr val="000000"/>
                </a:solidFill>
                <a:latin typeface="Arial"/>
              </a:rPr>
              <a:t>b</a:t>
            </a:r>
            <a:endParaRPr lang="en-US" altLang="en-US" kern="0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Rounded Rectangle 54">
            <a:extLst>
              <a:ext uri="{FF2B5EF4-FFF2-40B4-BE49-F238E27FC236}">
                <a16:creationId xmlns="" xmlns:a16="http://schemas.microsoft.com/office/drawing/2014/main" id="{A7FECFB6-C456-4F25-81CD-5C1A7ED5B666}"/>
              </a:ext>
            </a:extLst>
          </p:cNvPr>
          <p:cNvSpPr/>
          <p:nvPr/>
        </p:nvSpPr>
        <p:spPr bwMode="auto">
          <a:xfrm>
            <a:off x="9068150" y="1828800"/>
            <a:ext cx="2400958" cy="835908"/>
          </a:xfrm>
          <a:prstGeom prst="roundRect">
            <a:avLst>
              <a:gd name="adj" fmla="val 8731"/>
            </a:avLst>
          </a:prstGeom>
          <a:solidFill>
            <a:schemeClr val="bg1"/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25718" rIns="91440" bIns="25718" anchor="ctr"/>
          <a:lstStyle/>
          <a:p>
            <a:pPr marL="3572" algn="ctr" defTabSz="914378">
              <a:lnSpc>
                <a:spcPct val="90000"/>
              </a:lnSpc>
              <a:spcAft>
                <a:spcPts val="300"/>
              </a:spcAft>
              <a:defRPr/>
            </a:pPr>
            <a:endParaRPr lang="en-US" sz="1200" kern="0" dirty="0">
              <a:solidFill>
                <a:srgbClr val="00457C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18252" y="1867430"/>
            <a:ext cx="2277098" cy="3734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 defTabSz="4667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</a:rPr>
              <a:t>Nivolumab + ipilimumab  </a:t>
            </a:r>
            <a:br>
              <a:rPr lang="en-US" sz="1200" b="1" dirty="0">
                <a:solidFill>
                  <a:srgbClr val="FFFFFF"/>
                </a:solidFill>
                <a:latin typeface="Arial"/>
              </a:rPr>
            </a:br>
            <a:r>
              <a:rPr lang="en-US" sz="1200" b="1" dirty="0">
                <a:solidFill>
                  <a:srgbClr val="FFFFFF"/>
                </a:solidFill>
                <a:latin typeface="Arial"/>
              </a:rPr>
              <a:t>n = 396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118252" y="2295716"/>
            <a:ext cx="2277098" cy="2948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en-US"/>
            </a:defPPr>
            <a:lvl1pPr algn="ctr" defTabSz="622300">
              <a:lnSpc>
                <a:spcPct val="90000"/>
              </a:lnSpc>
              <a:spcAft>
                <a:spcPct val="35000"/>
              </a:spcAft>
              <a:defRPr sz="1100" b="1">
                <a:solidFill>
                  <a:prstClr val="black"/>
                </a:solidFill>
              </a:defRPr>
            </a:lvl1pPr>
          </a:lstStyle>
          <a:p>
            <a:pPr defTabSz="622285">
              <a:spcAft>
                <a:spcPts val="0"/>
              </a:spcAft>
              <a:defRPr/>
            </a:pPr>
            <a:r>
              <a:rPr lang="en-US" sz="1200" dirty="0" err="1">
                <a:solidFill>
                  <a:prstClr val="white"/>
                </a:solidFill>
                <a:latin typeface="Arial"/>
              </a:rPr>
              <a:t>Chemotherapy</a:t>
            </a:r>
            <a:r>
              <a:rPr lang="en-US" sz="1200" baseline="30000" dirty="0" err="1">
                <a:solidFill>
                  <a:prstClr val="white"/>
                </a:solidFill>
                <a:latin typeface="Arial"/>
              </a:rPr>
              <a:t>a</a:t>
            </a:r>
            <a:endParaRPr lang="en-US" sz="1200" dirty="0">
              <a:solidFill>
                <a:prstClr val="white"/>
              </a:solidFill>
              <a:latin typeface="Arial"/>
            </a:endParaRPr>
          </a:p>
          <a:p>
            <a:pPr defTabSz="622285"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</a:rPr>
              <a:t>n = 397</a:t>
            </a:r>
          </a:p>
        </p:txBody>
      </p:sp>
      <p:sp>
        <p:nvSpPr>
          <p:cNvPr id="55" name="TextBox 12"/>
          <p:cNvSpPr txBox="1">
            <a:spLocks noChangeArrowheads="1"/>
          </p:cNvSpPr>
          <p:nvPr/>
        </p:nvSpPr>
        <p:spPr bwMode="auto">
          <a:xfrm>
            <a:off x="8712486" y="1385853"/>
            <a:ext cx="3112285" cy="506931"/>
          </a:xfrm>
          <a:prstGeom prst="rect">
            <a:avLst/>
          </a:prstGeom>
          <a:noFill/>
          <a:ln w="19050" cap="flat" cmpd="sng" algn="ctr">
            <a:noFill/>
            <a:prstDash val="sysDot"/>
          </a:ln>
          <a:effectLst/>
          <a:extLst/>
        </p:spPr>
        <p:txBody>
          <a:bodyPr lIns="51435" tIns="25718" rIns="51435" bIns="25718" rtlCol="0" anchor="ctr"/>
          <a:lstStyle>
            <a:defPPr>
              <a:defRPr lang="en-US"/>
            </a:defPPr>
            <a:lvl1pPr algn="ctr">
              <a:defRPr sz="1200" b="1"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457178">
              <a:defRPr/>
            </a:pPr>
            <a:r>
              <a:rPr lang="en-US" altLang="en-US" sz="900" kern="0" dirty="0">
                <a:latin typeface="Arial"/>
              </a:rPr>
              <a:t>Patients for PD-L1 co-primary analysis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541075" y="4240249"/>
            <a:ext cx="820826" cy="851942"/>
            <a:chOff x="2286931" y="1376466"/>
            <a:chExt cx="775522" cy="977926"/>
          </a:xfrm>
        </p:grpSpPr>
        <p:cxnSp>
          <p:nvCxnSpPr>
            <p:cNvPr id="57" name="Elbow Connector 56"/>
            <p:cNvCxnSpPr/>
            <p:nvPr/>
          </p:nvCxnSpPr>
          <p:spPr>
            <a:xfrm rot="5400000" flipH="1" flipV="1">
              <a:off x="2777631" y="1289843"/>
              <a:ext cx="192513" cy="365760"/>
            </a:xfrm>
            <a:prstGeom prst="bentConnector2">
              <a:avLst/>
            </a:prstGeom>
            <a:ln w="19050">
              <a:solidFill>
                <a:srgbClr val="06559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/>
            <p:nvPr/>
          </p:nvCxnSpPr>
          <p:spPr>
            <a:xfrm rot="16200000" flipH="1">
              <a:off x="2758159" y="2050099"/>
              <a:ext cx="237141" cy="371446"/>
            </a:xfrm>
            <a:prstGeom prst="bentConnector2">
              <a:avLst/>
            </a:prstGeom>
            <a:ln w="19050">
              <a:solidFill>
                <a:srgbClr val="06559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691006" y="1461403"/>
              <a:ext cx="0" cy="822960"/>
            </a:xfrm>
            <a:prstGeom prst="line">
              <a:avLst/>
            </a:prstGeom>
            <a:ln w="19050">
              <a:solidFill>
                <a:srgbClr val="0655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73" idx="3"/>
            </p:cNvCxnSpPr>
            <p:nvPr/>
          </p:nvCxnSpPr>
          <p:spPr>
            <a:xfrm>
              <a:off x="2286931" y="1813830"/>
              <a:ext cx="762151" cy="11297"/>
            </a:xfrm>
            <a:prstGeom prst="straightConnector1">
              <a:avLst/>
            </a:prstGeom>
            <a:ln w="19050">
              <a:solidFill>
                <a:srgbClr val="06559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3144903" y="2501915"/>
            <a:ext cx="397182" cy="2114518"/>
            <a:chOff x="846290" y="1890380"/>
            <a:chExt cx="554627" cy="1573997"/>
          </a:xfrm>
        </p:grpSpPr>
        <p:cxnSp>
          <p:nvCxnSpPr>
            <p:cNvPr id="63" name="Elbow Connector 62"/>
            <p:cNvCxnSpPr/>
            <p:nvPr/>
          </p:nvCxnSpPr>
          <p:spPr>
            <a:xfrm rot="5400000" flipH="1" flipV="1">
              <a:off x="1116094" y="1803757"/>
              <a:ext cx="192513" cy="365760"/>
            </a:xfrm>
            <a:prstGeom prst="bentConnector2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/>
            <p:nvPr/>
          </p:nvCxnSpPr>
          <p:spPr>
            <a:xfrm rot="16200000" flipH="1">
              <a:off x="1096623" y="3160084"/>
              <a:ext cx="237141" cy="371446"/>
            </a:xfrm>
            <a:prstGeom prst="bentConnector2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1029470" y="2041192"/>
              <a:ext cx="0" cy="118872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846290" y="2694694"/>
              <a:ext cx="18288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/>
          <p:cNvSpPr/>
          <p:nvPr/>
        </p:nvSpPr>
        <p:spPr>
          <a:xfrm>
            <a:off x="3645931" y="2155958"/>
            <a:ext cx="926069" cy="673179"/>
          </a:xfrm>
          <a:prstGeom prst="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45720" rIns="45720" rtlCol="0" anchor="ctr" anchorCtr="0">
            <a:noAutofit/>
          </a:bodyPr>
          <a:lstStyle/>
          <a:p>
            <a:pPr algn="ctr" defTabSz="914378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/>
              </a:rPr>
              <a:t>≥1% PD-L1</a:t>
            </a:r>
            <a:br>
              <a:rPr lang="en-US" sz="1200" b="1" kern="0" dirty="0">
                <a:solidFill>
                  <a:srgbClr val="FFFFFF"/>
                </a:solidFill>
                <a:latin typeface="Arial"/>
              </a:rPr>
            </a:br>
            <a:r>
              <a:rPr lang="en-US" sz="1200" b="1" kern="0" dirty="0">
                <a:solidFill>
                  <a:srgbClr val="FFFFFF"/>
                </a:solidFill>
                <a:latin typeface="Arial"/>
              </a:rPr>
              <a:t>expression</a:t>
            </a:r>
            <a:endParaRPr lang="en-US" sz="1200" b="1" kern="0" baseline="30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45931" y="1828800"/>
            <a:ext cx="817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1200" dirty="0">
                <a:solidFill>
                  <a:srgbClr val="006DA8"/>
                </a:solidFill>
                <a:latin typeface="Arial"/>
              </a:rPr>
              <a:t>N = 1189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547580" y="4365678"/>
            <a:ext cx="993495" cy="511180"/>
          </a:xfrm>
          <a:prstGeom prst="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45720" rIns="45720" rtlCol="0" anchor="ctr" anchorCtr="0">
            <a:noAutofit/>
          </a:bodyPr>
          <a:lstStyle/>
          <a:p>
            <a:pPr algn="ctr" defTabSz="914378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/>
              </a:rPr>
              <a:t>&lt;1% PD-L1</a:t>
            </a:r>
            <a:br>
              <a:rPr lang="en-US" sz="1200" b="1" kern="0" dirty="0">
                <a:solidFill>
                  <a:srgbClr val="FFFFFF"/>
                </a:solidFill>
                <a:latin typeface="Arial"/>
              </a:rPr>
            </a:br>
            <a:r>
              <a:rPr lang="en-US" sz="1200" b="1" kern="0" dirty="0">
                <a:solidFill>
                  <a:srgbClr val="FFFFFF"/>
                </a:solidFill>
                <a:latin typeface="Arial"/>
              </a:rPr>
              <a:t>expression</a:t>
            </a:r>
            <a:endParaRPr lang="en-US" sz="1200" b="1" kern="0" baseline="30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85999" y="3922689"/>
            <a:ext cx="746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1200" dirty="0">
                <a:solidFill>
                  <a:srgbClr val="006DA8"/>
                </a:solidFill>
                <a:latin typeface="Arial"/>
              </a:rPr>
              <a:t>N = 550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4572000" y="2165196"/>
            <a:ext cx="786366" cy="949660"/>
            <a:chOff x="2276088" y="1376466"/>
            <a:chExt cx="786366" cy="1281742"/>
          </a:xfrm>
        </p:grpSpPr>
        <p:cxnSp>
          <p:nvCxnSpPr>
            <p:cNvPr id="76" name="Elbow Connector 75"/>
            <p:cNvCxnSpPr/>
            <p:nvPr/>
          </p:nvCxnSpPr>
          <p:spPr>
            <a:xfrm rot="5400000" flipH="1" flipV="1">
              <a:off x="2777631" y="1289843"/>
              <a:ext cx="192513" cy="365760"/>
            </a:xfrm>
            <a:prstGeom prst="bentConnector2">
              <a:avLst/>
            </a:prstGeom>
            <a:ln w="19050">
              <a:solidFill>
                <a:srgbClr val="06559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88" idx="4"/>
            </p:cNvCxnSpPr>
            <p:nvPr/>
          </p:nvCxnSpPr>
          <p:spPr>
            <a:xfrm rot="16200000" flipH="1">
              <a:off x="2647011" y="2242765"/>
              <a:ext cx="440900" cy="389986"/>
            </a:xfrm>
            <a:prstGeom prst="bentConnector2">
              <a:avLst/>
            </a:prstGeom>
            <a:ln w="19050">
              <a:solidFill>
                <a:srgbClr val="06559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691006" y="1461403"/>
              <a:ext cx="0" cy="822960"/>
            </a:xfrm>
            <a:prstGeom prst="line">
              <a:avLst/>
            </a:prstGeom>
            <a:ln w="19050">
              <a:solidFill>
                <a:srgbClr val="0655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67" idx="3"/>
            </p:cNvCxnSpPr>
            <p:nvPr/>
          </p:nvCxnSpPr>
          <p:spPr>
            <a:xfrm>
              <a:off x="2276088" y="1818288"/>
              <a:ext cx="755888" cy="16980"/>
            </a:xfrm>
            <a:prstGeom prst="straightConnector1">
              <a:avLst/>
            </a:prstGeom>
            <a:ln w="19050">
              <a:solidFill>
                <a:srgbClr val="06559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5449782" y="1610243"/>
            <a:ext cx="2475018" cy="5292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 defTabSz="466701"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</a:rPr>
              <a:t>Nivolumab 3 mg/kg Q2W </a:t>
            </a:r>
            <a:br>
              <a:rPr lang="en-US" sz="1200" b="1" dirty="0">
                <a:solidFill>
                  <a:srgbClr val="FFFFFF"/>
                </a:solidFill>
                <a:latin typeface="Arial"/>
              </a:rPr>
            </a:br>
            <a:r>
              <a:rPr lang="en-US" sz="1200" b="1" dirty="0">
                <a:solidFill>
                  <a:srgbClr val="FFFFFF"/>
                </a:solidFill>
                <a:latin typeface="Arial"/>
              </a:rPr>
              <a:t>Ipilimumab 1 mg/kg Q6W</a:t>
            </a:r>
          </a:p>
          <a:p>
            <a:pPr algn="ctr" defTabSz="466701">
              <a:lnSpc>
                <a:spcPct val="90000"/>
              </a:lnSpc>
              <a:defRPr/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n = 396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449782" y="2155959"/>
            <a:ext cx="2475018" cy="5580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en-US"/>
            </a:defPPr>
            <a:lvl1pPr algn="ctr" defTabSz="622300">
              <a:lnSpc>
                <a:spcPct val="90000"/>
              </a:lnSpc>
              <a:spcAft>
                <a:spcPct val="35000"/>
              </a:spcAft>
              <a:defRPr sz="1100" b="1">
                <a:solidFill>
                  <a:prstClr val="black"/>
                </a:solidFill>
              </a:defRPr>
            </a:lvl1pPr>
          </a:lstStyle>
          <a:p>
            <a:pPr defTabSz="622285"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</a:rPr>
              <a:t>Histology-based </a:t>
            </a:r>
            <a:r>
              <a:rPr lang="en-US" sz="1200" dirty="0" err="1">
                <a:solidFill>
                  <a:prstClr val="white"/>
                </a:solidFill>
                <a:latin typeface="Arial"/>
              </a:rPr>
              <a:t>chemotherapy</a:t>
            </a:r>
            <a:r>
              <a:rPr lang="en-US" sz="1200" baseline="30000" dirty="0" err="1">
                <a:solidFill>
                  <a:prstClr val="white"/>
                </a:solidFill>
                <a:latin typeface="Arial"/>
              </a:rPr>
              <a:t>a</a:t>
            </a:r>
            <a:endParaRPr lang="en-US" sz="1200" baseline="30000" dirty="0">
              <a:solidFill>
                <a:prstClr val="white"/>
              </a:solidFill>
              <a:latin typeface="Arial"/>
            </a:endParaRPr>
          </a:p>
          <a:p>
            <a:pPr defTabSz="622285">
              <a:spcAft>
                <a:spcPts val="0"/>
              </a:spcAft>
              <a:defRPr/>
            </a:pPr>
            <a:r>
              <a:rPr lang="en-US" sz="1200" b="0" dirty="0">
                <a:solidFill>
                  <a:prstClr val="white"/>
                </a:solidFill>
                <a:latin typeface="Arial"/>
              </a:rPr>
              <a:t>n = 397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449782" y="2972720"/>
            <a:ext cx="2078414" cy="316341"/>
          </a:xfrm>
          <a:prstGeom prst="rect">
            <a:avLst/>
          </a:prstGeom>
          <a:solidFill>
            <a:srgbClr val="4A82B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rIns="0" anchor="ctr" anchorCtr="0">
            <a:noAutofit/>
          </a:bodyPr>
          <a:lstStyle/>
          <a:p>
            <a:pPr algn="ctr" defTabSz="466701"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</a:rPr>
              <a:t>Nivolumab 240 mg Q2W</a:t>
            </a:r>
          </a:p>
          <a:p>
            <a:pPr algn="ctr" defTabSz="466701">
              <a:lnSpc>
                <a:spcPct val="90000"/>
              </a:lnSpc>
              <a:defRPr/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n = 396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449782" y="3700274"/>
            <a:ext cx="2475018" cy="66540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 defTabSz="466701"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</a:rPr>
              <a:t>Nivolumab 3 mg/kg Q2W </a:t>
            </a:r>
            <a:br>
              <a:rPr lang="en-US" sz="1200" b="1" dirty="0">
                <a:solidFill>
                  <a:srgbClr val="FFFFFF"/>
                </a:solidFill>
                <a:latin typeface="Arial"/>
              </a:rPr>
            </a:br>
            <a:r>
              <a:rPr lang="en-US" sz="1200" b="1" dirty="0">
                <a:solidFill>
                  <a:srgbClr val="FFFFFF"/>
                </a:solidFill>
                <a:latin typeface="Arial"/>
              </a:rPr>
              <a:t>Ipilimumab 1 mg/kg Q6W</a:t>
            </a:r>
          </a:p>
          <a:p>
            <a:pPr algn="ctr" defTabSz="466701">
              <a:lnSpc>
                <a:spcPct val="90000"/>
              </a:lnSpc>
              <a:defRPr/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n = 187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449782" y="4398690"/>
            <a:ext cx="2475018" cy="5313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en-US"/>
            </a:defPPr>
            <a:lvl1pPr algn="ctr" defTabSz="622300">
              <a:lnSpc>
                <a:spcPct val="90000"/>
              </a:lnSpc>
              <a:spcAft>
                <a:spcPct val="35000"/>
              </a:spcAft>
              <a:defRPr sz="1100" b="1">
                <a:solidFill>
                  <a:prstClr val="black"/>
                </a:solidFill>
              </a:defRPr>
            </a:lvl1pPr>
          </a:lstStyle>
          <a:p>
            <a:pPr defTabSz="622285"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</a:rPr>
              <a:t>Histology-based </a:t>
            </a:r>
            <a:r>
              <a:rPr lang="en-US" sz="1200" dirty="0" err="1">
                <a:solidFill>
                  <a:prstClr val="white"/>
                </a:solidFill>
                <a:latin typeface="Arial"/>
              </a:rPr>
              <a:t>chemotherapy</a:t>
            </a:r>
            <a:r>
              <a:rPr lang="en-US" sz="1200" baseline="30000" dirty="0" err="1">
                <a:solidFill>
                  <a:prstClr val="white"/>
                </a:solidFill>
                <a:latin typeface="Arial"/>
              </a:rPr>
              <a:t>a</a:t>
            </a:r>
            <a:endParaRPr lang="en-US" sz="1200" baseline="30000" dirty="0">
              <a:solidFill>
                <a:prstClr val="white"/>
              </a:solidFill>
              <a:latin typeface="Arial"/>
            </a:endParaRPr>
          </a:p>
          <a:p>
            <a:pPr defTabSz="622285">
              <a:spcAft>
                <a:spcPts val="0"/>
              </a:spcAft>
              <a:defRPr/>
            </a:pPr>
            <a:r>
              <a:rPr lang="en-US" sz="1200" b="0" dirty="0">
                <a:solidFill>
                  <a:prstClr val="white"/>
                </a:solidFill>
                <a:latin typeface="Arial"/>
              </a:rPr>
              <a:t>n = 186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49782" y="5009941"/>
            <a:ext cx="2475018" cy="575006"/>
          </a:xfrm>
          <a:prstGeom prst="rect">
            <a:avLst/>
          </a:prstGeom>
          <a:solidFill>
            <a:srgbClr val="00457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rIns="0" anchor="ctr" anchorCtr="0">
            <a:noAutofit/>
          </a:bodyPr>
          <a:lstStyle/>
          <a:p>
            <a:pPr algn="ctr" defTabSz="466701"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</a:rPr>
              <a:t>Nivolumab 360 mg Q3W + </a:t>
            </a:r>
            <a:br>
              <a:rPr lang="en-US" sz="1200" b="1" dirty="0">
                <a:solidFill>
                  <a:srgbClr val="FFFFFF"/>
                </a:solidFill>
                <a:latin typeface="Arial"/>
              </a:rPr>
            </a:br>
            <a:r>
              <a:rPr lang="en-US" sz="1200" b="1" dirty="0">
                <a:solidFill>
                  <a:srgbClr val="FFFFFF"/>
                </a:solidFill>
                <a:latin typeface="Arial"/>
              </a:rPr>
              <a:t>histology-based </a:t>
            </a:r>
            <a:r>
              <a:rPr lang="en-US" sz="1200" b="1" dirty="0" err="1">
                <a:solidFill>
                  <a:srgbClr val="FFFFFF"/>
                </a:solidFill>
                <a:latin typeface="Arial"/>
              </a:rPr>
              <a:t>chemotherapy</a:t>
            </a:r>
            <a:r>
              <a:rPr lang="en-US" sz="1200" b="1" baseline="30000" dirty="0" err="1">
                <a:solidFill>
                  <a:prstClr val="white"/>
                </a:solidFill>
                <a:latin typeface="Arial"/>
              </a:rPr>
              <a:t>a</a:t>
            </a:r>
            <a:endParaRPr lang="en-US" sz="1200" b="1" baseline="30000" dirty="0">
              <a:solidFill>
                <a:prstClr val="white"/>
              </a:solidFill>
              <a:latin typeface="Arial"/>
            </a:endParaRPr>
          </a:p>
          <a:p>
            <a:pPr algn="ctr" defTabSz="466701">
              <a:lnSpc>
                <a:spcPct val="90000"/>
              </a:lnSpc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</a:rPr>
              <a:t>n = 177</a:t>
            </a:r>
          </a:p>
        </p:txBody>
      </p:sp>
      <p:sp>
        <p:nvSpPr>
          <p:cNvPr id="88" name="TextBox 87"/>
          <p:cNvSpPr txBox="1">
            <a:spLocks noChangeAspect="1"/>
          </p:cNvSpPr>
          <p:nvPr/>
        </p:nvSpPr>
        <p:spPr>
          <a:xfrm>
            <a:off x="4704061" y="2242870"/>
            <a:ext cx="528638" cy="54531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none" lIns="9144" tIns="9144" rIns="9144" bIns="9144" rtlCol="0" anchor="ctr">
            <a:spAutoFit/>
          </a:bodyPr>
          <a:lstStyle/>
          <a:p>
            <a:pPr algn="ctr" defTabSz="914378"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R</a:t>
            </a:r>
          </a:p>
          <a:p>
            <a:pPr algn="ctr" defTabSz="914378"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1:1:1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066800" y="2552832"/>
            <a:ext cx="2075917" cy="19389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en-US" sz="1200" b="1" dirty="0">
                <a:solidFill>
                  <a:srgbClr val="00457C"/>
                </a:solidFill>
                <a:latin typeface="Arial"/>
              </a:rPr>
              <a:t>Key Eligibility Criteria</a:t>
            </a:r>
          </a:p>
          <a:p>
            <a:pPr marL="170256" indent="-128585" defTabSz="914378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457C"/>
                </a:solidFill>
                <a:latin typeface="Arial"/>
              </a:rPr>
              <a:t>Stage IV or recurrent NSCLC</a:t>
            </a:r>
          </a:p>
          <a:p>
            <a:pPr marL="170256" indent="-128585" defTabSz="914378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457C"/>
                </a:solidFill>
                <a:latin typeface="Arial"/>
              </a:rPr>
              <a:t>No prior systemic therapy</a:t>
            </a:r>
          </a:p>
          <a:p>
            <a:pPr marL="170256" indent="-128585" defTabSz="914378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457C"/>
                </a:solidFill>
                <a:latin typeface="Arial"/>
              </a:rPr>
              <a:t>No known sensitizing </a:t>
            </a:r>
            <a:r>
              <a:rPr lang="en-US" sz="1200" i="1" dirty="0">
                <a:solidFill>
                  <a:srgbClr val="00457C"/>
                </a:solidFill>
                <a:latin typeface="Arial"/>
              </a:rPr>
              <a:t>EGFR</a:t>
            </a:r>
            <a:r>
              <a:rPr lang="en-US" sz="1200" dirty="0">
                <a:solidFill>
                  <a:srgbClr val="00457C"/>
                </a:solidFill>
                <a:latin typeface="Arial"/>
              </a:rPr>
              <a:t>/</a:t>
            </a:r>
            <a:r>
              <a:rPr lang="en-US" sz="1200" i="1" dirty="0">
                <a:solidFill>
                  <a:srgbClr val="00457C"/>
                </a:solidFill>
                <a:latin typeface="Arial"/>
              </a:rPr>
              <a:t>ALK</a:t>
            </a:r>
            <a:r>
              <a:rPr lang="en-US" sz="1200" dirty="0">
                <a:solidFill>
                  <a:srgbClr val="00457C"/>
                </a:solidFill>
                <a:latin typeface="Arial"/>
              </a:rPr>
              <a:t> mutations </a:t>
            </a:r>
          </a:p>
          <a:p>
            <a:pPr marL="170256" indent="-128585" defTabSz="914378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457C"/>
                </a:solidFill>
                <a:latin typeface="Arial"/>
              </a:rPr>
              <a:t>ECOG PS 0–1</a:t>
            </a:r>
          </a:p>
          <a:p>
            <a:pPr defTabSz="914378">
              <a:defRPr/>
            </a:pPr>
            <a:endParaRPr lang="en-US" sz="1200" dirty="0">
              <a:solidFill>
                <a:srgbClr val="00457C"/>
              </a:solidFill>
              <a:latin typeface="Arial"/>
            </a:endParaRPr>
          </a:p>
          <a:p>
            <a:pPr defTabSz="914378">
              <a:defRPr/>
            </a:pPr>
            <a:r>
              <a:rPr lang="en-US" sz="1200" b="1" dirty="0">
                <a:solidFill>
                  <a:srgbClr val="00457C"/>
                </a:solidFill>
                <a:latin typeface="Arial"/>
              </a:rPr>
              <a:t>Stratified by SQ vs NSQ</a:t>
            </a:r>
          </a:p>
        </p:txBody>
      </p:sp>
      <p:sp>
        <p:nvSpPr>
          <p:cNvPr id="116" name="TextBox 115"/>
          <p:cNvSpPr txBox="1">
            <a:spLocks noChangeAspect="1"/>
          </p:cNvSpPr>
          <p:nvPr/>
        </p:nvSpPr>
        <p:spPr>
          <a:xfrm>
            <a:off x="4704061" y="4369798"/>
            <a:ext cx="528638" cy="54531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none" lIns="9144" tIns="9144" rIns="9144" bIns="9144" rtlCol="0" anchor="ctr">
            <a:spAutoFit/>
          </a:bodyPr>
          <a:lstStyle/>
          <a:p>
            <a:pPr algn="ctr" defTabSz="914378"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R</a:t>
            </a:r>
          </a:p>
          <a:p>
            <a:pPr algn="ctr" defTabSz="914378"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1:1:1</a:t>
            </a:r>
          </a:p>
        </p:txBody>
      </p:sp>
      <p:cxnSp>
        <p:nvCxnSpPr>
          <p:cNvPr id="117" name="Straight Connector 116"/>
          <p:cNvCxnSpPr/>
          <p:nvPr/>
        </p:nvCxnSpPr>
        <p:spPr>
          <a:xfrm>
            <a:off x="5333549" y="3535862"/>
            <a:ext cx="2268377" cy="0"/>
          </a:xfrm>
          <a:prstGeom prst="line">
            <a:avLst/>
          </a:prstGeom>
          <a:ln w="19050">
            <a:solidFill>
              <a:srgbClr val="06559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361901" y="1533246"/>
            <a:ext cx="2780560" cy="130462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endParaRPr lang="en-US" sz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446" y="5963652"/>
            <a:ext cx="119138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aseline="30000" dirty="0"/>
              <a:t>a </a:t>
            </a:r>
            <a:r>
              <a:rPr lang="en-US" sz="1500" dirty="0"/>
              <a:t>Gemcitabine with cisplatin or carboplatin for squamous histology; </a:t>
            </a:r>
            <a:r>
              <a:rPr lang="en-US" sz="1500" dirty="0" err="1"/>
              <a:t>pemetrexed</a:t>
            </a:r>
            <a:r>
              <a:rPr lang="en-US" sz="1500" dirty="0"/>
              <a:t> with cisplatin or carboplatin for </a:t>
            </a:r>
            <a:r>
              <a:rPr lang="en-US" sz="1500" dirty="0" err="1"/>
              <a:t>nonsquamous</a:t>
            </a:r>
            <a:r>
              <a:rPr lang="en-US" sz="1500" dirty="0"/>
              <a:t> histology.</a:t>
            </a:r>
          </a:p>
          <a:p>
            <a:r>
              <a:rPr lang="en-US" sz="1500" baseline="30000" dirty="0"/>
              <a:t>b </a:t>
            </a:r>
            <a:r>
              <a:rPr lang="en-US" sz="1500" dirty="0"/>
              <a:t>The co-primary endpoints are OS and PFS with </a:t>
            </a:r>
            <a:r>
              <a:rPr lang="en-US" sz="1500" dirty="0" err="1"/>
              <a:t>nivolumab</a:t>
            </a:r>
            <a:r>
              <a:rPr lang="en-US" sz="1500" dirty="0"/>
              <a:t> monotherapy or </a:t>
            </a:r>
            <a:r>
              <a:rPr lang="en-US" sz="1500" dirty="0" err="1"/>
              <a:t>nivolumab</a:t>
            </a:r>
            <a:r>
              <a:rPr lang="en-US" sz="1500" dirty="0"/>
              <a:t>/</a:t>
            </a:r>
            <a:r>
              <a:rPr lang="en-US" sz="1500" dirty="0" err="1"/>
              <a:t>ipilimumab</a:t>
            </a:r>
            <a:r>
              <a:rPr lang="en-US" sz="1500" dirty="0"/>
              <a:t> combination regimens vs platinum doublet chemotherapy.</a:t>
            </a:r>
          </a:p>
        </p:txBody>
      </p:sp>
    </p:spTree>
    <p:extLst>
      <p:ext uri="{BB962C8B-B14F-4D97-AF65-F5344CB8AC3E}">
        <p14:creationId xmlns:p14="http://schemas.microsoft.com/office/powerpoint/2010/main" val="60167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D227D51-ACAA-FD43-90AE-33DB32A3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83" y="267560"/>
            <a:ext cx="10972800" cy="768348"/>
          </a:xfrm>
        </p:spPr>
        <p:txBody>
          <a:bodyPr/>
          <a:lstStyle/>
          <a:p>
            <a:r>
              <a:rPr lang="en-US" sz="2400" dirty="0"/>
              <a:t>Ongoing Phase III Studies of Anti-PD-1/PD-L1 and Anti-CTLA-4 Antibody</a:t>
            </a:r>
            <a:br>
              <a:rPr lang="en-US" sz="2400" dirty="0"/>
            </a:br>
            <a:r>
              <a:rPr lang="en-US" sz="2400" dirty="0"/>
              <a:t>Combinations as First-Line Therapy in Advanced NSCLC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7F67593C-759F-3145-866C-B21F35C63F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895158"/>
              </p:ext>
            </p:extLst>
          </p:nvPr>
        </p:nvGraphicFramePr>
        <p:xfrm>
          <a:off x="579121" y="1066800"/>
          <a:ext cx="10972799" cy="5196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663">
                  <a:extLst>
                    <a:ext uri="{9D8B030D-6E8A-4147-A177-3AD203B41FA5}">
                      <a16:colId xmlns="" xmlns:a16="http://schemas.microsoft.com/office/drawing/2014/main" val="614878503"/>
                    </a:ext>
                  </a:extLst>
                </a:gridCol>
                <a:gridCol w="1812816">
                  <a:extLst>
                    <a:ext uri="{9D8B030D-6E8A-4147-A177-3AD203B41FA5}">
                      <a16:colId xmlns="" xmlns:a16="http://schemas.microsoft.com/office/drawing/2014/main" val="77163818"/>
                    </a:ext>
                  </a:extLst>
                </a:gridCol>
                <a:gridCol w="6751320">
                  <a:extLst>
                    <a:ext uri="{9D8B030D-6E8A-4147-A177-3AD203B41FA5}">
                      <a16:colId xmlns="" xmlns:a16="http://schemas.microsoft.com/office/drawing/2014/main" val="864168532"/>
                    </a:ext>
                  </a:extLst>
                </a:gridCol>
              </a:tblGrid>
              <a:tr h="411161">
                <a:tc>
                  <a:txBody>
                    <a:bodyPr/>
                    <a:lstStyle/>
                    <a:p>
                      <a:r>
                        <a:rPr lang="en-US" sz="1600" dirty="0"/>
                        <a:t>Study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 accrual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Randomization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9697428"/>
                  </a:ext>
                </a:extLst>
              </a:tr>
              <a:tr h="822902">
                <a:tc>
                  <a:txBody>
                    <a:bodyPr/>
                    <a:lstStyle/>
                    <a:p>
                      <a:r>
                        <a:rPr lang="en-US" sz="1600" dirty="0"/>
                        <a:t>POSEIDON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Durvalumab + tremelimumab + SOC chemo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Durvalumab + SOC chemo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SOC chemo alone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5529505"/>
                  </a:ext>
                </a:extLst>
              </a:tr>
              <a:tr h="576031">
                <a:tc>
                  <a:txBody>
                    <a:bodyPr/>
                    <a:lstStyle/>
                    <a:p>
                      <a:r>
                        <a:rPr lang="en-US" sz="1600" dirty="0"/>
                        <a:t>NEPTUNE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Durvalumab + tremelimumab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SOC chemo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0889690"/>
                  </a:ext>
                </a:extLst>
              </a:tr>
              <a:tr h="5760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CheckMate</a:t>
                      </a:r>
                      <a:r>
                        <a:rPr lang="en-US" sz="1600" dirty="0"/>
                        <a:t> 9LA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Nivolumab + ipilimumab + chemo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Chemo alone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4248334"/>
                  </a:ext>
                </a:extLst>
              </a:tr>
              <a:tr h="5760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eNERGY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Nivolumab + ipilimumab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Chemo alone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9218697"/>
                  </a:ext>
                </a:extLst>
              </a:tr>
              <a:tr h="822902">
                <a:tc>
                  <a:txBody>
                    <a:bodyPr/>
                    <a:lstStyle/>
                    <a:p>
                      <a:r>
                        <a:rPr lang="en-US" sz="1600" dirty="0"/>
                        <a:t>DICIPLE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1,360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Nivolumab + ipilimumab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Observation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After response to induction nivolumab/ipilimumab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9751504"/>
                  </a:ext>
                </a:extLst>
              </a:tr>
              <a:tr h="576031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KEYNOTE-598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Pembrolizumab + ipilimumab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Pembrolizumab + placebo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8522352"/>
                  </a:ext>
                </a:extLst>
              </a:tr>
              <a:tr h="576031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MYSTIC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1,118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Durvalumab alone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Durvalumab + tremelimumab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SOC chemo alone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19962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0C70599-AEB3-6246-BA3A-1D8D081D87FD}"/>
              </a:ext>
            </a:extLst>
          </p:cNvPr>
          <p:cNvSpPr txBox="1"/>
          <p:nvPr/>
        </p:nvSpPr>
        <p:spPr>
          <a:xfrm>
            <a:off x="76200" y="6492878"/>
            <a:ext cx="4167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www.clinicaltrials.gov</a:t>
            </a:r>
            <a:r>
              <a:rPr lang="en-US" sz="1600" dirty="0"/>
              <a:t>, Accessed April 2018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0567" y="6248400"/>
            <a:ext cx="38860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SOC = standard of care</a:t>
            </a:r>
          </a:p>
        </p:txBody>
      </p:sp>
    </p:spTree>
    <p:extLst>
      <p:ext uri="{BB962C8B-B14F-4D97-AF65-F5344CB8AC3E}">
        <p14:creationId xmlns:p14="http://schemas.microsoft.com/office/powerpoint/2010/main" val="174521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447801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/>
              <a:t>Predictors of Response to Immune Checkpoint Inhibitors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Matthew Hellmann</a:t>
            </a:r>
          </a:p>
          <a:p>
            <a:r>
              <a:rPr lang="en-US" dirty="0"/>
              <a:t>Memorial Sloan Kettering Cancer Center</a:t>
            </a:r>
          </a:p>
          <a:p>
            <a:endParaRPr lang="en-US" dirty="0"/>
          </a:p>
          <a:p>
            <a:r>
              <a:rPr lang="en-US" dirty="0"/>
              <a:t>RTP Satellite Symposium AACR2018</a:t>
            </a:r>
          </a:p>
          <a:p>
            <a:r>
              <a:rPr lang="en-US" dirty="0"/>
              <a:t>Saturday, April 14</a:t>
            </a:r>
            <a:r>
              <a:rPr lang="en-US" baseline="30000" dirty="0"/>
              <a:t>th</a:t>
            </a:r>
            <a:r>
              <a:rPr lang="en-US" dirty="0"/>
              <a:t> 2018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72200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Disclosures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6045"/>
              </p:ext>
            </p:extLst>
          </p:nvPr>
        </p:nvGraphicFramePr>
        <p:xfrm>
          <a:off x="1600200" y="2514600"/>
          <a:ext cx="92202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3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388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Consulting Agreements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AstraZeneca Pharmaceuticals LP, Bristol-Myers Squibb Company, Genentech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BioOncology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Janssen Biotech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Merck, Novartis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66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PD-L1 expression and response to PD-1 blockade</a:t>
            </a:r>
          </a:p>
          <a:p>
            <a:endParaRPr lang="en-US" dirty="0"/>
          </a:p>
          <a:p>
            <a:r>
              <a:rPr lang="en-US" dirty="0"/>
              <a:t>Tumor mutation burden (TMB) as predictor in PD-1 and combination with CTLA-4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57" y="6296360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81940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/>
              <a:t>PD-L1 expression and response to PD-1 blockade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677" name="Picture 5" descr="Image result for check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76" y="988377"/>
            <a:ext cx="1238250" cy="1467900"/>
          </a:xfrm>
          <a:prstGeom prst="rect">
            <a:avLst/>
          </a:prstGeom>
          <a:noFill/>
        </p:spPr>
      </p:pic>
      <p:pic>
        <p:nvPicPr>
          <p:cNvPr id="796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775" y="2580033"/>
            <a:ext cx="5491020" cy="322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762"/>
            <a:ext cx="10972800" cy="1143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PD-L1 as a biomarker: </a:t>
            </a:r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1" y="1573629"/>
            <a:ext cx="456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u="sng" dirty="0">
                <a:solidFill>
                  <a:prstClr val="black"/>
                </a:solidFill>
              </a:rPr>
              <a:t>≥ </a:t>
            </a:r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50% cut point</a:t>
            </a:r>
          </a:p>
        </p:txBody>
      </p:sp>
      <p:pic>
        <p:nvPicPr>
          <p:cNvPr id="796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6059" y="2311415"/>
            <a:ext cx="5102465" cy="349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0" y="1583154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u="sng" dirty="0">
                <a:solidFill>
                  <a:prstClr val="black"/>
                </a:solidFill>
              </a:rPr>
              <a:t>≥</a:t>
            </a:r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 5% cut point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7328089" y="3100152"/>
            <a:ext cx="39553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= 1.15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CI: 0.91, 1.45), </a:t>
            </a:r>
            <a:r>
              <a:rPr lang="en-US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0.2511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2217592" y="2403648"/>
            <a:ext cx="2964008" cy="559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2501704" y="3071577"/>
            <a:ext cx="39553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= 0.50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 0.37-0.68), </a:t>
            </a:r>
            <a:r>
              <a:rPr lang="en-US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0.001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1123950" y="6581002"/>
            <a:ext cx="26193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Reck, NEJM 2016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8048626" y="6581002"/>
            <a:ext cx="26193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Carbone, NEJM 2017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3772552" y="5934671"/>
            <a:ext cx="4695825" cy="646331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latin typeface="Calibri"/>
              </a:rPr>
              <a:t>PD-L1 testing should be routine, and in those with &gt;50% expression, pembrolizumab is SOC</a:t>
            </a:r>
          </a:p>
        </p:txBody>
      </p:sp>
    </p:spTree>
    <p:extLst>
      <p:ext uri="{BB962C8B-B14F-4D97-AF65-F5344CB8AC3E}">
        <p14:creationId xmlns:p14="http://schemas.microsoft.com/office/powerpoint/2010/main" val="368112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PD-L1 as a biomarker: </a:t>
            </a:r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Line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2914650" y="2733675"/>
            <a:ext cx="2257425" cy="485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178" y="6296359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03CDDD9-67E0-4EF1-A639-87D2990CD17B}"/>
              </a:ext>
            </a:extLst>
          </p:cNvPr>
          <p:cNvSpPr txBox="1"/>
          <p:nvPr/>
        </p:nvSpPr>
        <p:spPr>
          <a:xfrm>
            <a:off x="1952624" y="2190500"/>
            <a:ext cx="8343900" cy="2800767"/>
          </a:xfrm>
          <a:prstGeom prst="rect">
            <a:avLst/>
          </a:prstGeom>
          <a:solidFill>
            <a:srgbClr val="3FE13F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Key pending questions:</a:t>
            </a:r>
          </a:p>
          <a:p>
            <a:pPr algn="ctr"/>
            <a:endParaRPr lang="en-US" sz="22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b="1" dirty="0"/>
              <a:t>KEYNOTE-189: Role of monotherapy vs chemo/PD-1 in PD-L1 high? </a:t>
            </a:r>
          </a:p>
          <a:p>
            <a:pPr algn="ctr"/>
            <a:r>
              <a:rPr lang="en-US" sz="2200" b="1" dirty="0"/>
              <a:t>(KEYNOTE-189 at AACR)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b="1" dirty="0"/>
              <a:t>KEYNOTE-042: PD-L1 ≥ 1% </a:t>
            </a:r>
            <a:r>
              <a:rPr lang="en-US" sz="2200" b="1" dirty="0" err="1"/>
              <a:t>cutpoint</a:t>
            </a:r>
            <a:r>
              <a:rPr lang="en-US" sz="2200" b="1" dirty="0"/>
              <a:t> succeeds (PR)</a:t>
            </a:r>
          </a:p>
          <a:p>
            <a:pPr algn="ctr"/>
            <a:r>
              <a:rPr lang="en-US" sz="2200" b="1" dirty="0"/>
              <a:t>Does the 1-49% group benefit, or is the OS benefit driven all by the &gt;50% cohort?</a:t>
            </a:r>
          </a:p>
        </p:txBody>
      </p:sp>
    </p:spTree>
    <p:extLst>
      <p:ext uri="{BB962C8B-B14F-4D97-AF65-F5344CB8AC3E}">
        <p14:creationId xmlns:p14="http://schemas.microsoft.com/office/powerpoint/2010/main" val="200205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990600" y="228600"/>
            <a:ext cx="10287000" cy="1333500"/>
          </a:xfrm>
        </p:spPr>
        <p:txBody>
          <a:bodyPr>
            <a:noAutofit/>
          </a:bodyPr>
          <a:lstStyle/>
          <a:p>
            <a:pPr algn="l"/>
            <a:r>
              <a:rPr lang="en-US" altLang="en-US" sz="2600" b="1" dirty="0"/>
              <a:t>Phase III KEYNOTE-042 Study: </a:t>
            </a:r>
            <a:r>
              <a:rPr lang="en-US" altLang="en-US" sz="2600" b="1" dirty="0" err="1"/>
              <a:t>Pembrolizumab</a:t>
            </a:r>
            <a:r>
              <a:rPr lang="en-US" altLang="en-US" sz="2600" b="1" dirty="0"/>
              <a:t> Monotherapy </a:t>
            </a:r>
            <a:br>
              <a:rPr lang="en-US" altLang="en-US" sz="2600" b="1" dirty="0"/>
            </a:br>
            <a:r>
              <a:rPr lang="en-US" altLang="en-US" sz="2600" b="1" dirty="0"/>
              <a:t>Significantly Improves OS as First-Line Therapy in Locally Advanced or Metastatic NSCLC Expressing PD-L1 in at Least 1% of Tumor Cells</a:t>
            </a:r>
            <a:r>
              <a:rPr lang="en-US" altLang="en-US" sz="2400" b="1" dirty="0"/>
              <a:t/>
            </a:r>
            <a:br>
              <a:rPr lang="en-US" altLang="en-US" sz="2400" b="1" dirty="0"/>
            </a:br>
            <a:r>
              <a:rPr lang="en-US" altLang="en-US" sz="2000" b="1" dirty="0">
                <a:ea typeface="ヒラギノ角ゴ Pro W3" charset="-128"/>
                <a:cs typeface="Arial" charset="0"/>
              </a:rPr>
              <a:t>Press Release </a:t>
            </a:r>
            <a:r>
              <a:rPr lang="en-US" altLang="en-US" sz="2000" b="1" dirty="0"/>
              <a:t>—</a:t>
            </a:r>
            <a:r>
              <a:rPr lang="en-US" altLang="en-US" sz="2000" b="1" dirty="0">
                <a:ea typeface="ヒラギノ角ゴ Pro W3" charset="-128"/>
                <a:cs typeface="ヒラギノ角ゴ Pro W3" charset="-128"/>
              </a:rPr>
              <a:t> April 9, 2018</a:t>
            </a:r>
            <a:endParaRPr lang="en-US" altLang="en-US" sz="2000" b="1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10287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“The pivotal Phase 3 KEYNOTE-042 trial evaluating pembrolizumab as monotherapy for the first-line treatment of locally advanced or metastatic non-small cell lung cancer (NSCLC, including </a:t>
            </a:r>
            <a:r>
              <a:rPr lang="en-US" sz="2400" dirty="0" err="1"/>
              <a:t>nonsquamous</a:t>
            </a:r>
            <a:r>
              <a:rPr lang="en-US" sz="2400" dirty="0"/>
              <a:t> or squamous </a:t>
            </a:r>
            <a:r>
              <a:rPr lang="en-US" sz="2400" dirty="0" err="1"/>
              <a:t>histologies</a:t>
            </a:r>
            <a:r>
              <a:rPr lang="en-US" sz="2400" dirty="0"/>
              <a:t>) met its primary endpoint of overall survival (OS). An interim analysis conducted by the independent Data Monitoring Committee (DMC) demonstrated that treatment with </a:t>
            </a:r>
            <a:r>
              <a:rPr lang="en-US" sz="2400" dirty="0" err="1"/>
              <a:t>pembrolizumab</a:t>
            </a:r>
            <a:r>
              <a:rPr lang="en-US" sz="2400" dirty="0"/>
              <a:t> resulted in significantly longer OS than platinum-based chemotherapy (carboplatin plus paclitaxel or carboplatin plus pemetrexed) in patients with a PD-L1 tumor proportion score (TPS) of ≥1 percent</a:t>
            </a:r>
            <a:r>
              <a:rPr lang="mr-IN" sz="2400" dirty="0"/>
              <a:t>…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safety profile of </a:t>
            </a:r>
            <a:r>
              <a:rPr lang="en-US" sz="2400" dirty="0" err="1"/>
              <a:t>pembrolizumab</a:t>
            </a:r>
            <a:r>
              <a:rPr lang="en-US" sz="2400" dirty="0"/>
              <a:t> in this trial was consistent with that observed in previously reported monotherapy studies involving patients with </a:t>
            </a:r>
            <a:r>
              <a:rPr lang="en-US" sz="2400"/>
              <a:t>advanced NSCLC</a:t>
            </a:r>
            <a:r>
              <a:rPr lang="en-US" altLang="en-US" sz="2200"/>
              <a:t>.”</a:t>
            </a:r>
            <a:endParaRPr lang="en-US" altLang="en-US" sz="2200" dirty="0"/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990600" y="6165503"/>
            <a:ext cx="10287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https://</a:t>
            </a:r>
            <a:r>
              <a:rPr lang="en-US" altLang="en-US" sz="18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www.businesswire.com</a:t>
            </a:r>
            <a:r>
              <a:rPr lang="en-US" alt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/news/home/20180409005424/</a:t>
            </a:r>
            <a:r>
              <a:rPr lang="en-US" altLang="en-US" sz="18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en</a:t>
            </a:r>
            <a:r>
              <a:rPr lang="en-US" alt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/KEYTRUDA%C2%AE-pembrolizumab-Monotherapy-Met-Primary-Endpoint-Phase</a:t>
            </a:r>
          </a:p>
        </p:txBody>
      </p:sp>
    </p:spTree>
    <p:extLst>
      <p:ext uri="{BB962C8B-B14F-4D97-AF65-F5344CB8AC3E}">
        <p14:creationId xmlns:p14="http://schemas.microsoft.com/office/powerpoint/2010/main" val="232848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979"/>
            <a:ext cx="10972800" cy="758905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PD-L1 as a biomarker: </a:t>
            </a:r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line?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9269827" y="6211670"/>
            <a:ext cx="26193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 dirty="0" err="1">
                <a:solidFill>
                  <a:prstClr val="black"/>
                </a:solidFill>
                <a:latin typeface="Calibri"/>
              </a:rPr>
              <a:t>Barlesi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, ESMO 2016</a:t>
            </a:r>
          </a:p>
          <a:p>
            <a:pPr algn="r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Bass, ASCO 2016</a:t>
            </a:r>
          </a:p>
          <a:p>
            <a:pPr algn="r">
              <a:defRPr/>
            </a:pPr>
            <a:r>
              <a:rPr lang="en-US" sz="1200" dirty="0" err="1">
                <a:solidFill>
                  <a:prstClr val="black"/>
                </a:solidFill>
                <a:latin typeface="Calibri"/>
              </a:rPr>
              <a:t>Barlesi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, ESMO 2016</a:t>
            </a:r>
          </a:p>
        </p:txBody>
      </p:sp>
      <p:pic>
        <p:nvPicPr>
          <p:cNvPr id="802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178" y="1195602"/>
            <a:ext cx="6487522" cy="244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047876" y="779657"/>
            <a:ext cx="456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Nivolumab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024618" y="1737879"/>
            <a:ext cx="380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u="sng" dirty="0" err="1">
                <a:solidFill>
                  <a:prstClr val="black"/>
                </a:solidFill>
                <a:latin typeface="Calibri"/>
              </a:rPr>
              <a:t>Atezolizumab</a:t>
            </a:r>
            <a:endParaRPr lang="en-US" sz="2400" b="1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5526584"/>
            <a:ext cx="4695825" cy="646331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In most cases, anti-PD-(L)1 is best 2</a:t>
            </a:r>
            <a:r>
              <a:rPr lang="en-US" b="1" baseline="30000" dirty="0">
                <a:solidFill>
                  <a:prstClr val="black"/>
                </a:solidFill>
                <a:latin typeface="Calibri"/>
              </a:rPr>
              <a:t>nd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line option regardless of PD-L1 expression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0178" y="4053558"/>
            <a:ext cx="4195823" cy="2804441"/>
            <a:chOff x="340178" y="4053558"/>
            <a:chExt cx="4195823" cy="2804441"/>
          </a:xfrm>
        </p:grpSpPr>
        <p:pic>
          <p:nvPicPr>
            <p:cNvPr id="80282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96486" y="4053558"/>
              <a:ext cx="3339515" cy="278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178" y="6296359"/>
              <a:ext cx="538843" cy="56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124200" y="4311320"/>
              <a:ext cx="8382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HR (95% CI)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09800" y="4311320"/>
              <a:ext cx="4572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N</a:t>
              </a:r>
              <a:endParaRPr lang="en-US" sz="8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62400" y="4311320"/>
              <a:ext cx="4572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i="1" dirty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9599" y="3796864"/>
            <a:ext cx="456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Pembrolizumab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6210" y="3276600"/>
            <a:ext cx="345622" cy="1524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HR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9805" y="3441208"/>
            <a:ext cx="518432" cy="1524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800" b="1">
                <a:latin typeface="Arial" charset="0"/>
                <a:ea typeface="Arial" charset="0"/>
                <a:cs typeface="Arial" charset="0"/>
              </a:rPr>
              <a:t>(95% CI)</a:t>
            </a:r>
            <a:endParaRPr lang="en-US" sz="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28468" y="3276600"/>
            <a:ext cx="421822" cy="1524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0.75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52268" y="3441208"/>
            <a:ext cx="584427" cy="1524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(0.83, 0.91)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02200" y="3276600"/>
            <a:ext cx="421822" cy="1524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0.91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26000" y="3441208"/>
            <a:ext cx="584427" cy="1524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(0.67, 1.22)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21505" y="3276600"/>
            <a:ext cx="421822" cy="1524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0.62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45305" y="3441208"/>
            <a:ext cx="584427" cy="1524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(0.47, 0.83)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10724" y="3276600"/>
            <a:ext cx="421822" cy="1524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0.48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34524" y="3441208"/>
            <a:ext cx="584427" cy="1524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(0.34, 0.68)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06660" y="3276600"/>
            <a:ext cx="421822" cy="1524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0.43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30460" y="3441208"/>
            <a:ext cx="584427" cy="1524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(0.30, 0.62)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525512" y="2514600"/>
            <a:ext cx="4363690" cy="2875499"/>
            <a:chOff x="7525512" y="2514600"/>
            <a:chExt cx="4363690" cy="2875499"/>
          </a:xfrm>
        </p:grpSpPr>
        <p:grpSp>
          <p:nvGrpSpPr>
            <p:cNvPr id="5" name="Group 4"/>
            <p:cNvGrpSpPr/>
            <p:nvPr/>
          </p:nvGrpSpPr>
          <p:grpSpPr>
            <a:xfrm>
              <a:off x="7565111" y="2514600"/>
              <a:ext cx="4324091" cy="2875499"/>
              <a:chOff x="7565111" y="2514600"/>
              <a:chExt cx="4324091" cy="2875499"/>
            </a:xfrm>
          </p:grpSpPr>
          <p:pic>
            <p:nvPicPr>
              <p:cNvPr id="802821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565111" y="2514600"/>
                <a:ext cx="4324091" cy="2875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8823960" y="3547872"/>
                <a:ext cx="76200" cy="969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0625328" y="4800600"/>
                <a:ext cx="82296" cy="1645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7525512" y="4197096"/>
              <a:ext cx="584427" cy="152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000" dirty="0">
                  <a:latin typeface="Arial" charset="0"/>
                  <a:ea typeface="Arial" charset="0"/>
                  <a:cs typeface="Arial" charset="0"/>
                </a:rPr>
                <a:t>ITT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1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SK blue template">
  <a:themeElements>
    <a:clrScheme name="MSK Color Palette">
      <a:dk1>
        <a:sysClr val="windowText" lastClr="000000"/>
      </a:dk1>
      <a:lt1>
        <a:sysClr val="window" lastClr="FFFFFF"/>
      </a:lt1>
      <a:dk2>
        <a:srgbClr val="737373"/>
      </a:dk2>
      <a:lt2>
        <a:srgbClr val="B3B3A6"/>
      </a:lt2>
      <a:accent1>
        <a:srgbClr val="2986E2"/>
      </a:accent1>
      <a:accent2>
        <a:srgbClr val="F26529"/>
      </a:accent2>
      <a:accent3>
        <a:srgbClr val="FFF5BC"/>
      </a:accent3>
      <a:accent4>
        <a:srgbClr val="737373"/>
      </a:accent4>
      <a:accent5>
        <a:srgbClr val="B3B3A6"/>
      </a:accent5>
      <a:accent6>
        <a:srgbClr val="2875B4"/>
      </a:accent6>
      <a:hlink>
        <a:srgbClr val="00BDF2"/>
      </a:hlink>
      <a:folHlink>
        <a:srgbClr val="9BDCF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015 BMS New PowerPoint Template - White">
  <a:themeElements>
    <a:clrScheme name="2015 BMS New PowerPoint Template - White">
      <a:dk1>
        <a:srgbClr val="000000"/>
      </a:dk1>
      <a:lt1>
        <a:srgbClr val="FFFFFF"/>
      </a:lt1>
      <a:dk2>
        <a:srgbClr val="006DA8"/>
      </a:dk2>
      <a:lt2>
        <a:srgbClr val="68C8C6"/>
      </a:lt2>
      <a:accent1>
        <a:srgbClr val="006DA8"/>
      </a:accent1>
      <a:accent2>
        <a:srgbClr val="F15922"/>
      </a:accent2>
      <a:accent3>
        <a:srgbClr val="6B6B72"/>
      </a:accent3>
      <a:accent4>
        <a:srgbClr val="FF9900"/>
      </a:accent4>
      <a:accent5>
        <a:srgbClr val="1CB150"/>
      </a:accent5>
      <a:accent6>
        <a:srgbClr val="FF0000"/>
      </a:accent6>
      <a:hlink>
        <a:srgbClr val="31B6FF"/>
      </a:hlink>
      <a:folHlink>
        <a:srgbClr val="9A9A9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2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910</Words>
  <Application>Microsoft Macintosh PowerPoint</Application>
  <PresentationFormat>Widescreen</PresentationFormat>
  <Paragraphs>177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Corbel</vt:lpstr>
      <vt:lpstr>Mangal</vt:lpstr>
      <vt:lpstr>ＭＳ Ｐゴシック</vt:lpstr>
      <vt:lpstr>Wingdings</vt:lpstr>
      <vt:lpstr>ヒラギノ角ゴ Pro W3</vt:lpstr>
      <vt:lpstr>Office Theme</vt:lpstr>
      <vt:lpstr>2_MSK blue template</vt:lpstr>
      <vt:lpstr>1_Office Theme</vt:lpstr>
      <vt:lpstr>2015 BMS New PowerPoint Template - White</vt:lpstr>
      <vt:lpstr>2_Blank Presentation</vt:lpstr>
      <vt:lpstr>Prism 6</vt:lpstr>
      <vt:lpstr>PowerPoint Presentation</vt:lpstr>
      <vt:lpstr>Predictors of Response to Immune Checkpoint Inhibitors</vt:lpstr>
      <vt:lpstr>Disclosures</vt:lpstr>
      <vt:lpstr>Topics for discussion</vt:lpstr>
      <vt:lpstr>PD-L1 expression and response to PD-1 blockade</vt:lpstr>
      <vt:lpstr>PD-L1 as a biomarker: 1st Line</vt:lpstr>
      <vt:lpstr>PD-L1 as a biomarker: 1st Line</vt:lpstr>
      <vt:lpstr>Phase III KEYNOTE-042 Study: Pembrolizumab Monotherapy  Significantly Improves OS as First-Line Therapy in Locally Advanced or Metastatic NSCLC Expressing PD-L1 in at Least 1% of Tumor Cells Press Release — April 9, 2018</vt:lpstr>
      <vt:lpstr>PD-L1 as a biomarker: 2nd line?</vt:lpstr>
      <vt:lpstr>PD-L1 as a biomarker: Which assay?</vt:lpstr>
      <vt:lpstr>TMB as predictor in PD-1 and combination with CTLA-4</vt:lpstr>
      <vt:lpstr>PowerPoint Presentation</vt:lpstr>
      <vt:lpstr>PowerPoint Presentation</vt:lpstr>
      <vt:lpstr>Direct use of TMB from targeted sequencing as a biomarker</vt:lpstr>
      <vt:lpstr>TMB to predict benefit to combination PD-1 + CTLA-4 in SCLC</vt:lpstr>
      <vt:lpstr>TMB to predict benefit to combination PD-1 + CTLA-4 in NSCLC</vt:lpstr>
      <vt:lpstr>Assessment of TMB isn’t a “separate” test, but efficiently identifies molecular targets, and can include immunologic response/resistance targets   </vt:lpstr>
      <vt:lpstr> CheckMate 227 Part 1 Study Design</vt:lpstr>
      <vt:lpstr>Ongoing Phase III Studies of Anti-PD-1/PD-L1 and Anti-CTLA-4 Antibody Combinations as First-Line Therapy in Advanced NSCLC</vt:lpstr>
    </vt:vector>
  </TitlesOfParts>
  <Manager/>
  <Company>Research To Practice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Microsoft Office User</cp:lastModifiedBy>
  <cp:revision>69</cp:revision>
  <cp:lastPrinted>2018-04-24T19:51:58Z</cp:lastPrinted>
  <dcterms:created xsi:type="dcterms:W3CDTF">2018-01-15T16:46:28Z</dcterms:created>
  <dcterms:modified xsi:type="dcterms:W3CDTF">2018-04-24T19:52:03Z</dcterms:modified>
  <cp:category/>
</cp:coreProperties>
</file>