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7850" r:id="rId2"/>
    <p:sldMasterId id="2147487866" r:id="rId3"/>
  </p:sldMasterIdLst>
  <p:notesMasterIdLst>
    <p:notesMasterId r:id="rId11"/>
  </p:notesMasterIdLst>
  <p:handoutMasterIdLst>
    <p:handoutMasterId r:id="rId12"/>
  </p:handoutMasterIdLst>
  <p:sldIdLst>
    <p:sldId id="2380" r:id="rId4"/>
    <p:sldId id="922" r:id="rId5"/>
    <p:sldId id="305" r:id="rId6"/>
    <p:sldId id="2378" r:id="rId7"/>
    <p:sldId id="311" r:id="rId8"/>
    <p:sldId id="2377" r:id="rId9"/>
    <p:sldId id="237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15695"/>
    <a:srgbClr val="EF4F19"/>
    <a:srgbClr val="082A50"/>
    <a:srgbClr val="E9BB2B"/>
    <a:srgbClr val="2D2D8A"/>
    <a:srgbClr val="1E93E1"/>
    <a:srgbClr val="7EC131"/>
    <a:srgbClr val="115796"/>
    <a:srgbClr val="71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95872" autoAdjust="0"/>
  </p:normalViewPr>
  <p:slideViewPr>
    <p:cSldViewPr>
      <p:cViewPr>
        <p:scale>
          <a:sx n="100" d="100"/>
          <a:sy n="100" d="100"/>
        </p:scale>
        <p:origin x="968" y="360"/>
      </p:cViewPr>
      <p:guideLst>
        <p:guide orient="horz" pos="2160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960"/>
    </p:cViewPr>
  </p:sorterViewPr>
  <p:notesViewPr>
    <p:cSldViewPr snapToGrid="0" snapToObjects="1">
      <p:cViewPr varScale="1">
        <p:scale>
          <a:sx n="70" d="100"/>
          <a:sy n="70" d="100"/>
        </p:scale>
        <p:origin x="-2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1094E-EE1B-DC4C-9055-4A48FF0273CD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7A620-AB8F-CF46-A88D-87A30D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9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50E98-AC92-C54A-ACBD-9B80212A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7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Breast Cancer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F6CC57-9CAB-A740-BA1A-EEF972F71E78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158071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DFEFBED5-BB51-984B-862D-6843A70FDA78}" type="slidenum">
              <a:rPr lang="en-US" sz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FB50DA2-51F2-BF47-AD1D-EF2E28178A96}" type="slidenum">
              <a:rPr lang="en-US" sz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0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794475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955924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85071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38933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2663883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972620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710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0395028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1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32024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27743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7529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973674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2751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2405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670566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theme" Target="../theme/theme2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05" r:id="rId2"/>
    <p:sldLayoutId id="2147487506" r:id="rId3"/>
    <p:sldLayoutId id="2147487507" r:id="rId4"/>
    <p:sldLayoutId id="2147487508" r:id="rId5"/>
    <p:sldLayoutId id="2147487509" r:id="rId6"/>
    <p:sldLayoutId id="2147487510" r:id="rId7"/>
    <p:sldLayoutId id="2147487511" r:id="rId8"/>
    <p:sldLayoutId id="2147487512" r:id="rId9"/>
    <p:sldLayoutId id="2147487513" r:id="rId10"/>
    <p:sldLayoutId id="2147487514" r:id="rId11"/>
    <p:sldLayoutId id="2147487849" r:id="rId12"/>
    <p:sldLayoutId id="2147487835" r:id="rId13"/>
    <p:sldLayoutId id="2147487821" r:id="rId14"/>
    <p:sldLayoutId id="2147487807" r:id="rId15"/>
    <p:sldLayoutId id="2147487781" r:id="rId16"/>
    <p:sldLayoutId id="2147487755" r:id="rId17"/>
    <p:sldLayoutId id="2147487728" r:id="rId18"/>
    <p:sldLayoutId id="2147487699" r:id="rId19"/>
    <p:sldLayoutId id="2147487682" r:id="rId20"/>
    <p:sldLayoutId id="2147487554" r:id="rId21"/>
    <p:sldLayoutId id="2147487556" r:id="rId22"/>
    <p:sldLayoutId id="2147487540" r:id="rId23"/>
    <p:sldLayoutId id="2147487686" r:id="rId24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46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1" r:id="rId1"/>
    <p:sldLayoutId id="2147487852" r:id="rId2"/>
    <p:sldLayoutId id="2147487853" r:id="rId3"/>
    <p:sldLayoutId id="2147487854" r:id="rId4"/>
    <p:sldLayoutId id="2147487855" r:id="rId5"/>
    <p:sldLayoutId id="2147487856" r:id="rId6"/>
    <p:sldLayoutId id="2147487857" r:id="rId7"/>
    <p:sldLayoutId id="2147487858" r:id="rId8"/>
    <p:sldLayoutId id="2147487859" r:id="rId9"/>
    <p:sldLayoutId id="2147487860" r:id="rId10"/>
    <p:sldLayoutId id="2147487861" r:id="rId11"/>
    <p:sldLayoutId id="2147487862" r:id="rId12"/>
    <p:sldLayoutId id="2147487863" r:id="rId13"/>
    <p:sldLayoutId id="2147487864" r:id="rId14"/>
    <p:sldLayoutId id="2147487865" r:id="rId1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4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7" r:id="rId1"/>
    <p:sldLayoutId id="2147487868" r:id="rId2"/>
    <p:sldLayoutId id="2147487869" r:id="rId3"/>
    <p:sldLayoutId id="2147487870" r:id="rId4"/>
    <p:sldLayoutId id="2147487871" r:id="rId5"/>
    <p:sldLayoutId id="2147487872" r:id="rId6"/>
    <p:sldLayoutId id="2147487873" r:id="rId7"/>
    <p:sldLayoutId id="2147487874" r:id="rId8"/>
    <p:sldLayoutId id="2147487875" r:id="rId9"/>
    <p:sldLayoutId id="2147487876" r:id="rId10"/>
    <p:sldLayoutId id="2147487877" r:id="rId11"/>
    <p:sldLayoutId id="2147487878" r:id="rId12"/>
    <p:sldLayoutId id="2147487879" r:id="rId13"/>
    <p:sldLayoutId id="2147487880" r:id="rId14"/>
    <p:sldLayoutId id="2147487881" r:id="rId15"/>
    <p:sldLayoutId id="2147487882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810452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364" y="57038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20000"/>
              </a:spcAft>
              <a:buClr>
                <a:schemeClr val="tx2"/>
              </a:buClr>
              <a:buSzPct val="80000"/>
              <a:buFont typeface="Wingdings" charset="2"/>
              <a:buNone/>
            </a:pPr>
            <a:r>
              <a:rPr lang="en-US" altLang="x-none" sz="2000" b="1">
                <a:solidFill>
                  <a:srgbClr val="EFC53D"/>
                </a:solidFill>
              </a:rPr>
              <a:t>Moderator</a:t>
            </a:r>
            <a:r>
              <a:rPr lang="en-US" altLang="x-none" sz="1800" b="1"/>
              <a:t/>
            </a:r>
            <a:br>
              <a:rPr lang="en-US" altLang="x-none" sz="1800" b="1"/>
            </a:br>
            <a:r>
              <a:rPr lang="en-US" altLang="x-none" sz="1800" b="1">
                <a:solidFill>
                  <a:srgbClr val="FFFFFF"/>
                </a:solidFill>
              </a:rPr>
              <a:t>Neil Love, MD</a:t>
            </a:r>
            <a:endParaRPr lang="en-US" altLang="x-none" sz="2000" b="1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4500" y="4284663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EFC53D"/>
                </a:solidFill>
              </a:rPr>
              <a:t>Faculty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Cases from the Community </a:t>
            </a:r>
            <a:b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Clinical Investigators Provide Their Perspectives on Emerging Research and Actual Patients with Non-Small Cell Lung Cancer</a:t>
            </a: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Friday, June 1, 2018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7:00 PM – 9:00 PM</a:t>
            </a:r>
            <a:b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Chicago, Illinois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B147A8FB-57CD-834B-B2A1-0EA921D2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244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Matthew D Hellmann,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Corey J Langer,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Geoffrey R Oxnard,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Martin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Reck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MD, PhD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Alice Shaw, MD, PhD</a:t>
            </a:r>
          </a:p>
        </p:txBody>
      </p:sp>
    </p:spTree>
    <p:extLst>
      <p:ext uri="{BB962C8B-B14F-4D97-AF65-F5344CB8AC3E}">
        <p14:creationId xmlns:p14="http://schemas.microsoft.com/office/powerpoint/2010/main" val="2423538012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Moderator Neil Love, MD</a:t>
            </a:r>
          </a:p>
        </p:txBody>
      </p:sp>
      <p:sp>
        <p:nvSpPr>
          <p:cNvPr id="6146" name="Content Placeholder 8"/>
          <p:cNvSpPr>
            <a:spLocks noGrp="1"/>
          </p:cNvSpPr>
          <p:nvPr>
            <p:ph idx="1"/>
          </p:nvPr>
        </p:nvSpPr>
        <p:spPr>
          <a:xfrm>
            <a:off x="914639" y="1295400"/>
            <a:ext cx="10362724" cy="534670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Dr</a:t>
            </a:r>
            <a:r>
              <a:rPr lang="en-US" sz="1800" dirty="0"/>
              <a:t> Love is president and CEO of Research To Practice, which receives funds in the form of educational grants to develop CME activities from the following commercial interests: AbbVie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Acerta</a:t>
            </a:r>
            <a:r>
              <a:rPr lang="en-US" sz="1800" dirty="0"/>
              <a:t> Pharma — A member of the AstraZeneca Group, Adaptive Biotechnologies, </a:t>
            </a:r>
            <a:r>
              <a:rPr lang="en-US" sz="1800" dirty="0" err="1"/>
              <a:t>Agendia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Agios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Amgen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Ariad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Array </a:t>
            </a:r>
            <a:r>
              <a:rPr lang="en-US" sz="1800" dirty="0" err="1"/>
              <a:t>BioPharma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Astellas</a:t>
            </a:r>
            <a:r>
              <a:rPr lang="en-US" sz="1800" dirty="0"/>
              <a:t> Pharma Global Development </a:t>
            </a:r>
            <a:r>
              <a:rPr lang="en-US" sz="1800" dirty="0" err="1"/>
              <a:t>Inc</a:t>
            </a:r>
            <a:r>
              <a:rPr lang="en-US" sz="1800" dirty="0"/>
              <a:t>, AstraZeneca Pharmaceuticals LP, </a:t>
            </a:r>
            <a:r>
              <a:rPr lang="en-US" sz="1800" dirty="0" err="1"/>
              <a:t>Baxalta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Bayer HealthCare Pharmaceuticals, </a:t>
            </a:r>
            <a:r>
              <a:rPr lang="en-US" sz="1800" dirty="0" err="1"/>
              <a:t>Biodesix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bioTheranostics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Boehringer</a:t>
            </a:r>
            <a:r>
              <a:rPr lang="en-US" sz="1800" dirty="0"/>
              <a:t> </a:t>
            </a:r>
            <a:r>
              <a:rPr lang="en-US" sz="1800" dirty="0" err="1"/>
              <a:t>Ingelheim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Boston Biomedical Pharma </a:t>
            </a:r>
            <a:r>
              <a:rPr lang="en-US" sz="1800" dirty="0" err="1"/>
              <a:t>Inc</a:t>
            </a:r>
            <a:r>
              <a:rPr lang="en-US" sz="1800" dirty="0"/>
              <a:t>, Bristol-Myers Squibb Company, Celgene Corporation, Clovis Oncology, CTI </a:t>
            </a:r>
            <a:r>
              <a:rPr lang="en-US" sz="1800" dirty="0" err="1"/>
              <a:t>BioPharma</a:t>
            </a:r>
            <a:r>
              <a:rPr lang="en-US" sz="1800" dirty="0"/>
              <a:t> Corp, </a:t>
            </a:r>
            <a:r>
              <a:rPr lang="en-US" sz="1800" dirty="0" err="1"/>
              <a:t>Dendreon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Eisai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Exelixis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Foundation Medicine, Genentech </a:t>
            </a:r>
            <a:r>
              <a:rPr lang="en-US" sz="1800" dirty="0" err="1"/>
              <a:t>BioOncology</a:t>
            </a:r>
            <a:r>
              <a:rPr lang="en-US" sz="1800" dirty="0"/>
              <a:t>, Genomic Health </a:t>
            </a:r>
            <a:r>
              <a:rPr lang="en-US" sz="1800" dirty="0" err="1"/>
              <a:t>Inc</a:t>
            </a:r>
            <a:r>
              <a:rPr lang="en-US" sz="1800" dirty="0"/>
              <a:t>, Gilead Sciences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Halozyme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ImmunoGen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Incyte</a:t>
            </a:r>
            <a:r>
              <a:rPr lang="en-US" sz="1800" dirty="0"/>
              <a:t> Corporation, Infinity Pharmaceuticals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Ipsen</a:t>
            </a:r>
            <a:r>
              <a:rPr lang="en-US" sz="1800" dirty="0"/>
              <a:t> Biopharmaceuticals </a:t>
            </a:r>
            <a:r>
              <a:rPr lang="en-US" sz="1800" dirty="0" err="1"/>
              <a:t>Inc</a:t>
            </a:r>
            <a:r>
              <a:rPr lang="en-US" sz="1800" dirty="0"/>
              <a:t>, Janssen Biotech </a:t>
            </a:r>
            <a:r>
              <a:rPr lang="en-US" sz="1800" dirty="0" err="1"/>
              <a:t>Inc</a:t>
            </a:r>
            <a:r>
              <a:rPr lang="en-US" sz="1800" dirty="0"/>
              <a:t>, administered by Janssen Scientific Affairs LLC, Jazz Pharmaceuticals </a:t>
            </a:r>
            <a:r>
              <a:rPr lang="en-US" sz="1800" dirty="0" err="1"/>
              <a:t>Inc</a:t>
            </a:r>
            <a:r>
              <a:rPr lang="en-US" sz="1800" dirty="0"/>
              <a:t>, Kite Pharma </a:t>
            </a:r>
            <a:r>
              <a:rPr lang="en-US" sz="1800" dirty="0" err="1"/>
              <a:t>Inc</a:t>
            </a:r>
            <a:r>
              <a:rPr lang="en-US" sz="1800" dirty="0"/>
              <a:t>, Lexicon Pharmaceuticals </a:t>
            </a:r>
            <a:r>
              <a:rPr lang="en-US" sz="1800" dirty="0" err="1"/>
              <a:t>Inc</a:t>
            </a:r>
            <a:r>
              <a:rPr lang="en-US" sz="1800" dirty="0"/>
              <a:t>, Lilly, </a:t>
            </a:r>
            <a:r>
              <a:rPr lang="en-US" sz="1800" dirty="0" err="1"/>
              <a:t>Medivation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a Pfizer Company, Merck, Merrimack Pharmaceuticals </a:t>
            </a:r>
            <a:r>
              <a:rPr lang="en-US" sz="1800" dirty="0" err="1"/>
              <a:t>Inc</a:t>
            </a:r>
            <a:r>
              <a:rPr lang="en-US" sz="1800" dirty="0"/>
              <a:t>, Myriad Genetic Laboratories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NanoString</a:t>
            </a:r>
            <a:r>
              <a:rPr lang="en-US" sz="1800" dirty="0"/>
              <a:t> Technologies, </a:t>
            </a:r>
            <a:r>
              <a:rPr lang="en-US" sz="1800" dirty="0" err="1"/>
              <a:t>Natera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Novartis, </a:t>
            </a:r>
            <a:r>
              <a:rPr lang="en-US" sz="1800" dirty="0" err="1"/>
              <a:t>Novocure</a:t>
            </a:r>
            <a:r>
              <a:rPr lang="en-US" sz="1800" dirty="0"/>
              <a:t>, Onyx Pharmaceuticals, an Amgen subsidiary, Pfizer </a:t>
            </a:r>
            <a:r>
              <a:rPr lang="en-US" sz="1800" dirty="0" err="1"/>
              <a:t>Inc</a:t>
            </a:r>
            <a:r>
              <a:rPr lang="en-US" sz="1800" dirty="0"/>
              <a:t>, </a:t>
            </a:r>
            <a:r>
              <a:rPr lang="en-US" sz="1800" dirty="0" err="1"/>
              <a:t>Pharmacyclics</a:t>
            </a:r>
            <a:r>
              <a:rPr lang="en-US" sz="1800" dirty="0"/>
              <a:t> LLC, an AbbVie Company, Prometheus Laboratories </a:t>
            </a:r>
            <a:r>
              <a:rPr lang="en-US" sz="1800" dirty="0" err="1"/>
              <a:t>Inc</a:t>
            </a:r>
            <a:r>
              <a:rPr lang="en-US" sz="1800" dirty="0"/>
              <a:t>, Puma Biotechnology </a:t>
            </a:r>
            <a:r>
              <a:rPr lang="en-US" sz="1800" dirty="0" err="1"/>
              <a:t>Inc</a:t>
            </a:r>
            <a:r>
              <a:rPr lang="en-US" sz="1800" dirty="0"/>
              <a:t>, Regeneron Pharmaceuticals </a:t>
            </a:r>
            <a:r>
              <a:rPr lang="en-US" sz="1800" dirty="0" err="1"/>
              <a:t>Inc</a:t>
            </a:r>
            <a:r>
              <a:rPr lang="en-US" sz="1800" dirty="0"/>
              <a:t>, Sanofi Genzyme, Seattle Genetics, Sigma-Tau Pharmaceuticals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Sirtex</a:t>
            </a:r>
            <a:r>
              <a:rPr lang="en-US" sz="1800" dirty="0"/>
              <a:t> Medical Ltd, Spectrum Pharmaceuticals </a:t>
            </a:r>
            <a:r>
              <a:rPr lang="en-US" sz="1800" dirty="0" err="1"/>
              <a:t>Inc</a:t>
            </a:r>
            <a:r>
              <a:rPr lang="en-US" sz="1800" dirty="0"/>
              <a:t>, Taiho Oncology </a:t>
            </a:r>
            <a:r>
              <a:rPr lang="en-US" sz="1800" dirty="0" err="1"/>
              <a:t>Inc</a:t>
            </a:r>
            <a:r>
              <a:rPr lang="en-US" sz="1800" dirty="0"/>
              <a:t>, Takeda Oncology, </a:t>
            </a:r>
            <a:r>
              <a:rPr lang="en-US" sz="1800" dirty="0" err="1"/>
              <a:t>Tesaro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Teva</a:t>
            </a:r>
            <a:r>
              <a:rPr lang="en-US" sz="1800" dirty="0"/>
              <a:t> Oncology and Tokai Pharmaceuticals Inc.</a:t>
            </a:r>
          </a:p>
        </p:txBody>
      </p:sp>
    </p:spTree>
    <p:extLst>
      <p:ext uri="{BB962C8B-B14F-4D97-AF65-F5344CB8AC3E}">
        <p14:creationId xmlns:p14="http://schemas.microsoft.com/office/powerpoint/2010/main" val="1108091121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1" y="1062075"/>
            <a:ext cx="7673037" cy="548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2250"/>
            <a:ext cx="10972800" cy="841248"/>
          </a:xfrm>
        </p:spPr>
        <p:txBody>
          <a:bodyPr anchor="t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3200" dirty="0"/>
              <a:t>RTP ASCO Symposia</a:t>
            </a:r>
            <a:endParaRPr lang="en-US" sz="2600" dirty="0"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1456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34515"/>
              </p:ext>
            </p:extLst>
          </p:nvPr>
        </p:nvGraphicFramePr>
        <p:xfrm>
          <a:off x="914638" y="1447800"/>
          <a:ext cx="10515361" cy="4832035"/>
        </p:xfrm>
        <a:graphic>
          <a:graphicData uri="http://schemas.openxmlformats.org/drawingml/2006/table">
            <a:tbl>
              <a:tblPr/>
              <a:tblGrid>
                <a:gridCol w="10515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34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1 – 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Long-Term Management of NSCLC in Patients with an Activating EGFR Mutation — </a:t>
                      </a:r>
                      <a:r>
                        <a:rPr kumimoji="0" lang="en-US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Oxnard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894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2</a:t>
                      </a:r>
                      <a:r>
                        <a:rPr kumimoji="0" lang="mr-I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– 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Recent Treatment 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Advances for Patients with ALK/ROS1- and BRAF-Positive NSCLC; Other Targets with the Potential to Affect Treatment Decision-Making — </a:t>
                      </a:r>
                      <a:r>
                        <a:rPr kumimoji="0" lang="en-US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Shaw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9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3 – 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Optimal Integration of Immune Checkpoint Inhibition into Clinical Decision-Making for Patients with Locally Advanced NSCLC — </a:t>
                      </a:r>
                      <a:r>
                        <a:rPr kumimoji="0" lang="en-US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Reck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94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4 –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Current Role of Immune Checkpoint Inhibitors in Combination with Chemotherapy and/or Anti-angiogenic Agents in the Treatment of Metastatic Disease — </a:t>
                      </a:r>
                      <a:r>
                        <a:rPr kumimoji="0" lang="en-US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Langer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69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5 –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Potential Role of Anti-PD-1/PD-L1 and Anti-CTLA-4 Antibodies in Combination; Future Directions for Clinical Research — </a:t>
                      </a:r>
                      <a:r>
                        <a:rPr kumimoji="0" lang="en-US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Hellmann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162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24" y="4028096"/>
            <a:ext cx="3260061" cy="1839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68" y="4028096"/>
            <a:ext cx="3263900" cy="1839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24" y="1389585"/>
            <a:ext cx="3242122" cy="1842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3280168" cy="1846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algn="ctr"/>
            <a:r>
              <a:rPr lang="en-US" dirty="0"/>
              <a:t>Contributing Community Oncologists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2061464" y="5978945"/>
            <a:ext cx="3251200" cy="3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FF00"/>
                </a:solidFill>
              </a:rPr>
              <a:t>Maria </a:t>
            </a:r>
            <a:r>
              <a:rPr lang="en-US" altLang="x-none" sz="1400" b="1" dirty="0" err="1">
                <a:solidFill>
                  <a:srgbClr val="FFFF00"/>
                </a:solidFill>
              </a:rPr>
              <a:t>Picton</a:t>
            </a:r>
            <a:r>
              <a:rPr lang="en-US" altLang="x-none" sz="1400" b="1" dirty="0">
                <a:solidFill>
                  <a:srgbClr val="FFFF00"/>
                </a:solidFill>
              </a:rPr>
              <a:t>, MD</a:t>
            </a:r>
            <a:endParaRPr lang="en-US" altLang="x-none" sz="1400" b="1" dirty="0"/>
          </a:p>
          <a:p>
            <a:pPr algn="ctr"/>
            <a:r>
              <a:rPr lang="en-US" altLang="x-none" sz="1400" b="1" dirty="0"/>
              <a:t>Greenville, North Carolina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6620724" y="5978945"/>
            <a:ext cx="3255264" cy="3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err="1">
                <a:solidFill>
                  <a:srgbClr val="FFFF00"/>
                </a:solidFill>
              </a:rPr>
              <a:t>Estelamari</a:t>
            </a:r>
            <a:r>
              <a:rPr lang="en-US" altLang="x-none" sz="1400" b="1" dirty="0">
                <a:solidFill>
                  <a:srgbClr val="FFFF00"/>
                </a:solidFill>
              </a:rPr>
              <a:t> Rodriguez, MD, MPH</a:t>
            </a:r>
          </a:p>
          <a:p>
            <a:pPr algn="ctr"/>
            <a:r>
              <a:rPr lang="en-US" altLang="x-none" sz="1400" b="1" dirty="0"/>
              <a:t>Miami Beach, Florida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620724" y="3321870"/>
            <a:ext cx="3255264" cy="3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FF00"/>
                </a:solidFill>
              </a:rPr>
              <a:t>Raymond </a:t>
            </a:r>
            <a:r>
              <a:rPr lang="en-US" altLang="x-none" sz="1400" b="1" dirty="0" err="1">
                <a:solidFill>
                  <a:srgbClr val="FFFF00"/>
                </a:solidFill>
              </a:rPr>
              <a:t>Lobins</a:t>
            </a:r>
            <a:r>
              <a:rPr lang="en-US" altLang="x-none" sz="1400" b="1" dirty="0">
                <a:solidFill>
                  <a:srgbClr val="FFFF00"/>
                </a:solidFill>
              </a:rPr>
              <a:t>, DO</a:t>
            </a:r>
          </a:p>
          <a:p>
            <a:pPr algn="ctr"/>
            <a:r>
              <a:rPr lang="en-US" altLang="x-none" sz="1400" b="1" dirty="0"/>
              <a:t>Springfield, Missouri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061464" y="3321870"/>
            <a:ext cx="3251200" cy="3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err="1">
                <a:solidFill>
                  <a:srgbClr val="FFFF00"/>
                </a:solidFill>
              </a:rPr>
              <a:t>Ranju</a:t>
            </a:r>
            <a:r>
              <a:rPr lang="en-US" altLang="x-none" sz="1400" b="1" dirty="0">
                <a:solidFill>
                  <a:srgbClr val="FFFF00"/>
                </a:solidFill>
              </a:rPr>
              <a:t> Gupta, MD</a:t>
            </a:r>
            <a:endParaRPr lang="en-US" altLang="x-none" sz="1400" b="1" dirty="0"/>
          </a:p>
          <a:p>
            <a:pPr algn="ctr"/>
            <a:r>
              <a:rPr lang="en-US" altLang="x-none" sz="1400" b="1" dirty="0"/>
              <a:t>Bethlehem, Pennsylvania </a:t>
            </a:r>
          </a:p>
        </p:txBody>
      </p:sp>
    </p:spTree>
    <p:extLst>
      <p:ext uri="{BB962C8B-B14F-4D97-AF65-F5344CB8AC3E}">
        <p14:creationId xmlns:p14="http://schemas.microsoft.com/office/powerpoint/2010/main" val="194700087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71A07D81-E884-5743-99CD-12D7CD0E48A6}"/>
              </a:ext>
            </a:extLst>
          </p:cNvPr>
          <p:cNvGrpSpPr/>
          <p:nvPr/>
        </p:nvGrpSpPr>
        <p:grpSpPr>
          <a:xfrm>
            <a:off x="6544906" y="3474313"/>
            <a:ext cx="689613" cy="853233"/>
            <a:chOff x="1267438" y="2286252"/>
            <a:chExt cx="561362" cy="694553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C6154C4B-C365-6B4D-9B33-86AD4A9742C7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B3839B23-8CBB-E549-B628-FD2FEA541645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A1543E8A-0501-884D-BA2D-D711BE4E38E0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256FE345-C0A5-0B43-81FF-FC8443A4DB29}"/>
                </a:ext>
              </a:extLst>
            </p:cNvPr>
            <p:cNvCxnSpPr/>
            <p:nvPr/>
          </p:nvCxnSpPr>
          <p:spPr bwMode="auto">
            <a:xfrm>
              <a:off x="1812028" y="2590800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3977A82F-929F-9E47-B553-B3C43EF69B4B}"/>
              </a:ext>
            </a:extLst>
          </p:cNvPr>
          <p:cNvGrpSpPr/>
          <p:nvPr/>
        </p:nvGrpSpPr>
        <p:grpSpPr>
          <a:xfrm>
            <a:off x="6307085" y="3985932"/>
            <a:ext cx="560431" cy="560432"/>
            <a:chOff x="4802568" y="4921681"/>
            <a:chExt cx="456204" cy="456205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D2631891-ECD9-374C-943C-05C5D594F2D0}"/>
                </a:ext>
              </a:extLst>
            </p:cNvPr>
            <p:cNvSpPr txBox="1"/>
            <p:nvPr/>
          </p:nvSpPr>
          <p:spPr>
            <a:xfrm>
              <a:off x="4802568" y="4921681"/>
              <a:ext cx="456204" cy="368470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1D542385-F9A7-6448-AC6F-B8097010391E}"/>
                </a:ext>
              </a:extLst>
            </p:cNvPr>
            <p:cNvSpPr txBox="1"/>
            <p:nvPr/>
          </p:nvSpPr>
          <p:spPr>
            <a:xfrm>
              <a:off x="4802568" y="5306754"/>
              <a:ext cx="456204" cy="71132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xmlns="" id="{DD3FCE33-A584-6A49-A048-F5513993C117}"/>
                </a:ext>
              </a:extLst>
            </p:cNvPr>
            <p:cNvSpPr txBox="1"/>
            <p:nvPr/>
          </p:nvSpPr>
          <p:spPr>
            <a:xfrm>
              <a:off x="4802568" y="5290151"/>
              <a:ext cx="456204" cy="18288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35EE3A6D-64E3-B548-89DC-FB98DF9C72B0}"/>
              </a:ext>
            </a:extLst>
          </p:cNvPr>
          <p:cNvGrpSpPr/>
          <p:nvPr/>
        </p:nvGrpSpPr>
        <p:grpSpPr>
          <a:xfrm>
            <a:off x="6950878" y="3985932"/>
            <a:ext cx="560431" cy="560432"/>
            <a:chOff x="5326631" y="4921681"/>
            <a:chExt cx="456204" cy="456205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8957F679-D6A5-4F4B-B657-C284CE59D37B}"/>
                </a:ext>
              </a:extLst>
            </p:cNvPr>
            <p:cNvSpPr txBox="1"/>
            <p:nvPr/>
          </p:nvSpPr>
          <p:spPr>
            <a:xfrm>
              <a:off x="5326631" y="4921681"/>
              <a:ext cx="456204" cy="368470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5581DFA5-CA01-F547-9EF5-D891A604B5CC}"/>
                </a:ext>
              </a:extLst>
            </p:cNvPr>
            <p:cNvSpPr txBox="1"/>
            <p:nvPr/>
          </p:nvSpPr>
          <p:spPr>
            <a:xfrm>
              <a:off x="5326631" y="5225618"/>
              <a:ext cx="456203" cy="45367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D045D26C-FE18-004A-86F8-2E341D4ED1C3}"/>
                </a:ext>
              </a:extLst>
            </p:cNvPr>
            <p:cNvSpPr txBox="1"/>
            <p:nvPr/>
          </p:nvSpPr>
          <p:spPr>
            <a:xfrm>
              <a:off x="5326631" y="5257088"/>
              <a:ext cx="456203" cy="120798"/>
            </a:xfrm>
            <a:prstGeom prst="rect">
              <a:avLst/>
            </a:prstGeom>
            <a:solidFill>
              <a:srgbClr val="77787B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DF8A985C-FF13-C146-9F1F-4006E63C69BF}"/>
                </a:ext>
              </a:extLst>
            </p:cNvPr>
            <p:cNvSpPr txBox="1"/>
            <p:nvPr/>
          </p:nvSpPr>
          <p:spPr>
            <a:xfrm>
              <a:off x="5326631" y="5212172"/>
              <a:ext cx="456204" cy="18288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620492B1-E8DD-E542-97BC-D5515B660523}"/>
              </a:ext>
            </a:extLst>
          </p:cNvPr>
          <p:cNvSpPr txBox="1"/>
          <p:nvPr/>
        </p:nvSpPr>
        <p:spPr>
          <a:xfrm>
            <a:off x="6303991" y="3992182"/>
            <a:ext cx="557335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2DE2B9D4-4B4F-DE47-B764-4B05253CA941}"/>
              </a:ext>
            </a:extLst>
          </p:cNvPr>
          <p:cNvSpPr txBox="1"/>
          <p:nvPr/>
        </p:nvSpPr>
        <p:spPr>
          <a:xfrm>
            <a:off x="6955851" y="3992182"/>
            <a:ext cx="549972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High TPS</a:t>
            </a:r>
            <a:endParaRPr lang="en-US" sz="1333" dirty="0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E13C87B8-5F18-7F43-986B-AB0F01D4AD3A}"/>
              </a:ext>
            </a:extLst>
          </p:cNvPr>
          <p:cNvGrpSpPr/>
          <p:nvPr/>
        </p:nvGrpSpPr>
        <p:grpSpPr>
          <a:xfrm>
            <a:off x="5248419" y="3474311"/>
            <a:ext cx="689613" cy="842171"/>
            <a:chOff x="1267438" y="2286252"/>
            <a:chExt cx="561362" cy="68554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E9B858A9-1C3C-E74B-9F6B-391387231C97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29478FF-AE30-3A43-B755-CC6A1588CC9F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EBE43DAB-D3ED-C247-B852-216BE7E5A74C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FE20556F-8AC5-7C41-A2E1-EF623444EB97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xmlns="" id="{1CFC55D9-5242-CA4B-AEE0-7F7111DFA921}"/>
              </a:ext>
            </a:extLst>
          </p:cNvPr>
          <p:cNvGrpSpPr/>
          <p:nvPr/>
        </p:nvGrpSpPr>
        <p:grpSpPr>
          <a:xfrm>
            <a:off x="5649405" y="3992182"/>
            <a:ext cx="557335" cy="557919"/>
            <a:chOff x="3735780" y="4572996"/>
            <a:chExt cx="453684" cy="454160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D1A6D7A7-8143-5241-AAAE-38A470E2F464}"/>
                </a:ext>
              </a:extLst>
            </p:cNvPr>
            <p:cNvSpPr txBox="1"/>
            <p:nvPr/>
          </p:nvSpPr>
          <p:spPr>
            <a:xfrm>
              <a:off x="3735780" y="4572996"/>
              <a:ext cx="453684" cy="426728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64C76675-0756-BB4A-A75A-0418E0FD5F00}"/>
                </a:ext>
              </a:extLst>
            </p:cNvPr>
            <p:cNvSpPr txBox="1"/>
            <p:nvPr/>
          </p:nvSpPr>
          <p:spPr>
            <a:xfrm>
              <a:off x="3735780" y="4999724"/>
              <a:ext cx="453684" cy="27432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26FD4EF2-A050-9A41-BD6C-BB697407D104}"/>
              </a:ext>
            </a:extLst>
          </p:cNvPr>
          <p:cNvGrpSpPr/>
          <p:nvPr/>
        </p:nvGrpSpPr>
        <p:grpSpPr>
          <a:xfrm>
            <a:off x="4996574" y="3992186"/>
            <a:ext cx="557335" cy="549903"/>
            <a:chOff x="3735780" y="4572996"/>
            <a:chExt cx="453684" cy="447635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4AF64562-126C-2B41-8B8C-04E069AC2090}"/>
                </a:ext>
              </a:extLst>
            </p:cNvPr>
            <p:cNvSpPr txBox="1"/>
            <p:nvPr/>
          </p:nvSpPr>
          <p:spPr>
            <a:xfrm>
              <a:off x="3735780" y="4572996"/>
              <a:ext cx="453684" cy="426728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E0F478F2-0CE2-A744-9E63-282ABADA546D}"/>
                </a:ext>
              </a:extLst>
            </p:cNvPr>
            <p:cNvSpPr txBox="1"/>
            <p:nvPr/>
          </p:nvSpPr>
          <p:spPr>
            <a:xfrm>
              <a:off x="3735780" y="4993199"/>
              <a:ext cx="453684" cy="27432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1785327D-34D6-3D4B-9589-80ACDA7B53E4}"/>
              </a:ext>
            </a:extLst>
          </p:cNvPr>
          <p:cNvCxnSpPr/>
          <p:nvPr/>
        </p:nvCxnSpPr>
        <p:spPr bwMode="auto">
          <a:xfrm>
            <a:off x="3911569" y="4715492"/>
            <a:ext cx="4457" cy="5616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xmlns="" id="{5FFEEC98-A3A6-7F4C-B5A9-FE1ACA97EA2A}"/>
              </a:ext>
            </a:extLst>
          </p:cNvPr>
          <p:cNvGrpSpPr/>
          <p:nvPr/>
        </p:nvGrpSpPr>
        <p:grpSpPr>
          <a:xfrm>
            <a:off x="3572086" y="4879107"/>
            <a:ext cx="632063" cy="542819"/>
            <a:chOff x="3594566" y="5294974"/>
            <a:chExt cx="514515" cy="441868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B5C4F402-3122-154C-ADFB-65C3CB4F0E03}"/>
                </a:ext>
              </a:extLst>
            </p:cNvPr>
            <p:cNvSpPr txBox="1"/>
            <p:nvPr/>
          </p:nvSpPr>
          <p:spPr>
            <a:xfrm>
              <a:off x="3594566" y="5294974"/>
              <a:ext cx="514515" cy="27432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xmlns="" id="{3EC36275-B421-4A41-A292-E935F26E0B89}"/>
                </a:ext>
              </a:extLst>
            </p:cNvPr>
            <p:cNvSpPr txBox="1"/>
            <p:nvPr/>
          </p:nvSpPr>
          <p:spPr>
            <a:xfrm>
              <a:off x="3594566" y="5691123"/>
              <a:ext cx="514515" cy="45719"/>
            </a:xfrm>
            <a:prstGeom prst="rect">
              <a:avLst/>
            </a:prstGeom>
            <a:solidFill>
              <a:srgbClr val="77787B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00AF4620-AE9A-7F4A-951C-0F305041B3D1}"/>
                </a:ext>
              </a:extLst>
            </p:cNvPr>
            <p:cNvSpPr txBox="1"/>
            <p:nvPr/>
          </p:nvSpPr>
          <p:spPr>
            <a:xfrm>
              <a:off x="3594566" y="5321309"/>
              <a:ext cx="514515" cy="276964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027604BC-404A-8C4E-92A4-5F70ACE4B480}"/>
                </a:ext>
              </a:extLst>
            </p:cNvPr>
            <p:cNvSpPr txBox="1"/>
            <p:nvPr/>
          </p:nvSpPr>
          <p:spPr>
            <a:xfrm>
              <a:off x="3594566" y="5581232"/>
              <a:ext cx="514515" cy="109891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/>
            </a:p>
          </p:txBody>
        </p:sp>
      </p:grp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AEDC920E-D6D2-5347-9CB8-79FC73DFE44D}"/>
              </a:ext>
            </a:extLst>
          </p:cNvPr>
          <p:cNvCxnSpPr/>
          <p:nvPr/>
        </p:nvCxnSpPr>
        <p:spPr bwMode="auto">
          <a:xfrm>
            <a:off x="2499177" y="4356036"/>
            <a:ext cx="0" cy="790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F421AB9A-87DC-3944-9535-38C7A8D19B07}"/>
              </a:ext>
            </a:extLst>
          </p:cNvPr>
          <p:cNvGrpSpPr/>
          <p:nvPr/>
        </p:nvGrpSpPr>
        <p:grpSpPr>
          <a:xfrm>
            <a:off x="2175693" y="4879112"/>
            <a:ext cx="632063" cy="542817"/>
            <a:chOff x="1439512" y="5294975"/>
            <a:chExt cx="514515" cy="441867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86AB525A-7B77-E246-A43C-204382368B2E}"/>
                </a:ext>
              </a:extLst>
            </p:cNvPr>
            <p:cNvSpPr txBox="1"/>
            <p:nvPr/>
          </p:nvSpPr>
          <p:spPr>
            <a:xfrm>
              <a:off x="1439512" y="5294975"/>
              <a:ext cx="514515" cy="45719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7E2E7429-43BA-114E-B9F0-4822AE0ACC9B}"/>
                </a:ext>
              </a:extLst>
            </p:cNvPr>
            <p:cNvSpPr txBox="1"/>
            <p:nvPr/>
          </p:nvSpPr>
          <p:spPr>
            <a:xfrm>
              <a:off x="1439512" y="5691123"/>
              <a:ext cx="514515" cy="45719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B9E1CBE3-B0FE-BB44-93AD-41973DF6B344}"/>
                </a:ext>
              </a:extLst>
            </p:cNvPr>
            <p:cNvSpPr txBox="1"/>
            <p:nvPr/>
          </p:nvSpPr>
          <p:spPr>
            <a:xfrm>
              <a:off x="1439512" y="5341262"/>
              <a:ext cx="514515" cy="349861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00ABDB28-DF12-974A-AFE4-F0F17333BBD3}"/>
              </a:ext>
            </a:extLst>
          </p:cNvPr>
          <p:cNvGrpSpPr/>
          <p:nvPr/>
        </p:nvGrpSpPr>
        <p:grpSpPr>
          <a:xfrm>
            <a:off x="1575152" y="1778003"/>
            <a:ext cx="1807633" cy="842171"/>
            <a:chOff x="1278853" y="2286252"/>
            <a:chExt cx="542673" cy="68554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24F99B99-B66E-FB42-B7A0-FB7F10695A6D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D59CA78E-4922-F249-BBB3-7CDAA93E156E}"/>
                </a:ext>
              </a:extLst>
            </p:cNvPr>
            <p:cNvCxnSpPr/>
            <p:nvPr/>
          </p:nvCxnSpPr>
          <p:spPr bwMode="auto">
            <a:xfrm flipV="1">
              <a:off x="1278853" y="2594624"/>
              <a:ext cx="542673" cy="34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1203F61F-8888-814C-97EB-8B403B05B500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41861484-2E75-BC43-A30D-FA93BD081903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xmlns="" id="{81DB6AE3-7B1C-6847-9BB8-E5817A473BC3}"/>
              </a:ext>
            </a:extLst>
          </p:cNvPr>
          <p:cNvGrpSpPr/>
          <p:nvPr/>
        </p:nvGrpSpPr>
        <p:grpSpPr>
          <a:xfrm>
            <a:off x="3943459" y="3474311"/>
            <a:ext cx="689613" cy="842171"/>
            <a:chOff x="1267438" y="2286252"/>
            <a:chExt cx="561362" cy="685548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C6BDB6C2-7CA4-F142-8868-FC9F51B51EA5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5D6EDBBB-F9F2-8F4F-9DE9-E5219C2E20AE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B9E3CFCC-83DD-4F4B-A922-594EC0480DA8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E3F2EA65-A4C4-B545-B3E4-3C1420B1EA85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678CEF21-CE9A-774D-9AEA-A7EB870CE086}"/>
              </a:ext>
            </a:extLst>
          </p:cNvPr>
          <p:cNvGrpSpPr/>
          <p:nvPr/>
        </p:nvGrpSpPr>
        <p:grpSpPr>
          <a:xfrm>
            <a:off x="1210442" y="3474311"/>
            <a:ext cx="689613" cy="842171"/>
            <a:chOff x="1267438" y="2286252"/>
            <a:chExt cx="561362" cy="68554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D12F1794-4163-8440-968D-B88DEF4B1FA5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F122A614-B66C-E64A-99D9-E8C8BB2B838F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F5811833-8042-BE47-87BD-22C4E4024A2B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3CC12D9D-3AEF-2344-9A37-BC55EA0F6C63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AB2A30A0-413F-AB45-A993-66A6B4FB3BC5}"/>
              </a:ext>
            </a:extLst>
          </p:cNvPr>
          <p:cNvGrpSpPr/>
          <p:nvPr/>
        </p:nvGrpSpPr>
        <p:grpSpPr>
          <a:xfrm>
            <a:off x="2516359" y="3474311"/>
            <a:ext cx="689613" cy="842171"/>
            <a:chOff x="1267438" y="2286252"/>
            <a:chExt cx="561362" cy="685548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4DF4475B-461F-AD4A-9B59-6CE51FCEA358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02F7D2CD-0007-5248-9877-DEB5C6DB205F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51C5CDFF-2C47-8144-8272-ACE1E77FA774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18874B80-9A78-4840-9919-CE4130831922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xmlns="" id="{BF31D76D-C4C9-464B-8623-1C10DDEDDB40}"/>
              </a:ext>
            </a:extLst>
          </p:cNvPr>
          <p:cNvGrpSpPr/>
          <p:nvPr/>
        </p:nvGrpSpPr>
        <p:grpSpPr>
          <a:xfrm>
            <a:off x="7929358" y="3474311"/>
            <a:ext cx="689613" cy="842171"/>
            <a:chOff x="1267438" y="2286252"/>
            <a:chExt cx="561362" cy="685548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3E9929F0-ECFE-3B48-BCBD-9F373E699F4D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F0EE7CF6-89BC-5745-8A56-75F79D3FFBB6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02E3EF8E-DDB3-F640-90CD-BC76CE037981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435753A9-D59C-F144-BBBE-763DF092E2C9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2484313B-02B6-4D4C-8C33-3058066F64B5}"/>
              </a:ext>
            </a:extLst>
          </p:cNvPr>
          <p:cNvGrpSpPr/>
          <p:nvPr/>
        </p:nvGrpSpPr>
        <p:grpSpPr>
          <a:xfrm>
            <a:off x="10554924" y="3474311"/>
            <a:ext cx="689613" cy="842171"/>
            <a:chOff x="1267438" y="2286252"/>
            <a:chExt cx="561362" cy="685548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BBA7015B-19A3-FA4E-A161-5ACBCCEC6F9A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4A9A5182-9557-4E44-907B-9E7FE924AC70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D07CE353-DA3B-EE4E-B7CE-1E45F40F8187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8974F6B2-A38C-CC48-ACC0-E910D32A0102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xmlns="" id="{FAEDFA39-0E63-E24A-B5CF-9A1551DDCFB3}"/>
              </a:ext>
            </a:extLst>
          </p:cNvPr>
          <p:cNvGrpSpPr/>
          <p:nvPr/>
        </p:nvGrpSpPr>
        <p:grpSpPr>
          <a:xfrm>
            <a:off x="9228422" y="3474311"/>
            <a:ext cx="689613" cy="842171"/>
            <a:chOff x="1267438" y="2286252"/>
            <a:chExt cx="561362" cy="685548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BD67487B-C845-1D40-BBD1-06A178E0866C}"/>
                </a:ext>
              </a:extLst>
            </p:cNvPr>
            <p:cNvCxnSpPr/>
            <p:nvPr/>
          </p:nvCxnSpPr>
          <p:spPr bwMode="auto">
            <a:xfrm>
              <a:off x="1570052" y="2286252"/>
              <a:ext cx="0" cy="304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68256341-F930-8342-91D6-6207AC132A24}"/>
                </a:ext>
              </a:extLst>
            </p:cNvPr>
            <p:cNvCxnSpPr/>
            <p:nvPr/>
          </p:nvCxnSpPr>
          <p:spPr bwMode="auto">
            <a:xfrm>
              <a:off x="1267438" y="2590800"/>
              <a:ext cx="5613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85D595C2-D2DA-8141-9559-1F040089AB30}"/>
                </a:ext>
              </a:extLst>
            </p:cNvPr>
            <p:cNvCxnSpPr/>
            <p:nvPr/>
          </p:nvCxnSpPr>
          <p:spPr bwMode="auto">
            <a:xfrm>
              <a:off x="1282146" y="259080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DED9B1D0-35B8-1741-9C10-32452C4F65AD}"/>
                </a:ext>
              </a:extLst>
            </p:cNvPr>
            <p:cNvCxnSpPr/>
            <p:nvPr/>
          </p:nvCxnSpPr>
          <p:spPr bwMode="auto">
            <a:xfrm>
              <a:off x="1817919" y="2581795"/>
              <a:ext cx="0" cy="390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5E797535-64FB-CF43-BA4C-C3F28BD21517}"/>
              </a:ext>
            </a:extLst>
          </p:cNvPr>
          <p:cNvCxnSpPr/>
          <p:nvPr/>
        </p:nvCxnSpPr>
        <p:spPr bwMode="auto">
          <a:xfrm>
            <a:off x="1553751" y="3054560"/>
            <a:ext cx="93963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6B4A2F3D-1070-464E-864D-29056123629E}"/>
              </a:ext>
            </a:extLst>
          </p:cNvPr>
          <p:cNvCxnSpPr/>
          <p:nvPr/>
        </p:nvCxnSpPr>
        <p:spPr bwMode="auto">
          <a:xfrm>
            <a:off x="9974328" y="1286517"/>
            <a:ext cx="0" cy="1768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4CD79D62-C9D8-6E42-B91B-E03F62617709}"/>
              </a:ext>
            </a:extLst>
          </p:cNvPr>
          <p:cNvCxnSpPr/>
          <p:nvPr/>
        </p:nvCxnSpPr>
        <p:spPr bwMode="auto">
          <a:xfrm>
            <a:off x="1572095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5789EDAD-CF7D-9C41-9753-32957CDA41EC}"/>
              </a:ext>
            </a:extLst>
          </p:cNvPr>
          <p:cNvCxnSpPr/>
          <p:nvPr/>
        </p:nvCxnSpPr>
        <p:spPr bwMode="auto">
          <a:xfrm>
            <a:off x="10931892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D015A743-0414-7B4E-8A34-4A7557FED823}"/>
              </a:ext>
            </a:extLst>
          </p:cNvPr>
          <p:cNvCxnSpPr/>
          <p:nvPr/>
        </p:nvCxnSpPr>
        <p:spPr bwMode="auto">
          <a:xfrm>
            <a:off x="2882912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730AC3E1-7B6F-5A49-BC34-97024F127534}"/>
              </a:ext>
            </a:extLst>
          </p:cNvPr>
          <p:cNvCxnSpPr/>
          <p:nvPr/>
        </p:nvCxnSpPr>
        <p:spPr bwMode="auto">
          <a:xfrm>
            <a:off x="4318195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F92C3097-98A7-CC48-9ADD-30A5D7F8BAE8}"/>
              </a:ext>
            </a:extLst>
          </p:cNvPr>
          <p:cNvCxnSpPr/>
          <p:nvPr/>
        </p:nvCxnSpPr>
        <p:spPr bwMode="auto">
          <a:xfrm>
            <a:off x="5622183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xmlns="" id="{603F20FE-3067-F146-A398-67425A7C1FF2}"/>
              </a:ext>
            </a:extLst>
          </p:cNvPr>
          <p:cNvCxnSpPr/>
          <p:nvPr/>
        </p:nvCxnSpPr>
        <p:spPr bwMode="auto">
          <a:xfrm>
            <a:off x="6914736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CCC04B3F-B33A-0E47-8B76-65468F263EB4}"/>
              </a:ext>
            </a:extLst>
          </p:cNvPr>
          <p:cNvCxnSpPr/>
          <p:nvPr/>
        </p:nvCxnSpPr>
        <p:spPr bwMode="auto">
          <a:xfrm>
            <a:off x="8300721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BF3C1664-C977-3B45-A08F-E7CB207E1AD2}"/>
              </a:ext>
            </a:extLst>
          </p:cNvPr>
          <p:cNvCxnSpPr/>
          <p:nvPr/>
        </p:nvCxnSpPr>
        <p:spPr bwMode="auto">
          <a:xfrm>
            <a:off x="9598252" y="3054560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08E28356-DC97-784B-BD06-BB3FB54D8AD5}"/>
              </a:ext>
            </a:extLst>
          </p:cNvPr>
          <p:cNvSpPr txBox="1"/>
          <p:nvPr/>
        </p:nvSpPr>
        <p:spPr>
          <a:xfrm>
            <a:off x="154768" y="5605517"/>
            <a:ext cx="412002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TPS = PD-L1 tumor proportion score</a:t>
            </a:r>
            <a:endParaRPr lang="en-US" sz="1600" baseline="30000" dirty="0"/>
          </a:p>
          <a:p>
            <a:pPr>
              <a:spcBef>
                <a:spcPts val="600"/>
              </a:spcBef>
            </a:pPr>
            <a:r>
              <a:rPr lang="en-US" sz="1600" dirty="0"/>
              <a:t>Low TPS = 10%; high TPS = 60%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12321840-C639-994F-9450-C727CF41D669}"/>
              </a:ext>
            </a:extLst>
          </p:cNvPr>
          <p:cNvSpPr txBox="1"/>
          <p:nvPr/>
        </p:nvSpPr>
        <p:spPr>
          <a:xfrm>
            <a:off x="949973" y="3242090"/>
            <a:ext cx="1207559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No targetable mutation</a:t>
            </a:r>
            <a:endParaRPr lang="en-US" sz="1333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xmlns="" id="{0F658422-EB9E-CD4F-AF99-7985F31A75F2}"/>
              </a:ext>
            </a:extLst>
          </p:cNvPr>
          <p:cNvGrpSpPr/>
          <p:nvPr/>
        </p:nvGrpSpPr>
        <p:grpSpPr>
          <a:xfrm>
            <a:off x="946098" y="3992184"/>
            <a:ext cx="560431" cy="560432"/>
            <a:chOff x="2893061" y="3588123"/>
            <a:chExt cx="533399" cy="533400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xmlns="" id="{27169198-EAB4-5045-859B-9978A953A278}"/>
                </a:ext>
              </a:extLst>
            </p:cNvPr>
            <p:cNvSpPr txBox="1"/>
            <p:nvPr/>
          </p:nvSpPr>
          <p:spPr>
            <a:xfrm>
              <a:off x="2893061" y="3588123"/>
              <a:ext cx="533399" cy="298077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5E39FDD7-B3E6-F144-88D2-04980F9806A3}"/>
                </a:ext>
              </a:extLst>
            </p:cNvPr>
            <p:cNvSpPr txBox="1"/>
            <p:nvPr/>
          </p:nvSpPr>
          <p:spPr>
            <a:xfrm>
              <a:off x="2893061" y="3886200"/>
              <a:ext cx="533399" cy="235323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EA320F8B-67AE-5C4D-8CF1-4B68A438E603}"/>
              </a:ext>
            </a:extLst>
          </p:cNvPr>
          <p:cNvSpPr txBox="1"/>
          <p:nvPr/>
        </p:nvSpPr>
        <p:spPr>
          <a:xfrm>
            <a:off x="943005" y="3992182"/>
            <a:ext cx="557335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F4B005E9-D803-3B43-9005-667B9E15DF5E}"/>
              </a:ext>
            </a:extLst>
          </p:cNvPr>
          <p:cNvGrpSpPr/>
          <p:nvPr/>
        </p:nvGrpSpPr>
        <p:grpSpPr>
          <a:xfrm>
            <a:off x="1594866" y="3992184"/>
            <a:ext cx="560429" cy="560432"/>
            <a:chOff x="2893061" y="3588123"/>
            <a:chExt cx="533399" cy="533400"/>
          </a:xfrm>
        </p:grpSpPr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xmlns="" id="{0FC40AE4-B1C0-5341-B28E-3687BAB6A57A}"/>
                </a:ext>
              </a:extLst>
            </p:cNvPr>
            <p:cNvSpPr txBox="1"/>
            <p:nvPr/>
          </p:nvSpPr>
          <p:spPr>
            <a:xfrm>
              <a:off x="2893061" y="3588123"/>
              <a:ext cx="533399" cy="53044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xmlns="" id="{13C633ED-FB7A-6740-9699-C7C2F53D88B0}"/>
                </a:ext>
              </a:extLst>
            </p:cNvPr>
            <p:cNvSpPr txBox="1"/>
            <p:nvPr/>
          </p:nvSpPr>
          <p:spPr>
            <a:xfrm>
              <a:off x="2893061" y="3641167"/>
              <a:ext cx="533399" cy="480356"/>
            </a:xfrm>
            <a:prstGeom prst="rect">
              <a:avLst/>
            </a:prstGeom>
            <a:solidFill>
              <a:srgbClr val="77787B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FAE252F9-BCFF-EE4E-B006-7AB5074EA552}"/>
              </a:ext>
            </a:extLst>
          </p:cNvPr>
          <p:cNvSpPr txBox="1"/>
          <p:nvPr/>
        </p:nvSpPr>
        <p:spPr>
          <a:xfrm>
            <a:off x="1594865" y="3992182"/>
            <a:ext cx="557335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/>
              <a:t>High </a:t>
            </a:r>
            <a:r>
              <a:rPr lang="en-US" sz="1333" b="1" dirty="0"/>
              <a:t>TPS</a:t>
            </a:r>
            <a:endParaRPr lang="en-US" sz="1333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EDA13903-5B6A-5E40-B906-B9D912284158}"/>
              </a:ext>
            </a:extLst>
          </p:cNvPr>
          <p:cNvSpPr txBox="1"/>
          <p:nvPr/>
        </p:nvSpPr>
        <p:spPr>
          <a:xfrm>
            <a:off x="2422693" y="3242090"/>
            <a:ext cx="980096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/>
              <a:t>EGFR mutation</a:t>
            </a:r>
            <a:endParaRPr lang="en-US" sz="1333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8F8168B3-4FC2-8E42-BE46-5EDA61662EAC}"/>
              </a:ext>
            </a:extLst>
          </p:cNvPr>
          <p:cNvSpPr txBox="1"/>
          <p:nvPr/>
        </p:nvSpPr>
        <p:spPr>
          <a:xfrm>
            <a:off x="3652575" y="3242090"/>
            <a:ext cx="1247957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ALK rearrangement</a:t>
            </a:r>
            <a:endParaRPr lang="en-US" sz="1333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C6EFF4CC-D134-0848-96AB-40C08F0D2DDB}"/>
              </a:ext>
            </a:extLst>
          </p:cNvPr>
          <p:cNvSpPr txBox="1"/>
          <p:nvPr/>
        </p:nvSpPr>
        <p:spPr>
          <a:xfrm>
            <a:off x="4994143" y="3242090"/>
            <a:ext cx="1216768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ROS1 rearrangement</a:t>
            </a:r>
            <a:endParaRPr lang="en-US" sz="1333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F6691094-0A19-4440-81A2-2EF677CBB13C}"/>
              </a:ext>
            </a:extLst>
          </p:cNvPr>
          <p:cNvSpPr txBox="1"/>
          <p:nvPr/>
        </p:nvSpPr>
        <p:spPr>
          <a:xfrm>
            <a:off x="4996574" y="3992182"/>
            <a:ext cx="557335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AFF37424-F02E-9549-B60A-4FA8FEF09C57}"/>
              </a:ext>
            </a:extLst>
          </p:cNvPr>
          <p:cNvSpPr txBox="1"/>
          <p:nvPr/>
        </p:nvSpPr>
        <p:spPr>
          <a:xfrm>
            <a:off x="5648435" y="3992182"/>
            <a:ext cx="557335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/>
              <a:t>High </a:t>
            </a:r>
            <a:r>
              <a:rPr lang="en-US" sz="1333" b="1" dirty="0"/>
              <a:t>TPS</a:t>
            </a:r>
            <a:endParaRPr lang="en-US" sz="1333" dirty="0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xmlns="" id="{246F8DF4-738C-044F-A2AA-D6458B2BB99E}"/>
              </a:ext>
            </a:extLst>
          </p:cNvPr>
          <p:cNvSpPr txBox="1"/>
          <p:nvPr/>
        </p:nvSpPr>
        <p:spPr>
          <a:xfrm>
            <a:off x="6310959" y="3242090"/>
            <a:ext cx="1207559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BRAF V600E mutation</a:t>
            </a:r>
            <a:endParaRPr lang="en-US" sz="1333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xmlns="" id="{48D8E064-CA47-0F4B-9529-A2AD431B57F1}"/>
              </a:ext>
            </a:extLst>
          </p:cNvPr>
          <p:cNvSpPr txBox="1"/>
          <p:nvPr/>
        </p:nvSpPr>
        <p:spPr>
          <a:xfrm>
            <a:off x="7717983" y="3242090"/>
            <a:ext cx="1114127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MET exon 14 mutation</a:t>
            </a:r>
            <a:endParaRPr lang="en-US" sz="1333" dirty="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020C3602-0515-FD49-BE1F-E5754FF766E1}"/>
              </a:ext>
            </a:extLst>
          </p:cNvPr>
          <p:cNvSpPr txBox="1"/>
          <p:nvPr/>
        </p:nvSpPr>
        <p:spPr>
          <a:xfrm>
            <a:off x="8977367" y="3242090"/>
            <a:ext cx="1241771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RET rearrangement</a:t>
            </a:r>
            <a:endParaRPr lang="en-US" sz="1333" dirty="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xmlns="" id="{54E92A48-2FCB-B44C-B730-D14CDB25AEB1}"/>
              </a:ext>
            </a:extLst>
          </p:cNvPr>
          <p:cNvSpPr txBox="1"/>
          <p:nvPr/>
        </p:nvSpPr>
        <p:spPr>
          <a:xfrm>
            <a:off x="10469716" y="3242090"/>
            <a:ext cx="960749" cy="4644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HER2 mutation</a:t>
            </a:r>
            <a:endParaRPr lang="en-US" sz="1333" dirty="0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xmlns="" id="{823ED188-3E50-464F-8F0A-EC6755F1CC57}"/>
              </a:ext>
            </a:extLst>
          </p:cNvPr>
          <p:cNvCxnSpPr/>
          <p:nvPr/>
        </p:nvCxnSpPr>
        <p:spPr bwMode="auto">
          <a:xfrm>
            <a:off x="6283437" y="572536"/>
            <a:ext cx="0" cy="7139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F081EDE4-21AB-CF41-B461-8289F1B7E79A}"/>
              </a:ext>
            </a:extLst>
          </p:cNvPr>
          <p:cNvSpPr txBox="1"/>
          <p:nvPr/>
        </p:nvSpPr>
        <p:spPr>
          <a:xfrm>
            <a:off x="2545129" y="297034"/>
            <a:ext cx="7429200" cy="73401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rgbClr val="001E88"/>
                </a:solidFill>
              </a:rPr>
              <a:t>The New Taxonomy of Metastatic </a:t>
            </a:r>
            <a:br>
              <a:rPr lang="en-US" sz="1800" b="1" dirty="0">
                <a:solidFill>
                  <a:srgbClr val="001E88"/>
                </a:solidFill>
              </a:rPr>
            </a:br>
            <a:r>
              <a:rPr lang="en-US" sz="1800" b="1" dirty="0">
                <a:solidFill>
                  <a:srgbClr val="001E88"/>
                </a:solidFill>
              </a:rPr>
              <a:t>Non-Small Cell Lung Cancer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0ED2D431-4068-294D-ADAC-4111B635507A}"/>
              </a:ext>
            </a:extLst>
          </p:cNvPr>
          <p:cNvSpPr txBox="1"/>
          <p:nvPr/>
        </p:nvSpPr>
        <p:spPr>
          <a:xfrm>
            <a:off x="955089" y="2383297"/>
            <a:ext cx="1240615" cy="455080"/>
          </a:xfrm>
          <a:prstGeom prst="rect">
            <a:avLst/>
          </a:prstGeom>
          <a:solidFill>
            <a:srgbClr val="D55F0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baseline="30000" dirty="0"/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xmlns="" id="{2F80A840-A7B7-6B44-B5B1-451133F48B16}"/>
              </a:ext>
            </a:extLst>
          </p:cNvPr>
          <p:cNvSpPr txBox="1"/>
          <p:nvPr/>
        </p:nvSpPr>
        <p:spPr>
          <a:xfrm>
            <a:off x="2745650" y="2383297"/>
            <a:ext cx="1240615" cy="455080"/>
          </a:xfrm>
          <a:prstGeom prst="rect">
            <a:avLst/>
          </a:prstGeom>
          <a:solidFill>
            <a:srgbClr val="77787B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High TPS</a:t>
            </a:r>
            <a:endParaRPr lang="en-US" sz="1333" baseline="30000" dirty="0"/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xmlns="" id="{147B6DBF-EC7D-0541-BB0A-A14694969498}"/>
              </a:ext>
            </a:extLst>
          </p:cNvPr>
          <p:cNvCxnSpPr/>
          <p:nvPr/>
        </p:nvCxnSpPr>
        <p:spPr bwMode="auto">
          <a:xfrm>
            <a:off x="1761798" y="4730161"/>
            <a:ext cx="7373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xmlns="" id="{EAE20870-F405-E04D-B1F1-5991C6E6DD6B}"/>
              </a:ext>
            </a:extLst>
          </p:cNvPr>
          <p:cNvCxnSpPr/>
          <p:nvPr/>
        </p:nvCxnSpPr>
        <p:spPr bwMode="auto">
          <a:xfrm>
            <a:off x="1761795" y="4721108"/>
            <a:ext cx="0" cy="468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xmlns="" id="{025F8592-F8F6-BC4B-8C69-0ED3AD5EB5CF}"/>
              </a:ext>
            </a:extLst>
          </p:cNvPr>
          <p:cNvCxnSpPr/>
          <p:nvPr/>
        </p:nvCxnSpPr>
        <p:spPr bwMode="auto">
          <a:xfrm>
            <a:off x="3192605" y="4356036"/>
            <a:ext cx="0" cy="790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xmlns="" id="{F7037975-CA84-D94A-987B-82F52E02B0DF}"/>
              </a:ext>
            </a:extLst>
          </p:cNvPr>
          <p:cNvCxnSpPr/>
          <p:nvPr/>
        </p:nvCxnSpPr>
        <p:spPr bwMode="auto">
          <a:xfrm>
            <a:off x="3192607" y="4730161"/>
            <a:ext cx="7271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C5538557-1573-7B4A-9804-D37D0F12F40E}"/>
              </a:ext>
            </a:extLst>
          </p:cNvPr>
          <p:cNvSpPr txBox="1"/>
          <p:nvPr/>
        </p:nvSpPr>
        <p:spPr>
          <a:xfrm>
            <a:off x="1427460" y="4875018"/>
            <a:ext cx="668673" cy="543943"/>
          </a:xfrm>
          <a:prstGeom prst="rect">
            <a:avLst/>
          </a:prstGeom>
          <a:solidFill>
            <a:srgbClr val="00719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00" b="1" dirty="0"/>
              <a:t>T790M mutation-positive</a:t>
            </a:r>
            <a:endParaRPr lang="en-US" sz="1000" dirty="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27BAEB40-F10C-4549-BC69-DAF9B5FE26D0}"/>
              </a:ext>
            </a:extLst>
          </p:cNvPr>
          <p:cNvSpPr txBox="1"/>
          <p:nvPr/>
        </p:nvSpPr>
        <p:spPr>
          <a:xfrm>
            <a:off x="2175693" y="4875018"/>
            <a:ext cx="632063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00" b="1" dirty="0"/>
              <a:t>T790M mutation-negative</a:t>
            </a:r>
            <a:endParaRPr lang="en-US" sz="10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A0A9972F-14CB-A542-9066-D088B45F33EF}"/>
              </a:ext>
            </a:extLst>
          </p:cNvPr>
          <p:cNvSpPr txBox="1"/>
          <p:nvPr/>
        </p:nvSpPr>
        <p:spPr>
          <a:xfrm>
            <a:off x="2912742" y="4882987"/>
            <a:ext cx="601788" cy="543943"/>
          </a:xfrm>
          <a:prstGeom prst="rect">
            <a:avLst/>
          </a:prstGeom>
          <a:solidFill>
            <a:srgbClr val="00719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00" b="1" dirty="0"/>
              <a:t>T790M mutation-positive</a:t>
            </a:r>
            <a:endParaRPr lang="en-US" sz="10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F117C31F-DD35-BB4D-A84D-913A02D6389F}"/>
              </a:ext>
            </a:extLst>
          </p:cNvPr>
          <p:cNvSpPr txBox="1"/>
          <p:nvPr/>
        </p:nvSpPr>
        <p:spPr>
          <a:xfrm>
            <a:off x="3591877" y="4875018"/>
            <a:ext cx="587985" cy="54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00" b="1" dirty="0"/>
              <a:t>T790M mutation-negative</a:t>
            </a:r>
            <a:endParaRPr lang="en-US" sz="10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xmlns="" id="{54023959-C277-6045-8147-D5432D976C3A}"/>
              </a:ext>
            </a:extLst>
          </p:cNvPr>
          <p:cNvSpPr txBox="1"/>
          <p:nvPr/>
        </p:nvSpPr>
        <p:spPr>
          <a:xfrm>
            <a:off x="2250419" y="3992182"/>
            <a:ext cx="557335" cy="543943"/>
          </a:xfrm>
          <a:prstGeom prst="rect">
            <a:avLst/>
          </a:prstGeom>
          <a:solidFill>
            <a:srgbClr val="00719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AF535238-D82A-5445-82F0-7F56056A2A60}"/>
              </a:ext>
            </a:extLst>
          </p:cNvPr>
          <p:cNvSpPr txBox="1"/>
          <p:nvPr/>
        </p:nvSpPr>
        <p:spPr>
          <a:xfrm>
            <a:off x="2902282" y="3998337"/>
            <a:ext cx="557335" cy="537791"/>
          </a:xfrm>
          <a:prstGeom prst="rect">
            <a:avLst/>
          </a:prstGeom>
          <a:solidFill>
            <a:srgbClr val="00719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/>
              <a:t>High </a:t>
            </a:r>
            <a:r>
              <a:rPr lang="en-US" sz="1333" b="1" dirty="0"/>
              <a:t>TPS</a:t>
            </a:r>
            <a:endParaRPr lang="en-US" sz="1333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69266985-20AC-CD43-A3A5-346F6FE998F6}"/>
              </a:ext>
            </a:extLst>
          </p:cNvPr>
          <p:cNvSpPr txBox="1"/>
          <p:nvPr/>
        </p:nvSpPr>
        <p:spPr>
          <a:xfrm>
            <a:off x="3636406" y="3992182"/>
            <a:ext cx="557335" cy="543943"/>
          </a:xfrm>
          <a:prstGeom prst="rect">
            <a:avLst/>
          </a:prstGeom>
          <a:solidFill>
            <a:srgbClr val="00719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0DE2567F-2B21-9C4D-BB5C-57B4590BEAAF}"/>
              </a:ext>
            </a:extLst>
          </p:cNvPr>
          <p:cNvSpPr txBox="1"/>
          <p:nvPr/>
        </p:nvSpPr>
        <p:spPr>
          <a:xfrm>
            <a:off x="4288266" y="3992182"/>
            <a:ext cx="557335" cy="543943"/>
          </a:xfrm>
          <a:prstGeom prst="rect">
            <a:avLst/>
          </a:prstGeom>
          <a:solidFill>
            <a:srgbClr val="00719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/>
              <a:t>High </a:t>
            </a:r>
            <a:r>
              <a:rPr lang="en-US" sz="1333" b="1" dirty="0"/>
              <a:t>TPS</a:t>
            </a:r>
            <a:endParaRPr lang="en-US" sz="1333" dirty="0"/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xmlns="" id="{69368CC2-9D72-4E49-99E7-32DFC79FC78B}"/>
              </a:ext>
            </a:extLst>
          </p:cNvPr>
          <p:cNvGrpSpPr/>
          <p:nvPr/>
        </p:nvGrpSpPr>
        <p:grpSpPr>
          <a:xfrm>
            <a:off x="7642886" y="3985932"/>
            <a:ext cx="560431" cy="567389"/>
            <a:chOff x="4802568" y="4921681"/>
            <a:chExt cx="456204" cy="461869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0323D2DC-8759-8C47-8096-8A2AF0CD4D3C}"/>
                </a:ext>
              </a:extLst>
            </p:cNvPr>
            <p:cNvSpPr txBox="1"/>
            <p:nvPr/>
          </p:nvSpPr>
          <p:spPr>
            <a:xfrm>
              <a:off x="4802568" y="4921681"/>
              <a:ext cx="456204" cy="395806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F66FC5EE-8524-FE47-9D0E-999F979E377B}"/>
                </a:ext>
              </a:extLst>
            </p:cNvPr>
            <p:cNvSpPr txBox="1"/>
            <p:nvPr/>
          </p:nvSpPr>
          <p:spPr>
            <a:xfrm>
              <a:off x="4802568" y="5346974"/>
              <a:ext cx="456204" cy="36576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xmlns="" id="{39916214-C150-F845-8383-BAA87BAEF9F2}"/>
                </a:ext>
              </a:extLst>
            </p:cNvPr>
            <p:cNvSpPr txBox="1"/>
            <p:nvPr/>
          </p:nvSpPr>
          <p:spPr>
            <a:xfrm>
              <a:off x="4802568" y="5317487"/>
              <a:ext cx="456204" cy="36576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215F80AA-B0B9-4449-A95B-24846DADE54C}"/>
              </a:ext>
            </a:extLst>
          </p:cNvPr>
          <p:cNvGrpSpPr/>
          <p:nvPr/>
        </p:nvGrpSpPr>
        <p:grpSpPr>
          <a:xfrm>
            <a:off x="8286678" y="3985930"/>
            <a:ext cx="560431" cy="560431"/>
            <a:chOff x="5326631" y="4921681"/>
            <a:chExt cx="456204" cy="456204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xmlns="" id="{6FD6ED28-5A8E-0B4B-A4F3-619B9AA08DE3}"/>
                </a:ext>
              </a:extLst>
            </p:cNvPr>
            <p:cNvSpPr txBox="1"/>
            <p:nvPr/>
          </p:nvSpPr>
          <p:spPr>
            <a:xfrm>
              <a:off x="5326631" y="4921681"/>
              <a:ext cx="456204" cy="368470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48E390A6-3BCF-BE42-B18D-6E95C454EC3D}"/>
                </a:ext>
              </a:extLst>
            </p:cNvPr>
            <p:cNvSpPr txBox="1"/>
            <p:nvPr/>
          </p:nvSpPr>
          <p:spPr>
            <a:xfrm>
              <a:off x="5326631" y="5287689"/>
              <a:ext cx="456203" cy="36576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A8D90360-0893-A34B-BB29-B53BB58FE4B1}"/>
                </a:ext>
              </a:extLst>
            </p:cNvPr>
            <p:cNvSpPr txBox="1"/>
            <p:nvPr/>
          </p:nvSpPr>
          <p:spPr>
            <a:xfrm>
              <a:off x="5326631" y="5317486"/>
              <a:ext cx="456203" cy="60399"/>
            </a:xfrm>
            <a:prstGeom prst="rect">
              <a:avLst/>
            </a:prstGeom>
            <a:solidFill>
              <a:srgbClr val="77787B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DADBF473-A22F-EF49-BCF0-4D8B2E72AD2A}"/>
                </a:ext>
              </a:extLst>
            </p:cNvPr>
            <p:cNvSpPr txBox="1"/>
            <p:nvPr/>
          </p:nvSpPr>
          <p:spPr>
            <a:xfrm>
              <a:off x="5326631" y="5271863"/>
              <a:ext cx="456204" cy="18288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A3D3C917-B020-2044-8127-243386E30CEF}"/>
              </a:ext>
            </a:extLst>
          </p:cNvPr>
          <p:cNvSpPr txBox="1"/>
          <p:nvPr/>
        </p:nvSpPr>
        <p:spPr>
          <a:xfrm>
            <a:off x="7639790" y="3992185"/>
            <a:ext cx="557335" cy="5650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xmlns="" id="{E5FD63EB-35B7-6540-A5D1-DA4BCE376C0A}"/>
              </a:ext>
            </a:extLst>
          </p:cNvPr>
          <p:cNvSpPr txBox="1"/>
          <p:nvPr/>
        </p:nvSpPr>
        <p:spPr>
          <a:xfrm>
            <a:off x="8291651" y="3992181"/>
            <a:ext cx="549972" cy="5541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High TPS</a:t>
            </a:r>
            <a:endParaRPr lang="en-US" sz="1333" dirty="0"/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xmlns="" id="{6976D084-421A-3A49-A8C8-179C1677892C}"/>
              </a:ext>
            </a:extLst>
          </p:cNvPr>
          <p:cNvGrpSpPr/>
          <p:nvPr/>
        </p:nvGrpSpPr>
        <p:grpSpPr>
          <a:xfrm>
            <a:off x="8972310" y="3985932"/>
            <a:ext cx="560431" cy="567389"/>
            <a:chOff x="4802568" y="4921681"/>
            <a:chExt cx="456204" cy="461869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xmlns="" id="{D5311ACF-77F7-DA4F-925B-60B0B06D5C69}"/>
                </a:ext>
              </a:extLst>
            </p:cNvPr>
            <p:cNvSpPr txBox="1"/>
            <p:nvPr/>
          </p:nvSpPr>
          <p:spPr>
            <a:xfrm>
              <a:off x="4802568" y="4921681"/>
              <a:ext cx="456204" cy="99512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xmlns="" id="{6C1F0852-1C98-1F4C-A4F2-46D98068471E}"/>
                </a:ext>
              </a:extLst>
            </p:cNvPr>
            <p:cNvSpPr txBox="1"/>
            <p:nvPr/>
          </p:nvSpPr>
          <p:spPr>
            <a:xfrm>
              <a:off x="4802568" y="5324265"/>
              <a:ext cx="456204" cy="59285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xmlns="" id="{2B7FE7C7-1127-8D47-AA60-B72AB0727CBE}"/>
                </a:ext>
              </a:extLst>
            </p:cNvPr>
            <p:cNvSpPr txBox="1"/>
            <p:nvPr/>
          </p:nvSpPr>
          <p:spPr>
            <a:xfrm>
              <a:off x="4802568" y="5020028"/>
              <a:ext cx="456204" cy="304237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xmlns="" id="{99972B4A-84CB-DE47-95CE-1542CB666D4E}"/>
              </a:ext>
            </a:extLst>
          </p:cNvPr>
          <p:cNvGrpSpPr/>
          <p:nvPr/>
        </p:nvGrpSpPr>
        <p:grpSpPr>
          <a:xfrm>
            <a:off x="9623375" y="3985933"/>
            <a:ext cx="560431" cy="571263"/>
            <a:chOff x="5326631" y="4921681"/>
            <a:chExt cx="456204" cy="456205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xmlns="" id="{74910791-A885-7840-9840-E539AC78B1B6}"/>
                </a:ext>
              </a:extLst>
            </p:cNvPr>
            <p:cNvSpPr txBox="1"/>
            <p:nvPr/>
          </p:nvSpPr>
          <p:spPr>
            <a:xfrm>
              <a:off x="5326631" y="4921681"/>
              <a:ext cx="456204" cy="45719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DBA5BE91-A145-C54E-9A00-B00E646DA772}"/>
                </a:ext>
              </a:extLst>
            </p:cNvPr>
            <p:cNvSpPr txBox="1"/>
            <p:nvPr/>
          </p:nvSpPr>
          <p:spPr>
            <a:xfrm>
              <a:off x="5326631" y="5080181"/>
              <a:ext cx="456203" cy="54043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xmlns="" id="{100FB222-FB15-874A-9935-3981B6458AE2}"/>
                </a:ext>
              </a:extLst>
            </p:cNvPr>
            <p:cNvSpPr txBox="1"/>
            <p:nvPr/>
          </p:nvSpPr>
          <p:spPr>
            <a:xfrm>
              <a:off x="5326631" y="5125520"/>
              <a:ext cx="456203" cy="252366"/>
            </a:xfrm>
            <a:prstGeom prst="rect">
              <a:avLst/>
            </a:prstGeom>
            <a:solidFill>
              <a:srgbClr val="77787B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xmlns="" id="{EEA5B297-1B0F-3245-AE78-83D3F51F0093}"/>
                </a:ext>
              </a:extLst>
            </p:cNvPr>
            <p:cNvSpPr txBox="1"/>
            <p:nvPr/>
          </p:nvSpPr>
          <p:spPr>
            <a:xfrm>
              <a:off x="5326631" y="4957371"/>
              <a:ext cx="456204" cy="127734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xmlns="" id="{9869E4DA-EFED-7D4B-8CE2-93A63227D310}"/>
              </a:ext>
            </a:extLst>
          </p:cNvPr>
          <p:cNvSpPr txBox="1"/>
          <p:nvPr/>
        </p:nvSpPr>
        <p:spPr>
          <a:xfrm>
            <a:off x="8969215" y="3992184"/>
            <a:ext cx="557335" cy="5541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xmlns="" id="{135DA65B-CC94-D849-A8F7-E8EA4FEC0A18}"/>
              </a:ext>
            </a:extLst>
          </p:cNvPr>
          <p:cNvSpPr txBox="1"/>
          <p:nvPr/>
        </p:nvSpPr>
        <p:spPr>
          <a:xfrm>
            <a:off x="9628349" y="3992184"/>
            <a:ext cx="549972" cy="5650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High TPS</a:t>
            </a:r>
            <a:endParaRPr lang="en-US" sz="1333" dirty="0"/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xmlns="" id="{AFB5CCFC-0F04-B747-89C0-E7FEE75AF509}"/>
              </a:ext>
            </a:extLst>
          </p:cNvPr>
          <p:cNvGrpSpPr/>
          <p:nvPr/>
        </p:nvGrpSpPr>
        <p:grpSpPr>
          <a:xfrm>
            <a:off x="10297935" y="3985929"/>
            <a:ext cx="560431" cy="567392"/>
            <a:chOff x="4802568" y="4921681"/>
            <a:chExt cx="456204" cy="461870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xmlns="" id="{3255604B-0948-FF43-A9C5-DF151234C578}"/>
                </a:ext>
              </a:extLst>
            </p:cNvPr>
            <p:cNvSpPr txBox="1"/>
            <p:nvPr/>
          </p:nvSpPr>
          <p:spPr>
            <a:xfrm>
              <a:off x="4802568" y="4921681"/>
              <a:ext cx="456204" cy="27432"/>
            </a:xfrm>
            <a:prstGeom prst="rect">
              <a:avLst/>
            </a:prstGeom>
            <a:solidFill>
              <a:srgbClr val="00719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xmlns="" id="{4F5377C3-E176-9F44-B1FF-1EF924652AE2}"/>
                </a:ext>
              </a:extLst>
            </p:cNvPr>
            <p:cNvSpPr txBox="1"/>
            <p:nvPr/>
          </p:nvSpPr>
          <p:spPr>
            <a:xfrm>
              <a:off x="4802568" y="5300261"/>
              <a:ext cx="456204" cy="83290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xmlns="" id="{63E7FD70-D6E5-3146-90D4-9092C796F56B}"/>
                </a:ext>
              </a:extLst>
            </p:cNvPr>
            <p:cNvSpPr txBox="1"/>
            <p:nvPr/>
          </p:nvSpPr>
          <p:spPr>
            <a:xfrm>
              <a:off x="4802568" y="4942257"/>
              <a:ext cx="456204" cy="360424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xmlns="" id="{F2F7F26F-94BE-B14D-A85B-0D74D1DAF3BC}"/>
              </a:ext>
            </a:extLst>
          </p:cNvPr>
          <p:cNvGrpSpPr/>
          <p:nvPr/>
        </p:nvGrpSpPr>
        <p:grpSpPr>
          <a:xfrm>
            <a:off x="10948999" y="3982961"/>
            <a:ext cx="560431" cy="574227"/>
            <a:chOff x="5326631" y="4957372"/>
            <a:chExt cx="456204" cy="420513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48326E0F-212A-2E46-A121-D3AB477A8983}"/>
                </a:ext>
              </a:extLst>
            </p:cNvPr>
            <p:cNvSpPr txBox="1"/>
            <p:nvPr/>
          </p:nvSpPr>
          <p:spPr>
            <a:xfrm>
              <a:off x="5326631" y="5110088"/>
              <a:ext cx="456203" cy="63804"/>
            </a:xfrm>
            <a:prstGeom prst="rect">
              <a:avLst/>
            </a:prstGeom>
            <a:solidFill>
              <a:srgbClr val="608F1D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xmlns="" id="{BCB75BB0-D752-584C-86C8-14CDC3C2118C}"/>
                </a:ext>
              </a:extLst>
            </p:cNvPr>
            <p:cNvSpPr txBox="1"/>
            <p:nvPr/>
          </p:nvSpPr>
          <p:spPr>
            <a:xfrm>
              <a:off x="5326631" y="5160265"/>
              <a:ext cx="456203" cy="217620"/>
            </a:xfrm>
            <a:prstGeom prst="rect">
              <a:avLst/>
            </a:prstGeom>
            <a:solidFill>
              <a:srgbClr val="77787B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xmlns="" id="{A1574C5C-AD2F-0B47-8F5B-1A7253F1FAA3}"/>
                </a:ext>
              </a:extLst>
            </p:cNvPr>
            <p:cNvSpPr txBox="1"/>
            <p:nvPr/>
          </p:nvSpPr>
          <p:spPr>
            <a:xfrm>
              <a:off x="5326631" y="4957372"/>
              <a:ext cx="456204" cy="152674"/>
            </a:xfrm>
            <a:prstGeom prst="rect">
              <a:avLst/>
            </a:prstGeom>
            <a:solidFill>
              <a:srgbClr val="D55F0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333" dirty="0"/>
            </a:p>
          </p:txBody>
        </p: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xmlns="" id="{F47F9535-03CA-9346-A5CA-3D363BD7C97E}"/>
              </a:ext>
            </a:extLst>
          </p:cNvPr>
          <p:cNvSpPr txBox="1"/>
          <p:nvPr/>
        </p:nvSpPr>
        <p:spPr>
          <a:xfrm>
            <a:off x="10294841" y="3982960"/>
            <a:ext cx="557335" cy="563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Low TPS</a:t>
            </a:r>
            <a:endParaRPr lang="en-US" sz="1333" dirty="0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3FB09B5D-9083-C44A-8C41-4A3A90976E0F}"/>
              </a:ext>
            </a:extLst>
          </p:cNvPr>
          <p:cNvSpPr txBox="1"/>
          <p:nvPr/>
        </p:nvSpPr>
        <p:spPr>
          <a:xfrm>
            <a:off x="10953974" y="3992186"/>
            <a:ext cx="549972" cy="5579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33" b="1" dirty="0"/>
              <a:t>High TPS</a:t>
            </a:r>
            <a:endParaRPr lang="en-US" sz="1333" dirty="0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xmlns="" id="{2AE16254-8AEC-274F-9B1D-663F6A5CBBC9}"/>
              </a:ext>
            </a:extLst>
          </p:cNvPr>
          <p:cNvCxnSpPr/>
          <p:nvPr/>
        </p:nvCxnSpPr>
        <p:spPr bwMode="auto">
          <a:xfrm>
            <a:off x="2562779" y="1286517"/>
            <a:ext cx="742470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xmlns="" id="{7F521737-19E2-AB49-8D6C-943797BB07B5}"/>
              </a:ext>
            </a:extLst>
          </p:cNvPr>
          <p:cNvCxnSpPr/>
          <p:nvPr/>
        </p:nvCxnSpPr>
        <p:spPr bwMode="auto">
          <a:xfrm>
            <a:off x="2581737" y="1286518"/>
            <a:ext cx="0" cy="192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xmlns="" id="{7CFC6DDD-4BDF-9B44-B1BE-29589C81373A}"/>
              </a:ext>
            </a:extLst>
          </p:cNvPr>
          <p:cNvSpPr txBox="1"/>
          <p:nvPr/>
        </p:nvSpPr>
        <p:spPr>
          <a:xfrm>
            <a:off x="9094180" y="1442020"/>
            <a:ext cx="1768765" cy="5422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 dirty="0" err="1"/>
              <a:t>Nonsquamous</a:t>
            </a:r>
            <a:endParaRPr lang="en-US" sz="1600" b="1" dirty="0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xmlns="" id="{A19BA524-7792-ED41-BDED-92CFE18ED6D4}"/>
              </a:ext>
            </a:extLst>
          </p:cNvPr>
          <p:cNvSpPr txBox="1"/>
          <p:nvPr/>
        </p:nvSpPr>
        <p:spPr>
          <a:xfrm>
            <a:off x="955089" y="1451927"/>
            <a:ext cx="3031175" cy="535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 dirty="0"/>
              <a:t>Squamous </a:t>
            </a:r>
            <a:br>
              <a:rPr lang="en-US" sz="1600" b="1" dirty="0"/>
            </a:br>
            <a:r>
              <a:rPr lang="en-US" sz="1600" b="1" dirty="0"/>
              <a:t>(no targetable mutation)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xmlns="" id="{7B8A19EF-6CBA-1A4C-8FC2-75968B1EC7D0}"/>
              </a:ext>
            </a:extLst>
          </p:cNvPr>
          <p:cNvSpPr/>
          <p:nvPr/>
        </p:nvSpPr>
        <p:spPr bwMode="auto">
          <a:xfrm>
            <a:off x="4396036" y="5725551"/>
            <a:ext cx="205627" cy="205627"/>
          </a:xfrm>
          <a:prstGeom prst="rect">
            <a:avLst/>
          </a:prstGeom>
          <a:solidFill>
            <a:srgbClr val="0071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xmlns="" id="{391117FC-CB49-2E40-99D7-C35022635C62}"/>
              </a:ext>
            </a:extLst>
          </p:cNvPr>
          <p:cNvSpPr txBox="1"/>
          <p:nvPr/>
        </p:nvSpPr>
        <p:spPr>
          <a:xfrm>
            <a:off x="4521750" y="5627372"/>
            <a:ext cx="2842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Targeted treatment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xmlns="" id="{7CFF1A18-8D9C-BD47-86F0-EE62A728A639}"/>
              </a:ext>
            </a:extLst>
          </p:cNvPr>
          <p:cNvSpPr/>
          <p:nvPr/>
        </p:nvSpPr>
        <p:spPr bwMode="auto">
          <a:xfrm>
            <a:off x="4396036" y="6046727"/>
            <a:ext cx="205627" cy="205627"/>
          </a:xfrm>
          <a:prstGeom prst="rect">
            <a:avLst/>
          </a:prstGeom>
          <a:solidFill>
            <a:srgbClr val="D55F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62D4D071-E935-A74E-8D48-F0D3DF023343}"/>
              </a:ext>
            </a:extLst>
          </p:cNvPr>
          <p:cNvSpPr txBox="1"/>
          <p:nvPr/>
        </p:nvSpPr>
        <p:spPr>
          <a:xfrm>
            <a:off x="4570279" y="5963703"/>
            <a:ext cx="2643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Chemotherapy ± biologic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xmlns="" id="{FCA8F25D-1CC7-B749-9AEF-AD6116934F78}"/>
              </a:ext>
            </a:extLst>
          </p:cNvPr>
          <p:cNvSpPr/>
          <p:nvPr/>
        </p:nvSpPr>
        <p:spPr bwMode="auto">
          <a:xfrm>
            <a:off x="7160916" y="5702936"/>
            <a:ext cx="205627" cy="205627"/>
          </a:xfrm>
          <a:prstGeom prst="rect">
            <a:avLst/>
          </a:prstGeom>
          <a:solidFill>
            <a:srgbClr val="608F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CDAED5CC-1AF7-6E4B-A926-67DB96FA5E0D}"/>
              </a:ext>
            </a:extLst>
          </p:cNvPr>
          <p:cNvSpPr txBox="1"/>
          <p:nvPr/>
        </p:nvSpPr>
        <p:spPr>
          <a:xfrm>
            <a:off x="7335137" y="5604758"/>
            <a:ext cx="4298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Chemotherapy + checkpoint inhibitor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xmlns="" id="{F6234405-158E-7F4F-8AF8-563E31C342DE}"/>
              </a:ext>
            </a:extLst>
          </p:cNvPr>
          <p:cNvSpPr/>
          <p:nvPr/>
        </p:nvSpPr>
        <p:spPr bwMode="auto">
          <a:xfrm>
            <a:off x="7160916" y="6002760"/>
            <a:ext cx="205627" cy="205627"/>
          </a:xfrm>
          <a:prstGeom prst="rect">
            <a:avLst/>
          </a:prstGeom>
          <a:solidFill>
            <a:srgbClr val="7778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7C4F9987-5D71-6C4D-9887-652379E16941}"/>
              </a:ext>
            </a:extLst>
          </p:cNvPr>
          <p:cNvSpPr txBox="1"/>
          <p:nvPr/>
        </p:nvSpPr>
        <p:spPr>
          <a:xfrm>
            <a:off x="7335159" y="5919738"/>
            <a:ext cx="2643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Checkpoint inhibitor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xmlns="" id="{218ECAE2-71C4-E048-9A9C-45E41F17192D}"/>
              </a:ext>
            </a:extLst>
          </p:cNvPr>
          <p:cNvSpPr txBox="1"/>
          <p:nvPr/>
        </p:nvSpPr>
        <p:spPr>
          <a:xfrm>
            <a:off x="154767" y="6449082"/>
            <a:ext cx="5926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Love N et al. </a:t>
            </a:r>
            <a:r>
              <a:rPr lang="en-US" sz="1600" i="1" dirty="0"/>
              <a:t>Proc IASLC </a:t>
            </a:r>
            <a:r>
              <a:rPr lang="en-US" sz="1600" dirty="0"/>
              <a:t>2017;Abstract 75. </a:t>
            </a:r>
          </a:p>
        </p:txBody>
      </p:sp>
    </p:spTree>
    <p:extLst>
      <p:ext uri="{BB962C8B-B14F-4D97-AF65-F5344CB8AC3E}">
        <p14:creationId xmlns:p14="http://schemas.microsoft.com/office/powerpoint/2010/main" val="2975637936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13005</TotalTime>
  <Words>342</Words>
  <Application>Microsoft Macintosh PowerPoint</Application>
  <PresentationFormat>Widescreen</PresentationFormat>
  <Paragraphs>80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ＭＳ Ｐゴシック</vt:lpstr>
      <vt:lpstr>Times</vt:lpstr>
      <vt:lpstr>Wingdings</vt:lpstr>
      <vt:lpstr>ヒラギノ角ゴ Pro W3</vt:lpstr>
      <vt:lpstr>Blank Presentation</vt:lpstr>
      <vt:lpstr>13_Blank Presentation</vt:lpstr>
      <vt:lpstr>1_Blank Presentation</vt:lpstr>
      <vt:lpstr>PowerPoint Presentation</vt:lpstr>
      <vt:lpstr>PowerPoint Presentation</vt:lpstr>
      <vt:lpstr>Disclosures for Moderator Neil Love, MD</vt:lpstr>
      <vt:lpstr>RTP ASCO Symposia</vt:lpstr>
      <vt:lpstr>Agenda</vt:lpstr>
      <vt:lpstr>Contributing Community Oncologists</vt:lpstr>
      <vt:lpstr>PowerPoint Presentation</vt:lpstr>
    </vt:vector>
  </TitlesOfParts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creator>Fernando G Rendina</dc:creator>
  <cp:lastModifiedBy>Microsoft Office User</cp:lastModifiedBy>
  <cp:revision>1528</cp:revision>
  <cp:lastPrinted>2018-06-01T21:05:17Z</cp:lastPrinted>
  <dcterms:created xsi:type="dcterms:W3CDTF">2012-08-13T12:55:31Z</dcterms:created>
  <dcterms:modified xsi:type="dcterms:W3CDTF">2018-06-11T11:39:20Z</dcterms:modified>
</cp:coreProperties>
</file>