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2" r:id="rId2"/>
    <p:sldMasterId id="2147483700" r:id="rId3"/>
    <p:sldMasterId id="2147483731" r:id="rId4"/>
  </p:sldMasterIdLst>
  <p:notesMasterIdLst>
    <p:notesMasterId r:id="rId74"/>
  </p:notesMasterIdLst>
  <p:sldIdLst>
    <p:sldId id="1915" r:id="rId5"/>
    <p:sldId id="1120" r:id="rId6"/>
    <p:sldId id="1810" r:id="rId7"/>
    <p:sldId id="1817" r:id="rId8"/>
    <p:sldId id="1818" r:id="rId9"/>
    <p:sldId id="1814" r:id="rId10"/>
    <p:sldId id="1816" r:id="rId11"/>
    <p:sldId id="1888" r:id="rId12"/>
    <p:sldId id="1891" r:id="rId13"/>
    <p:sldId id="1827" r:id="rId14"/>
    <p:sldId id="1878" r:id="rId15"/>
    <p:sldId id="1879" r:id="rId16"/>
    <p:sldId id="1880" r:id="rId17"/>
    <p:sldId id="1881" r:id="rId18"/>
    <p:sldId id="1882" r:id="rId19"/>
    <p:sldId id="1883" r:id="rId20"/>
    <p:sldId id="1884" r:id="rId21"/>
    <p:sldId id="1885" r:id="rId22"/>
    <p:sldId id="1886" r:id="rId23"/>
    <p:sldId id="1889" r:id="rId24"/>
    <p:sldId id="1890" r:id="rId25"/>
    <p:sldId id="1896" r:id="rId26"/>
    <p:sldId id="1901" r:id="rId27"/>
    <p:sldId id="1904" r:id="rId28"/>
    <p:sldId id="1905" r:id="rId29"/>
    <p:sldId id="1897" r:id="rId30"/>
    <p:sldId id="1898" r:id="rId31"/>
    <p:sldId id="1900" r:id="rId32"/>
    <p:sldId id="1908" r:id="rId33"/>
    <p:sldId id="1907" r:id="rId34"/>
    <p:sldId id="1909" r:id="rId35"/>
    <p:sldId id="1910" r:id="rId36"/>
    <p:sldId id="1911" r:id="rId37"/>
    <p:sldId id="1823" r:id="rId38"/>
    <p:sldId id="1825" r:id="rId39"/>
    <p:sldId id="1822" r:id="rId40"/>
    <p:sldId id="1830" r:id="rId41"/>
    <p:sldId id="1828" r:id="rId42"/>
    <p:sldId id="1815" r:id="rId43"/>
    <p:sldId id="1912" r:id="rId44"/>
    <p:sldId id="1913" r:id="rId45"/>
    <p:sldId id="1824" r:id="rId46"/>
    <p:sldId id="1914" r:id="rId47"/>
    <p:sldId id="1829" r:id="rId48"/>
    <p:sldId id="1811" r:id="rId49"/>
    <p:sldId id="1836" r:id="rId50"/>
    <p:sldId id="1835" r:id="rId51"/>
    <p:sldId id="1837" r:id="rId52"/>
    <p:sldId id="1842" r:id="rId53"/>
    <p:sldId id="1841" r:id="rId54"/>
    <p:sldId id="1834" r:id="rId55"/>
    <p:sldId id="1862" r:id="rId56"/>
    <p:sldId id="1849" r:id="rId57"/>
    <p:sldId id="1876" r:id="rId58"/>
    <p:sldId id="1875" r:id="rId59"/>
    <p:sldId id="1853" r:id="rId60"/>
    <p:sldId id="1812" r:id="rId61"/>
    <p:sldId id="1854" r:id="rId62"/>
    <p:sldId id="1858" r:id="rId63"/>
    <p:sldId id="1860" r:id="rId64"/>
    <p:sldId id="1855" r:id="rId65"/>
    <p:sldId id="1846" r:id="rId66"/>
    <p:sldId id="1868" r:id="rId67"/>
    <p:sldId id="1863" r:id="rId68"/>
    <p:sldId id="1869" r:id="rId69"/>
    <p:sldId id="1874" r:id="rId70"/>
    <p:sldId id="1832" r:id="rId71"/>
    <p:sldId id="1864" r:id="rId72"/>
    <p:sldId id="1866" r:id="rId73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0E3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63" Type="http://schemas.openxmlformats.org/officeDocument/2006/relationships/slide" Target="slides/slide59.xml"/><Relationship Id="rId64" Type="http://schemas.openxmlformats.org/officeDocument/2006/relationships/slide" Target="slides/slide60.xml"/><Relationship Id="rId65" Type="http://schemas.openxmlformats.org/officeDocument/2006/relationships/slide" Target="slides/slide61.xml"/><Relationship Id="rId66" Type="http://schemas.openxmlformats.org/officeDocument/2006/relationships/slide" Target="slides/slide62.xml"/><Relationship Id="rId67" Type="http://schemas.openxmlformats.org/officeDocument/2006/relationships/slide" Target="slides/slide63.xml"/><Relationship Id="rId68" Type="http://schemas.openxmlformats.org/officeDocument/2006/relationships/slide" Target="slides/slide64.xml"/><Relationship Id="rId69" Type="http://schemas.openxmlformats.org/officeDocument/2006/relationships/slide" Target="slides/slide65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slide" Target="slides/slide51.xml"/><Relationship Id="rId56" Type="http://schemas.openxmlformats.org/officeDocument/2006/relationships/slide" Target="slides/slide52.xml"/><Relationship Id="rId57" Type="http://schemas.openxmlformats.org/officeDocument/2006/relationships/slide" Target="slides/slide53.xml"/><Relationship Id="rId58" Type="http://schemas.openxmlformats.org/officeDocument/2006/relationships/slide" Target="slides/slide54.xml"/><Relationship Id="rId59" Type="http://schemas.openxmlformats.org/officeDocument/2006/relationships/slide" Target="slides/slide5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70" Type="http://schemas.openxmlformats.org/officeDocument/2006/relationships/slide" Target="slides/slide66.xml"/><Relationship Id="rId71" Type="http://schemas.openxmlformats.org/officeDocument/2006/relationships/slide" Target="slides/slide67.xml"/><Relationship Id="rId72" Type="http://schemas.openxmlformats.org/officeDocument/2006/relationships/slide" Target="slides/slide68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73" Type="http://schemas.openxmlformats.org/officeDocument/2006/relationships/slide" Target="slides/slide69.xml"/><Relationship Id="rId74" Type="http://schemas.openxmlformats.org/officeDocument/2006/relationships/notesMaster" Target="notesMasters/notesMaster1.xml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6.xml"/><Relationship Id="rId61" Type="http://schemas.openxmlformats.org/officeDocument/2006/relationships/slide" Target="slides/slide57.xml"/><Relationship Id="rId62" Type="http://schemas.openxmlformats.org/officeDocument/2006/relationships/slide" Target="slides/slide58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fchinea/Library/Containers/com.microsoft.Excel/Data/Downloads/Beyond%20the%20Guidelines%20LymphomaCLL%20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fchinea/Library/Containers/com.microsoft.Excel/Data/Downloads/Beyond%20the%20Guidelines%20LymphomaCLL%20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Sheet!$H$691</c:f>
              <c:strCache>
                <c:ptCount val="1"/>
              </c:strCache>
            </c:strRef>
          </c:tx>
          <c:spPr>
            <a:solidFill>
              <a:srgbClr val="FF990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Sheet!$H$692:$H$716</c:f>
              <c:numCache>
                <c:formatCode>General</c:formatCode>
                <c:ptCount val="25"/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</c:numCache>
            </c:numRef>
          </c:cat>
          <c:val>
            <c:numRef>
              <c:f>Sheet!$I$692:$I$716</c:f>
              <c:numCache>
                <c:formatCode>General</c:formatCode>
                <c:ptCount val="25"/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1.0</c:v>
                </c:pt>
                <c:pt idx="5">
                  <c:v>2.0</c:v>
                </c:pt>
                <c:pt idx="6">
                  <c:v>2.0</c:v>
                </c:pt>
                <c:pt idx="7">
                  <c:v>2.0</c:v>
                </c:pt>
                <c:pt idx="8">
                  <c:v>2.0</c:v>
                </c:pt>
                <c:pt idx="9">
                  <c:v>2.0</c:v>
                </c:pt>
                <c:pt idx="10">
                  <c:v>2.0</c:v>
                </c:pt>
                <c:pt idx="11">
                  <c:v>3.0</c:v>
                </c:pt>
                <c:pt idx="12">
                  <c:v>3.0</c:v>
                </c:pt>
                <c:pt idx="13">
                  <c:v>3.0</c:v>
                </c:pt>
                <c:pt idx="14">
                  <c:v>4.0</c:v>
                </c:pt>
                <c:pt idx="15">
                  <c:v>5.0</c:v>
                </c:pt>
                <c:pt idx="16">
                  <c:v>5.0</c:v>
                </c:pt>
                <c:pt idx="17">
                  <c:v>6.0</c:v>
                </c:pt>
                <c:pt idx="18">
                  <c:v>7.0</c:v>
                </c:pt>
                <c:pt idx="19">
                  <c:v>7.0</c:v>
                </c:pt>
                <c:pt idx="20">
                  <c:v>10.0</c:v>
                </c:pt>
                <c:pt idx="21">
                  <c:v>10.0</c:v>
                </c:pt>
                <c:pt idx="22">
                  <c:v>12.0</c:v>
                </c:pt>
                <c:pt idx="23">
                  <c:v>25.0</c:v>
                </c:pt>
                <c:pt idx="24">
                  <c:v>40.0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DB-6047-9AB9-7CE647F619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-30"/>
        <c:axId val="-1871027680"/>
        <c:axId val="-1871025904"/>
      </c:barChart>
      <c:catAx>
        <c:axId val="-18710276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871025904"/>
        <c:crosses val="autoZero"/>
        <c:auto val="1"/>
        <c:lblAlgn val="ctr"/>
        <c:lblOffset val="100"/>
        <c:noMultiLvlLbl val="0"/>
      </c:catAx>
      <c:valAx>
        <c:axId val="-187102590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71027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Sheet!$A$681</c:f>
              <c:strCache>
                <c:ptCount val="1"/>
                <c:pt idx="0">
                  <c:v>Respondents</c:v>
                </c:pt>
              </c:strCache>
            </c:strRef>
          </c:tx>
          <c:spPr>
            <a:solidFill>
              <a:srgbClr val="FF990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Sheet!$A$682:$A$705</c:f>
              <c:numCache>
                <c:formatCode>General</c:formatCode>
                <c:ptCount val="2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</c:numCache>
            </c:numRef>
          </c:cat>
          <c:val>
            <c:numRef>
              <c:f>Sheet!$E$682:$E$705</c:f>
              <c:numCache>
                <c:formatCode>General</c:formatCode>
                <c:ptCount val="24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1.0</c:v>
                </c:pt>
                <c:pt idx="12">
                  <c:v>2.0</c:v>
                </c:pt>
                <c:pt idx="13">
                  <c:v>2.0</c:v>
                </c:pt>
                <c:pt idx="14">
                  <c:v>2.0</c:v>
                </c:pt>
                <c:pt idx="15">
                  <c:v>2.0</c:v>
                </c:pt>
                <c:pt idx="16">
                  <c:v>2.0</c:v>
                </c:pt>
                <c:pt idx="17">
                  <c:v>3.0</c:v>
                </c:pt>
                <c:pt idx="18">
                  <c:v>3.0</c:v>
                </c:pt>
                <c:pt idx="19">
                  <c:v>4.0</c:v>
                </c:pt>
                <c:pt idx="20">
                  <c:v>6.0</c:v>
                </c:pt>
                <c:pt idx="21">
                  <c:v>6.0</c:v>
                </c:pt>
                <c:pt idx="22">
                  <c:v>10.0</c:v>
                </c:pt>
                <c:pt idx="23">
                  <c:v>10.0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54-0446-B7B8-DF71651123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-30"/>
        <c:axId val="-1870867056"/>
        <c:axId val="-1870865280"/>
      </c:barChart>
      <c:catAx>
        <c:axId val="-18708670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870865280"/>
        <c:crosses val="autoZero"/>
        <c:auto val="1"/>
        <c:lblAlgn val="ctr"/>
        <c:lblOffset val="100"/>
        <c:noMultiLvlLbl val="0"/>
      </c:catAx>
      <c:valAx>
        <c:axId val="-187086528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70867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CF067-4ACA-5242-AAF7-3C907EEFF5EE}" type="datetimeFigureOut">
              <a:rPr lang="en-US" smtClean="0"/>
              <a:t>6/5/18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B0FC5-DF50-114A-B29D-95C2DE87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DB787-9FB4-DC4A-80AA-DB3AF5C8F3C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00A_ONS-Breast-17-NL-Intro-Slides_v34fr</a:t>
            </a: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Breast Cancer</a:t>
            </a:r>
          </a:p>
        </p:txBody>
      </p:sp>
    </p:spTree>
    <p:extLst>
      <p:ext uri="{BB962C8B-B14F-4D97-AF65-F5344CB8AC3E}">
        <p14:creationId xmlns:p14="http://schemas.microsoft.com/office/powerpoint/2010/main" val="2187443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11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11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11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11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26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12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12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12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12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74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13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13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13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13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39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14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14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14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14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77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15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15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15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15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500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16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16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16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16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08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17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17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17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17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970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18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18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18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18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00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19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19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19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19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8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20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20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20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20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29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3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3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3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3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999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21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21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21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21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118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22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22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22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22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274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23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23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23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23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261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24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24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24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24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378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25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25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25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25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971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26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26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26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26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00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27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27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27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27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503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28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28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28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28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360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29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29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29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29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574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30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30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30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30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96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4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4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4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4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857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222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262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422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329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668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565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1568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6636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2547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42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5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5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5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5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5741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1107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960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0089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173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621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259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2685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3602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242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26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6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6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6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6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9985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7509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1819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6846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8936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8210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3515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5009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6951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7768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38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7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7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7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7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3052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9189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3308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47114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7401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3779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2027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1879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B4B2D-3A43-B24F-8B37-118AD8F3C8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B50F-C196-884E-BF24-A9738C361A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40134-F787-D742-936B-863828BA47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716D-450D-B24A-A974-6EF7FDCE1E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07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8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8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8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8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69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9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9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9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9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36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solidFill>
                  <a:srgbClr val="000000"/>
                </a:solidFill>
                <a:latin typeface="Times" charset="0"/>
              </a:rPr>
              <a:pPr/>
              <a:t>10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solidFill>
                  <a:srgbClr val="000000"/>
                </a:solidFill>
                <a:latin typeface="Times" charset="0"/>
              </a:rPr>
              <a:pPr algn="r"/>
              <a:t>10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10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solidFill>
                  <a:srgbClr val="000000"/>
                </a:solidFill>
                <a:latin typeface="Times" charset="0"/>
                <a:cs typeface="Arial" charset="0"/>
              </a:rPr>
              <a:pPr algn="r"/>
              <a:t>10</a:t>
            </a:fld>
            <a:endParaRPr lang="en-US" sz="1200">
              <a:solidFill>
                <a:srgbClr val="000000"/>
              </a:solidFill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86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4.jp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RTP_SlideBackground-YiR_v3fr-bullet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RTP_SlideBackground-ASCO-GI-13_v1fr-Titl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620" y="0"/>
            <a:ext cx="914638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981200"/>
            <a:ext cx="10363200" cy="1143000"/>
          </a:xfrm>
        </p:spPr>
        <p:txBody>
          <a:bodyPr/>
          <a:lstStyle>
            <a:lvl1pPr algn="ctr">
              <a:defRPr sz="3600" baseline="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4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47" y="2802960"/>
            <a:ext cx="10515600" cy="1371600"/>
          </a:xfrm>
        </p:spPr>
        <p:txBody>
          <a:bodyPr anchor="ctr"/>
          <a:lstStyle>
            <a:lvl1pPr algn="ctr">
              <a:defRPr sz="32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639" y="0"/>
            <a:ext cx="10362724" cy="14630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4" y="1462090"/>
            <a:ext cx="5080000" cy="50276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62090"/>
            <a:ext cx="5080000" cy="50276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74639"/>
            <a:ext cx="10972800" cy="146304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63716"/>
            <a:ext cx="5386917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03477"/>
            <a:ext cx="5386917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763716"/>
            <a:ext cx="5389033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403477"/>
            <a:ext cx="5389033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639" y="0"/>
            <a:ext cx="10362724" cy="1737360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B70C9D7-FE8E-FE4E-8EEE-A81256938C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981200"/>
            <a:ext cx="10363200" cy="1143000"/>
          </a:xfrm>
        </p:spPr>
        <p:txBody>
          <a:bodyPr/>
          <a:lstStyle>
            <a:lvl1pPr algn="ctr">
              <a:defRPr sz="23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291399"/>
      </p:ext>
    </p:extLst>
  </p:cSld>
  <p:clrMapOvr>
    <a:masterClrMapping/>
  </p:clrMapOvr>
  <p:transition spd="slow"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8681096"/>
      </p:ext>
    </p:extLst>
  </p:cSld>
  <p:clrMapOvr>
    <a:masterClrMapping/>
  </p:clrMapOvr>
  <p:transition spd="slow"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4056989"/>
      </p:ext>
    </p:extLst>
  </p:cSld>
  <p:clrMapOvr>
    <a:masterClrMapping/>
  </p:clrMapOvr>
  <p:transition spd="slow"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62088"/>
            <a:ext cx="50800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62088"/>
            <a:ext cx="50800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2315079"/>
      </p:ext>
    </p:extLst>
  </p:cSld>
  <p:clrMapOvr>
    <a:masterClrMapping/>
  </p:clrMapOvr>
  <p:transition spd="slow"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4424472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462089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3030282"/>
      </p:ext>
    </p:extLst>
  </p:cSld>
  <p:clrMapOvr>
    <a:masterClrMapping/>
  </p:clrMapOvr>
  <p:transition spd="slow"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016567"/>
      </p:ext>
    </p:extLst>
  </p:cSld>
  <p:clrMapOvr>
    <a:masterClrMapping/>
  </p:clrMapOvr>
  <p:transition spd="slow"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8364395"/>
      </p:ext>
    </p:extLst>
  </p:cSld>
  <p:clrMapOvr>
    <a:masterClrMapping/>
  </p:clrMapOvr>
  <p:transition spd="slow"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5592051"/>
      </p:ext>
    </p:extLst>
  </p:cSld>
  <p:clrMapOvr>
    <a:masterClrMapping/>
  </p:clrMapOvr>
  <p:transition spd="slow"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0766389"/>
      </p:ext>
    </p:extLst>
  </p:cSld>
  <p:clrMapOvr>
    <a:masterClrMapping/>
  </p:clrMapOvr>
  <p:transition spd="slow"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0"/>
            <a:ext cx="2590800" cy="6489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0"/>
            <a:ext cx="7569200" cy="6489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3788261"/>
      </p:ext>
    </p:extLst>
  </p:cSld>
  <p:clrMapOvr>
    <a:masterClrMapping/>
  </p:clrMapOvr>
  <p:transition spd="slow"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30767" y="6631087"/>
            <a:ext cx="7738116" cy="153888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233" y="6489701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659D2F7D-FC5C-3F46-9C72-E18FC1D7FF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566227"/>
      </p:ext>
    </p:extLst>
  </p:cSld>
  <p:clrMapOvr>
    <a:masterClrMapping/>
  </p:clrMapOvr>
  <p:transition spd="slow"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30767" y="6631087"/>
            <a:ext cx="7738116" cy="153888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233" y="6489701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659D2F7D-FC5C-3F46-9C72-E18FC1D7FF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12635"/>
      </p:ext>
    </p:extLst>
  </p:cSld>
  <p:clrMapOvr>
    <a:masterClrMapping/>
  </p:clrMapOvr>
  <p:transition spd="slow"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30767" y="6631087"/>
            <a:ext cx="7738116" cy="153888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233" y="6489701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659D2F7D-FC5C-3F46-9C72-E18FC1D7FF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404894"/>
      </p:ext>
    </p:extLst>
  </p:cSld>
  <p:clrMapOvr>
    <a:masterClrMapping/>
  </p:clrMapOvr>
  <p:transition spd="slow"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N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30767" y="6631087"/>
            <a:ext cx="7738116" cy="153888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233" y="6489701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796EC0D8-CF13-B54F-AABB-1280F8E58F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846570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47" y="2802960"/>
            <a:ext cx="10515600" cy="1371600"/>
          </a:xfrm>
        </p:spPr>
        <p:txBody>
          <a:bodyPr anchor="ctr"/>
          <a:lstStyle>
            <a:lvl1pPr algn="ctr">
              <a:defRPr sz="32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N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30767" y="6631087"/>
            <a:ext cx="7738116" cy="153888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233" y="6489701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796EC0D8-CF13-B54F-AABB-1280F8E58F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861078"/>
      </p:ext>
    </p:extLst>
  </p:cSld>
  <p:clrMapOvr>
    <a:masterClrMapping/>
  </p:clrMapOvr>
  <p:transition spd="slow" advClick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N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30767" y="6631087"/>
            <a:ext cx="7738116" cy="153888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233" y="6489701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796EC0D8-CF13-B54F-AABB-1280F8E58F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078812"/>
      </p:ext>
    </p:extLst>
  </p:cSld>
  <p:clrMapOvr>
    <a:masterClrMapping/>
  </p:clrMapOvr>
  <p:transition spd="slow" advClick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N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30767" y="6631087"/>
            <a:ext cx="7738116" cy="153888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233" y="6489701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796EC0D8-CF13-B54F-AABB-1280F8E58F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333604"/>
      </p:ext>
    </p:extLst>
  </p:cSld>
  <p:clrMapOvr>
    <a:masterClrMapping/>
  </p:clrMapOvr>
  <p:transition spd="slow" advClick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N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30767" y="6631087"/>
            <a:ext cx="7738116" cy="153888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233" y="6489701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659D2F7D-FC5C-3F46-9C72-E18FC1D7FF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510317"/>
      </p:ext>
    </p:extLst>
  </p:cSld>
  <p:clrMapOvr>
    <a:masterClrMapping/>
  </p:clrMapOvr>
  <p:transition spd="slow" advClick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N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30767" y="6631087"/>
            <a:ext cx="7738116" cy="153888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233" y="6489701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659D2F7D-FC5C-3F46-9C72-E18FC1D7FFE0}" type="slidenum">
              <a:rPr lang="en-GB">
                <a:cs typeface="ＭＳ Ｐゴシック"/>
              </a:rPr>
              <a:pPr>
                <a:defRPr/>
              </a:pPr>
              <a:t>‹#›</a:t>
            </a:fld>
            <a:endParaRPr lang="en-GB"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32297182"/>
      </p:ext>
    </p:extLst>
  </p:cSld>
  <p:clrMapOvr>
    <a:masterClrMapping/>
  </p:clrMapOvr>
  <p:transition spd="slow" advClick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N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30767" y="6631087"/>
            <a:ext cx="7738116" cy="153888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233" y="6489701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50B45E4F-83AA-6947-96FD-B713EFDCB71B}" type="slidenum">
              <a:rPr lang="en-GB">
                <a:cs typeface="ＭＳ Ｐゴシック"/>
              </a:rPr>
              <a:pPr>
                <a:defRPr/>
              </a:pPr>
              <a:t>‹#›</a:t>
            </a:fld>
            <a:endParaRPr lang="en-GB"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792610154"/>
      </p:ext>
    </p:extLst>
  </p:cSld>
  <p:clrMapOvr>
    <a:masterClrMapping/>
  </p:clrMapOvr>
  <p:transition spd="slow" advClick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5" y="115889"/>
            <a:ext cx="10991849" cy="779671"/>
          </a:xfrm>
        </p:spPr>
        <p:txBody>
          <a:bodyPr>
            <a:normAutofit/>
          </a:bodyPr>
          <a:lstStyle>
            <a:lvl1pPr algn="l">
              <a:defRPr sz="2800" b="1" i="0">
                <a:solidFill>
                  <a:srgbClr val="064F59"/>
                </a:solidFill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84" y="1376989"/>
            <a:ext cx="10972800" cy="4525963"/>
          </a:xfrm>
        </p:spPr>
        <p:txBody>
          <a:bodyPr lIns="0" rtlCol="0">
            <a:normAutofit/>
          </a:bodyPr>
          <a:lstStyle>
            <a:lvl1pPr>
              <a:defRPr lang="en-US" sz="2100" dirty="0" smtClean="0"/>
            </a:lvl1pPr>
            <a:lvl2pPr>
              <a:defRPr lang="en-US" sz="2000" dirty="0" smtClean="0"/>
            </a:lvl2pPr>
            <a:lvl3pPr>
              <a:defRPr lang="en-US" sz="2000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615951" y="6289940"/>
            <a:ext cx="10993967" cy="46331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1000" b="0">
                <a:solidFill>
                  <a:srgbClr val="064F59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9012767" y="6491289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100" b="0" i="0">
                <a:solidFill>
                  <a:srgbClr val="064F59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865B40A2-B197-3B46-BE14-65D655D548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64F59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83200"/>
      </p:ext>
    </p:extLst>
  </p:cSld>
  <p:clrMapOvr>
    <a:masterClrMapping/>
  </p:clrMapOvr>
  <p:transition spd="slow" advClick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N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30767" y="6631087"/>
            <a:ext cx="7738116" cy="153888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233" y="6489701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796EC0D8-CF13-B54F-AABB-1280F8E58F14}" type="slidenum">
              <a:rPr lang="en-GB">
                <a:cs typeface="ＭＳ Ｐゴシック"/>
              </a:rPr>
              <a:pPr>
                <a:defRPr/>
              </a:pPr>
              <a:t>‹#›</a:t>
            </a:fld>
            <a:endParaRPr lang="en-GB"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747219559"/>
      </p:ext>
    </p:extLst>
  </p:cSld>
  <p:clrMapOvr>
    <a:masterClrMapping/>
  </p:clrMapOvr>
  <p:transition spd="slow" advClick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07264" y="6322423"/>
            <a:ext cx="5350933" cy="3048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/>
            </a:lvl1pPr>
            <a:lvl2pPr marL="457200" indent="0">
              <a:buNone/>
              <a:defRPr sz="105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6624320" y="6323295"/>
            <a:ext cx="5350933" cy="304800"/>
          </a:xfrm>
        </p:spPr>
        <p:txBody>
          <a:bodyPr anchor="b"/>
          <a:lstStyle>
            <a:lvl1pPr marL="0" indent="0" algn="r">
              <a:spcBef>
                <a:spcPts val="0"/>
              </a:spcBef>
              <a:buNone/>
              <a:defRPr sz="1000"/>
            </a:lvl1pPr>
            <a:lvl2pPr marL="457200" indent="0">
              <a:buNone/>
              <a:defRPr sz="105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044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N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30767" y="6631087"/>
            <a:ext cx="7738116" cy="153888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233" y="6489701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659D2F7D-FC5C-3F46-9C72-E18FC1D7FF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351027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639" y="0"/>
            <a:ext cx="10362724" cy="14630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4" y="1462090"/>
            <a:ext cx="5080000" cy="50276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62090"/>
            <a:ext cx="5080000" cy="50276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N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30767" y="6631087"/>
            <a:ext cx="7738116" cy="153888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233" y="6489701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659D2F7D-FC5C-3F46-9C72-E18FC1D7FF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325048"/>
      </p:ext>
    </p:extLst>
  </p:cSld>
  <p:clrMapOvr>
    <a:masterClrMapping/>
  </p:clrMapOvr>
  <p:transition spd="slow" advClick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N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30767" y="6631087"/>
            <a:ext cx="7738116" cy="153888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233" y="6489701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659D2F7D-FC5C-3F46-9C72-E18FC1D7FF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792028"/>
      </p:ext>
    </p:extLst>
  </p:cSld>
  <p:clrMapOvr>
    <a:masterClrMapping/>
  </p:clrMapOvr>
  <p:transition spd="slow" advClick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N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30767" y="6631087"/>
            <a:ext cx="7738116" cy="153888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233" y="6489701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50B45E4F-83AA-6947-96FD-B713EFDCB71B}" type="slidenum">
              <a:rPr lang="en-GB">
                <a:cs typeface="ＭＳ Ｐゴシック"/>
              </a:rPr>
              <a:pPr>
                <a:defRPr/>
              </a:pPr>
              <a:t>‹#›</a:t>
            </a:fld>
            <a:endParaRPr lang="en-GB"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49369060"/>
      </p:ext>
    </p:extLst>
  </p:cSld>
  <p:clrMapOvr>
    <a:masterClrMapping/>
  </p:clrMapOvr>
  <p:transition spd="slow" advClick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5" y="115889"/>
            <a:ext cx="10991849" cy="779671"/>
          </a:xfrm>
        </p:spPr>
        <p:txBody>
          <a:bodyPr>
            <a:normAutofit/>
          </a:bodyPr>
          <a:lstStyle>
            <a:lvl1pPr algn="l">
              <a:defRPr sz="2800" b="1" i="0">
                <a:solidFill>
                  <a:srgbClr val="064F59"/>
                </a:solidFill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84" y="1376989"/>
            <a:ext cx="10972800" cy="4525963"/>
          </a:xfrm>
        </p:spPr>
        <p:txBody>
          <a:bodyPr lIns="0" rtlCol="0">
            <a:normAutofit/>
          </a:bodyPr>
          <a:lstStyle>
            <a:lvl1pPr>
              <a:defRPr lang="en-US" sz="2100" dirty="0" smtClean="0"/>
            </a:lvl1pPr>
            <a:lvl2pPr>
              <a:defRPr lang="en-US" sz="2000" dirty="0" smtClean="0"/>
            </a:lvl2pPr>
            <a:lvl3pPr>
              <a:defRPr lang="en-US" sz="2000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615951" y="6289940"/>
            <a:ext cx="10993967" cy="46331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1000" b="0">
                <a:solidFill>
                  <a:srgbClr val="064F59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9012767" y="6491289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100" b="0" i="0">
                <a:solidFill>
                  <a:srgbClr val="064F59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865B40A2-B197-3B46-BE14-65D655D548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64F59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06452"/>
      </p:ext>
    </p:extLst>
  </p:cSld>
  <p:clrMapOvr>
    <a:masterClrMapping/>
  </p:clrMapOvr>
  <p:transition spd="slow" advClick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N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30767" y="6631087"/>
            <a:ext cx="7738116" cy="153888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233" y="6489701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796EC0D8-CF13-B54F-AABB-1280F8E58F14}" type="slidenum">
              <a:rPr lang="en-GB">
                <a:cs typeface="ＭＳ Ｐゴシック"/>
              </a:rPr>
              <a:pPr>
                <a:defRPr/>
              </a:pPr>
              <a:t>‹#›</a:t>
            </a:fld>
            <a:endParaRPr lang="en-GB"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746698445"/>
      </p:ext>
    </p:extLst>
  </p:cSld>
  <p:clrMapOvr>
    <a:masterClrMapping/>
  </p:clrMapOvr>
  <p:transition spd="slow" advClick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8C454DE-A612-E94D-9729-C8AD6DDFBC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981200"/>
            <a:ext cx="10363200" cy="1143000"/>
          </a:xfrm>
        </p:spPr>
        <p:txBody>
          <a:bodyPr/>
          <a:lstStyle>
            <a:lvl1pPr algn="ctr">
              <a:defRPr sz="23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/>
  </p:cSld>
  <p:clrMapOvr>
    <a:masterClrMapping/>
  </p:clrMapOvr>
  <p:transition spd="slow" advClick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/>
  </p:cSld>
  <p:clrMapOvr>
    <a:masterClrMapping/>
  </p:clrMapOvr>
  <p:transition spd="slow" advClick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/>
  </p:cSld>
  <p:clrMapOvr>
    <a:masterClrMapping/>
  </p:clrMapOvr>
  <p:transition spd="slow" advClick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62089"/>
            <a:ext cx="50800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62089"/>
            <a:ext cx="50800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/>
  </p:cSld>
  <p:clrMapOvr>
    <a:masterClrMapping/>
  </p:clrMapOvr>
  <p:transition spd="slow" advClick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/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74639"/>
            <a:ext cx="10972800" cy="146304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63716"/>
            <a:ext cx="5386917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03477"/>
            <a:ext cx="5386917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763716"/>
            <a:ext cx="5389033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403477"/>
            <a:ext cx="5389033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/>
  </p:cSld>
  <p:clrMapOvr>
    <a:masterClrMapping/>
  </p:clrMapOvr>
  <p:transition spd="slow" advClick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slow" advClick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/>
  </p:cSld>
  <p:clrMapOvr>
    <a:masterClrMapping/>
  </p:clrMapOvr>
  <p:transition spd="slow" advClick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/>
  </p:cSld>
  <p:clrMapOvr>
    <a:masterClrMapping/>
  </p:clrMapOvr>
  <p:transition spd="slow" advClick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/>
  </p:cSld>
  <p:clrMapOvr>
    <a:masterClrMapping/>
  </p:clrMapOvr>
  <p:transition spd="slow" advClick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"/>
            <a:ext cx="2590800" cy="6489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1"/>
            <a:ext cx="7569200" cy="6489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/>
  </p:cSld>
  <p:clrMapOvr>
    <a:masterClrMapping/>
  </p:clrMapOvr>
  <p:transition spd="slow" advClick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30767" y="6631087"/>
            <a:ext cx="7738116" cy="153888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233" y="6489702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59D2F7D-FC5C-3F46-9C72-E18FC1D7FFE0}" type="slidenum">
              <a:rPr lang="en-GB"/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/>
  </p:cSld>
  <p:clrMapOvr>
    <a:masterClrMapping/>
  </p:clrMapOvr>
  <p:transition spd="slow" advClick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N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30767" y="6631087"/>
            <a:ext cx="7738116" cy="153888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233" y="6489702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96EC0D8-CF13-B54F-AABB-1280F8E58F14}" type="slidenum">
              <a:rPr lang="en-GB"/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/>
  </p:cSld>
  <p:clrMapOvr>
    <a:masterClrMapping/>
  </p:clrMapOvr>
  <p:transition spd="slow" advClick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NEW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30767" y="6631087"/>
            <a:ext cx="7738116" cy="153888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233" y="6489702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59D2F7D-FC5C-3F46-9C72-E18FC1D7FFE0}" type="slidenum">
              <a:rPr lang="en-GB"/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/>
  </p:cSld>
  <p:clrMapOvr>
    <a:masterClrMapping/>
  </p:clrMapOvr>
  <p:transition spd="slow" advClick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6" y="115890"/>
            <a:ext cx="10991849" cy="779671"/>
          </a:xfrm>
        </p:spPr>
        <p:txBody>
          <a:bodyPr>
            <a:normAutofit/>
          </a:bodyPr>
          <a:lstStyle>
            <a:lvl1pPr algn="l">
              <a:defRPr sz="2800" b="1" i="0">
                <a:solidFill>
                  <a:srgbClr val="064F59"/>
                </a:solidFill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84" y="1376989"/>
            <a:ext cx="10972800" cy="4525963"/>
          </a:xfrm>
        </p:spPr>
        <p:txBody>
          <a:bodyPr lIns="0" rtlCol="0">
            <a:normAutofit/>
          </a:bodyPr>
          <a:lstStyle>
            <a:lvl1pPr>
              <a:defRPr lang="en-US" sz="2100" dirty="0" smtClean="0"/>
            </a:lvl1pPr>
            <a:lvl2pPr>
              <a:defRPr lang="en-US" sz="2000" dirty="0" smtClean="0"/>
            </a:lvl2pPr>
            <a:lvl3pPr>
              <a:defRPr lang="en-US" sz="2000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615953" y="6289941"/>
            <a:ext cx="10993967" cy="46331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1000" b="0">
                <a:solidFill>
                  <a:srgbClr val="064F59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9012767" y="649129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100" b="0" i="0">
                <a:solidFill>
                  <a:srgbClr val="064F59"/>
                </a:solidFill>
                <a:latin typeface="Arial"/>
                <a:cs typeface="Arial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65B40A2-B197-3B46-BE14-65D655D54854}" type="slidenum">
              <a:rPr lang="en-US"/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64F59">
                    <a:tint val="75000"/>
                  </a:srgb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</p:spTree>
    <p:extLst/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639" y="0"/>
            <a:ext cx="10362724" cy="1737360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07264" y="6322423"/>
            <a:ext cx="5350933" cy="3048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/>
            </a:lvl1pPr>
            <a:lvl2pPr marL="457189" indent="0">
              <a:buNone/>
              <a:defRPr sz="1051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6624320" y="6323295"/>
            <a:ext cx="5350933" cy="304800"/>
          </a:xfrm>
        </p:spPr>
        <p:txBody>
          <a:bodyPr anchor="b"/>
          <a:lstStyle>
            <a:lvl1pPr marL="0" indent="0" algn="r">
              <a:spcBef>
                <a:spcPts val="0"/>
              </a:spcBef>
              <a:buNone/>
              <a:defRPr sz="1000"/>
            </a:lvl1pPr>
            <a:lvl2pPr marL="457189" indent="0">
              <a:buNone/>
              <a:defRPr sz="1051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/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RTP_SlideBackground-YiR_v3fr-bullet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RTP_SlideBackground-ASCO-GI-13_v1fr-Titl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620" y="0"/>
            <a:ext cx="914638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981200"/>
            <a:ext cx="10363200" cy="1143000"/>
          </a:xfrm>
        </p:spPr>
        <p:txBody>
          <a:bodyPr/>
          <a:lstStyle>
            <a:lvl1pPr algn="ctr">
              <a:defRPr sz="3600" baseline="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4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462089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theme" Target="../theme/theme2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20" Type="http://schemas.openxmlformats.org/officeDocument/2006/relationships/slideLayout" Target="../slideLayouts/slideLayout34.xml"/><Relationship Id="rId21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37.xml"/><Relationship Id="rId24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0.xml"/><Relationship Id="rId27" Type="http://schemas.openxmlformats.org/officeDocument/2006/relationships/slideLayout" Target="../slideLayouts/slideLayout41.xml"/><Relationship Id="rId28" Type="http://schemas.openxmlformats.org/officeDocument/2006/relationships/slideLayout" Target="../slideLayouts/slideLayout42.xml"/><Relationship Id="rId29" Type="http://schemas.openxmlformats.org/officeDocument/2006/relationships/slideLayout" Target="../slideLayouts/slideLayout43.xml"/><Relationship Id="rId30" Type="http://schemas.openxmlformats.org/officeDocument/2006/relationships/slideLayout" Target="../slideLayouts/slideLayout44.xml"/><Relationship Id="rId31" Type="http://schemas.openxmlformats.org/officeDocument/2006/relationships/theme" Target="../theme/theme3.xml"/><Relationship Id="rId32" Type="http://schemas.openxmlformats.org/officeDocument/2006/relationships/image" Target="../media/image3.jpg"/><Relationship Id="rId10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58.xml"/><Relationship Id="rId15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18" Type="http://schemas.openxmlformats.org/officeDocument/2006/relationships/image" Target="../media/image3.jp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RTP_SlideBackground-YiR_v3fr-bulleted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639" y="0"/>
            <a:ext cx="1036272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39" y="1462090"/>
            <a:ext cx="10362724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677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BBE0E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5pPr>
      <a:lvl6pPr marL="457178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6pPr>
      <a:lvl7pPr marL="914354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7pPr>
      <a:lvl8pPr marL="1371532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8pPr>
      <a:lvl9pPr marL="1828709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2pPr>
      <a:lvl3pPr marL="1142942" indent="-228589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</a:defRPr>
      </a:lvl3pPr>
      <a:lvl4pPr marL="1600120" indent="-228589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5pPr>
      <a:lvl6pPr marL="2514474" indent="-228589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6pPr>
      <a:lvl7pPr marL="2971652" indent="-228589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7pPr>
      <a:lvl8pPr marL="3428829" indent="-228589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8pPr>
      <a:lvl9pPr marL="3886006" indent="-228589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RTP_SlideBackground-YiR_v3fr-bulleted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639" y="0"/>
            <a:ext cx="1036272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39" y="1462090"/>
            <a:ext cx="10362724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05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BBE0E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5pPr>
      <a:lvl6pPr marL="457178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6pPr>
      <a:lvl7pPr marL="914354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7pPr>
      <a:lvl8pPr marL="1371532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8pPr>
      <a:lvl9pPr marL="1828709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2pPr>
      <a:lvl3pPr marL="1142942" indent="-228589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</a:defRPr>
      </a:lvl3pPr>
      <a:lvl4pPr marL="1600120" indent="-228589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5pPr>
      <a:lvl6pPr marL="2514474" indent="-228589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6pPr>
      <a:lvl7pPr marL="2971652" indent="-228589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7pPr>
      <a:lvl8pPr marL="3428829" indent="-228589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8pPr>
      <a:lvl9pPr marL="3886006" indent="-228589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AFE224E-ACFC-E54A-845D-831174F27DA6}"/>
              </a:ext>
            </a:extLst>
          </p:cNvPr>
          <p:cNvPicPr>
            <a:picLocks noChangeAspect="1"/>
          </p:cNvPicPr>
          <p:nvPr userDrawn="1"/>
        </p:nvPicPr>
        <p:blipFill>
          <a:blip r:embed="rId3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5029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84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  <p:sldLayoutId id="2147483720" r:id="rId20"/>
    <p:sldLayoutId id="2147483721" r:id="rId21"/>
    <p:sldLayoutId id="2147483722" r:id="rId22"/>
    <p:sldLayoutId id="2147483723" r:id="rId23"/>
    <p:sldLayoutId id="2147483724" r:id="rId24"/>
    <p:sldLayoutId id="2147483725" r:id="rId25"/>
    <p:sldLayoutId id="2147483726" r:id="rId26"/>
    <p:sldLayoutId id="2147483727" r:id="rId27"/>
    <p:sldLayoutId id="2147483728" r:id="rId28"/>
    <p:sldLayoutId id="2147483729" r:id="rId29"/>
    <p:sldLayoutId id="2147483730" r:id="rId30"/>
  </p:sldLayoutIdLst>
  <p:transition spd="slow" advClick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B6A313A-E53E-F845-A2A1-F0E3F66A3B42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5257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4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ransition spd="slow" advClick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png"/><Relationship Id="rId12" Type="http://schemas.openxmlformats.org/officeDocument/2006/relationships/image" Target="../media/image10.png"/><Relationship Id="rId13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Relationship Id="rId3" Type="http://schemas.openxmlformats.org/officeDocument/2006/relationships/chart" Target="../charts/char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2180493" y="2544640"/>
            <a:ext cx="7410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FFFFFF"/>
                </a:solidFill>
                <a:latin typeface="Arial"/>
                <a:cs typeface="Arial"/>
              </a:rPr>
              <a:t>Please note, these are the actual</a:t>
            </a:r>
            <a:br>
              <a:rPr lang="en-US" sz="2600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2600" b="1" dirty="0">
                <a:solidFill>
                  <a:srgbClr val="FFFFFF"/>
                </a:solidFill>
                <a:latin typeface="Arial"/>
                <a:cs typeface="Arial"/>
              </a:rPr>
              <a:t> video-recorded proceedings from the </a:t>
            </a:r>
            <a:br>
              <a:rPr lang="en-US" sz="2600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2600" b="1" dirty="0">
                <a:solidFill>
                  <a:srgbClr val="FFFFFF"/>
                </a:solidFill>
                <a:latin typeface="Arial"/>
                <a:cs typeface="Arial"/>
              </a:rPr>
              <a:t>live CME event and may include the use of trade names and other raw, unedited content. </a:t>
            </a:r>
            <a:endParaRPr lang="en-US" sz="26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2701985"/>
      </p:ext>
    </p:extLst>
  </p:cSld>
  <p:clrMapOvr>
    <a:masterClrMapping/>
  </p:clrMapOvr>
  <p:transition spd="slow"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prophylactic medications do you recommend for your patients with MM who are about to start therapy with RVD? (Select all that apply)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0548371" y="22061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16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729697" y="2188809"/>
            <a:ext cx="2285207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Acyclovir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444847" y="2933358"/>
            <a:ext cx="2570058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Acyclovir and sulfamethoxazole/</a:t>
            </a:r>
            <a:br>
              <a:rPr lang="en-US" b="1" dirty="0"/>
            </a:br>
            <a:r>
              <a:rPr lang="en-US" b="1" dirty="0"/>
              <a:t>trimethoprim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4" name="Picture 3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0" y="434550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161282" y="3700311"/>
            <a:ext cx="2853622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Levofloxacin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161282" y="5150993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Levofloxacin and acyclovir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2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72" y="293430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5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73" y="367948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56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5761" y="4412500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22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61282" y="4404628"/>
            <a:ext cx="2863462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Aspirin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9" name="Picture 6" descr="Square-5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0" y="5164950"/>
            <a:ext cx="395560" cy="39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 Box 9">
            <a:extLst>
              <a:ext uri="{FF2B5EF4-FFF2-40B4-BE49-F238E27FC236}">
                <a16:creationId xmlns:a16="http://schemas.microsoft.com/office/drawing/2014/main" xmlns="" id="{A3A0CEAF-0478-6E44-B5CA-06A11F4ED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743" y="5226204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1" name="Picture 60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060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2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65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63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77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71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7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89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61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52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64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64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427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19" y="434550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68" descr="Square-1.png">
            <a:extLst>
              <a:ext uri="{FF2B5EF4-FFF2-40B4-BE49-F238E27FC236}">
                <a16:creationId xmlns:a16="http://schemas.microsoft.com/office/drawing/2014/main" xmlns="" id="{8C2FC9BE-1D4B-D34F-8F13-9F005D5CD1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476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8335575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942516"/>
          </a:xfrm>
        </p:spPr>
        <p:txBody>
          <a:bodyPr/>
          <a:lstStyle/>
          <a:p>
            <a:r>
              <a:rPr lang="en-US" dirty="0"/>
              <a:t>In general, how would you compare the rate of peripheral neuropathy with subcutaneous </a:t>
            </a:r>
            <a:r>
              <a:rPr lang="en-US" dirty="0" err="1"/>
              <a:t>bortezomib</a:t>
            </a:r>
            <a:r>
              <a:rPr lang="en-US" dirty="0"/>
              <a:t> to that of carfilzomib?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0688874" y="22061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22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61281" y="2398497"/>
            <a:ext cx="2853623" cy="29041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The rate of peripheral neuropathy is higher with subcutaneous </a:t>
            </a:r>
            <a:r>
              <a:rPr lang="en-US" b="1" dirty="0" err="1"/>
              <a:t>bortezomib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246185" y="3658040"/>
            <a:ext cx="2768720" cy="2739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The rate of peripheral neuropathy is equivalent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4" name="Picture 3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60387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034" y="3658984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3" name="Picture 62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65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63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77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40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034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15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490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58456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58456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58456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58456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58456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 descr="Square-1.png">
            <a:extLst>
              <a:ext uri="{FF2B5EF4-FFF2-40B4-BE49-F238E27FC236}">
                <a16:creationId xmlns:a16="http://schemas.microsoft.com/office/drawing/2014/main" xmlns="" id="{52B3DC55-FC62-A743-9CB7-A2D23BAD13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429" y="258456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98700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942516"/>
          </a:xfrm>
        </p:spPr>
        <p:txBody>
          <a:bodyPr/>
          <a:lstStyle/>
          <a:p>
            <a:r>
              <a:rPr lang="en-US" dirty="0"/>
              <a:t>In general, how would you compare the rate of peripheral neuropathy with subcutaneous </a:t>
            </a:r>
            <a:r>
              <a:rPr lang="en-US" dirty="0" err="1"/>
              <a:t>bortezomib</a:t>
            </a:r>
            <a:r>
              <a:rPr lang="en-US" dirty="0"/>
              <a:t> to that of </a:t>
            </a:r>
            <a:r>
              <a:rPr lang="en-US" dirty="0" err="1"/>
              <a:t>ixazomib</a:t>
            </a:r>
            <a:r>
              <a:rPr lang="en-US" dirty="0"/>
              <a:t>?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1535848" y="22061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18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61281" y="2188809"/>
            <a:ext cx="2853623" cy="29041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The rate of peripheral neuropathy is higher with subcutaneous </a:t>
            </a:r>
            <a:r>
              <a:rPr lang="en-US" b="1" dirty="0" err="1"/>
              <a:t>bortezomib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351691" y="3435303"/>
            <a:ext cx="2663213" cy="27399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The rate of peripheral neuropathy is higher with </a:t>
            </a:r>
            <a:r>
              <a:rPr lang="en-US" b="1" dirty="0" err="1"/>
              <a:t>ixazomib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4" name="Picture 3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3811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034" y="343624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3" name="Picture 62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65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63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77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40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034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445473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61282" y="4534207"/>
            <a:ext cx="2853622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The rate of peripheral neuropathy is equivalent</a:t>
            </a:r>
          </a:p>
        </p:txBody>
      </p:sp>
      <p:pic>
        <p:nvPicPr>
          <p:cNvPr id="28" name="Picture 27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445473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6441" y="453420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pic>
        <p:nvPicPr>
          <p:cNvPr id="40" name="Picture 39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060" y="445473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15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778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411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504" y="445473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Square-1.png">
            <a:extLst>
              <a:ext uri="{FF2B5EF4-FFF2-40B4-BE49-F238E27FC236}">
                <a16:creationId xmlns:a16="http://schemas.microsoft.com/office/drawing/2014/main" xmlns="" id="{15B2E598-5E4B-BE4D-A807-A203C863E1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89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95316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942516"/>
          </a:xfrm>
        </p:spPr>
        <p:txBody>
          <a:bodyPr/>
          <a:lstStyle/>
          <a:p>
            <a:r>
              <a:rPr lang="en-US" dirty="0"/>
              <a:t>In general, how would you compare the rate of peripheral neuropathy with carfilzomib to that of </a:t>
            </a:r>
            <a:r>
              <a:rPr lang="en-US" dirty="0" err="1"/>
              <a:t>ixazomib</a:t>
            </a:r>
            <a:r>
              <a:rPr lang="en-US" dirty="0"/>
              <a:t>?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1071781" y="22061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17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61281" y="2188809"/>
            <a:ext cx="2853623" cy="29041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The rate of peripheral neuropathy is higher with </a:t>
            </a:r>
            <a:r>
              <a:rPr lang="en-US" b="1" dirty="0" err="1"/>
              <a:t>ixazomib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351691" y="3435303"/>
            <a:ext cx="2663213" cy="27399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The rate of peripheral neuropathy is equivalent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4" name="Picture 3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3811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5117" y="343624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3" name="Picture 62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65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63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77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40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034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328" y="33811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484" y="33811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3811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66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4290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796" y="33811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953" y="33811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Square-1.png">
            <a:extLst>
              <a:ext uri="{FF2B5EF4-FFF2-40B4-BE49-F238E27FC236}">
                <a16:creationId xmlns:a16="http://schemas.microsoft.com/office/drawing/2014/main" xmlns="" id="{AE0962B6-5D49-104D-84FB-8F84659025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91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1671372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942516"/>
          </a:xfrm>
        </p:spPr>
        <p:txBody>
          <a:bodyPr/>
          <a:lstStyle/>
          <a:p>
            <a:r>
              <a:rPr lang="en-US" dirty="0"/>
              <a:t>The use of carfilzomib may be associated with BNP elevations that are not indicative of systolic dysfunction.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6" name="Picture 25" descr="Square-4.png">
            <a:extLst>
              <a:ext uri="{FF2B5EF4-FFF2-40B4-BE49-F238E27FC236}">
                <a16:creationId xmlns:a16="http://schemas.microsoft.com/office/drawing/2014/main" xmlns="" id="{1B6E32E8-6B80-104F-9EB7-CCCA7B15C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 descr="Square-4.png">
            <a:extLst>
              <a:ext uri="{FF2B5EF4-FFF2-40B4-BE49-F238E27FC236}">
                <a16:creationId xmlns:a16="http://schemas.microsoft.com/office/drawing/2014/main" xmlns="" id="{E8FD9761-4D38-B44F-8991-8E25CBAD2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 descr="Square-4.png">
            <a:extLst>
              <a:ext uri="{FF2B5EF4-FFF2-40B4-BE49-F238E27FC236}">
                <a16:creationId xmlns:a16="http://schemas.microsoft.com/office/drawing/2014/main" xmlns="" id="{571ED42D-3197-CA42-96E9-8126B890E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Square-4.png">
            <a:extLst>
              <a:ext uri="{FF2B5EF4-FFF2-40B4-BE49-F238E27FC236}">
                <a16:creationId xmlns:a16="http://schemas.microsoft.com/office/drawing/2014/main" xmlns="" id="{D0FD2A65-2EA0-0343-8A3C-AED0A0174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Square-4.png">
            <a:extLst>
              <a:ext uri="{FF2B5EF4-FFF2-40B4-BE49-F238E27FC236}">
                <a16:creationId xmlns:a16="http://schemas.microsoft.com/office/drawing/2014/main" xmlns="" id="{D116D73B-33AC-AF46-A35C-08AD791AA8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 descr="Square-4.png">
            <a:extLst>
              <a:ext uri="{FF2B5EF4-FFF2-40B4-BE49-F238E27FC236}">
                <a16:creationId xmlns:a16="http://schemas.microsoft.com/office/drawing/2014/main" xmlns="" id="{691D7BFA-E2AC-1141-8F04-E7D7336D23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Square-4.png">
            <a:extLst>
              <a:ext uri="{FF2B5EF4-FFF2-40B4-BE49-F238E27FC236}">
                <a16:creationId xmlns:a16="http://schemas.microsoft.com/office/drawing/2014/main" xmlns="" id="{43E369BF-5C1C-344B-8773-5EFA89B6A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4.png">
            <a:extLst>
              <a:ext uri="{FF2B5EF4-FFF2-40B4-BE49-F238E27FC236}">
                <a16:creationId xmlns:a16="http://schemas.microsoft.com/office/drawing/2014/main" xmlns="" id="{5419DB2F-0DD1-C446-8FFF-38A133931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33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4.png">
            <a:extLst>
              <a:ext uri="{FF2B5EF4-FFF2-40B4-BE49-F238E27FC236}">
                <a16:creationId xmlns:a16="http://schemas.microsoft.com/office/drawing/2014/main" xmlns="" id="{C396FBD8-2962-3F47-A657-6EADAD6D58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632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 descr="Square-4.png">
            <a:extLst>
              <a:ext uri="{FF2B5EF4-FFF2-40B4-BE49-F238E27FC236}">
                <a16:creationId xmlns:a16="http://schemas.microsoft.com/office/drawing/2014/main" xmlns="" id="{46B8B8C2-8976-774F-B09A-B46951CE07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55" descr="Square-4.png">
            <a:extLst>
              <a:ext uri="{FF2B5EF4-FFF2-40B4-BE49-F238E27FC236}">
                <a16:creationId xmlns:a16="http://schemas.microsoft.com/office/drawing/2014/main" xmlns="" id="{2919EE22-8603-8D44-8797-70015FD5F3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28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 descr="Square-4.png">
            <a:extLst>
              <a:ext uri="{FF2B5EF4-FFF2-40B4-BE49-F238E27FC236}">
                <a16:creationId xmlns:a16="http://schemas.microsoft.com/office/drawing/2014/main" xmlns="" id="{D16F94D4-75EA-F84A-A299-498512F9CA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825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 Box 9">
            <a:extLst>
              <a:ext uri="{FF2B5EF4-FFF2-40B4-BE49-F238E27FC236}">
                <a16:creationId xmlns:a16="http://schemas.microsoft.com/office/drawing/2014/main" xmlns="" id="{BCC2CF6F-E354-944A-890E-20AE2304B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7767" y="2448626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16</a:t>
            </a:r>
          </a:p>
        </p:txBody>
      </p:sp>
      <p:sp>
        <p:nvSpPr>
          <p:cNvPr id="65" name="Text Box 9">
            <a:extLst>
              <a:ext uri="{FF2B5EF4-FFF2-40B4-BE49-F238E27FC236}">
                <a16:creationId xmlns:a16="http://schemas.microsoft.com/office/drawing/2014/main" xmlns="" id="{0FD31BD8-BC0A-684C-8EB0-48C407768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0542" y="334358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 Box 4">
            <a:extLst>
              <a:ext uri="{FF2B5EF4-FFF2-40B4-BE49-F238E27FC236}">
                <a16:creationId xmlns:a16="http://schemas.microsoft.com/office/drawing/2014/main" xmlns="" id="{AE9DF5C6-6852-304D-A9D3-85150DF8A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448626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Agree</a:t>
            </a:r>
          </a:p>
        </p:txBody>
      </p:sp>
      <p:sp>
        <p:nvSpPr>
          <p:cNvPr id="69" name="Text Box 4">
            <a:extLst>
              <a:ext uri="{FF2B5EF4-FFF2-40B4-BE49-F238E27FC236}">
                <a16:creationId xmlns:a16="http://schemas.microsoft.com/office/drawing/2014/main" xmlns="" id="{3E7DA875-B7E0-6B45-9988-C0A4242D5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336925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Disagree</a:t>
            </a:r>
          </a:p>
        </p:txBody>
      </p:sp>
      <p:pic>
        <p:nvPicPr>
          <p:cNvPr id="76" name="Picture 4" descr="Square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0" y="4228143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161282" y="4269788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I don’t know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5671" y="4273325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pic>
        <p:nvPicPr>
          <p:cNvPr id="79" name="Picture 4" descr="Square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669" y="4228143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4" descr="Square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167" y="4228143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4" descr="Square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66" y="4228143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4" descr="Square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164" y="4228143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Square-4.png">
            <a:extLst>
              <a:ext uri="{FF2B5EF4-FFF2-40B4-BE49-F238E27FC236}">
                <a16:creationId xmlns:a16="http://schemas.microsoft.com/office/drawing/2014/main" xmlns="" id="{46B8B8C2-8976-774F-B09A-B46951CE07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222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Square-4.png">
            <a:extLst>
              <a:ext uri="{FF2B5EF4-FFF2-40B4-BE49-F238E27FC236}">
                <a16:creationId xmlns:a16="http://schemas.microsoft.com/office/drawing/2014/main" xmlns="" id="{2919EE22-8603-8D44-8797-70015FD5F3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621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Square-4.png">
            <a:extLst>
              <a:ext uri="{FF2B5EF4-FFF2-40B4-BE49-F238E27FC236}">
                <a16:creationId xmlns:a16="http://schemas.microsoft.com/office/drawing/2014/main" xmlns="" id="{D16F94D4-75EA-F84A-A299-498512F9CA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7018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603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Square-4.png">
            <a:extLst>
              <a:ext uri="{FF2B5EF4-FFF2-40B4-BE49-F238E27FC236}">
                <a16:creationId xmlns:a16="http://schemas.microsoft.com/office/drawing/2014/main" xmlns="" id="{CA4E259D-4605-D246-BFCE-D6E7F2E2F5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415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1443862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942516"/>
          </a:xfrm>
        </p:spPr>
        <p:txBody>
          <a:bodyPr/>
          <a:lstStyle/>
          <a:p>
            <a:r>
              <a:rPr lang="en-US" dirty="0"/>
              <a:t>Carfilzomib can cause cardiotoxicity in up to 20% of patients, but most will experience prodromal symptoms so that it can be safely interrupted before clinical effects are observed.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6" name="Picture 25" descr="Square-4.png">
            <a:extLst>
              <a:ext uri="{FF2B5EF4-FFF2-40B4-BE49-F238E27FC236}">
                <a16:creationId xmlns:a16="http://schemas.microsoft.com/office/drawing/2014/main" xmlns="" id="{1B6E32E8-6B80-104F-9EB7-CCCA7B15C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 descr="Square-4.png">
            <a:extLst>
              <a:ext uri="{FF2B5EF4-FFF2-40B4-BE49-F238E27FC236}">
                <a16:creationId xmlns:a16="http://schemas.microsoft.com/office/drawing/2014/main" xmlns="" id="{E8FD9761-4D38-B44F-8991-8E25CBAD2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49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 descr="Square-4.png">
            <a:extLst>
              <a:ext uri="{FF2B5EF4-FFF2-40B4-BE49-F238E27FC236}">
                <a16:creationId xmlns:a16="http://schemas.microsoft.com/office/drawing/2014/main" xmlns="" id="{571ED42D-3197-CA42-96E9-8126B890E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726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Square-4.png">
            <a:extLst>
              <a:ext uri="{FF2B5EF4-FFF2-40B4-BE49-F238E27FC236}">
                <a16:creationId xmlns:a16="http://schemas.microsoft.com/office/drawing/2014/main" xmlns="" id="{D0FD2A65-2EA0-0343-8A3C-AED0A0174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503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Square-4.png">
            <a:extLst>
              <a:ext uri="{FF2B5EF4-FFF2-40B4-BE49-F238E27FC236}">
                <a16:creationId xmlns:a16="http://schemas.microsoft.com/office/drawing/2014/main" xmlns="" id="{D116D73B-33AC-AF46-A35C-08AD791AA8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280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 descr="Square-4.png">
            <a:extLst>
              <a:ext uri="{FF2B5EF4-FFF2-40B4-BE49-F238E27FC236}">
                <a16:creationId xmlns:a16="http://schemas.microsoft.com/office/drawing/2014/main" xmlns="" id="{691D7BFA-E2AC-1141-8F04-E7D7336D23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057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Square-4.png">
            <a:extLst>
              <a:ext uri="{FF2B5EF4-FFF2-40B4-BE49-F238E27FC236}">
                <a16:creationId xmlns:a16="http://schemas.microsoft.com/office/drawing/2014/main" xmlns="" id="{43E369BF-5C1C-344B-8773-5EFA89B6A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 Box 9">
            <a:extLst>
              <a:ext uri="{FF2B5EF4-FFF2-40B4-BE49-F238E27FC236}">
                <a16:creationId xmlns:a16="http://schemas.microsoft.com/office/drawing/2014/main" xmlns="" id="{BCC2CF6F-E354-944A-890E-20AE2304B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8942" y="2448626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8</a:t>
            </a:r>
          </a:p>
        </p:txBody>
      </p:sp>
      <p:sp>
        <p:nvSpPr>
          <p:cNvPr id="65" name="Text Box 9">
            <a:extLst>
              <a:ext uri="{FF2B5EF4-FFF2-40B4-BE49-F238E27FC236}">
                <a16:creationId xmlns:a16="http://schemas.microsoft.com/office/drawing/2014/main" xmlns="" id="{0FD31BD8-BC0A-684C-8EB0-48C407768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4948" y="334358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10</a:t>
            </a:r>
          </a:p>
        </p:txBody>
      </p:sp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 Box 4">
            <a:extLst>
              <a:ext uri="{FF2B5EF4-FFF2-40B4-BE49-F238E27FC236}">
                <a16:creationId xmlns:a16="http://schemas.microsoft.com/office/drawing/2014/main" xmlns="" id="{AE9DF5C6-6852-304D-A9D3-85150DF8A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448626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Agree</a:t>
            </a:r>
          </a:p>
        </p:txBody>
      </p:sp>
      <p:sp>
        <p:nvSpPr>
          <p:cNvPr id="69" name="Text Box 4">
            <a:extLst>
              <a:ext uri="{FF2B5EF4-FFF2-40B4-BE49-F238E27FC236}">
                <a16:creationId xmlns:a16="http://schemas.microsoft.com/office/drawing/2014/main" xmlns="" id="{3E7DA875-B7E0-6B45-9988-C0A4242D5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336925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Disagree</a:t>
            </a:r>
          </a:p>
        </p:txBody>
      </p:sp>
      <p:pic>
        <p:nvPicPr>
          <p:cNvPr id="76" name="Picture 4" descr="Square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0" y="4228143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161282" y="4269788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In between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73" y="4273325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pic>
        <p:nvPicPr>
          <p:cNvPr id="79" name="Picture 4" descr="Square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669" y="4228143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4" descr="Square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167" y="4228143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4" descr="Square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66" y="4228143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49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726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503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280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057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4.png">
            <a:extLst>
              <a:ext uri="{FF2B5EF4-FFF2-40B4-BE49-F238E27FC236}">
                <a16:creationId xmlns:a16="http://schemas.microsoft.com/office/drawing/2014/main" xmlns="" id="{43E369BF-5C1C-344B-8773-5EFA89B6A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613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613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390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169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4" descr="Square-3.png">
            <a:extLst>
              <a:ext uri="{FF2B5EF4-FFF2-40B4-BE49-F238E27FC236}">
                <a16:creationId xmlns:a16="http://schemas.microsoft.com/office/drawing/2014/main" xmlns="" id="{8C8F6E75-B722-794F-A20A-BB7B6F5B74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228" y="4228143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3040101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942516"/>
          </a:xfrm>
        </p:spPr>
        <p:txBody>
          <a:bodyPr/>
          <a:lstStyle/>
          <a:p>
            <a:r>
              <a:rPr lang="en-US" dirty="0"/>
              <a:t>The pulmonary toxicity and fibrosis observed with carfilzomib is primarily observed in chronic smokers.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6" name="Picture 25" descr="Square-4.png">
            <a:extLst>
              <a:ext uri="{FF2B5EF4-FFF2-40B4-BE49-F238E27FC236}">
                <a16:creationId xmlns:a16="http://schemas.microsoft.com/office/drawing/2014/main" xmlns="" id="{1B6E32E8-6B80-104F-9EB7-CCCA7B15C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 descr="Square-4.png">
            <a:extLst>
              <a:ext uri="{FF2B5EF4-FFF2-40B4-BE49-F238E27FC236}">
                <a16:creationId xmlns:a16="http://schemas.microsoft.com/office/drawing/2014/main" xmlns="" id="{E8FD9761-4D38-B44F-8991-8E25CBAD2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49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 Box 9">
            <a:extLst>
              <a:ext uri="{FF2B5EF4-FFF2-40B4-BE49-F238E27FC236}">
                <a16:creationId xmlns:a16="http://schemas.microsoft.com/office/drawing/2014/main" xmlns="" id="{BCC2CF6F-E354-944A-890E-20AE2304B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3340" y="2448626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65" name="Text Box 9">
            <a:extLst>
              <a:ext uri="{FF2B5EF4-FFF2-40B4-BE49-F238E27FC236}">
                <a16:creationId xmlns:a16="http://schemas.microsoft.com/office/drawing/2014/main" xmlns="" id="{0FD31BD8-BC0A-684C-8EB0-48C407768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1795" y="3378758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16</a:t>
            </a:r>
          </a:p>
        </p:txBody>
      </p:sp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30970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 Box 4">
            <a:extLst>
              <a:ext uri="{FF2B5EF4-FFF2-40B4-BE49-F238E27FC236}">
                <a16:creationId xmlns:a16="http://schemas.microsoft.com/office/drawing/2014/main" xmlns="" id="{AE9DF5C6-6852-304D-A9D3-85150DF8A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448626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Agree</a:t>
            </a:r>
          </a:p>
        </p:txBody>
      </p:sp>
      <p:sp>
        <p:nvSpPr>
          <p:cNvPr id="69" name="Text Box 4">
            <a:extLst>
              <a:ext uri="{FF2B5EF4-FFF2-40B4-BE49-F238E27FC236}">
                <a16:creationId xmlns:a16="http://schemas.microsoft.com/office/drawing/2014/main" xmlns="" id="{3E7DA875-B7E0-6B45-9988-C0A4242D5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378758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Disagree</a:t>
            </a:r>
          </a:p>
        </p:txBody>
      </p:sp>
      <p:pic>
        <p:nvPicPr>
          <p:cNvPr id="76" name="Picture 4" descr="Square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0" y="4275035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161282" y="4316680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In between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4634" y="432021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pic>
        <p:nvPicPr>
          <p:cNvPr id="79" name="Picture 4" descr="Square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669" y="4275035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4" descr="Square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167" y="4275035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4" descr="Square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66" y="4275035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49" y="330970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726" y="330970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503" y="330970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280" y="330970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057" y="330970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330970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613" y="330970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390" y="330970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167" y="330970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944" y="330970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" descr="Square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414" y="4275035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721" y="330970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498" y="330970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275" y="330970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052" y="330970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Square-1.png">
            <a:extLst>
              <a:ext uri="{FF2B5EF4-FFF2-40B4-BE49-F238E27FC236}">
                <a16:creationId xmlns:a16="http://schemas.microsoft.com/office/drawing/2014/main" xmlns="" id="{63870A21-8754-6542-92CC-730E826D21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617" y="330970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584930"/>
      </p:ext>
    </p:extLst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942516"/>
          </a:xfrm>
        </p:spPr>
        <p:txBody>
          <a:bodyPr/>
          <a:lstStyle/>
          <a:p>
            <a:r>
              <a:rPr lang="en-US" dirty="0"/>
              <a:t>Carfilzomib can cause arrhythmias and heart failure in a small fraction of patients.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6" name="Picture 25" descr="Square-4.png">
            <a:extLst>
              <a:ext uri="{FF2B5EF4-FFF2-40B4-BE49-F238E27FC236}">
                <a16:creationId xmlns:a16="http://schemas.microsoft.com/office/drawing/2014/main" xmlns="" id="{1B6E32E8-6B80-104F-9EB7-CCCA7B15C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 descr="Square-4.png">
            <a:extLst>
              <a:ext uri="{FF2B5EF4-FFF2-40B4-BE49-F238E27FC236}">
                <a16:creationId xmlns:a16="http://schemas.microsoft.com/office/drawing/2014/main" xmlns="" id="{E8FD9761-4D38-B44F-8991-8E25CBAD2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 descr="Square-4.png">
            <a:extLst>
              <a:ext uri="{FF2B5EF4-FFF2-40B4-BE49-F238E27FC236}">
                <a16:creationId xmlns:a16="http://schemas.microsoft.com/office/drawing/2014/main" xmlns="" id="{571ED42D-3197-CA42-96E9-8126B890E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Square-4.png">
            <a:extLst>
              <a:ext uri="{FF2B5EF4-FFF2-40B4-BE49-F238E27FC236}">
                <a16:creationId xmlns:a16="http://schemas.microsoft.com/office/drawing/2014/main" xmlns="" id="{D0FD2A65-2EA0-0343-8A3C-AED0A0174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Square-4.png">
            <a:extLst>
              <a:ext uri="{FF2B5EF4-FFF2-40B4-BE49-F238E27FC236}">
                <a16:creationId xmlns:a16="http://schemas.microsoft.com/office/drawing/2014/main" xmlns="" id="{D116D73B-33AC-AF46-A35C-08AD791AA8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 descr="Square-4.png">
            <a:extLst>
              <a:ext uri="{FF2B5EF4-FFF2-40B4-BE49-F238E27FC236}">
                <a16:creationId xmlns:a16="http://schemas.microsoft.com/office/drawing/2014/main" xmlns="" id="{691D7BFA-E2AC-1141-8F04-E7D7336D23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Square-4.png">
            <a:extLst>
              <a:ext uri="{FF2B5EF4-FFF2-40B4-BE49-F238E27FC236}">
                <a16:creationId xmlns:a16="http://schemas.microsoft.com/office/drawing/2014/main" xmlns="" id="{43E369BF-5C1C-344B-8773-5EFA89B6A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4.png">
            <a:extLst>
              <a:ext uri="{FF2B5EF4-FFF2-40B4-BE49-F238E27FC236}">
                <a16:creationId xmlns:a16="http://schemas.microsoft.com/office/drawing/2014/main" xmlns="" id="{5419DB2F-0DD1-C446-8FFF-38A133931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33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4.png">
            <a:extLst>
              <a:ext uri="{FF2B5EF4-FFF2-40B4-BE49-F238E27FC236}">
                <a16:creationId xmlns:a16="http://schemas.microsoft.com/office/drawing/2014/main" xmlns="" id="{C396FBD8-2962-3F47-A657-6EADAD6D58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632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 descr="Square-4.png">
            <a:extLst>
              <a:ext uri="{FF2B5EF4-FFF2-40B4-BE49-F238E27FC236}">
                <a16:creationId xmlns:a16="http://schemas.microsoft.com/office/drawing/2014/main" xmlns="" id="{46B8B8C2-8976-774F-B09A-B46951CE07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55" descr="Square-4.png">
            <a:extLst>
              <a:ext uri="{FF2B5EF4-FFF2-40B4-BE49-F238E27FC236}">
                <a16:creationId xmlns:a16="http://schemas.microsoft.com/office/drawing/2014/main" xmlns="" id="{2919EE22-8603-8D44-8797-70015FD5F3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28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 descr="Square-4.png">
            <a:extLst>
              <a:ext uri="{FF2B5EF4-FFF2-40B4-BE49-F238E27FC236}">
                <a16:creationId xmlns:a16="http://schemas.microsoft.com/office/drawing/2014/main" xmlns="" id="{D16F94D4-75EA-F84A-A299-498512F9CA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825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 Box 9">
            <a:extLst>
              <a:ext uri="{FF2B5EF4-FFF2-40B4-BE49-F238E27FC236}">
                <a16:creationId xmlns:a16="http://schemas.microsoft.com/office/drawing/2014/main" xmlns="" id="{BCC2CF6F-E354-944A-890E-20AE2304B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1415" y="2459034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23</a:t>
            </a:r>
          </a:p>
        </p:txBody>
      </p:sp>
      <p:sp>
        <p:nvSpPr>
          <p:cNvPr id="68" name="Text Box 4">
            <a:extLst>
              <a:ext uri="{FF2B5EF4-FFF2-40B4-BE49-F238E27FC236}">
                <a16:creationId xmlns:a16="http://schemas.microsoft.com/office/drawing/2014/main" xmlns="" id="{AE9DF5C6-6852-304D-A9D3-85150DF8A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664616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Agree</a:t>
            </a:r>
          </a:p>
        </p:txBody>
      </p:sp>
      <p:pic>
        <p:nvPicPr>
          <p:cNvPr id="45" name="Picture 44" descr="Square-4.png">
            <a:extLst>
              <a:ext uri="{FF2B5EF4-FFF2-40B4-BE49-F238E27FC236}">
                <a16:creationId xmlns:a16="http://schemas.microsoft.com/office/drawing/2014/main" xmlns="" id="{691D7BFA-E2AC-1141-8F04-E7D7336D23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222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Square-4.png">
            <a:extLst>
              <a:ext uri="{FF2B5EF4-FFF2-40B4-BE49-F238E27FC236}">
                <a16:creationId xmlns:a16="http://schemas.microsoft.com/office/drawing/2014/main" xmlns="" id="{43E369BF-5C1C-344B-8773-5EFA89B6A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621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Square-4.png">
            <a:extLst>
              <a:ext uri="{FF2B5EF4-FFF2-40B4-BE49-F238E27FC236}">
                <a16:creationId xmlns:a16="http://schemas.microsoft.com/office/drawing/2014/main" xmlns="" id="{5419DB2F-0DD1-C446-8FFF-38A133931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7018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3" descr="Square-4.png">
            <a:extLst>
              <a:ext uri="{FF2B5EF4-FFF2-40B4-BE49-F238E27FC236}">
                <a16:creationId xmlns:a16="http://schemas.microsoft.com/office/drawing/2014/main" xmlns="" id="{1B6E32E8-6B80-104F-9EB7-CCCA7B15C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8374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58" descr="Square-4.png">
            <a:extLst>
              <a:ext uri="{FF2B5EF4-FFF2-40B4-BE49-F238E27FC236}">
                <a16:creationId xmlns:a16="http://schemas.microsoft.com/office/drawing/2014/main" xmlns="" id="{E8FD9761-4D38-B44F-8991-8E25CBAD2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8374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59" descr="Square-4.png">
            <a:extLst>
              <a:ext uri="{FF2B5EF4-FFF2-40B4-BE49-F238E27FC236}">
                <a16:creationId xmlns:a16="http://schemas.microsoft.com/office/drawing/2014/main" xmlns="" id="{571ED42D-3197-CA42-96E9-8126B890E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8374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Square-4.png">
            <a:extLst>
              <a:ext uri="{FF2B5EF4-FFF2-40B4-BE49-F238E27FC236}">
                <a16:creationId xmlns:a16="http://schemas.microsoft.com/office/drawing/2014/main" xmlns="" id="{D0FD2A65-2EA0-0343-8A3C-AED0A0174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8374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 descr="Square-4.png">
            <a:extLst>
              <a:ext uri="{FF2B5EF4-FFF2-40B4-BE49-F238E27FC236}">
                <a16:creationId xmlns:a16="http://schemas.microsoft.com/office/drawing/2014/main" xmlns="" id="{D116D73B-33AC-AF46-A35C-08AD791AA8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8374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Square-4.png">
            <a:extLst>
              <a:ext uri="{FF2B5EF4-FFF2-40B4-BE49-F238E27FC236}">
                <a16:creationId xmlns:a16="http://schemas.microsoft.com/office/drawing/2014/main" xmlns="" id="{691D7BFA-E2AC-1141-8F04-E7D7336D23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28374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Square-4.png">
            <a:extLst>
              <a:ext uri="{FF2B5EF4-FFF2-40B4-BE49-F238E27FC236}">
                <a16:creationId xmlns:a16="http://schemas.microsoft.com/office/drawing/2014/main" xmlns="" id="{43E369BF-5C1C-344B-8773-5EFA89B6A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8374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Square-4.png">
            <a:extLst>
              <a:ext uri="{FF2B5EF4-FFF2-40B4-BE49-F238E27FC236}">
                <a16:creationId xmlns:a16="http://schemas.microsoft.com/office/drawing/2014/main" xmlns="" id="{B7038164-3C36-4B41-BB12-7020E3AA58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563" y="28374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898584"/>
      </p:ext>
    </p:extLst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942516"/>
          </a:xfrm>
        </p:spPr>
        <p:txBody>
          <a:bodyPr/>
          <a:lstStyle/>
          <a:p>
            <a:r>
              <a:rPr lang="en-US" dirty="0"/>
              <a:t>Uncontrolled hypertension must be managed prior to initiating therapy with carfilzomib.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8" name="Picture 27" descr="Square-4.png">
            <a:extLst>
              <a:ext uri="{FF2B5EF4-FFF2-40B4-BE49-F238E27FC236}">
                <a16:creationId xmlns:a16="http://schemas.microsoft.com/office/drawing/2014/main" xmlns="" id="{1B6E32E8-6B80-104F-9EB7-CCCA7B15C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39512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Square-4.png">
            <a:extLst>
              <a:ext uri="{FF2B5EF4-FFF2-40B4-BE49-F238E27FC236}">
                <a16:creationId xmlns:a16="http://schemas.microsoft.com/office/drawing/2014/main" xmlns="" id="{E8FD9761-4D38-B44F-8991-8E25CBAD2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39512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Square-4.png">
            <a:extLst>
              <a:ext uri="{FF2B5EF4-FFF2-40B4-BE49-F238E27FC236}">
                <a16:creationId xmlns:a16="http://schemas.microsoft.com/office/drawing/2014/main" xmlns="" id="{571ED42D-3197-CA42-96E9-8126B890E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39512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Square-4.png">
            <a:extLst>
              <a:ext uri="{FF2B5EF4-FFF2-40B4-BE49-F238E27FC236}">
                <a16:creationId xmlns:a16="http://schemas.microsoft.com/office/drawing/2014/main" xmlns="" id="{D0FD2A65-2EA0-0343-8A3C-AED0A0174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 descr="Square-4.png">
            <a:extLst>
              <a:ext uri="{FF2B5EF4-FFF2-40B4-BE49-F238E27FC236}">
                <a16:creationId xmlns:a16="http://schemas.microsoft.com/office/drawing/2014/main" xmlns="" id="{D116D73B-33AC-AF46-A35C-08AD791AA8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Square-4.png">
            <a:extLst>
              <a:ext uri="{FF2B5EF4-FFF2-40B4-BE49-F238E27FC236}">
                <a16:creationId xmlns:a16="http://schemas.microsoft.com/office/drawing/2014/main" xmlns="" id="{691D7BFA-E2AC-1141-8F04-E7D7336D23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Square-4.png">
            <a:extLst>
              <a:ext uri="{FF2B5EF4-FFF2-40B4-BE49-F238E27FC236}">
                <a16:creationId xmlns:a16="http://schemas.microsoft.com/office/drawing/2014/main" xmlns="" id="{43E369BF-5C1C-344B-8773-5EFA89B6A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Square-4.png">
            <a:extLst>
              <a:ext uri="{FF2B5EF4-FFF2-40B4-BE49-F238E27FC236}">
                <a16:creationId xmlns:a16="http://schemas.microsoft.com/office/drawing/2014/main" xmlns="" id="{5419DB2F-0DD1-C446-8FFF-38A133931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33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Square-4.png">
            <a:extLst>
              <a:ext uri="{FF2B5EF4-FFF2-40B4-BE49-F238E27FC236}">
                <a16:creationId xmlns:a16="http://schemas.microsoft.com/office/drawing/2014/main" xmlns="" id="{C396FBD8-2962-3F47-A657-6EADAD6D58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632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Square-4.png">
            <a:extLst>
              <a:ext uri="{FF2B5EF4-FFF2-40B4-BE49-F238E27FC236}">
                <a16:creationId xmlns:a16="http://schemas.microsoft.com/office/drawing/2014/main" xmlns="" id="{46B8B8C2-8976-774F-B09A-B46951CE07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Square-4.png">
            <a:extLst>
              <a:ext uri="{FF2B5EF4-FFF2-40B4-BE49-F238E27FC236}">
                <a16:creationId xmlns:a16="http://schemas.microsoft.com/office/drawing/2014/main" xmlns="" id="{2919EE22-8603-8D44-8797-70015FD5F3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28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 descr="Square-4.png">
            <a:extLst>
              <a:ext uri="{FF2B5EF4-FFF2-40B4-BE49-F238E27FC236}">
                <a16:creationId xmlns:a16="http://schemas.microsoft.com/office/drawing/2014/main" xmlns="" id="{D16F94D4-75EA-F84A-A299-498512F9CA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825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 Box 9">
            <a:extLst>
              <a:ext uri="{FF2B5EF4-FFF2-40B4-BE49-F238E27FC236}">
                <a16:creationId xmlns:a16="http://schemas.microsoft.com/office/drawing/2014/main" xmlns="" id="{BCC2CF6F-E354-944A-890E-20AE2304B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5816" y="2452208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21</a:t>
            </a:r>
          </a:p>
        </p:txBody>
      </p:sp>
      <p:sp>
        <p:nvSpPr>
          <p:cNvPr id="54" name="Text Box 4">
            <a:extLst>
              <a:ext uri="{FF2B5EF4-FFF2-40B4-BE49-F238E27FC236}">
                <a16:creationId xmlns:a16="http://schemas.microsoft.com/office/drawing/2014/main" xmlns="" id="{AE9DF5C6-6852-304D-A9D3-85150DF8A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448626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Agree</a:t>
            </a:r>
          </a:p>
        </p:txBody>
      </p:sp>
      <p:pic>
        <p:nvPicPr>
          <p:cNvPr id="56" name="Picture 4" descr="Square-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0" y="3630548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61282" y="3672193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In between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7478" y="3675730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pic>
        <p:nvPicPr>
          <p:cNvPr id="60" name="Picture 4" descr="Square-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669" y="3630548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69" descr="Square-4.png">
            <a:extLst>
              <a:ext uri="{FF2B5EF4-FFF2-40B4-BE49-F238E27FC236}">
                <a16:creationId xmlns:a16="http://schemas.microsoft.com/office/drawing/2014/main" xmlns="" id="{5419DB2F-0DD1-C446-8FFF-38A133931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222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4.png">
            <a:extLst>
              <a:ext uri="{FF2B5EF4-FFF2-40B4-BE49-F238E27FC236}">
                <a16:creationId xmlns:a16="http://schemas.microsoft.com/office/drawing/2014/main" xmlns="" id="{C396FBD8-2962-3F47-A657-6EADAD6D58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621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71" descr="Square-4.png">
            <a:extLst>
              <a:ext uri="{FF2B5EF4-FFF2-40B4-BE49-F238E27FC236}">
                <a16:creationId xmlns:a16="http://schemas.microsoft.com/office/drawing/2014/main" xmlns="" id="{46B8B8C2-8976-774F-B09A-B46951CE07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7018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72" descr="Square-4.png">
            <a:extLst>
              <a:ext uri="{FF2B5EF4-FFF2-40B4-BE49-F238E27FC236}">
                <a16:creationId xmlns:a16="http://schemas.microsoft.com/office/drawing/2014/main" xmlns="" id="{2919EE22-8603-8D44-8797-70015FD5F3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417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Square-4.png">
            <a:extLst>
              <a:ext uri="{FF2B5EF4-FFF2-40B4-BE49-F238E27FC236}">
                <a16:creationId xmlns:a16="http://schemas.microsoft.com/office/drawing/2014/main" xmlns="" id="{1B6E32E8-6B80-104F-9EB7-CCCA7B15C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79972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Square-4.png">
            <a:extLst>
              <a:ext uri="{FF2B5EF4-FFF2-40B4-BE49-F238E27FC236}">
                <a16:creationId xmlns:a16="http://schemas.microsoft.com/office/drawing/2014/main" xmlns="" id="{E8FD9761-4D38-B44F-8991-8E25CBAD2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79972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Square-4.png">
            <a:extLst>
              <a:ext uri="{FF2B5EF4-FFF2-40B4-BE49-F238E27FC236}">
                <a16:creationId xmlns:a16="http://schemas.microsoft.com/office/drawing/2014/main" xmlns="" id="{571ED42D-3197-CA42-96E9-8126B890E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79972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Square-4.png">
            <a:extLst>
              <a:ext uri="{FF2B5EF4-FFF2-40B4-BE49-F238E27FC236}">
                <a16:creationId xmlns:a16="http://schemas.microsoft.com/office/drawing/2014/main" xmlns="" id="{D0FD2A65-2EA0-0343-8A3C-AED0A0174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79458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Square-4.png">
            <a:extLst>
              <a:ext uri="{FF2B5EF4-FFF2-40B4-BE49-F238E27FC236}">
                <a16:creationId xmlns:a16="http://schemas.microsoft.com/office/drawing/2014/main" xmlns="" id="{7C54B1B6-4384-CC48-BC92-A2714F7B3F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156" y="279458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577125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942516"/>
          </a:xfrm>
        </p:spPr>
        <p:txBody>
          <a:bodyPr/>
          <a:lstStyle/>
          <a:p>
            <a:r>
              <a:rPr lang="en-US" dirty="0"/>
              <a:t>A 65-year-old patient with normal-risk MM receives RVD and achieves a minimal residual disease (MRD)-negative complete response. What would you recommend?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9271520" y="22061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13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61281" y="2188809"/>
            <a:ext cx="2853623" cy="29041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Transplant now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351691" y="4513385"/>
            <a:ext cx="2663213" cy="27399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Collect cells and transplant later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4" name="Picture 3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22481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561" y="3279932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6" name="Picture 25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445473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61282" y="3300754"/>
            <a:ext cx="2853622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Transplant now or later, according to patient preference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8" name="Picture 27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445473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060" y="445473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769" y="4513385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pic>
        <p:nvPicPr>
          <p:cNvPr id="43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650" y="322481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128" y="322481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373" y="322481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851" y="322481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939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551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863" y="322481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341" y="322481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55" descr="Square-1.png">
            <a:extLst>
              <a:ext uri="{FF2B5EF4-FFF2-40B4-BE49-F238E27FC236}">
                <a16:creationId xmlns:a16="http://schemas.microsoft.com/office/drawing/2014/main" xmlns="" id="{07FA263E-6CB3-9F49-B5FB-F541116632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640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439340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932364" y="5703888"/>
            <a:ext cx="2327275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20000"/>
              </a:spcAft>
              <a:buClr>
                <a:srgbClr val="000000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US" altLang="x-none" sz="2000" b="1" i="0" u="none" strike="noStrike" kern="1200" cap="none" spc="0" normalizeH="0" baseline="0" noProof="0">
                <a:ln>
                  <a:noFill/>
                </a:ln>
                <a:solidFill>
                  <a:srgbClr val="EFC53D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Moderator</a:t>
            </a:r>
            <a:r>
              <a:rPr kumimoji="0" lang="en-US" altLang="x-none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/>
            </a:r>
            <a:br>
              <a:rPr kumimoji="0" lang="en-US" altLang="x-none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</a:br>
            <a:r>
              <a:rPr kumimoji="0" lang="en-US" altLang="x-none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Neil Love, MD</a:t>
            </a:r>
            <a:endParaRPr kumimoji="0" lang="en-US" altLang="x-none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524500" y="4284663"/>
            <a:ext cx="11528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000" b="1" i="0" u="none" strike="noStrike" kern="1200" cap="none" spc="0" normalizeH="0" baseline="0" noProof="0">
                <a:ln>
                  <a:noFill/>
                </a:ln>
                <a:solidFill>
                  <a:srgbClr val="EFC53D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Faculty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600" y="144464"/>
            <a:ext cx="10972800" cy="383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  <a:t>Beyond the Guidelines</a:t>
            </a:r>
            <a:b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</a:b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FFDA5B"/>
                </a:solidFill>
                <a:effectLst/>
                <a:uLnTx/>
                <a:uFillTx/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  <a:t>Investigator Perspectives on Current Clinical Issues and Ongoing Research in the Management of Lymphoma, Chronic Lymphocytic Leukemia and Multiple Myeloma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DA5B"/>
                </a:solidFill>
                <a:effectLst/>
                <a:uLnTx/>
                <a:uFillTx/>
                <a:latin typeface="Arial" pitchFamily="1" charset="0"/>
                <a:ea typeface="ＭＳ Ｐゴシック" pitchFamily="1" charset="-128"/>
                <a:cs typeface="ＭＳ Ｐゴシック" pitchFamily="1" charset="-128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DA5B"/>
                </a:solidFill>
                <a:effectLst/>
                <a:uLnTx/>
                <a:uFillTx/>
                <a:latin typeface="Arial" pitchFamily="1" charset="0"/>
                <a:ea typeface="ＭＳ Ｐゴシック" pitchFamily="1" charset="-128"/>
                <a:cs typeface="ＭＳ Ｐゴシック" pitchFamily="1" charset="-128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  <a:t/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  <a:t>Sunday, June 3, 2018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  <a:t>7:00 PM – 9:30 PM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  <a:t>Chicago, Illinois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xmlns="" id="{9F1543C1-0ED6-6845-8172-EFCBFBBC1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3893" y="4724400"/>
            <a:ext cx="2971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t>Paul G Richardson, MD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t>Laurie H </a:t>
            </a:r>
            <a:r>
              <a:rPr kumimoji="0" lang="en-US" altLang="x-none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t>Sehn</a:t>
            </a:r>
            <a:r>
              <a:rPr kumimoji="0" lang="en-US" altLang="x-none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t>, MD, MPH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t>Anas</a:t>
            </a:r>
            <a:r>
              <a:rPr kumimoji="0" lang="en-US" altLang="x-none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t> </a:t>
            </a:r>
            <a:r>
              <a:rPr kumimoji="0" lang="en-US" altLang="x-none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t>Younes</a:t>
            </a:r>
            <a:r>
              <a:rPr kumimoji="0" lang="en-US" altLang="x-none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t>, MD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xmlns="" id="{B147A8FB-57CD-834B-B2A1-0EA921D2A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723" y="4724400"/>
            <a:ext cx="379827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t>Stephen </a:t>
            </a:r>
            <a:r>
              <a:rPr kumimoji="0" lang="en-US" altLang="x-none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t>Maxted</a:t>
            </a:r>
            <a:r>
              <a:rPr kumimoji="0" lang="en-US" altLang="x-none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t> Ansell, MD, PhD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t>Matthew S </a:t>
            </a:r>
            <a:r>
              <a:rPr kumimoji="0" lang="en-US" altLang="x-none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t>Davids</a:t>
            </a:r>
            <a:r>
              <a:rPr kumimoji="0" lang="en-US" altLang="x-none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t>, MD, </a:t>
            </a:r>
            <a:r>
              <a:rPr kumimoji="0" lang="en-US" altLang="x-none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t>MMSc</a:t>
            </a:r>
            <a:endParaRPr kumimoji="0" lang="en-US" altLang="x-non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ヒラギノ角ゴ Pro W3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t>Rafael Fonseca, MD</a:t>
            </a:r>
          </a:p>
        </p:txBody>
      </p:sp>
    </p:spTree>
    <p:extLst>
      <p:ext uri="{BB962C8B-B14F-4D97-AF65-F5344CB8AC3E}">
        <p14:creationId xmlns:p14="http://schemas.microsoft.com/office/powerpoint/2010/main" val="1537120211"/>
      </p:ext>
    </p:extLst>
  </p:cSld>
  <p:clrMapOvr>
    <a:masterClrMapping/>
  </p:clrMapOvr>
  <p:transition spd="slow"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usual recommendation for post-ASCT maintenance for patients with MM and t(4;14)?  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7973950" y="22061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9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327570" y="2188809"/>
            <a:ext cx="2285207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 err="1"/>
              <a:t>Bortezomib</a:t>
            </a:r>
            <a:r>
              <a:rPr lang="en-US" b="1" dirty="0"/>
              <a:t> +/- dexamethasone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1042720" y="3238156"/>
            <a:ext cx="2570058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 err="1"/>
              <a:t>Lenalidomide</a:t>
            </a:r>
            <a:r>
              <a:rPr lang="en-US" b="1" dirty="0"/>
              <a:t> + </a:t>
            </a:r>
            <a:r>
              <a:rPr lang="en-US" b="1" dirty="0" err="1"/>
              <a:t>bortezomib</a:t>
            </a:r>
            <a:r>
              <a:rPr lang="en-US" b="1" dirty="0"/>
              <a:t> +/- dexamethasone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4" name="Picture 3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04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045" y="31839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489" y="31839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48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045" y="417182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043" y="5107502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759155" y="4251292"/>
            <a:ext cx="2853622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 err="1"/>
              <a:t>Lenalidomide</a:t>
            </a:r>
            <a:r>
              <a:rPr lang="en-US" b="1" dirty="0"/>
              <a:t> +/- dexamethasone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759155" y="5149147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 err="1"/>
              <a:t>Lenalidomide</a:t>
            </a:r>
            <a:r>
              <a:rPr lang="en-US" b="1" dirty="0"/>
              <a:t> + </a:t>
            </a:r>
            <a:r>
              <a:rPr lang="en-US" b="1" dirty="0" err="1"/>
              <a:t>ixazomib</a:t>
            </a:r>
            <a:r>
              <a:rPr lang="en-US" b="1" dirty="0"/>
              <a:t> +/- dexamethasone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2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117" y="31839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489" y="417182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070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514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95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58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70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792" y="323910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55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6120" y="4230470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56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46" y="5152684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1" name="Picture 60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933" y="417182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514" y="31839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71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514" y="417182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09" y="31839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806" y="31839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83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929" y="31839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958" y="417182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58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539" y="417182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1.png">
            <a:extLst>
              <a:ext uri="{FF2B5EF4-FFF2-40B4-BE49-F238E27FC236}">
                <a16:creationId xmlns:a16="http://schemas.microsoft.com/office/drawing/2014/main" xmlns="" id="{BF83630D-EA35-FA4C-8993-75FEE03F2D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36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274756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dirty="0"/>
              <a:t>patient in the previous scenario lives 3 hours from the clinic and has difficulty traveling there. What post-ASCT maintenance would you recommend?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0085449" y="22061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15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729697" y="2188809"/>
            <a:ext cx="2285207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 err="1"/>
              <a:t>Lenalidomide</a:t>
            </a:r>
            <a:r>
              <a:rPr lang="en-US" b="1" dirty="0"/>
              <a:t> + </a:t>
            </a:r>
            <a:r>
              <a:rPr lang="en-US" b="1" dirty="0" err="1"/>
              <a:t>ixazomib</a:t>
            </a:r>
            <a:r>
              <a:rPr lang="en-US" b="1" dirty="0"/>
              <a:t> +/- dexamethasone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444847" y="3355386"/>
            <a:ext cx="2570058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 err="1"/>
              <a:t>Lenalidomide</a:t>
            </a:r>
            <a:r>
              <a:rPr lang="en-US" b="1" dirty="0"/>
              <a:t> +/- dexamethasone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4" name="Picture 3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30121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30121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432422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161282" y="4403691"/>
            <a:ext cx="2853622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 err="1"/>
              <a:t>Ixazomib</a:t>
            </a:r>
            <a:r>
              <a:rPr lang="en-US" b="1" dirty="0"/>
              <a:t> +/- dexamethasone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2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30121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432422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8165" y="335633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55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8165" y="43828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4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1" name="Picture 60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060" y="432422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30121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31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432422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154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59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22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34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1.png">
            <a:extLst>
              <a:ext uri="{FF2B5EF4-FFF2-40B4-BE49-F238E27FC236}">
                <a16:creationId xmlns:a16="http://schemas.microsoft.com/office/drawing/2014/main" xmlns="" id="{10B91F26-8E6C-0C41-BE4B-206259B061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47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439536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2">
            <a:extLst>
              <a:ext uri="{FF2B5EF4-FFF2-40B4-BE49-F238E27FC236}">
                <a16:creationId xmlns:a16="http://schemas.microsoft.com/office/drawing/2014/main" xmlns="" id="{40AB1306-5A7B-2946-B6C7-B8B93CBDE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7368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 baseline="0">
                <a:solidFill>
                  <a:srgbClr val="BBE0E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342892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685783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028675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371566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defTabSz="1219170"/>
            <a:r>
              <a:rPr lang="en-US" sz="3600" kern="0" dirty="0"/>
              <a:t>MODULE 2: </a:t>
            </a:r>
            <a:r>
              <a:rPr lang="en-US" sz="3600" dirty="0"/>
              <a:t>Management of Relapsed/Refractory (R/R) MM; Novel Strategies Under Active Investigation </a:t>
            </a:r>
            <a:endParaRPr lang="en-US" sz="3600" kern="0" dirty="0"/>
          </a:p>
        </p:txBody>
      </p:sp>
    </p:spTree>
    <p:extLst>
      <p:ext uri="{BB962C8B-B14F-4D97-AF65-F5344CB8AC3E}">
        <p14:creationId xmlns:p14="http://schemas.microsoft.com/office/powerpoint/2010/main" val="1993254777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914639" y="173902"/>
            <a:ext cx="10362724" cy="1462089"/>
          </a:xfrm>
        </p:spPr>
        <p:txBody>
          <a:bodyPr/>
          <a:lstStyle/>
          <a:p>
            <a:r>
              <a:rPr lang="en-US" dirty="0"/>
              <a:t>What do you currently believe is the optimal point at which CAR-T therapy should be administered (</a:t>
            </a:r>
            <a:r>
              <a:rPr lang="en-US" dirty="0" err="1"/>
              <a:t>ie</a:t>
            </a:r>
            <a:r>
              <a:rPr lang="en-US" dirty="0"/>
              <a:t>, at what point would you like to see your patients enter a trial or receive it off protocol)?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N = 23</a:t>
            </a:r>
            <a:endParaRPr lang="mr-IN" sz="1600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4081792" y="22061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161281" y="2188809"/>
            <a:ext cx="2853623" cy="35946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At first relapse </a:t>
            </a:r>
            <a:endParaRPr lang="en-US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293077" y="2933358"/>
            <a:ext cx="2721828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At second relapse </a:t>
            </a:r>
            <a:endParaRPr lang="en-US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pic>
        <p:nvPicPr>
          <p:cNvPr id="36" name="Picture 35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0" y="4357230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445476" y="3700311"/>
            <a:ext cx="2569427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At third relapse </a:t>
            </a:r>
            <a:endParaRPr lang="en-US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750277" y="4398875"/>
            <a:ext cx="2264628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After third relapse </a:t>
            </a:r>
            <a:endParaRPr lang="en-US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pic>
        <p:nvPicPr>
          <p:cNvPr id="45" name="Picture 44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083" y="293430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57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563" y="370031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58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0010" y="4402412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a typeface="Arial" charset="0"/>
                <a:cs typeface="Arial" charset="0"/>
              </a:rPr>
              <a:t>12</a:t>
            </a:r>
          </a:p>
        </p:txBody>
      </p:sp>
      <p:pic>
        <p:nvPicPr>
          <p:cNvPr id="59" name="Picture 58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060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878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740" y="4357230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310" y="4357230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880" y="4357230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50" y="4357230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020" y="4357230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590" y="4357230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160" y="4357230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730" y="4357230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300" y="4357230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870" y="4357230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408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852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440" y="4357230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 descr="Square-4.png">
            <a:extLst>
              <a:ext uri="{FF2B5EF4-FFF2-40B4-BE49-F238E27FC236}">
                <a16:creationId xmlns:a16="http://schemas.microsoft.com/office/drawing/2014/main" xmlns="" id="{4B5F9968-AF83-4E40-A045-8780544B42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435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54706"/>
      </p:ext>
    </p:extLst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942516"/>
          </a:xfrm>
        </p:spPr>
        <p:txBody>
          <a:bodyPr/>
          <a:lstStyle/>
          <a:p>
            <a:r>
              <a:rPr lang="en-US" dirty="0"/>
              <a:t>Are there situations in which you would attempt to use </a:t>
            </a:r>
            <a:r>
              <a:rPr lang="en-US" dirty="0" err="1"/>
              <a:t>venetoclax</a:t>
            </a:r>
            <a:r>
              <a:rPr lang="en-US" dirty="0"/>
              <a:t> outside a trial setting for relapsed/refractory MM?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6" name="Picture 25" descr="Square-4.png">
            <a:extLst>
              <a:ext uri="{FF2B5EF4-FFF2-40B4-BE49-F238E27FC236}">
                <a16:creationId xmlns:a16="http://schemas.microsoft.com/office/drawing/2014/main" xmlns="" id="{1B6E32E8-6B80-104F-9EB7-CCCA7B15C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740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 Box 9">
            <a:extLst>
              <a:ext uri="{FF2B5EF4-FFF2-40B4-BE49-F238E27FC236}">
                <a16:creationId xmlns:a16="http://schemas.microsoft.com/office/drawing/2014/main" xmlns="" id="{BCC2CF6F-E354-944A-890E-20AE2304B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0908" y="2448626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65" name="Text Box 9">
            <a:extLst>
              <a:ext uri="{FF2B5EF4-FFF2-40B4-BE49-F238E27FC236}">
                <a16:creationId xmlns:a16="http://schemas.microsoft.com/office/drawing/2014/main" xmlns="" id="{0FD31BD8-BC0A-684C-8EB0-48C407768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6144" y="334358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21</a:t>
            </a:r>
          </a:p>
        </p:txBody>
      </p:sp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740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 Box 4">
            <a:extLst>
              <a:ext uri="{FF2B5EF4-FFF2-40B4-BE49-F238E27FC236}">
                <a16:creationId xmlns:a16="http://schemas.microsoft.com/office/drawing/2014/main" xmlns="" id="{AE9DF5C6-6852-304D-A9D3-85150DF8A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92" y="2390011"/>
            <a:ext cx="301490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Yes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 Box 4">
            <a:extLst>
              <a:ext uri="{FF2B5EF4-FFF2-40B4-BE49-F238E27FC236}">
                <a16:creationId xmlns:a16="http://schemas.microsoft.com/office/drawing/2014/main" xmlns="" id="{3E7DA875-B7E0-6B45-9988-C0A4242D5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569" y="3538557"/>
            <a:ext cx="3014904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Yes, but only in </a:t>
            </a:r>
          </a:p>
          <a:p>
            <a:pPr algn="r">
              <a:spcBef>
                <a:spcPct val="50000"/>
              </a:spcBef>
              <a:defRPr/>
            </a:pPr>
            <a:r>
              <a:rPr lang="en-US" b="1" dirty="0"/>
              <a:t>patients with t(11;14)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9" name="Picture 28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517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294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071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848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625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404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423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200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977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54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531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1308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087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106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740" y="37157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517" y="37157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3125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294" y="37157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071" y="37157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848" y="37157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Square-4.png">
            <a:extLst>
              <a:ext uri="{FF2B5EF4-FFF2-40B4-BE49-F238E27FC236}">
                <a16:creationId xmlns:a16="http://schemas.microsoft.com/office/drawing/2014/main" xmlns="" id="{37072737-E1A7-1147-A377-5833ECBEBD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080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9771480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Reimbursement and regulatory issues aside, at what point would you attempt to access </a:t>
            </a:r>
            <a:r>
              <a:rPr lang="en-US" dirty="0" err="1"/>
              <a:t>venetoclax</a:t>
            </a:r>
            <a:r>
              <a:rPr lang="en-US" dirty="0"/>
              <a:t> for a patient with MM and t(11;14)?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126698" y="22061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729697" y="2188809"/>
            <a:ext cx="2285207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dirty="0"/>
              <a:t>Up front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422031" y="3038865"/>
            <a:ext cx="2592874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dirty="0"/>
              <a:t>Second line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4" name="Picture 3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98469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49" y="298469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90219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0" y="4837873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161282" y="3981663"/>
            <a:ext cx="2853622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dirty="0"/>
              <a:t>Third line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161282" y="4879518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dirty="0"/>
              <a:t>Beyond third line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213" y="306009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55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71" y="396084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56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3376" y="4883055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8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22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1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726" y="298469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635" y="4837873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503" y="298469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280" y="298469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49" y="390219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100" y="4837873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565" y="4837873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30" y="4833546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495" y="4833546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960" y="4833546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61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726" y="390219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503" y="390219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4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057" y="298469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4" y="298469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423" y="4833546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4.png">
            <a:extLst>
              <a:ext uri="{FF2B5EF4-FFF2-40B4-BE49-F238E27FC236}">
                <a16:creationId xmlns:a16="http://schemas.microsoft.com/office/drawing/2014/main" xmlns="" id="{CBE8E358-5CB4-FF4E-835D-BB4A5334D5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335" y="390219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336798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325" y="6014397"/>
            <a:ext cx="400383" cy="398361"/>
          </a:xfrm>
          <a:prstGeom prst="rect">
            <a:avLst/>
          </a:prstGeom>
        </p:spPr>
      </p:pic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628610"/>
          </a:xfrm>
        </p:spPr>
        <p:txBody>
          <a:bodyPr/>
          <a:lstStyle/>
          <a:p>
            <a:r>
              <a:rPr lang="en-US" dirty="0"/>
              <a:t>What would you recommend for a 66-year-old man with average-risk MM treated with RVD followed by ASCT and </a:t>
            </a:r>
            <a:r>
              <a:rPr lang="en-US" u="sng" dirty="0" err="1"/>
              <a:t>lenalidomide</a:t>
            </a:r>
            <a:r>
              <a:rPr lang="en-US" u="sng" dirty="0"/>
              <a:t> 10-mg maintenance</a:t>
            </a:r>
            <a:r>
              <a:rPr lang="en-US" dirty="0"/>
              <a:t> for 1.5 years before an asymptomatic biochemical relapse?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7154108" y="1697665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773724" y="2289551"/>
            <a:ext cx="3014904" cy="30163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600" b="1" dirty="0" err="1"/>
              <a:t>Daratumumab</a:t>
            </a:r>
            <a:r>
              <a:rPr lang="en-US" sz="1600" b="1" dirty="0"/>
              <a:t> + </a:t>
            </a:r>
            <a:r>
              <a:rPr lang="en-US" sz="1600" b="1" dirty="0" err="1"/>
              <a:t>pomalidomide</a:t>
            </a:r>
            <a:r>
              <a:rPr lang="en-US" sz="1600" b="1" dirty="0"/>
              <a:t> +/- dexamethasone  </a:t>
            </a:r>
            <a:endParaRPr lang="en-US" sz="16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935004" y="1660959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600" b="1" dirty="0" err="1"/>
              <a:t>Daratumumab</a:t>
            </a:r>
            <a:r>
              <a:rPr lang="en-US" sz="1600" b="1" dirty="0"/>
              <a:t> + </a:t>
            </a:r>
            <a:r>
              <a:rPr lang="en-US" sz="1600" b="1" dirty="0" err="1"/>
              <a:t>bortezomib</a:t>
            </a:r>
            <a:r>
              <a:rPr lang="en-US" sz="1600" b="1" dirty="0"/>
              <a:t> +/- dexamethasone </a:t>
            </a:r>
            <a:endParaRPr lang="en-US" sz="16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5" name="Picture 34" descr="Square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894" y="162860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 descr="Square-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894" y="22895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" descr="Square-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338" y="22895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 descr="Square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338" y="162860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 descr="Square-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894" y="291490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" descr="Square-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957" y="3547586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935004" y="2994373"/>
            <a:ext cx="285362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600" b="1" dirty="0" err="1"/>
              <a:t>Elotuzumab</a:t>
            </a:r>
            <a:r>
              <a:rPr lang="en-US" sz="1600" b="1" dirty="0"/>
              <a:t> + Rd </a:t>
            </a:r>
            <a:endParaRPr lang="en-US" sz="16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773725" y="3589231"/>
            <a:ext cx="3014904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600" b="1" dirty="0" err="1"/>
              <a:t>Daratumumab</a:t>
            </a:r>
            <a:r>
              <a:rPr lang="en-US" sz="1600" b="1" dirty="0"/>
              <a:t> + </a:t>
            </a:r>
            <a:r>
              <a:rPr lang="en-US" sz="1600" b="1" dirty="0" err="1"/>
              <a:t>lenalidomide</a:t>
            </a:r>
            <a:r>
              <a:rPr lang="en-US" sz="1600" b="1" dirty="0"/>
              <a:t> +/- dexamethasone </a:t>
            </a:r>
            <a:endParaRPr lang="en-US" sz="16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935005" y="4866450"/>
            <a:ext cx="2853621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600" b="1" dirty="0" err="1"/>
              <a:t>Lenalidomide</a:t>
            </a:r>
            <a:r>
              <a:rPr lang="en-US" sz="1600" b="1" dirty="0"/>
              <a:t> +/- dexamethasone </a:t>
            </a:r>
            <a:endParaRPr lang="en-US" sz="16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8" name="Picture 6" descr="Square-5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695" y="4230559"/>
            <a:ext cx="395560" cy="39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3" descr="Square-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967" y="22895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3" descr="Square-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364" y="22895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3" descr="Square-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763" y="22895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773725" y="5521501"/>
            <a:ext cx="3014902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600" b="1" dirty="0"/>
              <a:t>Carfilzomib/</a:t>
            </a:r>
            <a:r>
              <a:rPr lang="en-US" sz="1600" b="1" dirty="0" err="1"/>
              <a:t>pomalidomide</a:t>
            </a:r>
            <a:r>
              <a:rPr lang="en-US" sz="1600" b="1" dirty="0"/>
              <a:t>/</a:t>
            </a:r>
            <a:br>
              <a:rPr lang="en-US" sz="1600" b="1" dirty="0"/>
            </a:br>
            <a:r>
              <a:rPr lang="en-US" sz="1600" b="1" dirty="0"/>
              <a:t>dexamethasone </a:t>
            </a:r>
            <a:endParaRPr lang="en-US" sz="16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325" y="4888651"/>
            <a:ext cx="400383" cy="398361"/>
          </a:xfrm>
          <a:prstGeom prst="rect">
            <a:avLst/>
          </a:prstGeom>
        </p:spPr>
      </p:pic>
      <p:pic>
        <p:nvPicPr>
          <p:cNvPr id="56" name="Picture 55" descr="Square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920" y="162860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41" y="162860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58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085" y="162860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6778" y="234461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73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6761" y="297355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74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7436" y="3592768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75" name="Text Box 9">
            <a:extLst>
              <a:ext uri="{FF2B5EF4-FFF2-40B4-BE49-F238E27FC236}">
                <a16:creationId xmlns:a16="http://schemas.microsoft.com/office/drawing/2014/main" xmlns="" id="{A3A0CEAF-0478-6E44-B5CA-06A11F4ED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5875" y="430328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Text Box 9">
            <a:extLst>
              <a:ext uri="{FF2B5EF4-FFF2-40B4-BE49-F238E27FC236}">
                <a16:creationId xmlns:a16="http://schemas.microsoft.com/office/drawing/2014/main" xmlns="" id="{92D0C144-99FB-2D42-A0F1-34D46E214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758" y="4941756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84" name="Text Box 4">
            <a:extLst>
              <a:ext uri="{FF2B5EF4-FFF2-40B4-BE49-F238E27FC236}">
                <a16:creationId xmlns:a16="http://schemas.microsoft.com/office/drawing/2014/main" xmlns="" id="{B92B1D14-9208-244A-A415-A47A05ADE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05" y="4271498"/>
            <a:ext cx="2853621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600" b="1" dirty="0" err="1"/>
              <a:t>Ixazomib</a:t>
            </a:r>
            <a:r>
              <a:rPr lang="en-US" sz="1600" b="1" dirty="0"/>
              <a:t> + Rd </a:t>
            </a:r>
            <a:endParaRPr lang="en-US" sz="16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Text Box 9">
            <a:extLst>
              <a:ext uri="{FF2B5EF4-FFF2-40B4-BE49-F238E27FC236}">
                <a16:creationId xmlns:a16="http://schemas.microsoft.com/office/drawing/2014/main" xmlns="" id="{8D56438D-5FB4-8D4C-BD79-EDA0B64E4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411" y="555692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6" name="Picture 85">
            <a:extLst>
              <a:ext uri="{FF2B5EF4-FFF2-40B4-BE49-F238E27FC236}">
                <a16:creationId xmlns:a16="http://schemas.microsoft.com/office/drawing/2014/main" xmlns="" id="{4D1F5970-7371-B04E-B7A0-F9CAFE05C76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631" y="5485562"/>
            <a:ext cx="408706" cy="404576"/>
          </a:xfrm>
          <a:prstGeom prst="rect">
            <a:avLst/>
          </a:prstGeom>
        </p:spPr>
      </p:pic>
      <p:pic>
        <p:nvPicPr>
          <p:cNvPr id="87" name="Picture 86" descr="Square-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431" y="291490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Picture 4" descr="Square-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524" y="3547586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88" descr="Square-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967" y="291490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4">
            <a:extLst>
              <a:ext uri="{FF2B5EF4-FFF2-40B4-BE49-F238E27FC236}">
                <a16:creationId xmlns:a16="http://schemas.microsoft.com/office/drawing/2014/main" xmlns="" id="{B92B1D14-9208-244A-A415-A47A05ADE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05" y="6049002"/>
            <a:ext cx="2853621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600" b="1" dirty="0"/>
              <a:t>Observation</a:t>
            </a:r>
            <a:endParaRPr lang="en-US" sz="16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 Box 9">
            <a:extLst>
              <a:ext uri="{FF2B5EF4-FFF2-40B4-BE49-F238E27FC236}">
                <a16:creationId xmlns:a16="http://schemas.microsoft.com/office/drawing/2014/main" xmlns="" id="{8D56438D-5FB4-8D4C-BD79-EDA0B64E4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758" y="605365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pic>
        <p:nvPicPr>
          <p:cNvPr id="60" name="Picture 59" descr="Square-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365" y="291490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438" y="162860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6" descr="Square-5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888" y="4230559"/>
            <a:ext cx="395560" cy="39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>
            <a:extLst>
              <a:ext uri="{FF2B5EF4-FFF2-40B4-BE49-F238E27FC236}">
                <a16:creationId xmlns:a16="http://schemas.microsoft.com/office/drawing/2014/main" xmlns="" id="{3A9811E7-3281-634C-94AC-9B556E592F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791" y="162860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483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you recommend for a 66-year-old man with average-risk MM treated with RVD followed by ASCT </a:t>
            </a:r>
            <a:r>
              <a:rPr lang="en-US" u="sng" dirty="0"/>
              <a:t>who is observed</a:t>
            </a:r>
            <a:r>
              <a:rPr lang="en-US" dirty="0"/>
              <a:t> for 1.5 years and experiences relapse?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1005668" y="215134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15</a:t>
            </a:r>
          </a:p>
        </p:txBody>
      </p:sp>
      <p:pic>
        <p:nvPicPr>
          <p:cNvPr id="34" name="Picture 3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811" y="20822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811" y="299511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255" y="299511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255" y="20822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811" y="382143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809" y="4647699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36" y="20822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280" y="20822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724" y="20822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352" y="20822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475" y="20822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919" y="20822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547" y="20822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668" y="20822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2594" y="3084494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4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4417" y="388008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56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1112" y="469288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376518" y="2052086"/>
            <a:ext cx="4303610" cy="46356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Daratumumab + lenalidomide </a:t>
            </a:r>
            <a:br>
              <a:rPr lang="en-US" b="1" dirty="0"/>
            </a:br>
            <a:r>
              <a:rPr lang="en-US" b="1" dirty="0"/>
              <a:t>+/- dexamethasone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0" y="3049287"/>
            <a:ext cx="3927093" cy="30825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Carfilzomib/pomalidomide/</a:t>
            </a:r>
            <a:br>
              <a:rPr lang="en-US" b="1" dirty="0"/>
            </a:br>
            <a:r>
              <a:rPr lang="en-US" b="1" dirty="0"/>
              <a:t>dexamethasone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362733" y="3900905"/>
            <a:ext cx="3564359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Lenalidomide + bortezomib </a:t>
            </a:r>
            <a:br>
              <a:rPr lang="en-US" b="1" dirty="0"/>
            </a:br>
            <a:r>
              <a:rPr lang="en-US" b="1" dirty="0"/>
              <a:t>+/- dexamethasone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362733" y="4689344"/>
            <a:ext cx="3564361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Elotuzumab + Rd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362733" y="5423446"/>
            <a:ext cx="3576650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Daratumumab + pomalidomide +/- dexamethasone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9" name="Picture 6" descr="Square-5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809" y="5395396"/>
            <a:ext cx="395560" cy="39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 Box 9">
            <a:extLst>
              <a:ext uri="{FF2B5EF4-FFF2-40B4-BE49-F238E27FC236}">
                <a16:creationId xmlns:a16="http://schemas.microsoft.com/office/drawing/2014/main" xmlns="" id="{A3A0CEAF-0478-6E44-B5CA-06A11F4ED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766" y="5435525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pic>
        <p:nvPicPr>
          <p:cNvPr id="63" name="Picture 62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2296" y="20822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63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417" y="20822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36" y="299511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798" y="20822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3426" y="20822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60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9547" y="208228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83" y="299511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61" descr="Square-4.png">
            <a:extLst>
              <a:ext uri="{FF2B5EF4-FFF2-40B4-BE49-F238E27FC236}">
                <a16:creationId xmlns:a16="http://schemas.microsoft.com/office/drawing/2014/main" xmlns="" id="{80C81674-CFF4-5842-A2CB-F8ADD272DB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725" y="382143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846997"/>
      </p:ext>
    </p:extLst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942516"/>
          </a:xfrm>
        </p:spPr>
        <p:txBody>
          <a:bodyPr/>
          <a:lstStyle/>
          <a:p>
            <a:r>
              <a:rPr lang="en-US" dirty="0"/>
              <a:t>Do you believe that </a:t>
            </a:r>
            <a:r>
              <a:rPr lang="en-US" dirty="0" err="1"/>
              <a:t>pomalidomide</a:t>
            </a:r>
            <a:r>
              <a:rPr lang="en-US" dirty="0"/>
              <a:t> can be safely administered to patients with MM and renal failure?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6" name="Picture 25" descr="Square-4.png">
            <a:extLst>
              <a:ext uri="{FF2B5EF4-FFF2-40B4-BE49-F238E27FC236}">
                <a16:creationId xmlns:a16="http://schemas.microsoft.com/office/drawing/2014/main" xmlns="" id="{1B6E32E8-6B80-104F-9EB7-CCCA7B15C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740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 descr="Square-4.png">
            <a:extLst>
              <a:ext uri="{FF2B5EF4-FFF2-40B4-BE49-F238E27FC236}">
                <a16:creationId xmlns:a16="http://schemas.microsoft.com/office/drawing/2014/main" xmlns="" id="{E8FD9761-4D38-B44F-8991-8E25CBAD2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184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 descr="Square-4.png">
            <a:extLst>
              <a:ext uri="{FF2B5EF4-FFF2-40B4-BE49-F238E27FC236}">
                <a16:creationId xmlns:a16="http://schemas.microsoft.com/office/drawing/2014/main" xmlns="" id="{571ED42D-3197-CA42-96E9-8126B890E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12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Square-4.png">
            <a:extLst>
              <a:ext uri="{FF2B5EF4-FFF2-40B4-BE49-F238E27FC236}">
                <a16:creationId xmlns:a16="http://schemas.microsoft.com/office/drawing/2014/main" xmlns="" id="{D0FD2A65-2EA0-0343-8A3C-AED0A0174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209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Square-4.png">
            <a:extLst>
              <a:ext uri="{FF2B5EF4-FFF2-40B4-BE49-F238E27FC236}">
                <a16:creationId xmlns:a16="http://schemas.microsoft.com/office/drawing/2014/main" xmlns="" id="{D116D73B-33AC-AF46-A35C-08AD791AA8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608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 descr="Square-4.png">
            <a:extLst>
              <a:ext uri="{FF2B5EF4-FFF2-40B4-BE49-F238E27FC236}">
                <a16:creationId xmlns:a16="http://schemas.microsoft.com/office/drawing/2014/main" xmlns="" id="{691D7BFA-E2AC-1141-8F04-E7D7336D23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005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Square-4.png">
            <a:extLst>
              <a:ext uri="{FF2B5EF4-FFF2-40B4-BE49-F238E27FC236}">
                <a16:creationId xmlns:a16="http://schemas.microsoft.com/office/drawing/2014/main" xmlns="" id="{43E369BF-5C1C-344B-8773-5EFA89B6A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404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4.png">
            <a:extLst>
              <a:ext uri="{FF2B5EF4-FFF2-40B4-BE49-F238E27FC236}">
                <a16:creationId xmlns:a16="http://schemas.microsoft.com/office/drawing/2014/main" xmlns="" id="{5419DB2F-0DD1-C446-8FFF-38A133931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801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4.png">
            <a:extLst>
              <a:ext uri="{FF2B5EF4-FFF2-40B4-BE49-F238E27FC236}">
                <a16:creationId xmlns:a16="http://schemas.microsoft.com/office/drawing/2014/main" xmlns="" id="{C396FBD8-2962-3F47-A657-6EADAD6D58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200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 descr="Square-4.png">
            <a:extLst>
              <a:ext uri="{FF2B5EF4-FFF2-40B4-BE49-F238E27FC236}">
                <a16:creationId xmlns:a16="http://schemas.microsoft.com/office/drawing/2014/main" xmlns="" id="{46B8B8C2-8976-774F-B09A-B46951CE07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597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 Box 9">
            <a:extLst>
              <a:ext uri="{FF2B5EF4-FFF2-40B4-BE49-F238E27FC236}">
                <a16:creationId xmlns:a16="http://schemas.microsoft.com/office/drawing/2014/main" xmlns="" id="{BCC2CF6F-E354-944A-890E-20AE2304B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0959" y="2448626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13</a:t>
            </a:r>
          </a:p>
        </p:txBody>
      </p:sp>
      <p:sp>
        <p:nvSpPr>
          <p:cNvPr id="65" name="Text Box 9">
            <a:extLst>
              <a:ext uri="{FF2B5EF4-FFF2-40B4-BE49-F238E27FC236}">
                <a16:creationId xmlns:a16="http://schemas.microsoft.com/office/drawing/2014/main" xmlns="" id="{0FD31BD8-BC0A-684C-8EB0-48C407768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7166" y="334358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10</a:t>
            </a:r>
          </a:p>
        </p:txBody>
      </p:sp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740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 Box 4">
            <a:extLst>
              <a:ext uri="{FF2B5EF4-FFF2-40B4-BE49-F238E27FC236}">
                <a16:creationId xmlns:a16="http://schemas.microsoft.com/office/drawing/2014/main" xmlns="" id="{AE9DF5C6-6852-304D-A9D3-85150DF8A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92" y="2390011"/>
            <a:ext cx="301490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Yes, and no dose adjustments are necessary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 Box 4">
            <a:extLst>
              <a:ext uri="{FF2B5EF4-FFF2-40B4-BE49-F238E27FC236}">
                <a16:creationId xmlns:a16="http://schemas.microsoft.com/office/drawing/2014/main" xmlns="" id="{3E7DA875-B7E0-6B45-9988-C0A4242D5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569" y="3336925"/>
            <a:ext cx="3014904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Yes, but dose </a:t>
            </a:r>
            <a:br>
              <a:rPr lang="en-US" b="1" dirty="0"/>
            </a:br>
            <a:r>
              <a:rPr lang="en-US" b="1" dirty="0"/>
              <a:t>adjustments are necessary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9" name="Picture 28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517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294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071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848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625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404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423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Square-4.png">
            <a:extLst>
              <a:ext uri="{FF2B5EF4-FFF2-40B4-BE49-F238E27FC236}">
                <a16:creationId xmlns:a16="http://schemas.microsoft.com/office/drawing/2014/main" xmlns="" id="{C396FBD8-2962-3F47-A657-6EADAD6D58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770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 descr="Square-4.png">
            <a:extLst>
              <a:ext uri="{FF2B5EF4-FFF2-40B4-BE49-F238E27FC236}">
                <a16:creationId xmlns:a16="http://schemas.microsoft.com/office/drawing/2014/main" xmlns="" id="{46B8B8C2-8976-774F-B09A-B46951CE07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167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974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993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 descr="Square-4.png">
            <a:extLst>
              <a:ext uri="{FF2B5EF4-FFF2-40B4-BE49-F238E27FC236}">
                <a16:creationId xmlns:a16="http://schemas.microsoft.com/office/drawing/2014/main" xmlns="" id="{B7D7A6AB-F3F9-194B-86D2-BCD3D701E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6563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341225"/>
      </p:ext>
    </p:extLst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879470" y="108683"/>
            <a:ext cx="11103190" cy="1281873"/>
          </a:xfrm>
        </p:spPr>
        <p:txBody>
          <a:bodyPr/>
          <a:lstStyle/>
          <a:p>
            <a:r>
              <a:rPr lang="en-US" sz="1600" dirty="0"/>
              <a:t>QA 65-year-old man who initially received RVD followed by ASCT experiences relapse 18 months after transplant while receiving </a:t>
            </a:r>
            <a:r>
              <a:rPr lang="en-US" sz="1600" dirty="0" err="1"/>
              <a:t>lenalidomide</a:t>
            </a:r>
            <a:r>
              <a:rPr lang="en-US" sz="1600" dirty="0"/>
              <a:t> maintenance. The patient receives carfilzomib/</a:t>
            </a:r>
            <a:r>
              <a:rPr lang="en-US" sz="1600" dirty="0" err="1"/>
              <a:t>pomalidomide</a:t>
            </a:r>
            <a:r>
              <a:rPr lang="en-US" sz="1600" dirty="0"/>
              <a:t>/</a:t>
            </a:r>
            <a:br>
              <a:rPr lang="en-US" sz="1600" dirty="0"/>
            </a:br>
            <a:r>
              <a:rPr lang="en-US" sz="1600" dirty="0"/>
              <a:t>dexamethasone and experiences a relapse 15 months later, followed by </a:t>
            </a:r>
            <a:r>
              <a:rPr lang="en-US" sz="1600" dirty="0" err="1"/>
              <a:t>daratumumab</a:t>
            </a:r>
            <a:r>
              <a:rPr lang="en-US" sz="1600" dirty="0"/>
              <a:t>/</a:t>
            </a:r>
            <a:r>
              <a:rPr lang="en-US" sz="1600" dirty="0" err="1"/>
              <a:t>bortezomib</a:t>
            </a:r>
            <a:r>
              <a:rPr lang="en-US" sz="1600" dirty="0"/>
              <a:t>/</a:t>
            </a:r>
            <a:br>
              <a:rPr lang="en-US" sz="1600" dirty="0"/>
            </a:br>
            <a:r>
              <a:rPr lang="en-US" sz="1600" dirty="0"/>
              <a:t>dexamethasone. The patient then responds for 12 months before experiencing further disease progression. Which systemic treatment would you most likely recommend?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N = 20</a:t>
            </a:r>
            <a:endParaRPr lang="mr-IN" sz="1600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6896438" y="1627788"/>
            <a:ext cx="360417" cy="2393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ea typeface="Arial" charset="0"/>
                <a:cs typeface="Arial" charset="0"/>
              </a:rPr>
              <a:t>8</a:t>
            </a:r>
          </a:p>
        </p:txBody>
      </p:sp>
      <p:sp>
        <p:nvSpPr>
          <p:cNvPr id="226" name="Text Box 4"/>
          <p:cNvSpPr txBox="1">
            <a:spLocks noChangeArrowheads="1"/>
          </p:cNvSpPr>
          <p:nvPr/>
        </p:nvSpPr>
        <p:spPr bwMode="auto">
          <a:xfrm>
            <a:off x="879470" y="1612570"/>
            <a:ext cx="2642802" cy="2393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400" b="1" dirty="0" err="1"/>
              <a:t>Daratumumab</a:t>
            </a:r>
            <a:r>
              <a:rPr lang="en-US" sz="1400" b="1" dirty="0"/>
              <a:t> + </a:t>
            </a:r>
            <a:r>
              <a:rPr lang="en-US" sz="1400" b="1" dirty="0" err="1"/>
              <a:t>IMiD</a:t>
            </a:r>
            <a:r>
              <a:rPr lang="en-US" sz="1400" b="1" dirty="0"/>
              <a:t> (immunomodulatory drug) </a:t>
            </a:r>
            <a:endParaRPr lang="en-US" sz="14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916" y="1567255"/>
            <a:ext cx="360417" cy="36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039" y="1567255"/>
            <a:ext cx="360417" cy="36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916" y="2011351"/>
            <a:ext cx="360417" cy="36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" descr="Square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532" y="2453600"/>
            <a:ext cx="356802" cy="356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1020846" y="2081012"/>
            <a:ext cx="2501425" cy="22109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400" b="1" dirty="0" err="1"/>
              <a:t>Panobinostat</a:t>
            </a:r>
            <a:r>
              <a:rPr lang="en-US" sz="1400" b="1" dirty="0"/>
              <a:t> + </a:t>
            </a:r>
            <a:r>
              <a:rPr lang="en-US" sz="1400" b="1" dirty="0" err="1"/>
              <a:t>bortezomib</a:t>
            </a:r>
            <a:r>
              <a:rPr lang="en-US" sz="1400" b="1" dirty="0"/>
              <a:t> </a:t>
            </a:r>
            <a:endParaRPr lang="en-US" sz="14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1020846" y="2490105"/>
            <a:ext cx="2501426" cy="27620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400" b="1" dirty="0"/>
              <a:t>Carfilzomib/</a:t>
            </a:r>
            <a:r>
              <a:rPr lang="en-US" sz="1400" b="1" dirty="0" err="1"/>
              <a:t>pomalidomide</a:t>
            </a:r>
            <a:r>
              <a:rPr lang="en-US" sz="1400" b="1" dirty="0"/>
              <a:t>/</a:t>
            </a:r>
            <a:br>
              <a:rPr lang="en-US" sz="1400" b="1" dirty="0"/>
            </a:br>
            <a:r>
              <a:rPr lang="en-US" sz="1400" b="1" dirty="0"/>
              <a:t>dexamethasone </a:t>
            </a:r>
            <a:endParaRPr lang="en-US" sz="14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pic>
        <p:nvPicPr>
          <p:cNvPr id="53" name="Picture 52" descr="Square-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039" y="2011351"/>
            <a:ext cx="360417" cy="36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293" y="1567255"/>
            <a:ext cx="360417" cy="36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415" y="1567255"/>
            <a:ext cx="360417" cy="36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537" y="1567255"/>
            <a:ext cx="360417" cy="36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9861" y="2081012"/>
            <a:ext cx="360417" cy="2393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sz="1700" b="1">
                <a:solidFill>
                  <a:srgbClr val="FFFFFF"/>
                </a:solidFill>
                <a:ea typeface="Arial" charset="0"/>
                <a:cs typeface="Arial" charset="0"/>
              </a:rPr>
              <a:t>3</a:t>
            </a:r>
            <a:endParaRPr lang="en-US" sz="17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175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8359" y="2493206"/>
            <a:ext cx="360417" cy="2393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738554" y="2954582"/>
            <a:ext cx="2792342" cy="26202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400" b="1"/>
              <a:t>Carfilzomib/cyclophosphamide/</a:t>
            </a:r>
            <a:br>
              <a:rPr lang="en-US" sz="1400" b="1"/>
            </a:br>
            <a:r>
              <a:rPr lang="en-US" sz="1400" b="1"/>
              <a:t>dexamethasone </a:t>
            </a:r>
            <a:endParaRPr lang="en-US" sz="14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pic>
        <p:nvPicPr>
          <p:cNvPr id="39" name="Picture 6" descr="Square-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594" y="2929994"/>
            <a:ext cx="346740" cy="34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 Box 9">
            <a:extLst>
              <a:ext uri="{FF2B5EF4-FFF2-40B4-BE49-F238E27FC236}">
                <a16:creationId xmlns:a16="http://schemas.microsoft.com/office/drawing/2014/main" xmlns="" id="{A3A0CEAF-0478-6E44-B5CA-06A11F4ED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558" y="3401321"/>
            <a:ext cx="360417" cy="2393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ea typeface="Arial" charset="0"/>
                <a:cs typeface="Arial" charset="0"/>
              </a:rPr>
              <a:t>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196" y="3341507"/>
            <a:ext cx="341137" cy="3394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196" y="3728376"/>
            <a:ext cx="341137" cy="3394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196" y="4125709"/>
            <a:ext cx="341137" cy="3394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196" y="4541350"/>
            <a:ext cx="341137" cy="3394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196" y="4970923"/>
            <a:ext cx="341137" cy="339414"/>
          </a:xfrm>
          <a:prstGeom prst="rect">
            <a:avLst/>
          </a:prstGeom>
        </p:spPr>
      </p:pic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1020846" y="3391779"/>
            <a:ext cx="2510051" cy="25795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400" b="1" dirty="0" err="1"/>
              <a:t>Elotuzumab</a:t>
            </a:r>
            <a:r>
              <a:rPr lang="en-US" sz="1400" b="1" dirty="0"/>
              <a:t> + Rd </a:t>
            </a:r>
            <a:endParaRPr lang="en-US" sz="14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42" name="Text Box 9">
            <a:extLst>
              <a:ext uri="{FF2B5EF4-FFF2-40B4-BE49-F238E27FC236}">
                <a16:creationId xmlns:a16="http://schemas.microsoft.com/office/drawing/2014/main" xmlns="" id="{A3A0CEAF-0478-6E44-B5CA-06A11F4ED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558" y="3791200"/>
            <a:ext cx="360417" cy="2393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1020846" y="3763548"/>
            <a:ext cx="2510051" cy="25795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400" b="1" dirty="0"/>
              <a:t>Carfilzomib/</a:t>
            </a:r>
            <a:r>
              <a:rPr lang="en-US" sz="1400" b="1" dirty="0" err="1"/>
              <a:t>panobinostat</a:t>
            </a:r>
            <a:r>
              <a:rPr lang="en-US" sz="1400" b="1" dirty="0"/>
              <a:t> </a:t>
            </a:r>
            <a:endParaRPr lang="en-US" sz="14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46" name="Text Box 9">
            <a:extLst>
              <a:ext uri="{FF2B5EF4-FFF2-40B4-BE49-F238E27FC236}">
                <a16:creationId xmlns:a16="http://schemas.microsoft.com/office/drawing/2014/main" xmlns="" id="{A3A0CEAF-0478-6E44-B5CA-06A11F4ED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558" y="4175741"/>
            <a:ext cx="360417" cy="2393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1020846" y="4166438"/>
            <a:ext cx="2510051" cy="25795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400" b="1" dirty="0" err="1"/>
              <a:t>Bendamustine</a:t>
            </a:r>
            <a:r>
              <a:rPr lang="en-US" sz="1400" b="1" dirty="0"/>
              <a:t>/prednisone </a:t>
            </a:r>
            <a:endParaRPr lang="en-US" sz="14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50" name="Text Box 9">
            <a:extLst>
              <a:ext uri="{FF2B5EF4-FFF2-40B4-BE49-F238E27FC236}">
                <a16:creationId xmlns:a16="http://schemas.microsoft.com/office/drawing/2014/main" xmlns="" id="{A3A0CEAF-0478-6E44-B5CA-06A11F4ED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558" y="4591382"/>
            <a:ext cx="360417" cy="2393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1020846" y="4582078"/>
            <a:ext cx="2510051" cy="25795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400" b="1" dirty="0" err="1"/>
              <a:t>Bendamustine</a:t>
            </a:r>
            <a:r>
              <a:rPr lang="en-US" sz="1400" b="1" dirty="0"/>
              <a:t>/</a:t>
            </a:r>
            <a:r>
              <a:rPr lang="en-US" sz="1400" b="1" dirty="0" err="1"/>
              <a:t>lenalidomide</a:t>
            </a:r>
            <a:r>
              <a:rPr lang="en-US" sz="1400" b="1" dirty="0"/>
              <a:t>/</a:t>
            </a:r>
            <a:br>
              <a:rPr lang="en-US" sz="1400" b="1" dirty="0"/>
            </a:br>
            <a:r>
              <a:rPr lang="en-US" sz="1400" b="1" dirty="0"/>
              <a:t>dexamethasone </a:t>
            </a:r>
            <a:endParaRPr lang="en-US" sz="14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1020846" y="5004979"/>
            <a:ext cx="2510051" cy="25795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400" b="1" dirty="0"/>
              <a:t>“Chemotherapy” </a:t>
            </a:r>
            <a:endParaRPr lang="en-US" sz="1400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58" name="Text Box 9">
            <a:extLst>
              <a:ext uri="{FF2B5EF4-FFF2-40B4-BE49-F238E27FC236}">
                <a16:creationId xmlns:a16="http://schemas.microsoft.com/office/drawing/2014/main" xmlns="" id="{A3A0CEAF-0478-6E44-B5CA-06A11F4ED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558" y="5020954"/>
            <a:ext cx="360417" cy="2393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60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8359" y="2963884"/>
            <a:ext cx="360417" cy="2393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1020846" y="5434186"/>
            <a:ext cx="2510051" cy="25795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400" b="1" dirty="0"/>
              <a:t>VDTPACE</a:t>
            </a:r>
          </a:p>
        </p:txBody>
      </p:sp>
      <p:sp>
        <p:nvSpPr>
          <p:cNvPr id="48" name="Text Box 9">
            <a:extLst>
              <a:ext uri="{FF2B5EF4-FFF2-40B4-BE49-F238E27FC236}">
                <a16:creationId xmlns:a16="http://schemas.microsoft.com/office/drawing/2014/main" xmlns="" id="{A3A0CEAF-0478-6E44-B5CA-06A11F4ED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558" y="5450161"/>
            <a:ext cx="360417" cy="2393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1020846" y="5867319"/>
            <a:ext cx="2510051" cy="25795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sz="1400" b="1" dirty="0"/>
              <a:t>VDCEP</a:t>
            </a:r>
          </a:p>
        </p:txBody>
      </p:sp>
      <p:sp>
        <p:nvSpPr>
          <p:cNvPr id="61" name="Text Box 9">
            <a:extLst>
              <a:ext uri="{FF2B5EF4-FFF2-40B4-BE49-F238E27FC236}">
                <a16:creationId xmlns:a16="http://schemas.microsoft.com/office/drawing/2014/main" xmlns="" id="{A3A0CEAF-0478-6E44-B5CA-06A11F4ED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558" y="5859848"/>
            <a:ext cx="360417" cy="2393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ea typeface="Arial" charset="0"/>
                <a:cs typeface="Arial" charset="0"/>
              </a:rPr>
              <a:t>1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625595" y="5365327"/>
            <a:ext cx="360416" cy="3585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625594" y="5825363"/>
            <a:ext cx="360416" cy="358596"/>
          </a:xfrm>
          <a:prstGeom prst="rect">
            <a:avLst/>
          </a:prstGeom>
        </p:spPr>
      </p:pic>
      <p:pic>
        <p:nvPicPr>
          <p:cNvPr id="62" name="Picture 61" descr="Square-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335" y="2011351"/>
            <a:ext cx="360417" cy="36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63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659" y="1567255"/>
            <a:ext cx="360417" cy="36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58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881" y="1567255"/>
            <a:ext cx="360417" cy="36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2" descr="Square-1.png">
            <a:extLst>
              <a:ext uri="{FF2B5EF4-FFF2-40B4-BE49-F238E27FC236}">
                <a16:creationId xmlns:a16="http://schemas.microsoft.com/office/drawing/2014/main" xmlns="" id="{5A4A0FF2-B219-2248-B67D-F39454A48A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599" y="1567255"/>
            <a:ext cx="360417" cy="36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287917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2">
            <a:extLst>
              <a:ext uri="{FF2B5EF4-FFF2-40B4-BE49-F238E27FC236}">
                <a16:creationId xmlns:a16="http://schemas.microsoft.com/office/drawing/2014/main" xmlns="" id="{40AB1306-5A7B-2946-B6C7-B8B93CBDE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7368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 baseline="0">
                <a:solidFill>
                  <a:srgbClr val="BBE0E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342892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685783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028675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371566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defTabSz="1219170"/>
            <a:r>
              <a:rPr lang="en-US" sz="3600" kern="0" dirty="0"/>
              <a:t>MODULE 1: </a:t>
            </a:r>
            <a:r>
              <a:rPr lang="en-US" sz="3600" dirty="0"/>
              <a:t>Induction and Maintenance Therapy for Multiple Myeloma (MM) </a:t>
            </a:r>
            <a:endParaRPr lang="en-US" sz="3600" kern="0" dirty="0"/>
          </a:p>
        </p:txBody>
      </p:sp>
    </p:spTree>
    <p:extLst>
      <p:ext uri="{BB962C8B-B14F-4D97-AF65-F5344CB8AC3E}">
        <p14:creationId xmlns:p14="http://schemas.microsoft.com/office/powerpoint/2010/main" val="965408757"/>
      </p:ext>
    </p:extLst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N = 23</a:t>
            </a:r>
            <a:endParaRPr lang="mr-IN" sz="1600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184" name="Title 7">
            <a:extLst>
              <a:ext uri="{FF2B5EF4-FFF2-40B4-BE49-F238E27FC236}">
                <a16:creationId xmlns:a16="http://schemas.microsoft.com/office/drawing/2014/main" xmlns="" id="{C04642AF-7784-3B4D-AFDD-4E6C7C3DD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462089"/>
          </a:xfrm>
        </p:spPr>
        <p:txBody>
          <a:bodyPr/>
          <a:lstStyle/>
          <a:p>
            <a:r>
              <a:rPr lang="en-US" dirty="0"/>
              <a:t>Do you test for BRAF mutations in patients with relapsed MM?</a:t>
            </a:r>
          </a:p>
        </p:txBody>
      </p:sp>
      <p:pic>
        <p:nvPicPr>
          <p:cNvPr id="44" name="Picture 43" descr="Square-4.png">
            <a:extLst>
              <a:ext uri="{FF2B5EF4-FFF2-40B4-BE49-F238E27FC236}">
                <a16:creationId xmlns:a16="http://schemas.microsoft.com/office/drawing/2014/main" xmlns="" id="{D81DD7EA-876A-8D41-87A9-29F1A72B4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17416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Square-4.png">
            <a:extLst>
              <a:ext uri="{FF2B5EF4-FFF2-40B4-BE49-F238E27FC236}">
                <a16:creationId xmlns:a16="http://schemas.microsoft.com/office/drawing/2014/main" xmlns="" id="{9F7C4FA1-84A0-EF4F-84CC-B57550B0FA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17416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Square-4.png">
            <a:extLst>
              <a:ext uri="{FF2B5EF4-FFF2-40B4-BE49-F238E27FC236}">
                <a16:creationId xmlns:a16="http://schemas.microsoft.com/office/drawing/2014/main" xmlns="" id="{14CB9274-E8FF-5147-BF74-D030B6F45B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17416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Square-4.png">
            <a:extLst>
              <a:ext uri="{FF2B5EF4-FFF2-40B4-BE49-F238E27FC236}">
                <a16:creationId xmlns:a16="http://schemas.microsoft.com/office/drawing/2014/main" xmlns="" id="{18A4548E-0036-DA41-92E6-59A8567F34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17416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Square-4.png">
            <a:extLst>
              <a:ext uri="{FF2B5EF4-FFF2-40B4-BE49-F238E27FC236}">
                <a16:creationId xmlns:a16="http://schemas.microsoft.com/office/drawing/2014/main" xmlns="" id="{41A2BF8E-2A11-AA45-8BBD-437E1C1719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17416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 Box 9">
            <a:extLst>
              <a:ext uri="{FF2B5EF4-FFF2-40B4-BE49-F238E27FC236}">
                <a16:creationId xmlns:a16="http://schemas.microsoft.com/office/drawing/2014/main" xmlns="" id="{19E707E5-FE21-7341-97FF-4CE49B664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4999" y="2232812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63" name="Text Box 9">
            <a:extLst>
              <a:ext uri="{FF2B5EF4-FFF2-40B4-BE49-F238E27FC236}">
                <a16:creationId xmlns:a16="http://schemas.microsoft.com/office/drawing/2014/main" xmlns="" id="{D29E6014-BFFC-B34E-9723-BD0BE7A46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3836" y="361280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82" name="Text Box 4">
            <a:extLst>
              <a:ext uri="{FF2B5EF4-FFF2-40B4-BE49-F238E27FC236}">
                <a16:creationId xmlns:a16="http://schemas.microsoft.com/office/drawing/2014/main" xmlns="" id="{E1DF6369-EBE1-B848-AC69-EDBE04E73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243431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Yes, and I have administered a</a:t>
            </a:r>
            <a:br>
              <a:rPr lang="en-US" b="1" dirty="0"/>
            </a:br>
            <a:r>
              <a:rPr lang="en-US" b="1" dirty="0"/>
              <a:t> BRAF inhibitor </a:t>
            </a:r>
            <a:endParaRPr lang="en-US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83" name="Text Box 4">
            <a:extLst>
              <a:ext uri="{FF2B5EF4-FFF2-40B4-BE49-F238E27FC236}">
                <a16:creationId xmlns:a16="http://schemas.microsoft.com/office/drawing/2014/main" xmlns="" id="{632E218F-6E74-6E48-8A72-BBBBA707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606139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Yes, and I have not administered a BRAF inhibitor but would for an appropriate patient </a:t>
            </a:r>
            <a:endParaRPr lang="en-US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30" name="Text Box 9">
            <a:extLst>
              <a:ext uri="{FF2B5EF4-FFF2-40B4-BE49-F238E27FC236}">
                <a16:creationId xmlns:a16="http://schemas.microsoft.com/office/drawing/2014/main" xmlns="" id="{D29E6014-BFFC-B34E-9723-BD0BE7A46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1033" y="4896842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a typeface="Arial" charset="0"/>
                <a:cs typeface="Arial" charset="0"/>
              </a:rPr>
              <a:t>10</a:t>
            </a:r>
          </a:p>
        </p:txBody>
      </p:sp>
      <p:pic>
        <p:nvPicPr>
          <p:cNvPr id="31" name="Picture 30" descr="Square-1.png">
            <a:extLst>
              <a:ext uri="{FF2B5EF4-FFF2-40B4-BE49-F238E27FC236}">
                <a16:creationId xmlns:a16="http://schemas.microsoft.com/office/drawing/2014/main" xmlns="" id="{C3618771-E83D-F142-828B-EA577ADD7A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482778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Square-1.png">
            <a:extLst>
              <a:ext uri="{FF2B5EF4-FFF2-40B4-BE49-F238E27FC236}">
                <a16:creationId xmlns:a16="http://schemas.microsoft.com/office/drawing/2014/main" xmlns="" id="{CD5B50F6-F6CA-B540-89B4-30108FF893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482778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Square-1.png">
            <a:extLst>
              <a:ext uri="{FF2B5EF4-FFF2-40B4-BE49-F238E27FC236}">
                <a16:creationId xmlns:a16="http://schemas.microsoft.com/office/drawing/2014/main" xmlns="" id="{393B2D38-1CA6-E740-A098-262DEAD995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482778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 descr="Square-1.png">
            <a:extLst>
              <a:ext uri="{FF2B5EF4-FFF2-40B4-BE49-F238E27FC236}">
                <a16:creationId xmlns:a16="http://schemas.microsoft.com/office/drawing/2014/main" xmlns="" id="{E5A02AD8-3CFF-F248-87ED-AAAC84A46D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482778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Square-1.png">
            <a:extLst>
              <a:ext uri="{FF2B5EF4-FFF2-40B4-BE49-F238E27FC236}">
                <a16:creationId xmlns:a16="http://schemas.microsoft.com/office/drawing/2014/main" xmlns="" id="{6CC1410A-D856-B24E-B54A-5C165D9C73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482778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4">
            <a:extLst>
              <a:ext uri="{FF2B5EF4-FFF2-40B4-BE49-F238E27FC236}">
                <a16:creationId xmlns:a16="http://schemas.microsoft.com/office/drawing/2014/main" xmlns="" id="{632E218F-6E74-6E48-8A72-BBBBA707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4890178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No </a:t>
            </a:r>
            <a:endParaRPr lang="en-US" b="1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pic>
        <p:nvPicPr>
          <p:cNvPr id="38" name="Picture 37" descr="Square-1.png">
            <a:extLst>
              <a:ext uri="{FF2B5EF4-FFF2-40B4-BE49-F238E27FC236}">
                <a16:creationId xmlns:a16="http://schemas.microsoft.com/office/drawing/2014/main" xmlns="" id="{CD5B50F6-F6CA-B540-89B4-30108FF893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84" y="482778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 descr="Square-1.png">
            <a:extLst>
              <a:ext uri="{FF2B5EF4-FFF2-40B4-BE49-F238E27FC236}">
                <a16:creationId xmlns:a16="http://schemas.microsoft.com/office/drawing/2014/main" xmlns="" id="{393B2D38-1CA6-E740-A098-262DEAD995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65" y="482778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Square-1.png">
            <a:extLst>
              <a:ext uri="{FF2B5EF4-FFF2-40B4-BE49-F238E27FC236}">
                <a16:creationId xmlns:a16="http://schemas.microsoft.com/office/drawing/2014/main" xmlns="" id="{E5A02AD8-3CFF-F248-87ED-AAAC84A46D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509" y="482778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 descr="Square-1.png">
            <a:extLst>
              <a:ext uri="{FF2B5EF4-FFF2-40B4-BE49-F238E27FC236}">
                <a16:creationId xmlns:a16="http://schemas.microsoft.com/office/drawing/2014/main" xmlns="" id="{6CC1410A-D856-B24E-B54A-5C165D9C73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53" y="482778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Square-1.png">
            <a:extLst>
              <a:ext uri="{FF2B5EF4-FFF2-40B4-BE49-F238E27FC236}">
                <a16:creationId xmlns:a16="http://schemas.microsoft.com/office/drawing/2014/main" xmlns="" id="{6CC1410A-D856-B24E-B54A-5C165D9C73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353" y="48407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60" descr="Square-4.png">
            <a:extLst>
              <a:ext uri="{FF2B5EF4-FFF2-40B4-BE49-F238E27FC236}">
                <a16:creationId xmlns:a16="http://schemas.microsoft.com/office/drawing/2014/main" xmlns="" id="{D81DD7EA-876A-8D41-87A9-29F1A72B4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50097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68" descr="Square-4.png">
            <a:extLst>
              <a:ext uri="{FF2B5EF4-FFF2-40B4-BE49-F238E27FC236}">
                <a16:creationId xmlns:a16="http://schemas.microsoft.com/office/drawing/2014/main" xmlns="" id="{9F7C4FA1-84A0-EF4F-84CC-B57550B0FA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50097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69" descr="Square-4.png">
            <a:extLst>
              <a:ext uri="{FF2B5EF4-FFF2-40B4-BE49-F238E27FC236}">
                <a16:creationId xmlns:a16="http://schemas.microsoft.com/office/drawing/2014/main" xmlns="" id="{14CB9274-E8FF-5147-BF74-D030B6F45B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50097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Square-4.png">
            <a:extLst>
              <a:ext uri="{FF2B5EF4-FFF2-40B4-BE49-F238E27FC236}">
                <a16:creationId xmlns:a16="http://schemas.microsoft.com/office/drawing/2014/main" xmlns="" id="{18A4548E-0036-DA41-92E6-59A8567F34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861" y="217416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4.png">
            <a:extLst>
              <a:ext uri="{FF2B5EF4-FFF2-40B4-BE49-F238E27FC236}">
                <a16:creationId xmlns:a16="http://schemas.microsoft.com/office/drawing/2014/main" xmlns="" id="{41A2BF8E-2A11-AA45-8BBD-437E1C1719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260" y="217416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Square-4.png">
            <a:extLst>
              <a:ext uri="{FF2B5EF4-FFF2-40B4-BE49-F238E27FC236}">
                <a16:creationId xmlns:a16="http://schemas.microsoft.com/office/drawing/2014/main" xmlns="" id="{9F7C4FA1-84A0-EF4F-84CC-B57550B0FA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836" y="350097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 descr="Square-4.png">
            <a:extLst>
              <a:ext uri="{FF2B5EF4-FFF2-40B4-BE49-F238E27FC236}">
                <a16:creationId xmlns:a16="http://schemas.microsoft.com/office/drawing/2014/main" xmlns="" id="{14CB9274-E8FF-5147-BF74-D030B6F45B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64" y="350097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 descr="Square-4.png">
            <a:extLst>
              <a:ext uri="{FF2B5EF4-FFF2-40B4-BE49-F238E27FC236}">
                <a16:creationId xmlns:a16="http://schemas.microsoft.com/office/drawing/2014/main" xmlns="" id="{2D047060-8228-BA46-B5A5-3076E2D77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296" y="350097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3563895"/>
      </p:ext>
    </p:extLst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2">
            <a:extLst>
              <a:ext uri="{FF2B5EF4-FFF2-40B4-BE49-F238E27FC236}">
                <a16:creationId xmlns:a16="http://schemas.microsoft.com/office/drawing/2014/main" xmlns="" id="{40AB1306-5A7B-2946-B6C7-B8B93CBDE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7368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 baseline="0">
                <a:solidFill>
                  <a:srgbClr val="BBE0E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342892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685783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028675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371566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BBE0E3"/>
                </a:solidFill>
                <a:effectLst/>
                <a:uLnTx/>
                <a:uFillTx/>
                <a:latin typeface="Arial"/>
                <a:ea typeface="ＭＳ Ｐゴシック"/>
              </a:rPr>
              <a:t>MODULE 3: Chronic Lymphocytic 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BBE0E3"/>
                </a:solidFill>
                <a:effectLst/>
                <a:uLnTx/>
                <a:uFillTx/>
                <a:latin typeface="Arial"/>
                <a:ea typeface="ＭＳ Ｐゴシック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BBE0E3"/>
                </a:solidFill>
                <a:effectLst/>
                <a:uLnTx/>
                <a:uFillTx/>
                <a:latin typeface="Arial"/>
                <a:ea typeface="ＭＳ Ｐゴシック"/>
              </a:rPr>
              <a:t>Leukemia (CLL) </a:t>
            </a:r>
          </a:p>
        </p:txBody>
      </p:sp>
    </p:spTree>
    <p:extLst>
      <p:ext uri="{BB962C8B-B14F-4D97-AF65-F5344CB8AC3E}">
        <p14:creationId xmlns:p14="http://schemas.microsoft.com/office/powerpoint/2010/main" val="551697909"/>
      </p:ext>
    </p:extLst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usual preferred initial regimen for an otherwise healthy 60-year-old patient with IGHV-mutated CLL and normal-risk cytogenetics who requires treatment?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11071781" y="187948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21</a:t>
            </a:r>
          </a:p>
        </p:txBody>
      </p:sp>
      <p:sp>
        <p:nvSpPr>
          <p:cNvPr id="226" name="Text Box 4"/>
          <p:cNvSpPr txBox="1">
            <a:spLocks noChangeArrowheads="1"/>
          </p:cNvSpPr>
          <p:nvPr/>
        </p:nvSpPr>
        <p:spPr bwMode="auto">
          <a:xfrm>
            <a:off x="319792" y="2139537"/>
            <a:ext cx="2695112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Fludarabine/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cyclophosphamide/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rituximab (FCR) 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18104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17645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17645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18104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18104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18104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18104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18104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18104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18104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18104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18104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Square-1.png">
            <a:extLst>
              <a:ext uri="{FF2B5EF4-FFF2-40B4-BE49-F238E27FC236}">
                <a16:creationId xmlns:a16="http://schemas.microsoft.com/office/drawing/2014/main" xmlns="" id="{5E5FE93F-23DD-2343-AE40-DDF61C3A1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73" y="18104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055" y="18104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82" descr="Square-1.png">
            <a:extLst>
              <a:ext uri="{FF2B5EF4-FFF2-40B4-BE49-F238E27FC236}">
                <a16:creationId xmlns:a16="http://schemas.microsoft.com/office/drawing/2014/main" xmlns="" id="{9F3DA244-E981-BC49-BC14-B57228DC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499" y="18104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83" descr="Square-1.png">
            <a:extLst>
              <a:ext uri="{FF2B5EF4-FFF2-40B4-BE49-F238E27FC236}">
                <a16:creationId xmlns:a16="http://schemas.microsoft.com/office/drawing/2014/main" xmlns="" id="{965F63B6-F021-894F-9118-ECB379399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943" y="18104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84" descr="Square-1.png">
            <a:extLst>
              <a:ext uri="{FF2B5EF4-FFF2-40B4-BE49-F238E27FC236}">
                <a16:creationId xmlns:a16="http://schemas.microsoft.com/office/drawing/2014/main" xmlns="" id="{8D529B2F-7D7F-1B47-93A8-D7662C7CB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571" y="18104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85" descr="Square-1.png">
            <a:extLst>
              <a:ext uri="{FF2B5EF4-FFF2-40B4-BE49-F238E27FC236}">
                <a16:creationId xmlns:a16="http://schemas.microsoft.com/office/drawing/2014/main" xmlns="" id="{D36F6B7C-37FF-B94A-8F11-CB1881B874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693" y="18104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86" descr="Square-1.png">
            <a:extLst>
              <a:ext uri="{FF2B5EF4-FFF2-40B4-BE49-F238E27FC236}">
                <a16:creationId xmlns:a16="http://schemas.microsoft.com/office/drawing/2014/main" xmlns="" id="{FBE711D0-0418-7A47-9AFF-EAAE5C08CA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4137" y="18104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7479" y="323156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98" name="Text Box 4">
            <a:extLst>
              <a:ext uri="{FF2B5EF4-FFF2-40B4-BE49-F238E27FC236}">
                <a16:creationId xmlns:a16="http://schemas.microsoft.com/office/drawing/2014/main" xmlns="" id="{97E158BB-CAA8-564C-86AF-992507B7C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231567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Ibrutinib</a:t>
            </a:r>
          </a:p>
        </p:txBody>
      </p:sp>
      <p:pic>
        <p:nvPicPr>
          <p:cNvPr id="110" name="Picture 109" descr="Square-1.png">
            <a:extLst>
              <a:ext uri="{FF2B5EF4-FFF2-40B4-BE49-F238E27FC236}">
                <a16:creationId xmlns:a16="http://schemas.microsoft.com/office/drawing/2014/main" xmlns="" id="{FF3B4505-13C0-4346-9678-4454D4173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33875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111" descr="Square-4.png">
            <a:extLst>
              <a:ext uri="{FF2B5EF4-FFF2-40B4-BE49-F238E27FC236}">
                <a16:creationId xmlns:a16="http://schemas.microsoft.com/office/drawing/2014/main" xmlns="" id="{49064603-F277-5846-A432-6E8B4E4354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406070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" name="Text Box 9">
            <a:extLst>
              <a:ext uri="{FF2B5EF4-FFF2-40B4-BE49-F238E27FC236}">
                <a16:creationId xmlns:a16="http://schemas.microsoft.com/office/drawing/2014/main" xmlns="" id="{3B2F7ED7-98A7-C645-B66A-1C1F63489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7116" y="411935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14" name="Text Box 4">
            <a:extLst>
              <a:ext uri="{FF2B5EF4-FFF2-40B4-BE49-F238E27FC236}">
                <a16:creationId xmlns:a16="http://schemas.microsoft.com/office/drawing/2014/main" xmlns="" id="{11629881-3D4D-0349-967B-F095EB4DC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4112318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Obinutuzumab</a:t>
            </a:r>
          </a:p>
        </p:txBody>
      </p:sp>
      <p:pic>
        <p:nvPicPr>
          <p:cNvPr id="115" name="Picture 114" descr="Square-1.png">
            <a:extLst>
              <a:ext uri="{FF2B5EF4-FFF2-40B4-BE49-F238E27FC236}">
                <a16:creationId xmlns:a16="http://schemas.microsoft.com/office/drawing/2014/main" xmlns="" id="{9E934972-807D-9142-BAF5-B6AD0A16A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33875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33875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33875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7700598"/>
      </p:ext>
    </p:extLst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usual preferred initial regimen for an otherwise healthy 80-year-old patient with IGHV-mutated CLL and normal-risk cytogenetics who requires treatment?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7365056" y="22061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9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0" y="434550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3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55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4" y="434550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434550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560" y="293430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73" y="367948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175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877" y="439068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96" name="Text Box 4">
            <a:extLst>
              <a:ext uri="{FF2B5EF4-FFF2-40B4-BE49-F238E27FC236}">
                <a16:creationId xmlns:a16="http://schemas.microsoft.com/office/drawing/2014/main" xmlns="" id="{5078B72C-FA14-DB4F-8EE5-ADC19BC4F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207067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Ibrutinib</a:t>
            </a:r>
          </a:p>
        </p:txBody>
      </p:sp>
      <p:sp>
        <p:nvSpPr>
          <p:cNvPr id="97" name="Text Box 4">
            <a:extLst>
              <a:ext uri="{FF2B5EF4-FFF2-40B4-BE49-F238E27FC236}">
                <a16:creationId xmlns:a16="http://schemas.microsoft.com/office/drawing/2014/main" xmlns="" id="{C61E4FCA-24CC-6242-885A-D36F6173B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951615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BR</a:t>
            </a:r>
          </a:p>
        </p:txBody>
      </p:sp>
      <p:sp>
        <p:nvSpPr>
          <p:cNvPr id="98" name="Text Box 4">
            <a:extLst>
              <a:ext uri="{FF2B5EF4-FFF2-40B4-BE49-F238E27FC236}">
                <a16:creationId xmlns:a16="http://schemas.microsoft.com/office/drawing/2014/main" xmlns="" id="{33A08B2D-B4EB-1246-B6A0-933A34A64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718568"/>
            <a:ext cx="285362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Obinutuzumab + chlorambucil</a:t>
            </a:r>
          </a:p>
        </p:txBody>
      </p:sp>
      <p:sp>
        <p:nvSpPr>
          <p:cNvPr id="99" name="Text Box 4">
            <a:extLst>
              <a:ext uri="{FF2B5EF4-FFF2-40B4-BE49-F238E27FC236}">
                <a16:creationId xmlns:a16="http://schemas.microsoft.com/office/drawing/2014/main" xmlns="" id="{D5A81173-F6D7-0245-A65D-6579C0BBC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2" y="4405409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Obinutuzumab</a:t>
            </a:r>
          </a:p>
        </p:txBody>
      </p:sp>
      <p:pic>
        <p:nvPicPr>
          <p:cNvPr id="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80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72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965362"/>
      </p:ext>
    </p:extLst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49" name="Picture 148" descr="Square-4.png">
            <a:extLst>
              <a:ext uri="{FF2B5EF4-FFF2-40B4-BE49-F238E27FC236}">
                <a16:creationId xmlns:a16="http://schemas.microsoft.com/office/drawing/2014/main" xmlns="" id="{1B6E32E8-6B80-104F-9EB7-CCCA7B15C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47204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" name="Picture 150" descr="Square-4.png">
            <a:extLst>
              <a:ext uri="{FF2B5EF4-FFF2-40B4-BE49-F238E27FC236}">
                <a16:creationId xmlns:a16="http://schemas.microsoft.com/office/drawing/2014/main" xmlns="" id="{E8FD9761-4D38-B44F-8991-8E25CBAD2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47204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" name="Picture 151" descr="Square-4.png">
            <a:extLst>
              <a:ext uri="{FF2B5EF4-FFF2-40B4-BE49-F238E27FC236}">
                <a16:creationId xmlns:a16="http://schemas.microsoft.com/office/drawing/2014/main" xmlns="" id="{571ED42D-3197-CA42-96E9-8126B890E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47204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" name="Picture 152" descr="Square-4.png">
            <a:extLst>
              <a:ext uri="{FF2B5EF4-FFF2-40B4-BE49-F238E27FC236}">
                <a16:creationId xmlns:a16="http://schemas.microsoft.com/office/drawing/2014/main" xmlns="" id="{D0FD2A65-2EA0-0343-8A3C-AED0A0174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47204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" name="Picture 153" descr="Square-4.png">
            <a:extLst>
              <a:ext uri="{FF2B5EF4-FFF2-40B4-BE49-F238E27FC236}">
                <a16:creationId xmlns:a16="http://schemas.microsoft.com/office/drawing/2014/main" xmlns="" id="{D116D73B-33AC-AF46-A35C-08AD791AA8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47204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" name="Picture 154" descr="Square-4.png">
            <a:extLst>
              <a:ext uri="{FF2B5EF4-FFF2-40B4-BE49-F238E27FC236}">
                <a16:creationId xmlns:a16="http://schemas.microsoft.com/office/drawing/2014/main" xmlns="" id="{691D7BFA-E2AC-1141-8F04-E7D7336D23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247204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6" name="Picture 155" descr="Square-4.png">
            <a:extLst>
              <a:ext uri="{FF2B5EF4-FFF2-40B4-BE49-F238E27FC236}">
                <a16:creationId xmlns:a16="http://schemas.microsoft.com/office/drawing/2014/main" xmlns="" id="{43E369BF-5C1C-344B-8773-5EFA89B6A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47204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" name="Picture 156" descr="Square-4.png">
            <a:extLst>
              <a:ext uri="{FF2B5EF4-FFF2-40B4-BE49-F238E27FC236}">
                <a16:creationId xmlns:a16="http://schemas.microsoft.com/office/drawing/2014/main" xmlns="" id="{5419DB2F-0DD1-C446-8FFF-38A133931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33" y="247204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8" name="Picture 157" descr="Square-4.png">
            <a:extLst>
              <a:ext uri="{FF2B5EF4-FFF2-40B4-BE49-F238E27FC236}">
                <a16:creationId xmlns:a16="http://schemas.microsoft.com/office/drawing/2014/main" xmlns="" id="{C396FBD8-2962-3F47-A657-6EADAD6D58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632" y="247204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" name="Picture 158" descr="Square-4.png">
            <a:extLst>
              <a:ext uri="{FF2B5EF4-FFF2-40B4-BE49-F238E27FC236}">
                <a16:creationId xmlns:a16="http://schemas.microsoft.com/office/drawing/2014/main" xmlns="" id="{46B8B8C2-8976-774F-B09A-B46951CE07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47204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0" name="Picture 159" descr="Square-4.png">
            <a:extLst>
              <a:ext uri="{FF2B5EF4-FFF2-40B4-BE49-F238E27FC236}">
                <a16:creationId xmlns:a16="http://schemas.microsoft.com/office/drawing/2014/main" xmlns="" id="{2919EE22-8603-8D44-8797-70015FD5F3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28" y="247204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" name="Picture 163" descr="Square-4.png">
            <a:extLst>
              <a:ext uri="{FF2B5EF4-FFF2-40B4-BE49-F238E27FC236}">
                <a16:creationId xmlns:a16="http://schemas.microsoft.com/office/drawing/2014/main" xmlns="" id="{D16F94D4-75EA-F84A-A299-498512F9CA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825" y="247204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" name="Picture 171" descr="Square-4.png">
            <a:extLst>
              <a:ext uri="{FF2B5EF4-FFF2-40B4-BE49-F238E27FC236}">
                <a16:creationId xmlns:a16="http://schemas.microsoft.com/office/drawing/2014/main" xmlns="" id="{46B45328-E1E3-EE48-9C1C-870C7477E0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224" y="247204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8" name="Picture 177" descr="Square-4.png">
            <a:extLst>
              <a:ext uri="{FF2B5EF4-FFF2-40B4-BE49-F238E27FC236}">
                <a16:creationId xmlns:a16="http://schemas.microsoft.com/office/drawing/2014/main" xmlns="" id="{6C5E6615-A4E8-C44D-8457-19914C8F0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745" y="247204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9" name="Picture 178" descr="Square-4.png">
            <a:extLst>
              <a:ext uri="{FF2B5EF4-FFF2-40B4-BE49-F238E27FC236}">
                <a16:creationId xmlns:a16="http://schemas.microsoft.com/office/drawing/2014/main" xmlns="" id="{798D46E0-C60A-5F44-A4A0-ADBD7B8AE3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143" y="247204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3" name="Text Box 9">
            <a:extLst>
              <a:ext uri="{FF2B5EF4-FFF2-40B4-BE49-F238E27FC236}">
                <a16:creationId xmlns:a16="http://schemas.microsoft.com/office/drawing/2014/main" xmlns="" id="{BCC2CF6F-E354-944A-890E-20AE2304B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3895" y="253068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22</a:t>
            </a:r>
          </a:p>
        </p:txBody>
      </p:sp>
      <p:sp>
        <p:nvSpPr>
          <p:cNvPr id="184" name="Title 7">
            <a:extLst>
              <a:ext uri="{FF2B5EF4-FFF2-40B4-BE49-F238E27FC236}">
                <a16:creationId xmlns:a16="http://schemas.microsoft.com/office/drawing/2014/main" xmlns="" id="{C04642AF-7784-3B4D-AFDD-4E6C7C3DD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462089"/>
          </a:xfrm>
        </p:spPr>
        <p:txBody>
          <a:bodyPr/>
          <a:lstStyle/>
          <a:p>
            <a:r>
              <a:rPr lang="en-US" dirty="0"/>
              <a:t>TP53 mutations have similar clinical implications (</a:t>
            </a:r>
            <a:r>
              <a:rPr lang="en-US" dirty="0" err="1"/>
              <a:t>ie</a:t>
            </a:r>
            <a:r>
              <a:rPr lang="en-US" dirty="0"/>
              <a:t>, chemotherapy resistance) to del(17p) and should be assessed prior to initiating up-front treatment and at each relapse requiring a change in treatment.</a:t>
            </a:r>
          </a:p>
        </p:txBody>
      </p:sp>
      <p:sp>
        <p:nvSpPr>
          <p:cNvPr id="186" name="Text Box 9">
            <a:extLst>
              <a:ext uri="{FF2B5EF4-FFF2-40B4-BE49-F238E27FC236}">
                <a16:creationId xmlns:a16="http://schemas.microsoft.com/office/drawing/2014/main" xmlns="" id="{0FD31BD8-BC0A-684C-8EB0-48C407768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5980" y="396221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pic>
        <p:nvPicPr>
          <p:cNvPr id="188" name="Picture 187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8931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" name="Picture 188" descr="Square-1.png">
            <a:extLst>
              <a:ext uri="{FF2B5EF4-FFF2-40B4-BE49-F238E27FC236}">
                <a16:creationId xmlns:a16="http://schemas.microsoft.com/office/drawing/2014/main" xmlns="" id="{6190064C-47AB-974C-9752-352A69A856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8931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" name="Text Box 4">
            <a:extLst>
              <a:ext uri="{FF2B5EF4-FFF2-40B4-BE49-F238E27FC236}">
                <a16:creationId xmlns:a16="http://schemas.microsoft.com/office/drawing/2014/main" xmlns="" id="{AE9DF5C6-6852-304D-A9D3-85150DF8A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803737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Agree</a:t>
            </a:r>
          </a:p>
        </p:txBody>
      </p:sp>
      <p:sp>
        <p:nvSpPr>
          <p:cNvPr id="228" name="Text Box 4">
            <a:extLst>
              <a:ext uri="{FF2B5EF4-FFF2-40B4-BE49-F238E27FC236}">
                <a16:creationId xmlns:a16="http://schemas.microsoft.com/office/drawing/2014/main" xmlns="" id="{3E7DA875-B7E0-6B45-9988-C0A4242D5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955547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Disagree</a:t>
            </a:r>
          </a:p>
        </p:txBody>
      </p:sp>
      <p:pic>
        <p:nvPicPr>
          <p:cNvPr id="44" name="Picture 43" descr="Square-4.png">
            <a:extLst>
              <a:ext uri="{FF2B5EF4-FFF2-40B4-BE49-F238E27FC236}">
                <a16:creationId xmlns:a16="http://schemas.microsoft.com/office/drawing/2014/main" xmlns="" id="{28EA2E0D-398D-204C-8B34-2EA9A7140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98240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Square-4.png">
            <a:extLst>
              <a:ext uri="{FF2B5EF4-FFF2-40B4-BE49-F238E27FC236}">
                <a16:creationId xmlns:a16="http://schemas.microsoft.com/office/drawing/2014/main" xmlns="" id="{992CEA33-58FE-5D45-80C1-21B000AB9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98240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Square-4.png">
            <a:extLst>
              <a:ext uri="{FF2B5EF4-FFF2-40B4-BE49-F238E27FC236}">
                <a16:creationId xmlns:a16="http://schemas.microsoft.com/office/drawing/2014/main" xmlns="" id="{14EA63FE-A7A3-8145-BBDE-6261F4878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98240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Square-4.png">
            <a:extLst>
              <a:ext uri="{FF2B5EF4-FFF2-40B4-BE49-F238E27FC236}">
                <a16:creationId xmlns:a16="http://schemas.microsoft.com/office/drawing/2014/main" xmlns="" id="{12E38332-62D4-C64F-B1F7-0C6FF26B83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98240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Square-4.png">
            <a:extLst>
              <a:ext uri="{FF2B5EF4-FFF2-40B4-BE49-F238E27FC236}">
                <a16:creationId xmlns:a16="http://schemas.microsoft.com/office/drawing/2014/main" xmlns="" id="{763B89A1-F541-E641-8F16-2AF7C8784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98240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Square-4.png">
            <a:extLst>
              <a:ext uri="{FF2B5EF4-FFF2-40B4-BE49-F238E27FC236}">
                <a16:creationId xmlns:a16="http://schemas.microsoft.com/office/drawing/2014/main" xmlns="" id="{12E38332-62D4-C64F-B1F7-0C6FF26B83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5" y="298240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Square-4.png">
            <a:extLst>
              <a:ext uri="{FF2B5EF4-FFF2-40B4-BE49-F238E27FC236}">
                <a16:creationId xmlns:a16="http://schemas.microsoft.com/office/drawing/2014/main" xmlns="" id="{763B89A1-F541-E641-8F16-2AF7C8784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4" y="298240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072531"/>
      </p:ext>
    </p:extLst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4" name="Title 7">
            <a:extLst>
              <a:ext uri="{FF2B5EF4-FFF2-40B4-BE49-F238E27FC236}">
                <a16:creationId xmlns:a16="http://schemas.microsoft.com/office/drawing/2014/main" xmlns="" id="{C04642AF-7784-3B4D-AFDD-4E6C7C3DD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639" y="175662"/>
            <a:ext cx="10362724" cy="1462089"/>
          </a:xfrm>
        </p:spPr>
        <p:txBody>
          <a:bodyPr/>
          <a:lstStyle/>
          <a:p>
            <a:r>
              <a:rPr lang="en-US" dirty="0"/>
              <a:t>Reimbursement and regulatory issues aside, what second-line therapy would you recommend for an otherwise healthy 80-year-old patient with average-risk CLL who responded to ibrutinib and then experienced disease progression 2 years later? </a:t>
            </a:r>
          </a:p>
        </p:txBody>
      </p:sp>
      <p:pic>
        <p:nvPicPr>
          <p:cNvPr id="68" name="Picture 67" descr="Square-4.png">
            <a:extLst>
              <a:ext uri="{FF2B5EF4-FFF2-40B4-BE49-F238E27FC236}">
                <a16:creationId xmlns:a16="http://schemas.microsoft.com/office/drawing/2014/main" xmlns="" id="{3CB54FCD-9756-0A4C-A1BC-ED719E661B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68" descr="Square-4.png">
            <a:extLst>
              <a:ext uri="{FF2B5EF4-FFF2-40B4-BE49-F238E27FC236}">
                <a16:creationId xmlns:a16="http://schemas.microsoft.com/office/drawing/2014/main" xmlns="" id="{F6675983-9C54-0243-BAD0-F34FBD94B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69" descr="Square-4.png">
            <a:extLst>
              <a:ext uri="{FF2B5EF4-FFF2-40B4-BE49-F238E27FC236}">
                <a16:creationId xmlns:a16="http://schemas.microsoft.com/office/drawing/2014/main" xmlns="" id="{DB5CD682-80E1-164E-BA18-CFBC82C592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4.png">
            <a:extLst>
              <a:ext uri="{FF2B5EF4-FFF2-40B4-BE49-F238E27FC236}">
                <a16:creationId xmlns:a16="http://schemas.microsoft.com/office/drawing/2014/main" xmlns="" id="{17FB5131-212B-5B4D-8F6D-BC45B276BF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71" descr="Square-4.png">
            <a:extLst>
              <a:ext uri="{FF2B5EF4-FFF2-40B4-BE49-F238E27FC236}">
                <a16:creationId xmlns:a16="http://schemas.microsoft.com/office/drawing/2014/main" xmlns="" id="{1B0F0B47-4CB3-5F48-9D50-717E575146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72" descr="Square-4.png">
            <a:extLst>
              <a:ext uri="{FF2B5EF4-FFF2-40B4-BE49-F238E27FC236}">
                <a16:creationId xmlns:a16="http://schemas.microsoft.com/office/drawing/2014/main" xmlns="" id="{7A61F024-EB76-2B47-A98C-DFCE77796C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4.png">
            <a:extLst>
              <a:ext uri="{FF2B5EF4-FFF2-40B4-BE49-F238E27FC236}">
                <a16:creationId xmlns:a16="http://schemas.microsoft.com/office/drawing/2014/main" xmlns="" id="{F699B3E4-A14C-204F-985E-18470F339B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4.png">
            <a:extLst>
              <a:ext uri="{FF2B5EF4-FFF2-40B4-BE49-F238E27FC236}">
                <a16:creationId xmlns:a16="http://schemas.microsoft.com/office/drawing/2014/main" xmlns="" id="{2FCA665A-9562-9E4D-ACBE-C47D4B13D8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33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75" descr="Square-4.png">
            <a:extLst>
              <a:ext uri="{FF2B5EF4-FFF2-40B4-BE49-F238E27FC236}">
                <a16:creationId xmlns:a16="http://schemas.microsoft.com/office/drawing/2014/main" xmlns="" id="{CE905DAC-4755-1540-9952-8DE30FD442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632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76" descr="Square-4.png">
            <a:extLst>
              <a:ext uri="{FF2B5EF4-FFF2-40B4-BE49-F238E27FC236}">
                <a16:creationId xmlns:a16="http://schemas.microsoft.com/office/drawing/2014/main" xmlns="" id="{C125AE30-19A2-0246-BA63-25B5A43C43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77" descr="Square-4.png">
            <a:extLst>
              <a:ext uri="{FF2B5EF4-FFF2-40B4-BE49-F238E27FC236}">
                <a16:creationId xmlns:a16="http://schemas.microsoft.com/office/drawing/2014/main" xmlns="" id="{64F24A5E-3667-7643-BA58-94C4BF6A84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28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78" descr="Square-4.png">
            <a:extLst>
              <a:ext uri="{FF2B5EF4-FFF2-40B4-BE49-F238E27FC236}">
                <a16:creationId xmlns:a16="http://schemas.microsoft.com/office/drawing/2014/main" xmlns="" id="{91574862-4109-D745-AA01-026FD1730A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825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4.png">
            <a:extLst>
              <a:ext uri="{FF2B5EF4-FFF2-40B4-BE49-F238E27FC236}">
                <a16:creationId xmlns:a16="http://schemas.microsoft.com/office/drawing/2014/main" xmlns="" id="{5F197F88-4F42-F04C-A19F-E665FCFD22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224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Square-4.png">
            <a:extLst>
              <a:ext uri="{FF2B5EF4-FFF2-40B4-BE49-F238E27FC236}">
                <a16:creationId xmlns:a16="http://schemas.microsoft.com/office/drawing/2014/main" xmlns="" id="{7055FE43-73DF-434D-979F-0A3591508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745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 descr="Square-4.png">
            <a:extLst>
              <a:ext uri="{FF2B5EF4-FFF2-40B4-BE49-F238E27FC236}">
                <a16:creationId xmlns:a16="http://schemas.microsoft.com/office/drawing/2014/main" xmlns="" id="{C90B34A0-C50C-774F-B36B-2D85E9958D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143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 Box 9">
            <a:extLst>
              <a:ext uri="{FF2B5EF4-FFF2-40B4-BE49-F238E27FC236}">
                <a16:creationId xmlns:a16="http://schemas.microsoft.com/office/drawing/2014/main" xmlns="" id="{16A61ECB-3314-7941-891C-DA43AD91D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2819" y="278098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16</a:t>
            </a:r>
          </a:p>
        </p:txBody>
      </p:sp>
      <p:sp>
        <p:nvSpPr>
          <p:cNvPr id="84" name="Text Box 9">
            <a:extLst>
              <a:ext uri="{FF2B5EF4-FFF2-40B4-BE49-F238E27FC236}">
                <a16:creationId xmlns:a16="http://schemas.microsoft.com/office/drawing/2014/main" xmlns="" id="{0785CF2F-07BB-A74B-B3CF-99E326C9F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1065" y="3508536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8</a:t>
            </a:r>
          </a:p>
        </p:txBody>
      </p:sp>
      <p:pic>
        <p:nvPicPr>
          <p:cNvPr id="85" name="Picture 84" descr="Square-1.png">
            <a:extLst>
              <a:ext uri="{FF2B5EF4-FFF2-40B4-BE49-F238E27FC236}">
                <a16:creationId xmlns:a16="http://schemas.microsoft.com/office/drawing/2014/main" xmlns="" id="{3F285543-00CE-2949-B60A-D8DA94462E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43948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85" descr="Square-1.png">
            <a:extLst>
              <a:ext uri="{FF2B5EF4-FFF2-40B4-BE49-F238E27FC236}">
                <a16:creationId xmlns:a16="http://schemas.microsoft.com/office/drawing/2014/main" xmlns="" id="{3FBB805B-7383-1B46-909C-71AA778217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43948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Text Box 4">
            <a:extLst>
              <a:ext uri="{FF2B5EF4-FFF2-40B4-BE49-F238E27FC236}">
                <a16:creationId xmlns:a16="http://schemas.microsoft.com/office/drawing/2014/main" xmlns="" id="{74F3BCE2-444E-AB4E-8A25-AB76287E8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803737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Venetoclax/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rituximab </a:t>
            </a:r>
          </a:p>
        </p:txBody>
      </p:sp>
      <p:sp>
        <p:nvSpPr>
          <p:cNvPr id="88" name="Text Box 4">
            <a:extLst>
              <a:ext uri="{FF2B5EF4-FFF2-40B4-BE49-F238E27FC236}">
                <a16:creationId xmlns:a16="http://schemas.microsoft.com/office/drawing/2014/main" xmlns="" id="{02AE1A0B-C8AA-A74D-9B44-D1B071FF5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501872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Venetoclax</a:t>
            </a:r>
          </a:p>
        </p:txBody>
      </p:sp>
      <p:pic>
        <p:nvPicPr>
          <p:cNvPr id="94" name="Picture 93" descr="Square-1.png">
            <a:extLst>
              <a:ext uri="{FF2B5EF4-FFF2-40B4-BE49-F238E27FC236}">
                <a16:creationId xmlns:a16="http://schemas.microsoft.com/office/drawing/2014/main" xmlns="" id="{BBAFD46A-FDCC-8148-A41B-4B48F04E40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343948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94" descr="Square-1.png">
            <a:extLst>
              <a:ext uri="{FF2B5EF4-FFF2-40B4-BE49-F238E27FC236}">
                <a16:creationId xmlns:a16="http://schemas.microsoft.com/office/drawing/2014/main" xmlns="" id="{7E19B7A1-934B-F647-8A57-939F2FB782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43948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Picture 95" descr="Square-1.png">
            <a:extLst>
              <a:ext uri="{FF2B5EF4-FFF2-40B4-BE49-F238E27FC236}">
                <a16:creationId xmlns:a16="http://schemas.microsoft.com/office/drawing/2014/main" xmlns="" id="{2AC79C96-0ADF-5340-AAB9-7DBBB2387A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993" y="343948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96" descr="Square-1.png">
            <a:extLst>
              <a:ext uri="{FF2B5EF4-FFF2-40B4-BE49-F238E27FC236}">
                <a16:creationId xmlns:a16="http://schemas.microsoft.com/office/drawing/2014/main" xmlns="" id="{3E728BCF-0440-4B4F-AFFD-3D25FC9C37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343948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97" descr="Square-1.png">
            <a:extLst>
              <a:ext uri="{FF2B5EF4-FFF2-40B4-BE49-F238E27FC236}">
                <a16:creationId xmlns:a16="http://schemas.microsoft.com/office/drawing/2014/main" xmlns="" id="{D2C029D9-FB22-1146-9C95-B5A079DCCE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789" y="343948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Square-4.png">
            <a:extLst>
              <a:ext uri="{FF2B5EF4-FFF2-40B4-BE49-F238E27FC236}">
                <a16:creationId xmlns:a16="http://schemas.microsoft.com/office/drawing/2014/main" xmlns="" id="{C90B34A0-C50C-774F-B36B-2D85E9958D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541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Square-1.png">
            <a:extLst>
              <a:ext uri="{FF2B5EF4-FFF2-40B4-BE49-F238E27FC236}">
                <a16:creationId xmlns:a16="http://schemas.microsoft.com/office/drawing/2014/main" xmlns="" id="{D2C029D9-FB22-1146-9C95-B5A079DCCE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141" y="343948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309616"/>
      </p:ext>
    </p:extLst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usual preferred initial regimen for a younger (60-year-old) patient with CLL and del(17p) who requires treatment, has a history of atrial fibrillation and is receiving anticoagulation?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9172927" y="22061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13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0" y="434550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Square-1.png">
            <a:extLst>
              <a:ext uri="{FF2B5EF4-FFF2-40B4-BE49-F238E27FC236}">
                <a16:creationId xmlns:a16="http://schemas.microsoft.com/office/drawing/2014/main" xmlns="" id="{5E5FE93F-23DD-2343-AE40-DDF61C3A1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7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05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989" y="293430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377" y="367948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175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5340" y="439068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48" name="Text Box 4">
            <a:extLst>
              <a:ext uri="{FF2B5EF4-FFF2-40B4-BE49-F238E27FC236}">
                <a16:creationId xmlns:a16="http://schemas.microsoft.com/office/drawing/2014/main" xmlns="" id="{A39E0876-C38C-DB4E-A566-82F6517CD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196176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Ibrutinib</a:t>
            </a:r>
          </a:p>
        </p:txBody>
      </p:sp>
      <p:sp>
        <p:nvSpPr>
          <p:cNvPr id="149" name="Text Box 4">
            <a:extLst>
              <a:ext uri="{FF2B5EF4-FFF2-40B4-BE49-F238E27FC236}">
                <a16:creationId xmlns:a16="http://schemas.microsoft.com/office/drawing/2014/main" xmlns="" id="{DAA5D1A3-14FA-D049-A3EE-8C2623B92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940724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Venetoclax</a:t>
            </a:r>
          </a:p>
        </p:txBody>
      </p:sp>
      <p:sp>
        <p:nvSpPr>
          <p:cNvPr id="150" name="Text Box 4">
            <a:extLst>
              <a:ext uri="{FF2B5EF4-FFF2-40B4-BE49-F238E27FC236}">
                <a16:creationId xmlns:a16="http://schemas.microsoft.com/office/drawing/2014/main" xmlns="" id="{2B561F63-D296-654B-A4D3-21CB63490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707678"/>
            <a:ext cx="285362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Acalabrutinib</a:t>
            </a:r>
          </a:p>
        </p:txBody>
      </p:sp>
      <p:sp>
        <p:nvSpPr>
          <p:cNvPr id="151" name="Text Box 4">
            <a:extLst>
              <a:ext uri="{FF2B5EF4-FFF2-40B4-BE49-F238E27FC236}">
                <a16:creationId xmlns:a16="http://schemas.microsoft.com/office/drawing/2014/main" xmlns="" id="{4DD53544-8F55-4A4A-82E2-C77BFA9F2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2" y="4394519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BR</a:t>
            </a:r>
          </a:p>
        </p:txBody>
      </p:sp>
      <p:pic>
        <p:nvPicPr>
          <p:cNvPr id="36" name="Picture 35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648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08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5296848"/>
      </p:ext>
    </p:extLst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Based on current clinical trial data and your personal experience, how would you compare the global toxicity of acalabrutinib to that of ibrutinib? 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10116107" y="215689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15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01279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01279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01279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3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55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56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Square-1.png">
            <a:extLst>
              <a:ext uri="{FF2B5EF4-FFF2-40B4-BE49-F238E27FC236}">
                <a16:creationId xmlns:a16="http://schemas.microsoft.com/office/drawing/2014/main" xmlns="" id="{5E5FE93F-23DD-2343-AE40-DDF61C3A1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7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055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82" descr="Square-1.png">
            <a:extLst>
              <a:ext uri="{FF2B5EF4-FFF2-40B4-BE49-F238E27FC236}">
                <a16:creationId xmlns:a16="http://schemas.microsoft.com/office/drawing/2014/main" xmlns="" id="{9F3DA244-E981-BC49-BC14-B57228DC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499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2941" y="306791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4885" y="395940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148" name="Text Box 4">
            <a:extLst>
              <a:ext uri="{FF2B5EF4-FFF2-40B4-BE49-F238E27FC236}">
                <a16:creationId xmlns:a16="http://schemas.microsoft.com/office/drawing/2014/main" xmlns="" id="{2084E097-8C63-7447-B602-B637359F7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156897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Acalabrutinib has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less toxicity </a:t>
            </a:r>
          </a:p>
        </p:txBody>
      </p:sp>
      <p:sp>
        <p:nvSpPr>
          <p:cNvPr id="149" name="Text Box 4">
            <a:extLst>
              <a:ext uri="{FF2B5EF4-FFF2-40B4-BE49-F238E27FC236}">
                <a16:creationId xmlns:a16="http://schemas.microsoft.com/office/drawing/2014/main" xmlns="" id="{A1439A84-A052-424A-9402-C92A79D86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067911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About the same </a:t>
            </a:r>
          </a:p>
        </p:txBody>
      </p:sp>
      <p:sp>
        <p:nvSpPr>
          <p:cNvPr id="150" name="Text Box 4">
            <a:extLst>
              <a:ext uri="{FF2B5EF4-FFF2-40B4-BE49-F238E27FC236}">
                <a16:creationId xmlns:a16="http://schemas.microsoft.com/office/drawing/2014/main" xmlns="" id="{C73ACF91-2665-0645-87B0-1BA078304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980223"/>
            <a:ext cx="285362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There are not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enough available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data at this time </a:t>
            </a:r>
          </a:p>
        </p:txBody>
      </p:sp>
      <p:pic>
        <p:nvPicPr>
          <p:cNvPr id="34" name="Picture 33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7219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Square-1.png">
            <a:extLst>
              <a:ext uri="{FF2B5EF4-FFF2-40B4-BE49-F238E27FC236}">
                <a16:creationId xmlns:a16="http://schemas.microsoft.com/office/drawing/2014/main" xmlns="" id="{9F3DA244-E981-BC49-BC14-B57228DC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66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461275"/>
      </p:ext>
    </p:extLst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4" name="Title 7">
            <a:extLst>
              <a:ext uri="{FF2B5EF4-FFF2-40B4-BE49-F238E27FC236}">
                <a16:creationId xmlns:a16="http://schemas.microsoft.com/office/drawing/2014/main" xmlns="" id="{C04642AF-7784-3B4D-AFDD-4E6C7C3DD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462089"/>
          </a:xfrm>
        </p:spPr>
        <p:txBody>
          <a:bodyPr/>
          <a:lstStyle/>
          <a:p>
            <a:r>
              <a:rPr lang="en-US" dirty="0"/>
              <a:t>Based on current clinical trial data and your personal experience, how would you compare the global efficacy of acalabrutinib to that of ibrutinib in CLL? </a:t>
            </a:r>
          </a:p>
        </p:txBody>
      </p:sp>
      <p:pic>
        <p:nvPicPr>
          <p:cNvPr id="44" name="Picture 43" descr="Square-4.png">
            <a:extLst>
              <a:ext uri="{FF2B5EF4-FFF2-40B4-BE49-F238E27FC236}">
                <a16:creationId xmlns:a16="http://schemas.microsoft.com/office/drawing/2014/main" xmlns="" id="{D81DD7EA-876A-8D41-87A9-29F1A72B4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Square-4.png">
            <a:extLst>
              <a:ext uri="{FF2B5EF4-FFF2-40B4-BE49-F238E27FC236}">
                <a16:creationId xmlns:a16="http://schemas.microsoft.com/office/drawing/2014/main" xmlns="" id="{9F7C4FA1-84A0-EF4F-84CC-B57550B0FA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Square-4.png">
            <a:extLst>
              <a:ext uri="{FF2B5EF4-FFF2-40B4-BE49-F238E27FC236}">
                <a16:creationId xmlns:a16="http://schemas.microsoft.com/office/drawing/2014/main" xmlns="" id="{14CB9274-E8FF-5147-BF74-D030B6F45B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Square-4.png">
            <a:extLst>
              <a:ext uri="{FF2B5EF4-FFF2-40B4-BE49-F238E27FC236}">
                <a16:creationId xmlns:a16="http://schemas.microsoft.com/office/drawing/2014/main" xmlns="" id="{18A4548E-0036-DA41-92E6-59A8567F34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Square-4.png">
            <a:extLst>
              <a:ext uri="{FF2B5EF4-FFF2-40B4-BE49-F238E27FC236}">
                <a16:creationId xmlns:a16="http://schemas.microsoft.com/office/drawing/2014/main" xmlns="" id="{41A2BF8E-2A11-AA45-8BBD-437E1C1719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Square-4.png">
            <a:extLst>
              <a:ext uri="{FF2B5EF4-FFF2-40B4-BE49-F238E27FC236}">
                <a16:creationId xmlns:a16="http://schemas.microsoft.com/office/drawing/2014/main" xmlns="" id="{489FA026-015B-1A44-B23F-3376F0A8E9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 descr="Square-4.png">
            <a:extLst>
              <a:ext uri="{FF2B5EF4-FFF2-40B4-BE49-F238E27FC236}">
                <a16:creationId xmlns:a16="http://schemas.microsoft.com/office/drawing/2014/main" xmlns="" id="{719320DB-2F0E-1142-9EE4-22373C7393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4.png">
            <a:extLst>
              <a:ext uri="{FF2B5EF4-FFF2-40B4-BE49-F238E27FC236}">
                <a16:creationId xmlns:a16="http://schemas.microsoft.com/office/drawing/2014/main" xmlns="" id="{DB84B7BB-CEED-4941-B38D-768FE3C73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33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4.png">
            <a:extLst>
              <a:ext uri="{FF2B5EF4-FFF2-40B4-BE49-F238E27FC236}">
                <a16:creationId xmlns:a16="http://schemas.microsoft.com/office/drawing/2014/main" xmlns="" id="{783393AE-FD6A-4C4A-85AD-30DFF8B83D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632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4.png">
            <a:extLst>
              <a:ext uri="{FF2B5EF4-FFF2-40B4-BE49-F238E27FC236}">
                <a16:creationId xmlns:a16="http://schemas.microsoft.com/office/drawing/2014/main" xmlns="" id="{1E2A41D0-D30C-A642-B5C0-712E3DBB19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3" descr="Square-4.png">
            <a:extLst>
              <a:ext uri="{FF2B5EF4-FFF2-40B4-BE49-F238E27FC236}">
                <a16:creationId xmlns:a16="http://schemas.microsoft.com/office/drawing/2014/main" xmlns="" id="{18039491-57F7-D44B-9325-5B2DFE7536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28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 descr="Square-4.png">
            <a:extLst>
              <a:ext uri="{FF2B5EF4-FFF2-40B4-BE49-F238E27FC236}">
                <a16:creationId xmlns:a16="http://schemas.microsoft.com/office/drawing/2014/main" xmlns="" id="{2AB2D95E-D3CB-5747-86B0-15E402947F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825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55" descr="Square-4.png">
            <a:extLst>
              <a:ext uri="{FF2B5EF4-FFF2-40B4-BE49-F238E27FC236}">
                <a16:creationId xmlns:a16="http://schemas.microsoft.com/office/drawing/2014/main" xmlns="" id="{5C7B0CB3-C6DB-F94F-B46C-04BB335181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224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56" descr="Square-4.png">
            <a:extLst>
              <a:ext uri="{FF2B5EF4-FFF2-40B4-BE49-F238E27FC236}">
                <a16:creationId xmlns:a16="http://schemas.microsoft.com/office/drawing/2014/main" xmlns="" id="{9046CC82-4D60-254B-98EE-B159D53DF2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745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 descr="Square-4.png">
            <a:extLst>
              <a:ext uri="{FF2B5EF4-FFF2-40B4-BE49-F238E27FC236}">
                <a16:creationId xmlns:a16="http://schemas.microsoft.com/office/drawing/2014/main" xmlns="" id="{950F12ED-2126-7347-9581-ACF4E2496E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143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58" descr="Square-4.png">
            <a:extLst>
              <a:ext uri="{FF2B5EF4-FFF2-40B4-BE49-F238E27FC236}">
                <a16:creationId xmlns:a16="http://schemas.microsoft.com/office/drawing/2014/main" xmlns="" id="{133DBABD-0CEB-E648-A00D-18D2869234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541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 Box 9">
            <a:extLst>
              <a:ext uri="{FF2B5EF4-FFF2-40B4-BE49-F238E27FC236}">
                <a16:creationId xmlns:a16="http://schemas.microsoft.com/office/drawing/2014/main" xmlns="" id="{19E707E5-FE21-7341-97FF-4CE49B664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9939" y="278098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19</a:t>
            </a:r>
          </a:p>
        </p:txBody>
      </p:sp>
      <p:sp>
        <p:nvSpPr>
          <p:cNvPr id="63" name="Text Box 9">
            <a:extLst>
              <a:ext uri="{FF2B5EF4-FFF2-40B4-BE49-F238E27FC236}">
                <a16:creationId xmlns:a16="http://schemas.microsoft.com/office/drawing/2014/main" xmlns="" id="{D29E6014-BFFC-B34E-9723-BD0BE7A46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73" y="434598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pic>
        <p:nvPicPr>
          <p:cNvPr id="64" name="Picture 63" descr="Square-1.png">
            <a:extLst>
              <a:ext uri="{FF2B5EF4-FFF2-40B4-BE49-F238E27FC236}">
                <a16:creationId xmlns:a16="http://schemas.microsoft.com/office/drawing/2014/main" xmlns="" id="{C3618771-E83D-F142-828B-EA577ADD7A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427692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64" descr="Square-1.png">
            <a:extLst>
              <a:ext uri="{FF2B5EF4-FFF2-40B4-BE49-F238E27FC236}">
                <a16:creationId xmlns:a16="http://schemas.microsoft.com/office/drawing/2014/main" xmlns="" id="{CD5B50F6-F6CA-B540-89B4-30108FF893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427692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393B2D38-1CA6-E740-A098-262DEAD995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427692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E5A02AD8-3CFF-F248-87ED-AAAC84A46D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427692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67" descr="Square-1.png">
            <a:extLst>
              <a:ext uri="{FF2B5EF4-FFF2-40B4-BE49-F238E27FC236}">
                <a16:creationId xmlns:a16="http://schemas.microsoft.com/office/drawing/2014/main" xmlns="" id="{6CC1410A-D856-B24E-B54A-5C165D9C73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427692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Text Box 4">
            <a:extLst>
              <a:ext uri="{FF2B5EF4-FFF2-40B4-BE49-F238E27FC236}">
                <a16:creationId xmlns:a16="http://schemas.microsoft.com/office/drawing/2014/main" xmlns="" id="{E1DF6369-EBE1-B848-AC69-EDBE04E73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791600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About the same </a:t>
            </a:r>
          </a:p>
        </p:txBody>
      </p:sp>
      <p:sp>
        <p:nvSpPr>
          <p:cNvPr id="83" name="Text Box 4">
            <a:extLst>
              <a:ext uri="{FF2B5EF4-FFF2-40B4-BE49-F238E27FC236}">
                <a16:creationId xmlns:a16="http://schemas.microsoft.com/office/drawing/2014/main" xmlns="" id="{632E218F-6E74-6E48-8A72-BBBBA707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4339317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There are not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enough available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data at this time </a:t>
            </a:r>
          </a:p>
        </p:txBody>
      </p:sp>
      <p:pic>
        <p:nvPicPr>
          <p:cNvPr id="30" name="Picture 29" descr="Square-4.png">
            <a:extLst>
              <a:ext uri="{FF2B5EF4-FFF2-40B4-BE49-F238E27FC236}">
                <a16:creationId xmlns:a16="http://schemas.microsoft.com/office/drawing/2014/main" xmlns="" id="{D81DD7EA-876A-8D41-87A9-29F1A72B4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15694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Square-4.png">
            <a:extLst>
              <a:ext uri="{FF2B5EF4-FFF2-40B4-BE49-F238E27FC236}">
                <a16:creationId xmlns:a16="http://schemas.microsoft.com/office/drawing/2014/main" xmlns="" id="{9F7C4FA1-84A0-EF4F-84CC-B57550B0FA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15694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Square-4.png">
            <a:extLst>
              <a:ext uri="{FF2B5EF4-FFF2-40B4-BE49-F238E27FC236}">
                <a16:creationId xmlns:a16="http://schemas.microsoft.com/office/drawing/2014/main" xmlns="" id="{14CB9274-E8FF-5147-BF74-D030B6F45B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15694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0753430"/>
      </p:ext>
    </p:extLst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Q4. What is your usual preferred initial regimen for an otherwise healthy 60-year-old patient with IGHV-nonmutated CLL and normal-risk cytogenetics who requires treatment?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9660655" y="215689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14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01279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01279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01279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01279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301279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3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Square-1.png">
            <a:extLst>
              <a:ext uri="{FF2B5EF4-FFF2-40B4-BE49-F238E27FC236}">
                <a16:creationId xmlns:a16="http://schemas.microsoft.com/office/drawing/2014/main" xmlns="" id="{5E5FE93F-23DD-2343-AE40-DDF61C3A1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7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055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82" descr="Square-1.png">
            <a:extLst>
              <a:ext uri="{FF2B5EF4-FFF2-40B4-BE49-F238E27FC236}">
                <a16:creationId xmlns:a16="http://schemas.microsoft.com/office/drawing/2014/main" xmlns="" id="{9F3DA244-E981-BC49-BC14-B57228DC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499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1803" y="306791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73" y="395940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 Box 4">
            <a:extLst>
              <a:ext uri="{FF2B5EF4-FFF2-40B4-BE49-F238E27FC236}">
                <a16:creationId xmlns:a16="http://schemas.microsoft.com/office/drawing/2014/main" xmlns="" id="{BDF3BBDA-0DE2-8A49-9171-86EE77BEF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151325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Ibrutinib</a:t>
            </a:r>
          </a:p>
        </p:txBody>
      </p:sp>
      <p:sp>
        <p:nvSpPr>
          <p:cNvPr id="68" name="Text Box 4">
            <a:extLst>
              <a:ext uri="{FF2B5EF4-FFF2-40B4-BE49-F238E27FC236}">
                <a16:creationId xmlns:a16="http://schemas.microsoft.com/office/drawing/2014/main" xmlns="" id="{4B2F132C-F7C9-114E-A3D7-00AD42142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065760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FCR</a:t>
            </a: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xmlns="" id="{A32A03C6-E41F-7849-9A08-02D7B05F7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972620"/>
            <a:ext cx="285362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Bendamustine/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rituximab (BR)</a:t>
            </a:r>
          </a:p>
        </p:txBody>
      </p:sp>
      <p:pic>
        <p:nvPicPr>
          <p:cNvPr id="34" name="Picture 33" descr="Square-1.png">
            <a:extLst>
              <a:ext uri="{FF2B5EF4-FFF2-40B4-BE49-F238E27FC236}">
                <a16:creationId xmlns:a16="http://schemas.microsoft.com/office/drawing/2014/main" xmlns="" id="{9F3DA244-E981-BC49-BC14-B57228DC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771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7766430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and reimbursement issues aside, do you plan to administer daratumumab outside of a clinical trial in the up-front setting?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9069819" y="22061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12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6" name="Text Box 4"/>
          <p:cNvSpPr txBox="1">
            <a:spLocks noChangeArrowheads="1"/>
          </p:cNvSpPr>
          <p:nvPr/>
        </p:nvSpPr>
        <p:spPr bwMode="auto">
          <a:xfrm>
            <a:off x="1093110" y="2188809"/>
            <a:ext cx="2285207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No</a:t>
            </a:r>
          </a:p>
        </p:txBody>
      </p:sp>
      <p:sp>
        <p:nvSpPr>
          <p:cNvPr id="227" name="Text Box 4"/>
          <p:cNvSpPr txBox="1">
            <a:spLocks noChangeArrowheads="1"/>
          </p:cNvSpPr>
          <p:nvPr/>
        </p:nvSpPr>
        <p:spPr bwMode="auto">
          <a:xfrm>
            <a:off x="524695" y="4424250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In combination with MPV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58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585" y="325432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029" y="325432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02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585" y="437111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583" y="5236455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161281" y="3252464"/>
            <a:ext cx="3217036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In combination with a proteasome inhibitor/</a:t>
            </a:r>
            <a:b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b="1" dirty="0" err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lenalidomide</a:t>
            </a: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/dexamethasone (KRD or RVD)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524695" y="5282426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In combination </a:t>
            </a:r>
            <a:b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with RD or VD</a:t>
            </a:r>
          </a:p>
        </p:txBody>
      </p:sp>
      <p:pic>
        <p:nvPicPr>
          <p:cNvPr id="4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657" y="325432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029" y="437111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610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054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49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12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24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69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321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44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7998" y="330943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5335" y="442976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175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5335" y="530344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8" name="Picture 47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473" y="437111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57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69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026" y="325432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654" y="325432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029" y="5236455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4" descr="Square-3.png">
            <a:extLst>
              <a:ext uri="{FF2B5EF4-FFF2-40B4-BE49-F238E27FC236}">
                <a16:creationId xmlns:a16="http://schemas.microsoft.com/office/drawing/2014/main" xmlns="" id="{ECA42E11-029A-1942-9BDE-7D906FFD78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473" y="5236455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4363921"/>
      </p:ext>
    </p:extLst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Q6. What is your usual preferred initial regimen for an otherwise healthy 90-year-old patient with IGHV-nonmutated CLL and normal-risk cytogenetics who requires treatment?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9654415" y="22061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14</a:t>
            </a:r>
          </a:p>
        </p:txBody>
      </p:sp>
      <p:sp>
        <p:nvSpPr>
          <p:cNvPr id="226" name="Text Box 4"/>
          <p:cNvSpPr txBox="1">
            <a:spLocks noChangeArrowheads="1"/>
          </p:cNvSpPr>
          <p:nvPr/>
        </p:nvSpPr>
        <p:spPr bwMode="auto">
          <a:xfrm>
            <a:off x="729697" y="2188809"/>
            <a:ext cx="2285207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Ibrutinib</a:t>
            </a:r>
          </a:p>
        </p:txBody>
      </p:sp>
      <p:sp>
        <p:nvSpPr>
          <p:cNvPr id="227" name="Text Box 4"/>
          <p:cNvSpPr txBox="1">
            <a:spLocks noChangeArrowheads="1"/>
          </p:cNvSpPr>
          <p:nvPr/>
        </p:nvSpPr>
        <p:spPr bwMode="auto">
          <a:xfrm>
            <a:off x="729697" y="2933358"/>
            <a:ext cx="2285207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Obinutuzumab + chlorambucil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0" y="434550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444846" y="3700311"/>
            <a:ext cx="2570057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Obinutuzumab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161282" y="4387152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Rituximab ±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chlorambucil</a:t>
            </a:r>
          </a:p>
        </p:txBody>
      </p:sp>
      <p:pic>
        <p:nvPicPr>
          <p:cNvPr id="4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Square-1.png">
            <a:extLst>
              <a:ext uri="{FF2B5EF4-FFF2-40B4-BE49-F238E27FC236}">
                <a16:creationId xmlns:a16="http://schemas.microsoft.com/office/drawing/2014/main" xmlns="" id="{5E5FE93F-23DD-2343-AE40-DDF61C3A1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7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05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82" descr="Square-1.png">
            <a:extLst>
              <a:ext uri="{FF2B5EF4-FFF2-40B4-BE49-F238E27FC236}">
                <a16:creationId xmlns:a16="http://schemas.microsoft.com/office/drawing/2014/main" xmlns="" id="{9F3DA244-E981-BC49-BC14-B57228DC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49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5117" y="293430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7479" y="367948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75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7478" y="439068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6" name="Picture 35" descr="Square-1.png">
            <a:extLst>
              <a:ext uri="{FF2B5EF4-FFF2-40B4-BE49-F238E27FC236}">
                <a16:creationId xmlns:a16="http://schemas.microsoft.com/office/drawing/2014/main" xmlns="" id="{9F3DA244-E981-BC49-BC14-B57228DC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94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740" y="434550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476292"/>
      </p:ext>
    </p:extLst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914639" y="339884"/>
            <a:ext cx="10362724" cy="1462089"/>
          </a:xfrm>
        </p:spPr>
        <p:txBody>
          <a:bodyPr/>
          <a:lstStyle/>
          <a:p>
            <a:r>
              <a:rPr lang="en-US" dirty="0"/>
              <a:t>Q7. An 87-year-old man is diagnosed with symptomatic CLL and receives 6 cycles of obinutuzumab/chlorambucil but 11 months later develops progressive disease. He responds to ibrutinib but experiences atrial fibrillation requiring anticoagulation. Reimbursement and regulatory issues aside, what would you recommend?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6897433" y="2549555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8</a:t>
            </a:r>
          </a:p>
        </p:txBody>
      </p:sp>
      <p:sp>
        <p:nvSpPr>
          <p:cNvPr id="226" name="Text Box 4"/>
          <p:cNvSpPr txBox="1">
            <a:spLocks noChangeArrowheads="1"/>
          </p:cNvSpPr>
          <p:nvPr/>
        </p:nvSpPr>
        <p:spPr bwMode="auto">
          <a:xfrm>
            <a:off x="729697" y="2532195"/>
            <a:ext cx="2285207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Venetoclax</a:t>
            </a:r>
          </a:p>
        </p:txBody>
      </p:sp>
      <p:sp>
        <p:nvSpPr>
          <p:cNvPr id="227" name="Text Box 4"/>
          <p:cNvSpPr txBox="1">
            <a:spLocks noChangeArrowheads="1"/>
          </p:cNvSpPr>
          <p:nvPr/>
        </p:nvSpPr>
        <p:spPr bwMode="auto">
          <a:xfrm>
            <a:off x="729697" y="4003640"/>
            <a:ext cx="2285207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Continue ibrutinib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22257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22257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96422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0" y="4688893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444846" y="3287006"/>
            <a:ext cx="2570057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Acalabrutinib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161282" y="4730537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Venetoclax +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rituximab</a:t>
            </a:r>
          </a:p>
        </p:txBody>
      </p:sp>
      <p:pic>
        <p:nvPicPr>
          <p:cNvPr id="4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22257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22257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322257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322257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96422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3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96422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96422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55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396422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56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396422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4" y="4688893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8472" y="3277688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0667" y="4022875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175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377" y="4734075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pic>
        <p:nvPicPr>
          <p:cNvPr id="40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013" y="4688893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322257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892560"/>
      </p:ext>
    </p:extLst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Q10. How would you globally compare the antitumor activity of venetoclax/rituximab to that of bendamustine/rituximab in patients </a:t>
            </a:r>
            <a:br>
              <a:rPr lang="en-US" dirty="0"/>
            </a:br>
            <a:r>
              <a:rPr lang="en-US" dirty="0"/>
              <a:t>with CLL?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10408807" y="215689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21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80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80" y="33056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224" y="33056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224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80" y="401317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805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249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69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21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444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888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516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637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Square-1.png">
            <a:extLst>
              <a:ext uri="{FF2B5EF4-FFF2-40B4-BE49-F238E27FC236}">
                <a16:creationId xmlns:a16="http://schemas.microsoft.com/office/drawing/2014/main" xmlns="" id="{5E5FE93F-23DD-2343-AE40-DDF61C3A1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081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66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82" descr="Square-1.png">
            <a:extLst>
              <a:ext uri="{FF2B5EF4-FFF2-40B4-BE49-F238E27FC236}">
                <a16:creationId xmlns:a16="http://schemas.microsoft.com/office/drawing/2014/main" xmlns="" id="{9F3DA244-E981-BC49-BC14-B57228DC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9107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83" descr="Square-1.png">
            <a:extLst>
              <a:ext uri="{FF2B5EF4-FFF2-40B4-BE49-F238E27FC236}">
                <a16:creationId xmlns:a16="http://schemas.microsoft.com/office/drawing/2014/main" xmlns="" id="{965F63B6-F021-894F-9118-ECB379399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551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84" descr="Square-1.png">
            <a:extLst>
              <a:ext uri="{FF2B5EF4-FFF2-40B4-BE49-F238E27FC236}">
                <a16:creationId xmlns:a16="http://schemas.microsoft.com/office/drawing/2014/main" xmlns="" id="{8D529B2F-7D7F-1B47-93A8-D7662C7CB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6179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0087" y="336080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011" y="407182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48" name="Text Box 4">
            <a:extLst>
              <a:ext uri="{FF2B5EF4-FFF2-40B4-BE49-F238E27FC236}">
                <a16:creationId xmlns:a16="http://schemas.microsoft.com/office/drawing/2014/main" xmlns="" id="{2084E097-8C63-7447-B602-B637359F7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889" y="2354784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Venetoclax/rituximab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has greater activity</a:t>
            </a:r>
          </a:p>
        </p:txBody>
      </p:sp>
      <p:sp>
        <p:nvSpPr>
          <p:cNvPr id="149" name="Text Box 4">
            <a:extLst>
              <a:ext uri="{FF2B5EF4-FFF2-40B4-BE49-F238E27FC236}">
                <a16:creationId xmlns:a16="http://schemas.microsoft.com/office/drawing/2014/main" xmlns="" id="{A1439A84-A052-424A-9402-C92A79D86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889" y="3360803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They have approximately equal activity</a:t>
            </a:r>
          </a:p>
        </p:txBody>
      </p:sp>
      <p:sp>
        <p:nvSpPr>
          <p:cNvPr id="150" name="Text Box 4">
            <a:extLst>
              <a:ext uri="{FF2B5EF4-FFF2-40B4-BE49-F238E27FC236}">
                <a16:creationId xmlns:a16="http://schemas.microsoft.com/office/drawing/2014/main" xmlns="" id="{C73ACF91-2665-0645-87B0-1BA078304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889" y="4092643"/>
            <a:ext cx="285362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 don’t know</a:t>
            </a:r>
          </a:p>
        </p:txBody>
      </p:sp>
      <p:pic>
        <p:nvPicPr>
          <p:cNvPr id="64" name="Picture 63" descr="Square-1.png">
            <a:extLst>
              <a:ext uri="{FF2B5EF4-FFF2-40B4-BE49-F238E27FC236}">
                <a16:creationId xmlns:a16="http://schemas.microsoft.com/office/drawing/2014/main" xmlns="" id="{29FF25E4-24DD-944A-9545-2E69D5B1FD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80" y="259820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67" descr="Square-1.png">
            <a:extLst>
              <a:ext uri="{FF2B5EF4-FFF2-40B4-BE49-F238E27FC236}">
                <a16:creationId xmlns:a16="http://schemas.microsoft.com/office/drawing/2014/main" xmlns="" id="{DAE533B5-A17E-374A-A883-FDC4BDB596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224" y="259820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69" descr="Square-1.png">
            <a:extLst>
              <a:ext uri="{FF2B5EF4-FFF2-40B4-BE49-F238E27FC236}">
                <a16:creationId xmlns:a16="http://schemas.microsoft.com/office/drawing/2014/main" xmlns="" id="{365CF8F9-1A73-6143-A882-A72D4CBD37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805" y="259820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71" descr="Square-1.png">
            <a:extLst>
              <a:ext uri="{FF2B5EF4-FFF2-40B4-BE49-F238E27FC236}">
                <a16:creationId xmlns:a16="http://schemas.microsoft.com/office/drawing/2014/main" xmlns="" id="{42D8F7FA-106A-C348-9A13-CE0B5A609A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249" y="259820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 descr="Square-1.png">
            <a:extLst>
              <a:ext uri="{FF2B5EF4-FFF2-40B4-BE49-F238E27FC236}">
                <a16:creationId xmlns:a16="http://schemas.microsoft.com/office/drawing/2014/main" xmlns="" id="{365CF8F9-1A73-6143-A882-A72D4CBD37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877" y="259820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Square-1.png">
            <a:extLst>
              <a:ext uri="{FF2B5EF4-FFF2-40B4-BE49-F238E27FC236}">
                <a16:creationId xmlns:a16="http://schemas.microsoft.com/office/drawing/2014/main" xmlns="" id="{42D8F7FA-106A-C348-9A13-CE0B5A609A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21" y="259820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470809"/>
      </p:ext>
    </p:extLst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Q14. What is your usual preferred initial regimen for a younger (60-year-old) patient with CLL and del(17p) who requires treatment?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10176777" y="2632385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24</a:t>
            </a:r>
          </a:p>
        </p:txBody>
      </p:sp>
      <p:sp>
        <p:nvSpPr>
          <p:cNvPr id="226" name="Text Box 4"/>
          <p:cNvSpPr txBox="1">
            <a:spLocks noChangeArrowheads="1"/>
          </p:cNvSpPr>
          <p:nvPr/>
        </p:nvSpPr>
        <p:spPr bwMode="auto">
          <a:xfrm>
            <a:off x="161281" y="2905436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Ibrutinib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56332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56332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56332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56332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56332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56332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56332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56332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56332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56332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Square-1.png">
            <a:extLst>
              <a:ext uri="{FF2B5EF4-FFF2-40B4-BE49-F238E27FC236}">
                <a16:creationId xmlns:a16="http://schemas.microsoft.com/office/drawing/2014/main" xmlns="" id="{5E5FE93F-23DD-2343-AE40-DDF61C3A1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73" y="256332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055" y="256332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82" descr="Square-1.png">
            <a:extLst>
              <a:ext uri="{FF2B5EF4-FFF2-40B4-BE49-F238E27FC236}">
                <a16:creationId xmlns:a16="http://schemas.microsoft.com/office/drawing/2014/main" xmlns="" id="{9F3DA244-E981-BC49-BC14-B57228DC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499" y="256332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83" descr="Square-1.png">
            <a:extLst>
              <a:ext uri="{FF2B5EF4-FFF2-40B4-BE49-F238E27FC236}">
                <a16:creationId xmlns:a16="http://schemas.microsoft.com/office/drawing/2014/main" xmlns="" id="{965F63B6-F021-894F-9118-ECB379399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943" y="256332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84" descr="Square-1.png">
            <a:extLst>
              <a:ext uri="{FF2B5EF4-FFF2-40B4-BE49-F238E27FC236}">
                <a16:creationId xmlns:a16="http://schemas.microsoft.com/office/drawing/2014/main" xmlns="" id="{8D529B2F-7D7F-1B47-93A8-D7662C7CB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571" y="256332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Square-1.png">
            <a:extLst>
              <a:ext uri="{FF2B5EF4-FFF2-40B4-BE49-F238E27FC236}">
                <a16:creationId xmlns:a16="http://schemas.microsoft.com/office/drawing/2014/main" xmlns="" id="{8D3E20BC-08EC-254B-874B-5C65852F2D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08786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 descr="Square-1.png">
            <a:extLst>
              <a:ext uri="{FF2B5EF4-FFF2-40B4-BE49-F238E27FC236}">
                <a16:creationId xmlns:a16="http://schemas.microsoft.com/office/drawing/2014/main" xmlns="" id="{30D378BC-2DB1-F946-A7D7-ACF266DE87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08786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 descr="Square-1.png">
            <a:extLst>
              <a:ext uri="{FF2B5EF4-FFF2-40B4-BE49-F238E27FC236}">
                <a16:creationId xmlns:a16="http://schemas.microsoft.com/office/drawing/2014/main" xmlns="" id="{4D46D6EC-38AE-0C47-9843-424861983A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308786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 descr="Square-1.png">
            <a:extLst>
              <a:ext uri="{FF2B5EF4-FFF2-40B4-BE49-F238E27FC236}">
                <a16:creationId xmlns:a16="http://schemas.microsoft.com/office/drawing/2014/main" xmlns="" id="{F9321AC9-C0D8-764F-AD88-502770A6A3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08786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 descr="Square-1.png">
            <a:extLst>
              <a:ext uri="{FF2B5EF4-FFF2-40B4-BE49-F238E27FC236}">
                <a16:creationId xmlns:a16="http://schemas.microsoft.com/office/drawing/2014/main" xmlns="" id="{34AF6401-6246-4F4B-BC84-29736F4625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308786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Square-1.png">
            <a:extLst>
              <a:ext uri="{FF2B5EF4-FFF2-40B4-BE49-F238E27FC236}">
                <a16:creationId xmlns:a16="http://schemas.microsoft.com/office/drawing/2014/main" xmlns="" id="{EBCF4C46-588E-4043-A776-BCE8378195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308786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Square-1.png">
            <a:extLst>
              <a:ext uri="{FF2B5EF4-FFF2-40B4-BE49-F238E27FC236}">
                <a16:creationId xmlns:a16="http://schemas.microsoft.com/office/drawing/2014/main" xmlns="" id="{30AAF260-12E3-024A-AEA7-FF548F3D25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308786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Square-1.png">
            <a:extLst>
              <a:ext uri="{FF2B5EF4-FFF2-40B4-BE49-F238E27FC236}">
                <a16:creationId xmlns:a16="http://schemas.microsoft.com/office/drawing/2014/main" xmlns="" id="{EBCF4C46-588E-4043-A776-BCE8378195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785" y="308786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Square-1.png">
            <a:extLst>
              <a:ext uri="{FF2B5EF4-FFF2-40B4-BE49-F238E27FC236}">
                <a16:creationId xmlns:a16="http://schemas.microsoft.com/office/drawing/2014/main" xmlns="" id="{30AAF260-12E3-024A-AEA7-FF548F3D25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308786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514170"/>
      </p:ext>
    </p:extLst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10567538" y="215689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19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38311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38311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434140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38311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434140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Square-1.png">
            <a:extLst>
              <a:ext uri="{FF2B5EF4-FFF2-40B4-BE49-F238E27FC236}">
                <a16:creationId xmlns:a16="http://schemas.microsoft.com/office/drawing/2014/main" xmlns="" id="{5E5FE93F-23DD-2343-AE40-DDF61C3A1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7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055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82" descr="Square-1.png">
            <a:extLst>
              <a:ext uri="{FF2B5EF4-FFF2-40B4-BE49-F238E27FC236}">
                <a16:creationId xmlns:a16="http://schemas.microsoft.com/office/drawing/2014/main" xmlns="" id="{9F3DA244-E981-BC49-BC14-B57228DC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499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83" descr="Square-1.png">
            <a:extLst>
              <a:ext uri="{FF2B5EF4-FFF2-40B4-BE49-F238E27FC236}">
                <a16:creationId xmlns:a16="http://schemas.microsoft.com/office/drawing/2014/main" xmlns="" id="{965F63B6-F021-894F-9118-ECB379399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94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84" descr="Square-1.png">
            <a:extLst>
              <a:ext uri="{FF2B5EF4-FFF2-40B4-BE49-F238E27FC236}">
                <a16:creationId xmlns:a16="http://schemas.microsoft.com/office/drawing/2014/main" xmlns="" id="{8D529B2F-7D7F-1B47-93A8-D7662C7CB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571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85" descr="Square-1.png">
            <a:extLst>
              <a:ext uri="{FF2B5EF4-FFF2-40B4-BE49-F238E27FC236}">
                <a16:creationId xmlns:a16="http://schemas.microsoft.com/office/drawing/2014/main" xmlns="" id="{D36F6B7C-37FF-B94A-8F11-CB1881B874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69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86" descr="Square-1.png">
            <a:extLst>
              <a:ext uri="{FF2B5EF4-FFF2-40B4-BE49-F238E27FC236}">
                <a16:creationId xmlns:a16="http://schemas.microsoft.com/office/drawing/2014/main" xmlns="" id="{FBE711D0-0418-7A47-9AFF-EAAE5C08CA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474" y="252009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Picture 87" descr="Square-1.png">
            <a:extLst>
              <a:ext uri="{FF2B5EF4-FFF2-40B4-BE49-F238E27FC236}">
                <a16:creationId xmlns:a16="http://schemas.microsoft.com/office/drawing/2014/main" xmlns="" id="{F5149108-DEBE-7B42-B7FE-2BDFD3F16E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102" y="252009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4550" y="3438224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7479" y="4400052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48" name="Text Box 4">
            <a:extLst>
              <a:ext uri="{FF2B5EF4-FFF2-40B4-BE49-F238E27FC236}">
                <a16:creationId xmlns:a16="http://schemas.microsoft.com/office/drawing/2014/main" xmlns="" id="{2084E097-8C63-7447-B602-B637359F7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156897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Venetoclax </a:t>
            </a:r>
          </a:p>
        </p:txBody>
      </p:sp>
      <p:sp>
        <p:nvSpPr>
          <p:cNvPr id="149" name="Text Box 4">
            <a:extLst>
              <a:ext uri="{FF2B5EF4-FFF2-40B4-BE49-F238E27FC236}">
                <a16:creationId xmlns:a16="http://schemas.microsoft.com/office/drawing/2014/main" xmlns="" id="{A1439A84-A052-424A-9402-C92A79D86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438224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Venetoclax/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rituximab </a:t>
            </a:r>
          </a:p>
        </p:txBody>
      </p:sp>
      <p:sp>
        <p:nvSpPr>
          <p:cNvPr id="150" name="Text Box 4">
            <a:extLst>
              <a:ext uri="{FF2B5EF4-FFF2-40B4-BE49-F238E27FC236}">
                <a16:creationId xmlns:a16="http://schemas.microsoft.com/office/drawing/2014/main" xmlns="" id="{C73ACF91-2665-0645-87B0-1BA078304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4420874"/>
            <a:ext cx="285362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Idelalisib ±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rituximab </a:t>
            </a:r>
          </a:p>
        </p:txBody>
      </p:sp>
      <p:sp>
        <p:nvSpPr>
          <p:cNvPr id="68" name="Title 7">
            <a:extLst>
              <a:ext uri="{FF2B5EF4-FFF2-40B4-BE49-F238E27FC236}">
                <a16:creationId xmlns:a16="http://schemas.microsoft.com/office/drawing/2014/main" xmlns="" id="{F1A1D065-740B-734D-A65A-613891445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639" y="173902"/>
            <a:ext cx="10362724" cy="1462089"/>
          </a:xfrm>
        </p:spPr>
        <p:txBody>
          <a:bodyPr/>
          <a:lstStyle/>
          <a:p>
            <a:r>
              <a:rPr lang="en-US" dirty="0"/>
              <a:t>Q16. In general, what second-line therapy would you recommend for an otherwise healthy younger (60-year-old) patient with CLL and del(17p) </a:t>
            </a:r>
            <a:br>
              <a:rPr lang="en-US" dirty="0"/>
            </a:br>
            <a:r>
              <a:rPr lang="en-US" dirty="0"/>
              <a:t>who responds to ibrutinib and then experiences disease progression </a:t>
            </a:r>
            <a:br>
              <a:rPr lang="en-US" dirty="0"/>
            </a:br>
            <a:r>
              <a:rPr lang="en-US" dirty="0"/>
              <a:t>4 years later? </a:t>
            </a:r>
          </a:p>
        </p:txBody>
      </p:sp>
      <p:pic>
        <p:nvPicPr>
          <p:cNvPr id="34" name="Picture 3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52009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825" y="338311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164803"/>
      </p:ext>
    </p:extLst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2">
            <a:extLst>
              <a:ext uri="{FF2B5EF4-FFF2-40B4-BE49-F238E27FC236}">
                <a16:creationId xmlns:a16="http://schemas.microsoft.com/office/drawing/2014/main" xmlns="" id="{40AB1306-5A7B-2946-B6C7-B8B93CBDE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7368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 baseline="0">
                <a:solidFill>
                  <a:srgbClr val="BBE0E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342892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685783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028675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371566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BBE0E3"/>
                </a:solidFill>
                <a:effectLst/>
                <a:uLnTx/>
                <a:uFillTx/>
                <a:latin typeface="Arial"/>
                <a:ea typeface="ＭＳ Ｐゴシック"/>
              </a:rPr>
              <a:t>MODULE 4: Hodgkin Lymphoma (HL)</a:t>
            </a:r>
          </a:p>
        </p:txBody>
      </p:sp>
    </p:spTree>
    <p:extLst>
      <p:ext uri="{BB962C8B-B14F-4D97-AF65-F5344CB8AC3E}">
        <p14:creationId xmlns:p14="http://schemas.microsoft.com/office/powerpoint/2010/main" val="4130844463"/>
      </p:ext>
    </p:extLst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914639" y="10895"/>
            <a:ext cx="10362724" cy="1462089"/>
          </a:xfrm>
        </p:spPr>
        <p:txBody>
          <a:bodyPr/>
          <a:lstStyle/>
          <a:p>
            <a:r>
              <a:rPr lang="en-US" dirty="0"/>
              <a:t>In general, what is your usual first-line systemic therapy for an otherwise healthy patient with Stage IV HL? 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292" y="2064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292" y="331721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736" y="2064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292" y="40367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290" y="466756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317" y="2064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761" y="2064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205" y="2064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833" y="2064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956" y="2064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400" y="2064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028" y="2064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149" y="2064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Square-1.png">
            <a:extLst>
              <a:ext uri="{FF2B5EF4-FFF2-40B4-BE49-F238E27FC236}">
                <a16:creationId xmlns:a16="http://schemas.microsoft.com/office/drawing/2014/main" xmlns="" id="{5E5FE93F-23DD-2343-AE40-DDF61C3A1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593" y="2064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175" y="2064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82" descr="Square-1.png">
            <a:extLst>
              <a:ext uri="{FF2B5EF4-FFF2-40B4-BE49-F238E27FC236}">
                <a16:creationId xmlns:a16="http://schemas.microsoft.com/office/drawing/2014/main" xmlns="" id="{9F3DA244-E981-BC49-BC14-B57228DC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619" y="2064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83" descr="Square-1.png">
            <a:extLst>
              <a:ext uri="{FF2B5EF4-FFF2-40B4-BE49-F238E27FC236}">
                <a16:creationId xmlns:a16="http://schemas.microsoft.com/office/drawing/2014/main" xmlns="" id="{965F63B6-F021-894F-9118-ECB379399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6063" y="2064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593" y="3372325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593" y="4095445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75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593" y="471274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48" name="Text Box 4">
            <a:extLst>
              <a:ext uri="{FF2B5EF4-FFF2-40B4-BE49-F238E27FC236}">
                <a16:creationId xmlns:a16="http://schemas.microsoft.com/office/drawing/2014/main" xmlns="" id="{A39E0876-C38C-DB4E-A566-82F6517CD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01" y="2371272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Doxorubicin/bleomycin/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vinblastine/dacarbazine (ABVD) </a:t>
            </a:r>
          </a:p>
        </p:txBody>
      </p:sp>
      <p:sp>
        <p:nvSpPr>
          <p:cNvPr id="149" name="Text Box 4">
            <a:extLst>
              <a:ext uri="{FF2B5EF4-FFF2-40B4-BE49-F238E27FC236}">
                <a16:creationId xmlns:a16="http://schemas.microsoft.com/office/drawing/2014/main" xmlns="" id="{DAA5D1A3-14FA-D049-A3EE-8C2623B92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01" y="3378747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AVD + brentuximab vedotin </a:t>
            </a:r>
          </a:p>
        </p:txBody>
      </p:sp>
      <p:sp>
        <p:nvSpPr>
          <p:cNvPr id="150" name="Text Box 4">
            <a:extLst>
              <a:ext uri="{FF2B5EF4-FFF2-40B4-BE49-F238E27FC236}">
                <a16:creationId xmlns:a16="http://schemas.microsoft.com/office/drawing/2014/main" xmlns="" id="{2B561F63-D296-654B-A4D3-21CB63490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01" y="4123634"/>
            <a:ext cx="285362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ABVD or AVD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— coin toss </a:t>
            </a:r>
          </a:p>
        </p:txBody>
      </p:sp>
      <p:pic>
        <p:nvPicPr>
          <p:cNvPr id="97" name="Picture 96" descr="Square-1.png">
            <a:extLst>
              <a:ext uri="{FF2B5EF4-FFF2-40B4-BE49-F238E27FC236}">
                <a16:creationId xmlns:a16="http://schemas.microsoft.com/office/drawing/2014/main" xmlns="" id="{D7934C00-C185-3D4A-86F0-3FCCACAA56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292" y="254383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97" descr="Square-1.png">
            <a:extLst>
              <a:ext uri="{FF2B5EF4-FFF2-40B4-BE49-F238E27FC236}">
                <a16:creationId xmlns:a16="http://schemas.microsoft.com/office/drawing/2014/main" xmlns="" id="{2FE93005-1FD3-F349-B857-012F1E9990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736" y="254383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98" descr="Square-1.png">
            <a:extLst>
              <a:ext uri="{FF2B5EF4-FFF2-40B4-BE49-F238E27FC236}">
                <a16:creationId xmlns:a16="http://schemas.microsoft.com/office/drawing/2014/main" xmlns="" id="{9986AC28-5A5F-7746-A6D1-118B863DA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317" y="254383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" name="Picture 117" descr="Square-1.png">
            <a:extLst>
              <a:ext uri="{FF2B5EF4-FFF2-40B4-BE49-F238E27FC236}">
                <a16:creationId xmlns:a16="http://schemas.microsoft.com/office/drawing/2014/main" xmlns="" id="{2D808CCA-3634-6741-9653-C03221965A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761" y="254383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" name="Text Box 9">
            <a:extLst>
              <a:ext uri="{FF2B5EF4-FFF2-40B4-BE49-F238E27FC236}">
                <a16:creationId xmlns:a16="http://schemas.microsoft.com/office/drawing/2014/main" xmlns="" id="{6CAB35E5-EC7D-8B48-A311-1F0FB7251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0120" y="213339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21</a:t>
            </a:r>
          </a:p>
        </p:txBody>
      </p:sp>
      <p:pic>
        <p:nvPicPr>
          <p:cNvPr id="130" name="Picture 129" descr="Square-1.png">
            <a:extLst>
              <a:ext uri="{FF2B5EF4-FFF2-40B4-BE49-F238E27FC236}">
                <a16:creationId xmlns:a16="http://schemas.microsoft.com/office/drawing/2014/main" xmlns="" id="{636E24F2-AB17-9245-8D4B-3F5662BD65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507" y="2064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205" y="254383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833" y="254383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 Box 4">
            <a:extLst>
              <a:ext uri="{FF2B5EF4-FFF2-40B4-BE49-F238E27FC236}">
                <a16:creationId xmlns:a16="http://schemas.microsoft.com/office/drawing/2014/main" xmlns="" id="{4DD53544-8F55-4A4A-82E2-C77BFA9F2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16" y="4719101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eBEACOPP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720058"/>
      </p:ext>
    </p:extLst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be your most likely first-line treatment choice for a 53-year-old patient with Stage IV HL with a 25-year smoking history and moderate COPD? 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10613101" y="215689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16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0596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0596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94764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0596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0596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30596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94764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Square-1.png">
            <a:extLst>
              <a:ext uri="{FF2B5EF4-FFF2-40B4-BE49-F238E27FC236}">
                <a16:creationId xmlns:a16="http://schemas.microsoft.com/office/drawing/2014/main" xmlns="" id="{5E5FE93F-23DD-2343-AE40-DDF61C3A1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7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055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82" descr="Square-1.png">
            <a:extLst>
              <a:ext uri="{FF2B5EF4-FFF2-40B4-BE49-F238E27FC236}">
                <a16:creationId xmlns:a16="http://schemas.microsoft.com/office/drawing/2014/main" xmlns="" id="{9F3DA244-E981-BC49-BC14-B57228DC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499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83" descr="Square-1.png">
            <a:extLst>
              <a:ext uri="{FF2B5EF4-FFF2-40B4-BE49-F238E27FC236}">
                <a16:creationId xmlns:a16="http://schemas.microsoft.com/office/drawing/2014/main" xmlns="" id="{965F63B6-F021-894F-9118-ECB379399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94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84" descr="Square-1.png">
            <a:extLst>
              <a:ext uri="{FF2B5EF4-FFF2-40B4-BE49-F238E27FC236}">
                <a16:creationId xmlns:a16="http://schemas.microsoft.com/office/drawing/2014/main" xmlns="" id="{8D529B2F-7D7F-1B47-93A8-D7662C7CB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571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713" y="311480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7479" y="400629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48" name="Text Box 4">
            <a:extLst>
              <a:ext uri="{FF2B5EF4-FFF2-40B4-BE49-F238E27FC236}">
                <a16:creationId xmlns:a16="http://schemas.microsoft.com/office/drawing/2014/main" xmlns="" id="{2084E097-8C63-7447-B602-B637359F7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156897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AVD + brentuximab vedotin </a:t>
            </a:r>
          </a:p>
        </p:txBody>
      </p:sp>
      <p:sp>
        <p:nvSpPr>
          <p:cNvPr id="149" name="Text Box 4">
            <a:extLst>
              <a:ext uri="{FF2B5EF4-FFF2-40B4-BE49-F238E27FC236}">
                <a16:creationId xmlns:a16="http://schemas.microsoft.com/office/drawing/2014/main" xmlns="" id="{A1439A84-A052-424A-9402-C92A79D86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114803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ABVD </a:t>
            </a:r>
          </a:p>
        </p:txBody>
      </p:sp>
      <p:sp>
        <p:nvSpPr>
          <p:cNvPr id="150" name="Text Box 4">
            <a:extLst>
              <a:ext uri="{FF2B5EF4-FFF2-40B4-BE49-F238E27FC236}">
                <a16:creationId xmlns:a16="http://schemas.microsoft.com/office/drawing/2014/main" xmlns="" id="{C73ACF91-2665-0645-87B0-1BA078304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4027115"/>
            <a:ext cx="285362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AVD</a:t>
            </a:r>
          </a:p>
        </p:txBody>
      </p:sp>
      <p:pic>
        <p:nvPicPr>
          <p:cNvPr id="34" name="Picture 33" descr="Square-1.png">
            <a:extLst>
              <a:ext uri="{FF2B5EF4-FFF2-40B4-BE49-F238E27FC236}">
                <a16:creationId xmlns:a16="http://schemas.microsoft.com/office/drawing/2014/main" xmlns="" id="{8D529B2F-7D7F-1B47-93A8-D7662C7CB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199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4773325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599" y="481850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7" name="Text Box 4">
            <a:extLst>
              <a:ext uri="{FF2B5EF4-FFF2-40B4-BE49-F238E27FC236}">
                <a16:creationId xmlns:a16="http://schemas.microsoft.com/office/drawing/2014/main" xmlns="" id="{4DD53544-8F55-4A4A-82E2-C77BFA9F2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08" y="4822337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eBEACOPP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61949"/>
      </p:ext>
    </p:extLst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914639" y="361524"/>
            <a:ext cx="10362724" cy="1462089"/>
          </a:xfrm>
        </p:spPr>
        <p:txBody>
          <a:bodyPr/>
          <a:lstStyle/>
          <a:p>
            <a:r>
              <a:rPr lang="en-US" dirty="0"/>
              <a:t>A 65-year-old man with advanced-stage HL receives ABVD chemotherapy but experiences recurrent disease in multiple nodes and the liver 8 months later. The patient achieves a complete response to ICE chemotherapy and undergoes autologous stem cell transplant. Would you recommend consolidation brentuximab vedotin? 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10555815" y="2679540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19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61048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73941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61048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448107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0" y="520573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4" y="520573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520573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61048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61048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61048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61048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61048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61048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61048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61048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Square-1.png">
            <a:extLst>
              <a:ext uri="{FF2B5EF4-FFF2-40B4-BE49-F238E27FC236}">
                <a16:creationId xmlns:a16="http://schemas.microsoft.com/office/drawing/2014/main" xmlns="" id="{5E5FE93F-23DD-2343-AE40-DDF61C3A1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73" y="261048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055" y="261048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82" descr="Square-1.png">
            <a:extLst>
              <a:ext uri="{FF2B5EF4-FFF2-40B4-BE49-F238E27FC236}">
                <a16:creationId xmlns:a16="http://schemas.microsoft.com/office/drawing/2014/main" xmlns="" id="{9F3DA244-E981-BC49-BC14-B57228DC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499" y="261048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83" descr="Square-1.png">
            <a:extLst>
              <a:ext uri="{FF2B5EF4-FFF2-40B4-BE49-F238E27FC236}">
                <a16:creationId xmlns:a16="http://schemas.microsoft.com/office/drawing/2014/main" xmlns="" id="{965F63B6-F021-894F-9118-ECB379399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943" y="261048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84" descr="Square-1.png">
            <a:extLst>
              <a:ext uri="{FF2B5EF4-FFF2-40B4-BE49-F238E27FC236}">
                <a16:creationId xmlns:a16="http://schemas.microsoft.com/office/drawing/2014/main" xmlns="" id="{8D529B2F-7D7F-1B47-93A8-D7662C7CB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571" y="261048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85" descr="Square-1.png">
            <a:extLst>
              <a:ext uri="{FF2B5EF4-FFF2-40B4-BE49-F238E27FC236}">
                <a16:creationId xmlns:a16="http://schemas.microsoft.com/office/drawing/2014/main" xmlns="" id="{D36F6B7C-37FF-B94A-8F11-CB1881B874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693" y="261048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4895" y="3794532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4895" y="453971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75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153" y="525091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148" name="Text Box 4">
            <a:extLst>
              <a:ext uri="{FF2B5EF4-FFF2-40B4-BE49-F238E27FC236}">
                <a16:creationId xmlns:a16="http://schemas.microsoft.com/office/drawing/2014/main" xmlns="" id="{A39E0876-C38C-DB4E-A566-82F6517CD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669547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Yes, for 1 year </a:t>
            </a:r>
          </a:p>
        </p:txBody>
      </p:sp>
      <p:sp>
        <p:nvSpPr>
          <p:cNvPr id="149" name="Text Box 4">
            <a:extLst>
              <a:ext uri="{FF2B5EF4-FFF2-40B4-BE49-F238E27FC236}">
                <a16:creationId xmlns:a16="http://schemas.microsoft.com/office/drawing/2014/main" xmlns="" id="{DAA5D1A3-14FA-D049-A3EE-8C2623B92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800954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Yes, for 2 years</a:t>
            </a:r>
          </a:p>
        </p:txBody>
      </p:sp>
      <p:sp>
        <p:nvSpPr>
          <p:cNvPr id="150" name="Text Box 4">
            <a:extLst>
              <a:ext uri="{FF2B5EF4-FFF2-40B4-BE49-F238E27FC236}">
                <a16:creationId xmlns:a16="http://schemas.microsoft.com/office/drawing/2014/main" xmlns="" id="{2B561F63-D296-654B-A4D3-21CB63490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4567907"/>
            <a:ext cx="3014904" cy="24486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Yes, until disease progression or toxicity </a:t>
            </a:r>
          </a:p>
        </p:txBody>
      </p:sp>
      <p:sp>
        <p:nvSpPr>
          <p:cNvPr id="151" name="Text Box 4">
            <a:extLst>
              <a:ext uri="{FF2B5EF4-FFF2-40B4-BE49-F238E27FC236}">
                <a16:creationId xmlns:a16="http://schemas.microsoft.com/office/drawing/2014/main" xmlns="" id="{4DD53544-8F55-4A4A-82E2-C77BFA9F2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2" y="5254748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No</a:t>
            </a:r>
          </a:p>
        </p:txBody>
      </p:sp>
      <p:pic>
        <p:nvPicPr>
          <p:cNvPr id="35" name="Picture 34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0208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0208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30208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977412"/>
      </p:ext>
    </p:extLst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37" name="Picture 236" descr="Square-4.png">
            <a:extLst>
              <a:ext uri="{FF2B5EF4-FFF2-40B4-BE49-F238E27FC236}">
                <a16:creationId xmlns:a16="http://schemas.microsoft.com/office/drawing/2014/main" xmlns="" id="{BEDF9934-2E5A-C94A-BB62-82965437FD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8" name="Picture 237" descr="Square-4.png">
            <a:extLst>
              <a:ext uri="{FF2B5EF4-FFF2-40B4-BE49-F238E27FC236}">
                <a16:creationId xmlns:a16="http://schemas.microsoft.com/office/drawing/2014/main" xmlns="" id="{3798795B-FB84-8346-A3AB-A552D3F353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0" name="Picture 239" descr="Square-4.png">
            <a:extLst>
              <a:ext uri="{FF2B5EF4-FFF2-40B4-BE49-F238E27FC236}">
                <a16:creationId xmlns:a16="http://schemas.microsoft.com/office/drawing/2014/main" xmlns="" id="{9DD92B46-DD54-8043-8BE0-5C822BFC2E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" name="Picture 240" descr="Square-4.png">
            <a:extLst>
              <a:ext uri="{FF2B5EF4-FFF2-40B4-BE49-F238E27FC236}">
                <a16:creationId xmlns:a16="http://schemas.microsoft.com/office/drawing/2014/main" xmlns="" id="{CE9AA4A1-FF96-B149-B20C-46C9BDCFB5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2" name="Picture 241" descr="Square-4.png">
            <a:extLst>
              <a:ext uri="{FF2B5EF4-FFF2-40B4-BE49-F238E27FC236}">
                <a16:creationId xmlns:a16="http://schemas.microsoft.com/office/drawing/2014/main" xmlns="" id="{802E1B4C-9308-E841-949B-DF55D5A2AE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" name="Text Box 9">
            <a:extLst>
              <a:ext uri="{FF2B5EF4-FFF2-40B4-BE49-F238E27FC236}">
                <a16:creationId xmlns:a16="http://schemas.microsoft.com/office/drawing/2014/main" xmlns="" id="{88797BD7-DE1C-2246-A0FF-3A17E241F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5117" y="278098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258" name="Text Box 9">
            <a:extLst>
              <a:ext uri="{FF2B5EF4-FFF2-40B4-BE49-F238E27FC236}">
                <a16:creationId xmlns:a16="http://schemas.microsoft.com/office/drawing/2014/main" xmlns="" id="{6A6135D3-B866-8F48-9041-4E6B490D7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459" y="3542812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18</a:t>
            </a:r>
          </a:p>
        </p:txBody>
      </p:sp>
      <p:pic>
        <p:nvPicPr>
          <p:cNvPr id="259" name="Picture 258" descr="Square-1.png">
            <a:extLst>
              <a:ext uri="{FF2B5EF4-FFF2-40B4-BE49-F238E27FC236}">
                <a16:creationId xmlns:a16="http://schemas.microsoft.com/office/drawing/2014/main" xmlns="" id="{64078073-CDB5-3F4B-A4EA-394DEBABF1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0" name="Picture 259" descr="Square-1.png">
            <a:extLst>
              <a:ext uri="{FF2B5EF4-FFF2-40B4-BE49-F238E27FC236}">
                <a16:creationId xmlns:a16="http://schemas.microsoft.com/office/drawing/2014/main" xmlns="" id="{EED9F77F-F270-DD4A-AADB-FE6EF0F0C2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1" name="Picture 260" descr="Square-1.png">
            <a:extLst>
              <a:ext uri="{FF2B5EF4-FFF2-40B4-BE49-F238E27FC236}">
                <a16:creationId xmlns:a16="http://schemas.microsoft.com/office/drawing/2014/main" xmlns="" id="{4EF69A86-51B6-3A48-85E0-40F97FE86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2" name="Picture 261" descr="Square-1.png">
            <a:extLst>
              <a:ext uri="{FF2B5EF4-FFF2-40B4-BE49-F238E27FC236}">
                <a16:creationId xmlns:a16="http://schemas.microsoft.com/office/drawing/2014/main" xmlns="" id="{9AD19EA4-F69F-094A-B6EE-45E6E589BC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3" name="Picture 262" descr="Square-1.png">
            <a:extLst>
              <a:ext uri="{FF2B5EF4-FFF2-40B4-BE49-F238E27FC236}">
                <a16:creationId xmlns:a16="http://schemas.microsoft.com/office/drawing/2014/main" xmlns="" id="{00B5EE13-3708-0C4D-B8E9-7E8BFE7FD8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263" descr="Square-1.png">
            <a:extLst>
              <a:ext uri="{FF2B5EF4-FFF2-40B4-BE49-F238E27FC236}">
                <a16:creationId xmlns:a16="http://schemas.microsoft.com/office/drawing/2014/main" xmlns="" id="{B5A6D68B-EFE1-5545-ACD1-7ED5FD6C73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264" descr="Square-1.png">
            <a:extLst>
              <a:ext uri="{FF2B5EF4-FFF2-40B4-BE49-F238E27FC236}">
                <a16:creationId xmlns:a16="http://schemas.microsoft.com/office/drawing/2014/main" xmlns="" id="{4725DA64-FD56-FF49-A438-4010CEC0FF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265" descr="Square-1.png">
            <a:extLst>
              <a:ext uri="{FF2B5EF4-FFF2-40B4-BE49-F238E27FC236}">
                <a16:creationId xmlns:a16="http://schemas.microsoft.com/office/drawing/2014/main" xmlns="" id="{D9E6871B-9091-6042-A488-368C82EF66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266" descr="Square-1.png">
            <a:extLst>
              <a:ext uri="{FF2B5EF4-FFF2-40B4-BE49-F238E27FC236}">
                <a16:creationId xmlns:a16="http://schemas.microsoft.com/office/drawing/2014/main" xmlns="" id="{27595ADA-5306-FA43-B219-1CCEDB37D1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267" descr="Square-1.png">
            <a:extLst>
              <a:ext uri="{FF2B5EF4-FFF2-40B4-BE49-F238E27FC236}">
                <a16:creationId xmlns:a16="http://schemas.microsoft.com/office/drawing/2014/main" xmlns="" id="{67CC7818-54F6-2C43-9413-1F8A417D53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268" descr="Square-1.png">
            <a:extLst>
              <a:ext uri="{FF2B5EF4-FFF2-40B4-BE49-F238E27FC236}">
                <a16:creationId xmlns:a16="http://schemas.microsoft.com/office/drawing/2014/main" xmlns="" id="{C328646F-E602-744F-9072-7B2416C28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73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0" name="Picture 269" descr="Square-1.png">
            <a:extLst>
              <a:ext uri="{FF2B5EF4-FFF2-40B4-BE49-F238E27FC236}">
                <a16:creationId xmlns:a16="http://schemas.microsoft.com/office/drawing/2014/main" xmlns="" id="{DC8AA981-7706-7046-A9B3-A645557930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055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1" name="Picture 270" descr="Square-1.png">
            <a:extLst>
              <a:ext uri="{FF2B5EF4-FFF2-40B4-BE49-F238E27FC236}">
                <a16:creationId xmlns:a16="http://schemas.microsoft.com/office/drawing/2014/main" xmlns="" id="{E688257B-884E-0946-B3F6-B137831B7F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499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2" name="Picture 271" descr="Square-1.png">
            <a:extLst>
              <a:ext uri="{FF2B5EF4-FFF2-40B4-BE49-F238E27FC236}">
                <a16:creationId xmlns:a16="http://schemas.microsoft.com/office/drawing/2014/main" xmlns="" id="{7F505CE1-6C00-CD4B-9E06-398CB16EFF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943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3" name="Picture 272" descr="Square-1.png">
            <a:extLst>
              <a:ext uri="{FF2B5EF4-FFF2-40B4-BE49-F238E27FC236}">
                <a16:creationId xmlns:a16="http://schemas.microsoft.com/office/drawing/2014/main" xmlns="" id="{BE48E23C-1F0B-A14A-83A8-578D8FB57B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571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7" name="Text Box 4">
            <a:extLst>
              <a:ext uri="{FF2B5EF4-FFF2-40B4-BE49-F238E27FC236}">
                <a16:creationId xmlns:a16="http://schemas.microsoft.com/office/drawing/2014/main" xmlns="" id="{667E92BB-D79D-6A45-923D-3CA97409F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791600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Yes, for 1 year </a:t>
            </a:r>
          </a:p>
        </p:txBody>
      </p:sp>
      <p:sp>
        <p:nvSpPr>
          <p:cNvPr id="278" name="Text Box 4">
            <a:extLst>
              <a:ext uri="{FF2B5EF4-FFF2-40B4-BE49-F238E27FC236}">
                <a16:creationId xmlns:a16="http://schemas.microsoft.com/office/drawing/2014/main" xmlns="" id="{B8EDBCD7-D662-4944-B251-22CF23534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737780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No</a:t>
            </a:r>
          </a:p>
        </p:txBody>
      </p:sp>
      <p:sp>
        <p:nvSpPr>
          <p:cNvPr id="46" name="Title 7">
            <a:extLst>
              <a:ext uri="{FF2B5EF4-FFF2-40B4-BE49-F238E27FC236}">
                <a16:creationId xmlns:a16="http://schemas.microsoft.com/office/drawing/2014/main" xmlns="" id="{50F67F06-CCD4-664A-B010-C5E422626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639" y="361524"/>
            <a:ext cx="10362724" cy="1462089"/>
          </a:xfrm>
        </p:spPr>
        <p:txBody>
          <a:bodyPr/>
          <a:lstStyle/>
          <a:p>
            <a:r>
              <a:rPr lang="en-US" dirty="0"/>
              <a:t>A 65-year-old man with advanced-stage HL receives ABVD chemotherapy but experiences recurrent disease in multiple nodes 18 months later. The patient achieves a complete response to ICE chemotherapy and undergoes autologous stem cell transplant. Would you recommend consolidation brentuximab </a:t>
            </a:r>
            <a:r>
              <a:rPr lang="en-US" dirty="0" err="1"/>
              <a:t>vedotin</a:t>
            </a:r>
            <a:r>
              <a:rPr lang="en-US" dirty="0"/>
              <a:t> ?</a:t>
            </a:r>
          </a:p>
        </p:txBody>
      </p:sp>
      <p:pic>
        <p:nvPicPr>
          <p:cNvPr id="31" name="Picture 30" descr="Square-1.png">
            <a:extLst>
              <a:ext uri="{FF2B5EF4-FFF2-40B4-BE49-F238E27FC236}">
                <a16:creationId xmlns:a16="http://schemas.microsoft.com/office/drawing/2014/main" xmlns="" id="{7F505CE1-6C00-CD4B-9E06-398CB16EFF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015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Square-4.png">
            <a:extLst>
              <a:ext uri="{FF2B5EF4-FFF2-40B4-BE49-F238E27FC236}">
                <a16:creationId xmlns:a16="http://schemas.microsoft.com/office/drawing/2014/main" xmlns="" id="{802E1B4C-9308-E841-949B-DF55D5A2AE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 descr="Square-1.png">
            <a:extLst>
              <a:ext uri="{FF2B5EF4-FFF2-40B4-BE49-F238E27FC236}">
                <a16:creationId xmlns:a16="http://schemas.microsoft.com/office/drawing/2014/main" xmlns="" id="{64078073-CDB5-3F4B-A4EA-394DEBABF1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88491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Square-1.png">
            <a:extLst>
              <a:ext uri="{FF2B5EF4-FFF2-40B4-BE49-F238E27FC236}">
                <a16:creationId xmlns:a16="http://schemas.microsoft.com/office/drawing/2014/main" xmlns="" id="{EED9F77F-F270-DD4A-AADB-FE6EF0F0C2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88491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2065103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914639" y="339884"/>
            <a:ext cx="10362724" cy="1462089"/>
          </a:xfrm>
        </p:spPr>
        <p:txBody>
          <a:bodyPr/>
          <a:lstStyle/>
          <a:p>
            <a:r>
              <a:rPr lang="en-US" dirty="0"/>
              <a:t>Regulatory and reimbursement issues aside, what is the optimal induction regimen prior to transplant for a 60-year-old otherwise healthy patient with newly diagnosed MM, normal renal function and no high-risk features who presents with rib and back pain as a result of lytic lesions? 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10592202" y="2549555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20</a:t>
            </a:r>
          </a:p>
        </p:txBody>
      </p:sp>
      <p:sp>
        <p:nvSpPr>
          <p:cNvPr id="226" name="Text Box 4"/>
          <p:cNvSpPr txBox="1">
            <a:spLocks noChangeArrowheads="1"/>
          </p:cNvSpPr>
          <p:nvPr/>
        </p:nvSpPr>
        <p:spPr bwMode="auto">
          <a:xfrm>
            <a:off x="729697" y="2532195"/>
            <a:ext cx="2285207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RVD</a:t>
            </a:r>
          </a:p>
        </p:txBody>
      </p:sp>
      <p:sp>
        <p:nvSpPr>
          <p:cNvPr id="227" name="Text Box 4"/>
          <p:cNvSpPr txBox="1">
            <a:spLocks noChangeArrowheads="1"/>
          </p:cNvSpPr>
          <p:nvPr/>
        </p:nvSpPr>
        <p:spPr bwMode="auto">
          <a:xfrm>
            <a:off x="729697" y="3862897"/>
            <a:ext cx="2285207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KRd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80872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80872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80872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7521" y="3863842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pic>
        <p:nvPicPr>
          <p:cNvPr id="39" name="Picture 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724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305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749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193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821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944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388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N = 23</a:t>
            </a:r>
            <a:endParaRPr lang="mr-IN" sz="1600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pic>
        <p:nvPicPr>
          <p:cNvPr id="28" name="Picture 27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832" y="248049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89166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89166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89166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Square-1.png">
            <a:extLst>
              <a:ext uri="{FF2B5EF4-FFF2-40B4-BE49-F238E27FC236}">
                <a16:creationId xmlns:a16="http://schemas.microsoft.com/office/drawing/2014/main" xmlns="" id="{0DAD5CD5-988B-F248-868D-0C60C3C6AA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778" y="289166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0539261"/>
      </p:ext>
    </p:extLst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85-year-old frail patient with advanced-stage symptomatic HL is not a candidate for aggressive chemotherapy but is seeking active treatment. Regulatory and reimbursement issues aside, what would you recommend? 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8171244" y="1778945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9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2" y="17098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2" y="249006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816" y="249006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816" y="17098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2" y="326982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0" y="403258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6" descr="Square-5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772" y="4812341"/>
            <a:ext cx="395560" cy="39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444" y="249006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841" y="249006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240" y="249006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637" y="249006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816" y="326982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3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444" y="326982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814" y="403258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397" y="403258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175" y="5570983"/>
            <a:ext cx="386463" cy="384511"/>
          </a:xfrm>
          <a:prstGeom prst="rect">
            <a:avLst/>
          </a:prstGeom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397" y="17098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841" y="17098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285" y="17098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913" y="17098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036" y="17098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2754" y="2545180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8354" y="3328468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175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8354" y="40777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176" name="Text Box 9">
            <a:extLst>
              <a:ext uri="{FF2B5EF4-FFF2-40B4-BE49-F238E27FC236}">
                <a16:creationId xmlns:a16="http://schemas.microsoft.com/office/drawing/2014/main" xmlns="" id="{A3A0CEAF-0478-6E44-B5CA-06A11F4ED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6428" y="485247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77" name="Text Box 9">
            <a:extLst>
              <a:ext uri="{FF2B5EF4-FFF2-40B4-BE49-F238E27FC236}">
                <a16:creationId xmlns:a16="http://schemas.microsoft.com/office/drawing/2014/main" xmlns="" id="{92D0C144-99FB-2D42-A0F1-34D46E214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8373" y="561023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48" name="Text Box 4">
            <a:extLst>
              <a:ext uri="{FF2B5EF4-FFF2-40B4-BE49-F238E27FC236}">
                <a16:creationId xmlns:a16="http://schemas.microsoft.com/office/drawing/2014/main" xmlns="" id="{A6104B87-C8FB-0F46-9E9A-3E7045C8E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481" y="1761585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Brentuximab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vedotin</a:t>
            </a:r>
          </a:p>
        </p:txBody>
      </p:sp>
      <p:sp>
        <p:nvSpPr>
          <p:cNvPr id="149" name="Text Box 4">
            <a:extLst>
              <a:ext uri="{FF2B5EF4-FFF2-40B4-BE49-F238E27FC236}">
                <a16:creationId xmlns:a16="http://schemas.microsoft.com/office/drawing/2014/main" xmlns="" id="{09C70462-A3B6-3142-A053-03A0110F2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481" y="2544235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Brentuximab vedotin/DTIC</a:t>
            </a:r>
          </a:p>
        </p:txBody>
      </p:sp>
      <p:sp>
        <p:nvSpPr>
          <p:cNvPr id="150" name="Text Box 4">
            <a:extLst>
              <a:ext uri="{FF2B5EF4-FFF2-40B4-BE49-F238E27FC236}">
                <a16:creationId xmlns:a16="http://schemas.microsoft.com/office/drawing/2014/main" xmlns="" id="{76BA6D06-771A-E947-877E-78E2CE935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1" y="3349290"/>
            <a:ext cx="301490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Brentuximab vedotin +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anti-PD-1/PD-L1 antibody</a:t>
            </a:r>
          </a:p>
        </p:txBody>
      </p:sp>
      <p:sp>
        <p:nvSpPr>
          <p:cNvPr id="151" name="Text Box 4">
            <a:extLst>
              <a:ext uri="{FF2B5EF4-FFF2-40B4-BE49-F238E27FC236}">
                <a16:creationId xmlns:a16="http://schemas.microsoft.com/office/drawing/2014/main" xmlns="" id="{8A3B7A5D-8DEA-E648-84F5-CD16311B1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482" y="4074232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Anti-PD-1/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PD-L1 antibody</a:t>
            </a:r>
          </a:p>
        </p:txBody>
      </p:sp>
      <p:sp>
        <p:nvSpPr>
          <p:cNvPr id="152" name="Text Box 4">
            <a:extLst>
              <a:ext uri="{FF2B5EF4-FFF2-40B4-BE49-F238E27FC236}">
                <a16:creationId xmlns:a16="http://schemas.microsoft.com/office/drawing/2014/main" xmlns="" id="{57D86598-069B-2A40-A345-D17F9170E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482" y="5603591"/>
            <a:ext cx="2853621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Sequential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brentuximab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vedotin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Wingdings"/>
              </a:rPr>
              <a:t>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AVD</a:t>
            </a:r>
          </a:p>
        </p:txBody>
      </p:sp>
      <p:sp>
        <p:nvSpPr>
          <p:cNvPr id="153" name="Text Box 4">
            <a:extLst>
              <a:ext uri="{FF2B5EF4-FFF2-40B4-BE49-F238E27FC236}">
                <a16:creationId xmlns:a16="http://schemas.microsoft.com/office/drawing/2014/main" xmlns="" id="{31DDFB88-6AAE-FA47-9410-CD2916CC3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482" y="4841857"/>
            <a:ext cx="2853621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Other chemotherapy</a:t>
            </a:r>
          </a:p>
        </p:txBody>
      </p:sp>
      <p:pic>
        <p:nvPicPr>
          <p:cNvPr id="39" name="Picture 38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169" y="17098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292" y="17098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6" descr="Square-5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293" y="4812341"/>
            <a:ext cx="395560" cy="39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9716847"/>
      </p:ext>
    </p:extLst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4" name="Title 7">
            <a:extLst>
              <a:ext uri="{FF2B5EF4-FFF2-40B4-BE49-F238E27FC236}">
                <a16:creationId xmlns:a16="http://schemas.microsoft.com/office/drawing/2014/main" xmlns="" id="{C04642AF-7784-3B4D-AFDD-4E6C7C3DD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462089"/>
          </a:xfrm>
        </p:spPr>
        <p:txBody>
          <a:bodyPr/>
          <a:lstStyle/>
          <a:p>
            <a:r>
              <a:rPr lang="en-US" dirty="0"/>
              <a:t>What would be your most likely first-line treatment choice for a 52-year-old patient with Stage IV HL with primary pulmonary hypertension and dyspnea? </a:t>
            </a:r>
          </a:p>
        </p:txBody>
      </p:sp>
      <p:pic>
        <p:nvPicPr>
          <p:cNvPr id="237" name="Picture 236" descr="Square-4.png">
            <a:extLst>
              <a:ext uri="{FF2B5EF4-FFF2-40B4-BE49-F238E27FC236}">
                <a16:creationId xmlns:a16="http://schemas.microsoft.com/office/drawing/2014/main" xmlns="" id="{BEDF9934-2E5A-C94A-BB62-82965437FD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8" name="Picture 237" descr="Square-4.png">
            <a:extLst>
              <a:ext uri="{FF2B5EF4-FFF2-40B4-BE49-F238E27FC236}">
                <a16:creationId xmlns:a16="http://schemas.microsoft.com/office/drawing/2014/main" xmlns="" id="{3798795B-FB84-8346-A3AB-A552D3F353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0" name="Picture 239" descr="Square-4.png">
            <a:extLst>
              <a:ext uri="{FF2B5EF4-FFF2-40B4-BE49-F238E27FC236}">
                <a16:creationId xmlns:a16="http://schemas.microsoft.com/office/drawing/2014/main" xmlns="" id="{9DD92B46-DD54-8043-8BE0-5C822BFC2E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" name="Picture 240" descr="Square-4.png">
            <a:extLst>
              <a:ext uri="{FF2B5EF4-FFF2-40B4-BE49-F238E27FC236}">
                <a16:creationId xmlns:a16="http://schemas.microsoft.com/office/drawing/2014/main" xmlns="" id="{CE9AA4A1-FF96-B149-B20C-46C9BDCFB5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2" name="Picture 241" descr="Square-4.png">
            <a:extLst>
              <a:ext uri="{FF2B5EF4-FFF2-40B4-BE49-F238E27FC236}">
                <a16:creationId xmlns:a16="http://schemas.microsoft.com/office/drawing/2014/main" xmlns="" id="{802E1B4C-9308-E841-949B-DF55D5A2AE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3" name="Picture 242" descr="Square-4.png">
            <a:extLst>
              <a:ext uri="{FF2B5EF4-FFF2-40B4-BE49-F238E27FC236}">
                <a16:creationId xmlns:a16="http://schemas.microsoft.com/office/drawing/2014/main" xmlns="" id="{6DC8DA30-5D58-924F-AE8F-61ADF92CCE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4" name="Picture 243" descr="Square-4.png">
            <a:extLst>
              <a:ext uri="{FF2B5EF4-FFF2-40B4-BE49-F238E27FC236}">
                <a16:creationId xmlns:a16="http://schemas.microsoft.com/office/drawing/2014/main" xmlns="" id="{4FE0434A-FDC4-604C-8B67-DD2EEFA265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" name="Picture 244" descr="Square-4.png">
            <a:extLst>
              <a:ext uri="{FF2B5EF4-FFF2-40B4-BE49-F238E27FC236}">
                <a16:creationId xmlns:a16="http://schemas.microsoft.com/office/drawing/2014/main" xmlns="" id="{81915D4D-0D5C-094E-8CF5-804E54E13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33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" name="Picture 245" descr="Square-4.png">
            <a:extLst>
              <a:ext uri="{FF2B5EF4-FFF2-40B4-BE49-F238E27FC236}">
                <a16:creationId xmlns:a16="http://schemas.microsoft.com/office/drawing/2014/main" xmlns="" id="{754B7C93-74F6-9844-BC52-294E98647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632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7" name="Picture 246" descr="Square-4.png">
            <a:extLst>
              <a:ext uri="{FF2B5EF4-FFF2-40B4-BE49-F238E27FC236}">
                <a16:creationId xmlns:a16="http://schemas.microsoft.com/office/drawing/2014/main" xmlns="" id="{CF19E78F-13FC-CF4A-8C09-DBF1E0D6CA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8" name="Picture 247" descr="Square-4.png">
            <a:extLst>
              <a:ext uri="{FF2B5EF4-FFF2-40B4-BE49-F238E27FC236}">
                <a16:creationId xmlns:a16="http://schemas.microsoft.com/office/drawing/2014/main" xmlns="" id="{D3A0E72A-312F-8C4F-BFB1-A540A1FB00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28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9" name="Picture 248" descr="Square-4.png">
            <a:extLst>
              <a:ext uri="{FF2B5EF4-FFF2-40B4-BE49-F238E27FC236}">
                <a16:creationId xmlns:a16="http://schemas.microsoft.com/office/drawing/2014/main" xmlns="" id="{84A0F76F-1310-B446-8DBB-5896024B5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825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0" name="Picture 249" descr="Square-4.png">
            <a:extLst>
              <a:ext uri="{FF2B5EF4-FFF2-40B4-BE49-F238E27FC236}">
                <a16:creationId xmlns:a16="http://schemas.microsoft.com/office/drawing/2014/main" xmlns="" id="{DA8CE9DC-265B-B945-8406-E2069BDD72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224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" name="Picture 250" descr="Square-4.png">
            <a:extLst>
              <a:ext uri="{FF2B5EF4-FFF2-40B4-BE49-F238E27FC236}">
                <a16:creationId xmlns:a16="http://schemas.microsoft.com/office/drawing/2014/main" xmlns="" id="{EBE0BFA3-44C4-864F-8D0C-3441F195A1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745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" name="Picture 251" descr="Square-4.png">
            <a:extLst>
              <a:ext uri="{FF2B5EF4-FFF2-40B4-BE49-F238E27FC236}">
                <a16:creationId xmlns:a16="http://schemas.microsoft.com/office/drawing/2014/main" xmlns="" id="{584EF77E-BE4B-DC4E-93F0-30C6154116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143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" name="Text Box 9">
            <a:extLst>
              <a:ext uri="{FF2B5EF4-FFF2-40B4-BE49-F238E27FC236}">
                <a16:creationId xmlns:a16="http://schemas.microsoft.com/office/drawing/2014/main" xmlns="" id="{88797BD7-DE1C-2246-A0FF-3A17E241F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4967" y="278098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21</a:t>
            </a:r>
          </a:p>
        </p:txBody>
      </p:sp>
      <p:sp>
        <p:nvSpPr>
          <p:cNvPr id="258" name="Text Box 9">
            <a:extLst>
              <a:ext uri="{FF2B5EF4-FFF2-40B4-BE49-F238E27FC236}">
                <a16:creationId xmlns:a16="http://schemas.microsoft.com/office/drawing/2014/main" xmlns="" id="{6A6135D3-B866-8F48-9041-4E6B490D7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641" y="4056000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pic>
        <p:nvPicPr>
          <p:cNvPr id="259" name="Picture 258" descr="Square-1.png">
            <a:extLst>
              <a:ext uri="{FF2B5EF4-FFF2-40B4-BE49-F238E27FC236}">
                <a16:creationId xmlns:a16="http://schemas.microsoft.com/office/drawing/2014/main" xmlns="" id="{64078073-CDB5-3F4B-A4EA-394DEBABF1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97238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0" name="Picture 259" descr="Square-1.png">
            <a:extLst>
              <a:ext uri="{FF2B5EF4-FFF2-40B4-BE49-F238E27FC236}">
                <a16:creationId xmlns:a16="http://schemas.microsoft.com/office/drawing/2014/main" xmlns="" id="{EED9F77F-F270-DD4A-AADB-FE6EF0F0C2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97238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7" name="Text Box 4">
            <a:extLst>
              <a:ext uri="{FF2B5EF4-FFF2-40B4-BE49-F238E27FC236}">
                <a16:creationId xmlns:a16="http://schemas.microsoft.com/office/drawing/2014/main" xmlns="" id="{667E92BB-D79D-6A45-923D-3CA97409F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054032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AVD + brentuximab vedotin </a:t>
            </a:r>
          </a:p>
        </p:txBody>
      </p:sp>
      <p:sp>
        <p:nvSpPr>
          <p:cNvPr id="278" name="Text Box 4">
            <a:extLst>
              <a:ext uri="{FF2B5EF4-FFF2-40B4-BE49-F238E27FC236}">
                <a16:creationId xmlns:a16="http://schemas.microsoft.com/office/drawing/2014/main" xmlns="" id="{B8EDBCD7-D662-4944-B251-22CF23534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4034774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AVD</a:t>
            </a:r>
          </a:p>
        </p:txBody>
      </p:sp>
      <p:pic>
        <p:nvPicPr>
          <p:cNvPr id="44" name="Picture 43" descr="Square-4.png">
            <a:extLst>
              <a:ext uri="{FF2B5EF4-FFF2-40B4-BE49-F238E27FC236}">
                <a16:creationId xmlns:a16="http://schemas.microsoft.com/office/drawing/2014/main" xmlns="" id="{2BE7E24F-5948-9040-A6DF-DB98A23369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25878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Square-4.png">
            <a:extLst>
              <a:ext uri="{FF2B5EF4-FFF2-40B4-BE49-F238E27FC236}">
                <a16:creationId xmlns:a16="http://schemas.microsoft.com/office/drawing/2014/main" xmlns="" id="{32640966-51E0-494A-8463-DE94997BB0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25878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Square-4.png">
            <a:extLst>
              <a:ext uri="{FF2B5EF4-FFF2-40B4-BE49-F238E27FC236}">
                <a16:creationId xmlns:a16="http://schemas.microsoft.com/office/drawing/2014/main" xmlns="" id="{B6118804-5ADA-A546-B7B6-120920FD5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25878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Square-4.png">
            <a:extLst>
              <a:ext uri="{FF2B5EF4-FFF2-40B4-BE49-F238E27FC236}">
                <a16:creationId xmlns:a16="http://schemas.microsoft.com/office/drawing/2014/main" xmlns="" id="{F6FB0E47-59D1-3942-803E-6B4E4AADEB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25878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Square-4.png">
            <a:extLst>
              <a:ext uri="{FF2B5EF4-FFF2-40B4-BE49-F238E27FC236}">
                <a16:creationId xmlns:a16="http://schemas.microsoft.com/office/drawing/2014/main" xmlns="" id="{4664E122-A9A6-C343-A664-3CE93B46BE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325878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Square-4.png">
            <a:extLst>
              <a:ext uri="{FF2B5EF4-FFF2-40B4-BE49-F238E27FC236}">
                <a16:creationId xmlns:a16="http://schemas.microsoft.com/office/drawing/2014/main" xmlns="" id="{6DC8DA30-5D58-924F-AE8F-61ADF92CCE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325878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Square-1.png">
            <a:extLst>
              <a:ext uri="{FF2B5EF4-FFF2-40B4-BE49-F238E27FC236}">
                <a16:creationId xmlns:a16="http://schemas.microsoft.com/office/drawing/2014/main" xmlns="" id="{EED9F77F-F270-DD4A-AADB-FE6EF0F0C2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060" y="397238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736271"/>
      </p:ext>
    </p:extLst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2">
            <a:extLst>
              <a:ext uri="{FF2B5EF4-FFF2-40B4-BE49-F238E27FC236}">
                <a16:creationId xmlns:a16="http://schemas.microsoft.com/office/drawing/2014/main" xmlns="" id="{40AB1306-5A7B-2946-B6C7-B8B93CBDE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7368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 baseline="0">
                <a:solidFill>
                  <a:srgbClr val="BBE0E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342892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685783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028675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371566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BBE0E3"/>
                </a:solidFill>
                <a:effectLst/>
                <a:uLnTx/>
                <a:uFillTx/>
                <a:latin typeface="Arial"/>
                <a:ea typeface="ＭＳ Ｐゴシック"/>
              </a:rPr>
              <a:t>MODULE 5: Diffuse Large 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BBE0E3"/>
                </a:solidFill>
                <a:effectLst/>
                <a:uLnTx/>
                <a:uFillTx/>
                <a:latin typeface="Arial"/>
                <a:ea typeface="ＭＳ Ｐゴシック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BBE0E3"/>
                </a:solidFill>
                <a:effectLst/>
                <a:uLnTx/>
                <a:uFillTx/>
                <a:latin typeface="Arial"/>
                <a:ea typeface="ＭＳ Ｐゴシック"/>
              </a:rPr>
              <a:t>B-Cell Lymphoma (DLBCL)</a:t>
            </a:r>
          </a:p>
        </p:txBody>
      </p:sp>
    </p:spTree>
    <p:extLst>
      <p:ext uri="{BB962C8B-B14F-4D97-AF65-F5344CB8AC3E}">
        <p14:creationId xmlns:p14="http://schemas.microsoft.com/office/powerpoint/2010/main" val="1087489721"/>
      </p:ext>
    </p:extLst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4" name="Title 7">
            <a:extLst>
              <a:ext uri="{FF2B5EF4-FFF2-40B4-BE49-F238E27FC236}">
                <a16:creationId xmlns:a16="http://schemas.microsoft.com/office/drawing/2014/main" xmlns="" id="{C04642AF-7784-3B4D-AFDD-4E6C7C3DD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462089"/>
          </a:xfrm>
        </p:spPr>
        <p:txBody>
          <a:bodyPr/>
          <a:lstStyle/>
          <a:p>
            <a:r>
              <a:rPr lang="en-US" dirty="0"/>
              <a:t>In general, do you use lenalidomide (with or without rituximab) in the treatment of DLBCL?</a:t>
            </a:r>
          </a:p>
        </p:txBody>
      </p:sp>
      <p:pic>
        <p:nvPicPr>
          <p:cNvPr id="237" name="Picture 236" descr="Square-4.png">
            <a:extLst>
              <a:ext uri="{FF2B5EF4-FFF2-40B4-BE49-F238E27FC236}">
                <a16:creationId xmlns:a16="http://schemas.microsoft.com/office/drawing/2014/main" xmlns="" id="{BEDF9934-2E5A-C94A-BB62-82965437FD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8" name="Picture 237" descr="Square-4.png">
            <a:extLst>
              <a:ext uri="{FF2B5EF4-FFF2-40B4-BE49-F238E27FC236}">
                <a16:creationId xmlns:a16="http://schemas.microsoft.com/office/drawing/2014/main" xmlns="" id="{3798795B-FB84-8346-A3AB-A552D3F353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0" name="Picture 239" descr="Square-4.png">
            <a:extLst>
              <a:ext uri="{FF2B5EF4-FFF2-40B4-BE49-F238E27FC236}">
                <a16:creationId xmlns:a16="http://schemas.microsoft.com/office/drawing/2014/main" xmlns="" id="{9DD92B46-DD54-8043-8BE0-5C822BFC2E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" name="Picture 240" descr="Square-4.png">
            <a:extLst>
              <a:ext uri="{FF2B5EF4-FFF2-40B4-BE49-F238E27FC236}">
                <a16:creationId xmlns:a16="http://schemas.microsoft.com/office/drawing/2014/main" xmlns="" id="{CE9AA4A1-FF96-B149-B20C-46C9BDCFB5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2" name="Picture 241" descr="Square-4.png">
            <a:extLst>
              <a:ext uri="{FF2B5EF4-FFF2-40B4-BE49-F238E27FC236}">
                <a16:creationId xmlns:a16="http://schemas.microsoft.com/office/drawing/2014/main" xmlns="" id="{802E1B4C-9308-E841-949B-DF55D5A2AE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3" name="Picture 242" descr="Square-4.png">
            <a:extLst>
              <a:ext uri="{FF2B5EF4-FFF2-40B4-BE49-F238E27FC236}">
                <a16:creationId xmlns:a16="http://schemas.microsoft.com/office/drawing/2014/main" xmlns="" id="{6DC8DA30-5D58-924F-AE8F-61ADF92CCE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4" name="Picture 243" descr="Square-4.png">
            <a:extLst>
              <a:ext uri="{FF2B5EF4-FFF2-40B4-BE49-F238E27FC236}">
                <a16:creationId xmlns:a16="http://schemas.microsoft.com/office/drawing/2014/main" xmlns="" id="{4FE0434A-FDC4-604C-8B67-DD2EEFA265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" name="Picture 244" descr="Square-4.png">
            <a:extLst>
              <a:ext uri="{FF2B5EF4-FFF2-40B4-BE49-F238E27FC236}">
                <a16:creationId xmlns:a16="http://schemas.microsoft.com/office/drawing/2014/main" xmlns="" id="{81915D4D-0D5C-094E-8CF5-804E54E13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33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" name="Picture 245" descr="Square-4.png">
            <a:extLst>
              <a:ext uri="{FF2B5EF4-FFF2-40B4-BE49-F238E27FC236}">
                <a16:creationId xmlns:a16="http://schemas.microsoft.com/office/drawing/2014/main" xmlns="" id="{754B7C93-74F6-9844-BC52-294E98647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632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7" name="Picture 246" descr="Square-4.png">
            <a:extLst>
              <a:ext uri="{FF2B5EF4-FFF2-40B4-BE49-F238E27FC236}">
                <a16:creationId xmlns:a16="http://schemas.microsoft.com/office/drawing/2014/main" xmlns="" id="{CF19E78F-13FC-CF4A-8C09-DBF1E0D6CA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8" name="Picture 247" descr="Square-4.png">
            <a:extLst>
              <a:ext uri="{FF2B5EF4-FFF2-40B4-BE49-F238E27FC236}">
                <a16:creationId xmlns:a16="http://schemas.microsoft.com/office/drawing/2014/main" xmlns="" id="{D3A0E72A-312F-8C4F-BFB1-A540A1FB00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28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9" name="Picture 248" descr="Square-4.png">
            <a:extLst>
              <a:ext uri="{FF2B5EF4-FFF2-40B4-BE49-F238E27FC236}">
                <a16:creationId xmlns:a16="http://schemas.microsoft.com/office/drawing/2014/main" xmlns="" id="{84A0F76F-1310-B446-8DBB-5896024B5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825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0" name="Picture 249" descr="Square-4.png">
            <a:extLst>
              <a:ext uri="{FF2B5EF4-FFF2-40B4-BE49-F238E27FC236}">
                <a16:creationId xmlns:a16="http://schemas.microsoft.com/office/drawing/2014/main" xmlns="" id="{DA8CE9DC-265B-B945-8406-E2069BDD72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224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" name="Picture 250" descr="Square-4.png">
            <a:extLst>
              <a:ext uri="{FF2B5EF4-FFF2-40B4-BE49-F238E27FC236}">
                <a16:creationId xmlns:a16="http://schemas.microsoft.com/office/drawing/2014/main" xmlns="" id="{EBE0BFA3-44C4-864F-8D0C-3441F195A1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745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" name="Picture 251" descr="Square-4.png">
            <a:extLst>
              <a:ext uri="{FF2B5EF4-FFF2-40B4-BE49-F238E27FC236}">
                <a16:creationId xmlns:a16="http://schemas.microsoft.com/office/drawing/2014/main" xmlns="" id="{584EF77E-BE4B-DC4E-93F0-30C6154116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143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" name="Picture 252" descr="Square-4.png">
            <a:extLst>
              <a:ext uri="{FF2B5EF4-FFF2-40B4-BE49-F238E27FC236}">
                <a16:creationId xmlns:a16="http://schemas.microsoft.com/office/drawing/2014/main" xmlns="" id="{084F21D4-B112-2548-B9ED-A1618300BB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541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" name="Text Box 9">
            <a:extLst>
              <a:ext uri="{FF2B5EF4-FFF2-40B4-BE49-F238E27FC236}">
                <a16:creationId xmlns:a16="http://schemas.microsoft.com/office/drawing/2014/main" xmlns="" id="{88797BD7-DE1C-2246-A0FF-3A17E241F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24225" y="278098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17</a:t>
            </a:r>
          </a:p>
        </p:txBody>
      </p:sp>
      <p:sp>
        <p:nvSpPr>
          <p:cNvPr id="258" name="Text Box 9">
            <a:extLst>
              <a:ext uri="{FF2B5EF4-FFF2-40B4-BE49-F238E27FC236}">
                <a16:creationId xmlns:a16="http://schemas.microsoft.com/office/drawing/2014/main" xmlns="" id="{6A6135D3-B866-8F48-9041-4E6B490D7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3125" y="3542812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pic>
        <p:nvPicPr>
          <p:cNvPr id="259" name="Picture 258" descr="Square-1.png">
            <a:extLst>
              <a:ext uri="{FF2B5EF4-FFF2-40B4-BE49-F238E27FC236}">
                <a16:creationId xmlns:a16="http://schemas.microsoft.com/office/drawing/2014/main" xmlns="" id="{64078073-CDB5-3F4B-A4EA-394DEBABF1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0" name="Picture 259" descr="Square-1.png">
            <a:extLst>
              <a:ext uri="{FF2B5EF4-FFF2-40B4-BE49-F238E27FC236}">
                <a16:creationId xmlns:a16="http://schemas.microsoft.com/office/drawing/2014/main" xmlns="" id="{EED9F77F-F270-DD4A-AADB-FE6EF0F0C2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1" name="Picture 260" descr="Square-1.png">
            <a:extLst>
              <a:ext uri="{FF2B5EF4-FFF2-40B4-BE49-F238E27FC236}">
                <a16:creationId xmlns:a16="http://schemas.microsoft.com/office/drawing/2014/main" xmlns="" id="{4EF69A86-51B6-3A48-85E0-40F97FE86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2" name="Picture 261" descr="Square-1.png">
            <a:extLst>
              <a:ext uri="{FF2B5EF4-FFF2-40B4-BE49-F238E27FC236}">
                <a16:creationId xmlns:a16="http://schemas.microsoft.com/office/drawing/2014/main" xmlns="" id="{9AD19EA4-F69F-094A-B6EE-45E6E589BC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3" name="Picture 262" descr="Square-1.png">
            <a:extLst>
              <a:ext uri="{FF2B5EF4-FFF2-40B4-BE49-F238E27FC236}">
                <a16:creationId xmlns:a16="http://schemas.microsoft.com/office/drawing/2014/main" xmlns="" id="{00B5EE13-3708-0C4D-B8E9-7E8BFE7FD8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263" descr="Square-1.png">
            <a:extLst>
              <a:ext uri="{FF2B5EF4-FFF2-40B4-BE49-F238E27FC236}">
                <a16:creationId xmlns:a16="http://schemas.microsoft.com/office/drawing/2014/main" xmlns="" id="{B5A6D68B-EFE1-5545-ACD1-7ED5FD6C73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7" name="Text Box 4">
            <a:extLst>
              <a:ext uri="{FF2B5EF4-FFF2-40B4-BE49-F238E27FC236}">
                <a16:creationId xmlns:a16="http://schemas.microsoft.com/office/drawing/2014/main" xmlns="" id="{667E92BB-D79D-6A45-923D-3CA97409F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791600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Yes, in the relapsed/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refractory setting</a:t>
            </a:r>
          </a:p>
        </p:txBody>
      </p:sp>
      <p:sp>
        <p:nvSpPr>
          <p:cNvPr id="278" name="Text Box 4">
            <a:extLst>
              <a:ext uri="{FF2B5EF4-FFF2-40B4-BE49-F238E27FC236}">
                <a16:creationId xmlns:a16="http://schemas.microsoft.com/office/drawing/2014/main" xmlns="" id="{B8EDBCD7-D662-4944-B251-22CF23534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536148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No</a:t>
            </a:r>
          </a:p>
        </p:txBody>
      </p:sp>
      <p:pic>
        <p:nvPicPr>
          <p:cNvPr id="31" name="Picture 30" descr="Square-4.png">
            <a:extLst>
              <a:ext uri="{FF2B5EF4-FFF2-40B4-BE49-F238E27FC236}">
                <a16:creationId xmlns:a16="http://schemas.microsoft.com/office/drawing/2014/main" xmlns="" id="{084F21D4-B112-2548-B9ED-A1618300BB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212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Square-1.png">
            <a:extLst>
              <a:ext uri="{FF2B5EF4-FFF2-40B4-BE49-F238E27FC236}">
                <a16:creationId xmlns:a16="http://schemas.microsoft.com/office/drawing/2014/main" xmlns="" id="{B5A6D68B-EFE1-5545-ACD1-7ED5FD6C73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384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620068"/>
      </p:ext>
    </p:extLst>
  </p:cSld>
  <p:clrMapOvr>
    <a:masterClrMapping/>
  </p:clrMapOvr>
  <p:transition advClick="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914639" y="203720"/>
            <a:ext cx="10362724" cy="925640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en-US" dirty="0"/>
              <a:t>To approximately how many patients with DLBCL have you administered CAR-T therapy </a:t>
            </a:r>
            <a:r>
              <a:rPr lang="en-US" u="sng" dirty="0"/>
              <a:t>on protocol</a:t>
            </a:r>
            <a:r>
              <a:rPr lang="en-US" dirty="0"/>
              <a:t>? 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xmlns="" id="{45551C6F-F4C8-8347-8497-D6BF0CE7DE5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71637" y="1129360"/>
          <a:ext cx="9605725" cy="5042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81444E43-440B-F640-9FB9-A253AA764355}"/>
              </a:ext>
            </a:extLst>
          </p:cNvPr>
          <p:cNvSpPr txBox="1"/>
          <p:nvPr/>
        </p:nvSpPr>
        <p:spPr>
          <a:xfrm>
            <a:off x="161281" y="3249045"/>
            <a:ext cx="16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</a:rPr>
              <a:t>Patients</a:t>
            </a:r>
          </a:p>
        </p:txBody>
      </p:sp>
    </p:spTree>
    <p:extLst>
      <p:ext uri="{BB962C8B-B14F-4D97-AF65-F5344CB8AC3E}">
        <p14:creationId xmlns:p14="http://schemas.microsoft.com/office/powerpoint/2010/main" val="3739543941"/>
      </p:ext>
    </p:extLst>
  </p:cSld>
  <p:clrMapOvr>
    <a:masterClrMapping/>
  </p:clrMapOvr>
  <p:transition advClick="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83D98501-668D-A348-BCA5-D8157E8EB42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00036" y="1462088"/>
          <a:ext cx="10016688" cy="4722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9168FCE-31B7-C742-927D-477EC6361586}"/>
              </a:ext>
            </a:extLst>
          </p:cNvPr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itle 7">
            <a:extLst>
              <a:ext uri="{FF2B5EF4-FFF2-40B4-BE49-F238E27FC236}">
                <a16:creationId xmlns:a16="http://schemas.microsoft.com/office/drawing/2014/main" xmlns="" id="{26F46E07-B5A2-CF45-850F-65653A6FEEA7}"/>
              </a:ext>
            </a:extLst>
          </p:cNvPr>
          <p:cNvSpPr txBox="1">
            <a:spLocks/>
          </p:cNvSpPr>
          <p:nvPr/>
        </p:nvSpPr>
        <p:spPr>
          <a:xfrm>
            <a:off x="914639" y="203720"/>
            <a:ext cx="10362724" cy="92564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BBE0E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178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354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532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709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121917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BBE0E3"/>
                </a:solidFill>
                <a:effectLst/>
                <a:uLnTx/>
                <a:uFillTx/>
                <a:latin typeface="Arial"/>
                <a:ea typeface="ＭＳ Ｐゴシック"/>
              </a:rPr>
              <a:t>To approximately how many patients with DLBCL have you administered CAR-T therapy </a:t>
            </a:r>
            <a:r>
              <a:rPr kumimoji="0" lang="en-US" sz="2200" b="1" i="0" u="sng" strike="noStrike" kern="0" cap="none" spc="0" normalizeH="0" baseline="0" noProof="0" dirty="0">
                <a:ln>
                  <a:noFill/>
                </a:ln>
                <a:solidFill>
                  <a:srgbClr val="BBE0E3"/>
                </a:solidFill>
                <a:effectLst/>
                <a:uLnTx/>
                <a:uFillTx/>
                <a:latin typeface="Arial"/>
                <a:ea typeface="ＭＳ Ｐゴシック"/>
              </a:rPr>
              <a:t>off protocol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BBE0E3"/>
                </a:solidFill>
                <a:effectLst/>
                <a:uLnTx/>
                <a:uFillTx/>
                <a:latin typeface="Arial"/>
                <a:ea typeface="ＭＳ Ｐゴシック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D24AC54-4BD3-1E4C-86EB-6F33601B0965}"/>
              </a:ext>
            </a:extLst>
          </p:cNvPr>
          <p:cNvSpPr txBox="1"/>
          <p:nvPr/>
        </p:nvSpPr>
        <p:spPr>
          <a:xfrm>
            <a:off x="161281" y="3249045"/>
            <a:ext cx="16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</a:rPr>
              <a:t>Patients</a:t>
            </a:r>
          </a:p>
        </p:txBody>
      </p:sp>
    </p:spTree>
    <p:extLst>
      <p:ext uri="{BB962C8B-B14F-4D97-AF65-F5344CB8AC3E}">
        <p14:creationId xmlns:p14="http://schemas.microsoft.com/office/powerpoint/2010/main" val="207604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Approximately how many patients with DLBCL have you referred for CAR-T therapy?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4571877" y="22061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0" y="434550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33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3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55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56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4" y="434550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434550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434550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708" y="293430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10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136" y="367948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175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7827" y="439068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148" name="Text Box 4">
            <a:extLst>
              <a:ext uri="{FF2B5EF4-FFF2-40B4-BE49-F238E27FC236}">
                <a16:creationId xmlns:a16="http://schemas.microsoft.com/office/drawing/2014/main" xmlns="" id="{A39E0876-C38C-DB4E-A566-82F6517CD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196176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49" name="Text Box 4">
            <a:extLst>
              <a:ext uri="{FF2B5EF4-FFF2-40B4-BE49-F238E27FC236}">
                <a16:creationId xmlns:a16="http://schemas.microsoft.com/office/drawing/2014/main" xmlns="" id="{DAA5D1A3-14FA-D049-A3EE-8C2623B92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940724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1-5</a:t>
            </a:r>
          </a:p>
        </p:txBody>
      </p:sp>
      <p:sp>
        <p:nvSpPr>
          <p:cNvPr id="150" name="Text Box 4">
            <a:extLst>
              <a:ext uri="{FF2B5EF4-FFF2-40B4-BE49-F238E27FC236}">
                <a16:creationId xmlns:a16="http://schemas.microsoft.com/office/drawing/2014/main" xmlns="" id="{2B561F63-D296-654B-A4D3-21CB63490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707678"/>
            <a:ext cx="285362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6-10</a:t>
            </a:r>
          </a:p>
        </p:txBody>
      </p:sp>
      <p:sp>
        <p:nvSpPr>
          <p:cNvPr id="151" name="Text Box 4">
            <a:extLst>
              <a:ext uri="{FF2B5EF4-FFF2-40B4-BE49-F238E27FC236}">
                <a16:creationId xmlns:a16="http://schemas.microsoft.com/office/drawing/2014/main" xmlns="" id="{4DD53544-8F55-4A4A-82E2-C77BFA9F2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2" y="4394519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More than 10</a:t>
            </a:r>
          </a:p>
        </p:txBody>
      </p:sp>
      <p:pic>
        <p:nvPicPr>
          <p:cNvPr id="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632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8152021"/>
      </p:ext>
    </p:extLst>
  </p:cSld>
  <p:clrMapOvr>
    <a:masterClrMapping/>
  </p:clrMapOvr>
  <p:transition advClick="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2">
            <a:extLst>
              <a:ext uri="{FF2B5EF4-FFF2-40B4-BE49-F238E27FC236}">
                <a16:creationId xmlns:a16="http://schemas.microsoft.com/office/drawing/2014/main" xmlns="" id="{40AB1306-5A7B-2946-B6C7-B8B93CBDE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7368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 baseline="0">
                <a:solidFill>
                  <a:srgbClr val="BBE0E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342892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685783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028675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371566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BBE0E3"/>
                </a:solidFill>
                <a:effectLst/>
                <a:uLnTx/>
                <a:uFillTx/>
                <a:latin typeface="Arial"/>
                <a:ea typeface="ＭＳ Ｐゴシック"/>
              </a:rPr>
              <a:t>MODULE 6a: Follicular Lymphoma (FL)</a:t>
            </a:r>
          </a:p>
        </p:txBody>
      </p:sp>
    </p:spTree>
    <p:extLst>
      <p:ext uri="{BB962C8B-B14F-4D97-AF65-F5344CB8AC3E}">
        <p14:creationId xmlns:p14="http://schemas.microsoft.com/office/powerpoint/2010/main" val="82314550"/>
      </p:ext>
    </p:extLst>
  </p:cSld>
  <p:clrMapOvr>
    <a:masterClrMapping/>
  </p:clrMapOvr>
  <p:transition advClick="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usual initial chemoimmunotherapy regimen for a </a:t>
            </a:r>
            <a:r>
              <a:rPr lang="en-US" u="sng" dirty="0"/>
              <a:t>60-year-old</a:t>
            </a:r>
            <a:r>
              <a:rPr lang="en-US" dirty="0"/>
              <a:t> patient with symptomatic advanced FL?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10555815" y="22061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18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39268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39268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418122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0" y="4941059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39268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Square-1.png">
            <a:extLst>
              <a:ext uri="{FF2B5EF4-FFF2-40B4-BE49-F238E27FC236}">
                <a16:creationId xmlns:a16="http://schemas.microsoft.com/office/drawing/2014/main" xmlns="" id="{5E5FE93F-23DD-2343-AE40-DDF61C3A1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7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05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82" descr="Square-1.png">
            <a:extLst>
              <a:ext uri="{FF2B5EF4-FFF2-40B4-BE49-F238E27FC236}">
                <a16:creationId xmlns:a16="http://schemas.microsoft.com/office/drawing/2014/main" xmlns="" id="{9F3DA244-E981-BC49-BC14-B57228DC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49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83" descr="Square-1.png">
            <a:extLst>
              <a:ext uri="{FF2B5EF4-FFF2-40B4-BE49-F238E27FC236}">
                <a16:creationId xmlns:a16="http://schemas.microsoft.com/office/drawing/2014/main" xmlns="" id="{965F63B6-F021-894F-9118-ECB379399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94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84" descr="Square-1.png">
            <a:extLst>
              <a:ext uri="{FF2B5EF4-FFF2-40B4-BE49-F238E27FC236}">
                <a16:creationId xmlns:a16="http://schemas.microsoft.com/office/drawing/2014/main" xmlns="" id="{8D529B2F-7D7F-1B47-93A8-D7662C7CB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571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85" descr="Square-1.png">
            <a:extLst>
              <a:ext uri="{FF2B5EF4-FFF2-40B4-BE49-F238E27FC236}">
                <a16:creationId xmlns:a16="http://schemas.microsoft.com/office/drawing/2014/main" xmlns="" id="{D36F6B7C-37FF-B94A-8F11-CB1881B874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69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509" y="3447794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6473" y="4239872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75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6473" y="498624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48" name="Text Box 4">
            <a:extLst>
              <a:ext uri="{FF2B5EF4-FFF2-40B4-BE49-F238E27FC236}">
                <a16:creationId xmlns:a16="http://schemas.microsoft.com/office/drawing/2014/main" xmlns="" id="{A39E0876-C38C-DB4E-A566-82F6517CD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391996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Rituximab (R)-bendamustine</a:t>
            </a:r>
          </a:p>
        </p:txBody>
      </p:sp>
      <p:sp>
        <p:nvSpPr>
          <p:cNvPr id="149" name="Text Box 4">
            <a:extLst>
              <a:ext uri="{FF2B5EF4-FFF2-40B4-BE49-F238E27FC236}">
                <a16:creationId xmlns:a16="http://schemas.microsoft.com/office/drawing/2014/main" xmlns="" id="{DAA5D1A3-14FA-D049-A3EE-8C2623B92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454215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Obinutuzumab (O)-bendamustine</a:t>
            </a:r>
          </a:p>
        </p:txBody>
      </p:sp>
      <p:sp>
        <p:nvSpPr>
          <p:cNvPr id="150" name="Text Box 4">
            <a:extLst>
              <a:ext uri="{FF2B5EF4-FFF2-40B4-BE49-F238E27FC236}">
                <a16:creationId xmlns:a16="http://schemas.microsoft.com/office/drawing/2014/main" xmlns="" id="{2B561F63-D296-654B-A4D3-21CB63490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4268061"/>
            <a:ext cx="285362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R-CHOP</a:t>
            </a:r>
          </a:p>
        </p:txBody>
      </p:sp>
      <p:sp>
        <p:nvSpPr>
          <p:cNvPr id="151" name="Text Box 4">
            <a:extLst>
              <a:ext uri="{FF2B5EF4-FFF2-40B4-BE49-F238E27FC236}">
                <a16:creationId xmlns:a16="http://schemas.microsoft.com/office/drawing/2014/main" xmlns="" id="{4DD53544-8F55-4A4A-82E2-C77BFA9F2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2" y="4990071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O-CVP</a:t>
            </a:r>
          </a:p>
        </p:txBody>
      </p:sp>
      <p:pic>
        <p:nvPicPr>
          <p:cNvPr id="36" name="Picture 35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56176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56176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825" y="339268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4156743"/>
      </p:ext>
    </p:extLst>
  </p:cSld>
  <p:clrMapOvr>
    <a:masterClrMapping/>
  </p:clrMapOvr>
  <p:transition advClick="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what situations, if any, do you consider the use of the R-squared regimen of lenalidomide/rituximab as up-front treatment for FL?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10583606" y="184853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14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508" y="177948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508" y="268158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952" y="268158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952" y="177948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508" y="357876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506" y="454661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580" y="268158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977" y="268158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376" y="268158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773" y="268158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172" y="268158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952" y="357876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533" y="177948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977" y="177948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421" y="177948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049" y="177948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172" y="177948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16" y="177948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244" y="177948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65" y="177948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Square-1.png">
            <a:extLst>
              <a:ext uri="{FF2B5EF4-FFF2-40B4-BE49-F238E27FC236}">
                <a16:creationId xmlns:a16="http://schemas.microsoft.com/office/drawing/2014/main" xmlns="" id="{5E5FE93F-23DD-2343-AE40-DDF61C3A1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9809" y="177948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2391" y="177948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752" y="273670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6691" y="363741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75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6283" y="459179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48" name="Text Box 4">
            <a:extLst>
              <a:ext uri="{FF2B5EF4-FFF2-40B4-BE49-F238E27FC236}">
                <a16:creationId xmlns:a16="http://schemas.microsoft.com/office/drawing/2014/main" xmlns="" id="{A39E0876-C38C-DB4E-A566-82F6517CD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57" y="1838544"/>
            <a:ext cx="350258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 would not administer this regimen up front</a:t>
            </a:r>
          </a:p>
        </p:txBody>
      </p:sp>
      <p:sp>
        <p:nvSpPr>
          <p:cNvPr id="149" name="Text Box 4">
            <a:extLst>
              <a:ext uri="{FF2B5EF4-FFF2-40B4-BE49-F238E27FC236}">
                <a16:creationId xmlns:a16="http://schemas.microsoft.com/office/drawing/2014/main" xmlns="" id="{DAA5D1A3-14FA-D049-A3EE-8C2623B92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57" y="2743123"/>
            <a:ext cx="350258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 older patients who aren’t eligible for standard chemoimmunotherapy</a:t>
            </a:r>
          </a:p>
        </p:txBody>
      </p:sp>
      <p:sp>
        <p:nvSpPr>
          <p:cNvPr id="150" name="Text Box 4">
            <a:extLst>
              <a:ext uri="{FF2B5EF4-FFF2-40B4-BE49-F238E27FC236}">
                <a16:creationId xmlns:a16="http://schemas.microsoft.com/office/drawing/2014/main" xmlns="" id="{2B561F63-D296-654B-A4D3-21CB63490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57" y="3665602"/>
            <a:ext cx="350258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 patients who wish to avoid chemotherapy only</a:t>
            </a:r>
          </a:p>
        </p:txBody>
      </p:sp>
      <p:sp>
        <p:nvSpPr>
          <p:cNvPr id="151" name="Text Box 4">
            <a:extLst>
              <a:ext uri="{FF2B5EF4-FFF2-40B4-BE49-F238E27FC236}">
                <a16:creationId xmlns:a16="http://schemas.microsoft.com/office/drawing/2014/main" xmlns="" id="{4DD53544-8F55-4A4A-82E2-C77BFA9F2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58" y="4595628"/>
            <a:ext cx="350258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 all patients</a:t>
            </a:r>
          </a:p>
        </p:txBody>
      </p:sp>
      <p:pic>
        <p:nvPicPr>
          <p:cNvPr id="36" name="Picture 35" descr="Square-1.png">
            <a:extLst>
              <a:ext uri="{FF2B5EF4-FFF2-40B4-BE49-F238E27FC236}">
                <a16:creationId xmlns:a16="http://schemas.microsoft.com/office/drawing/2014/main" xmlns="" id="{5E5FE93F-23DD-2343-AE40-DDF61C3A1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835" y="177948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9417" y="177948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986166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usual induction regimen for an otherwise healthy 57-year-old patient with IgG MM and del(17p)?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8246521" y="2148218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11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6" name="Text Box 4"/>
          <p:cNvSpPr txBox="1">
            <a:spLocks noChangeArrowheads="1"/>
          </p:cNvSpPr>
          <p:nvPr/>
        </p:nvSpPr>
        <p:spPr bwMode="auto">
          <a:xfrm>
            <a:off x="161281" y="2139537"/>
            <a:ext cx="2853623" cy="2817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Lenalidomide</a:t>
            </a: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/</a:t>
            </a:r>
            <a:r>
              <a:rPr lang="en-US" b="1" dirty="0" err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bortezomib</a:t>
            </a: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/</a:t>
            </a:r>
            <a:b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dexamethasone (RVD)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07916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11783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759" y="311783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07916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07916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07916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07916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07916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07916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07916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07916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ext Box 4">
            <a:extLst>
              <a:ext uri="{FF2B5EF4-FFF2-40B4-BE49-F238E27FC236}">
                <a16:creationId xmlns:a16="http://schemas.microsoft.com/office/drawing/2014/main" xmlns="" id="{97E158BB-CAA8-564C-86AF-992507B7C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172952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Carfilzomib/Rd (</a:t>
            </a:r>
            <a:r>
              <a:rPr lang="en-US" b="1" dirty="0" err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KRd</a:t>
            </a: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pic>
        <p:nvPicPr>
          <p:cNvPr id="112" name="Picture 111" descr="Square-4.png">
            <a:extLst>
              <a:ext uri="{FF2B5EF4-FFF2-40B4-BE49-F238E27FC236}">
                <a16:creationId xmlns:a16="http://schemas.microsoft.com/office/drawing/2014/main" xmlns="" id="{49064603-F277-5846-A432-6E8B4E4354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406070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" name="Text Box 9">
            <a:extLst>
              <a:ext uri="{FF2B5EF4-FFF2-40B4-BE49-F238E27FC236}">
                <a16:creationId xmlns:a16="http://schemas.microsoft.com/office/drawing/2014/main" xmlns="" id="{3B2F7ED7-98A7-C645-B66A-1C1F63489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7116" y="411935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14" name="Text Box 4">
            <a:extLst>
              <a:ext uri="{FF2B5EF4-FFF2-40B4-BE49-F238E27FC236}">
                <a16:creationId xmlns:a16="http://schemas.microsoft.com/office/drawing/2014/main" xmlns="" id="{11629881-3D4D-0349-967B-F095EB4DC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4112318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Bortezomib</a:t>
            </a: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/thalidomide/</a:t>
            </a:r>
            <a:b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dexamethasone (VTD)</a:t>
            </a:r>
          </a:p>
        </p:txBody>
      </p:sp>
      <p:pic>
        <p:nvPicPr>
          <p:cNvPr id="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346" y="311783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933" y="311783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520" y="311783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07" y="311783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694" y="311783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311783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451" y="207916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079" y="207916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970" y="311783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556" y="311783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 Box 9">
            <a:extLst>
              <a:ext uri="{FF2B5EF4-FFF2-40B4-BE49-F238E27FC236}">
                <a16:creationId xmlns:a16="http://schemas.microsoft.com/office/drawing/2014/main" xmlns="" id="{212A65C9-6C99-5E47-8B27-8BFE310BC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8228" y="318689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11</a:t>
            </a:r>
          </a:p>
        </p:txBody>
      </p:sp>
      <p:pic>
        <p:nvPicPr>
          <p:cNvPr id="42" name="Picture 3" descr="Square-2.png">
            <a:extLst>
              <a:ext uri="{FF2B5EF4-FFF2-40B4-BE49-F238E27FC236}">
                <a16:creationId xmlns:a16="http://schemas.microsoft.com/office/drawing/2014/main" xmlns="" id="{88624B6E-F479-D14B-90B2-37129F966B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916" y="3117838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9942396"/>
      </p:ext>
    </p:extLst>
  </p:cSld>
  <p:clrMapOvr>
    <a:masterClrMapping/>
  </p:clrMapOvr>
  <p:transition advClick="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8591549" y="199027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11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292" y="192121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292" y="266329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736" y="266329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736" y="192121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23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292" y="340494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290" y="4129611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6" descr="Square-5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692" y="4871264"/>
            <a:ext cx="395560" cy="39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364" y="266329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761" y="266329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736" y="340494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734" y="4129611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095" y="5580082"/>
            <a:ext cx="386463" cy="384511"/>
          </a:xfrm>
          <a:prstGeom prst="rect">
            <a:avLst/>
          </a:prstGeom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317" y="192121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761" y="192121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205" y="192121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833" y="192121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956" y="192121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400" y="192121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028" y="192121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149" y="192121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Square-1.png">
            <a:extLst>
              <a:ext uri="{FF2B5EF4-FFF2-40B4-BE49-F238E27FC236}">
                <a16:creationId xmlns:a16="http://schemas.microsoft.com/office/drawing/2014/main" xmlns="" id="{5E5FE93F-23DD-2343-AE40-DDF61C3A1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593" y="192121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9671" y="271840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3761" y="346359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175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2599" y="417479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76" name="Text Box 9">
            <a:extLst>
              <a:ext uri="{FF2B5EF4-FFF2-40B4-BE49-F238E27FC236}">
                <a16:creationId xmlns:a16="http://schemas.microsoft.com/office/drawing/2014/main" xmlns="" id="{A3A0CEAF-0478-6E44-B5CA-06A11F4ED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3005" y="4932518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77" name="Text Box 9">
            <a:extLst>
              <a:ext uri="{FF2B5EF4-FFF2-40B4-BE49-F238E27FC236}">
                <a16:creationId xmlns:a16="http://schemas.microsoft.com/office/drawing/2014/main" xmlns="" id="{92D0C144-99FB-2D42-A0F1-34D46E214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155" y="561933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48" name="Text Box 4">
            <a:extLst>
              <a:ext uri="{FF2B5EF4-FFF2-40B4-BE49-F238E27FC236}">
                <a16:creationId xmlns:a16="http://schemas.microsoft.com/office/drawing/2014/main" xmlns="" id="{A6104B87-C8FB-0F46-9E9A-3E7045C8E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01" y="1972913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Rituximab/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lenalidomide (R</a:t>
            </a:r>
            <a:r>
              <a:rPr kumimoji="0" lang="en-US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149" name="Text Box 4">
            <a:extLst>
              <a:ext uri="{FF2B5EF4-FFF2-40B4-BE49-F238E27FC236}">
                <a16:creationId xmlns:a16="http://schemas.microsoft.com/office/drawing/2014/main" xmlns="" id="{09C70462-A3B6-3142-A053-03A0110F2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01" y="2717462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R-CHOP</a:t>
            </a:r>
          </a:p>
        </p:txBody>
      </p:sp>
      <p:sp>
        <p:nvSpPr>
          <p:cNvPr id="150" name="Text Box 4">
            <a:extLst>
              <a:ext uri="{FF2B5EF4-FFF2-40B4-BE49-F238E27FC236}">
                <a16:creationId xmlns:a16="http://schemas.microsoft.com/office/drawing/2014/main" xmlns="" id="{76BA6D06-771A-E947-877E-78E2CE935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01" y="3484415"/>
            <a:ext cx="285362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Radioimmunotherapy</a:t>
            </a:r>
          </a:p>
        </p:txBody>
      </p:sp>
      <p:sp>
        <p:nvSpPr>
          <p:cNvPr id="151" name="Text Box 4">
            <a:extLst>
              <a:ext uri="{FF2B5EF4-FFF2-40B4-BE49-F238E27FC236}">
                <a16:creationId xmlns:a16="http://schemas.microsoft.com/office/drawing/2014/main" xmlns="" id="{8A3B7A5D-8DEA-E648-84F5-CD16311B1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02" y="4171256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Rituximab</a:t>
            </a:r>
          </a:p>
        </p:txBody>
      </p:sp>
      <p:sp>
        <p:nvSpPr>
          <p:cNvPr id="152" name="Text Box 4">
            <a:extLst>
              <a:ext uri="{FF2B5EF4-FFF2-40B4-BE49-F238E27FC236}">
                <a16:creationId xmlns:a16="http://schemas.microsoft.com/office/drawing/2014/main" xmlns="" id="{57D86598-069B-2A40-A345-D17F9170E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02" y="5598802"/>
            <a:ext cx="2853621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Obinutuzumab</a:t>
            </a:r>
          </a:p>
        </p:txBody>
      </p:sp>
      <p:sp>
        <p:nvSpPr>
          <p:cNvPr id="153" name="Text Box 4">
            <a:extLst>
              <a:ext uri="{FF2B5EF4-FFF2-40B4-BE49-F238E27FC236}">
                <a16:creationId xmlns:a16="http://schemas.microsoft.com/office/drawing/2014/main" xmlns="" id="{31DDFB88-6AAE-FA47-9410-CD2916CC3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02" y="4909535"/>
            <a:ext cx="2853621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R-CVP</a:t>
            </a:r>
          </a:p>
        </p:txBody>
      </p:sp>
      <p:sp>
        <p:nvSpPr>
          <p:cNvPr id="127" name="Title 7">
            <a:extLst>
              <a:ext uri="{FF2B5EF4-FFF2-40B4-BE49-F238E27FC236}">
                <a16:creationId xmlns:a16="http://schemas.microsoft.com/office/drawing/2014/main" xmlns="" id="{753F2BED-3F19-054F-95A3-FDC13E7D4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639" y="173902"/>
            <a:ext cx="10362724" cy="1462089"/>
          </a:xfrm>
        </p:spPr>
        <p:txBody>
          <a:bodyPr/>
          <a:lstStyle/>
          <a:p>
            <a:r>
              <a:rPr lang="en-US" dirty="0"/>
              <a:t>Regulatory and reimbursement issues aside, what is your usual second-line therapy for a 65-year-old otherwise healthy patient with FL who receives BR followed by 2 years of rituximab maintenance and experiences relapse 3 years later? </a:t>
            </a:r>
          </a:p>
        </p:txBody>
      </p:sp>
      <p:pic>
        <p:nvPicPr>
          <p:cNvPr id="38" name="Picture 37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054" y="340494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6" descr="Square-5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213" y="4871264"/>
            <a:ext cx="395560" cy="39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3687652"/>
      </p:ext>
    </p:extLst>
  </p:cSld>
  <p:clrMapOvr>
    <a:masterClrMapping/>
  </p:clrMapOvr>
  <p:transition advClick="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usual approach to maintenance therapy, if any, in this setting?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8282685" y="22061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11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04331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04331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22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90219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04331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04331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304331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304331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304331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33" y="304331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90219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Square-1.png">
            <a:extLst>
              <a:ext uri="{FF2B5EF4-FFF2-40B4-BE49-F238E27FC236}">
                <a16:creationId xmlns:a16="http://schemas.microsoft.com/office/drawing/2014/main" xmlns="" id="{5E5FE93F-23DD-2343-AE40-DDF61C3A1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7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8310" y="3098425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9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7479" y="396084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48" name="Text Box 4">
            <a:extLst>
              <a:ext uri="{FF2B5EF4-FFF2-40B4-BE49-F238E27FC236}">
                <a16:creationId xmlns:a16="http://schemas.microsoft.com/office/drawing/2014/main" xmlns="" id="{A39E0876-C38C-DB4E-A566-82F6517CD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196176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Rituximab for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 years</a:t>
            </a:r>
          </a:p>
        </p:txBody>
      </p:sp>
      <p:sp>
        <p:nvSpPr>
          <p:cNvPr id="149" name="Text Box 4">
            <a:extLst>
              <a:ext uri="{FF2B5EF4-FFF2-40B4-BE49-F238E27FC236}">
                <a16:creationId xmlns:a16="http://schemas.microsoft.com/office/drawing/2014/main" xmlns="" id="{DAA5D1A3-14FA-D049-A3EE-8C2623B92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104846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None</a:t>
            </a:r>
          </a:p>
        </p:txBody>
      </p:sp>
      <p:sp>
        <p:nvSpPr>
          <p:cNvPr id="150" name="Text Box 4">
            <a:extLst>
              <a:ext uri="{FF2B5EF4-FFF2-40B4-BE49-F238E27FC236}">
                <a16:creationId xmlns:a16="http://schemas.microsoft.com/office/drawing/2014/main" xmlns="" id="{2B561F63-D296-654B-A4D3-21CB63490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989030"/>
            <a:ext cx="285362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Obinutuzumab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for 2 years</a:t>
            </a:r>
          </a:p>
        </p:txBody>
      </p:sp>
      <p:pic>
        <p:nvPicPr>
          <p:cNvPr id="3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328" y="304331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851910"/>
      </p:ext>
    </p:extLst>
  </p:cSld>
  <p:clrMapOvr>
    <a:masterClrMapping/>
  </p:clrMapOvr>
  <p:transition advClick="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2">
            <a:extLst>
              <a:ext uri="{FF2B5EF4-FFF2-40B4-BE49-F238E27FC236}">
                <a16:creationId xmlns:a16="http://schemas.microsoft.com/office/drawing/2014/main" xmlns="" id="{40AB1306-5A7B-2946-B6C7-B8B93CBDE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7368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 baseline="0">
                <a:solidFill>
                  <a:srgbClr val="BBE0E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BBE0E3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342892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685783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028675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371566" algn="l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EFC53D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BBE0E3"/>
                </a:solidFill>
                <a:effectLst/>
                <a:uLnTx/>
                <a:uFillTx/>
                <a:latin typeface="Arial"/>
                <a:ea typeface="ＭＳ Ｐゴシック"/>
              </a:rPr>
              <a:t>MODULE 6b: Mantle Cell Lymphoma (MCL)</a:t>
            </a:r>
          </a:p>
        </p:txBody>
      </p:sp>
    </p:spTree>
    <p:extLst>
      <p:ext uri="{BB962C8B-B14F-4D97-AF65-F5344CB8AC3E}">
        <p14:creationId xmlns:p14="http://schemas.microsoft.com/office/powerpoint/2010/main" val="2604541290"/>
      </p:ext>
    </p:extLst>
  </p:cSld>
  <p:clrMapOvr>
    <a:masterClrMapping/>
  </p:clrMapOvr>
  <p:transition advClick="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23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37" name="Picture 236" descr="Square-4.png">
            <a:extLst>
              <a:ext uri="{FF2B5EF4-FFF2-40B4-BE49-F238E27FC236}">
                <a16:creationId xmlns:a16="http://schemas.microsoft.com/office/drawing/2014/main" xmlns="" id="{BEDF9934-2E5A-C94A-BB62-82965437FD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8" name="Picture 237" descr="Square-4.png">
            <a:extLst>
              <a:ext uri="{FF2B5EF4-FFF2-40B4-BE49-F238E27FC236}">
                <a16:creationId xmlns:a16="http://schemas.microsoft.com/office/drawing/2014/main" xmlns="" id="{3798795B-FB84-8346-A3AB-A552D3F353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0" name="Picture 239" descr="Square-4.png">
            <a:extLst>
              <a:ext uri="{FF2B5EF4-FFF2-40B4-BE49-F238E27FC236}">
                <a16:creationId xmlns:a16="http://schemas.microsoft.com/office/drawing/2014/main" xmlns="" id="{9DD92B46-DD54-8043-8BE0-5C822BFC2E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" name="Picture 240" descr="Square-4.png">
            <a:extLst>
              <a:ext uri="{FF2B5EF4-FFF2-40B4-BE49-F238E27FC236}">
                <a16:creationId xmlns:a16="http://schemas.microsoft.com/office/drawing/2014/main" xmlns="" id="{CE9AA4A1-FF96-B149-B20C-46C9BDCFB5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2" name="Picture 241" descr="Square-4.png">
            <a:extLst>
              <a:ext uri="{FF2B5EF4-FFF2-40B4-BE49-F238E27FC236}">
                <a16:creationId xmlns:a16="http://schemas.microsoft.com/office/drawing/2014/main" xmlns="" id="{802E1B4C-9308-E841-949B-DF55D5A2AE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3" name="Picture 242" descr="Square-4.png">
            <a:extLst>
              <a:ext uri="{FF2B5EF4-FFF2-40B4-BE49-F238E27FC236}">
                <a16:creationId xmlns:a16="http://schemas.microsoft.com/office/drawing/2014/main" xmlns="" id="{6DC8DA30-5D58-924F-AE8F-61ADF92CCE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4" name="Picture 243" descr="Square-4.png">
            <a:extLst>
              <a:ext uri="{FF2B5EF4-FFF2-40B4-BE49-F238E27FC236}">
                <a16:creationId xmlns:a16="http://schemas.microsoft.com/office/drawing/2014/main" xmlns="" id="{4FE0434A-FDC4-604C-8B67-DD2EEFA265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" name="Picture 244" descr="Square-4.png">
            <a:extLst>
              <a:ext uri="{FF2B5EF4-FFF2-40B4-BE49-F238E27FC236}">
                <a16:creationId xmlns:a16="http://schemas.microsoft.com/office/drawing/2014/main" xmlns="" id="{81915D4D-0D5C-094E-8CF5-804E54E13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33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" name="Picture 245" descr="Square-4.png">
            <a:extLst>
              <a:ext uri="{FF2B5EF4-FFF2-40B4-BE49-F238E27FC236}">
                <a16:creationId xmlns:a16="http://schemas.microsoft.com/office/drawing/2014/main" xmlns="" id="{754B7C93-74F6-9844-BC52-294E98647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632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7" name="Picture 246" descr="Square-4.png">
            <a:extLst>
              <a:ext uri="{FF2B5EF4-FFF2-40B4-BE49-F238E27FC236}">
                <a16:creationId xmlns:a16="http://schemas.microsoft.com/office/drawing/2014/main" xmlns="" id="{CF19E78F-13FC-CF4A-8C09-DBF1E0D6CA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8" name="Picture 247" descr="Square-4.png">
            <a:extLst>
              <a:ext uri="{FF2B5EF4-FFF2-40B4-BE49-F238E27FC236}">
                <a16:creationId xmlns:a16="http://schemas.microsoft.com/office/drawing/2014/main" xmlns="" id="{D3A0E72A-312F-8C4F-BFB1-A540A1FB00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28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" name="Text Box 9">
            <a:extLst>
              <a:ext uri="{FF2B5EF4-FFF2-40B4-BE49-F238E27FC236}">
                <a16:creationId xmlns:a16="http://schemas.microsoft.com/office/drawing/2014/main" xmlns="" id="{88797BD7-DE1C-2246-A0FF-3A17E241F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2905" y="278098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15</a:t>
            </a:r>
          </a:p>
        </p:txBody>
      </p:sp>
      <p:sp>
        <p:nvSpPr>
          <p:cNvPr id="258" name="Text Box 9">
            <a:extLst>
              <a:ext uri="{FF2B5EF4-FFF2-40B4-BE49-F238E27FC236}">
                <a16:creationId xmlns:a16="http://schemas.microsoft.com/office/drawing/2014/main" xmlns="" id="{6A6135D3-B866-8F48-9041-4E6B490D7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1706" y="3542812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pic>
        <p:nvPicPr>
          <p:cNvPr id="259" name="Picture 258" descr="Square-1.png">
            <a:extLst>
              <a:ext uri="{FF2B5EF4-FFF2-40B4-BE49-F238E27FC236}">
                <a16:creationId xmlns:a16="http://schemas.microsoft.com/office/drawing/2014/main" xmlns="" id="{64078073-CDB5-3F4B-A4EA-394DEBABF1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0" name="Picture 259" descr="Square-1.png">
            <a:extLst>
              <a:ext uri="{FF2B5EF4-FFF2-40B4-BE49-F238E27FC236}">
                <a16:creationId xmlns:a16="http://schemas.microsoft.com/office/drawing/2014/main" xmlns="" id="{EED9F77F-F270-DD4A-AADB-FE6EF0F0C2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49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7" name="Text Box 4">
            <a:extLst>
              <a:ext uri="{FF2B5EF4-FFF2-40B4-BE49-F238E27FC236}">
                <a16:creationId xmlns:a16="http://schemas.microsoft.com/office/drawing/2014/main" xmlns="" id="{667E92BB-D79D-6A45-923D-3CA97409F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791600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Ibrutinib </a:t>
            </a:r>
          </a:p>
        </p:txBody>
      </p:sp>
      <p:sp>
        <p:nvSpPr>
          <p:cNvPr id="278" name="Text Box 4">
            <a:extLst>
              <a:ext uri="{FF2B5EF4-FFF2-40B4-BE49-F238E27FC236}">
                <a16:creationId xmlns:a16="http://schemas.microsoft.com/office/drawing/2014/main" xmlns="" id="{B8EDBCD7-D662-4944-B251-22CF23534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536148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Acalabrutinib</a:t>
            </a:r>
          </a:p>
        </p:txBody>
      </p:sp>
      <p:sp>
        <p:nvSpPr>
          <p:cNvPr id="46" name="Title 7">
            <a:extLst>
              <a:ext uri="{FF2B5EF4-FFF2-40B4-BE49-F238E27FC236}">
                <a16:creationId xmlns:a16="http://schemas.microsoft.com/office/drawing/2014/main" xmlns="" id="{379AD9FC-2B71-D24E-AC6B-719B31707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639" y="361524"/>
            <a:ext cx="10362724" cy="1462089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u="sng" dirty="0"/>
              <a:t>65-year-old</a:t>
            </a:r>
            <a:r>
              <a:rPr lang="en-US" dirty="0"/>
              <a:t> patient with MCL responds to BR followed by rituximab maintenance but after 1 year develops disease progression. The patient is not a candidate for transplant. In general, what would be your most likely next treatment recommendation? </a:t>
            </a:r>
          </a:p>
        </p:txBody>
      </p:sp>
      <p:pic>
        <p:nvPicPr>
          <p:cNvPr id="22" name="Picture 21" descr="Square-4.png">
            <a:extLst>
              <a:ext uri="{FF2B5EF4-FFF2-40B4-BE49-F238E27FC236}">
                <a16:creationId xmlns:a16="http://schemas.microsoft.com/office/drawing/2014/main" xmlns="" id="{81915D4D-0D5C-094E-8CF5-804E54E13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825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 descr="Square-4.png">
            <a:extLst>
              <a:ext uri="{FF2B5EF4-FFF2-40B4-BE49-F238E27FC236}">
                <a16:creationId xmlns:a16="http://schemas.microsoft.com/office/drawing/2014/main" xmlns="" id="{754B7C93-74F6-9844-BC52-294E98647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224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Square-4.png">
            <a:extLst>
              <a:ext uri="{FF2B5EF4-FFF2-40B4-BE49-F238E27FC236}">
                <a16:creationId xmlns:a16="http://schemas.microsoft.com/office/drawing/2014/main" xmlns="" id="{CF19E78F-13FC-CF4A-8C09-DBF1E0D6CA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621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 descr="Square-4.png">
            <a:extLst>
              <a:ext uri="{FF2B5EF4-FFF2-40B4-BE49-F238E27FC236}">
                <a16:creationId xmlns:a16="http://schemas.microsoft.com/office/drawing/2014/main" xmlns="" id="{D3A0E72A-312F-8C4F-BFB1-A540A1FB00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7020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 descr="Square-1.png">
            <a:extLst>
              <a:ext uri="{FF2B5EF4-FFF2-40B4-BE49-F238E27FC236}">
                <a16:creationId xmlns:a16="http://schemas.microsoft.com/office/drawing/2014/main" xmlns="" id="{64078073-CDB5-3F4B-A4EA-394DEBABF1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726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 descr="Square-1.png">
            <a:extLst>
              <a:ext uri="{FF2B5EF4-FFF2-40B4-BE49-F238E27FC236}">
                <a16:creationId xmlns:a16="http://schemas.microsoft.com/office/drawing/2014/main" xmlns="" id="{EED9F77F-F270-DD4A-AADB-FE6EF0F0C2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503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 descr="Square-1.png">
            <a:extLst>
              <a:ext uri="{FF2B5EF4-FFF2-40B4-BE49-F238E27FC236}">
                <a16:creationId xmlns:a16="http://schemas.microsoft.com/office/drawing/2014/main" xmlns="" id="{EED9F77F-F270-DD4A-AADB-FE6EF0F0C2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280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Square-1.png">
            <a:extLst>
              <a:ext uri="{FF2B5EF4-FFF2-40B4-BE49-F238E27FC236}">
                <a16:creationId xmlns:a16="http://schemas.microsoft.com/office/drawing/2014/main" xmlns="" id="{EED9F77F-F270-DD4A-AADB-FE6EF0F0C2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057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Square-1.png">
            <a:extLst>
              <a:ext uri="{FF2B5EF4-FFF2-40B4-BE49-F238E27FC236}">
                <a16:creationId xmlns:a16="http://schemas.microsoft.com/office/drawing/2014/main" xmlns="" id="{EED9F77F-F270-DD4A-AADB-FE6EF0F0C2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 descr="Square-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430192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 Box 4">
            <a:extLst>
              <a:ext uri="{FF2B5EF4-FFF2-40B4-BE49-F238E27FC236}">
                <a16:creationId xmlns:a16="http://schemas.microsoft.com/office/drawing/2014/main" xmlns="" id="{A1439A84-A052-424A-9402-C92A79D86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4357036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Venetoclax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+/- rituximab</a:t>
            </a:r>
          </a:p>
        </p:txBody>
      </p:sp>
      <p:sp>
        <p:nvSpPr>
          <p:cNvPr id="33" name="Text Box 9">
            <a:extLst>
              <a:ext uri="{FF2B5EF4-FFF2-40B4-BE49-F238E27FC236}">
                <a16:creationId xmlns:a16="http://schemas.microsoft.com/office/drawing/2014/main" xmlns="" id="{6A6135D3-B866-8F48-9041-4E6B490D7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7563" y="4378262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92188957"/>
      </p:ext>
    </p:extLst>
  </p:cSld>
  <p:clrMapOvr>
    <a:masterClrMapping/>
  </p:clrMapOvr>
  <p:transition advClick="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37" name="Picture 236" descr="Square-4.png">
            <a:extLst>
              <a:ext uri="{FF2B5EF4-FFF2-40B4-BE49-F238E27FC236}">
                <a16:creationId xmlns:a16="http://schemas.microsoft.com/office/drawing/2014/main" xmlns="" id="{BEDF9934-2E5A-C94A-BB62-82965437FD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8" name="Picture 237" descr="Square-4.png">
            <a:extLst>
              <a:ext uri="{FF2B5EF4-FFF2-40B4-BE49-F238E27FC236}">
                <a16:creationId xmlns:a16="http://schemas.microsoft.com/office/drawing/2014/main" xmlns="" id="{3798795B-FB84-8346-A3AB-A552D3F353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0" name="Picture 239" descr="Square-4.png">
            <a:extLst>
              <a:ext uri="{FF2B5EF4-FFF2-40B4-BE49-F238E27FC236}">
                <a16:creationId xmlns:a16="http://schemas.microsoft.com/office/drawing/2014/main" xmlns="" id="{9DD92B46-DD54-8043-8BE0-5C822BFC2E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" name="Picture 240" descr="Square-4.png">
            <a:extLst>
              <a:ext uri="{FF2B5EF4-FFF2-40B4-BE49-F238E27FC236}">
                <a16:creationId xmlns:a16="http://schemas.microsoft.com/office/drawing/2014/main" xmlns="" id="{CE9AA4A1-FF96-B149-B20C-46C9BDCFB5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2" name="Picture 241" descr="Square-4.png">
            <a:extLst>
              <a:ext uri="{FF2B5EF4-FFF2-40B4-BE49-F238E27FC236}">
                <a16:creationId xmlns:a16="http://schemas.microsoft.com/office/drawing/2014/main" xmlns="" id="{802E1B4C-9308-E841-949B-DF55D5A2AE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3" name="Picture 242" descr="Square-4.png">
            <a:extLst>
              <a:ext uri="{FF2B5EF4-FFF2-40B4-BE49-F238E27FC236}">
                <a16:creationId xmlns:a16="http://schemas.microsoft.com/office/drawing/2014/main" xmlns="" id="{6DC8DA30-5D58-924F-AE8F-61ADF92CCE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4" name="Picture 243" descr="Square-4.png">
            <a:extLst>
              <a:ext uri="{FF2B5EF4-FFF2-40B4-BE49-F238E27FC236}">
                <a16:creationId xmlns:a16="http://schemas.microsoft.com/office/drawing/2014/main" xmlns="" id="{4FE0434A-FDC4-604C-8B67-DD2EEFA265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" name="Picture 244" descr="Square-4.png">
            <a:extLst>
              <a:ext uri="{FF2B5EF4-FFF2-40B4-BE49-F238E27FC236}">
                <a16:creationId xmlns:a16="http://schemas.microsoft.com/office/drawing/2014/main" xmlns="" id="{81915D4D-0D5C-094E-8CF5-804E54E13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33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" name="Picture 245" descr="Square-4.png">
            <a:extLst>
              <a:ext uri="{FF2B5EF4-FFF2-40B4-BE49-F238E27FC236}">
                <a16:creationId xmlns:a16="http://schemas.microsoft.com/office/drawing/2014/main" xmlns="" id="{754B7C93-74F6-9844-BC52-294E98647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632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7" name="Picture 246" descr="Square-4.png">
            <a:extLst>
              <a:ext uri="{FF2B5EF4-FFF2-40B4-BE49-F238E27FC236}">
                <a16:creationId xmlns:a16="http://schemas.microsoft.com/office/drawing/2014/main" xmlns="" id="{CF19E78F-13FC-CF4A-8C09-DBF1E0D6CA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8" name="Picture 247" descr="Square-4.png">
            <a:extLst>
              <a:ext uri="{FF2B5EF4-FFF2-40B4-BE49-F238E27FC236}">
                <a16:creationId xmlns:a16="http://schemas.microsoft.com/office/drawing/2014/main" xmlns="" id="{D3A0E72A-312F-8C4F-BFB1-A540A1FB00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28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9" name="Picture 248" descr="Square-4.png">
            <a:extLst>
              <a:ext uri="{FF2B5EF4-FFF2-40B4-BE49-F238E27FC236}">
                <a16:creationId xmlns:a16="http://schemas.microsoft.com/office/drawing/2014/main" xmlns="" id="{84A0F76F-1310-B446-8DBB-5896024B5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825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0" name="Picture 249" descr="Square-4.png">
            <a:extLst>
              <a:ext uri="{FF2B5EF4-FFF2-40B4-BE49-F238E27FC236}">
                <a16:creationId xmlns:a16="http://schemas.microsoft.com/office/drawing/2014/main" xmlns="" id="{DA8CE9DC-265B-B945-8406-E2069BDD72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224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" name="Text Box 9">
            <a:extLst>
              <a:ext uri="{FF2B5EF4-FFF2-40B4-BE49-F238E27FC236}">
                <a16:creationId xmlns:a16="http://schemas.microsoft.com/office/drawing/2014/main" xmlns="" id="{88797BD7-DE1C-2246-A0FF-3A17E241F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9799" y="278098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15</a:t>
            </a:r>
          </a:p>
        </p:txBody>
      </p:sp>
      <p:sp>
        <p:nvSpPr>
          <p:cNvPr id="258" name="Text Box 9">
            <a:extLst>
              <a:ext uri="{FF2B5EF4-FFF2-40B4-BE49-F238E27FC236}">
                <a16:creationId xmlns:a16="http://schemas.microsoft.com/office/drawing/2014/main" xmlns="" id="{6A6135D3-B866-8F48-9041-4E6B490D7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8265" y="3542812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9</a:t>
            </a:r>
          </a:p>
        </p:txBody>
      </p:sp>
      <p:pic>
        <p:nvPicPr>
          <p:cNvPr id="259" name="Picture 258" descr="Square-1.png">
            <a:extLst>
              <a:ext uri="{FF2B5EF4-FFF2-40B4-BE49-F238E27FC236}">
                <a16:creationId xmlns:a16="http://schemas.microsoft.com/office/drawing/2014/main" xmlns="" id="{64078073-CDB5-3F4B-A4EA-394DEBABF1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0" name="Picture 259" descr="Square-1.png">
            <a:extLst>
              <a:ext uri="{FF2B5EF4-FFF2-40B4-BE49-F238E27FC236}">
                <a16:creationId xmlns:a16="http://schemas.microsoft.com/office/drawing/2014/main" xmlns="" id="{EED9F77F-F270-DD4A-AADB-FE6EF0F0C2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1" name="Picture 260" descr="Square-1.png">
            <a:extLst>
              <a:ext uri="{FF2B5EF4-FFF2-40B4-BE49-F238E27FC236}">
                <a16:creationId xmlns:a16="http://schemas.microsoft.com/office/drawing/2014/main" xmlns="" id="{4EF69A86-51B6-3A48-85E0-40F97FE86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2" name="Picture 261" descr="Square-1.png">
            <a:extLst>
              <a:ext uri="{FF2B5EF4-FFF2-40B4-BE49-F238E27FC236}">
                <a16:creationId xmlns:a16="http://schemas.microsoft.com/office/drawing/2014/main" xmlns="" id="{9AD19EA4-F69F-094A-B6EE-45E6E589BC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3" name="Picture 262" descr="Square-1.png">
            <a:extLst>
              <a:ext uri="{FF2B5EF4-FFF2-40B4-BE49-F238E27FC236}">
                <a16:creationId xmlns:a16="http://schemas.microsoft.com/office/drawing/2014/main" xmlns="" id="{00B5EE13-3708-0C4D-B8E9-7E8BFE7FD8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263" descr="Square-1.png">
            <a:extLst>
              <a:ext uri="{FF2B5EF4-FFF2-40B4-BE49-F238E27FC236}">
                <a16:creationId xmlns:a16="http://schemas.microsoft.com/office/drawing/2014/main" xmlns="" id="{B5A6D68B-EFE1-5545-ACD1-7ED5FD6C73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264" descr="Square-1.png">
            <a:extLst>
              <a:ext uri="{FF2B5EF4-FFF2-40B4-BE49-F238E27FC236}">
                <a16:creationId xmlns:a16="http://schemas.microsoft.com/office/drawing/2014/main" xmlns="" id="{4725DA64-FD56-FF49-A438-4010CEC0FF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265" descr="Square-1.png">
            <a:extLst>
              <a:ext uri="{FF2B5EF4-FFF2-40B4-BE49-F238E27FC236}">
                <a16:creationId xmlns:a16="http://schemas.microsoft.com/office/drawing/2014/main" xmlns="" id="{D9E6871B-9091-6042-A488-368C82EF66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266" descr="Square-1.png">
            <a:extLst>
              <a:ext uri="{FF2B5EF4-FFF2-40B4-BE49-F238E27FC236}">
                <a16:creationId xmlns:a16="http://schemas.microsoft.com/office/drawing/2014/main" xmlns="" id="{27595ADA-5306-FA43-B219-1CCEDB37D1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347375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7" name="Text Box 4">
            <a:extLst>
              <a:ext uri="{FF2B5EF4-FFF2-40B4-BE49-F238E27FC236}">
                <a16:creationId xmlns:a16="http://schemas.microsoft.com/office/drawing/2014/main" xmlns="" id="{667E92BB-D79D-6A45-923D-3CA97409F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791600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Ibrutinib</a:t>
            </a:r>
          </a:p>
        </p:txBody>
      </p:sp>
      <p:sp>
        <p:nvSpPr>
          <p:cNvPr id="278" name="Text Box 4">
            <a:extLst>
              <a:ext uri="{FF2B5EF4-FFF2-40B4-BE49-F238E27FC236}">
                <a16:creationId xmlns:a16="http://schemas.microsoft.com/office/drawing/2014/main" xmlns="" id="{B8EDBCD7-D662-4944-B251-22CF23534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536148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Acalabrutinib</a:t>
            </a:r>
          </a:p>
        </p:txBody>
      </p:sp>
      <p:sp>
        <p:nvSpPr>
          <p:cNvPr id="46" name="Title 7">
            <a:extLst>
              <a:ext uri="{FF2B5EF4-FFF2-40B4-BE49-F238E27FC236}">
                <a16:creationId xmlns:a16="http://schemas.microsoft.com/office/drawing/2014/main" xmlns="" id="{2AFB4838-375A-B342-A21A-269414C3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639" y="361524"/>
            <a:ext cx="10362724" cy="1462089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u="sng" dirty="0"/>
              <a:t>80-year-old</a:t>
            </a:r>
            <a:r>
              <a:rPr lang="en-US" dirty="0"/>
              <a:t> patient with MCL responds to BR followed by rituximab maintenance but after 1 year develops disease progression. The patient is not a candidate for transplant. In general, what would be your most likely next treatment recommendation?</a:t>
            </a:r>
          </a:p>
        </p:txBody>
      </p:sp>
      <p:pic>
        <p:nvPicPr>
          <p:cNvPr id="31" name="Picture 30" descr="Square-4.png">
            <a:extLst>
              <a:ext uri="{FF2B5EF4-FFF2-40B4-BE49-F238E27FC236}">
                <a16:creationId xmlns:a16="http://schemas.microsoft.com/office/drawing/2014/main" xmlns="" id="{84A0F76F-1310-B446-8DBB-5896024B5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1001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Square-4.png">
            <a:extLst>
              <a:ext uri="{FF2B5EF4-FFF2-40B4-BE49-F238E27FC236}">
                <a16:creationId xmlns:a16="http://schemas.microsoft.com/office/drawing/2014/main" xmlns="" id="{DA8CE9DC-265B-B945-8406-E2069BDD72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400" y="272233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98888"/>
      </p:ext>
    </p:extLst>
  </p:cSld>
  <p:clrMapOvr>
    <a:masterClrMapping/>
  </p:clrMapOvr>
  <p:transition advClick="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itle 7">
            <a:extLst>
              <a:ext uri="{FF2B5EF4-FFF2-40B4-BE49-F238E27FC236}">
                <a16:creationId xmlns:a16="http://schemas.microsoft.com/office/drawing/2014/main" xmlns="" id="{174A7F42-E8E5-8947-8FFC-78D2E5E14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639" y="361524"/>
            <a:ext cx="10362724" cy="1462089"/>
          </a:xfrm>
        </p:spPr>
        <p:txBody>
          <a:bodyPr/>
          <a:lstStyle/>
          <a:p>
            <a:r>
              <a:rPr lang="en-US" dirty="0"/>
              <a:t>An 80-year-old patient with MCL responds to BR followed by rituximab maintenance but after 1 year develops disease progression. The patient is not a candidate for transplant. In general, what would be your most likely next treatment recommendation if the patient had a history of </a:t>
            </a:r>
            <a:r>
              <a:rPr lang="en-US" u="sng" dirty="0"/>
              <a:t>atrial fibrillation and was receiving anticoagulation</a:t>
            </a:r>
            <a:r>
              <a:rPr lang="en-US" dirty="0"/>
              <a:t>? </a:t>
            </a:r>
          </a:p>
        </p:txBody>
      </p:sp>
      <p:sp>
        <p:nvSpPr>
          <p:cNvPr id="183" name="Text Box 9">
            <a:extLst>
              <a:ext uri="{FF2B5EF4-FFF2-40B4-BE49-F238E27FC236}">
                <a16:creationId xmlns:a16="http://schemas.microsoft.com/office/drawing/2014/main" xmlns="" id="{56B0BD1A-1E7E-0A49-AD84-B71A81AC7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4023" y="2466084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16</a:t>
            </a:r>
          </a:p>
        </p:txBody>
      </p:sp>
      <p:pic>
        <p:nvPicPr>
          <p:cNvPr id="184" name="Picture 183" descr="Square-1.png">
            <a:extLst>
              <a:ext uri="{FF2B5EF4-FFF2-40B4-BE49-F238E27FC236}">
                <a16:creationId xmlns:a16="http://schemas.microsoft.com/office/drawing/2014/main" xmlns="" id="{C83494D3-A4DC-4846-A16E-6D7A09F32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4049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" name="Picture 3" descr="Square-2.png">
            <a:extLst>
              <a:ext uri="{FF2B5EF4-FFF2-40B4-BE49-F238E27FC236}">
                <a16:creationId xmlns:a16="http://schemas.microsoft.com/office/drawing/2014/main" xmlns="" id="{D4DAA69A-CCDB-8540-A00E-2CB23478EE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146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6" name="Picture 3" descr="Square-2.png">
            <a:extLst>
              <a:ext uri="{FF2B5EF4-FFF2-40B4-BE49-F238E27FC236}">
                <a16:creationId xmlns:a16="http://schemas.microsoft.com/office/drawing/2014/main" xmlns="" id="{3CE85F86-E4CE-E449-AB4C-0B69BFFB56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146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7" name="Picture 186" descr="Square-1.png">
            <a:extLst>
              <a:ext uri="{FF2B5EF4-FFF2-40B4-BE49-F238E27FC236}">
                <a16:creationId xmlns:a16="http://schemas.microsoft.com/office/drawing/2014/main" xmlns="" id="{FCC40B54-55BE-9D47-9EA6-542B5064B8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4049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8" name="Picture 187" descr="Square-4.png">
            <a:extLst>
              <a:ext uri="{FF2B5EF4-FFF2-40B4-BE49-F238E27FC236}">
                <a16:creationId xmlns:a16="http://schemas.microsoft.com/office/drawing/2014/main" xmlns="" id="{ECB98167-F9A4-B64A-AF8D-7488D0274D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88863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" name="Picture 4" descr="Square-3.png">
            <a:extLst>
              <a:ext uri="{FF2B5EF4-FFF2-40B4-BE49-F238E27FC236}">
                <a16:creationId xmlns:a16="http://schemas.microsoft.com/office/drawing/2014/main" xmlns="" id="{D0D3AAD2-B2FC-EE4F-ADCB-7977E4D8F7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0" y="461329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0" name="Picture 3" descr="Square-2.png">
            <a:extLst>
              <a:ext uri="{FF2B5EF4-FFF2-40B4-BE49-F238E27FC236}">
                <a16:creationId xmlns:a16="http://schemas.microsoft.com/office/drawing/2014/main" xmlns="" id="{3F2B371F-BF8C-B547-869E-D26BFFE302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146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1" name="Picture 3" descr="Square-2.png">
            <a:extLst>
              <a:ext uri="{FF2B5EF4-FFF2-40B4-BE49-F238E27FC236}">
                <a16:creationId xmlns:a16="http://schemas.microsoft.com/office/drawing/2014/main" xmlns="" id="{CFE03013-BE26-6C4A-B6DF-CAA05173EC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146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2" name="Picture 191" descr="Square-4.png">
            <a:extLst>
              <a:ext uri="{FF2B5EF4-FFF2-40B4-BE49-F238E27FC236}">
                <a16:creationId xmlns:a16="http://schemas.microsoft.com/office/drawing/2014/main" xmlns="" id="{7788D481-EC2D-D045-9237-63EE3A212B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88863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" name="Picture 192" descr="Square-4.png">
            <a:extLst>
              <a:ext uri="{FF2B5EF4-FFF2-40B4-BE49-F238E27FC236}">
                <a16:creationId xmlns:a16="http://schemas.microsoft.com/office/drawing/2014/main" xmlns="" id="{06EC1E00-F3EC-5B44-9622-09D4387964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88863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" name="Picture 193" descr="Square-1.png">
            <a:extLst>
              <a:ext uri="{FF2B5EF4-FFF2-40B4-BE49-F238E27FC236}">
                <a16:creationId xmlns:a16="http://schemas.microsoft.com/office/drawing/2014/main" xmlns="" id="{1A0E0D74-E4DF-7C46-8300-1131CE24D7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4049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" name="Picture 194" descr="Square-1.png">
            <a:extLst>
              <a:ext uri="{FF2B5EF4-FFF2-40B4-BE49-F238E27FC236}">
                <a16:creationId xmlns:a16="http://schemas.microsoft.com/office/drawing/2014/main" xmlns="" id="{44175FAA-6056-F846-9F05-F0CC0816A3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4049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6" name="Picture 195" descr="Square-1.png">
            <a:extLst>
              <a:ext uri="{FF2B5EF4-FFF2-40B4-BE49-F238E27FC236}">
                <a16:creationId xmlns:a16="http://schemas.microsoft.com/office/drawing/2014/main" xmlns="" id="{7F955F8C-8B1A-7E4F-9886-7E9253E007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4049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" name="Picture 196" descr="Square-1.png">
            <a:extLst>
              <a:ext uri="{FF2B5EF4-FFF2-40B4-BE49-F238E27FC236}">
                <a16:creationId xmlns:a16="http://schemas.microsoft.com/office/drawing/2014/main" xmlns="" id="{E9DE49E6-9377-A347-B37A-9EEC46367E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4049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8" name="Picture 197" descr="Square-1.png">
            <a:extLst>
              <a:ext uri="{FF2B5EF4-FFF2-40B4-BE49-F238E27FC236}">
                <a16:creationId xmlns:a16="http://schemas.microsoft.com/office/drawing/2014/main" xmlns="" id="{468D274B-1CB1-DD4D-85FB-DFC9809DD0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4049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" name="Picture 198" descr="Square-1.png">
            <a:extLst>
              <a:ext uri="{FF2B5EF4-FFF2-40B4-BE49-F238E27FC236}">
                <a16:creationId xmlns:a16="http://schemas.microsoft.com/office/drawing/2014/main" xmlns="" id="{ED0B0B59-FB8F-344D-AB63-6F073BCCA1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4049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0" name="Picture 199" descr="Square-1.png">
            <a:extLst>
              <a:ext uri="{FF2B5EF4-FFF2-40B4-BE49-F238E27FC236}">
                <a16:creationId xmlns:a16="http://schemas.microsoft.com/office/drawing/2014/main" xmlns="" id="{6A82CE6B-650B-4D4E-9BF2-9512252781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4049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1" name="Picture 200" descr="Square-1.png">
            <a:extLst>
              <a:ext uri="{FF2B5EF4-FFF2-40B4-BE49-F238E27FC236}">
                <a16:creationId xmlns:a16="http://schemas.microsoft.com/office/drawing/2014/main" xmlns="" id="{2AD6DE8A-B43A-BD47-858D-0F903B4C63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4049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2" name="Picture 201" descr="Square-1.png">
            <a:extLst>
              <a:ext uri="{FF2B5EF4-FFF2-40B4-BE49-F238E27FC236}">
                <a16:creationId xmlns:a16="http://schemas.microsoft.com/office/drawing/2014/main" xmlns="" id="{213953FB-E8DF-864A-9423-D7600B19CD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73" y="24049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3" name="Picture 202" descr="Square-1.png">
            <a:extLst>
              <a:ext uri="{FF2B5EF4-FFF2-40B4-BE49-F238E27FC236}">
                <a16:creationId xmlns:a16="http://schemas.microsoft.com/office/drawing/2014/main" xmlns="" id="{612372DD-9E06-E741-8789-00A4DD9876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055" y="24049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" name="Picture 203" descr="Square-1.png">
            <a:extLst>
              <a:ext uri="{FF2B5EF4-FFF2-40B4-BE49-F238E27FC236}">
                <a16:creationId xmlns:a16="http://schemas.microsoft.com/office/drawing/2014/main" xmlns="" id="{7BA81BA7-78D8-614A-9291-AF0237A3E6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499" y="24049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" name="Picture 204" descr="Square-1.png">
            <a:extLst>
              <a:ext uri="{FF2B5EF4-FFF2-40B4-BE49-F238E27FC236}">
                <a16:creationId xmlns:a16="http://schemas.microsoft.com/office/drawing/2014/main" xmlns="" id="{A91313AA-3962-A64A-BC5E-6B5193BAC3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943" y="24049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" name="Text Box 9">
            <a:extLst>
              <a:ext uri="{FF2B5EF4-FFF2-40B4-BE49-F238E27FC236}">
                <a16:creationId xmlns:a16="http://schemas.microsoft.com/office/drawing/2014/main" xmlns="" id="{8B2F15A5-D675-FA4F-9AB8-2BE06B3B4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4551" y="3202092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207" name="Text Box 9">
            <a:extLst>
              <a:ext uri="{FF2B5EF4-FFF2-40B4-BE49-F238E27FC236}">
                <a16:creationId xmlns:a16="http://schemas.microsoft.com/office/drawing/2014/main" xmlns="" id="{7F2C117B-D0D4-734D-B4DC-018A48EFF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23" y="394727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08" name="Text Box 9">
            <a:extLst>
              <a:ext uri="{FF2B5EF4-FFF2-40B4-BE49-F238E27FC236}">
                <a16:creationId xmlns:a16="http://schemas.microsoft.com/office/drawing/2014/main" xmlns="" id="{7A3F8127-7124-A94F-8DDF-A2B1624F3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035" y="465847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209" name="Text Box 4">
            <a:extLst>
              <a:ext uri="{FF2B5EF4-FFF2-40B4-BE49-F238E27FC236}">
                <a16:creationId xmlns:a16="http://schemas.microsoft.com/office/drawing/2014/main" xmlns="" id="{A0F49259-C4D1-2C48-887A-B5959AB0D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463965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Acalabrutinib </a:t>
            </a:r>
          </a:p>
        </p:txBody>
      </p:sp>
      <p:sp>
        <p:nvSpPr>
          <p:cNvPr id="210" name="Text Box 4">
            <a:extLst>
              <a:ext uri="{FF2B5EF4-FFF2-40B4-BE49-F238E27FC236}">
                <a16:creationId xmlns:a16="http://schemas.microsoft.com/office/drawing/2014/main" xmlns="" id="{BD6E1871-A414-C246-9EDF-C7457E909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208514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Lenalidomide ±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rituximab</a:t>
            </a:r>
          </a:p>
        </p:txBody>
      </p:sp>
      <p:sp>
        <p:nvSpPr>
          <p:cNvPr id="211" name="Text Box 4">
            <a:extLst>
              <a:ext uri="{FF2B5EF4-FFF2-40B4-BE49-F238E27FC236}">
                <a16:creationId xmlns:a16="http://schemas.microsoft.com/office/drawing/2014/main" xmlns="" id="{739CCCB7-59FB-0B4B-9E55-BF085EBA8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975467"/>
            <a:ext cx="285362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Ibrutinib</a:t>
            </a:r>
          </a:p>
        </p:txBody>
      </p:sp>
      <p:sp>
        <p:nvSpPr>
          <p:cNvPr id="212" name="Text Box 4">
            <a:extLst>
              <a:ext uri="{FF2B5EF4-FFF2-40B4-BE49-F238E27FC236}">
                <a16:creationId xmlns:a16="http://schemas.microsoft.com/office/drawing/2014/main" xmlns="" id="{905C1750-1C9D-DD49-A113-0B3D3EDBD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2" y="4662308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Venetoclax ±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rituximab</a:t>
            </a:r>
          </a:p>
        </p:txBody>
      </p:sp>
      <p:pic>
        <p:nvPicPr>
          <p:cNvPr id="35" name="Picture 34" descr="Square-1.png">
            <a:extLst>
              <a:ext uri="{FF2B5EF4-FFF2-40B4-BE49-F238E27FC236}">
                <a16:creationId xmlns:a16="http://schemas.microsoft.com/office/drawing/2014/main" xmlns="" id="{7BA81BA7-78D8-614A-9291-AF0237A3E6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387" y="24049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Square-1.png">
            <a:extLst>
              <a:ext uri="{FF2B5EF4-FFF2-40B4-BE49-F238E27FC236}">
                <a16:creationId xmlns:a16="http://schemas.microsoft.com/office/drawing/2014/main" xmlns="" id="{A91313AA-3962-A64A-BC5E-6B5193BAC3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831" y="240490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820911"/>
      </p:ext>
    </p:extLst>
  </p:cSld>
  <p:clrMapOvr>
    <a:masterClrMapping/>
  </p:clrMapOvr>
  <p:transition advClick="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general, what would be your most likely treatment recommendation for a 65-year-old otherwise healthy patient with MCL who responds to BR and then ibrutinib on relapse but subsequently develops progression?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6" name="Text Box 9">
            <a:extLst>
              <a:ext uri="{FF2B5EF4-FFF2-40B4-BE49-F238E27FC236}">
                <a16:creationId xmlns:a16="http://schemas.microsoft.com/office/drawing/2014/main" xmlns="" id="{FA5B2D5D-586C-3247-8248-C95A3DA48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1473" y="22061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10</a:t>
            </a:r>
          </a:p>
        </p:txBody>
      </p:sp>
      <p:pic>
        <p:nvPicPr>
          <p:cNvPr id="97" name="Picture 96" descr="Square-1.png">
            <a:extLst>
              <a:ext uri="{FF2B5EF4-FFF2-40B4-BE49-F238E27FC236}">
                <a16:creationId xmlns:a16="http://schemas.microsoft.com/office/drawing/2014/main" xmlns="" id="{EBAFE7DC-3F5E-BB4F-BA36-F851007FBB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3" descr="Square-2.png">
            <a:extLst>
              <a:ext uri="{FF2B5EF4-FFF2-40B4-BE49-F238E27FC236}">
                <a16:creationId xmlns:a16="http://schemas.microsoft.com/office/drawing/2014/main" xmlns="" id="{91880871-0559-7749-ACDB-DA8E424369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3" descr="Square-2.png">
            <a:extLst>
              <a:ext uri="{FF2B5EF4-FFF2-40B4-BE49-F238E27FC236}">
                <a16:creationId xmlns:a16="http://schemas.microsoft.com/office/drawing/2014/main" xmlns="" id="{F64039A3-799E-7F4E-BBC8-4C9A84C022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" name="Picture 117" descr="Square-1.png">
            <a:extLst>
              <a:ext uri="{FF2B5EF4-FFF2-40B4-BE49-F238E27FC236}">
                <a16:creationId xmlns:a16="http://schemas.microsoft.com/office/drawing/2014/main" xmlns="" id="{730CAD5A-4C3D-EC4B-8167-EEC7792ACD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118" descr="Square-4.png">
            <a:extLst>
              <a:ext uri="{FF2B5EF4-FFF2-40B4-BE49-F238E27FC236}">
                <a16:creationId xmlns:a16="http://schemas.microsoft.com/office/drawing/2014/main" xmlns="" id="{5BEBCCF4-379C-3744-93FE-1D8689C765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4" descr="Square-3.png">
            <a:extLst>
              <a:ext uri="{FF2B5EF4-FFF2-40B4-BE49-F238E27FC236}">
                <a16:creationId xmlns:a16="http://schemas.microsoft.com/office/drawing/2014/main" xmlns="" id="{AC34006A-3BD1-8544-A418-77114E1F20E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0" y="4345507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3" descr="Square-2.png">
            <a:extLst>
              <a:ext uri="{FF2B5EF4-FFF2-40B4-BE49-F238E27FC236}">
                <a16:creationId xmlns:a16="http://schemas.microsoft.com/office/drawing/2014/main" xmlns="" id="{6E34AE0F-CB28-6D40-A3B9-40B68F4E01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3" descr="Square-2.png">
            <a:extLst>
              <a:ext uri="{FF2B5EF4-FFF2-40B4-BE49-F238E27FC236}">
                <a16:creationId xmlns:a16="http://schemas.microsoft.com/office/drawing/2014/main" xmlns="" id="{17CB9183-DAFB-F543-B441-BE53E40FBA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" name="Picture 3" descr="Square-2.png">
            <a:extLst>
              <a:ext uri="{FF2B5EF4-FFF2-40B4-BE49-F238E27FC236}">
                <a16:creationId xmlns:a16="http://schemas.microsoft.com/office/drawing/2014/main" xmlns="" id="{CA8FCDC5-5FAC-D74A-99C3-43FEF1B097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" name="Picture 3" descr="Square-2.png">
            <a:extLst>
              <a:ext uri="{FF2B5EF4-FFF2-40B4-BE49-F238E27FC236}">
                <a16:creationId xmlns:a16="http://schemas.microsoft.com/office/drawing/2014/main" xmlns="" id="{679120D2-E378-C84E-8761-946BD6CBC6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icture 3" descr="Square-2.png">
            <a:extLst>
              <a:ext uri="{FF2B5EF4-FFF2-40B4-BE49-F238E27FC236}">
                <a16:creationId xmlns:a16="http://schemas.microsoft.com/office/drawing/2014/main" xmlns="" id="{065DE93B-A884-9C44-9EB5-FB3B2BD5CD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Picture 3" descr="Square-2.png">
            <a:extLst>
              <a:ext uri="{FF2B5EF4-FFF2-40B4-BE49-F238E27FC236}">
                <a16:creationId xmlns:a16="http://schemas.microsoft.com/office/drawing/2014/main" xmlns="" id="{135CDA42-3315-EF48-BEAF-DB4DD0B3CE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33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" name="Picture 3" descr="Square-2.png">
            <a:extLst>
              <a:ext uri="{FF2B5EF4-FFF2-40B4-BE49-F238E27FC236}">
                <a16:creationId xmlns:a16="http://schemas.microsoft.com/office/drawing/2014/main" xmlns="" id="{AB06AE16-5B91-9D4A-8CF2-1A6B256F04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632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" name="Picture 127" descr="Square-4.png">
            <a:extLst>
              <a:ext uri="{FF2B5EF4-FFF2-40B4-BE49-F238E27FC236}">
                <a16:creationId xmlns:a16="http://schemas.microsoft.com/office/drawing/2014/main" xmlns="" id="{5F5FA9EA-3C9D-614A-BFE8-D90D072CD1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" name="Picture 128" descr="Square-4.png">
            <a:extLst>
              <a:ext uri="{FF2B5EF4-FFF2-40B4-BE49-F238E27FC236}">
                <a16:creationId xmlns:a16="http://schemas.microsoft.com/office/drawing/2014/main" xmlns="" id="{4C9A01CA-E497-294F-BD2C-A174B67E27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62084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" name="Picture 143" descr="Square-1.png">
            <a:extLst>
              <a:ext uri="{FF2B5EF4-FFF2-40B4-BE49-F238E27FC236}">
                <a16:creationId xmlns:a16="http://schemas.microsoft.com/office/drawing/2014/main" xmlns="" id="{FC709944-938B-C74C-9CCD-9C7FB74782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" name="Picture 146" descr="Square-1.png">
            <a:extLst>
              <a:ext uri="{FF2B5EF4-FFF2-40B4-BE49-F238E27FC236}">
                <a16:creationId xmlns:a16="http://schemas.microsoft.com/office/drawing/2014/main" xmlns="" id="{378B8A23-1157-1742-ACE4-C2175DF4FE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" name="Picture 151" descr="Square-1.png">
            <a:extLst>
              <a:ext uri="{FF2B5EF4-FFF2-40B4-BE49-F238E27FC236}">
                <a16:creationId xmlns:a16="http://schemas.microsoft.com/office/drawing/2014/main" xmlns="" id="{0EECED1C-9A59-0A4D-BF6A-7868FE1BB7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" name="Picture 152" descr="Square-1.png">
            <a:extLst>
              <a:ext uri="{FF2B5EF4-FFF2-40B4-BE49-F238E27FC236}">
                <a16:creationId xmlns:a16="http://schemas.microsoft.com/office/drawing/2014/main" xmlns="" id="{353C38B0-E3D0-3C45-A24F-3C9D494E95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" name="Picture 153" descr="Square-1.png">
            <a:extLst>
              <a:ext uri="{FF2B5EF4-FFF2-40B4-BE49-F238E27FC236}">
                <a16:creationId xmlns:a16="http://schemas.microsoft.com/office/drawing/2014/main" xmlns="" id="{457BD0FB-3A6A-184F-9162-500DC9A2F4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" name="Picture 154" descr="Square-1.png">
            <a:extLst>
              <a:ext uri="{FF2B5EF4-FFF2-40B4-BE49-F238E27FC236}">
                <a16:creationId xmlns:a16="http://schemas.microsoft.com/office/drawing/2014/main" xmlns="" id="{48454466-B46D-2646-B501-8971BBABC5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6" name="Picture 155" descr="Square-1.png">
            <a:extLst>
              <a:ext uri="{FF2B5EF4-FFF2-40B4-BE49-F238E27FC236}">
                <a16:creationId xmlns:a16="http://schemas.microsoft.com/office/drawing/2014/main" xmlns="" id="{61DAFBD0-1DA5-F845-AA30-E161D9995B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" name="Text Box 9">
            <a:extLst>
              <a:ext uri="{FF2B5EF4-FFF2-40B4-BE49-F238E27FC236}">
                <a16:creationId xmlns:a16="http://schemas.microsoft.com/office/drawing/2014/main" xmlns="" id="{37CC5420-E99D-F045-A99C-C746AADE8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1473" y="2934303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10</a:t>
            </a:r>
          </a:p>
        </p:txBody>
      </p:sp>
      <p:sp>
        <p:nvSpPr>
          <p:cNvPr id="195" name="Text Box 9">
            <a:extLst>
              <a:ext uri="{FF2B5EF4-FFF2-40B4-BE49-F238E27FC236}">
                <a16:creationId xmlns:a16="http://schemas.microsoft.com/office/drawing/2014/main" xmlns="" id="{8AE208F6-FABE-2449-8C77-6C1CF1886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555" y="367948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196" name="Text Box 9">
            <a:extLst>
              <a:ext uri="{FF2B5EF4-FFF2-40B4-BE49-F238E27FC236}">
                <a16:creationId xmlns:a16="http://schemas.microsoft.com/office/drawing/2014/main" xmlns="" id="{093E567E-0A1D-A440-AD1E-81F9CDA8F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3989" y="439068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97" name="Text Box 4">
            <a:extLst>
              <a:ext uri="{FF2B5EF4-FFF2-40B4-BE49-F238E27FC236}">
                <a16:creationId xmlns:a16="http://schemas.microsoft.com/office/drawing/2014/main" xmlns="" id="{07ED0AD0-C16F-6B4A-9313-D7940DADF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196176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Lenalidomide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+ rituximab</a:t>
            </a:r>
          </a:p>
        </p:txBody>
      </p:sp>
      <p:sp>
        <p:nvSpPr>
          <p:cNvPr id="198" name="Text Box 4">
            <a:extLst>
              <a:ext uri="{FF2B5EF4-FFF2-40B4-BE49-F238E27FC236}">
                <a16:creationId xmlns:a16="http://schemas.microsoft.com/office/drawing/2014/main" xmlns="" id="{D653EAEB-94F6-CA4B-A9BD-313EB21C2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940724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Venetoclax</a:t>
            </a:r>
          </a:p>
        </p:txBody>
      </p:sp>
      <p:sp>
        <p:nvSpPr>
          <p:cNvPr id="199" name="Text Box 4">
            <a:extLst>
              <a:ext uri="{FF2B5EF4-FFF2-40B4-BE49-F238E27FC236}">
                <a16:creationId xmlns:a16="http://schemas.microsoft.com/office/drawing/2014/main" xmlns="" id="{D1F1585E-5542-0044-92F0-414240867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707678"/>
            <a:ext cx="285362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Lenalidomide</a:t>
            </a:r>
          </a:p>
        </p:txBody>
      </p:sp>
      <p:sp>
        <p:nvSpPr>
          <p:cNvPr id="200" name="Text Box 4">
            <a:extLst>
              <a:ext uri="{FF2B5EF4-FFF2-40B4-BE49-F238E27FC236}">
                <a16:creationId xmlns:a16="http://schemas.microsoft.com/office/drawing/2014/main" xmlns="" id="{80719636-F9EB-794D-8F93-4A0285E30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2" y="4394519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Acalabrutinib</a:t>
            </a:r>
          </a:p>
        </p:txBody>
      </p:sp>
      <p:pic>
        <p:nvPicPr>
          <p:cNvPr id="35" name="Picture 3" descr="Square-2.png">
            <a:extLst>
              <a:ext uri="{FF2B5EF4-FFF2-40B4-BE49-F238E27FC236}">
                <a16:creationId xmlns:a16="http://schemas.microsoft.com/office/drawing/2014/main" xmlns="" id="{AB06AE16-5B91-9D4A-8CF2-1A6B256F04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053" y="28791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1.png">
            <a:extLst>
              <a:ext uri="{FF2B5EF4-FFF2-40B4-BE49-F238E27FC236}">
                <a16:creationId xmlns:a16="http://schemas.microsoft.com/office/drawing/2014/main" xmlns="" id="{61DAFBD0-1DA5-F845-AA30-E161D9995B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329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511229"/>
      </p:ext>
    </p:extLst>
  </p:cSld>
  <p:clrMapOvr>
    <a:masterClrMapping/>
  </p:clrMapOvr>
  <p:transition advClick="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Based on current clinical trial data and your personal experience, how would you compare the global efficacy of acalabrutinib to that of ibrutinib in mantle cell lymphoma? 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10094409" y="215689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01279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01279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01279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01279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301279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3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Square-1.png">
            <a:extLst>
              <a:ext uri="{FF2B5EF4-FFF2-40B4-BE49-F238E27FC236}">
                <a16:creationId xmlns:a16="http://schemas.microsoft.com/office/drawing/2014/main" xmlns="" id="{5E5FE93F-23DD-2343-AE40-DDF61C3A1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7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055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82" descr="Square-1.png">
            <a:extLst>
              <a:ext uri="{FF2B5EF4-FFF2-40B4-BE49-F238E27FC236}">
                <a16:creationId xmlns:a16="http://schemas.microsoft.com/office/drawing/2014/main" xmlns="" id="{9F3DA244-E981-BC49-BC14-B57228DC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499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73" y="306791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4551" y="395940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148" name="Text Box 4">
            <a:extLst>
              <a:ext uri="{FF2B5EF4-FFF2-40B4-BE49-F238E27FC236}">
                <a16:creationId xmlns:a16="http://schemas.microsoft.com/office/drawing/2014/main" xmlns="" id="{2084E097-8C63-7447-B602-B637359F7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156897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About the same </a:t>
            </a:r>
          </a:p>
        </p:txBody>
      </p:sp>
      <p:sp>
        <p:nvSpPr>
          <p:cNvPr id="149" name="Text Box 4">
            <a:extLst>
              <a:ext uri="{FF2B5EF4-FFF2-40B4-BE49-F238E27FC236}">
                <a16:creationId xmlns:a16="http://schemas.microsoft.com/office/drawing/2014/main" xmlns="" id="{A1439A84-A052-424A-9402-C92A79D86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067911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Acalabrutinib is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more efficacious </a:t>
            </a:r>
          </a:p>
        </p:txBody>
      </p:sp>
      <p:sp>
        <p:nvSpPr>
          <p:cNvPr id="150" name="Text Box 4">
            <a:extLst>
              <a:ext uri="{FF2B5EF4-FFF2-40B4-BE49-F238E27FC236}">
                <a16:creationId xmlns:a16="http://schemas.microsoft.com/office/drawing/2014/main" xmlns="" id="{C73ACF91-2665-0645-87B0-1BA078304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980223"/>
            <a:ext cx="285362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There are not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enough available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data at this time </a:t>
            </a:r>
          </a:p>
        </p:txBody>
      </p:sp>
      <p:pic>
        <p:nvPicPr>
          <p:cNvPr id="34" name="Picture 33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7219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Square-1.png">
            <a:extLst>
              <a:ext uri="{FF2B5EF4-FFF2-40B4-BE49-F238E27FC236}">
                <a16:creationId xmlns:a16="http://schemas.microsoft.com/office/drawing/2014/main" xmlns="" id="{9F3DA244-E981-BC49-BC14-B57228DC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66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045238"/>
      </p:ext>
    </p:extLst>
  </p:cSld>
  <p:clrMapOvr>
    <a:masterClrMapping/>
  </p:clrMapOvr>
  <p:transition advClick="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generally use maintenance rituximab for younger patients with MCL </a:t>
            </a:r>
            <a:r>
              <a:rPr lang="en-US" u="sng" dirty="0"/>
              <a:t>who have undergone transplant</a:t>
            </a:r>
            <a:r>
              <a:rPr lang="en-US" dirty="0"/>
              <a:t>? 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10602707" y="215689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19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42310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423106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426417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426417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3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426417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Square-1.png">
            <a:extLst>
              <a:ext uri="{FF2B5EF4-FFF2-40B4-BE49-F238E27FC236}">
                <a16:creationId xmlns:a16="http://schemas.microsoft.com/office/drawing/2014/main" xmlns="" id="{5E5FE93F-23DD-2343-AE40-DDF61C3A1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7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055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82" descr="Square-1.png">
            <a:extLst>
              <a:ext uri="{FF2B5EF4-FFF2-40B4-BE49-F238E27FC236}">
                <a16:creationId xmlns:a16="http://schemas.microsoft.com/office/drawing/2014/main" xmlns="" id="{9F3DA244-E981-BC49-BC14-B57228DC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499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83" descr="Square-1.png">
            <a:extLst>
              <a:ext uri="{FF2B5EF4-FFF2-40B4-BE49-F238E27FC236}">
                <a16:creationId xmlns:a16="http://schemas.microsoft.com/office/drawing/2014/main" xmlns="" id="{965F63B6-F021-894F-9118-ECB379399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94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84" descr="Square-1.png">
            <a:extLst>
              <a:ext uri="{FF2B5EF4-FFF2-40B4-BE49-F238E27FC236}">
                <a16:creationId xmlns:a16="http://schemas.microsoft.com/office/drawing/2014/main" xmlns="" id="{8D529B2F-7D7F-1B47-93A8-D7662C7CB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571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85" descr="Square-1.png">
            <a:extLst>
              <a:ext uri="{FF2B5EF4-FFF2-40B4-BE49-F238E27FC236}">
                <a16:creationId xmlns:a16="http://schemas.microsoft.com/office/drawing/2014/main" xmlns="" id="{D36F6B7C-37FF-B94A-8F11-CB1881B874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69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7479" y="3478220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23" y="4322818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148" name="Text Box 4">
            <a:extLst>
              <a:ext uri="{FF2B5EF4-FFF2-40B4-BE49-F238E27FC236}">
                <a16:creationId xmlns:a16="http://schemas.microsoft.com/office/drawing/2014/main" xmlns="" id="{2084E097-8C63-7447-B602-B637359F7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156897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Yes, for 2 years</a:t>
            </a:r>
          </a:p>
        </p:txBody>
      </p:sp>
      <p:sp>
        <p:nvSpPr>
          <p:cNvPr id="149" name="Text Box 4">
            <a:extLst>
              <a:ext uri="{FF2B5EF4-FFF2-40B4-BE49-F238E27FC236}">
                <a16:creationId xmlns:a16="http://schemas.microsoft.com/office/drawing/2014/main" xmlns="" id="{A1439A84-A052-424A-9402-C92A79D86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478220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Yes, indefinitely</a:t>
            </a:r>
          </a:p>
        </p:txBody>
      </p:sp>
      <p:sp>
        <p:nvSpPr>
          <p:cNvPr id="150" name="Text Box 4">
            <a:extLst>
              <a:ext uri="{FF2B5EF4-FFF2-40B4-BE49-F238E27FC236}">
                <a16:creationId xmlns:a16="http://schemas.microsoft.com/office/drawing/2014/main" xmlns="" id="{C73ACF91-2665-0645-87B0-1BA078304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4343640"/>
            <a:ext cx="285362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No</a:t>
            </a:r>
          </a:p>
        </p:txBody>
      </p:sp>
      <p:pic>
        <p:nvPicPr>
          <p:cNvPr id="32" name="Picture 3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53182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53182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53181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980357"/>
      </p:ext>
    </p:extLst>
  </p:cSld>
  <p:clrMapOvr>
    <a:masterClrMapping/>
  </p:clrMapOvr>
  <p:transition advClick="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generally use maintenance rituximab for patients with MCL </a:t>
            </a:r>
            <a:r>
              <a:rPr lang="en-US" u="sng" dirty="0"/>
              <a:t>who are not transplant candidates</a:t>
            </a:r>
            <a:r>
              <a:rPr lang="en-US" dirty="0"/>
              <a:t>?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10107969" y="215689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15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01279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012797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TextBox 253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/>
                <a:cs typeface="ＭＳ Ｐゴシック"/>
              </a:rPr>
              <a:t>N = 24 investigators</a:t>
            </a:r>
            <a:endParaRPr kumimoji="0" lang="mr-IN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3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55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56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390075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Square-1.png">
            <a:extLst>
              <a:ext uri="{FF2B5EF4-FFF2-40B4-BE49-F238E27FC236}">
                <a16:creationId xmlns:a16="http://schemas.microsoft.com/office/drawing/2014/main" xmlns="" id="{89845029-D12E-A844-8242-E89783DB7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08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 descr="Square-1.png">
            <a:extLst>
              <a:ext uri="{FF2B5EF4-FFF2-40B4-BE49-F238E27FC236}">
                <a16:creationId xmlns:a16="http://schemas.microsoft.com/office/drawing/2014/main" xmlns="" id="{F6AEFC73-53EA-574B-8501-6DA9FD3E7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 descr="Square-1.png">
            <a:extLst>
              <a:ext uri="{FF2B5EF4-FFF2-40B4-BE49-F238E27FC236}">
                <a16:creationId xmlns:a16="http://schemas.microsoft.com/office/drawing/2014/main" xmlns="" id="{5E5FE93F-23DD-2343-AE40-DDF61C3A1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73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055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82" descr="Square-1.png">
            <a:extLst>
              <a:ext uri="{FF2B5EF4-FFF2-40B4-BE49-F238E27FC236}">
                <a16:creationId xmlns:a16="http://schemas.microsoft.com/office/drawing/2014/main" xmlns="" id="{9F3DA244-E981-BC49-BC14-B57228DC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499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7479" y="306791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7745" y="395940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148" name="Text Box 4">
            <a:extLst>
              <a:ext uri="{FF2B5EF4-FFF2-40B4-BE49-F238E27FC236}">
                <a16:creationId xmlns:a16="http://schemas.microsoft.com/office/drawing/2014/main" xmlns="" id="{2084E097-8C63-7447-B602-B637359F7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156897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Yes, for 2 years</a:t>
            </a:r>
          </a:p>
        </p:txBody>
      </p:sp>
      <p:sp>
        <p:nvSpPr>
          <p:cNvPr id="149" name="Text Box 4">
            <a:extLst>
              <a:ext uri="{FF2B5EF4-FFF2-40B4-BE49-F238E27FC236}">
                <a16:creationId xmlns:a16="http://schemas.microsoft.com/office/drawing/2014/main" xmlns="" id="{A1439A84-A052-424A-9402-C92A79D86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067911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Yes, indefinitely</a:t>
            </a:r>
          </a:p>
        </p:txBody>
      </p:sp>
      <p:sp>
        <p:nvSpPr>
          <p:cNvPr id="150" name="Text Box 4">
            <a:extLst>
              <a:ext uri="{FF2B5EF4-FFF2-40B4-BE49-F238E27FC236}">
                <a16:creationId xmlns:a16="http://schemas.microsoft.com/office/drawing/2014/main" xmlns="" id="{C73ACF91-2665-0645-87B0-1BA078304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980223"/>
            <a:ext cx="285362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No</a:t>
            </a:r>
          </a:p>
        </p:txBody>
      </p:sp>
      <p:pic>
        <p:nvPicPr>
          <p:cNvPr id="34" name="Picture 33" descr="Square-1.png">
            <a:extLst>
              <a:ext uri="{FF2B5EF4-FFF2-40B4-BE49-F238E27FC236}">
                <a16:creationId xmlns:a16="http://schemas.microsoft.com/office/drawing/2014/main" xmlns="" id="{12640F58-1ECD-8F47-8541-201198898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081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Square-1.png">
            <a:extLst>
              <a:ext uri="{FF2B5EF4-FFF2-40B4-BE49-F238E27FC236}">
                <a16:creationId xmlns:a16="http://schemas.microsoft.com/office/drawing/2014/main" xmlns="" id="{9F3DA244-E981-BC49-BC14-B57228DC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525" y="208784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110254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usual induction regimen for an otherwise healthy 78-year-old transplant-ineligible patient with ISS Stage II MM, normal renal function and no high-risk features? </a:t>
            </a:r>
          </a:p>
        </p:txBody>
      </p:sp>
      <p:sp>
        <p:nvSpPr>
          <p:cNvPr id="225" name="Text Box 9"/>
          <p:cNvSpPr txBox="1">
            <a:spLocks noChangeArrowheads="1"/>
          </p:cNvSpPr>
          <p:nvPr/>
        </p:nvSpPr>
        <p:spPr bwMode="auto">
          <a:xfrm>
            <a:off x="11061621" y="220616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19</a:t>
            </a:r>
          </a:p>
        </p:txBody>
      </p:sp>
      <p:pic>
        <p:nvPicPr>
          <p:cNvPr id="233" name="Picture 232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37997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337997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238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4121624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337997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5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1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 descr="Square-1.png">
            <a:extLst>
              <a:ext uri="{FF2B5EF4-FFF2-40B4-BE49-F238E27FC236}">
                <a16:creationId xmlns:a16="http://schemas.microsoft.com/office/drawing/2014/main" xmlns="" id="{0B729D47-E733-EB48-9B9E-9383C0412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80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877" y="3454892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174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6439" y="4208937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96" name="Text Box 4">
            <a:extLst>
              <a:ext uri="{FF2B5EF4-FFF2-40B4-BE49-F238E27FC236}">
                <a16:creationId xmlns:a16="http://schemas.microsoft.com/office/drawing/2014/main" xmlns="" id="{5078B72C-FA14-DB4F-8EE5-ADC19BC4F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207067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RVD or RVD lite</a:t>
            </a:r>
          </a:p>
        </p:txBody>
      </p:sp>
      <p:sp>
        <p:nvSpPr>
          <p:cNvPr id="97" name="Text Box 4">
            <a:extLst>
              <a:ext uri="{FF2B5EF4-FFF2-40B4-BE49-F238E27FC236}">
                <a16:creationId xmlns:a16="http://schemas.microsoft.com/office/drawing/2014/main" xmlns="" id="{C61E4FCA-24CC-6242-885A-D36F6173B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452396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Rd</a:t>
            </a:r>
          </a:p>
        </p:txBody>
      </p:sp>
      <p:sp>
        <p:nvSpPr>
          <p:cNvPr id="98" name="Text Box 4">
            <a:extLst>
              <a:ext uri="{FF2B5EF4-FFF2-40B4-BE49-F238E27FC236}">
                <a16:creationId xmlns:a16="http://schemas.microsoft.com/office/drawing/2014/main" xmlns="" id="{33A08B2D-B4EB-1246-B6A0-933A34A64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4219349"/>
            <a:ext cx="2853623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Daratumumab</a:t>
            </a: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/MPV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7" name="Picture 36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40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984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28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872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500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623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251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374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56431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564312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Square-1.png">
            <a:extLst>
              <a:ext uri="{FF2B5EF4-FFF2-40B4-BE49-F238E27FC236}">
                <a16:creationId xmlns:a16="http://schemas.microsoft.com/office/drawing/2014/main" xmlns="" id="{17666335-6C76-4E46-A7CD-3CA2ED9D4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497" y="213711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962827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>
          <a:xfrm>
            <a:off x="914639" y="-1"/>
            <a:ext cx="10362724" cy="1942516"/>
          </a:xfrm>
        </p:spPr>
        <p:txBody>
          <a:bodyPr/>
          <a:lstStyle/>
          <a:p>
            <a:r>
              <a:rPr lang="en-US" dirty="0"/>
              <a:t>Regulatory and reimbursement issues aside, are there situations outside of a clinical trial in which you believe the use of MRD assessment is clinically useful?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6" name="Picture 25" descr="Square-4.png">
            <a:extLst>
              <a:ext uri="{FF2B5EF4-FFF2-40B4-BE49-F238E27FC236}">
                <a16:creationId xmlns:a16="http://schemas.microsoft.com/office/drawing/2014/main" xmlns="" id="{1B6E32E8-6B80-104F-9EB7-CCCA7B15C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 descr="Square-4.png">
            <a:extLst>
              <a:ext uri="{FF2B5EF4-FFF2-40B4-BE49-F238E27FC236}">
                <a16:creationId xmlns:a16="http://schemas.microsoft.com/office/drawing/2014/main" xmlns="" id="{E8FD9761-4D38-B44F-8991-8E25CBAD2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616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 descr="Square-4.png">
            <a:extLst>
              <a:ext uri="{FF2B5EF4-FFF2-40B4-BE49-F238E27FC236}">
                <a16:creationId xmlns:a16="http://schemas.microsoft.com/office/drawing/2014/main" xmlns="" id="{571ED42D-3197-CA42-96E9-8126B890E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44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Square-4.png">
            <a:extLst>
              <a:ext uri="{FF2B5EF4-FFF2-40B4-BE49-F238E27FC236}">
                <a16:creationId xmlns:a16="http://schemas.microsoft.com/office/drawing/2014/main" xmlns="" id="{D0FD2A65-2EA0-0343-8A3C-AED0A0174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41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Square-4.png">
            <a:extLst>
              <a:ext uri="{FF2B5EF4-FFF2-40B4-BE49-F238E27FC236}">
                <a16:creationId xmlns:a16="http://schemas.microsoft.com/office/drawing/2014/main" xmlns="" id="{D116D73B-33AC-AF46-A35C-08AD791AA8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40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 descr="Square-4.png">
            <a:extLst>
              <a:ext uri="{FF2B5EF4-FFF2-40B4-BE49-F238E27FC236}">
                <a16:creationId xmlns:a16="http://schemas.microsoft.com/office/drawing/2014/main" xmlns="" id="{691D7BFA-E2AC-1141-8F04-E7D7336D23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37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Square-4.png">
            <a:extLst>
              <a:ext uri="{FF2B5EF4-FFF2-40B4-BE49-F238E27FC236}">
                <a16:creationId xmlns:a16="http://schemas.microsoft.com/office/drawing/2014/main" xmlns="" id="{43E369BF-5C1C-344B-8773-5EFA89B6A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4.png">
            <a:extLst>
              <a:ext uri="{FF2B5EF4-FFF2-40B4-BE49-F238E27FC236}">
                <a16:creationId xmlns:a16="http://schemas.microsoft.com/office/drawing/2014/main" xmlns="" id="{5419DB2F-0DD1-C446-8FFF-38A133931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33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4.png">
            <a:extLst>
              <a:ext uri="{FF2B5EF4-FFF2-40B4-BE49-F238E27FC236}">
                <a16:creationId xmlns:a16="http://schemas.microsoft.com/office/drawing/2014/main" xmlns="" id="{C396FBD8-2962-3F47-A657-6EADAD6D58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632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 descr="Square-4.png">
            <a:extLst>
              <a:ext uri="{FF2B5EF4-FFF2-40B4-BE49-F238E27FC236}">
                <a16:creationId xmlns:a16="http://schemas.microsoft.com/office/drawing/2014/main" xmlns="" id="{46B8B8C2-8976-774F-B09A-B46951CE07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29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55" descr="Square-4.png">
            <a:extLst>
              <a:ext uri="{FF2B5EF4-FFF2-40B4-BE49-F238E27FC236}">
                <a16:creationId xmlns:a16="http://schemas.microsoft.com/office/drawing/2014/main" xmlns="" id="{2919EE22-8603-8D44-8797-70015FD5F3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28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 Box 9">
            <a:extLst>
              <a:ext uri="{FF2B5EF4-FFF2-40B4-BE49-F238E27FC236}">
                <a16:creationId xmlns:a16="http://schemas.microsoft.com/office/drawing/2014/main" xmlns="" id="{BCC2CF6F-E354-944A-890E-20AE2304B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7799" y="2448626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15</a:t>
            </a:r>
          </a:p>
        </p:txBody>
      </p:sp>
      <p:sp>
        <p:nvSpPr>
          <p:cNvPr id="65" name="Text Box 9">
            <a:extLst>
              <a:ext uri="{FF2B5EF4-FFF2-40B4-BE49-F238E27FC236}">
                <a16:creationId xmlns:a16="http://schemas.microsoft.com/office/drawing/2014/main" xmlns="" id="{0FD31BD8-BC0A-684C-8EB0-48C407768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3866" y="3343589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8</a:t>
            </a:r>
          </a:p>
        </p:txBody>
      </p:sp>
      <p:pic>
        <p:nvPicPr>
          <p:cNvPr id="66" name="Picture 65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72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 Box 4">
            <a:extLst>
              <a:ext uri="{FF2B5EF4-FFF2-40B4-BE49-F238E27FC236}">
                <a16:creationId xmlns:a16="http://schemas.microsoft.com/office/drawing/2014/main" xmlns="" id="{AE9DF5C6-6852-304D-A9D3-85150DF8A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2448626"/>
            <a:ext cx="285362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Yes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 Box 4">
            <a:extLst>
              <a:ext uri="{FF2B5EF4-FFF2-40B4-BE49-F238E27FC236}">
                <a16:creationId xmlns:a16="http://schemas.microsoft.com/office/drawing/2014/main" xmlns="" id="{3E7DA875-B7E0-6B45-9988-C0A4242D5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81" y="3336925"/>
            <a:ext cx="2853623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No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9" name="Picture 28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49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726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503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280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057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36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4.png">
            <a:extLst>
              <a:ext uri="{FF2B5EF4-FFF2-40B4-BE49-F238E27FC236}">
                <a16:creationId xmlns:a16="http://schemas.microsoft.com/office/drawing/2014/main" xmlns="" id="{C396FBD8-2962-3F47-A657-6EADAD6D58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825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Square-4.png">
            <a:extLst>
              <a:ext uri="{FF2B5EF4-FFF2-40B4-BE49-F238E27FC236}">
                <a16:creationId xmlns:a16="http://schemas.microsoft.com/office/drawing/2014/main" xmlns="" id="{46B8B8C2-8976-774F-B09A-B46951CE07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222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 descr="Square-4.png">
            <a:extLst>
              <a:ext uri="{FF2B5EF4-FFF2-40B4-BE49-F238E27FC236}">
                <a16:creationId xmlns:a16="http://schemas.microsoft.com/office/drawing/2014/main" xmlns="" id="{2919EE22-8603-8D44-8797-70015FD5F3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621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Square-1.png">
            <a:extLst>
              <a:ext uri="{FF2B5EF4-FFF2-40B4-BE49-F238E27FC236}">
                <a16:creationId xmlns:a16="http://schemas.microsoft.com/office/drawing/2014/main" xmlns="" id="{C8A84BC7-4F4C-E449-8F37-795FC00CD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613" y="3274533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 descr="Square-4.png">
            <a:extLst>
              <a:ext uri="{FF2B5EF4-FFF2-40B4-BE49-F238E27FC236}">
                <a16:creationId xmlns:a16="http://schemas.microsoft.com/office/drawing/2014/main" xmlns="" id="{445E521B-89B4-8E4B-B75C-9DE41FCDC6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210" y="238997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091117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usual recommendation for post-ASCT maintenance in patients with MM and del(17p)?  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0224850" y="2104571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14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339293" y="2087211"/>
            <a:ext cx="2285207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 err="1"/>
              <a:t>Lenalidomide</a:t>
            </a:r>
            <a:r>
              <a:rPr lang="en-US" b="1" dirty="0"/>
              <a:t> + </a:t>
            </a:r>
            <a:r>
              <a:rPr lang="en-US" b="1" dirty="0" err="1"/>
              <a:t>bortezomib</a:t>
            </a:r>
            <a:r>
              <a:rPr lang="en-US" b="1" dirty="0"/>
              <a:t> +/- dexamethasone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1054443" y="3066220"/>
            <a:ext cx="2570058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 err="1"/>
              <a:t>Bortezomib</a:t>
            </a:r>
            <a:r>
              <a:rPr lang="en-US" b="1" dirty="0"/>
              <a:t> +/- dexamethasone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4" name="Picture 3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768" y="203551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768" y="301205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212" y="301205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212" y="203551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768" y="38474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" descr="Square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766" y="4701106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770878" y="3926957"/>
            <a:ext cx="2853622" cy="2522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 err="1"/>
              <a:t>Lenalidomide</a:t>
            </a:r>
            <a:r>
              <a:rPr lang="en-US" b="1" dirty="0"/>
              <a:t> +/- dexamethasone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770878" y="4742751"/>
            <a:ext cx="2853623" cy="31509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 err="1"/>
              <a:t>Lenalidomide</a:t>
            </a:r>
            <a:r>
              <a:rPr lang="en-US" b="1" dirty="0"/>
              <a:t> + </a:t>
            </a:r>
            <a:r>
              <a:rPr lang="en-US" b="1" dirty="0" err="1"/>
              <a:t>ixazomib</a:t>
            </a:r>
            <a:r>
              <a:rPr lang="en-US" b="1" dirty="0"/>
              <a:t> +/- dexamethasone </a:t>
            </a:r>
            <a:endParaRPr lang="en-US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2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840" y="301205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212" y="38474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Squa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793" y="203551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Square-1.png">
            <a:extLst>
              <a:ext uri="{FF2B5EF4-FFF2-40B4-BE49-F238E27FC236}">
                <a16:creationId xmlns:a16="http://schemas.microsoft.com/office/drawing/2014/main" xmlns="" id="{A5F1F25E-1038-F846-AB3A-0F5344D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237" y="203551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81" y="203551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309" y="203551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432" y="203551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 Box 9">
            <a:extLst>
              <a:ext uri="{FF2B5EF4-FFF2-40B4-BE49-F238E27FC236}">
                <a16:creationId xmlns:a16="http://schemas.microsoft.com/office/drawing/2014/main" xmlns="" id="{9677716C-57F6-BD4F-A5FF-A845D0DC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9484" y="3067165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55" name="Text Box 9">
            <a:extLst>
              <a:ext uri="{FF2B5EF4-FFF2-40B4-BE49-F238E27FC236}">
                <a16:creationId xmlns:a16="http://schemas.microsoft.com/office/drawing/2014/main" xmlns="" id="{156CC93D-D158-A647-8FD0-CAA72AE1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518" y="3906135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56" name="Text Box 9">
            <a:extLst>
              <a:ext uri="{FF2B5EF4-FFF2-40B4-BE49-F238E27FC236}">
                <a16:creationId xmlns:a16="http://schemas.microsoft.com/office/drawing/2014/main" xmlns="" id="{3EEA4AEC-DE08-7A4E-AEDC-1C931405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6069" y="4746288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281" y="6423951"/>
            <a:ext cx="234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charset="0"/>
                <a:cs typeface="ＭＳ Ｐゴシック"/>
              </a:rPr>
              <a:t>N = 23</a:t>
            </a:r>
            <a:endParaRPr lang="mr-IN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1" name="Picture 60" descr="Square-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656" y="3847489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3" descr="Squa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237" y="3012051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876" y="203551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504" y="203551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627" y="203551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532" y="203551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Square-1.png">
            <a:extLst>
              <a:ext uri="{FF2B5EF4-FFF2-40B4-BE49-F238E27FC236}">
                <a16:creationId xmlns:a16="http://schemas.microsoft.com/office/drawing/2014/main" xmlns="" id="{EF274A77-0DF5-B543-82FE-99308E9D8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976" y="203551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 descr="Square-1.png">
            <a:extLst>
              <a:ext uri="{FF2B5EF4-FFF2-40B4-BE49-F238E27FC236}">
                <a16:creationId xmlns:a16="http://schemas.microsoft.com/office/drawing/2014/main" xmlns="" id="{DA98B6B5-A840-2B4B-BC5B-A7D5F219D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2604" y="203551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58" descr="Square-1.png">
            <a:extLst>
              <a:ext uri="{FF2B5EF4-FFF2-40B4-BE49-F238E27FC236}">
                <a16:creationId xmlns:a16="http://schemas.microsoft.com/office/drawing/2014/main" xmlns="" id="{9A848E67-6123-0746-975D-7165FABA1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727" y="2035515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 Box 4">
            <a:extLst>
              <a:ext uri="{FF2B5EF4-FFF2-40B4-BE49-F238E27FC236}">
                <a16:creationId xmlns:a16="http://schemas.microsoft.com/office/drawing/2014/main" xmlns="" id="{BC84EF04-E580-9244-9646-B55399B19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878" y="5530941"/>
            <a:ext cx="2863462" cy="29427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r>
              <a:rPr lang="en-US" b="1" dirty="0"/>
              <a:t>Carfilzomib/lenalidomide ± dexamethasone</a:t>
            </a:r>
          </a:p>
        </p:txBody>
      </p:sp>
      <p:pic>
        <p:nvPicPr>
          <p:cNvPr id="62" name="Picture 6" descr="Square-5.png">
            <a:extLst>
              <a:ext uri="{FF2B5EF4-FFF2-40B4-BE49-F238E27FC236}">
                <a16:creationId xmlns:a16="http://schemas.microsoft.com/office/drawing/2014/main" xmlns="" id="{0C0EC478-16CE-514D-A073-1A0CB07C85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765" y="5500185"/>
            <a:ext cx="407039" cy="40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 Box 9">
            <a:extLst>
              <a:ext uri="{FF2B5EF4-FFF2-40B4-BE49-F238E27FC236}">
                <a16:creationId xmlns:a16="http://schemas.microsoft.com/office/drawing/2014/main" xmlns="" id="{02FC9CC3-2CC9-124B-B9C7-BD0AAF2AB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6069" y="5519286"/>
            <a:ext cx="411163" cy="2730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14743397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7_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894</TotalTime>
  <Words>2862</Words>
  <Application>Microsoft Macintosh PowerPoint</Application>
  <PresentationFormat>Widescreen</PresentationFormat>
  <Paragraphs>801</Paragraphs>
  <Slides>69</Slides>
  <Notes>67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69</vt:i4>
      </vt:variant>
    </vt:vector>
  </HeadingPairs>
  <TitlesOfParts>
    <vt:vector size="79" baseType="lpstr">
      <vt:lpstr>Calibri</vt:lpstr>
      <vt:lpstr>ＭＳ Ｐゴシック</vt:lpstr>
      <vt:lpstr>Times</vt:lpstr>
      <vt:lpstr>Wingdings</vt:lpstr>
      <vt:lpstr>ヒラギノ角ゴ Pro W3</vt:lpstr>
      <vt:lpstr>Arial</vt:lpstr>
      <vt:lpstr>Blank Presentation</vt:lpstr>
      <vt:lpstr>1_Blank Presentation</vt:lpstr>
      <vt:lpstr>2_Blank Presentation</vt:lpstr>
      <vt:lpstr>7_Blank Presentation</vt:lpstr>
      <vt:lpstr>PowerPoint Presentation</vt:lpstr>
      <vt:lpstr>PowerPoint Presentation</vt:lpstr>
      <vt:lpstr>PowerPoint Presentation</vt:lpstr>
      <vt:lpstr>Regulatory and reimbursement issues aside, do you plan to administer daratumumab outside of a clinical trial in the up-front setting?</vt:lpstr>
      <vt:lpstr>Regulatory and reimbursement issues aside, what is the optimal induction regimen prior to transplant for a 60-year-old otherwise healthy patient with newly diagnosed MM, normal renal function and no high-risk features who presents with rib and back pain as a result of lytic lesions? </vt:lpstr>
      <vt:lpstr>What is your usual induction regimen for an otherwise healthy 57-year-old patient with IgG MM and del(17p)?</vt:lpstr>
      <vt:lpstr>What is your usual induction regimen for an otherwise healthy 78-year-old transplant-ineligible patient with ISS Stage II MM, normal renal function and no high-risk features? </vt:lpstr>
      <vt:lpstr>Regulatory and reimbursement issues aside, are there situations outside of a clinical trial in which you believe the use of MRD assessment is clinically useful? </vt:lpstr>
      <vt:lpstr>What is your usual recommendation for post-ASCT maintenance in patients with MM and del(17p)?  </vt:lpstr>
      <vt:lpstr>What prophylactic medications do you recommend for your patients with MM who are about to start therapy with RVD? (Select all that apply)</vt:lpstr>
      <vt:lpstr>In general, how would you compare the rate of peripheral neuropathy with subcutaneous bortezomib to that of carfilzomib?</vt:lpstr>
      <vt:lpstr>In general, how would you compare the rate of peripheral neuropathy with subcutaneous bortezomib to that of ixazomib?</vt:lpstr>
      <vt:lpstr>In general, how would you compare the rate of peripheral neuropathy with carfilzomib to that of ixazomib?</vt:lpstr>
      <vt:lpstr>The use of carfilzomib may be associated with BNP elevations that are not indicative of systolic dysfunction.</vt:lpstr>
      <vt:lpstr>Carfilzomib can cause cardiotoxicity in up to 20% of patients, but most will experience prodromal symptoms so that it can be safely interrupted before clinical effects are observed. </vt:lpstr>
      <vt:lpstr>The pulmonary toxicity and fibrosis observed with carfilzomib is primarily observed in chronic smokers. </vt:lpstr>
      <vt:lpstr>Carfilzomib can cause arrhythmias and heart failure in a small fraction of patients. </vt:lpstr>
      <vt:lpstr>Uncontrolled hypertension must be managed prior to initiating therapy with carfilzomib. </vt:lpstr>
      <vt:lpstr>A 65-year-old patient with normal-risk MM receives RVD and achieves a minimal residual disease (MRD)-negative complete response. What would you recommend?</vt:lpstr>
      <vt:lpstr>What is your usual recommendation for post-ASCT maintenance for patients with MM and t(4;14)?  </vt:lpstr>
      <vt:lpstr>The patient in the previous scenario lives 3 hours from the clinic and has difficulty traveling there. What post-ASCT maintenance would you recommend?</vt:lpstr>
      <vt:lpstr>PowerPoint Presentation</vt:lpstr>
      <vt:lpstr>What do you currently believe is the optimal point at which CAR-T therapy should be administered (ie, at what point would you like to see your patients enter a trial or receive it off protocol)?</vt:lpstr>
      <vt:lpstr>Are there situations in which you would attempt to use venetoclax outside a trial setting for relapsed/refractory MM?</vt:lpstr>
      <vt:lpstr>Reimbursement and regulatory issues aside, at what point would you attempt to access venetoclax for a patient with MM and t(11;14)?</vt:lpstr>
      <vt:lpstr>What would you recommend for a 66-year-old man with average-risk MM treated with RVD followed by ASCT and lenalidomide 10-mg maintenance for 1.5 years before an asymptomatic biochemical relapse?</vt:lpstr>
      <vt:lpstr>What would you recommend for a 66-year-old man with average-risk MM treated with RVD followed by ASCT who is observed for 1.5 years and experiences relapse?</vt:lpstr>
      <vt:lpstr>Do you believe that pomalidomide can be safely administered to patients with MM and renal failure?</vt:lpstr>
      <vt:lpstr>QA 65-year-old man who initially received RVD followed by ASCT experiences relapse 18 months after transplant while receiving lenalidomide maintenance. The patient receives carfilzomib/pomalidomide/ dexamethasone and experiences a relapse 15 months later, followed by daratumumab/bortezomib/ dexamethasone. The patient then responds for 12 months before experiencing further disease progression. Which systemic treatment would you most likely recommend?</vt:lpstr>
      <vt:lpstr>Do you test for BRAF mutations in patients with relapsed MM?</vt:lpstr>
      <vt:lpstr>PowerPoint Presentation</vt:lpstr>
      <vt:lpstr>What is your usual preferred initial regimen for an otherwise healthy 60-year-old patient with IGHV-mutated CLL and normal-risk cytogenetics who requires treatment?</vt:lpstr>
      <vt:lpstr>What is your usual preferred initial regimen for an otherwise healthy 80-year-old patient with IGHV-mutated CLL and normal-risk cytogenetics who requires treatment?</vt:lpstr>
      <vt:lpstr>TP53 mutations have similar clinical implications (ie, chemotherapy resistance) to del(17p) and should be assessed prior to initiating up-front treatment and at each relapse requiring a change in treatment.</vt:lpstr>
      <vt:lpstr>Reimbursement and regulatory issues aside, what second-line therapy would you recommend for an otherwise healthy 80-year-old patient with average-risk CLL who responded to ibrutinib and then experienced disease progression 2 years later? </vt:lpstr>
      <vt:lpstr>What is your usual preferred initial regimen for a younger (60-year-old) patient with CLL and del(17p) who requires treatment, has a history of atrial fibrillation and is receiving anticoagulation?</vt:lpstr>
      <vt:lpstr>Based on current clinical trial data and your personal experience, how would you compare the global toxicity of acalabrutinib to that of ibrutinib? </vt:lpstr>
      <vt:lpstr>Based on current clinical trial data and your personal experience, how would you compare the global efficacy of acalabrutinib to that of ibrutinib in CLL? </vt:lpstr>
      <vt:lpstr>Q4. What is your usual preferred initial regimen for an otherwise healthy 60-year-old patient with IGHV-nonmutated CLL and normal-risk cytogenetics who requires treatment?</vt:lpstr>
      <vt:lpstr>Q6. What is your usual preferred initial regimen for an otherwise healthy 90-year-old patient with IGHV-nonmutated CLL and normal-risk cytogenetics who requires treatment?</vt:lpstr>
      <vt:lpstr>Q7. An 87-year-old man is diagnosed with symptomatic CLL and receives 6 cycles of obinutuzumab/chlorambucil but 11 months later develops progressive disease. He responds to ibrutinib but experiences atrial fibrillation requiring anticoagulation. Reimbursement and regulatory issues aside, what would you recommend?</vt:lpstr>
      <vt:lpstr>Q10. How would you globally compare the antitumor activity of venetoclax/rituximab to that of bendamustine/rituximab in patients  with CLL?</vt:lpstr>
      <vt:lpstr>Q14. What is your usual preferred initial regimen for a younger (60-year-old) patient with CLL and del(17p) who requires treatment?</vt:lpstr>
      <vt:lpstr>Q16. In general, what second-line therapy would you recommend for an otherwise healthy younger (60-year-old) patient with CLL and del(17p)  who responds to ibrutinib and then experiences disease progression  4 years later? </vt:lpstr>
      <vt:lpstr>PowerPoint Presentation</vt:lpstr>
      <vt:lpstr>In general, what is your usual first-line systemic therapy for an otherwise healthy patient with Stage IV HL? </vt:lpstr>
      <vt:lpstr>What would be your most likely first-line treatment choice for a 53-year-old patient with Stage IV HL with a 25-year smoking history and moderate COPD? </vt:lpstr>
      <vt:lpstr>A 65-year-old man with advanced-stage HL receives ABVD chemotherapy but experiences recurrent disease in multiple nodes and the liver 8 months later. The patient achieves a complete response to ICE chemotherapy and undergoes autologous stem cell transplant. Would you recommend consolidation brentuximab vedotin? </vt:lpstr>
      <vt:lpstr>A 65-year-old man with advanced-stage HL receives ABVD chemotherapy but experiences recurrent disease in multiple nodes 18 months later. The patient achieves a complete response to ICE chemotherapy and undergoes autologous stem cell transplant. Would you recommend consolidation brentuximab vedotin ?</vt:lpstr>
      <vt:lpstr>An 85-year-old frail patient with advanced-stage symptomatic HL is not a candidate for aggressive chemotherapy but is seeking active treatment. Regulatory and reimbursement issues aside, what would you recommend? </vt:lpstr>
      <vt:lpstr>What would be your most likely first-line treatment choice for a 52-year-old patient with Stage IV HL with primary pulmonary hypertension and dyspnea? </vt:lpstr>
      <vt:lpstr>PowerPoint Presentation</vt:lpstr>
      <vt:lpstr>In general, do you use lenalidomide (with or without rituximab) in the treatment of DLBCL?</vt:lpstr>
      <vt:lpstr>To approximately how many patients with DLBCL have you administered CAR-T therapy on protocol? </vt:lpstr>
      <vt:lpstr>PowerPoint Presentation</vt:lpstr>
      <vt:lpstr>Approximately how many patients with DLBCL have you referred for CAR-T therapy?</vt:lpstr>
      <vt:lpstr>PowerPoint Presentation</vt:lpstr>
      <vt:lpstr>What is your usual initial chemoimmunotherapy regimen for a 60-year-old patient with symptomatic advanced FL?</vt:lpstr>
      <vt:lpstr>In what situations, if any, do you consider the use of the R-squared regimen of lenalidomide/rituximab as up-front treatment for FL?</vt:lpstr>
      <vt:lpstr>Regulatory and reimbursement issues aside, what is your usual second-line therapy for a 65-year-old otherwise healthy patient with FL who receives BR followed by 2 years of rituximab maintenance and experiences relapse 3 years later? </vt:lpstr>
      <vt:lpstr>What is your usual approach to maintenance therapy, if any, in this setting?</vt:lpstr>
      <vt:lpstr>PowerPoint Presentation</vt:lpstr>
      <vt:lpstr>A 65-year-old patient with MCL responds to BR followed by rituximab maintenance but after 1 year develops disease progression. The patient is not a candidate for transplant. In general, what would be your most likely next treatment recommendation? </vt:lpstr>
      <vt:lpstr>An 80-year-old patient with MCL responds to BR followed by rituximab maintenance but after 1 year develops disease progression. The patient is not a candidate for transplant. In general, what would be your most likely next treatment recommendation?</vt:lpstr>
      <vt:lpstr>An 80-year-old patient with MCL responds to BR followed by rituximab maintenance but after 1 year develops disease progression. The patient is not a candidate for transplant. In general, what would be your most likely next treatment recommendation if the patient had a history of atrial fibrillation and was receiving anticoagulation? </vt:lpstr>
      <vt:lpstr>In general, what would be your most likely treatment recommendation for a 65-year-old otherwise healthy patient with MCL who responds to BR and then ibrutinib on relapse but subsequently develops progression?</vt:lpstr>
      <vt:lpstr>Based on current clinical trial data and your personal experience, how would you compare the global efficacy of acalabrutinib to that of ibrutinib in mantle cell lymphoma? </vt:lpstr>
      <vt:lpstr>Do you generally use maintenance rituximab for younger patients with MCL who have undergone transplant? </vt:lpstr>
      <vt:lpstr>Do you generally use maintenance rituximab for patients with MCL who are not transplant candidates?</vt:lpstr>
    </vt:vector>
  </TitlesOfParts>
  <Company>IU Dept of Medicine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O'Neil, Bert Howard</dc:creator>
  <cp:lastModifiedBy>Microsoft Office User</cp:lastModifiedBy>
  <cp:revision>263</cp:revision>
  <cp:lastPrinted>2018-06-05T17:47:21Z</cp:lastPrinted>
  <dcterms:created xsi:type="dcterms:W3CDTF">2018-01-03T20:36:53Z</dcterms:created>
  <dcterms:modified xsi:type="dcterms:W3CDTF">2018-06-05T17:47:22Z</dcterms:modified>
</cp:coreProperties>
</file>