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  <p:sldMasterId id="2147483738" r:id="rId3"/>
  </p:sldMasterIdLst>
  <p:notesMasterIdLst>
    <p:notesMasterId r:id="rId31"/>
  </p:notesMasterIdLst>
  <p:sldIdLst>
    <p:sldId id="393" r:id="rId4"/>
    <p:sldId id="256" r:id="rId5"/>
    <p:sldId id="381" r:id="rId6"/>
    <p:sldId id="383" r:id="rId7"/>
    <p:sldId id="384" r:id="rId8"/>
    <p:sldId id="385" r:id="rId9"/>
    <p:sldId id="386" r:id="rId10"/>
    <p:sldId id="387" r:id="rId11"/>
    <p:sldId id="323" r:id="rId12"/>
    <p:sldId id="316" r:id="rId13"/>
    <p:sldId id="322" r:id="rId14"/>
    <p:sldId id="300" r:id="rId15"/>
    <p:sldId id="302" r:id="rId16"/>
    <p:sldId id="306" r:id="rId17"/>
    <p:sldId id="308" r:id="rId18"/>
    <p:sldId id="312" r:id="rId19"/>
    <p:sldId id="311" r:id="rId20"/>
    <p:sldId id="373" r:id="rId21"/>
    <p:sldId id="334" r:id="rId22"/>
    <p:sldId id="335" r:id="rId23"/>
    <p:sldId id="337" r:id="rId24"/>
    <p:sldId id="339" r:id="rId25"/>
    <p:sldId id="340" r:id="rId26"/>
    <p:sldId id="379" r:id="rId27"/>
    <p:sldId id="343" r:id="rId28"/>
    <p:sldId id="344" r:id="rId29"/>
    <p:sldId id="3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48"/>
  </p:normalViewPr>
  <p:slideViewPr>
    <p:cSldViewPr snapToGrid="0" snapToObjects="1">
      <p:cViewPr>
        <p:scale>
          <a:sx n="100" d="100"/>
          <a:sy n="100" d="100"/>
        </p:scale>
        <p:origin x="90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7879506117"/>
          <c:y val="0.149896636341101"/>
          <c:w val="0.883236122213452"/>
          <c:h val="0.7383421181703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 (IWG 2007)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IRC</c:v>
                </c:pt>
                <c:pt idx="1">
                  <c:v>Investigator</c:v>
                </c:pt>
                <c:pt idx="2">
                  <c:v>IRC</c:v>
                </c:pt>
                <c:pt idx="3">
                  <c:v>Investigator</c:v>
                </c:pt>
                <c:pt idx="4">
                  <c:v>IRC</c:v>
                </c:pt>
                <c:pt idx="5">
                  <c:v>Investigator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0.25</c:v>
                </c:pt>
                <c:pt idx="2">
                  <c:v>0.51</c:v>
                </c:pt>
                <c:pt idx="3">
                  <c:v>0.71</c:v>
                </c:pt>
                <c:pt idx="4">
                  <c:v>0.67</c:v>
                </c:pt>
                <c:pt idx="5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7B-7244-BBC8-D13B48B364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 (IWG 2007)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.0"/>
                  <c:y val="0.02269755270333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7B-7244-BBC8-D13B48B364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IRC</c:v>
                </c:pt>
                <c:pt idx="1">
                  <c:v>Investigator</c:v>
                </c:pt>
                <c:pt idx="2">
                  <c:v>IRC</c:v>
                </c:pt>
                <c:pt idx="3">
                  <c:v>Investigator</c:v>
                </c:pt>
                <c:pt idx="4">
                  <c:v>IRC</c:v>
                </c:pt>
                <c:pt idx="5">
                  <c:v>Investigator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0.51</c:v>
                </c:pt>
                <c:pt idx="1">
                  <c:v>0.41</c:v>
                </c:pt>
                <c:pt idx="2">
                  <c:v>0.39</c:v>
                </c:pt>
                <c:pt idx="3">
                  <c:v>0.18</c:v>
                </c:pt>
                <c:pt idx="4">
                  <c:v>0.18</c:v>
                </c:pt>
                <c:pt idx="5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7B-7244-BBC8-D13B48B364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24740320"/>
        <c:axId val="-1024974128"/>
      </c:barChart>
      <c:catAx>
        <c:axId val="-102474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024974128"/>
        <c:crosses val="autoZero"/>
        <c:auto val="1"/>
        <c:lblAlgn val="ctr"/>
        <c:lblOffset val="100"/>
        <c:noMultiLvlLbl val="0"/>
      </c:catAx>
      <c:valAx>
        <c:axId val="-1024974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Patients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02474032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368900076192843"/>
          <c:y val="0.0419161068543371"/>
          <c:w val="0.262199847614314"/>
          <c:h val="0.072558532758541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49E9E-2079-C64A-90D8-26DC5680520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C831-C53B-8F4B-8C2C-544A56E5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3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4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 defTabSz="914377"/>
              <a:t>4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4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4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1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3" y="4573460"/>
            <a:ext cx="5485158" cy="3885055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3FD5-5466-4491-AAA2-31F12E52369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53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3" y="4573460"/>
            <a:ext cx="5485158" cy="388505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3FD5-5466-4491-AAA2-31F12E52369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2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58"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 defTabSz="913458"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24255" indent="-224851" defTabSz="913458"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573957" indent="-224851" defTabSz="913458"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23659" indent="-224851" defTabSz="913458"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473361" indent="-224851" algn="ctr" defTabSz="91345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23062" indent="-224851" algn="ctr" defTabSz="91345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372764" indent="-224851" algn="ctr" defTabSz="91345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22466" indent="-224851" algn="ctr" defTabSz="91345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03E9D4-163F-B44E-A3BA-63D9C25F18EB}" type="slidenum">
              <a:rPr lang="en-US" sz="1200" b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68995" name="Text Box 1"/>
          <p:cNvSpPr txBox="1">
            <a:spLocks noChangeArrowheads="1"/>
          </p:cNvSpPr>
          <p:nvPr/>
        </p:nvSpPr>
        <p:spPr bwMode="auto">
          <a:xfrm>
            <a:off x="3883296" y="8688366"/>
            <a:ext cx="29731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411" tIns="43205" rIns="86411" bIns="43205" anchor="b"/>
          <a:lstStyle>
            <a:lvl1pPr>
              <a:tabLst>
                <a:tab pos="0" algn="l"/>
                <a:tab pos="427038" algn="l"/>
                <a:tab pos="858838" algn="l"/>
                <a:tab pos="1290638" algn="l"/>
                <a:tab pos="1720850" algn="l"/>
                <a:tab pos="2154238" algn="l"/>
                <a:tab pos="2586038" algn="l"/>
                <a:tab pos="3017838" algn="l"/>
                <a:tab pos="3448050" algn="l"/>
                <a:tab pos="3881438" algn="l"/>
                <a:tab pos="4313238" algn="l"/>
                <a:tab pos="4745038" algn="l"/>
                <a:tab pos="5175250" algn="l"/>
                <a:tab pos="5607050" algn="l"/>
                <a:tab pos="6040438" algn="l"/>
                <a:tab pos="6470650" algn="l"/>
                <a:tab pos="6900863" algn="l"/>
                <a:tab pos="7332663" algn="l"/>
                <a:tab pos="7766050" algn="l"/>
                <a:tab pos="8196263" algn="l"/>
                <a:tab pos="8628063" algn="l"/>
              </a:tabLs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27038" algn="l"/>
                <a:tab pos="858838" algn="l"/>
                <a:tab pos="1290638" algn="l"/>
                <a:tab pos="1720850" algn="l"/>
                <a:tab pos="2154238" algn="l"/>
                <a:tab pos="2586038" algn="l"/>
                <a:tab pos="3017838" algn="l"/>
                <a:tab pos="3448050" algn="l"/>
                <a:tab pos="3881438" algn="l"/>
                <a:tab pos="4313238" algn="l"/>
                <a:tab pos="4745038" algn="l"/>
                <a:tab pos="5175250" algn="l"/>
                <a:tab pos="5607050" algn="l"/>
                <a:tab pos="6040438" algn="l"/>
                <a:tab pos="6470650" algn="l"/>
                <a:tab pos="6900863" algn="l"/>
                <a:tab pos="7332663" algn="l"/>
                <a:tab pos="7766050" algn="l"/>
                <a:tab pos="8196263" algn="l"/>
                <a:tab pos="8628063" algn="l"/>
              </a:tabLs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27038" algn="l"/>
                <a:tab pos="858838" algn="l"/>
                <a:tab pos="1290638" algn="l"/>
                <a:tab pos="1720850" algn="l"/>
                <a:tab pos="2154238" algn="l"/>
                <a:tab pos="2586038" algn="l"/>
                <a:tab pos="3017838" algn="l"/>
                <a:tab pos="3448050" algn="l"/>
                <a:tab pos="3881438" algn="l"/>
                <a:tab pos="4313238" algn="l"/>
                <a:tab pos="4745038" algn="l"/>
                <a:tab pos="5175250" algn="l"/>
                <a:tab pos="5607050" algn="l"/>
                <a:tab pos="6040438" algn="l"/>
                <a:tab pos="6470650" algn="l"/>
                <a:tab pos="6900863" algn="l"/>
                <a:tab pos="7332663" algn="l"/>
                <a:tab pos="7766050" algn="l"/>
                <a:tab pos="8196263" algn="l"/>
                <a:tab pos="8628063" algn="l"/>
              </a:tabLs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27038" algn="l"/>
                <a:tab pos="858838" algn="l"/>
                <a:tab pos="1290638" algn="l"/>
                <a:tab pos="1720850" algn="l"/>
                <a:tab pos="2154238" algn="l"/>
                <a:tab pos="2586038" algn="l"/>
                <a:tab pos="3017838" algn="l"/>
                <a:tab pos="3448050" algn="l"/>
                <a:tab pos="3881438" algn="l"/>
                <a:tab pos="4313238" algn="l"/>
                <a:tab pos="4745038" algn="l"/>
                <a:tab pos="5175250" algn="l"/>
                <a:tab pos="5607050" algn="l"/>
                <a:tab pos="6040438" algn="l"/>
                <a:tab pos="6470650" algn="l"/>
                <a:tab pos="6900863" algn="l"/>
                <a:tab pos="7332663" algn="l"/>
                <a:tab pos="7766050" algn="l"/>
                <a:tab pos="8196263" algn="l"/>
                <a:tab pos="8628063" algn="l"/>
              </a:tabLs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27038" algn="l"/>
                <a:tab pos="858838" algn="l"/>
                <a:tab pos="1290638" algn="l"/>
                <a:tab pos="1720850" algn="l"/>
                <a:tab pos="2154238" algn="l"/>
                <a:tab pos="2586038" algn="l"/>
                <a:tab pos="3017838" algn="l"/>
                <a:tab pos="3448050" algn="l"/>
                <a:tab pos="3881438" algn="l"/>
                <a:tab pos="4313238" algn="l"/>
                <a:tab pos="4745038" algn="l"/>
                <a:tab pos="5175250" algn="l"/>
                <a:tab pos="5607050" algn="l"/>
                <a:tab pos="6040438" algn="l"/>
                <a:tab pos="6470650" algn="l"/>
                <a:tab pos="6900863" algn="l"/>
                <a:tab pos="7332663" algn="l"/>
                <a:tab pos="7766050" algn="l"/>
                <a:tab pos="8196263" algn="l"/>
                <a:tab pos="8628063" algn="l"/>
              </a:tabLs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7038" algn="l"/>
                <a:tab pos="858838" algn="l"/>
                <a:tab pos="1290638" algn="l"/>
                <a:tab pos="1720850" algn="l"/>
                <a:tab pos="2154238" algn="l"/>
                <a:tab pos="2586038" algn="l"/>
                <a:tab pos="3017838" algn="l"/>
                <a:tab pos="3448050" algn="l"/>
                <a:tab pos="3881438" algn="l"/>
                <a:tab pos="4313238" algn="l"/>
                <a:tab pos="4745038" algn="l"/>
                <a:tab pos="5175250" algn="l"/>
                <a:tab pos="5607050" algn="l"/>
                <a:tab pos="6040438" algn="l"/>
                <a:tab pos="6470650" algn="l"/>
                <a:tab pos="6900863" algn="l"/>
                <a:tab pos="7332663" algn="l"/>
                <a:tab pos="7766050" algn="l"/>
                <a:tab pos="8196263" algn="l"/>
                <a:tab pos="8628063" algn="l"/>
              </a:tabLs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7038" algn="l"/>
                <a:tab pos="858838" algn="l"/>
                <a:tab pos="1290638" algn="l"/>
                <a:tab pos="1720850" algn="l"/>
                <a:tab pos="2154238" algn="l"/>
                <a:tab pos="2586038" algn="l"/>
                <a:tab pos="3017838" algn="l"/>
                <a:tab pos="3448050" algn="l"/>
                <a:tab pos="3881438" algn="l"/>
                <a:tab pos="4313238" algn="l"/>
                <a:tab pos="4745038" algn="l"/>
                <a:tab pos="5175250" algn="l"/>
                <a:tab pos="5607050" algn="l"/>
                <a:tab pos="6040438" algn="l"/>
                <a:tab pos="6470650" algn="l"/>
                <a:tab pos="6900863" algn="l"/>
                <a:tab pos="7332663" algn="l"/>
                <a:tab pos="7766050" algn="l"/>
                <a:tab pos="8196263" algn="l"/>
                <a:tab pos="8628063" algn="l"/>
              </a:tabLs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7038" algn="l"/>
                <a:tab pos="858838" algn="l"/>
                <a:tab pos="1290638" algn="l"/>
                <a:tab pos="1720850" algn="l"/>
                <a:tab pos="2154238" algn="l"/>
                <a:tab pos="2586038" algn="l"/>
                <a:tab pos="3017838" algn="l"/>
                <a:tab pos="3448050" algn="l"/>
                <a:tab pos="3881438" algn="l"/>
                <a:tab pos="4313238" algn="l"/>
                <a:tab pos="4745038" algn="l"/>
                <a:tab pos="5175250" algn="l"/>
                <a:tab pos="5607050" algn="l"/>
                <a:tab pos="6040438" algn="l"/>
                <a:tab pos="6470650" algn="l"/>
                <a:tab pos="6900863" algn="l"/>
                <a:tab pos="7332663" algn="l"/>
                <a:tab pos="7766050" algn="l"/>
                <a:tab pos="8196263" algn="l"/>
                <a:tab pos="8628063" algn="l"/>
              </a:tabLs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7038" algn="l"/>
                <a:tab pos="858838" algn="l"/>
                <a:tab pos="1290638" algn="l"/>
                <a:tab pos="1720850" algn="l"/>
                <a:tab pos="2154238" algn="l"/>
                <a:tab pos="2586038" algn="l"/>
                <a:tab pos="3017838" algn="l"/>
                <a:tab pos="3448050" algn="l"/>
                <a:tab pos="3881438" algn="l"/>
                <a:tab pos="4313238" algn="l"/>
                <a:tab pos="4745038" algn="l"/>
                <a:tab pos="5175250" algn="l"/>
                <a:tab pos="5607050" algn="l"/>
                <a:tab pos="6040438" algn="l"/>
                <a:tab pos="6470650" algn="l"/>
                <a:tab pos="6900863" algn="l"/>
                <a:tab pos="7332663" algn="l"/>
                <a:tab pos="7766050" algn="l"/>
                <a:tab pos="8196263" algn="l"/>
                <a:tab pos="8628063" algn="l"/>
              </a:tabLs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fld id="{AEBF59F1-7F6A-3947-93A0-03C86F8580AC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75000"/>
              </a:pPr>
              <a:t>25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8996" name="Text Box 2"/>
          <p:cNvSpPr txBox="1">
            <a:spLocks noChangeArrowheads="1"/>
          </p:cNvSpPr>
          <p:nvPr/>
        </p:nvSpPr>
        <p:spPr bwMode="auto">
          <a:xfrm>
            <a:off x="874364" y="687366"/>
            <a:ext cx="5109272" cy="342586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11" tIns="43205" rIns="86411" bIns="43205" anchor="ctr"/>
          <a:lstStyle>
            <a:lvl1pPr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970FE"/>
              </a:buClr>
              <a:buSzPct val="75000"/>
              <a:buFont typeface="Wingdings 3" charset="0"/>
              <a:buNone/>
            </a:pPr>
            <a:endParaRPr lang="en-US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468997" name="Text Box 3"/>
          <p:cNvSpPr>
            <a:spLocks noGrp="1" noChangeArrowheads="1"/>
          </p:cNvSpPr>
          <p:nvPr>
            <p:ph type="body"/>
          </p:nvPr>
        </p:nvSpPr>
        <p:spPr>
          <a:xfrm>
            <a:off x="914815" y="4344967"/>
            <a:ext cx="5023703" cy="4124195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5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 defTabSz="914377"/>
              <a:t>5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5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5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9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6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 defTabSz="914377"/>
              <a:t>6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6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6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7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 defTabSz="914377"/>
              <a:t>7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7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7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7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8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 defTabSz="914377"/>
              <a:t>8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8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377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 defTabSz="914377"/>
              <a:t>8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12548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44B1-158A-4BF6-99BF-61DE2EB2E3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6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76FEA-64C7-4192-B744-F871FC8A2A9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51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9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7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1214436"/>
            <a:ext cx="121920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3840" y="101600"/>
            <a:ext cx="11704320" cy="99060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" y="6356352"/>
            <a:ext cx="9997440" cy="365125"/>
          </a:xfrm>
        </p:spPr>
        <p:txBody>
          <a:bodyPr lIns="4572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◦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̵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›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18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◦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̵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›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151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20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3600" baseline="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-1"/>
            <a:ext cx="10362724" cy="146208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47" y="2802960"/>
            <a:ext cx="10515600" cy="1371600"/>
          </a:xfrm>
        </p:spPr>
        <p:txBody>
          <a:bodyPr anchor="ctr"/>
          <a:lstStyle>
            <a:lvl1pPr algn="ctr">
              <a:defRPr sz="32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4630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90"/>
            <a:ext cx="5080000" cy="5027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90"/>
            <a:ext cx="5080000" cy="5027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463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63716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3477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63716"/>
            <a:ext cx="5389033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03477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90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73736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05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2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9D2F7D-FC5C-3F46-9C72-E18FC1D7FFE0}" type="slidenum">
              <a:rPr lang="en-GB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2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6EC0D8-CF13-B54F-AABB-1280F8E58F14}" type="slidenum">
              <a:rPr lang="en-GB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2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9D2F7D-FC5C-3F46-9C72-E18FC1D7FFE0}" type="slidenum">
              <a:rPr lang="en-GB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15890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3" y="6289941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9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5B40A2-B197-3B46-BE14-65D655D54854}" type="slidenum">
              <a:rPr lang="en-US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189" indent="0">
              <a:buNone/>
              <a:defRPr sz="1051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189" indent="0">
              <a:buNone/>
              <a:defRPr sz="1051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7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18" Type="http://schemas.openxmlformats.org/officeDocument/2006/relationships/image" Target="../media/image4.jp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3DA5-7197-1746-9BA5-4014CF6425DC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196B-134F-224E-BB72-4E2E9C7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90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56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1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actual</a:t>
            </a:r>
            <a:b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 video-recorded proceedings from the </a:t>
            </a:r>
            <a:b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live 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610093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38" y="617904"/>
            <a:ext cx="8792863" cy="6240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1070" y="134706"/>
            <a:ext cx="2145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RATHL Trial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3867" y="6527157"/>
            <a:ext cx="155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Johnson, P ICML 2015</a:t>
            </a:r>
          </a:p>
        </p:txBody>
      </p:sp>
    </p:spTree>
    <p:extLst>
      <p:ext uri="{BB962C8B-B14F-4D97-AF65-F5344CB8AC3E}">
        <p14:creationId xmlns:p14="http://schemas.microsoft.com/office/powerpoint/2010/main" val="395520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849441" y="381641"/>
            <a:ext cx="8494560" cy="42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b="1" dirty="0">
                <a:solidFill>
                  <a:srgbClr val="FF0000"/>
                </a:solidFill>
                <a:latin typeface="Arial" charset="0"/>
              </a:rPr>
              <a:t>RATHL: PFS and OS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8141" y="971319"/>
            <a:ext cx="8494560" cy="5680119"/>
            <a:chOff x="1849441" y="1034819"/>
            <a:chExt cx="7782731" cy="5204135"/>
          </a:xfrm>
        </p:grpSpPr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2645748" y="6073909"/>
              <a:ext cx="6173877" cy="16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7000"/>
                </a:lnSpc>
                <a:buClr>
                  <a:srgbClr val="FFFFFF"/>
                </a:buClr>
                <a:buSzPct val="45000"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</a:tabLst>
              </a:pPr>
              <a:r>
                <a:rPr lang="en-GB" sz="1100" b="1">
                  <a:latin typeface="Arial" charset="0"/>
                </a:rPr>
                <a:t>Johnson P et al. N Engl J Med 2016;374:2419-2429</a:t>
              </a:r>
              <a:endParaRPr lang="en-GB" sz="1100" b="1" dirty="0">
                <a:latin typeface="Arial" charset="0"/>
              </a:endParaRPr>
            </a:p>
          </p:txBody>
        </p:sp>
        <p:pic>
          <p:nvPicPr>
            <p:cNvPr id="6" name="Picture 5" descr="Imag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5748" y="1034819"/>
              <a:ext cx="6173877" cy="497716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94666" y="1476718"/>
              <a:ext cx="71677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PFS</a:t>
              </a:r>
            </a:p>
            <a:p>
              <a:r>
                <a:rPr lang="en-US" dirty="0"/>
                <a:t>PET2-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0425" y="1476718"/>
              <a:ext cx="71677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OS</a:t>
              </a:r>
            </a:p>
            <a:p>
              <a:r>
                <a:rPr lang="en-US" dirty="0"/>
                <a:t>PET2-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49441" y="4098584"/>
              <a:ext cx="761747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PFS</a:t>
              </a:r>
            </a:p>
            <a:p>
              <a:r>
                <a:rPr lang="en-US" dirty="0"/>
                <a:t>PET2+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70425" y="4098584"/>
              <a:ext cx="761747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OS</a:t>
              </a:r>
            </a:p>
            <a:p>
              <a:r>
                <a:rPr lang="en-US" dirty="0"/>
                <a:t>PET2+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80893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53131"/>
            <a:ext cx="11704320" cy="990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a typeface="ＭＳ Ｐゴシック" charset="0"/>
              </a:rPr>
              <a:t>ECHELON-1: Phase 3 Study of BV+AVD Versus </a:t>
            </a:r>
            <a:r>
              <a:rPr lang="en-US" b="1">
                <a:solidFill>
                  <a:srgbClr val="FF0000"/>
                </a:solidFill>
                <a:ea typeface="ＭＳ Ｐゴシック" charset="0"/>
              </a:rPr>
              <a:t>ABVD </a:t>
            </a:r>
            <a:br>
              <a:rPr lang="en-US" b="1">
                <a:solidFill>
                  <a:srgbClr val="FF0000"/>
                </a:solidFill>
                <a:ea typeface="ＭＳ Ｐゴシック" charset="0"/>
              </a:rPr>
            </a:br>
            <a:r>
              <a:rPr lang="en-US" b="1">
                <a:solidFill>
                  <a:srgbClr val="FF0000"/>
                </a:solidFill>
                <a:ea typeface="ＭＳ Ｐゴシック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</a:rPr>
              <a:t>Newly Diagnosed, Advanced cHL</a:t>
            </a:r>
            <a:r>
              <a:rPr lang="en-US" b="1" baseline="30000" dirty="0">
                <a:solidFill>
                  <a:srgbClr val="FF0000"/>
                </a:solidFill>
                <a:ea typeface="ＭＳ Ｐゴシック" charset="0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153401" y="6460636"/>
            <a:ext cx="3873500" cy="365125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1. Connors JM et al.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fr-FR" dirty="0">
                <a:solidFill>
                  <a:srgbClr val="000000"/>
                </a:solidFill>
              </a:rPr>
              <a:t>ASH 2017) and NEJM 2017.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0531" y="1625111"/>
            <a:ext cx="9778910" cy="4952461"/>
            <a:chOff x="1831702" y="1530533"/>
            <a:chExt cx="8271542" cy="4189065"/>
          </a:xfrm>
        </p:grpSpPr>
        <p:sp>
          <p:nvSpPr>
            <p:cNvPr id="5" name="Rectangle 4"/>
            <p:cNvSpPr/>
            <p:nvPr/>
          </p:nvSpPr>
          <p:spPr>
            <a:xfrm>
              <a:off x="2305052" y="1765300"/>
              <a:ext cx="466725" cy="208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/>
                <a:t>Screening </a:t>
              </a:r>
            </a:p>
            <a:p>
              <a:pPr algn="ctr"/>
              <a:r>
                <a:rPr lang="en-US" b="1" dirty="0"/>
                <a:t>CT/PET scan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962400" y="1902557"/>
              <a:ext cx="3295650" cy="774700"/>
              <a:chOff x="2438400" y="1303092"/>
              <a:chExt cx="3295650" cy="58102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438400" y="1303092"/>
                <a:ext cx="3295650" cy="5810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7013" algn="ctr"/>
                <a:r>
                  <a:rPr lang="en-US" b="1" dirty="0"/>
                  <a:t>ABVD x 6 cycles (n = 670)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009900" y="1313533"/>
                <a:ext cx="0" cy="560142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962400" y="2918557"/>
              <a:ext cx="3295650" cy="774700"/>
              <a:chOff x="2438400" y="2036517"/>
              <a:chExt cx="3295650" cy="5810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38400" y="2036517"/>
                <a:ext cx="3295650" cy="5810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7013" algn="ctr"/>
                <a:r>
                  <a:rPr lang="en-US" b="1" dirty="0"/>
                  <a:t>BV+AVD x 6 cycles (n = 664)</a:t>
                </a:r>
              </a:p>
              <a:p>
                <a:pPr marL="227013" algn="ctr"/>
                <a:r>
                  <a:rPr lang="en-US" b="1" dirty="0"/>
                  <a:t>BV 1.2 mg/kg IV infusion</a:t>
                </a:r>
              </a:p>
              <a:p>
                <a:pPr marL="227013" algn="ctr"/>
                <a:r>
                  <a:rPr lang="en-US" b="1" dirty="0"/>
                  <a:t>Days 1 and 15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3009900" y="2046958"/>
                <a:ext cx="0" cy="560142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7920039" y="1765300"/>
              <a:ext cx="466725" cy="208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/>
                <a:t>EOT</a:t>
              </a:r>
            </a:p>
            <a:p>
              <a:pPr algn="ctr"/>
              <a:r>
                <a:rPr lang="en-US" b="1" dirty="0"/>
                <a:t>CT/PET scan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22144" y="1830446"/>
              <a:ext cx="1181100" cy="195250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Follow-up every 3 months for 36 months, then every 6 months until study closure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62540" y="1530533"/>
              <a:ext cx="3495370" cy="31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218 study sites in 21 countries worldwide</a:t>
              </a:r>
            </a:p>
          </p:txBody>
        </p:sp>
        <p:cxnSp>
          <p:nvCxnSpPr>
            <p:cNvPr id="21" name="Elbow Connector 20"/>
            <p:cNvCxnSpPr>
              <a:stCxn id="5" idx="3"/>
              <a:endCxn id="6" idx="1"/>
            </p:cNvCxnSpPr>
            <p:nvPr/>
          </p:nvCxnSpPr>
          <p:spPr>
            <a:xfrm flipV="1">
              <a:off x="2771777" y="2289909"/>
              <a:ext cx="1190625" cy="516793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5" idx="3"/>
              <a:endCxn id="7" idx="1"/>
            </p:cNvCxnSpPr>
            <p:nvPr/>
          </p:nvCxnSpPr>
          <p:spPr>
            <a:xfrm>
              <a:off x="2771777" y="2806702"/>
              <a:ext cx="1190625" cy="499207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6" idx="3"/>
              <a:endCxn id="17" idx="1"/>
            </p:cNvCxnSpPr>
            <p:nvPr/>
          </p:nvCxnSpPr>
          <p:spPr>
            <a:xfrm>
              <a:off x="7258052" y="2289909"/>
              <a:ext cx="661987" cy="516793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7" idx="3"/>
              <a:endCxn id="17" idx="1"/>
            </p:cNvCxnSpPr>
            <p:nvPr/>
          </p:nvCxnSpPr>
          <p:spPr>
            <a:xfrm flipV="1">
              <a:off x="7258052" y="2806702"/>
              <a:ext cx="661987" cy="499207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7" idx="3"/>
              <a:endCxn id="18" idx="1"/>
            </p:cNvCxnSpPr>
            <p:nvPr/>
          </p:nvCxnSpPr>
          <p:spPr>
            <a:xfrm>
              <a:off x="8386764" y="2806700"/>
              <a:ext cx="53538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362913" y="2601517"/>
              <a:ext cx="408399" cy="31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1:1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924177" y="2622059"/>
              <a:ext cx="295275" cy="393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70666" y="3056303"/>
              <a:ext cx="602295" cy="546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N = </a:t>
              </a:r>
            </a:p>
            <a:p>
              <a:pPr algn="ctr"/>
              <a:r>
                <a:rPr lang="en-US" b="1" dirty="0"/>
                <a:t>1,334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43476" y="4121392"/>
              <a:ext cx="3629024" cy="101530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End-of-cycle-2 PET scan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Deauville 5; could receive alternate therapy per physician’s choice (not an </a:t>
              </a:r>
              <a:r>
                <a:rPr lang="en-US" dirty="0" err="1"/>
                <a:t>mPFS</a:t>
              </a:r>
              <a:r>
                <a:rPr lang="en-US" dirty="0"/>
                <a:t> event) 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 flipV="1">
              <a:off x="4533900" y="3730031"/>
              <a:ext cx="409576" cy="39136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831702" y="4235692"/>
              <a:ext cx="3060720" cy="1483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Inclusion Criteria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cHL</a:t>
              </a:r>
              <a:r>
                <a:rPr lang="en-US" dirty="0"/>
                <a:t> stage III or IV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ECOG PS 0, 1, or 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Age ≥18 years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Measurable disease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Adequate liver and renal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9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a typeface="ＭＳ Ｐゴシック" charset="0"/>
              </a:rPr>
              <a:t>mPFS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</a:rPr>
              <a:t> Per Independent Review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04682"/>
              </p:ext>
            </p:extLst>
          </p:nvPr>
        </p:nvGraphicFramePr>
        <p:xfrm>
          <a:off x="7065199" y="4629541"/>
          <a:ext cx="416159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4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BV+AVD</a:t>
                      </a:r>
                    </a:p>
                    <a:p>
                      <a:pPr algn="ctr"/>
                      <a:r>
                        <a:rPr lang="en-US" sz="1600" dirty="0"/>
                        <a:t>(95%</a:t>
                      </a:r>
                      <a:r>
                        <a:rPr lang="en-US" sz="1600" baseline="0" dirty="0"/>
                        <a:t> CI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ABVD</a:t>
                      </a:r>
                    </a:p>
                    <a:p>
                      <a:pPr algn="ctr"/>
                      <a:r>
                        <a:rPr lang="en-US" sz="1600" dirty="0"/>
                        <a:t>(95%</a:t>
                      </a:r>
                      <a:r>
                        <a:rPr lang="en-US" sz="1600" baseline="0" dirty="0"/>
                        <a:t> CI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/>
                        <a:t>2-year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82.1</a:t>
                      </a:r>
                    </a:p>
                    <a:p>
                      <a:pPr algn="ctr"/>
                      <a:r>
                        <a:rPr lang="en-US" sz="1600" dirty="0"/>
                        <a:t>(78.7-85.0)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77.2</a:t>
                      </a:r>
                    </a:p>
                    <a:p>
                      <a:pPr algn="ctr"/>
                      <a:r>
                        <a:rPr lang="en-US" sz="1600" dirty="0"/>
                        <a:t>(73.7-80.4)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79090"/>
              </p:ext>
            </p:extLst>
          </p:nvPr>
        </p:nvGraphicFramePr>
        <p:xfrm>
          <a:off x="7048260" y="1532056"/>
          <a:ext cx="4178539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6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BV+AVD</a:t>
                      </a:r>
                    </a:p>
                    <a:p>
                      <a:pPr algn="ctr"/>
                      <a:r>
                        <a:rPr lang="en-US" sz="1600" dirty="0"/>
                        <a:t>(n = 117)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ABVD</a:t>
                      </a:r>
                    </a:p>
                    <a:p>
                      <a:pPr algn="ctr"/>
                      <a:r>
                        <a:rPr lang="en-US" sz="1600" dirty="0"/>
                        <a:t>(n = 146)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Progression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Death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1600" dirty="0"/>
                        <a:t>Modified progression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Chemotherapy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Radiotherapy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9</a:t>
                      </a:r>
                    </a:p>
                    <a:p>
                      <a:pPr algn="ctr"/>
                      <a:r>
                        <a:rPr lang="en-US" sz="1600" dirty="0"/>
                        <a:t>7</a:t>
                      </a:r>
                    </a:p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22</a:t>
                      </a:r>
                    </a:p>
                    <a:p>
                      <a:pPr algn="ctr"/>
                      <a:r>
                        <a:rPr lang="en-US" sz="1600" dirty="0"/>
                        <a:t>15</a:t>
                      </a:r>
                    </a:p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78032" y="1231131"/>
            <a:ext cx="151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Number of Events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8032" y="4306890"/>
            <a:ext cx="1351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mPFS</a:t>
            </a:r>
            <a:r>
              <a:rPr lang="en-US" sz="1400" b="1" dirty="0">
                <a:solidFill>
                  <a:srgbClr val="FF0000"/>
                </a:solidFill>
              </a:rPr>
              <a:t> Estimates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8034" y="5978282"/>
            <a:ext cx="307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Median follow-up (range): 24.9 </a:t>
            </a:r>
            <a:r>
              <a:rPr lang="en-US" sz="1200" b="1" dirty="0" err="1"/>
              <a:t>mo</a:t>
            </a:r>
            <a:r>
              <a:rPr lang="en-US" sz="1200" b="1" dirty="0"/>
              <a:t> (0.0-49.3)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Connors JM et al. ASH 2017. Abstract 6.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Image 6" descr="150204698-1-2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436373"/>
            <a:ext cx="6565797" cy="4960435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3771900" y="2486593"/>
            <a:ext cx="3293300" cy="237443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3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a typeface="ＭＳ Ｐゴシック" charset="0"/>
              </a:rPr>
              <a:t>Summary of Treatment-Emergent Febrile Neutropenia and AEs </a:t>
            </a:r>
            <a:br>
              <a:rPr lang="en-US" b="1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b="1" dirty="0">
                <a:solidFill>
                  <a:srgbClr val="FF0000"/>
                </a:solidFill>
                <a:ea typeface="ＭＳ Ｐゴシック" charset="0"/>
              </a:rPr>
              <a:t>by Primary Prophylaxis With G-CSF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43840" y="6356352"/>
            <a:ext cx="11948160" cy="365125"/>
          </a:xfrm>
        </p:spPr>
        <p:txBody>
          <a:bodyPr/>
          <a:lstStyle/>
          <a:p>
            <a:r>
              <a:rPr lang="en-US" baseline="30000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Includes preferred terms: neutropenia, neutrophil count decreased.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Defined as G-CSF use by day 5 of study treatment.</a:t>
            </a:r>
          </a:p>
          <a:p>
            <a:r>
              <a:rPr lang="fr-FR" dirty="0"/>
              <a:t>Connors JM et al. ASH 2017. Abstract 6.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280" y="5589855"/>
            <a:ext cx="7417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G-CSF primary prophylaxis for BV+AVD resulted in an overall safety profile comparable to ABVD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G-CSF primary prophylaxis is recommended for all BV+AVD patients</a:t>
            </a:r>
          </a:p>
        </p:txBody>
      </p:sp>
      <p:pic>
        <p:nvPicPr>
          <p:cNvPr id="7" name="Image 2" descr="150204698-1-2_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4" y="1447800"/>
            <a:ext cx="10093691" cy="414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Phase 2 </a:t>
            </a:r>
            <a:r>
              <a:rPr lang="en-US" altLang="en-US" b="1" dirty="0" err="1">
                <a:solidFill>
                  <a:srgbClr val="FF0000"/>
                </a:solidFill>
              </a:rPr>
              <a:t>CheckMate</a:t>
            </a:r>
            <a:r>
              <a:rPr lang="en-US" altLang="en-US" b="1" dirty="0">
                <a:solidFill>
                  <a:srgbClr val="FF0000"/>
                </a:solidFill>
              </a:rPr>
              <a:t> (Cohort D) 205 Study Design: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Nivolumab in  Newly Diagnosed </a:t>
            </a:r>
            <a:r>
              <a:rPr lang="en-US" altLang="en-US" b="1" dirty="0" err="1">
                <a:solidFill>
                  <a:srgbClr val="FF0000"/>
                </a:solidFill>
              </a:rPr>
              <a:t>cHL</a:t>
            </a:r>
            <a:endParaRPr lang="en-US" altLang="en-US" b="1" baseline="300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9900" y="1298535"/>
            <a:ext cx="10756900" cy="5111933"/>
            <a:chOff x="1288494" y="1348954"/>
            <a:chExt cx="9187351" cy="4366045"/>
          </a:xfrm>
        </p:grpSpPr>
        <p:sp>
          <p:nvSpPr>
            <p:cNvPr id="26" name="TextBox 43"/>
            <p:cNvSpPr txBox="1">
              <a:spLocks noChangeArrowheads="1"/>
            </p:cNvSpPr>
            <p:nvPr/>
          </p:nvSpPr>
          <p:spPr bwMode="auto">
            <a:xfrm>
              <a:off x="9313027" y="3254027"/>
              <a:ext cx="1162818" cy="2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700" dirty="0">
                  <a:solidFill>
                    <a:srgbClr val="000000"/>
                  </a:solidFill>
                </a:rPr>
                <a:t>Max 2 years</a:t>
              </a:r>
            </a:p>
          </p:txBody>
        </p:sp>
        <p:sp>
          <p:nvSpPr>
            <p:cNvPr id="45061" name="Rectangle 6"/>
            <p:cNvSpPr>
              <a:spLocks noChangeArrowheads="1"/>
            </p:cNvSpPr>
            <p:nvPr/>
          </p:nvSpPr>
          <p:spPr bwMode="auto">
            <a:xfrm>
              <a:off x="1288494" y="1573877"/>
              <a:ext cx="2230562" cy="1980236"/>
            </a:xfrm>
            <a:prstGeom prst="rect">
              <a:avLst/>
            </a:prstGeom>
            <a:solidFill>
              <a:schemeClr val="accent1"/>
            </a:solidFill>
            <a:ln w="25400" algn="ctr">
              <a:noFill/>
              <a:round/>
              <a:headEnd/>
              <a:tailEnd type="triangle" w="med" len="med"/>
            </a:ln>
          </p:spPr>
          <p:txBody>
            <a:bodyPr lIns="68580" tIns="34290" rIns="68580" bIns="34290" anchor="ctr"/>
            <a:lstStyle>
              <a:lvl1pPr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700" b="1" dirty="0">
                  <a:solidFill>
                    <a:schemeClr val="bg1"/>
                  </a:solidFill>
                </a:rPr>
                <a:t>Adults with newly diagnosed, untreated, advanced-stage </a:t>
              </a:r>
              <a:r>
                <a:rPr lang="en-GB" altLang="en-US" sz="1700" b="1" dirty="0" err="1">
                  <a:solidFill>
                    <a:schemeClr val="bg1"/>
                  </a:solidFill>
                </a:rPr>
                <a:t>cHL</a:t>
              </a:r>
              <a:endParaRPr lang="en-GB" altLang="en-US" sz="1700" b="1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700" b="1" dirty="0">
                  <a:solidFill>
                    <a:schemeClr val="bg1"/>
                  </a:solidFill>
                </a:rPr>
                <a:t>(stage IIB, III, IV) 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GB" altLang="en-US" sz="1700" b="1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700" b="1" dirty="0">
                  <a:solidFill>
                    <a:schemeClr val="bg1"/>
                  </a:solidFill>
                </a:rPr>
                <a:t>Performance status 0-1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GB" altLang="en-US" sz="1700" b="1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en-US" altLang="en-US" sz="1700" b="1" dirty="0">
                  <a:solidFill>
                    <a:schemeClr val="bg1"/>
                  </a:solidFill>
                </a:rPr>
                <a:t>N = 51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748086" y="3232303"/>
              <a:ext cx="135373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198197" y="3220207"/>
              <a:ext cx="40746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66" name="TextBox 42"/>
            <p:cNvSpPr txBox="1">
              <a:spLocks noChangeArrowheads="1"/>
            </p:cNvSpPr>
            <p:nvPr/>
          </p:nvSpPr>
          <p:spPr bwMode="auto">
            <a:xfrm>
              <a:off x="3961602" y="3254027"/>
              <a:ext cx="971748" cy="2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700" dirty="0">
                  <a:solidFill>
                    <a:srgbClr val="000000"/>
                  </a:solidFill>
                </a:rPr>
                <a:t>~8 weeks</a:t>
              </a:r>
              <a:endParaRPr lang="en-GB" altLang="en-US" sz="17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5067" name="TextBox 43"/>
            <p:cNvSpPr txBox="1">
              <a:spLocks noChangeArrowheads="1"/>
            </p:cNvSpPr>
            <p:nvPr/>
          </p:nvSpPr>
          <p:spPr bwMode="auto">
            <a:xfrm>
              <a:off x="6704991" y="3254027"/>
              <a:ext cx="1018236" cy="2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700" dirty="0">
                  <a:solidFill>
                    <a:srgbClr val="000000"/>
                  </a:solidFill>
                </a:rPr>
                <a:t>~22 weeks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9313027" y="2186117"/>
              <a:ext cx="1162818" cy="942019"/>
            </a:xfrm>
            <a:prstGeom prst="roundRect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>
                <a:defRPr/>
              </a:pPr>
              <a:r>
                <a:rPr lang="en-GB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Follow-up/ observation</a:t>
              </a:r>
            </a:p>
          </p:txBody>
        </p:sp>
        <p:sp>
          <p:nvSpPr>
            <p:cNvPr id="45072" name="TextBox 48"/>
            <p:cNvSpPr txBox="1">
              <a:spLocks noChangeArrowheads="1"/>
            </p:cNvSpPr>
            <p:nvPr/>
          </p:nvSpPr>
          <p:spPr bwMode="auto">
            <a:xfrm>
              <a:off x="5089849" y="1348954"/>
              <a:ext cx="4223176" cy="72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 dirty="0" err="1">
                  <a:solidFill>
                    <a:srgbClr val="000000"/>
                  </a:solidFill>
                </a:rPr>
                <a:t>Combotherapy</a:t>
              </a:r>
              <a:endParaRPr lang="en-US" altLang="en-US" sz="1700" b="1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None/>
              </a:pPr>
              <a:r>
                <a:rPr lang="en-GB" sz="1700" b="1" dirty="0"/>
                <a:t>(6 combo-cycles; 12 doses)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700" b="1" dirty="0">
                <a:solidFill>
                  <a:srgbClr val="000000"/>
                </a:solidFill>
              </a:endParaRPr>
            </a:p>
          </p:txBody>
        </p:sp>
        <p:sp>
          <p:nvSpPr>
            <p:cNvPr id="45073" name="TextBox 49"/>
            <p:cNvSpPr txBox="1">
              <a:spLocks noChangeArrowheads="1"/>
            </p:cNvSpPr>
            <p:nvPr/>
          </p:nvSpPr>
          <p:spPr bwMode="auto">
            <a:xfrm>
              <a:off x="3714650" y="1348954"/>
              <a:ext cx="1375198" cy="72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206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 dirty="0">
                  <a:solidFill>
                    <a:srgbClr val="000000"/>
                  </a:solidFill>
                </a:rPr>
                <a:t>Monotherapy</a:t>
              </a:r>
            </a:p>
            <a:p>
              <a:pPr algn="ctr">
                <a:spcBef>
                  <a:spcPct val="0"/>
                </a:spcBef>
                <a:buClrTx/>
                <a:buNone/>
              </a:pPr>
              <a:r>
                <a:rPr lang="en-GB" sz="1700" b="1" dirty="0"/>
                <a:t>(4 doses)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7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9313025" y="3232303"/>
              <a:ext cx="11628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5-Point Star 6"/>
            <p:cNvSpPr/>
            <p:nvPr/>
          </p:nvSpPr>
          <p:spPr>
            <a:xfrm>
              <a:off x="5062135" y="3523017"/>
              <a:ext cx="136671" cy="183696"/>
            </a:xfrm>
            <a:prstGeom prst="star5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310752" y="3523017"/>
              <a:ext cx="136671" cy="183696"/>
            </a:xfrm>
            <a:prstGeom prst="star5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9745970" y="3523017"/>
              <a:ext cx="136671" cy="183696"/>
            </a:xfrm>
            <a:prstGeom prst="star5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41" name="Rectangle 40"/>
            <p:cNvSpPr/>
            <p:nvPr/>
          </p:nvSpPr>
          <p:spPr bwMode="auto">
            <a:xfrm flipH="1">
              <a:off x="3714652" y="2405986"/>
              <a:ext cx="1403791" cy="650875"/>
            </a:xfrm>
            <a:prstGeom prst="rect">
              <a:avLst/>
            </a:prstGeom>
            <a:solidFill>
              <a:srgbClr val="0065A4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Nivolumab</a:t>
              </a: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240 mg IV Q2W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115193" y="2405979"/>
              <a:ext cx="4197832" cy="650080"/>
            </a:xfrm>
            <a:prstGeom prst="rect">
              <a:avLst/>
            </a:prstGeom>
            <a:solidFill>
              <a:srgbClr val="E287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Nivolumab 240 mg IV + AVD</a:t>
              </a:r>
            </a:p>
            <a:p>
              <a:pPr algn="ctr"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Q2W</a:t>
              </a:r>
            </a:p>
          </p:txBody>
        </p:sp>
        <p:sp>
          <p:nvSpPr>
            <p:cNvPr id="3" name="Down Arrow 2"/>
            <p:cNvSpPr/>
            <p:nvPr/>
          </p:nvSpPr>
          <p:spPr>
            <a:xfrm>
              <a:off x="3697350" y="2074467"/>
              <a:ext cx="112486" cy="332924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4062657" y="2074467"/>
              <a:ext cx="112486" cy="332924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4427965" y="2074467"/>
              <a:ext cx="112486" cy="332924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4793272" y="2074467"/>
              <a:ext cx="112486" cy="332924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5158580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523892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5889200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6254507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6619814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6985122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7350434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7715742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8081049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8446357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49" name="Down Arrow 48"/>
            <p:cNvSpPr/>
            <p:nvPr/>
          </p:nvSpPr>
          <p:spPr>
            <a:xfrm>
              <a:off x="8811664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50" name="Down Arrow 49"/>
            <p:cNvSpPr/>
            <p:nvPr/>
          </p:nvSpPr>
          <p:spPr>
            <a:xfrm>
              <a:off x="9176977" y="2074467"/>
              <a:ext cx="112486" cy="332924"/>
            </a:xfrm>
            <a:prstGeom prst="downArrow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3706748" y="3523017"/>
              <a:ext cx="136671" cy="183696"/>
            </a:xfrm>
            <a:prstGeom prst="star5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7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97389" y="3732326"/>
              <a:ext cx="2887402" cy="282584"/>
              <a:chOff x="3380400" y="2892584"/>
              <a:chExt cx="2887402" cy="21193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517071" y="2892584"/>
                <a:ext cx="2750731" cy="21193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GB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FDG-PET plus CT/MRI scans</a:t>
                </a:r>
              </a:p>
            </p:txBody>
          </p:sp>
          <p:sp>
            <p:nvSpPr>
              <p:cNvPr id="53" name="5-Point Star 52"/>
              <p:cNvSpPr/>
              <p:nvPr/>
            </p:nvSpPr>
            <p:spPr>
              <a:xfrm>
                <a:off x="3380400" y="2942343"/>
                <a:ext cx="136671" cy="137772"/>
              </a:xfrm>
              <a:prstGeom prst="star5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en-US" sz="17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021138" y="4261333"/>
              <a:ext cx="6149729" cy="1453666"/>
              <a:chOff x="885678" y="3325469"/>
              <a:chExt cx="6149729" cy="109024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85678" y="3325469"/>
                <a:ext cx="3017520" cy="561881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GB" sz="17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Primary Endpoints</a:t>
                </a:r>
              </a:p>
              <a:p>
                <a:pPr marL="171450" indent="-171450"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1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 and tolerability </a:t>
                </a:r>
                <a:br>
                  <a:rPr lang="en-GB" sz="1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Grade 3</a:t>
                </a:r>
                <a:r>
                  <a:rPr lang="en-GB" sz="1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 TRAEs)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292207" y="3351101"/>
                <a:ext cx="2743200" cy="1064617"/>
              </a:xfrm>
              <a:prstGeom prst="rect">
                <a:avLst/>
              </a:prstGeom>
              <a:ln w="19050"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3175">
                  <a:defRPr/>
                </a:pPr>
                <a:r>
                  <a:rPr lang="en-GB" sz="17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Additional Endpoints</a:t>
                </a:r>
              </a:p>
              <a:p>
                <a:pPr marL="128588" indent="-128588"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1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Discontinuation rate</a:t>
                </a:r>
              </a:p>
              <a:p>
                <a:pPr marL="128588" indent="-128588"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1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 and ORR by IRC</a:t>
                </a:r>
                <a:endParaRPr lang="en-GB" sz="17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8588" indent="-128588"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1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 and ORR by investigator</a:t>
                </a:r>
              </a:p>
              <a:p>
                <a:pPr marL="128588" indent="-128588"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17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mPFS</a:t>
                </a:r>
                <a:endParaRPr lang="en-GB" sz="1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8588" indent="-128588"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1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9882641" y="6488500"/>
            <a:ext cx="2034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Ramshandren</a:t>
            </a:r>
            <a:r>
              <a:rPr lang="en-US" sz="1200" dirty="0"/>
              <a:t> et al, ASH 2017</a:t>
            </a:r>
          </a:p>
        </p:txBody>
      </p:sp>
    </p:spTree>
    <p:extLst>
      <p:ext uri="{BB962C8B-B14F-4D97-AF65-F5344CB8AC3E}">
        <p14:creationId xmlns:p14="http://schemas.microsoft.com/office/powerpoint/2010/main" val="366242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Response per IRC and Investigator: ITT Population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7797" y="5453760"/>
            <a:ext cx="9486937" cy="500137"/>
          </a:xfrm>
          <a:prstGeom prst="rect">
            <a:avLst/>
          </a:prstGeom>
          <a:solidFill>
            <a:schemeClr val="accent6"/>
          </a:solidFill>
        </p:spPr>
        <p:txBody>
          <a:bodyPr wrap="square" lIns="68580" tIns="34290" rIns="68580" bIns="34290" rtlCol="0">
            <a:spAutoFit/>
          </a:bodyPr>
          <a:lstStyle/>
          <a:p>
            <a:pPr marL="214298" indent="-214298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end of therapy, ORR per investigator for the ITT population was 84%, with 80% of patients achieving CR</a:t>
            </a:r>
          </a:p>
          <a:p>
            <a:pPr marL="214298" indent="-214298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patients were </a:t>
            </a:r>
            <a:r>
              <a:rPr lang="en-GB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nonevaluable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end of </a:t>
            </a:r>
            <a:r>
              <a:rPr lang="en-GB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en-GB" sz="14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064707" y="6182797"/>
            <a:ext cx="7498080" cy="365125"/>
          </a:xfrm>
        </p:spPr>
        <p:txBody>
          <a:bodyPr/>
          <a:lstStyle/>
          <a:p>
            <a:r>
              <a:rPr lang="en-GB" baseline="30000" dirty="0">
                <a:ea typeface="Times New Roman" panose="02020603050405020304" pitchFamily="18" charset="0"/>
              </a:rPr>
              <a:t>a </a:t>
            </a:r>
            <a:r>
              <a:rPr lang="en-US" dirty="0"/>
              <a:t>No evaluable scan in at least one on-study time point.</a:t>
            </a:r>
          </a:p>
          <a:p>
            <a:r>
              <a:rPr lang="en-GB" dirty="0">
                <a:ea typeface="Times New Roman" panose="02020603050405020304" pitchFamily="18" charset="0"/>
              </a:rPr>
              <a:t>Biopsies were not required for patients to be considered to have progressive disease. </a:t>
            </a:r>
          </a:p>
          <a:p>
            <a:r>
              <a:rPr lang="en-US" dirty="0"/>
              <a:t>Values may not add together due to rounding.</a:t>
            </a:r>
          </a:p>
          <a:p>
            <a:r>
              <a:rPr lang="da-DK" dirty="0">
                <a:solidFill>
                  <a:srgbClr val="000000"/>
                </a:solidFill>
              </a:rPr>
              <a:t>1. Ramchandren R et al. </a:t>
            </a:r>
            <a:r>
              <a:rPr lang="da-DK" i="1" dirty="0">
                <a:solidFill>
                  <a:srgbClr val="000000"/>
                </a:solidFill>
              </a:rPr>
              <a:t>Blood</a:t>
            </a:r>
            <a:r>
              <a:rPr lang="da-DK" dirty="0">
                <a:solidFill>
                  <a:srgbClr val="000000"/>
                </a:solidFill>
              </a:rPr>
              <a:t>. 2017;130:Abstract 651.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58417" y="1181100"/>
            <a:ext cx="9785696" cy="4168862"/>
            <a:chOff x="202301" y="954606"/>
            <a:chExt cx="8739398" cy="2792341"/>
          </a:xfrm>
        </p:grpSpPr>
        <p:sp>
          <p:nvSpPr>
            <p:cNvPr id="10" name="TextBox 9"/>
            <p:cNvSpPr txBox="1"/>
            <p:nvPr/>
          </p:nvSpPr>
          <p:spPr>
            <a:xfrm>
              <a:off x="1280675" y="1731116"/>
              <a:ext cx="914400" cy="19043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ORR: 69%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6718" y="1786004"/>
              <a:ext cx="914400" cy="19043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ORR: 67%</a:t>
              </a:r>
            </a:p>
          </p:txBody>
        </p:sp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695707962"/>
                </p:ext>
              </p:extLst>
            </p:nvPr>
          </p:nvGraphicFramePr>
          <p:xfrm>
            <a:off x="202301" y="954606"/>
            <a:ext cx="8739398" cy="26382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07510" y="3540795"/>
              <a:ext cx="1536516" cy="20615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End of Monotherapy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9093" y="3540795"/>
              <a:ext cx="1067235" cy="206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After 2 Cycles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40631" y="3540795"/>
              <a:ext cx="1161435" cy="20615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End of Therapy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32547" y="1323206"/>
              <a:ext cx="914400" cy="19043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ORR: 90%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23478" y="1342150"/>
              <a:ext cx="914400" cy="19043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ORR: 88%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09441" y="1430595"/>
              <a:ext cx="914400" cy="19043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ORR: 84%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05933" y="1416730"/>
              <a:ext cx="914400" cy="19043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ORR: 84%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649508" y="1291467"/>
              <a:ext cx="0" cy="240484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30867" y="1291467"/>
              <a:ext cx="0" cy="240484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85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Best Change in Target Lesion Per IRC at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End of Chemoimmunotherapy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62467" y="1264932"/>
            <a:ext cx="8335732" cy="5077376"/>
            <a:chOff x="3396712" y="1264932"/>
            <a:chExt cx="6484030" cy="5077376"/>
          </a:xfrm>
        </p:grpSpPr>
        <p:sp>
          <p:nvSpPr>
            <p:cNvPr id="121" name="TextBox 120"/>
            <p:cNvSpPr txBox="1"/>
            <p:nvPr/>
          </p:nvSpPr>
          <p:spPr>
            <a:xfrm>
              <a:off x="3623879" y="1264932"/>
              <a:ext cx="395255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623879" y="4809995"/>
              <a:ext cx="395255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–50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538293" y="5987507"/>
              <a:ext cx="480841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–100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623879" y="5398751"/>
              <a:ext cx="395255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–75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623879" y="4221239"/>
              <a:ext cx="395255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–25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795048" y="3632482"/>
              <a:ext cx="224085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709460" y="2454971"/>
              <a:ext cx="309670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09460" y="1866215"/>
              <a:ext cx="309670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709460" y="3043727"/>
              <a:ext cx="309670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4042201" y="3784372"/>
              <a:ext cx="85745" cy="14175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138364" y="3784376"/>
              <a:ext cx="84601" cy="152587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4233376" y="3784377"/>
              <a:ext cx="86888" cy="162368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4330684" y="3784378"/>
              <a:ext cx="85745" cy="166582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4619167" y="3784376"/>
              <a:ext cx="88031" cy="179222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292293" y="3784373"/>
              <a:ext cx="84601" cy="191411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484615" y="3784376"/>
              <a:ext cx="88031" cy="197129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5678074" y="3784377"/>
              <a:ext cx="86888" cy="201343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6734705" y="3784374"/>
              <a:ext cx="84601" cy="212479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4426842" y="3784372"/>
              <a:ext cx="86888" cy="17139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4524150" y="3784375"/>
              <a:ext cx="84601" cy="171999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4717608" y="3784374"/>
              <a:ext cx="86888" cy="184038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4814919" y="3784374"/>
              <a:ext cx="84601" cy="18704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4909936" y="3784374"/>
              <a:ext cx="85745" cy="187348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5006097" y="3784374"/>
              <a:ext cx="84601" cy="187348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5101115" y="3784374"/>
              <a:ext cx="84601" cy="18870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5196132" y="3784370"/>
              <a:ext cx="85745" cy="189605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5387305" y="3784376"/>
              <a:ext cx="86888" cy="19562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5583063" y="3784376"/>
              <a:ext cx="84601" cy="200139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5775382" y="3784375"/>
              <a:ext cx="85745" cy="201945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5871543" y="3784375"/>
              <a:ext cx="84601" cy="201945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5966557" y="3784375"/>
              <a:ext cx="86888" cy="20345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Rectangle 45"/>
            <p:cNvSpPr>
              <a:spLocks noChangeArrowheads="1"/>
            </p:cNvSpPr>
            <p:nvPr/>
          </p:nvSpPr>
          <p:spPr bwMode="auto">
            <a:xfrm>
              <a:off x="6063865" y="3784377"/>
              <a:ext cx="85745" cy="204052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6160026" y="3784378"/>
              <a:ext cx="84601" cy="20375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>
              <a:off x="6255039" y="3784375"/>
              <a:ext cx="86888" cy="20495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6352345" y="3784372"/>
              <a:ext cx="85745" cy="20585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Rectangle 53"/>
            <p:cNvSpPr>
              <a:spLocks noChangeArrowheads="1"/>
            </p:cNvSpPr>
            <p:nvPr/>
          </p:nvSpPr>
          <p:spPr bwMode="auto">
            <a:xfrm>
              <a:off x="6448509" y="3784375"/>
              <a:ext cx="84601" cy="20796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Rectangle 55"/>
            <p:cNvSpPr>
              <a:spLocks noChangeArrowheads="1"/>
            </p:cNvSpPr>
            <p:nvPr/>
          </p:nvSpPr>
          <p:spPr bwMode="auto">
            <a:xfrm>
              <a:off x="6543525" y="3784370"/>
              <a:ext cx="84601" cy="208867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Rectangle 57"/>
            <p:cNvSpPr>
              <a:spLocks noChangeArrowheads="1"/>
            </p:cNvSpPr>
            <p:nvPr/>
          </p:nvSpPr>
          <p:spPr bwMode="auto">
            <a:xfrm>
              <a:off x="6638542" y="3784367"/>
              <a:ext cx="85745" cy="20856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Rectangle 60"/>
            <p:cNvSpPr>
              <a:spLocks noChangeArrowheads="1"/>
            </p:cNvSpPr>
            <p:nvPr/>
          </p:nvSpPr>
          <p:spPr bwMode="auto">
            <a:xfrm>
              <a:off x="6829717" y="3784369"/>
              <a:ext cx="86888" cy="21217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Rectangle 62"/>
            <p:cNvSpPr>
              <a:spLocks noChangeArrowheads="1"/>
            </p:cNvSpPr>
            <p:nvPr/>
          </p:nvSpPr>
          <p:spPr bwMode="auto">
            <a:xfrm>
              <a:off x="6927026" y="3784369"/>
              <a:ext cx="84601" cy="21368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Rectangle 64"/>
            <p:cNvSpPr>
              <a:spLocks noChangeArrowheads="1"/>
            </p:cNvSpPr>
            <p:nvPr/>
          </p:nvSpPr>
          <p:spPr bwMode="auto">
            <a:xfrm>
              <a:off x="7022043" y="3784378"/>
              <a:ext cx="84601" cy="217294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Rectangle 66"/>
            <p:cNvSpPr>
              <a:spLocks noChangeArrowheads="1"/>
            </p:cNvSpPr>
            <p:nvPr/>
          </p:nvSpPr>
          <p:spPr bwMode="auto">
            <a:xfrm>
              <a:off x="7117060" y="3784369"/>
              <a:ext cx="88031" cy="21819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Rectangle 68"/>
            <p:cNvSpPr>
              <a:spLocks noChangeArrowheads="1"/>
            </p:cNvSpPr>
            <p:nvPr/>
          </p:nvSpPr>
          <p:spPr bwMode="auto">
            <a:xfrm>
              <a:off x="7215506" y="3784376"/>
              <a:ext cx="84601" cy="217896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7310521" y="3784378"/>
              <a:ext cx="86888" cy="220303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Rectangle 72"/>
            <p:cNvSpPr>
              <a:spLocks noChangeArrowheads="1"/>
            </p:cNvSpPr>
            <p:nvPr/>
          </p:nvSpPr>
          <p:spPr bwMode="auto">
            <a:xfrm>
              <a:off x="7407828" y="3784376"/>
              <a:ext cx="84601" cy="22090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Rectangle 74"/>
            <p:cNvSpPr>
              <a:spLocks noChangeArrowheads="1"/>
            </p:cNvSpPr>
            <p:nvPr/>
          </p:nvSpPr>
          <p:spPr bwMode="auto">
            <a:xfrm>
              <a:off x="7502847" y="3784376"/>
              <a:ext cx="84601" cy="225269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Rectangle 76"/>
            <p:cNvSpPr>
              <a:spLocks noChangeArrowheads="1"/>
            </p:cNvSpPr>
            <p:nvPr/>
          </p:nvSpPr>
          <p:spPr bwMode="auto">
            <a:xfrm>
              <a:off x="7597863" y="3784374"/>
              <a:ext cx="84601" cy="225871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Rectangle 78"/>
            <p:cNvSpPr>
              <a:spLocks noChangeArrowheads="1"/>
            </p:cNvSpPr>
            <p:nvPr/>
          </p:nvSpPr>
          <p:spPr bwMode="auto">
            <a:xfrm>
              <a:off x="7692880" y="3784373"/>
              <a:ext cx="88031" cy="227075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Rectangle 80"/>
            <p:cNvSpPr>
              <a:spLocks noChangeArrowheads="1"/>
            </p:cNvSpPr>
            <p:nvPr/>
          </p:nvSpPr>
          <p:spPr bwMode="auto">
            <a:xfrm>
              <a:off x="7791324" y="3784374"/>
              <a:ext cx="86888" cy="225871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Rectangle 82"/>
            <p:cNvSpPr>
              <a:spLocks noChangeArrowheads="1"/>
            </p:cNvSpPr>
            <p:nvPr/>
          </p:nvSpPr>
          <p:spPr bwMode="auto">
            <a:xfrm>
              <a:off x="7888627" y="3784373"/>
              <a:ext cx="86888" cy="227075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Rectangle 84"/>
            <p:cNvSpPr>
              <a:spLocks noChangeArrowheads="1"/>
            </p:cNvSpPr>
            <p:nvPr/>
          </p:nvSpPr>
          <p:spPr bwMode="auto">
            <a:xfrm>
              <a:off x="7985935" y="3784373"/>
              <a:ext cx="85745" cy="227075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Rectangle 86"/>
            <p:cNvSpPr>
              <a:spLocks noChangeArrowheads="1"/>
            </p:cNvSpPr>
            <p:nvPr/>
          </p:nvSpPr>
          <p:spPr bwMode="auto">
            <a:xfrm>
              <a:off x="8082093" y="3784374"/>
              <a:ext cx="86888" cy="228881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Rectangle 88"/>
            <p:cNvSpPr>
              <a:spLocks noChangeArrowheads="1"/>
            </p:cNvSpPr>
            <p:nvPr/>
          </p:nvSpPr>
          <p:spPr bwMode="auto">
            <a:xfrm>
              <a:off x="8179401" y="3784378"/>
              <a:ext cx="84601" cy="230386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Rectangle 90"/>
            <p:cNvSpPr>
              <a:spLocks noChangeArrowheads="1"/>
            </p:cNvSpPr>
            <p:nvPr/>
          </p:nvSpPr>
          <p:spPr bwMode="auto">
            <a:xfrm>
              <a:off x="8274418" y="3784372"/>
              <a:ext cx="88031" cy="232493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Rectangle 92"/>
            <p:cNvSpPr>
              <a:spLocks noChangeArrowheads="1"/>
            </p:cNvSpPr>
            <p:nvPr/>
          </p:nvSpPr>
          <p:spPr bwMode="auto">
            <a:xfrm>
              <a:off x="8372853" y="3784372"/>
              <a:ext cx="86888" cy="23249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Line 99"/>
            <p:cNvSpPr>
              <a:spLocks noChangeShapeType="1"/>
            </p:cNvSpPr>
            <p:nvPr/>
          </p:nvSpPr>
          <p:spPr bwMode="auto">
            <a:xfrm>
              <a:off x="4021625" y="3777472"/>
              <a:ext cx="4449553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62173" y="1420318"/>
              <a:ext cx="4511288" cy="472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>
              <a:off x="4021048" y="1420312"/>
              <a:ext cx="2859" cy="472133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4062782" y="5242288"/>
              <a:ext cx="40015" cy="51163"/>
            </a:xfrm>
            <a:custGeom>
              <a:avLst/>
              <a:gdLst>
                <a:gd name="T0" fmla="*/ 30 w 35"/>
                <a:gd name="T1" fmla="*/ 4 h 34"/>
                <a:gd name="T2" fmla="*/ 20 w 35"/>
                <a:gd name="T3" fmla="*/ 16 h 34"/>
                <a:gd name="T4" fmla="*/ 20 w 35"/>
                <a:gd name="T5" fmla="*/ 16 h 34"/>
                <a:gd name="T6" fmla="*/ 35 w 35"/>
                <a:gd name="T7" fmla="*/ 14 h 34"/>
                <a:gd name="T8" fmla="*/ 35 w 35"/>
                <a:gd name="T9" fmla="*/ 20 h 34"/>
                <a:gd name="T10" fmla="*/ 20 w 35"/>
                <a:gd name="T11" fmla="*/ 20 h 34"/>
                <a:gd name="T12" fmla="*/ 20 w 35"/>
                <a:gd name="T13" fmla="*/ 20 h 34"/>
                <a:gd name="T14" fmla="*/ 30 w 35"/>
                <a:gd name="T15" fmla="*/ 30 h 34"/>
                <a:gd name="T16" fmla="*/ 24 w 35"/>
                <a:gd name="T17" fmla="*/ 34 h 34"/>
                <a:gd name="T18" fmla="*/ 18 w 35"/>
                <a:gd name="T19" fmla="*/ 20 h 34"/>
                <a:gd name="T20" fmla="*/ 18 w 35"/>
                <a:gd name="T21" fmla="*/ 20 h 34"/>
                <a:gd name="T22" fmla="*/ 12 w 35"/>
                <a:gd name="T23" fmla="*/ 34 h 34"/>
                <a:gd name="T24" fmla="*/ 6 w 35"/>
                <a:gd name="T25" fmla="*/ 32 h 34"/>
                <a:gd name="T26" fmla="*/ 16 w 35"/>
                <a:gd name="T27" fmla="*/ 20 h 34"/>
                <a:gd name="T28" fmla="*/ 16 w 35"/>
                <a:gd name="T29" fmla="*/ 20 h 34"/>
                <a:gd name="T30" fmla="*/ 0 w 35"/>
                <a:gd name="T31" fmla="*/ 20 h 34"/>
                <a:gd name="T32" fmla="*/ 0 w 35"/>
                <a:gd name="T33" fmla="*/ 14 h 34"/>
                <a:gd name="T34" fmla="*/ 14 w 35"/>
                <a:gd name="T35" fmla="*/ 16 h 34"/>
                <a:gd name="T36" fmla="*/ 14 w 35"/>
                <a:gd name="T37" fmla="*/ 16 h 34"/>
                <a:gd name="T38" fmla="*/ 6 w 35"/>
                <a:gd name="T39" fmla="*/ 4 h 34"/>
                <a:gd name="T40" fmla="*/ 12 w 35"/>
                <a:gd name="T41" fmla="*/ 2 h 34"/>
                <a:gd name="T42" fmla="*/ 18 w 35"/>
                <a:gd name="T43" fmla="*/ 14 h 34"/>
                <a:gd name="T44" fmla="*/ 18 w 35"/>
                <a:gd name="T45" fmla="*/ 14 h 34"/>
                <a:gd name="T46" fmla="*/ 24 w 35"/>
                <a:gd name="T47" fmla="*/ 0 h 34"/>
                <a:gd name="T48" fmla="*/ 30 w 35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4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5" y="14"/>
                  </a:lnTo>
                  <a:lnTo>
                    <a:pt x="35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4"/>
                  </a:lnTo>
                  <a:lnTo>
                    <a:pt x="6" y="3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255990" y="5451459"/>
              <a:ext cx="38870" cy="48153"/>
            </a:xfrm>
            <a:custGeom>
              <a:avLst/>
              <a:gdLst>
                <a:gd name="T0" fmla="*/ 30 w 34"/>
                <a:gd name="T1" fmla="*/ 2 h 32"/>
                <a:gd name="T2" fmla="*/ 20 w 34"/>
                <a:gd name="T3" fmla="*/ 14 h 32"/>
                <a:gd name="T4" fmla="*/ 20 w 34"/>
                <a:gd name="T5" fmla="*/ 14 h 32"/>
                <a:gd name="T6" fmla="*/ 34 w 34"/>
                <a:gd name="T7" fmla="*/ 12 h 32"/>
                <a:gd name="T8" fmla="*/ 34 w 34"/>
                <a:gd name="T9" fmla="*/ 20 h 32"/>
                <a:gd name="T10" fmla="*/ 20 w 34"/>
                <a:gd name="T11" fmla="*/ 18 h 32"/>
                <a:gd name="T12" fmla="*/ 20 w 34"/>
                <a:gd name="T13" fmla="*/ 18 h 32"/>
                <a:gd name="T14" fmla="*/ 30 w 34"/>
                <a:gd name="T15" fmla="*/ 30 h 32"/>
                <a:gd name="T16" fmla="*/ 24 w 34"/>
                <a:gd name="T17" fmla="*/ 32 h 32"/>
                <a:gd name="T18" fmla="*/ 18 w 34"/>
                <a:gd name="T19" fmla="*/ 20 h 32"/>
                <a:gd name="T20" fmla="*/ 18 w 34"/>
                <a:gd name="T21" fmla="*/ 20 h 32"/>
                <a:gd name="T22" fmla="*/ 12 w 34"/>
                <a:gd name="T23" fmla="*/ 32 h 32"/>
                <a:gd name="T24" fmla="*/ 6 w 34"/>
                <a:gd name="T25" fmla="*/ 30 h 32"/>
                <a:gd name="T26" fmla="*/ 14 w 34"/>
                <a:gd name="T27" fmla="*/ 18 h 32"/>
                <a:gd name="T28" fmla="*/ 14 w 34"/>
                <a:gd name="T29" fmla="*/ 18 h 32"/>
                <a:gd name="T30" fmla="*/ 0 w 34"/>
                <a:gd name="T31" fmla="*/ 20 h 32"/>
                <a:gd name="T32" fmla="*/ 0 w 34"/>
                <a:gd name="T33" fmla="*/ 12 h 32"/>
                <a:gd name="T34" fmla="*/ 14 w 34"/>
                <a:gd name="T35" fmla="*/ 14 h 32"/>
                <a:gd name="T36" fmla="*/ 14 w 34"/>
                <a:gd name="T37" fmla="*/ 14 h 32"/>
                <a:gd name="T38" fmla="*/ 6 w 34"/>
                <a:gd name="T39" fmla="*/ 2 h 32"/>
                <a:gd name="T40" fmla="*/ 12 w 34"/>
                <a:gd name="T41" fmla="*/ 0 h 32"/>
                <a:gd name="T42" fmla="*/ 18 w 34"/>
                <a:gd name="T43" fmla="*/ 12 h 32"/>
                <a:gd name="T44" fmla="*/ 18 w 34"/>
                <a:gd name="T45" fmla="*/ 12 h 32"/>
                <a:gd name="T46" fmla="*/ 24 w 34"/>
                <a:gd name="T47" fmla="*/ 0 h 32"/>
                <a:gd name="T48" fmla="*/ 30 w 34"/>
                <a:gd name="T4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2">
                  <a:moveTo>
                    <a:pt x="30" y="2"/>
                  </a:moveTo>
                  <a:lnTo>
                    <a:pt x="20" y="14"/>
                  </a:lnTo>
                  <a:lnTo>
                    <a:pt x="20" y="14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2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4354313" y="5493592"/>
              <a:ext cx="40015" cy="51163"/>
            </a:xfrm>
            <a:custGeom>
              <a:avLst/>
              <a:gdLst>
                <a:gd name="T0" fmla="*/ 29 w 35"/>
                <a:gd name="T1" fmla="*/ 4 h 34"/>
                <a:gd name="T2" fmla="*/ 18 w 35"/>
                <a:gd name="T3" fmla="*/ 16 h 34"/>
                <a:gd name="T4" fmla="*/ 18 w 35"/>
                <a:gd name="T5" fmla="*/ 16 h 34"/>
                <a:gd name="T6" fmla="*/ 35 w 35"/>
                <a:gd name="T7" fmla="*/ 14 h 34"/>
                <a:gd name="T8" fmla="*/ 35 w 35"/>
                <a:gd name="T9" fmla="*/ 20 h 34"/>
                <a:gd name="T10" fmla="*/ 18 w 35"/>
                <a:gd name="T11" fmla="*/ 18 h 34"/>
                <a:gd name="T12" fmla="*/ 18 w 35"/>
                <a:gd name="T13" fmla="*/ 20 h 34"/>
                <a:gd name="T14" fmla="*/ 29 w 35"/>
                <a:gd name="T15" fmla="*/ 30 h 34"/>
                <a:gd name="T16" fmla="*/ 22 w 35"/>
                <a:gd name="T17" fmla="*/ 34 h 34"/>
                <a:gd name="T18" fmla="*/ 16 w 35"/>
                <a:gd name="T19" fmla="*/ 20 h 34"/>
                <a:gd name="T20" fmla="*/ 16 w 35"/>
                <a:gd name="T21" fmla="*/ 20 h 34"/>
                <a:gd name="T22" fmla="*/ 10 w 35"/>
                <a:gd name="T23" fmla="*/ 34 h 34"/>
                <a:gd name="T24" fmla="*/ 4 w 35"/>
                <a:gd name="T25" fmla="*/ 30 h 34"/>
                <a:gd name="T26" fmla="*/ 14 w 35"/>
                <a:gd name="T27" fmla="*/ 18 h 34"/>
                <a:gd name="T28" fmla="*/ 14 w 35"/>
                <a:gd name="T29" fmla="*/ 18 h 34"/>
                <a:gd name="T30" fmla="*/ 0 w 35"/>
                <a:gd name="T31" fmla="*/ 20 h 34"/>
                <a:gd name="T32" fmla="*/ 0 w 35"/>
                <a:gd name="T33" fmla="*/ 14 h 34"/>
                <a:gd name="T34" fmla="*/ 14 w 35"/>
                <a:gd name="T35" fmla="*/ 16 h 34"/>
                <a:gd name="T36" fmla="*/ 14 w 35"/>
                <a:gd name="T37" fmla="*/ 16 h 34"/>
                <a:gd name="T38" fmla="*/ 4 w 35"/>
                <a:gd name="T39" fmla="*/ 4 h 34"/>
                <a:gd name="T40" fmla="*/ 10 w 35"/>
                <a:gd name="T41" fmla="*/ 0 h 34"/>
                <a:gd name="T42" fmla="*/ 16 w 35"/>
                <a:gd name="T43" fmla="*/ 14 h 34"/>
                <a:gd name="T44" fmla="*/ 16 w 35"/>
                <a:gd name="T45" fmla="*/ 14 h 34"/>
                <a:gd name="T46" fmla="*/ 22 w 35"/>
                <a:gd name="T47" fmla="*/ 0 h 34"/>
                <a:gd name="T48" fmla="*/ 29 w 35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4">
                  <a:moveTo>
                    <a:pt x="29" y="4"/>
                  </a:moveTo>
                  <a:lnTo>
                    <a:pt x="18" y="16"/>
                  </a:lnTo>
                  <a:lnTo>
                    <a:pt x="18" y="16"/>
                  </a:lnTo>
                  <a:lnTo>
                    <a:pt x="35" y="14"/>
                  </a:lnTo>
                  <a:lnTo>
                    <a:pt x="35" y="20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9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451487" y="5541747"/>
              <a:ext cx="38870" cy="48153"/>
            </a:xfrm>
            <a:custGeom>
              <a:avLst/>
              <a:gdLst>
                <a:gd name="T0" fmla="*/ 30 w 34"/>
                <a:gd name="T1" fmla="*/ 2 h 32"/>
                <a:gd name="T2" fmla="*/ 20 w 34"/>
                <a:gd name="T3" fmla="*/ 14 h 32"/>
                <a:gd name="T4" fmla="*/ 20 w 34"/>
                <a:gd name="T5" fmla="*/ 14 h 32"/>
                <a:gd name="T6" fmla="*/ 34 w 34"/>
                <a:gd name="T7" fmla="*/ 12 h 32"/>
                <a:gd name="T8" fmla="*/ 34 w 34"/>
                <a:gd name="T9" fmla="*/ 20 h 32"/>
                <a:gd name="T10" fmla="*/ 20 w 34"/>
                <a:gd name="T11" fmla="*/ 18 h 32"/>
                <a:gd name="T12" fmla="*/ 20 w 34"/>
                <a:gd name="T13" fmla="*/ 18 h 32"/>
                <a:gd name="T14" fmla="*/ 30 w 34"/>
                <a:gd name="T15" fmla="*/ 30 h 32"/>
                <a:gd name="T16" fmla="*/ 24 w 34"/>
                <a:gd name="T17" fmla="*/ 32 h 32"/>
                <a:gd name="T18" fmla="*/ 18 w 34"/>
                <a:gd name="T19" fmla="*/ 20 h 32"/>
                <a:gd name="T20" fmla="*/ 18 w 34"/>
                <a:gd name="T21" fmla="*/ 20 h 32"/>
                <a:gd name="T22" fmla="*/ 12 w 34"/>
                <a:gd name="T23" fmla="*/ 32 h 32"/>
                <a:gd name="T24" fmla="*/ 6 w 34"/>
                <a:gd name="T25" fmla="*/ 30 h 32"/>
                <a:gd name="T26" fmla="*/ 14 w 34"/>
                <a:gd name="T27" fmla="*/ 18 h 32"/>
                <a:gd name="T28" fmla="*/ 14 w 34"/>
                <a:gd name="T29" fmla="*/ 18 h 32"/>
                <a:gd name="T30" fmla="*/ 0 w 34"/>
                <a:gd name="T31" fmla="*/ 20 h 32"/>
                <a:gd name="T32" fmla="*/ 0 w 34"/>
                <a:gd name="T33" fmla="*/ 12 h 32"/>
                <a:gd name="T34" fmla="*/ 14 w 34"/>
                <a:gd name="T35" fmla="*/ 14 h 32"/>
                <a:gd name="T36" fmla="*/ 14 w 34"/>
                <a:gd name="T37" fmla="*/ 14 h 32"/>
                <a:gd name="T38" fmla="*/ 6 w 34"/>
                <a:gd name="T39" fmla="*/ 2 h 32"/>
                <a:gd name="T40" fmla="*/ 12 w 34"/>
                <a:gd name="T41" fmla="*/ 0 h 32"/>
                <a:gd name="T42" fmla="*/ 18 w 34"/>
                <a:gd name="T43" fmla="*/ 12 h 32"/>
                <a:gd name="T44" fmla="*/ 18 w 34"/>
                <a:gd name="T45" fmla="*/ 12 h 32"/>
                <a:gd name="T46" fmla="*/ 24 w 34"/>
                <a:gd name="T47" fmla="*/ 0 h 32"/>
                <a:gd name="T48" fmla="*/ 30 w 34"/>
                <a:gd name="T4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2">
                  <a:moveTo>
                    <a:pt x="30" y="2"/>
                  </a:moveTo>
                  <a:lnTo>
                    <a:pt x="20" y="14"/>
                  </a:lnTo>
                  <a:lnTo>
                    <a:pt x="20" y="14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2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4545234" y="5547764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20 h 34"/>
                <a:gd name="T12" fmla="*/ 20 w 34"/>
                <a:gd name="T13" fmla="*/ 20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6 w 34"/>
                <a:gd name="T25" fmla="*/ 30 h 34"/>
                <a:gd name="T26" fmla="*/ 14 w 34"/>
                <a:gd name="T27" fmla="*/ 20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8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4740730" y="5668148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18 w 34"/>
                <a:gd name="T3" fmla="*/ 16 h 34"/>
                <a:gd name="T4" fmla="*/ 18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18 w 34"/>
                <a:gd name="T11" fmla="*/ 18 h 34"/>
                <a:gd name="T12" fmla="*/ 18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4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18" y="16"/>
                  </a:lnTo>
                  <a:lnTo>
                    <a:pt x="18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4836763" y="5698245"/>
              <a:ext cx="38870" cy="52669"/>
            </a:xfrm>
            <a:custGeom>
              <a:avLst/>
              <a:gdLst>
                <a:gd name="T0" fmla="*/ 28 w 34"/>
                <a:gd name="T1" fmla="*/ 4 h 35"/>
                <a:gd name="T2" fmla="*/ 20 w 34"/>
                <a:gd name="T3" fmla="*/ 16 h 35"/>
                <a:gd name="T4" fmla="*/ 20 w 34"/>
                <a:gd name="T5" fmla="*/ 16 h 35"/>
                <a:gd name="T6" fmla="*/ 34 w 34"/>
                <a:gd name="T7" fmla="*/ 14 h 35"/>
                <a:gd name="T8" fmla="*/ 34 w 34"/>
                <a:gd name="T9" fmla="*/ 20 h 35"/>
                <a:gd name="T10" fmla="*/ 20 w 34"/>
                <a:gd name="T11" fmla="*/ 18 h 35"/>
                <a:gd name="T12" fmla="*/ 20 w 34"/>
                <a:gd name="T13" fmla="*/ 18 h 35"/>
                <a:gd name="T14" fmla="*/ 28 w 34"/>
                <a:gd name="T15" fmla="*/ 31 h 35"/>
                <a:gd name="T16" fmla="*/ 22 w 34"/>
                <a:gd name="T17" fmla="*/ 35 h 35"/>
                <a:gd name="T18" fmla="*/ 16 w 34"/>
                <a:gd name="T19" fmla="*/ 20 h 35"/>
                <a:gd name="T20" fmla="*/ 16 w 34"/>
                <a:gd name="T21" fmla="*/ 20 h 35"/>
                <a:gd name="T22" fmla="*/ 10 w 34"/>
                <a:gd name="T23" fmla="*/ 35 h 35"/>
                <a:gd name="T24" fmla="*/ 4 w 34"/>
                <a:gd name="T25" fmla="*/ 31 h 35"/>
                <a:gd name="T26" fmla="*/ 14 w 34"/>
                <a:gd name="T27" fmla="*/ 18 h 35"/>
                <a:gd name="T28" fmla="*/ 14 w 34"/>
                <a:gd name="T29" fmla="*/ 18 h 35"/>
                <a:gd name="T30" fmla="*/ 0 w 34"/>
                <a:gd name="T31" fmla="*/ 20 h 35"/>
                <a:gd name="T32" fmla="*/ 0 w 34"/>
                <a:gd name="T33" fmla="*/ 14 h 35"/>
                <a:gd name="T34" fmla="*/ 14 w 34"/>
                <a:gd name="T35" fmla="*/ 16 h 35"/>
                <a:gd name="T36" fmla="*/ 14 w 34"/>
                <a:gd name="T37" fmla="*/ 16 h 35"/>
                <a:gd name="T38" fmla="*/ 4 w 34"/>
                <a:gd name="T39" fmla="*/ 4 h 35"/>
                <a:gd name="T40" fmla="*/ 10 w 34"/>
                <a:gd name="T41" fmla="*/ 0 h 35"/>
                <a:gd name="T42" fmla="*/ 16 w 34"/>
                <a:gd name="T43" fmla="*/ 14 h 35"/>
                <a:gd name="T44" fmla="*/ 16 w 34"/>
                <a:gd name="T45" fmla="*/ 14 h 35"/>
                <a:gd name="T46" fmla="*/ 22 w 34"/>
                <a:gd name="T47" fmla="*/ 0 h 35"/>
                <a:gd name="T48" fmla="*/ 28 w 34"/>
                <a:gd name="T4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5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1"/>
                  </a:lnTo>
                  <a:lnTo>
                    <a:pt x="22" y="35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5"/>
                  </a:lnTo>
                  <a:lnTo>
                    <a:pt x="4" y="31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4932801" y="5704265"/>
              <a:ext cx="40015" cy="52669"/>
            </a:xfrm>
            <a:custGeom>
              <a:avLst/>
              <a:gdLst>
                <a:gd name="T0" fmla="*/ 29 w 35"/>
                <a:gd name="T1" fmla="*/ 2 h 35"/>
                <a:gd name="T2" fmla="*/ 21 w 35"/>
                <a:gd name="T3" fmla="*/ 14 h 35"/>
                <a:gd name="T4" fmla="*/ 21 w 35"/>
                <a:gd name="T5" fmla="*/ 16 h 35"/>
                <a:gd name="T6" fmla="*/ 35 w 35"/>
                <a:gd name="T7" fmla="*/ 14 h 35"/>
                <a:gd name="T8" fmla="*/ 35 w 35"/>
                <a:gd name="T9" fmla="*/ 21 h 35"/>
                <a:gd name="T10" fmla="*/ 21 w 35"/>
                <a:gd name="T11" fmla="*/ 18 h 35"/>
                <a:gd name="T12" fmla="*/ 21 w 35"/>
                <a:gd name="T13" fmla="*/ 18 h 35"/>
                <a:gd name="T14" fmla="*/ 29 w 35"/>
                <a:gd name="T15" fmla="*/ 31 h 35"/>
                <a:gd name="T16" fmla="*/ 23 w 35"/>
                <a:gd name="T17" fmla="*/ 35 h 35"/>
                <a:gd name="T18" fmla="*/ 19 w 35"/>
                <a:gd name="T19" fmla="*/ 21 h 35"/>
                <a:gd name="T20" fmla="*/ 17 w 35"/>
                <a:gd name="T21" fmla="*/ 21 h 35"/>
                <a:gd name="T22" fmla="*/ 10 w 35"/>
                <a:gd name="T23" fmla="*/ 35 h 35"/>
                <a:gd name="T24" fmla="*/ 6 w 35"/>
                <a:gd name="T25" fmla="*/ 31 h 35"/>
                <a:gd name="T26" fmla="*/ 14 w 35"/>
                <a:gd name="T27" fmla="*/ 18 h 35"/>
                <a:gd name="T28" fmla="*/ 14 w 35"/>
                <a:gd name="T29" fmla="*/ 18 h 35"/>
                <a:gd name="T30" fmla="*/ 0 w 35"/>
                <a:gd name="T31" fmla="*/ 21 h 35"/>
                <a:gd name="T32" fmla="*/ 0 w 35"/>
                <a:gd name="T33" fmla="*/ 14 h 35"/>
                <a:gd name="T34" fmla="*/ 14 w 35"/>
                <a:gd name="T35" fmla="*/ 16 h 35"/>
                <a:gd name="T36" fmla="*/ 14 w 35"/>
                <a:gd name="T37" fmla="*/ 14 h 35"/>
                <a:gd name="T38" fmla="*/ 6 w 35"/>
                <a:gd name="T39" fmla="*/ 4 h 35"/>
                <a:gd name="T40" fmla="*/ 12 w 35"/>
                <a:gd name="T41" fmla="*/ 0 h 35"/>
                <a:gd name="T42" fmla="*/ 19 w 35"/>
                <a:gd name="T43" fmla="*/ 14 h 35"/>
                <a:gd name="T44" fmla="*/ 19 w 35"/>
                <a:gd name="T45" fmla="*/ 14 h 35"/>
                <a:gd name="T46" fmla="*/ 25 w 35"/>
                <a:gd name="T47" fmla="*/ 0 h 35"/>
                <a:gd name="T48" fmla="*/ 29 w 35"/>
                <a:gd name="T4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29" y="2"/>
                  </a:moveTo>
                  <a:lnTo>
                    <a:pt x="21" y="14"/>
                  </a:lnTo>
                  <a:lnTo>
                    <a:pt x="21" y="16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9" y="31"/>
                  </a:lnTo>
                  <a:lnTo>
                    <a:pt x="23" y="35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0" y="35"/>
                  </a:lnTo>
                  <a:lnTo>
                    <a:pt x="6" y="31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5" y="0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5027686" y="5701255"/>
              <a:ext cx="38870" cy="52669"/>
            </a:xfrm>
            <a:custGeom>
              <a:avLst/>
              <a:gdLst>
                <a:gd name="T0" fmla="*/ 30 w 34"/>
                <a:gd name="T1" fmla="*/ 4 h 35"/>
                <a:gd name="T2" fmla="*/ 20 w 34"/>
                <a:gd name="T3" fmla="*/ 16 h 35"/>
                <a:gd name="T4" fmla="*/ 20 w 34"/>
                <a:gd name="T5" fmla="*/ 16 h 35"/>
                <a:gd name="T6" fmla="*/ 34 w 34"/>
                <a:gd name="T7" fmla="*/ 14 h 35"/>
                <a:gd name="T8" fmla="*/ 34 w 34"/>
                <a:gd name="T9" fmla="*/ 20 h 35"/>
                <a:gd name="T10" fmla="*/ 20 w 34"/>
                <a:gd name="T11" fmla="*/ 18 h 35"/>
                <a:gd name="T12" fmla="*/ 20 w 34"/>
                <a:gd name="T13" fmla="*/ 18 h 35"/>
                <a:gd name="T14" fmla="*/ 30 w 34"/>
                <a:gd name="T15" fmla="*/ 31 h 35"/>
                <a:gd name="T16" fmla="*/ 24 w 34"/>
                <a:gd name="T17" fmla="*/ 35 h 35"/>
                <a:gd name="T18" fmla="*/ 18 w 34"/>
                <a:gd name="T19" fmla="*/ 20 h 35"/>
                <a:gd name="T20" fmla="*/ 18 w 34"/>
                <a:gd name="T21" fmla="*/ 20 h 35"/>
                <a:gd name="T22" fmla="*/ 12 w 34"/>
                <a:gd name="T23" fmla="*/ 35 h 35"/>
                <a:gd name="T24" fmla="*/ 6 w 34"/>
                <a:gd name="T25" fmla="*/ 31 h 35"/>
                <a:gd name="T26" fmla="*/ 14 w 34"/>
                <a:gd name="T27" fmla="*/ 18 h 35"/>
                <a:gd name="T28" fmla="*/ 14 w 34"/>
                <a:gd name="T29" fmla="*/ 18 h 35"/>
                <a:gd name="T30" fmla="*/ 0 w 34"/>
                <a:gd name="T31" fmla="*/ 20 h 35"/>
                <a:gd name="T32" fmla="*/ 0 w 34"/>
                <a:gd name="T33" fmla="*/ 14 h 35"/>
                <a:gd name="T34" fmla="*/ 14 w 34"/>
                <a:gd name="T35" fmla="*/ 16 h 35"/>
                <a:gd name="T36" fmla="*/ 14 w 34"/>
                <a:gd name="T37" fmla="*/ 16 h 35"/>
                <a:gd name="T38" fmla="*/ 6 w 34"/>
                <a:gd name="T39" fmla="*/ 4 h 35"/>
                <a:gd name="T40" fmla="*/ 12 w 34"/>
                <a:gd name="T41" fmla="*/ 0 h 35"/>
                <a:gd name="T42" fmla="*/ 18 w 34"/>
                <a:gd name="T43" fmla="*/ 14 h 35"/>
                <a:gd name="T44" fmla="*/ 18 w 34"/>
                <a:gd name="T45" fmla="*/ 14 h 35"/>
                <a:gd name="T46" fmla="*/ 24 w 34"/>
                <a:gd name="T47" fmla="*/ 0 h 35"/>
                <a:gd name="T48" fmla="*/ 30 w 34"/>
                <a:gd name="T4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5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1"/>
                  </a:lnTo>
                  <a:lnTo>
                    <a:pt x="24" y="35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5123721" y="5716304"/>
              <a:ext cx="38870" cy="49659"/>
            </a:xfrm>
            <a:custGeom>
              <a:avLst/>
              <a:gdLst>
                <a:gd name="T0" fmla="*/ 30 w 34"/>
                <a:gd name="T1" fmla="*/ 2 h 33"/>
                <a:gd name="T2" fmla="*/ 20 w 34"/>
                <a:gd name="T3" fmla="*/ 15 h 33"/>
                <a:gd name="T4" fmla="*/ 20 w 34"/>
                <a:gd name="T5" fmla="*/ 15 h 33"/>
                <a:gd name="T6" fmla="*/ 34 w 34"/>
                <a:gd name="T7" fmla="*/ 13 h 33"/>
                <a:gd name="T8" fmla="*/ 34 w 34"/>
                <a:gd name="T9" fmla="*/ 21 h 33"/>
                <a:gd name="T10" fmla="*/ 20 w 34"/>
                <a:gd name="T11" fmla="*/ 19 h 33"/>
                <a:gd name="T12" fmla="*/ 20 w 34"/>
                <a:gd name="T13" fmla="*/ 19 h 33"/>
                <a:gd name="T14" fmla="*/ 30 w 34"/>
                <a:gd name="T15" fmla="*/ 31 h 33"/>
                <a:gd name="T16" fmla="*/ 24 w 34"/>
                <a:gd name="T17" fmla="*/ 33 h 33"/>
                <a:gd name="T18" fmla="*/ 18 w 34"/>
                <a:gd name="T19" fmla="*/ 21 h 33"/>
                <a:gd name="T20" fmla="*/ 18 w 34"/>
                <a:gd name="T21" fmla="*/ 21 h 33"/>
                <a:gd name="T22" fmla="*/ 12 w 34"/>
                <a:gd name="T23" fmla="*/ 33 h 33"/>
                <a:gd name="T24" fmla="*/ 6 w 34"/>
                <a:gd name="T25" fmla="*/ 31 h 33"/>
                <a:gd name="T26" fmla="*/ 14 w 34"/>
                <a:gd name="T27" fmla="*/ 19 h 33"/>
                <a:gd name="T28" fmla="*/ 14 w 34"/>
                <a:gd name="T29" fmla="*/ 19 h 33"/>
                <a:gd name="T30" fmla="*/ 0 w 34"/>
                <a:gd name="T31" fmla="*/ 21 h 33"/>
                <a:gd name="T32" fmla="*/ 0 w 34"/>
                <a:gd name="T33" fmla="*/ 13 h 33"/>
                <a:gd name="T34" fmla="*/ 14 w 34"/>
                <a:gd name="T35" fmla="*/ 15 h 33"/>
                <a:gd name="T36" fmla="*/ 14 w 34"/>
                <a:gd name="T37" fmla="*/ 15 h 33"/>
                <a:gd name="T38" fmla="*/ 6 w 34"/>
                <a:gd name="T39" fmla="*/ 2 h 33"/>
                <a:gd name="T40" fmla="*/ 12 w 34"/>
                <a:gd name="T41" fmla="*/ 0 h 33"/>
                <a:gd name="T42" fmla="*/ 18 w 34"/>
                <a:gd name="T43" fmla="*/ 13 h 33"/>
                <a:gd name="T44" fmla="*/ 18 w 34"/>
                <a:gd name="T45" fmla="*/ 13 h 33"/>
                <a:gd name="T46" fmla="*/ 24 w 34"/>
                <a:gd name="T47" fmla="*/ 0 h 33"/>
                <a:gd name="T48" fmla="*/ 30 w 34"/>
                <a:gd name="T4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3">
                  <a:moveTo>
                    <a:pt x="30" y="2"/>
                  </a:moveTo>
                  <a:lnTo>
                    <a:pt x="20" y="15"/>
                  </a:lnTo>
                  <a:lnTo>
                    <a:pt x="20" y="15"/>
                  </a:lnTo>
                  <a:lnTo>
                    <a:pt x="34" y="13"/>
                  </a:lnTo>
                  <a:lnTo>
                    <a:pt x="34" y="21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30" y="31"/>
                  </a:lnTo>
                  <a:lnTo>
                    <a:pt x="24" y="33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2" y="33"/>
                  </a:lnTo>
                  <a:lnTo>
                    <a:pt x="6" y="3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4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5219757" y="5722323"/>
              <a:ext cx="40015" cy="52669"/>
            </a:xfrm>
            <a:custGeom>
              <a:avLst/>
              <a:gdLst>
                <a:gd name="T0" fmla="*/ 31 w 35"/>
                <a:gd name="T1" fmla="*/ 4 h 35"/>
                <a:gd name="T2" fmla="*/ 21 w 35"/>
                <a:gd name="T3" fmla="*/ 17 h 35"/>
                <a:gd name="T4" fmla="*/ 21 w 35"/>
                <a:gd name="T5" fmla="*/ 17 h 35"/>
                <a:gd name="T6" fmla="*/ 35 w 35"/>
                <a:gd name="T7" fmla="*/ 15 h 35"/>
                <a:gd name="T8" fmla="*/ 35 w 35"/>
                <a:gd name="T9" fmla="*/ 21 h 35"/>
                <a:gd name="T10" fmla="*/ 21 w 35"/>
                <a:gd name="T11" fmla="*/ 19 h 35"/>
                <a:gd name="T12" fmla="*/ 21 w 35"/>
                <a:gd name="T13" fmla="*/ 19 h 35"/>
                <a:gd name="T14" fmla="*/ 31 w 35"/>
                <a:gd name="T15" fmla="*/ 31 h 35"/>
                <a:gd name="T16" fmla="*/ 25 w 35"/>
                <a:gd name="T17" fmla="*/ 35 h 35"/>
                <a:gd name="T18" fmla="*/ 19 w 35"/>
                <a:gd name="T19" fmla="*/ 21 h 35"/>
                <a:gd name="T20" fmla="*/ 19 w 35"/>
                <a:gd name="T21" fmla="*/ 21 h 35"/>
                <a:gd name="T22" fmla="*/ 13 w 35"/>
                <a:gd name="T23" fmla="*/ 35 h 35"/>
                <a:gd name="T24" fmla="*/ 6 w 35"/>
                <a:gd name="T25" fmla="*/ 31 h 35"/>
                <a:gd name="T26" fmla="*/ 15 w 35"/>
                <a:gd name="T27" fmla="*/ 19 h 35"/>
                <a:gd name="T28" fmla="*/ 15 w 35"/>
                <a:gd name="T29" fmla="*/ 19 h 35"/>
                <a:gd name="T30" fmla="*/ 0 w 35"/>
                <a:gd name="T31" fmla="*/ 21 h 35"/>
                <a:gd name="T32" fmla="*/ 0 w 35"/>
                <a:gd name="T33" fmla="*/ 15 h 35"/>
                <a:gd name="T34" fmla="*/ 15 w 35"/>
                <a:gd name="T35" fmla="*/ 17 h 35"/>
                <a:gd name="T36" fmla="*/ 15 w 35"/>
                <a:gd name="T37" fmla="*/ 17 h 35"/>
                <a:gd name="T38" fmla="*/ 6 w 35"/>
                <a:gd name="T39" fmla="*/ 4 h 35"/>
                <a:gd name="T40" fmla="*/ 13 w 35"/>
                <a:gd name="T41" fmla="*/ 0 h 35"/>
                <a:gd name="T42" fmla="*/ 19 w 35"/>
                <a:gd name="T43" fmla="*/ 15 h 35"/>
                <a:gd name="T44" fmla="*/ 19 w 35"/>
                <a:gd name="T45" fmla="*/ 15 h 35"/>
                <a:gd name="T46" fmla="*/ 25 w 35"/>
                <a:gd name="T47" fmla="*/ 0 h 35"/>
                <a:gd name="T48" fmla="*/ 31 w 35"/>
                <a:gd name="T4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4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5" y="15"/>
                  </a:lnTo>
                  <a:lnTo>
                    <a:pt x="35" y="21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3" y="35"/>
                  </a:lnTo>
                  <a:lnTo>
                    <a:pt x="6" y="3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6" y="4"/>
                  </a:lnTo>
                  <a:lnTo>
                    <a:pt x="13" y="0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5" y="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5412964" y="5787030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8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8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5511288" y="5799068"/>
              <a:ext cx="40015" cy="51163"/>
            </a:xfrm>
            <a:custGeom>
              <a:avLst/>
              <a:gdLst>
                <a:gd name="T0" fmla="*/ 29 w 35"/>
                <a:gd name="T1" fmla="*/ 4 h 34"/>
                <a:gd name="T2" fmla="*/ 19 w 35"/>
                <a:gd name="T3" fmla="*/ 16 h 34"/>
                <a:gd name="T4" fmla="*/ 19 w 35"/>
                <a:gd name="T5" fmla="*/ 16 h 34"/>
                <a:gd name="T6" fmla="*/ 35 w 35"/>
                <a:gd name="T7" fmla="*/ 14 h 34"/>
                <a:gd name="T8" fmla="*/ 35 w 35"/>
                <a:gd name="T9" fmla="*/ 20 h 34"/>
                <a:gd name="T10" fmla="*/ 19 w 35"/>
                <a:gd name="T11" fmla="*/ 18 h 34"/>
                <a:gd name="T12" fmla="*/ 19 w 35"/>
                <a:gd name="T13" fmla="*/ 18 h 34"/>
                <a:gd name="T14" fmla="*/ 29 w 35"/>
                <a:gd name="T15" fmla="*/ 30 h 34"/>
                <a:gd name="T16" fmla="*/ 23 w 35"/>
                <a:gd name="T17" fmla="*/ 34 h 34"/>
                <a:gd name="T18" fmla="*/ 17 w 35"/>
                <a:gd name="T19" fmla="*/ 20 h 34"/>
                <a:gd name="T20" fmla="*/ 17 w 35"/>
                <a:gd name="T21" fmla="*/ 20 h 34"/>
                <a:gd name="T22" fmla="*/ 11 w 35"/>
                <a:gd name="T23" fmla="*/ 34 h 34"/>
                <a:gd name="T24" fmla="*/ 5 w 35"/>
                <a:gd name="T25" fmla="*/ 30 h 34"/>
                <a:gd name="T26" fmla="*/ 15 w 35"/>
                <a:gd name="T27" fmla="*/ 18 h 34"/>
                <a:gd name="T28" fmla="*/ 15 w 35"/>
                <a:gd name="T29" fmla="*/ 18 h 34"/>
                <a:gd name="T30" fmla="*/ 0 w 35"/>
                <a:gd name="T31" fmla="*/ 20 h 34"/>
                <a:gd name="T32" fmla="*/ 0 w 35"/>
                <a:gd name="T33" fmla="*/ 14 h 34"/>
                <a:gd name="T34" fmla="*/ 15 w 35"/>
                <a:gd name="T35" fmla="*/ 16 h 34"/>
                <a:gd name="T36" fmla="*/ 15 w 35"/>
                <a:gd name="T37" fmla="*/ 16 h 34"/>
                <a:gd name="T38" fmla="*/ 5 w 35"/>
                <a:gd name="T39" fmla="*/ 4 h 34"/>
                <a:gd name="T40" fmla="*/ 11 w 35"/>
                <a:gd name="T41" fmla="*/ 0 h 34"/>
                <a:gd name="T42" fmla="*/ 17 w 35"/>
                <a:gd name="T43" fmla="*/ 14 h 34"/>
                <a:gd name="T44" fmla="*/ 17 w 35"/>
                <a:gd name="T45" fmla="*/ 14 h 34"/>
                <a:gd name="T46" fmla="*/ 23 w 35"/>
                <a:gd name="T47" fmla="*/ 0 h 34"/>
                <a:gd name="T48" fmla="*/ 29 w 35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4">
                  <a:moveTo>
                    <a:pt x="29" y="4"/>
                  </a:moveTo>
                  <a:lnTo>
                    <a:pt x="19" y="16"/>
                  </a:lnTo>
                  <a:lnTo>
                    <a:pt x="19" y="16"/>
                  </a:lnTo>
                  <a:lnTo>
                    <a:pt x="35" y="14"/>
                  </a:lnTo>
                  <a:lnTo>
                    <a:pt x="35" y="2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9" y="30"/>
                  </a:lnTo>
                  <a:lnTo>
                    <a:pt x="23" y="34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1" y="34"/>
                  </a:lnTo>
                  <a:lnTo>
                    <a:pt x="5" y="3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5" y="4"/>
                  </a:lnTo>
                  <a:lnTo>
                    <a:pt x="11" y="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3" y="0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606175" y="5832177"/>
              <a:ext cx="38870" cy="48153"/>
            </a:xfrm>
            <a:custGeom>
              <a:avLst/>
              <a:gdLst>
                <a:gd name="T0" fmla="*/ 28 w 34"/>
                <a:gd name="T1" fmla="*/ 2 h 32"/>
                <a:gd name="T2" fmla="*/ 20 w 34"/>
                <a:gd name="T3" fmla="*/ 14 h 32"/>
                <a:gd name="T4" fmla="*/ 20 w 34"/>
                <a:gd name="T5" fmla="*/ 14 h 32"/>
                <a:gd name="T6" fmla="*/ 34 w 34"/>
                <a:gd name="T7" fmla="*/ 12 h 32"/>
                <a:gd name="T8" fmla="*/ 34 w 34"/>
                <a:gd name="T9" fmla="*/ 20 h 32"/>
                <a:gd name="T10" fmla="*/ 20 w 34"/>
                <a:gd name="T11" fmla="*/ 18 h 32"/>
                <a:gd name="T12" fmla="*/ 20 w 34"/>
                <a:gd name="T13" fmla="*/ 18 h 32"/>
                <a:gd name="T14" fmla="*/ 28 w 34"/>
                <a:gd name="T15" fmla="*/ 30 h 32"/>
                <a:gd name="T16" fmla="*/ 22 w 34"/>
                <a:gd name="T17" fmla="*/ 32 h 32"/>
                <a:gd name="T18" fmla="*/ 18 w 34"/>
                <a:gd name="T19" fmla="*/ 20 h 32"/>
                <a:gd name="T20" fmla="*/ 16 w 34"/>
                <a:gd name="T21" fmla="*/ 20 h 32"/>
                <a:gd name="T22" fmla="*/ 10 w 34"/>
                <a:gd name="T23" fmla="*/ 32 h 32"/>
                <a:gd name="T24" fmla="*/ 6 w 34"/>
                <a:gd name="T25" fmla="*/ 30 h 32"/>
                <a:gd name="T26" fmla="*/ 14 w 34"/>
                <a:gd name="T27" fmla="*/ 18 h 32"/>
                <a:gd name="T28" fmla="*/ 14 w 34"/>
                <a:gd name="T29" fmla="*/ 18 h 32"/>
                <a:gd name="T30" fmla="*/ 0 w 34"/>
                <a:gd name="T31" fmla="*/ 20 h 32"/>
                <a:gd name="T32" fmla="*/ 0 w 34"/>
                <a:gd name="T33" fmla="*/ 12 h 32"/>
                <a:gd name="T34" fmla="*/ 14 w 34"/>
                <a:gd name="T35" fmla="*/ 14 h 32"/>
                <a:gd name="T36" fmla="*/ 14 w 34"/>
                <a:gd name="T37" fmla="*/ 14 h 32"/>
                <a:gd name="T38" fmla="*/ 6 w 34"/>
                <a:gd name="T39" fmla="*/ 2 h 32"/>
                <a:gd name="T40" fmla="*/ 12 w 34"/>
                <a:gd name="T41" fmla="*/ 0 h 32"/>
                <a:gd name="T42" fmla="*/ 16 w 34"/>
                <a:gd name="T43" fmla="*/ 12 h 32"/>
                <a:gd name="T44" fmla="*/ 18 w 34"/>
                <a:gd name="T45" fmla="*/ 12 h 32"/>
                <a:gd name="T46" fmla="*/ 24 w 34"/>
                <a:gd name="T47" fmla="*/ 0 h 32"/>
                <a:gd name="T48" fmla="*/ 28 w 34"/>
                <a:gd name="T4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2">
                  <a:moveTo>
                    <a:pt x="28" y="2"/>
                  </a:moveTo>
                  <a:lnTo>
                    <a:pt x="20" y="14"/>
                  </a:lnTo>
                  <a:lnTo>
                    <a:pt x="20" y="14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0"/>
                  </a:lnTo>
                  <a:lnTo>
                    <a:pt x="22" y="3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4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5798244" y="5850232"/>
              <a:ext cx="40015" cy="51163"/>
            </a:xfrm>
            <a:custGeom>
              <a:avLst/>
              <a:gdLst>
                <a:gd name="T0" fmla="*/ 29 w 35"/>
                <a:gd name="T1" fmla="*/ 2 h 34"/>
                <a:gd name="T2" fmla="*/ 21 w 35"/>
                <a:gd name="T3" fmla="*/ 14 h 34"/>
                <a:gd name="T4" fmla="*/ 21 w 35"/>
                <a:gd name="T5" fmla="*/ 16 h 34"/>
                <a:gd name="T6" fmla="*/ 35 w 35"/>
                <a:gd name="T7" fmla="*/ 14 h 34"/>
                <a:gd name="T8" fmla="*/ 35 w 35"/>
                <a:gd name="T9" fmla="*/ 20 h 34"/>
                <a:gd name="T10" fmla="*/ 21 w 35"/>
                <a:gd name="T11" fmla="*/ 18 h 34"/>
                <a:gd name="T12" fmla="*/ 21 w 35"/>
                <a:gd name="T13" fmla="*/ 18 h 34"/>
                <a:gd name="T14" fmla="*/ 29 w 35"/>
                <a:gd name="T15" fmla="*/ 30 h 34"/>
                <a:gd name="T16" fmla="*/ 23 w 35"/>
                <a:gd name="T17" fmla="*/ 34 h 34"/>
                <a:gd name="T18" fmla="*/ 17 w 35"/>
                <a:gd name="T19" fmla="*/ 20 h 34"/>
                <a:gd name="T20" fmla="*/ 17 w 35"/>
                <a:gd name="T21" fmla="*/ 20 h 34"/>
                <a:gd name="T22" fmla="*/ 11 w 35"/>
                <a:gd name="T23" fmla="*/ 34 h 34"/>
                <a:gd name="T24" fmla="*/ 5 w 35"/>
                <a:gd name="T25" fmla="*/ 30 h 34"/>
                <a:gd name="T26" fmla="*/ 15 w 35"/>
                <a:gd name="T27" fmla="*/ 18 h 34"/>
                <a:gd name="T28" fmla="*/ 15 w 35"/>
                <a:gd name="T29" fmla="*/ 18 h 34"/>
                <a:gd name="T30" fmla="*/ 0 w 35"/>
                <a:gd name="T31" fmla="*/ 20 h 34"/>
                <a:gd name="T32" fmla="*/ 0 w 35"/>
                <a:gd name="T33" fmla="*/ 14 h 34"/>
                <a:gd name="T34" fmla="*/ 15 w 35"/>
                <a:gd name="T35" fmla="*/ 16 h 34"/>
                <a:gd name="T36" fmla="*/ 15 w 35"/>
                <a:gd name="T37" fmla="*/ 14 h 34"/>
                <a:gd name="T38" fmla="*/ 5 w 35"/>
                <a:gd name="T39" fmla="*/ 4 h 34"/>
                <a:gd name="T40" fmla="*/ 11 w 35"/>
                <a:gd name="T41" fmla="*/ 0 h 34"/>
                <a:gd name="T42" fmla="*/ 17 w 35"/>
                <a:gd name="T43" fmla="*/ 14 h 34"/>
                <a:gd name="T44" fmla="*/ 17 w 35"/>
                <a:gd name="T45" fmla="*/ 14 h 34"/>
                <a:gd name="T46" fmla="*/ 23 w 35"/>
                <a:gd name="T47" fmla="*/ 0 h 34"/>
                <a:gd name="T48" fmla="*/ 29 w 35"/>
                <a:gd name="T4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4">
                  <a:moveTo>
                    <a:pt x="29" y="2"/>
                  </a:moveTo>
                  <a:lnTo>
                    <a:pt x="21" y="14"/>
                  </a:lnTo>
                  <a:lnTo>
                    <a:pt x="21" y="16"/>
                  </a:lnTo>
                  <a:lnTo>
                    <a:pt x="35" y="14"/>
                  </a:lnTo>
                  <a:lnTo>
                    <a:pt x="35" y="2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9" y="30"/>
                  </a:lnTo>
                  <a:lnTo>
                    <a:pt x="23" y="34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1" y="34"/>
                  </a:lnTo>
                  <a:lnTo>
                    <a:pt x="5" y="3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5" y="4"/>
                  </a:lnTo>
                  <a:lnTo>
                    <a:pt x="11" y="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3" y="0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5893132" y="5850232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30 w 34"/>
                <a:gd name="T15" fmla="*/ 30 h 34"/>
                <a:gd name="T16" fmla="*/ 24 w 34"/>
                <a:gd name="T17" fmla="*/ 34 h 34"/>
                <a:gd name="T18" fmla="*/ 18 w 34"/>
                <a:gd name="T19" fmla="*/ 20 h 34"/>
                <a:gd name="T20" fmla="*/ 18 w 34"/>
                <a:gd name="T21" fmla="*/ 20 h 34"/>
                <a:gd name="T22" fmla="*/ 10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2 w 34"/>
                <a:gd name="T41" fmla="*/ 0 h 34"/>
                <a:gd name="T42" fmla="*/ 18 w 34"/>
                <a:gd name="T43" fmla="*/ 14 h 34"/>
                <a:gd name="T44" fmla="*/ 18 w 34"/>
                <a:gd name="T45" fmla="*/ 14 h 34"/>
                <a:gd name="T46" fmla="*/ 24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5989167" y="5865281"/>
              <a:ext cx="38870" cy="48153"/>
            </a:xfrm>
            <a:custGeom>
              <a:avLst/>
              <a:gdLst>
                <a:gd name="T0" fmla="*/ 30 w 34"/>
                <a:gd name="T1" fmla="*/ 2 h 32"/>
                <a:gd name="T2" fmla="*/ 20 w 34"/>
                <a:gd name="T3" fmla="*/ 14 h 32"/>
                <a:gd name="T4" fmla="*/ 20 w 34"/>
                <a:gd name="T5" fmla="*/ 14 h 32"/>
                <a:gd name="T6" fmla="*/ 34 w 34"/>
                <a:gd name="T7" fmla="*/ 12 h 32"/>
                <a:gd name="T8" fmla="*/ 34 w 34"/>
                <a:gd name="T9" fmla="*/ 20 h 32"/>
                <a:gd name="T10" fmla="*/ 20 w 34"/>
                <a:gd name="T11" fmla="*/ 18 h 32"/>
                <a:gd name="T12" fmla="*/ 20 w 34"/>
                <a:gd name="T13" fmla="*/ 18 h 32"/>
                <a:gd name="T14" fmla="*/ 30 w 34"/>
                <a:gd name="T15" fmla="*/ 30 h 32"/>
                <a:gd name="T16" fmla="*/ 24 w 34"/>
                <a:gd name="T17" fmla="*/ 32 h 32"/>
                <a:gd name="T18" fmla="*/ 18 w 34"/>
                <a:gd name="T19" fmla="*/ 20 h 32"/>
                <a:gd name="T20" fmla="*/ 18 w 34"/>
                <a:gd name="T21" fmla="*/ 20 h 32"/>
                <a:gd name="T22" fmla="*/ 12 w 34"/>
                <a:gd name="T23" fmla="*/ 32 h 32"/>
                <a:gd name="T24" fmla="*/ 6 w 34"/>
                <a:gd name="T25" fmla="*/ 30 h 32"/>
                <a:gd name="T26" fmla="*/ 14 w 34"/>
                <a:gd name="T27" fmla="*/ 18 h 32"/>
                <a:gd name="T28" fmla="*/ 14 w 34"/>
                <a:gd name="T29" fmla="*/ 18 h 32"/>
                <a:gd name="T30" fmla="*/ 0 w 34"/>
                <a:gd name="T31" fmla="*/ 20 h 32"/>
                <a:gd name="T32" fmla="*/ 0 w 34"/>
                <a:gd name="T33" fmla="*/ 12 h 32"/>
                <a:gd name="T34" fmla="*/ 14 w 34"/>
                <a:gd name="T35" fmla="*/ 14 h 32"/>
                <a:gd name="T36" fmla="*/ 14 w 34"/>
                <a:gd name="T37" fmla="*/ 14 h 32"/>
                <a:gd name="T38" fmla="*/ 6 w 34"/>
                <a:gd name="T39" fmla="*/ 2 h 32"/>
                <a:gd name="T40" fmla="*/ 12 w 34"/>
                <a:gd name="T41" fmla="*/ 0 h 32"/>
                <a:gd name="T42" fmla="*/ 18 w 34"/>
                <a:gd name="T43" fmla="*/ 12 h 32"/>
                <a:gd name="T44" fmla="*/ 18 w 34"/>
                <a:gd name="T45" fmla="*/ 12 h 32"/>
                <a:gd name="T46" fmla="*/ 24 w 34"/>
                <a:gd name="T47" fmla="*/ 0 h 32"/>
                <a:gd name="T48" fmla="*/ 30 w 34"/>
                <a:gd name="T4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2">
                  <a:moveTo>
                    <a:pt x="30" y="2"/>
                  </a:moveTo>
                  <a:lnTo>
                    <a:pt x="20" y="14"/>
                  </a:lnTo>
                  <a:lnTo>
                    <a:pt x="20" y="14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2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6086343" y="5868288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18 w 34"/>
                <a:gd name="T3" fmla="*/ 16 h 34"/>
                <a:gd name="T4" fmla="*/ 18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18 w 34"/>
                <a:gd name="T11" fmla="*/ 20 h 34"/>
                <a:gd name="T12" fmla="*/ 18 w 34"/>
                <a:gd name="T13" fmla="*/ 20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20 h 34"/>
                <a:gd name="T28" fmla="*/ 14 w 34"/>
                <a:gd name="T29" fmla="*/ 20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4 w 34"/>
                <a:gd name="T39" fmla="*/ 4 h 34"/>
                <a:gd name="T40" fmla="*/ 10 w 34"/>
                <a:gd name="T41" fmla="*/ 2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18" y="16"/>
                  </a:lnTo>
                  <a:lnTo>
                    <a:pt x="18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6184663" y="5868288"/>
              <a:ext cx="38870" cy="51163"/>
            </a:xfrm>
            <a:custGeom>
              <a:avLst/>
              <a:gdLst>
                <a:gd name="T0" fmla="*/ 28 w 34"/>
                <a:gd name="T1" fmla="*/ 2 h 34"/>
                <a:gd name="T2" fmla="*/ 18 w 34"/>
                <a:gd name="T3" fmla="*/ 14 h 34"/>
                <a:gd name="T4" fmla="*/ 18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18 w 34"/>
                <a:gd name="T11" fmla="*/ 18 h 34"/>
                <a:gd name="T12" fmla="*/ 18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4 h 34"/>
                <a:gd name="T36" fmla="*/ 14 w 34"/>
                <a:gd name="T37" fmla="*/ 14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2"/>
                  </a:moveTo>
                  <a:lnTo>
                    <a:pt x="18" y="14"/>
                  </a:lnTo>
                  <a:lnTo>
                    <a:pt x="18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6276124" y="5880328"/>
              <a:ext cx="38870" cy="51163"/>
            </a:xfrm>
            <a:custGeom>
              <a:avLst/>
              <a:gdLst>
                <a:gd name="T0" fmla="*/ 30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30 w 34"/>
                <a:gd name="T15" fmla="*/ 30 h 34"/>
                <a:gd name="T16" fmla="*/ 24 w 34"/>
                <a:gd name="T17" fmla="*/ 34 h 34"/>
                <a:gd name="T18" fmla="*/ 18 w 34"/>
                <a:gd name="T19" fmla="*/ 20 h 34"/>
                <a:gd name="T20" fmla="*/ 18 w 34"/>
                <a:gd name="T21" fmla="*/ 20 h 34"/>
                <a:gd name="T22" fmla="*/ 12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2 w 34"/>
                <a:gd name="T41" fmla="*/ 0 h 34"/>
                <a:gd name="T42" fmla="*/ 18 w 34"/>
                <a:gd name="T43" fmla="*/ 14 h 34"/>
                <a:gd name="T44" fmla="*/ 18 w 34"/>
                <a:gd name="T45" fmla="*/ 14 h 34"/>
                <a:gd name="T46" fmla="*/ 24 w 34"/>
                <a:gd name="T47" fmla="*/ 0 h 34"/>
                <a:gd name="T48" fmla="*/ 30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6377872" y="5889356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18 w 34"/>
                <a:gd name="T3" fmla="*/ 16 h 34"/>
                <a:gd name="T4" fmla="*/ 18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18 w 34"/>
                <a:gd name="T11" fmla="*/ 18 h 34"/>
                <a:gd name="T12" fmla="*/ 18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18" y="16"/>
                  </a:lnTo>
                  <a:lnTo>
                    <a:pt x="18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6473907" y="5910424"/>
              <a:ext cx="38870" cy="51163"/>
            </a:xfrm>
            <a:custGeom>
              <a:avLst/>
              <a:gdLst>
                <a:gd name="T0" fmla="*/ 30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30 w 34"/>
                <a:gd name="T15" fmla="*/ 30 h 34"/>
                <a:gd name="T16" fmla="*/ 24 w 34"/>
                <a:gd name="T17" fmla="*/ 34 h 34"/>
                <a:gd name="T18" fmla="*/ 18 w 34"/>
                <a:gd name="T19" fmla="*/ 20 h 34"/>
                <a:gd name="T20" fmla="*/ 18 w 34"/>
                <a:gd name="T21" fmla="*/ 20 h 34"/>
                <a:gd name="T22" fmla="*/ 10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2 w 34"/>
                <a:gd name="T41" fmla="*/ 0 h 34"/>
                <a:gd name="T42" fmla="*/ 18 w 34"/>
                <a:gd name="T43" fmla="*/ 14 h 34"/>
                <a:gd name="T44" fmla="*/ 18 w 34"/>
                <a:gd name="T45" fmla="*/ 14 h 34"/>
                <a:gd name="T46" fmla="*/ 24 w 34"/>
                <a:gd name="T47" fmla="*/ 0 h 34"/>
                <a:gd name="T48" fmla="*/ 30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6567654" y="5919453"/>
              <a:ext cx="38870" cy="48153"/>
            </a:xfrm>
            <a:custGeom>
              <a:avLst/>
              <a:gdLst>
                <a:gd name="T0" fmla="*/ 28 w 34"/>
                <a:gd name="T1" fmla="*/ 2 h 32"/>
                <a:gd name="T2" fmla="*/ 20 w 34"/>
                <a:gd name="T3" fmla="*/ 14 h 32"/>
                <a:gd name="T4" fmla="*/ 20 w 34"/>
                <a:gd name="T5" fmla="*/ 14 h 32"/>
                <a:gd name="T6" fmla="*/ 34 w 34"/>
                <a:gd name="T7" fmla="*/ 12 h 32"/>
                <a:gd name="T8" fmla="*/ 34 w 34"/>
                <a:gd name="T9" fmla="*/ 20 h 32"/>
                <a:gd name="T10" fmla="*/ 20 w 34"/>
                <a:gd name="T11" fmla="*/ 18 h 32"/>
                <a:gd name="T12" fmla="*/ 20 w 34"/>
                <a:gd name="T13" fmla="*/ 18 h 32"/>
                <a:gd name="T14" fmla="*/ 28 w 34"/>
                <a:gd name="T15" fmla="*/ 30 h 32"/>
                <a:gd name="T16" fmla="*/ 22 w 34"/>
                <a:gd name="T17" fmla="*/ 32 h 32"/>
                <a:gd name="T18" fmla="*/ 18 w 34"/>
                <a:gd name="T19" fmla="*/ 20 h 32"/>
                <a:gd name="T20" fmla="*/ 16 w 34"/>
                <a:gd name="T21" fmla="*/ 20 h 32"/>
                <a:gd name="T22" fmla="*/ 10 w 34"/>
                <a:gd name="T23" fmla="*/ 32 h 32"/>
                <a:gd name="T24" fmla="*/ 6 w 34"/>
                <a:gd name="T25" fmla="*/ 30 h 32"/>
                <a:gd name="T26" fmla="*/ 14 w 34"/>
                <a:gd name="T27" fmla="*/ 18 h 32"/>
                <a:gd name="T28" fmla="*/ 14 w 34"/>
                <a:gd name="T29" fmla="*/ 18 h 32"/>
                <a:gd name="T30" fmla="*/ 0 w 34"/>
                <a:gd name="T31" fmla="*/ 20 h 32"/>
                <a:gd name="T32" fmla="*/ 0 w 34"/>
                <a:gd name="T33" fmla="*/ 12 h 32"/>
                <a:gd name="T34" fmla="*/ 14 w 34"/>
                <a:gd name="T35" fmla="*/ 14 h 32"/>
                <a:gd name="T36" fmla="*/ 14 w 34"/>
                <a:gd name="T37" fmla="*/ 14 h 32"/>
                <a:gd name="T38" fmla="*/ 6 w 34"/>
                <a:gd name="T39" fmla="*/ 2 h 32"/>
                <a:gd name="T40" fmla="*/ 12 w 34"/>
                <a:gd name="T41" fmla="*/ 0 h 32"/>
                <a:gd name="T42" fmla="*/ 18 w 34"/>
                <a:gd name="T43" fmla="*/ 12 h 32"/>
                <a:gd name="T44" fmla="*/ 18 w 34"/>
                <a:gd name="T45" fmla="*/ 12 h 32"/>
                <a:gd name="T46" fmla="*/ 24 w 34"/>
                <a:gd name="T47" fmla="*/ 0 h 32"/>
                <a:gd name="T48" fmla="*/ 28 w 34"/>
                <a:gd name="T4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2">
                  <a:moveTo>
                    <a:pt x="28" y="2"/>
                  </a:moveTo>
                  <a:lnTo>
                    <a:pt x="20" y="14"/>
                  </a:lnTo>
                  <a:lnTo>
                    <a:pt x="20" y="14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0"/>
                  </a:lnTo>
                  <a:lnTo>
                    <a:pt x="22" y="3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6664830" y="5916444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6760864" y="5952558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8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56897" y="5949548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18 w 34"/>
                <a:gd name="T3" fmla="*/ 16 h 34"/>
                <a:gd name="T4" fmla="*/ 18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18 w 34"/>
                <a:gd name="T11" fmla="*/ 18 h 34"/>
                <a:gd name="T12" fmla="*/ 18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18" y="16"/>
                  </a:lnTo>
                  <a:lnTo>
                    <a:pt x="18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6954075" y="5967609"/>
              <a:ext cx="38870" cy="48153"/>
            </a:xfrm>
            <a:custGeom>
              <a:avLst/>
              <a:gdLst>
                <a:gd name="T0" fmla="*/ 28 w 34"/>
                <a:gd name="T1" fmla="*/ 2 h 32"/>
                <a:gd name="T2" fmla="*/ 20 w 34"/>
                <a:gd name="T3" fmla="*/ 14 h 32"/>
                <a:gd name="T4" fmla="*/ 20 w 34"/>
                <a:gd name="T5" fmla="*/ 14 h 32"/>
                <a:gd name="T6" fmla="*/ 34 w 34"/>
                <a:gd name="T7" fmla="*/ 12 h 32"/>
                <a:gd name="T8" fmla="*/ 34 w 34"/>
                <a:gd name="T9" fmla="*/ 20 h 32"/>
                <a:gd name="T10" fmla="*/ 20 w 34"/>
                <a:gd name="T11" fmla="*/ 18 h 32"/>
                <a:gd name="T12" fmla="*/ 20 w 34"/>
                <a:gd name="T13" fmla="*/ 18 h 32"/>
                <a:gd name="T14" fmla="*/ 28 w 34"/>
                <a:gd name="T15" fmla="*/ 30 h 32"/>
                <a:gd name="T16" fmla="*/ 22 w 34"/>
                <a:gd name="T17" fmla="*/ 32 h 32"/>
                <a:gd name="T18" fmla="*/ 16 w 34"/>
                <a:gd name="T19" fmla="*/ 20 h 32"/>
                <a:gd name="T20" fmla="*/ 16 w 34"/>
                <a:gd name="T21" fmla="*/ 20 h 32"/>
                <a:gd name="T22" fmla="*/ 10 w 34"/>
                <a:gd name="T23" fmla="*/ 32 h 32"/>
                <a:gd name="T24" fmla="*/ 4 w 34"/>
                <a:gd name="T25" fmla="*/ 30 h 32"/>
                <a:gd name="T26" fmla="*/ 14 w 34"/>
                <a:gd name="T27" fmla="*/ 18 h 32"/>
                <a:gd name="T28" fmla="*/ 14 w 34"/>
                <a:gd name="T29" fmla="*/ 18 h 32"/>
                <a:gd name="T30" fmla="*/ 0 w 34"/>
                <a:gd name="T31" fmla="*/ 20 h 32"/>
                <a:gd name="T32" fmla="*/ 0 w 34"/>
                <a:gd name="T33" fmla="*/ 12 h 32"/>
                <a:gd name="T34" fmla="*/ 14 w 34"/>
                <a:gd name="T35" fmla="*/ 14 h 32"/>
                <a:gd name="T36" fmla="*/ 14 w 34"/>
                <a:gd name="T37" fmla="*/ 14 h 32"/>
                <a:gd name="T38" fmla="*/ 4 w 34"/>
                <a:gd name="T39" fmla="*/ 2 h 32"/>
                <a:gd name="T40" fmla="*/ 10 w 34"/>
                <a:gd name="T41" fmla="*/ 0 h 32"/>
                <a:gd name="T42" fmla="*/ 16 w 34"/>
                <a:gd name="T43" fmla="*/ 12 h 32"/>
                <a:gd name="T44" fmla="*/ 16 w 34"/>
                <a:gd name="T45" fmla="*/ 12 h 32"/>
                <a:gd name="T46" fmla="*/ 22 w 34"/>
                <a:gd name="T47" fmla="*/ 0 h 32"/>
                <a:gd name="T48" fmla="*/ 28 w 34"/>
                <a:gd name="T4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2">
                  <a:moveTo>
                    <a:pt x="28" y="2"/>
                  </a:moveTo>
                  <a:lnTo>
                    <a:pt x="20" y="14"/>
                  </a:lnTo>
                  <a:lnTo>
                    <a:pt x="20" y="14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0"/>
                  </a:lnTo>
                  <a:lnTo>
                    <a:pt x="22" y="3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2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7050108" y="6003723"/>
              <a:ext cx="38870" cy="48153"/>
            </a:xfrm>
            <a:custGeom>
              <a:avLst/>
              <a:gdLst>
                <a:gd name="T0" fmla="*/ 28 w 34"/>
                <a:gd name="T1" fmla="*/ 2 h 32"/>
                <a:gd name="T2" fmla="*/ 20 w 34"/>
                <a:gd name="T3" fmla="*/ 14 h 32"/>
                <a:gd name="T4" fmla="*/ 20 w 34"/>
                <a:gd name="T5" fmla="*/ 14 h 32"/>
                <a:gd name="T6" fmla="*/ 34 w 34"/>
                <a:gd name="T7" fmla="*/ 12 h 32"/>
                <a:gd name="T8" fmla="*/ 34 w 34"/>
                <a:gd name="T9" fmla="*/ 20 h 32"/>
                <a:gd name="T10" fmla="*/ 20 w 34"/>
                <a:gd name="T11" fmla="*/ 18 h 32"/>
                <a:gd name="T12" fmla="*/ 20 w 34"/>
                <a:gd name="T13" fmla="*/ 18 h 32"/>
                <a:gd name="T14" fmla="*/ 30 w 34"/>
                <a:gd name="T15" fmla="*/ 30 h 32"/>
                <a:gd name="T16" fmla="*/ 22 w 34"/>
                <a:gd name="T17" fmla="*/ 32 h 32"/>
                <a:gd name="T18" fmla="*/ 18 w 34"/>
                <a:gd name="T19" fmla="*/ 20 h 32"/>
                <a:gd name="T20" fmla="*/ 18 w 34"/>
                <a:gd name="T21" fmla="*/ 20 h 32"/>
                <a:gd name="T22" fmla="*/ 10 w 34"/>
                <a:gd name="T23" fmla="*/ 32 h 32"/>
                <a:gd name="T24" fmla="*/ 6 w 34"/>
                <a:gd name="T25" fmla="*/ 30 h 32"/>
                <a:gd name="T26" fmla="*/ 14 w 34"/>
                <a:gd name="T27" fmla="*/ 18 h 32"/>
                <a:gd name="T28" fmla="*/ 14 w 34"/>
                <a:gd name="T29" fmla="*/ 18 h 32"/>
                <a:gd name="T30" fmla="*/ 0 w 34"/>
                <a:gd name="T31" fmla="*/ 20 h 32"/>
                <a:gd name="T32" fmla="*/ 0 w 34"/>
                <a:gd name="T33" fmla="*/ 12 h 32"/>
                <a:gd name="T34" fmla="*/ 14 w 34"/>
                <a:gd name="T35" fmla="*/ 14 h 32"/>
                <a:gd name="T36" fmla="*/ 14 w 34"/>
                <a:gd name="T37" fmla="*/ 14 h 32"/>
                <a:gd name="T38" fmla="*/ 6 w 34"/>
                <a:gd name="T39" fmla="*/ 2 h 32"/>
                <a:gd name="T40" fmla="*/ 12 w 34"/>
                <a:gd name="T41" fmla="*/ 0 h 32"/>
                <a:gd name="T42" fmla="*/ 18 w 34"/>
                <a:gd name="T43" fmla="*/ 12 h 32"/>
                <a:gd name="T44" fmla="*/ 18 w 34"/>
                <a:gd name="T45" fmla="*/ 12 h 32"/>
                <a:gd name="T46" fmla="*/ 24 w 34"/>
                <a:gd name="T47" fmla="*/ 0 h 32"/>
                <a:gd name="T48" fmla="*/ 28 w 34"/>
                <a:gd name="T4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2">
                  <a:moveTo>
                    <a:pt x="28" y="2"/>
                  </a:moveTo>
                  <a:lnTo>
                    <a:pt x="20" y="14"/>
                  </a:lnTo>
                  <a:lnTo>
                    <a:pt x="20" y="14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2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7150714" y="6012752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18 w 34"/>
                <a:gd name="T3" fmla="*/ 16 h 34"/>
                <a:gd name="T4" fmla="*/ 18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18 w 34"/>
                <a:gd name="T11" fmla="*/ 18 h 34"/>
                <a:gd name="T12" fmla="*/ 18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18" y="16"/>
                  </a:lnTo>
                  <a:lnTo>
                    <a:pt x="18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7243318" y="6006732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20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7339351" y="6033819"/>
              <a:ext cx="38870" cy="52669"/>
            </a:xfrm>
            <a:custGeom>
              <a:avLst/>
              <a:gdLst>
                <a:gd name="T0" fmla="*/ 30 w 34"/>
                <a:gd name="T1" fmla="*/ 4 h 35"/>
                <a:gd name="T2" fmla="*/ 20 w 34"/>
                <a:gd name="T3" fmla="*/ 16 h 35"/>
                <a:gd name="T4" fmla="*/ 20 w 34"/>
                <a:gd name="T5" fmla="*/ 16 h 35"/>
                <a:gd name="T6" fmla="*/ 34 w 34"/>
                <a:gd name="T7" fmla="*/ 14 h 35"/>
                <a:gd name="T8" fmla="*/ 34 w 34"/>
                <a:gd name="T9" fmla="*/ 20 h 35"/>
                <a:gd name="T10" fmla="*/ 20 w 34"/>
                <a:gd name="T11" fmla="*/ 18 h 35"/>
                <a:gd name="T12" fmla="*/ 20 w 34"/>
                <a:gd name="T13" fmla="*/ 18 h 35"/>
                <a:gd name="T14" fmla="*/ 30 w 34"/>
                <a:gd name="T15" fmla="*/ 31 h 35"/>
                <a:gd name="T16" fmla="*/ 24 w 34"/>
                <a:gd name="T17" fmla="*/ 35 h 35"/>
                <a:gd name="T18" fmla="*/ 18 w 34"/>
                <a:gd name="T19" fmla="*/ 20 h 35"/>
                <a:gd name="T20" fmla="*/ 18 w 34"/>
                <a:gd name="T21" fmla="*/ 20 h 35"/>
                <a:gd name="T22" fmla="*/ 12 w 34"/>
                <a:gd name="T23" fmla="*/ 35 h 35"/>
                <a:gd name="T24" fmla="*/ 6 w 34"/>
                <a:gd name="T25" fmla="*/ 31 h 35"/>
                <a:gd name="T26" fmla="*/ 14 w 34"/>
                <a:gd name="T27" fmla="*/ 18 h 35"/>
                <a:gd name="T28" fmla="*/ 14 w 34"/>
                <a:gd name="T29" fmla="*/ 18 h 35"/>
                <a:gd name="T30" fmla="*/ 0 w 34"/>
                <a:gd name="T31" fmla="*/ 20 h 35"/>
                <a:gd name="T32" fmla="*/ 0 w 34"/>
                <a:gd name="T33" fmla="*/ 14 h 35"/>
                <a:gd name="T34" fmla="*/ 14 w 34"/>
                <a:gd name="T35" fmla="*/ 16 h 35"/>
                <a:gd name="T36" fmla="*/ 14 w 34"/>
                <a:gd name="T37" fmla="*/ 16 h 35"/>
                <a:gd name="T38" fmla="*/ 6 w 34"/>
                <a:gd name="T39" fmla="*/ 4 h 35"/>
                <a:gd name="T40" fmla="*/ 12 w 34"/>
                <a:gd name="T41" fmla="*/ 0 h 35"/>
                <a:gd name="T42" fmla="*/ 18 w 34"/>
                <a:gd name="T43" fmla="*/ 14 h 35"/>
                <a:gd name="T44" fmla="*/ 18 w 34"/>
                <a:gd name="T45" fmla="*/ 14 h 35"/>
                <a:gd name="T46" fmla="*/ 24 w 34"/>
                <a:gd name="T47" fmla="*/ 0 h 35"/>
                <a:gd name="T48" fmla="*/ 30 w 34"/>
                <a:gd name="T4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5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1"/>
                  </a:lnTo>
                  <a:lnTo>
                    <a:pt x="24" y="35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7433098" y="6039837"/>
              <a:ext cx="38870" cy="52669"/>
            </a:xfrm>
            <a:custGeom>
              <a:avLst/>
              <a:gdLst>
                <a:gd name="T0" fmla="*/ 30 w 34"/>
                <a:gd name="T1" fmla="*/ 4 h 35"/>
                <a:gd name="T2" fmla="*/ 20 w 34"/>
                <a:gd name="T3" fmla="*/ 16 h 35"/>
                <a:gd name="T4" fmla="*/ 20 w 34"/>
                <a:gd name="T5" fmla="*/ 16 h 35"/>
                <a:gd name="T6" fmla="*/ 34 w 34"/>
                <a:gd name="T7" fmla="*/ 14 h 35"/>
                <a:gd name="T8" fmla="*/ 34 w 34"/>
                <a:gd name="T9" fmla="*/ 21 h 35"/>
                <a:gd name="T10" fmla="*/ 20 w 34"/>
                <a:gd name="T11" fmla="*/ 18 h 35"/>
                <a:gd name="T12" fmla="*/ 20 w 34"/>
                <a:gd name="T13" fmla="*/ 18 h 35"/>
                <a:gd name="T14" fmla="*/ 30 w 34"/>
                <a:gd name="T15" fmla="*/ 31 h 35"/>
                <a:gd name="T16" fmla="*/ 24 w 34"/>
                <a:gd name="T17" fmla="*/ 35 h 35"/>
                <a:gd name="T18" fmla="*/ 18 w 34"/>
                <a:gd name="T19" fmla="*/ 21 h 35"/>
                <a:gd name="T20" fmla="*/ 18 w 34"/>
                <a:gd name="T21" fmla="*/ 21 h 35"/>
                <a:gd name="T22" fmla="*/ 12 w 34"/>
                <a:gd name="T23" fmla="*/ 35 h 35"/>
                <a:gd name="T24" fmla="*/ 6 w 34"/>
                <a:gd name="T25" fmla="*/ 31 h 35"/>
                <a:gd name="T26" fmla="*/ 14 w 34"/>
                <a:gd name="T27" fmla="*/ 18 h 35"/>
                <a:gd name="T28" fmla="*/ 14 w 34"/>
                <a:gd name="T29" fmla="*/ 18 h 35"/>
                <a:gd name="T30" fmla="*/ 0 w 34"/>
                <a:gd name="T31" fmla="*/ 21 h 35"/>
                <a:gd name="T32" fmla="*/ 0 w 34"/>
                <a:gd name="T33" fmla="*/ 14 h 35"/>
                <a:gd name="T34" fmla="*/ 14 w 34"/>
                <a:gd name="T35" fmla="*/ 16 h 35"/>
                <a:gd name="T36" fmla="*/ 14 w 34"/>
                <a:gd name="T37" fmla="*/ 16 h 35"/>
                <a:gd name="T38" fmla="*/ 6 w 34"/>
                <a:gd name="T39" fmla="*/ 4 h 35"/>
                <a:gd name="T40" fmla="*/ 12 w 34"/>
                <a:gd name="T41" fmla="*/ 0 h 35"/>
                <a:gd name="T42" fmla="*/ 18 w 34"/>
                <a:gd name="T43" fmla="*/ 14 h 35"/>
                <a:gd name="T44" fmla="*/ 18 w 34"/>
                <a:gd name="T45" fmla="*/ 14 h 35"/>
                <a:gd name="T46" fmla="*/ 24 w 34"/>
                <a:gd name="T47" fmla="*/ 0 h 35"/>
                <a:gd name="T48" fmla="*/ 30 w 34"/>
                <a:gd name="T4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5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1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1"/>
                  </a:lnTo>
                  <a:lnTo>
                    <a:pt x="24" y="35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7532562" y="6083476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7626310" y="6089496"/>
              <a:ext cx="38870" cy="51163"/>
            </a:xfrm>
            <a:custGeom>
              <a:avLst/>
              <a:gdLst>
                <a:gd name="T0" fmla="*/ 30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30 w 34"/>
                <a:gd name="T15" fmla="*/ 30 h 34"/>
                <a:gd name="T16" fmla="*/ 24 w 34"/>
                <a:gd name="T17" fmla="*/ 34 h 34"/>
                <a:gd name="T18" fmla="*/ 18 w 34"/>
                <a:gd name="T19" fmla="*/ 20 h 34"/>
                <a:gd name="T20" fmla="*/ 18 w 34"/>
                <a:gd name="T21" fmla="*/ 20 h 34"/>
                <a:gd name="T22" fmla="*/ 10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2 w 34"/>
                <a:gd name="T41" fmla="*/ 0 h 34"/>
                <a:gd name="T42" fmla="*/ 18 w 34"/>
                <a:gd name="T43" fmla="*/ 14 h 34"/>
                <a:gd name="T44" fmla="*/ 18 w 34"/>
                <a:gd name="T45" fmla="*/ 14 h 34"/>
                <a:gd name="T46" fmla="*/ 24 w 34"/>
                <a:gd name="T47" fmla="*/ 0 h 34"/>
                <a:gd name="T48" fmla="*/ 30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7720056" y="6098524"/>
              <a:ext cx="41158" cy="51163"/>
            </a:xfrm>
            <a:custGeom>
              <a:avLst/>
              <a:gdLst>
                <a:gd name="T0" fmla="*/ 30 w 36"/>
                <a:gd name="T1" fmla="*/ 4 h 34"/>
                <a:gd name="T2" fmla="*/ 20 w 36"/>
                <a:gd name="T3" fmla="*/ 16 h 34"/>
                <a:gd name="T4" fmla="*/ 20 w 36"/>
                <a:gd name="T5" fmla="*/ 16 h 34"/>
                <a:gd name="T6" fmla="*/ 36 w 36"/>
                <a:gd name="T7" fmla="*/ 14 h 34"/>
                <a:gd name="T8" fmla="*/ 36 w 36"/>
                <a:gd name="T9" fmla="*/ 20 h 34"/>
                <a:gd name="T10" fmla="*/ 20 w 36"/>
                <a:gd name="T11" fmla="*/ 18 h 34"/>
                <a:gd name="T12" fmla="*/ 20 w 36"/>
                <a:gd name="T13" fmla="*/ 18 h 34"/>
                <a:gd name="T14" fmla="*/ 30 w 36"/>
                <a:gd name="T15" fmla="*/ 30 h 34"/>
                <a:gd name="T16" fmla="*/ 24 w 36"/>
                <a:gd name="T17" fmla="*/ 34 h 34"/>
                <a:gd name="T18" fmla="*/ 18 w 36"/>
                <a:gd name="T19" fmla="*/ 20 h 34"/>
                <a:gd name="T20" fmla="*/ 18 w 36"/>
                <a:gd name="T21" fmla="*/ 20 h 34"/>
                <a:gd name="T22" fmla="*/ 12 w 36"/>
                <a:gd name="T23" fmla="*/ 34 h 34"/>
                <a:gd name="T24" fmla="*/ 6 w 36"/>
                <a:gd name="T25" fmla="*/ 30 h 34"/>
                <a:gd name="T26" fmla="*/ 16 w 36"/>
                <a:gd name="T27" fmla="*/ 18 h 34"/>
                <a:gd name="T28" fmla="*/ 16 w 36"/>
                <a:gd name="T29" fmla="*/ 18 h 34"/>
                <a:gd name="T30" fmla="*/ 0 w 36"/>
                <a:gd name="T31" fmla="*/ 20 h 34"/>
                <a:gd name="T32" fmla="*/ 0 w 36"/>
                <a:gd name="T33" fmla="*/ 14 h 34"/>
                <a:gd name="T34" fmla="*/ 16 w 36"/>
                <a:gd name="T35" fmla="*/ 16 h 34"/>
                <a:gd name="T36" fmla="*/ 16 w 36"/>
                <a:gd name="T37" fmla="*/ 16 h 34"/>
                <a:gd name="T38" fmla="*/ 6 w 36"/>
                <a:gd name="T39" fmla="*/ 4 h 34"/>
                <a:gd name="T40" fmla="*/ 12 w 36"/>
                <a:gd name="T41" fmla="*/ 0 h 34"/>
                <a:gd name="T42" fmla="*/ 18 w 36"/>
                <a:gd name="T43" fmla="*/ 14 h 34"/>
                <a:gd name="T44" fmla="*/ 18 w 36"/>
                <a:gd name="T45" fmla="*/ 14 h 34"/>
                <a:gd name="T46" fmla="*/ 24 w 36"/>
                <a:gd name="T47" fmla="*/ 0 h 34"/>
                <a:gd name="T48" fmla="*/ 30 w 36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4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6" y="14"/>
                  </a:lnTo>
                  <a:lnTo>
                    <a:pt x="36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7821805" y="6089496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18 w 34"/>
                <a:gd name="T3" fmla="*/ 16 h 34"/>
                <a:gd name="T4" fmla="*/ 18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18 w 34"/>
                <a:gd name="T11" fmla="*/ 18 h 34"/>
                <a:gd name="T12" fmla="*/ 18 w 34"/>
                <a:gd name="T13" fmla="*/ 20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20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18" y="16"/>
                  </a:lnTo>
                  <a:lnTo>
                    <a:pt x="18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7917838" y="6101534"/>
              <a:ext cx="38870" cy="51163"/>
            </a:xfrm>
            <a:custGeom>
              <a:avLst/>
              <a:gdLst>
                <a:gd name="T0" fmla="*/ 30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30 w 34"/>
                <a:gd name="T15" fmla="*/ 30 h 34"/>
                <a:gd name="T16" fmla="*/ 24 w 34"/>
                <a:gd name="T17" fmla="*/ 34 h 34"/>
                <a:gd name="T18" fmla="*/ 18 w 34"/>
                <a:gd name="T19" fmla="*/ 20 h 34"/>
                <a:gd name="T20" fmla="*/ 18 w 34"/>
                <a:gd name="T21" fmla="*/ 20 h 34"/>
                <a:gd name="T22" fmla="*/ 12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2 w 34"/>
                <a:gd name="T41" fmla="*/ 0 h 34"/>
                <a:gd name="T42" fmla="*/ 18 w 34"/>
                <a:gd name="T43" fmla="*/ 14 h 34"/>
                <a:gd name="T44" fmla="*/ 18 w 34"/>
                <a:gd name="T45" fmla="*/ 14 h 34"/>
                <a:gd name="T46" fmla="*/ 24 w 34"/>
                <a:gd name="T47" fmla="*/ 0 h 34"/>
                <a:gd name="T48" fmla="*/ 30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8011585" y="6101534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8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2 w 34"/>
                <a:gd name="T41" fmla="*/ 0 h 34"/>
                <a:gd name="T42" fmla="*/ 18 w 34"/>
                <a:gd name="T43" fmla="*/ 14 h 34"/>
                <a:gd name="T44" fmla="*/ 18 w 34"/>
                <a:gd name="T45" fmla="*/ 14 h 34"/>
                <a:gd name="T46" fmla="*/ 24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8111050" y="6119592"/>
              <a:ext cx="38870" cy="51163"/>
            </a:xfrm>
            <a:custGeom>
              <a:avLst/>
              <a:gdLst>
                <a:gd name="T0" fmla="*/ 28 w 34"/>
                <a:gd name="T1" fmla="*/ 4 h 34"/>
                <a:gd name="T2" fmla="*/ 18 w 34"/>
                <a:gd name="T3" fmla="*/ 16 h 34"/>
                <a:gd name="T4" fmla="*/ 18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18 w 34"/>
                <a:gd name="T11" fmla="*/ 18 h 34"/>
                <a:gd name="T12" fmla="*/ 18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6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4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4 h 34"/>
                <a:gd name="T38" fmla="*/ 4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6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18" y="16"/>
                  </a:lnTo>
                  <a:lnTo>
                    <a:pt x="18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8202511" y="6134641"/>
              <a:ext cx="38870" cy="48153"/>
            </a:xfrm>
            <a:custGeom>
              <a:avLst/>
              <a:gdLst>
                <a:gd name="T0" fmla="*/ 28 w 34"/>
                <a:gd name="T1" fmla="*/ 2 h 32"/>
                <a:gd name="T2" fmla="*/ 20 w 34"/>
                <a:gd name="T3" fmla="*/ 14 h 32"/>
                <a:gd name="T4" fmla="*/ 20 w 34"/>
                <a:gd name="T5" fmla="*/ 14 h 32"/>
                <a:gd name="T6" fmla="*/ 34 w 34"/>
                <a:gd name="T7" fmla="*/ 12 h 32"/>
                <a:gd name="T8" fmla="*/ 34 w 34"/>
                <a:gd name="T9" fmla="*/ 20 h 32"/>
                <a:gd name="T10" fmla="*/ 20 w 34"/>
                <a:gd name="T11" fmla="*/ 18 h 32"/>
                <a:gd name="T12" fmla="*/ 20 w 34"/>
                <a:gd name="T13" fmla="*/ 18 h 32"/>
                <a:gd name="T14" fmla="*/ 30 w 34"/>
                <a:gd name="T15" fmla="*/ 30 h 32"/>
                <a:gd name="T16" fmla="*/ 22 w 34"/>
                <a:gd name="T17" fmla="*/ 32 h 32"/>
                <a:gd name="T18" fmla="*/ 18 w 34"/>
                <a:gd name="T19" fmla="*/ 20 h 32"/>
                <a:gd name="T20" fmla="*/ 18 w 34"/>
                <a:gd name="T21" fmla="*/ 20 h 32"/>
                <a:gd name="T22" fmla="*/ 10 w 34"/>
                <a:gd name="T23" fmla="*/ 32 h 32"/>
                <a:gd name="T24" fmla="*/ 6 w 34"/>
                <a:gd name="T25" fmla="*/ 30 h 32"/>
                <a:gd name="T26" fmla="*/ 14 w 34"/>
                <a:gd name="T27" fmla="*/ 18 h 32"/>
                <a:gd name="T28" fmla="*/ 14 w 34"/>
                <a:gd name="T29" fmla="*/ 18 h 32"/>
                <a:gd name="T30" fmla="*/ 0 w 34"/>
                <a:gd name="T31" fmla="*/ 20 h 32"/>
                <a:gd name="T32" fmla="*/ 0 w 34"/>
                <a:gd name="T33" fmla="*/ 12 h 32"/>
                <a:gd name="T34" fmla="*/ 14 w 34"/>
                <a:gd name="T35" fmla="*/ 14 h 32"/>
                <a:gd name="T36" fmla="*/ 14 w 34"/>
                <a:gd name="T37" fmla="*/ 14 h 32"/>
                <a:gd name="T38" fmla="*/ 6 w 34"/>
                <a:gd name="T39" fmla="*/ 2 h 32"/>
                <a:gd name="T40" fmla="*/ 12 w 34"/>
                <a:gd name="T41" fmla="*/ 0 h 32"/>
                <a:gd name="T42" fmla="*/ 18 w 34"/>
                <a:gd name="T43" fmla="*/ 12 h 32"/>
                <a:gd name="T44" fmla="*/ 18 w 34"/>
                <a:gd name="T45" fmla="*/ 12 h 32"/>
                <a:gd name="T46" fmla="*/ 24 w 34"/>
                <a:gd name="T47" fmla="*/ 0 h 32"/>
                <a:gd name="T48" fmla="*/ 28 w 34"/>
                <a:gd name="T4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2">
                  <a:moveTo>
                    <a:pt x="28" y="2"/>
                  </a:moveTo>
                  <a:lnTo>
                    <a:pt x="20" y="14"/>
                  </a:lnTo>
                  <a:lnTo>
                    <a:pt x="20" y="14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2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8298543" y="6155708"/>
              <a:ext cx="38870" cy="51163"/>
            </a:xfrm>
            <a:custGeom>
              <a:avLst/>
              <a:gdLst>
                <a:gd name="T0" fmla="*/ 30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30 w 34"/>
                <a:gd name="T15" fmla="*/ 30 h 34"/>
                <a:gd name="T16" fmla="*/ 24 w 34"/>
                <a:gd name="T17" fmla="*/ 34 h 34"/>
                <a:gd name="T18" fmla="*/ 18 w 34"/>
                <a:gd name="T19" fmla="*/ 20 h 34"/>
                <a:gd name="T20" fmla="*/ 18 w 34"/>
                <a:gd name="T21" fmla="*/ 20 h 34"/>
                <a:gd name="T22" fmla="*/ 12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2 w 34"/>
                <a:gd name="T41" fmla="*/ 0 h 34"/>
                <a:gd name="T42" fmla="*/ 18 w 34"/>
                <a:gd name="T43" fmla="*/ 14 h 34"/>
                <a:gd name="T44" fmla="*/ 18 w 34"/>
                <a:gd name="T45" fmla="*/ 14 h 34"/>
                <a:gd name="T46" fmla="*/ 24 w 34"/>
                <a:gd name="T47" fmla="*/ 0 h 34"/>
                <a:gd name="T48" fmla="*/ 30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8395719" y="6152696"/>
              <a:ext cx="41158" cy="51163"/>
            </a:xfrm>
            <a:custGeom>
              <a:avLst/>
              <a:gdLst>
                <a:gd name="T0" fmla="*/ 30 w 36"/>
                <a:gd name="T1" fmla="*/ 4 h 34"/>
                <a:gd name="T2" fmla="*/ 20 w 36"/>
                <a:gd name="T3" fmla="*/ 16 h 34"/>
                <a:gd name="T4" fmla="*/ 20 w 36"/>
                <a:gd name="T5" fmla="*/ 16 h 34"/>
                <a:gd name="T6" fmla="*/ 36 w 36"/>
                <a:gd name="T7" fmla="*/ 14 h 34"/>
                <a:gd name="T8" fmla="*/ 36 w 36"/>
                <a:gd name="T9" fmla="*/ 20 h 34"/>
                <a:gd name="T10" fmla="*/ 20 w 36"/>
                <a:gd name="T11" fmla="*/ 18 h 34"/>
                <a:gd name="T12" fmla="*/ 20 w 36"/>
                <a:gd name="T13" fmla="*/ 18 h 34"/>
                <a:gd name="T14" fmla="*/ 30 w 36"/>
                <a:gd name="T15" fmla="*/ 30 h 34"/>
                <a:gd name="T16" fmla="*/ 24 w 36"/>
                <a:gd name="T17" fmla="*/ 34 h 34"/>
                <a:gd name="T18" fmla="*/ 18 w 36"/>
                <a:gd name="T19" fmla="*/ 20 h 34"/>
                <a:gd name="T20" fmla="*/ 18 w 36"/>
                <a:gd name="T21" fmla="*/ 20 h 34"/>
                <a:gd name="T22" fmla="*/ 12 w 36"/>
                <a:gd name="T23" fmla="*/ 34 h 34"/>
                <a:gd name="T24" fmla="*/ 6 w 36"/>
                <a:gd name="T25" fmla="*/ 30 h 34"/>
                <a:gd name="T26" fmla="*/ 16 w 36"/>
                <a:gd name="T27" fmla="*/ 18 h 34"/>
                <a:gd name="T28" fmla="*/ 16 w 36"/>
                <a:gd name="T29" fmla="*/ 18 h 34"/>
                <a:gd name="T30" fmla="*/ 0 w 36"/>
                <a:gd name="T31" fmla="*/ 20 h 34"/>
                <a:gd name="T32" fmla="*/ 0 w 36"/>
                <a:gd name="T33" fmla="*/ 14 h 34"/>
                <a:gd name="T34" fmla="*/ 16 w 36"/>
                <a:gd name="T35" fmla="*/ 16 h 34"/>
                <a:gd name="T36" fmla="*/ 16 w 36"/>
                <a:gd name="T37" fmla="*/ 16 h 34"/>
                <a:gd name="T38" fmla="*/ 6 w 36"/>
                <a:gd name="T39" fmla="*/ 4 h 34"/>
                <a:gd name="T40" fmla="*/ 12 w 36"/>
                <a:gd name="T41" fmla="*/ 0 h 34"/>
                <a:gd name="T42" fmla="*/ 18 w 36"/>
                <a:gd name="T43" fmla="*/ 14 h 34"/>
                <a:gd name="T44" fmla="*/ 18 w 36"/>
                <a:gd name="T45" fmla="*/ 14 h 34"/>
                <a:gd name="T46" fmla="*/ 24 w 36"/>
                <a:gd name="T47" fmla="*/ 0 h 34"/>
                <a:gd name="T48" fmla="*/ 30 w 36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4">
                  <a:moveTo>
                    <a:pt x="30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6" y="14"/>
                  </a:lnTo>
                  <a:lnTo>
                    <a:pt x="36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4641270" y="5623004"/>
              <a:ext cx="40015" cy="51163"/>
            </a:xfrm>
            <a:custGeom>
              <a:avLst/>
              <a:gdLst>
                <a:gd name="T0" fmla="*/ 31 w 35"/>
                <a:gd name="T1" fmla="*/ 2 h 34"/>
                <a:gd name="T2" fmla="*/ 20 w 35"/>
                <a:gd name="T3" fmla="*/ 14 h 34"/>
                <a:gd name="T4" fmla="*/ 20 w 35"/>
                <a:gd name="T5" fmla="*/ 16 h 34"/>
                <a:gd name="T6" fmla="*/ 35 w 35"/>
                <a:gd name="T7" fmla="*/ 14 h 34"/>
                <a:gd name="T8" fmla="*/ 35 w 35"/>
                <a:gd name="T9" fmla="*/ 20 h 34"/>
                <a:gd name="T10" fmla="*/ 20 w 35"/>
                <a:gd name="T11" fmla="*/ 18 h 34"/>
                <a:gd name="T12" fmla="*/ 20 w 35"/>
                <a:gd name="T13" fmla="*/ 18 h 34"/>
                <a:gd name="T14" fmla="*/ 31 w 35"/>
                <a:gd name="T15" fmla="*/ 30 h 34"/>
                <a:gd name="T16" fmla="*/ 25 w 35"/>
                <a:gd name="T17" fmla="*/ 34 h 34"/>
                <a:gd name="T18" fmla="*/ 18 w 35"/>
                <a:gd name="T19" fmla="*/ 20 h 34"/>
                <a:gd name="T20" fmla="*/ 18 w 35"/>
                <a:gd name="T21" fmla="*/ 20 h 34"/>
                <a:gd name="T22" fmla="*/ 12 w 35"/>
                <a:gd name="T23" fmla="*/ 34 h 34"/>
                <a:gd name="T24" fmla="*/ 6 w 35"/>
                <a:gd name="T25" fmla="*/ 30 h 34"/>
                <a:gd name="T26" fmla="*/ 16 w 35"/>
                <a:gd name="T27" fmla="*/ 18 h 34"/>
                <a:gd name="T28" fmla="*/ 16 w 35"/>
                <a:gd name="T29" fmla="*/ 18 h 34"/>
                <a:gd name="T30" fmla="*/ 0 w 35"/>
                <a:gd name="T31" fmla="*/ 20 h 34"/>
                <a:gd name="T32" fmla="*/ 0 w 35"/>
                <a:gd name="T33" fmla="*/ 14 h 34"/>
                <a:gd name="T34" fmla="*/ 14 w 35"/>
                <a:gd name="T35" fmla="*/ 14 h 34"/>
                <a:gd name="T36" fmla="*/ 14 w 35"/>
                <a:gd name="T37" fmla="*/ 14 h 34"/>
                <a:gd name="T38" fmla="*/ 6 w 35"/>
                <a:gd name="T39" fmla="*/ 4 h 34"/>
                <a:gd name="T40" fmla="*/ 12 w 35"/>
                <a:gd name="T41" fmla="*/ 0 h 34"/>
                <a:gd name="T42" fmla="*/ 18 w 35"/>
                <a:gd name="T43" fmla="*/ 14 h 34"/>
                <a:gd name="T44" fmla="*/ 18 w 35"/>
                <a:gd name="T45" fmla="*/ 14 h 34"/>
                <a:gd name="T46" fmla="*/ 25 w 35"/>
                <a:gd name="T47" fmla="*/ 0 h 34"/>
                <a:gd name="T48" fmla="*/ 31 w 35"/>
                <a:gd name="T4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4">
                  <a:moveTo>
                    <a:pt x="31" y="2"/>
                  </a:moveTo>
                  <a:lnTo>
                    <a:pt x="20" y="14"/>
                  </a:lnTo>
                  <a:lnTo>
                    <a:pt x="20" y="16"/>
                  </a:lnTo>
                  <a:lnTo>
                    <a:pt x="35" y="14"/>
                  </a:lnTo>
                  <a:lnTo>
                    <a:pt x="35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1" y="30"/>
                  </a:lnTo>
                  <a:lnTo>
                    <a:pt x="25" y="3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5" y="0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1141267" y="3671086"/>
              <a:ext cx="4732341" cy="22145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Reduction From Baseline in Target Lesion, %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908539" y="6057615"/>
              <a:ext cx="648893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</a:p>
          </p:txBody>
        </p:sp>
        <p:sp>
          <p:nvSpPr>
            <p:cNvPr id="124" name="Line 96"/>
            <p:cNvSpPr>
              <a:spLocks noChangeShapeType="1"/>
            </p:cNvSpPr>
            <p:nvPr/>
          </p:nvSpPr>
          <p:spPr bwMode="auto">
            <a:xfrm>
              <a:off x="4036997" y="4956612"/>
              <a:ext cx="4434181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" name="Group 11"/>
            <p:cNvGrpSpPr/>
            <p:nvPr/>
          </p:nvGrpSpPr>
          <p:grpSpPr>
            <a:xfrm>
              <a:off x="3982750" y="1431106"/>
              <a:ext cx="38870" cy="4702279"/>
              <a:chOff x="2867202" y="1666417"/>
              <a:chExt cx="102268" cy="4410260"/>
            </a:xfrm>
          </p:grpSpPr>
          <p:sp>
            <p:nvSpPr>
              <p:cNvPr id="103" name="Line 94"/>
              <p:cNvSpPr>
                <a:spLocks noChangeShapeType="1"/>
              </p:cNvSpPr>
              <p:nvPr/>
            </p:nvSpPr>
            <p:spPr bwMode="auto">
              <a:xfrm>
                <a:off x="2867202" y="6076677"/>
                <a:ext cx="10226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 dirty="0"/>
              </a:p>
            </p:txBody>
          </p:sp>
          <p:sp>
            <p:nvSpPr>
              <p:cNvPr id="104" name="Line 95"/>
              <p:cNvSpPr>
                <a:spLocks noChangeShapeType="1"/>
              </p:cNvSpPr>
              <p:nvPr/>
            </p:nvSpPr>
            <p:spPr bwMode="auto">
              <a:xfrm>
                <a:off x="2867202" y="5524834"/>
                <a:ext cx="10226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 dirty="0"/>
              </a:p>
            </p:txBody>
          </p:sp>
          <p:sp>
            <p:nvSpPr>
              <p:cNvPr id="105" name="Line 96"/>
              <p:cNvSpPr>
                <a:spLocks noChangeShapeType="1"/>
              </p:cNvSpPr>
              <p:nvPr/>
            </p:nvSpPr>
            <p:spPr bwMode="auto">
              <a:xfrm>
                <a:off x="2867202" y="4972993"/>
                <a:ext cx="10226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 dirty="0"/>
              </a:p>
            </p:txBody>
          </p:sp>
          <p:sp>
            <p:nvSpPr>
              <p:cNvPr id="106" name="Line 97"/>
              <p:cNvSpPr>
                <a:spLocks noChangeShapeType="1"/>
              </p:cNvSpPr>
              <p:nvPr/>
            </p:nvSpPr>
            <p:spPr bwMode="auto">
              <a:xfrm>
                <a:off x="2867202" y="4421153"/>
                <a:ext cx="10226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 dirty="0"/>
              </a:p>
            </p:txBody>
          </p:sp>
          <p:sp>
            <p:nvSpPr>
              <p:cNvPr id="107" name="Line 98"/>
              <p:cNvSpPr>
                <a:spLocks noChangeShapeType="1"/>
              </p:cNvSpPr>
              <p:nvPr/>
            </p:nvSpPr>
            <p:spPr bwMode="auto">
              <a:xfrm>
                <a:off x="2867202" y="3869313"/>
                <a:ext cx="10226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 dirty="0"/>
              </a:p>
            </p:txBody>
          </p:sp>
          <p:sp>
            <p:nvSpPr>
              <p:cNvPr id="109" name="Line 100"/>
              <p:cNvSpPr>
                <a:spLocks noChangeShapeType="1"/>
              </p:cNvSpPr>
              <p:nvPr/>
            </p:nvSpPr>
            <p:spPr bwMode="auto">
              <a:xfrm>
                <a:off x="2867202" y="3317472"/>
                <a:ext cx="10226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 dirty="0"/>
              </a:p>
            </p:txBody>
          </p:sp>
          <p:sp>
            <p:nvSpPr>
              <p:cNvPr id="110" name="Line 101"/>
              <p:cNvSpPr>
                <a:spLocks noChangeShapeType="1"/>
              </p:cNvSpPr>
              <p:nvPr/>
            </p:nvSpPr>
            <p:spPr bwMode="auto">
              <a:xfrm>
                <a:off x="2867202" y="2213791"/>
                <a:ext cx="10226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 dirty="0"/>
              </a:p>
            </p:txBody>
          </p:sp>
          <p:sp>
            <p:nvSpPr>
              <p:cNvPr id="111" name="Line 102"/>
              <p:cNvSpPr>
                <a:spLocks noChangeShapeType="1"/>
              </p:cNvSpPr>
              <p:nvPr/>
            </p:nvSpPr>
            <p:spPr bwMode="auto">
              <a:xfrm>
                <a:off x="2867202" y="1666417"/>
                <a:ext cx="10226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 dirty="0"/>
              </a:p>
            </p:txBody>
          </p:sp>
          <p:sp>
            <p:nvSpPr>
              <p:cNvPr id="127" name="Line 100"/>
              <p:cNvSpPr>
                <a:spLocks noChangeShapeType="1"/>
              </p:cNvSpPr>
              <p:nvPr/>
            </p:nvSpPr>
            <p:spPr bwMode="auto">
              <a:xfrm>
                <a:off x="2867202" y="2765632"/>
                <a:ext cx="10226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 dirty="0"/>
              </a:p>
            </p:txBody>
          </p:sp>
        </p:grpSp>
        <p:sp>
          <p:nvSpPr>
            <p:cNvPr id="128" name="Rectangle 22"/>
            <p:cNvSpPr>
              <a:spLocks noChangeArrowheads="1"/>
            </p:cNvSpPr>
            <p:nvPr/>
          </p:nvSpPr>
          <p:spPr bwMode="auto">
            <a:xfrm rot="16200000">
              <a:off x="4434087" y="1721502"/>
              <a:ext cx="78431" cy="66987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08137" y="1915603"/>
              <a:ext cx="5072605" cy="28469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Positive FDG-PET scan at EOT or last prior radiographic assessment</a:t>
              </a:r>
              <a:endParaRPr lang="en-US" sz="1400" dirty="0"/>
            </a:p>
          </p:txBody>
        </p:sp>
        <p:sp>
          <p:nvSpPr>
            <p:cNvPr id="125" name="Rectangle 22"/>
            <p:cNvSpPr>
              <a:spLocks noChangeArrowheads="1"/>
            </p:cNvSpPr>
            <p:nvPr/>
          </p:nvSpPr>
          <p:spPr bwMode="auto">
            <a:xfrm rot="16200000">
              <a:off x="4434087" y="1461021"/>
              <a:ext cx="78431" cy="6698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808137" y="1653235"/>
              <a:ext cx="5072605" cy="28469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Negative FDG-PET scan at EOT or last prior radiographic assessment</a:t>
              </a:r>
              <a:endParaRPr lang="en-US" sz="1400" dirty="0"/>
            </a:p>
          </p:txBody>
        </p:sp>
        <p:sp>
          <p:nvSpPr>
            <p:cNvPr id="130" name="Freeform 35"/>
            <p:cNvSpPr>
              <a:spLocks/>
            </p:cNvSpPr>
            <p:nvPr/>
          </p:nvSpPr>
          <p:spPr bwMode="auto">
            <a:xfrm>
              <a:off x="4679598" y="2251621"/>
              <a:ext cx="128642" cy="152964"/>
            </a:xfrm>
            <a:custGeom>
              <a:avLst/>
              <a:gdLst>
                <a:gd name="T0" fmla="*/ 28 w 34"/>
                <a:gd name="T1" fmla="*/ 4 h 34"/>
                <a:gd name="T2" fmla="*/ 20 w 34"/>
                <a:gd name="T3" fmla="*/ 16 h 34"/>
                <a:gd name="T4" fmla="*/ 20 w 34"/>
                <a:gd name="T5" fmla="*/ 16 h 34"/>
                <a:gd name="T6" fmla="*/ 34 w 34"/>
                <a:gd name="T7" fmla="*/ 14 h 34"/>
                <a:gd name="T8" fmla="*/ 34 w 34"/>
                <a:gd name="T9" fmla="*/ 20 h 34"/>
                <a:gd name="T10" fmla="*/ 20 w 34"/>
                <a:gd name="T11" fmla="*/ 18 h 34"/>
                <a:gd name="T12" fmla="*/ 20 w 34"/>
                <a:gd name="T13" fmla="*/ 18 h 34"/>
                <a:gd name="T14" fmla="*/ 28 w 34"/>
                <a:gd name="T15" fmla="*/ 30 h 34"/>
                <a:gd name="T16" fmla="*/ 22 w 34"/>
                <a:gd name="T17" fmla="*/ 34 h 34"/>
                <a:gd name="T18" fmla="*/ 18 w 34"/>
                <a:gd name="T19" fmla="*/ 20 h 34"/>
                <a:gd name="T20" fmla="*/ 16 w 34"/>
                <a:gd name="T21" fmla="*/ 20 h 34"/>
                <a:gd name="T22" fmla="*/ 10 w 34"/>
                <a:gd name="T23" fmla="*/ 34 h 34"/>
                <a:gd name="T24" fmla="*/ 6 w 34"/>
                <a:gd name="T25" fmla="*/ 30 h 34"/>
                <a:gd name="T26" fmla="*/ 14 w 34"/>
                <a:gd name="T27" fmla="*/ 18 h 34"/>
                <a:gd name="T28" fmla="*/ 14 w 34"/>
                <a:gd name="T29" fmla="*/ 18 h 34"/>
                <a:gd name="T30" fmla="*/ 0 w 34"/>
                <a:gd name="T31" fmla="*/ 20 h 34"/>
                <a:gd name="T32" fmla="*/ 0 w 34"/>
                <a:gd name="T33" fmla="*/ 14 h 34"/>
                <a:gd name="T34" fmla="*/ 14 w 34"/>
                <a:gd name="T35" fmla="*/ 16 h 34"/>
                <a:gd name="T36" fmla="*/ 14 w 34"/>
                <a:gd name="T37" fmla="*/ 16 h 34"/>
                <a:gd name="T38" fmla="*/ 6 w 34"/>
                <a:gd name="T39" fmla="*/ 4 h 34"/>
                <a:gd name="T40" fmla="*/ 10 w 34"/>
                <a:gd name="T41" fmla="*/ 0 h 34"/>
                <a:gd name="T42" fmla="*/ 16 w 34"/>
                <a:gd name="T43" fmla="*/ 14 h 34"/>
                <a:gd name="T44" fmla="*/ 18 w 34"/>
                <a:gd name="T45" fmla="*/ 14 h 34"/>
                <a:gd name="T46" fmla="*/ 22 w 34"/>
                <a:gd name="T47" fmla="*/ 0 h 34"/>
                <a:gd name="T48" fmla="*/ 28 w 34"/>
                <a:gd name="T4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4">
                  <a:moveTo>
                    <a:pt x="28" y="4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30"/>
                  </a:lnTo>
                  <a:lnTo>
                    <a:pt x="22" y="34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2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08136" y="2177972"/>
              <a:ext cx="4127768" cy="284693"/>
            </a:xfrm>
            <a:prstGeom prst="rect">
              <a:avLst/>
            </a:prstGeom>
          </p:spPr>
          <p:txBody>
            <a:bodyPr lIns="68580" tIns="34290" rIns="68580" bIns="3429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Responders</a:t>
              </a:r>
              <a:endParaRPr lang="en-US" sz="1400" dirty="0"/>
            </a:p>
          </p:txBody>
        </p:sp>
      </p:grpSp>
      <p:sp>
        <p:nvSpPr>
          <p:cNvPr id="132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706880" y="6356352"/>
            <a:ext cx="7498080" cy="365125"/>
          </a:xfrm>
        </p:spPr>
        <p:txBody>
          <a:bodyPr/>
          <a:lstStyle/>
          <a:p>
            <a:r>
              <a:rPr lang="da-DK" dirty="0">
                <a:solidFill>
                  <a:srgbClr val="000000"/>
                </a:solidFill>
              </a:rPr>
              <a:t>46/51 patients had available response data.</a:t>
            </a:r>
          </a:p>
          <a:p>
            <a:r>
              <a:rPr lang="da-DK" dirty="0">
                <a:solidFill>
                  <a:srgbClr val="000000"/>
                </a:solidFill>
              </a:rPr>
              <a:t>1. Ramchandren R et al. </a:t>
            </a:r>
            <a:r>
              <a:rPr lang="da-DK" i="1" dirty="0">
                <a:solidFill>
                  <a:srgbClr val="000000"/>
                </a:solidFill>
              </a:rPr>
              <a:t>Blood</a:t>
            </a:r>
            <a:r>
              <a:rPr lang="da-DK" dirty="0">
                <a:solidFill>
                  <a:srgbClr val="000000"/>
                </a:solidFill>
              </a:rPr>
              <a:t>. 2017;130:Abstract 651.</a:t>
            </a:r>
          </a:p>
        </p:txBody>
      </p:sp>
    </p:spTree>
    <p:extLst>
      <p:ext uri="{BB962C8B-B14F-4D97-AF65-F5344CB8AC3E}">
        <p14:creationId xmlns:p14="http://schemas.microsoft.com/office/powerpoint/2010/main" val="115777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2590801" y="381001"/>
            <a:ext cx="7088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HRS Cells Express High Levels of </a:t>
            </a:r>
            <a:r>
              <a:rPr lang="mr-IN" sz="2800" b="1" dirty="0">
                <a:solidFill>
                  <a:srgbClr val="FF0000"/>
                </a:solidFill>
              </a:rPr>
              <a:t>PD-L1</a:t>
            </a:r>
          </a:p>
        </p:txBody>
      </p:sp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168489"/>
            <a:ext cx="5618513" cy="297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6503904" y="6268818"/>
            <a:ext cx="5688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Adapted from </a:t>
            </a:r>
            <a:r>
              <a:rPr lang="en-US" sz="1200" dirty="0" err="1"/>
              <a:t>Stathis</a:t>
            </a:r>
            <a:r>
              <a:rPr lang="en-US" sz="1200" dirty="0"/>
              <a:t> &amp; Younes: Ann Oncology 2015</a:t>
            </a:r>
          </a:p>
          <a:p>
            <a:pPr eaLnBrk="1" hangingPunct="1"/>
            <a:r>
              <a:rPr lang="en-US" sz="1200" dirty="0"/>
              <a:t>And Younes A &amp; Ansell S: </a:t>
            </a:r>
            <a:r>
              <a:rPr lang="en-US" sz="1200" dirty="0">
                <a:latin typeface="Arial"/>
              </a:rPr>
              <a:t>Seminars in Hematology,  2016, 186–189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3429003" y="4854577"/>
            <a:ext cx="1273175" cy="1135062"/>
          </a:xfrm>
          <a:prstGeom prst="ellipse">
            <a:avLst/>
          </a:prstGeom>
          <a:solidFill>
            <a:srgbClr val="77933C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2" name="TextBox 31"/>
          <p:cNvSpPr txBox="1">
            <a:spLocks noChangeArrowheads="1"/>
          </p:cNvSpPr>
          <p:nvPr/>
        </p:nvSpPr>
        <p:spPr bwMode="auto">
          <a:xfrm>
            <a:off x="3686177" y="5273678"/>
            <a:ext cx="941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T-Cells</a:t>
            </a:r>
          </a:p>
        </p:txBody>
      </p:sp>
      <p:grpSp>
        <p:nvGrpSpPr>
          <p:cNvPr id="19" name="Group 18"/>
          <p:cNvGrpSpPr/>
          <p:nvPr/>
        </p:nvGrpSpPr>
        <p:grpSpPr>
          <a:xfrm rot="20700000">
            <a:off x="3678238" y="4473576"/>
            <a:ext cx="152400" cy="533400"/>
            <a:chOff x="8839200" y="2743200"/>
            <a:chExt cx="152400" cy="533400"/>
          </a:xfrm>
          <a:solidFill>
            <a:srgbClr val="FF00FF"/>
          </a:solidFill>
        </p:grpSpPr>
        <p:cxnSp>
          <p:nvCxnSpPr>
            <p:cNvPr id="20" name="Straight Connector 19"/>
            <p:cNvCxnSpPr/>
            <p:nvPr/>
          </p:nvCxnSpPr>
          <p:spPr>
            <a:xfrm>
              <a:off x="8915400" y="2895600"/>
              <a:ext cx="0" cy="381000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839200" y="2743200"/>
              <a:ext cx="152400" cy="3048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44938" y="4458811"/>
            <a:ext cx="152400" cy="533400"/>
            <a:chOff x="8839200" y="2743200"/>
            <a:chExt cx="152400" cy="533400"/>
          </a:xfrm>
          <a:solidFill>
            <a:srgbClr val="FF00FF"/>
          </a:solidFill>
        </p:grpSpPr>
        <p:cxnSp>
          <p:nvCxnSpPr>
            <p:cNvPr id="23" name="Straight Connector 22"/>
            <p:cNvCxnSpPr/>
            <p:nvPr/>
          </p:nvCxnSpPr>
          <p:spPr>
            <a:xfrm>
              <a:off x="8915400" y="2895600"/>
              <a:ext cx="0" cy="381000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8839200" y="2743200"/>
              <a:ext cx="152400" cy="3048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900000">
            <a:off x="4173538" y="4473576"/>
            <a:ext cx="152400" cy="533400"/>
            <a:chOff x="8839200" y="2743200"/>
            <a:chExt cx="152400" cy="533400"/>
          </a:xfrm>
          <a:solidFill>
            <a:srgbClr val="FF00FF"/>
          </a:solidFill>
        </p:grpSpPr>
        <p:cxnSp>
          <p:nvCxnSpPr>
            <p:cNvPr id="26" name="Straight Connector 25"/>
            <p:cNvCxnSpPr/>
            <p:nvPr/>
          </p:nvCxnSpPr>
          <p:spPr>
            <a:xfrm>
              <a:off x="8915400" y="2895600"/>
              <a:ext cx="0" cy="381000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839200" y="2743200"/>
              <a:ext cx="152400" cy="3048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29203" y="4854577"/>
            <a:ext cx="1273175" cy="1135062"/>
          </a:xfrm>
          <a:prstGeom prst="ellipse">
            <a:avLst/>
          </a:prstGeom>
          <a:solidFill>
            <a:srgbClr val="77933C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7" name="TextBox 31"/>
          <p:cNvSpPr txBox="1">
            <a:spLocks noChangeArrowheads="1"/>
          </p:cNvSpPr>
          <p:nvPr/>
        </p:nvSpPr>
        <p:spPr bwMode="auto">
          <a:xfrm>
            <a:off x="5286377" y="5273678"/>
            <a:ext cx="941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T-Cells</a:t>
            </a:r>
          </a:p>
        </p:txBody>
      </p:sp>
      <p:grpSp>
        <p:nvGrpSpPr>
          <p:cNvPr id="30" name="Group 29"/>
          <p:cNvGrpSpPr/>
          <p:nvPr/>
        </p:nvGrpSpPr>
        <p:grpSpPr>
          <a:xfrm rot="20700000">
            <a:off x="5278438" y="4473576"/>
            <a:ext cx="152400" cy="533400"/>
            <a:chOff x="8839200" y="2743200"/>
            <a:chExt cx="152400" cy="533400"/>
          </a:xfrm>
          <a:solidFill>
            <a:srgbClr val="FF00FF"/>
          </a:solidFill>
        </p:grpSpPr>
        <p:cxnSp>
          <p:nvCxnSpPr>
            <p:cNvPr id="31" name="Straight Connector 30"/>
            <p:cNvCxnSpPr/>
            <p:nvPr/>
          </p:nvCxnSpPr>
          <p:spPr>
            <a:xfrm>
              <a:off x="8915400" y="2895600"/>
              <a:ext cx="0" cy="381000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8839200" y="2743200"/>
              <a:ext cx="152400" cy="3048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45138" y="4458811"/>
            <a:ext cx="152400" cy="533400"/>
            <a:chOff x="8839200" y="2743200"/>
            <a:chExt cx="152400" cy="533400"/>
          </a:xfrm>
          <a:solidFill>
            <a:srgbClr val="FF00FF"/>
          </a:solidFill>
        </p:grpSpPr>
        <p:cxnSp>
          <p:nvCxnSpPr>
            <p:cNvPr id="34" name="Straight Connector 33"/>
            <p:cNvCxnSpPr/>
            <p:nvPr/>
          </p:nvCxnSpPr>
          <p:spPr>
            <a:xfrm>
              <a:off x="8915400" y="2895600"/>
              <a:ext cx="0" cy="381000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8839200" y="2743200"/>
              <a:ext cx="152400" cy="3048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900000">
            <a:off x="5773738" y="4473576"/>
            <a:ext cx="152400" cy="533400"/>
            <a:chOff x="8839200" y="2743200"/>
            <a:chExt cx="152400" cy="533400"/>
          </a:xfrm>
          <a:solidFill>
            <a:srgbClr val="FF00FF"/>
          </a:solidFill>
        </p:grpSpPr>
        <p:cxnSp>
          <p:nvCxnSpPr>
            <p:cNvPr id="37" name="Straight Connector 36"/>
            <p:cNvCxnSpPr/>
            <p:nvPr/>
          </p:nvCxnSpPr>
          <p:spPr>
            <a:xfrm>
              <a:off x="8915400" y="2895600"/>
              <a:ext cx="0" cy="381000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8839200" y="2743200"/>
              <a:ext cx="152400" cy="3048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831" name="TextBox 11"/>
          <p:cNvSpPr txBox="1">
            <a:spLocks noChangeArrowheads="1"/>
          </p:cNvSpPr>
          <p:nvPr/>
        </p:nvSpPr>
        <p:spPr bwMode="auto">
          <a:xfrm>
            <a:off x="4114801" y="4237042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/>
              <a:t>PD-1</a:t>
            </a: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4021138" y="3800927"/>
            <a:ext cx="740908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1" dirty="0"/>
              <a:t>PD-L1</a:t>
            </a:r>
          </a:p>
        </p:txBody>
      </p:sp>
    </p:spTree>
    <p:extLst>
      <p:ext uri="{BB962C8B-B14F-4D97-AF65-F5344CB8AC3E}">
        <p14:creationId xmlns:p14="http://schemas.microsoft.com/office/powerpoint/2010/main" val="274401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350" y="187068"/>
            <a:ext cx="8545707" cy="68523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Brentuximab vedotin in pre-ASCT therapy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98790"/>
              </p:ext>
            </p:extLst>
          </p:nvPr>
        </p:nvGraphicFramePr>
        <p:xfrm>
          <a:off x="939800" y="2177944"/>
          <a:ext cx="10007599" cy="264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6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57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338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961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CR with 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611">
                <a:tc>
                  <a:txBody>
                    <a:bodyPr/>
                    <a:lstStyle/>
                    <a:p>
                      <a:r>
                        <a:rPr lang="en-US" sz="1800" dirty="0"/>
                        <a:t>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Moskowitz C, Blood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611">
                <a:tc>
                  <a:txBody>
                    <a:bodyPr/>
                    <a:lstStyle/>
                    <a:p>
                      <a:r>
                        <a:rPr lang="en-US" sz="1800" dirty="0"/>
                        <a:t>BV-&gt;ICE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Moskowitz</a:t>
                      </a:r>
                      <a:r>
                        <a:rPr lang="en-US" sz="1800" dirty="0"/>
                        <a:t> A, Lancet </a:t>
                      </a:r>
                      <a:r>
                        <a:rPr lang="en-US" sz="1800" dirty="0" err="1"/>
                        <a:t>Oncol</a:t>
                      </a:r>
                      <a:r>
                        <a:rPr lang="en-US" sz="1800" dirty="0"/>
                        <a:t> 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611">
                <a:tc>
                  <a:txBody>
                    <a:bodyPr/>
                    <a:lstStyle/>
                    <a:p>
                      <a:r>
                        <a:rPr lang="en-US" sz="1800" dirty="0"/>
                        <a:t>BV -&gt; chemo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Chen R, ASH 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6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BV+Benda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LaCasce</a:t>
                      </a:r>
                      <a:r>
                        <a:rPr lang="en-US" sz="1800" dirty="0"/>
                        <a:t> A, ASH 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51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21078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Hodgkin Lymphoma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 err="1">
                <a:solidFill>
                  <a:schemeClr val="tx1"/>
                </a:solidFill>
              </a:rPr>
              <a:t>Anas</a:t>
            </a:r>
            <a:r>
              <a:rPr lang="en-US" sz="2600" dirty="0">
                <a:solidFill>
                  <a:schemeClr val="tx1"/>
                </a:solidFill>
              </a:rPr>
              <a:t> Younes, M.D.</a:t>
            </a:r>
          </a:p>
          <a:p>
            <a:r>
              <a:rPr lang="en-US" sz="2600" dirty="0">
                <a:solidFill>
                  <a:schemeClr val="tx1"/>
                </a:solidFill>
              </a:rPr>
              <a:t>Chief, Lymphoma Service</a:t>
            </a:r>
          </a:p>
          <a:p>
            <a:r>
              <a:rPr lang="en-US" sz="2600" dirty="0">
                <a:solidFill>
                  <a:schemeClr val="tx1"/>
                </a:solidFill>
              </a:rPr>
              <a:t>Memorial Sloan-Kettering Cancer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9203" y="6102977"/>
            <a:ext cx="334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To Practice, ASCO 2018  </a:t>
            </a:r>
          </a:p>
        </p:txBody>
      </p:sp>
    </p:spTree>
    <p:extLst>
      <p:ext uri="{BB962C8B-B14F-4D97-AF65-F5344CB8AC3E}">
        <p14:creationId xmlns:p14="http://schemas.microsoft.com/office/powerpoint/2010/main" val="102276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09800" y="155575"/>
            <a:ext cx="7772400" cy="9588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BV combination regimens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514671"/>
              </p:ext>
            </p:extLst>
          </p:nvPr>
        </p:nvGraphicFramePr>
        <p:xfrm>
          <a:off x="1447800" y="1519817"/>
          <a:ext cx="9804400" cy="4113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9515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1433" marR="91433" marT="45722" marB="45722">
                    <a:solidFill>
                      <a:srgbClr val="296D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BV + </a:t>
                      </a:r>
                      <a:r>
                        <a:rPr lang="en-US" sz="1700" dirty="0" err="1"/>
                        <a:t>bendamustine</a:t>
                      </a:r>
                      <a:endParaRPr lang="en-US" sz="1700" dirty="0"/>
                    </a:p>
                  </a:txBody>
                  <a:tcPr marL="91433" marR="91433" marT="45722" marB="45722">
                    <a:solidFill>
                      <a:srgbClr val="296D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BV + ESHAP</a:t>
                      </a:r>
                    </a:p>
                  </a:txBody>
                  <a:tcPr marL="91433" marR="91433" marT="45722" marB="45722">
                    <a:solidFill>
                      <a:srgbClr val="296D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BV + ICE</a:t>
                      </a:r>
                    </a:p>
                  </a:txBody>
                  <a:tcPr marL="91433" marR="91433" marT="45722" marB="45722">
                    <a:solidFill>
                      <a:srgbClr val="296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244">
                <a:tc>
                  <a:txBody>
                    <a:bodyPr/>
                    <a:lstStyle/>
                    <a:p>
                      <a:r>
                        <a:rPr lang="en-US" sz="1700" dirty="0"/>
                        <a:t>N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55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66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16</a:t>
                      </a:r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368">
                <a:tc>
                  <a:txBody>
                    <a:bodyPr/>
                    <a:lstStyle/>
                    <a:p>
                      <a:r>
                        <a:rPr lang="en-US" sz="1700" dirty="0"/>
                        <a:t>Dose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-1.8 mg/kg BV on D1</a:t>
                      </a:r>
                    </a:p>
                    <a:p>
                      <a:r>
                        <a:rPr lang="en-US" sz="1700" dirty="0"/>
                        <a:t>-</a:t>
                      </a:r>
                      <a:r>
                        <a:rPr lang="en-US" sz="1700" dirty="0" err="1"/>
                        <a:t>Bendamustine</a:t>
                      </a:r>
                      <a:r>
                        <a:rPr lang="en-US" sz="1700" dirty="0"/>
                        <a:t> D1 and D2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-1.8 mg/kg</a:t>
                      </a:r>
                      <a:r>
                        <a:rPr lang="en-US" sz="1700" baseline="0" dirty="0"/>
                        <a:t> BV on D1</a:t>
                      </a:r>
                    </a:p>
                    <a:p>
                      <a:r>
                        <a:rPr lang="en-US" sz="1700" baseline="0" dirty="0"/>
                        <a:t>-ESHAP days 1-4</a:t>
                      </a:r>
                      <a:endParaRPr lang="en-US" sz="1700" dirty="0"/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-1.5 mg/kg BV on D1 and 8</a:t>
                      </a:r>
                    </a:p>
                    <a:p>
                      <a:r>
                        <a:rPr lang="en-US" sz="1700" dirty="0"/>
                        <a:t>-ICE days 2-4</a:t>
                      </a:r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0730">
                <a:tc>
                  <a:txBody>
                    <a:bodyPr/>
                    <a:lstStyle/>
                    <a:p>
                      <a:r>
                        <a:rPr lang="en-US" sz="1700" dirty="0"/>
                        <a:t>Response</a:t>
                      </a:r>
                    </a:p>
                    <a:p>
                      <a:r>
                        <a:rPr lang="en-US" sz="1700" dirty="0"/>
                        <a:t>Rates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93% ORR</a:t>
                      </a:r>
                    </a:p>
                    <a:p>
                      <a:r>
                        <a:rPr lang="en-US" sz="1700" dirty="0"/>
                        <a:t>74%</a:t>
                      </a:r>
                      <a:r>
                        <a:rPr lang="en-US" sz="1700" baseline="0" dirty="0"/>
                        <a:t> CR</a:t>
                      </a:r>
                      <a:endParaRPr lang="en-US" sz="1700" dirty="0"/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94% ORR</a:t>
                      </a:r>
                    </a:p>
                    <a:p>
                      <a:r>
                        <a:rPr lang="en-US" sz="1700" dirty="0"/>
                        <a:t>70% CR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94% ORR</a:t>
                      </a:r>
                    </a:p>
                    <a:p>
                      <a:r>
                        <a:rPr lang="en-US" sz="1700" dirty="0"/>
                        <a:t>88% CR</a:t>
                      </a:r>
                    </a:p>
                    <a:p>
                      <a:r>
                        <a:rPr lang="en-US" sz="1700" dirty="0"/>
                        <a:t>69% CR (IR)</a:t>
                      </a:r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6520">
                <a:tc>
                  <a:txBody>
                    <a:bodyPr/>
                    <a:lstStyle/>
                    <a:p>
                      <a:r>
                        <a:rPr lang="en-US" sz="1700" dirty="0"/>
                        <a:t>Toxicity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56% infusion reaction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Myelosuppression</a:t>
                      </a:r>
                      <a:r>
                        <a:rPr lang="en-US" sz="1700" dirty="0"/>
                        <a:t>, </a:t>
                      </a:r>
                    </a:p>
                    <a:p>
                      <a:r>
                        <a:rPr lang="en-US" sz="1700" dirty="0"/>
                        <a:t>infections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Myelosuppression</a:t>
                      </a:r>
                      <a:r>
                        <a:rPr lang="en-US" sz="1700" dirty="0"/>
                        <a:t>,</a:t>
                      </a:r>
                      <a:r>
                        <a:rPr lang="en-US" sz="1700" baseline="0" dirty="0"/>
                        <a:t> </a:t>
                      </a:r>
                    </a:p>
                    <a:p>
                      <a:r>
                        <a:rPr lang="en-US" sz="1700" baseline="0" dirty="0"/>
                        <a:t>Peripheral neuropathy</a:t>
                      </a:r>
                      <a:endParaRPr lang="en-US" sz="1700" dirty="0"/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987">
                <a:tc>
                  <a:txBody>
                    <a:bodyPr/>
                    <a:lstStyle/>
                    <a:p>
                      <a:r>
                        <a:rPr lang="en-US" sz="1700" dirty="0"/>
                        <a:t>PFS/OS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12 months PFS 80%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18 months TTF </a:t>
                      </a:r>
                    </a:p>
                    <a:p>
                      <a:r>
                        <a:rPr lang="en-US" sz="1700" dirty="0"/>
                        <a:t>74%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N/A</a:t>
                      </a:r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525" name="TextBox 4"/>
          <p:cNvSpPr txBox="1">
            <a:spLocks noChangeArrowheads="1"/>
          </p:cNvSpPr>
          <p:nvPr/>
        </p:nvSpPr>
        <p:spPr bwMode="auto">
          <a:xfrm>
            <a:off x="1541464" y="6038740"/>
            <a:ext cx="4694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LaCase</a:t>
            </a:r>
            <a:r>
              <a:rPr lang="en-US" sz="1200" dirty="0"/>
              <a:t> A et al, ASH 2015</a:t>
            </a:r>
          </a:p>
          <a:p>
            <a:r>
              <a:rPr lang="en-US" sz="1200" dirty="0"/>
              <a:t>Garcia-</a:t>
            </a:r>
            <a:r>
              <a:rPr lang="en-US" sz="1200" dirty="0" err="1"/>
              <a:t>Sanz</a:t>
            </a:r>
            <a:r>
              <a:rPr lang="en-US" sz="1200" dirty="0"/>
              <a:t> R et al. ASH 2016</a:t>
            </a:r>
          </a:p>
          <a:p>
            <a:r>
              <a:rPr lang="en-US" sz="1200" dirty="0" err="1"/>
              <a:t>Cassaday</a:t>
            </a:r>
            <a:r>
              <a:rPr lang="en-US" sz="1200" dirty="0"/>
              <a:t> R et al, ASH 2016</a:t>
            </a:r>
          </a:p>
        </p:txBody>
      </p:sp>
    </p:spTree>
    <p:extLst>
      <p:ext uri="{BB962C8B-B14F-4D97-AF65-F5344CB8AC3E}">
        <p14:creationId xmlns:p14="http://schemas.microsoft.com/office/powerpoint/2010/main" val="13561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095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Progression-free survival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583" y="101673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per IRF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1016381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per Investigator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</a:p>
        </p:txBody>
      </p:sp>
      <p:graphicFrame>
        <p:nvGraphicFramePr>
          <p:cNvPr id="12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977735"/>
              </p:ext>
            </p:extLst>
          </p:nvPr>
        </p:nvGraphicFramePr>
        <p:xfrm>
          <a:off x="1978025" y="4526474"/>
          <a:ext cx="4098663" cy="1591076"/>
        </p:xfrm>
        <a:graphic>
          <a:graphicData uri="http://schemas.openxmlformats.org/drawingml/2006/table">
            <a:tbl>
              <a:tblPr/>
              <a:tblGrid>
                <a:gridCol w="1821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5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(N=165)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(N=164)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Hazard Ratio (95% CI)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0.57 (0.40–0.81, P=0.001)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Events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Median PFS (months)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2-year PFS rate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63%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51%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6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102800"/>
              </p:ext>
            </p:extLst>
          </p:nvPr>
        </p:nvGraphicFramePr>
        <p:xfrm>
          <a:off x="6416621" y="4521154"/>
          <a:ext cx="3829049" cy="1591076"/>
        </p:xfrm>
        <a:graphic>
          <a:graphicData uri="http://schemas.openxmlformats.org/drawingml/2006/table">
            <a:tbl>
              <a:tblPr/>
              <a:tblGrid>
                <a:gridCol w="178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(N=165)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(N=164)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Hazard Ratio (95% CI)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0.50 (0.36–0.70)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Events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Median PFS (months)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2-year PFS rate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65%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45%</a:t>
                      </a:r>
                    </a:p>
                  </a:txBody>
                  <a:tcPr marL="97777" marR="97777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24356" y="6108889"/>
            <a:ext cx="698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Regularly scheduled CT scans</a:t>
            </a:r>
          </a:p>
          <a:p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Includes information from both radiographic assessments and clinical lymphoma assessments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19" y="1497125"/>
            <a:ext cx="8772162" cy="2791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19" y="1497125"/>
            <a:ext cx="8772162" cy="27919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8799" y="6489561"/>
            <a:ext cx="2666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Moskowitz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C, et al  The Lancet 2015</a:t>
            </a:r>
          </a:p>
        </p:txBody>
      </p:sp>
    </p:spTree>
    <p:extLst>
      <p:ext uri="{BB962C8B-B14F-4D97-AF65-F5344CB8AC3E}">
        <p14:creationId xmlns:p14="http://schemas.microsoft.com/office/powerpoint/2010/main" val="40890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05100"/>
              </p:ext>
            </p:extLst>
          </p:nvPr>
        </p:nvGraphicFramePr>
        <p:xfrm>
          <a:off x="1142999" y="2373313"/>
          <a:ext cx="10058401" cy="329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7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6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7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23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88949">
                <a:tc>
                  <a:txBody>
                    <a:bodyPr/>
                    <a:lstStyle/>
                    <a:p>
                      <a:r>
                        <a:rPr lang="en-US" sz="1800" dirty="0"/>
                        <a:t>Drug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Dose/Schedule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ORR 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CR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Author/Ref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949">
                <a:tc>
                  <a:txBody>
                    <a:bodyPr/>
                    <a:lstStyle/>
                    <a:p>
                      <a:r>
                        <a:rPr lang="en-US" sz="1800" dirty="0" err="1"/>
                        <a:t>Pembrolizumab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(humanized IgG4)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200 mg IV</a:t>
                      </a:r>
                    </a:p>
                    <a:p>
                      <a:r>
                        <a:rPr lang="en-US" sz="1800" dirty="0"/>
                        <a:t> Q 3wks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69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72%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21%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Chen,</a:t>
                      </a:r>
                      <a:r>
                        <a:rPr lang="en-US" sz="1800" baseline="0" dirty="0"/>
                        <a:t> R &amp; C Moskowitz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JCO 2017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576">
                <a:tc>
                  <a:txBody>
                    <a:bodyPr/>
                    <a:lstStyle/>
                    <a:p>
                      <a:r>
                        <a:rPr lang="en-US" sz="1800" dirty="0" err="1"/>
                        <a:t>Nivolumab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(Fully human IgG4)</a:t>
                      </a:r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mg/kg IV </a:t>
                      </a:r>
                    </a:p>
                    <a:p>
                      <a:r>
                        <a:rPr lang="en-US" sz="1800" dirty="0"/>
                        <a:t>Q 2 </a:t>
                      </a:r>
                      <a:r>
                        <a:rPr lang="en-US" sz="1800" dirty="0" err="1"/>
                        <a:t>wks</a:t>
                      </a:r>
                      <a:endParaRPr lang="en-US" sz="1800" dirty="0"/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80</a:t>
                      </a:r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66%</a:t>
                      </a:r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9%</a:t>
                      </a:r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Younes, A/Lancet Oncology 2016</a:t>
                      </a:r>
                    </a:p>
                  </a:txBody>
                  <a:tcPr marL="91442" marR="91442" marT="45729" marB="457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4787" name="TextBox 5"/>
          <p:cNvSpPr txBox="1">
            <a:spLocks noChangeArrowheads="1"/>
          </p:cNvSpPr>
          <p:nvPr/>
        </p:nvSpPr>
        <p:spPr bwMode="auto">
          <a:xfrm>
            <a:off x="1752600" y="241301"/>
            <a:ext cx="910012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Results of PD-1 Blocking Antibodies in Relapsed HL</a:t>
            </a:r>
          </a:p>
          <a:p>
            <a:pPr eaLnBrk="1" hangingPunct="1"/>
            <a:r>
              <a:rPr lang="en-US" sz="2800" b="1" dirty="0"/>
              <a:t>Results of Phase II Studies</a:t>
            </a:r>
          </a:p>
          <a:p>
            <a:pPr eaLnBrk="1" hangingPunct="1"/>
            <a:endParaRPr lang="en-US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Post ASCT and </a:t>
            </a:r>
            <a:r>
              <a:rPr lang="en-US" b="1" dirty="0" err="1">
                <a:solidFill>
                  <a:srgbClr val="0000FF"/>
                </a:solidFill>
              </a:rPr>
              <a:t>Brentuximab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Vedotin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1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17095"/>
              </p:ext>
            </p:extLst>
          </p:nvPr>
        </p:nvGraphicFramePr>
        <p:xfrm>
          <a:off x="1130300" y="2373313"/>
          <a:ext cx="10045700" cy="329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6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74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20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88949">
                <a:tc>
                  <a:txBody>
                    <a:bodyPr/>
                    <a:lstStyle/>
                    <a:p>
                      <a:r>
                        <a:rPr lang="en-US" sz="1800" dirty="0"/>
                        <a:t>Drug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Dose/Schedule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ORR 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CR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Author/Ref</a:t>
                      </a:r>
                    </a:p>
                  </a:txBody>
                  <a:tcPr marL="91442" marR="91442" marT="45729" marB="45729" anchor="b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3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949">
                <a:tc>
                  <a:txBody>
                    <a:bodyPr/>
                    <a:lstStyle/>
                    <a:p>
                      <a:r>
                        <a:rPr lang="en-US" sz="1800" dirty="0" err="1"/>
                        <a:t>Pembrolizumab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(humanized IgG4)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200 mg IV</a:t>
                      </a:r>
                    </a:p>
                    <a:p>
                      <a:r>
                        <a:rPr lang="en-US" sz="1800" dirty="0"/>
                        <a:t> Q 3wks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60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67%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21%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Chen,</a:t>
                      </a:r>
                      <a:r>
                        <a:rPr lang="en-US" sz="1800" baseline="0" dirty="0"/>
                        <a:t> R &amp; C Moskowitz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JCO 2017</a:t>
                      </a:r>
                    </a:p>
                  </a:txBody>
                  <a:tcPr marL="91442" marR="91442" marT="45729" marB="45729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576">
                <a:tc>
                  <a:txBody>
                    <a:bodyPr/>
                    <a:lstStyle/>
                    <a:p>
                      <a:r>
                        <a:rPr lang="en-US" sz="1800" dirty="0" err="1"/>
                        <a:t>Nivolumab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(Fully human IgG4)</a:t>
                      </a:r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mg/kg IV </a:t>
                      </a:r>
                    </a:p>
                    <a:p>
                      <a:r>
                        <a:rPr lang="en-US" sz="1800" dirty="0"/>
                        <a:t>Q 2 </a:t>
                      </a:r>
                      <a:r>
                        <a:rPr lang="en-US" sz="1800" dirty="0" err="1"/>
                        <a:t>wks</a:t>
                      </a:r>
                      <a:endParaRPr lang="en-US" sz="1800" dirty="0"/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63</a:t>
                      </a:r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68%</a:t>
                      </a:r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22%</a:t>
                      </a:r>
                      <a:endParaRPr lang="en-US" sz="1800" dirty="0"/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Fanale</a:t>
                      </a:r>
                      <a:r>
                        <a:rPr lang="en-US" sz="1800" dirty="0"/>
                        <a:t>, M/</a:t>
                      </a:r>
                    </a:p>
                    <a:p>
                      <a:r>
                        <a:rPr lang="en-US" sz="1800" dirty="0"/>
                        <a:t>ICML 2017</a:t>
                      </a:r>
                    </a:p>
                  </a:txBody>
                  <a:tcPr marL="91442" marR="91442" marT="45729" marB="457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4787" name="TextBox 5"/>
          <p:cNvSpPr txBox="1">
            <a:spLocks noChangeArrowheads="1"/>
          </p:cNvSpPr>
          <p:nvPr/>
        </p:nvSpPr>
        <p:spPr bwMode="auto">
          <a:xfrm>
            <a:off x="1752601" y="241301"/>
            <a:ext cx="910012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Results of PD-1 Blocking Antibodies in Relapsed HL</a:t>
            </a:r>
          </a:p>
          <a:p>
            <a:pPr eaLnBrk="1" hangingPunct="1"/>
            <a:r>
              <a:rPr lang="en-US" sz="2800" b="1" dirty="0"/>
              <a:t>Results of Phase II Studies</a:t>
            </a:r>
          </a:p>
          <a:p>
            <a:pPr eaLnBrk="1" hangingPunct="1"/>
            <a:endParaRPr lang="en-US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Post ASCT but No PRIOR </a:t>
            </a:r>
            <a:r>
              <a:rPr lang="en-US" b="1" dirty="0" err="1">
                <a:solidFill>
                  <a:srgbClr val="0000FF"/>
                </a:solidFill>
              </a:rPr>
              <a:t>Brentuximab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Vedotin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94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234" y="783176"/>
            <a:ext cx="8229600" cy="570646"/>
          </a:xfrm>
        </p:spPr>
        <p:txBody>
          <a:bodyPr>
            <a:normAutofit/>
          </a:bodyPr>
          <a:lstStyle/>
          <a:p>
            <a:r>
              <a:rPr lang="en-US" sz="2800" b="1" dirty="0"/>
              <a:t>Progression-Free Survival by Best Overall Response</a:t>
            </a:r>
            <a:endParaRPr lang="en-GB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002758" y="1562100"/>
            <a:ext cx="10643696" cy="5069162"/>
            <a:chOff x="399175" y="2046169"/>
            <a:chExt cx="8212833" cy="3472230"/>
          </a:xfrm>
        </p:grpSpPr>
        <p:sp>
          <p:nvSpPr>
            <p:cNvPr id="171" name="TextBox 170"/>
            <p:cNvSpPr txBox="1"/>
            <p:nvPr/>
          </p:nvSpPr>
          <p:spPr>
            <a:xfrm>
              <a:off x="399175" y="4864863"/>
              <a:ext cx="1845703" cy="653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patients at risk</a:t>
              </a:r>
              <a:br>
                <a:rPr lang="en-GB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SD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299964" y="4993251"/>
              <a:ext cx="295867" cy="50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064444" y="4993251"/>
              <a:ext cx="372554" cy="50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128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090789" y="4993251"/>
              <a:ext cx="372554" cy="50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95508" y="4993251"/>
              <a:ext cx="295867" cy="50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03621" y="4993251"/>
              <a:ext cx="295867" cy="50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220577" y="4993251"/>
              <a:ext cx="295867" cy="50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291852" y="4993251"/>
              <a:ext cx="295867" cy="50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939495" y="4384573"/>
              <a:ext cx="219179" cy="210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819368" y="3683050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0.3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19368" y="3449211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19368" y="3215371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819368" y="2981530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19368" y="2747689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19368" y="2513850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0.8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19368" y="2280010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19368" y="2046169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189" name="Freeform 7"/>
            <p:cNvSpPr>
              <a:spLocks/>
            </p:cNvSpPr>
            <p:nvPr/>
          </p:nvSpPr>
          <p:spPr bwMode="auto">
            <a:xfrm>
              <a:off x="1180158" y="2143188"/>
              <a:ext cx="6284720" cy="2399042"/>
            </a:xfrm>
            <a:custGeom>
              <a:avLst/>
              <a:gdLst>
                <a:gd name="T0" fmla="*/ 0 w 2594"/>
                <a:gd name="T1" fmla="*/ 0 h 1718"/>
                <a:gd name="T2" fmla="*/ 0 w 2594"/>
                <a:gd name="T3" fmla="*/ 1718 h 1718"/>
                <a:gd name="T4" fmla="*/ 2594 w 2594"/>
                <a:gd name="T5" fmla="*/ 1718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4" h="1718">
                  <a:moveTo>
                    <a:pt x="0" y="0"/>
                  </a:moveTo>
                  <a:lnTo>
                    <a:pt x="0" y="1718"/>
                  </a:lnTo>
                  <a:lnTo>
                    <a:pt x="2594" y="1718"/>
                  </a:lnTo>
                </a:path>
              </a:pathLst>
            </a:cu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Line 27"/>
            <p:cNvSpPr>
              <a:spLocks noChangeShapeType="1"/>
            </p:cNvSpPr>
            <p:nvPr/>
          </p:nvSpPr>
          <p:spPr bwMode="auto">
            <a:xfrm>
              <a:off x="1252664" y="4542113"/>
              <a:ext cx="0" cy="56405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Line 28"/>
            <p:cNvSpPr>
              <a:spLocks noChangeShapeType="1"/>
            </p:cNvSpPr>
            <p:nvPr/>
          </p:nvSpPr>
          <p:spPr bwMode="auto">
            <a:xfrm>
              <a:off x="2287244" y="4542113"/>
              <a:ext cx="0" cy="56405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Line 29"/>
            <p:cNvSpPr>
              <a:spLocks noChangeShapeType="1"/>
            </p:cNvSpPr>
            <p:nvPr/>
          </p:nvSpPr>
          <p:spPr bwMode="auto">
            <a:xfrm>
              <a:off x="3321825" y="4542113"/>
              <a:ext cx="0" cy="56405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Line 30"/>
            <p:cNvSpPr>
              <a:spLocks noChangeShapeType="1"/>
            </p:cNvSpPr>
            <p:nvPr/>
          </p:nvSpPr>
          <p:spPr bwMode="auto">
            <a:xfrm>
              <a:off x="4356404" y="4542113"/>
              <a:ext cx="0" cy="56405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Line 31"/>
            <p:cNvSpPr>
              <a:spLocks noChangeShapeType="1"/>
            </p:cNvSpPr>
            <p:nvPr/>
          </p:nvSpPr>
          <p:spPr bwMode="auto">
            <a:xfrm>
              <a:off x="5390984" y="4542113"/>
              <a:ext cx="0" cy="56405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Line 32"/>
            <p:cNvSpPr>
              <a:spLocks noChangeShapeType="1"/>
            </p:cNvSpPr>
            <p:nvPr/>
          </p:nvSpPr>
          <p:spPr bwMode="auto">
            <a:xfrm>
              <a:off x="6425564" y="4542113"/>
              <a:ext cx="0" cy="56405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Line 34"/>
            <p:cNvSpPr>
              <a:spLocks noChangeShapeType="1"/>
            </p:cNvSpPr>
            <p:nvPr/>
          </p:nvSpPr>
          <p:spPr bwMode="auto">
            <a:xfrm>
              <a:off x="7460146" y="4542113"/>
              <a:ext cx="0" cy="56405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Line 35"/>
            <p:cNvSpPr>
              <a:spLocks noChangeShapeType="1"/>
            </p:cNvSpPr>
            <p:nvPr/>
          </p:nvSpPr>
          <p:spPr bwMode="auto">
            <a:xfrm>
              <a:off x="1105840" y="4485223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Line 38"/>
            <p:cNvSpPr>
              <a:spLocks noChangeShapeType="1"/>
            </p:cNvSpPr>
            <p:nvPr/>
          </p:nvSpPr>
          <p:spPr bwMode="auto">
            <a:xfrm>
              <a:off x="1105840" y="3783567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Line 39"/>
            <p:cNvSpPr>
              <a:spLocks noChangeShapeType="1"/>
            </p:cNvSpPr>
            <p:nvPr/>
          </p:nvSpPr>
          <p:spPr bwMode="auto">
            <a:xfrm>
              <a:off x="1105840" y="3549682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Line 40"/>
            <p:cNvSpPr>
              <a:spLocks noChangeShapeType="1"/>
            </p:cNvSpPr>
            <p:nvPr/>
          </p:nvSpPr>
          <p:spPr bwMode="auto">
            <a:xfrm>
              <a:off x="1105840" y="3315798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Line 41"/>
            <p:cNvSpPr>
              <a:spLocks noChangeShapeType="1"/>
            </p:cNvSpPr>
            <p:nvPr/>
          </p:nvSpPr>
          <p:spPr bwMode="auto">
            <a:xfrm>
              <a:off x="1105840" y="3081913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Line 42"/>
            <p:cNvSpPr>
              <a:spLocks noChangeShapeType="1"/>
            </p:cNvSpPr>
            <p:nvPr/>
          </p:nvSpPr>
          <p:spPr bwMode="auto">
            <a:xfrm>
              <a:off x="1105840" y="2848029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Line 43"/>
            <p:cNvSpPr>
              <a:spLocks noChangeShapeType="1"/>
            </p:cNvSpPr>
            <p:nvPr/>
          </p:nvSpPr>
          <p:spPr bwMode="auto">
            <a:xfrm>
              <a:off x="1105840" y="2614144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7286018" y="4579174"/>
              <a:ext cx="335839" cy="20041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084058" y="4579174"/>
              <a:ext cx="335839" cy="20041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117718" y="4579174"/>
              <a:ext cx="335839" cy="20041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51378" y="4579174"/>
              <a:ext cx="335839" cy="20041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185037" y="4579174"/>
              <a:ext cx="335839" cy="20041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218697" y="4579174"/>
              <a:ext cx="335839" cy="20041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252356" y="4579174"/>
              <a:ext cx="335839" cy="20041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 rot="16200000">
              <a:off x="-467036" y="3196089"/>
              <a:ext cx="2342036" cy="2362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Probability of PFS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563686" y="4729944"/>
              <a:ext cx="3583813" cy="20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PFS (months)</a:t>
              </a:r>
            </a:p>
          </p:txBody>
        </p:sp>
        <p:sp>
          <p:nvSpPr>
            <p:cNvPr id="213" name="Line 44"/>
            <p:cNvSpPr>
              <a:spLocks noChangeShapeType="1"/>
            </p:cNvSpPr>
            <p:nvPr/>
          </p:nvSpPr>
          <p:spPr bwMode="auto">
            <a:xfrm>
              <a:off x="1101583" y="2380260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Line 45"/>
            <p:cNvSpPr>
              <a:spLocks noChangeShapeType="1"/>
            </p:cNvSpPr>
            <p:nvPr/>
          </p:nvSpPr>
          <p:spPr bwMode="auto">
            <a:xfrm>
              <a:off x="1101583" y="2146375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819368" y="3916891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</p:txBody>
        </p:sp>
        <p:sp>
          <p:nvSpPr>
            <p:cNvPr id="216" name="Line 38"/>
            <p:cNvSpPr>
              <a:spLocks noChangeShapeType="1"/>
            </p:cNvSpPr>
            <p:nvPr/>
          </p:nvSpPr>
          <p:spPr bwMode="auto">
            <a:xfrm>
              <a:off x="1105840" y="4017451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19368" y="4150732"/>
              <a:ext cx="339306" cy="209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</a:t>
              </a:r>
            </a:p>
          </p:txBody>
        </p:sp>
        <p:sp>
          <p:nvSpPr>
            <p:cNvPr id="218" name="Line 38"/>
            <p:cNvSpPr>
              <a:spLocks noChangeShapeType="1"/>
            </p:cNvSpPr>
            <p:nvPr/>
          </p:nvSpPr>
          <p:spPr bwMode="auto">
            <a:xfrm>
              <a:off x="1105840" y="4251336"/>
              <a:ext cx="73851" cy="0"/>
            </a:xfrm>
            <a:prstGeom prst="line">
              <a:avLst/>
            </a:prstGeom>
            <a:noFill/>
            <a:ln w="12700" cap="flat">
              <a:solidFill>
                <a:srgbClr val="2222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6438650" y="2255237"/>
              <a:ext cx="2104271" cy="20774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400" b="1" dirty="0">
                  <a:solidFill>
                    <a:srgbClr val="19AF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CR: 22 (19, NE) months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507737" y="3114807"/>
              <a:ext cx="2104271" cy="20774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PR: 15 (11, 19) months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6500382" y="3406614"/>
              <a:ext cx="1607156" cy="20774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400" b="1" dirty="0">
                  <a:solidFill>
                    <a:srgbClr val="008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SD: 11 (6, 18) months </a:t>
              </a:r>
            </a:p>
          </p:txBody>
        </p:sp>
        <p:sp>
          <p:nvSpPr>
            <p:cNvPr id="222" name="Freeform 13"/>
            <p:cNvSpPr>
              <a:spLocks/>
            </p:cNvSpPr>
            <p:nvPr/>
          </p:nvSpPr>
          <p:spPr bwMode="auto">
            <a:xfrm>
              <a:off x="1241610" y="2147059"/>
              <a:ext cx="6223856" cy="1494923"/>
            </a:xfrm>
            <a:custGeom>
              <a:avLst/>
              <a:gdLst>
                <a:gd name="T0" fmla="*/ 0 w 4454"/>
                <a:gd name="T1" fmla="*/ 0 h 1262"/>
                <a:gd name="T2" fmla="*/ 801 w 4454"/>
                <a:gd name="T3" fmla="*/ 0 h 1262"/>
                <a:gd name="T4" fmla="*/ 801 w 4454"/>
                <a:gd name="T5" fmla="*/ 38 h 1262"/>
                <a:gd name="T6" fmla="*/ 894 w 4454"/>
                <a:gd name="T7" fmla="*/ 38 h 1262"/>
                <a:gd name="T8" fmla="*/ 894 w 4454"/>
                <a:gd name="T9" fmla="*/ 91 h 1262"/>
                <a:gd name="T10" fmla="*/ 918 w 4454"/>
                <a:gd name="T11" fmla="*/ 91 h 1262"/>
                <a:gd name="T12" fmla="*/ 918 w 4454"/>
                <a:gd name="T13" fmla="*/ 181 h 1262"/>
                <a:gd name="T14" fmla="*/ 944 w 4454"/>
                <a:gd name="T15" fmla="*/ 181 h 1262"/>
                <a:gd name="T16" fmla="*/ 944 w 4454"/>
                <a:gd name="T17" fmla="*/ 224 h 1262"/>
                <a:gd name="T18" fmla="*/ 1032 w 4454"/>
                <a:gd name="T19" fmla="*/ 224 h 1262"/>
                <a:gd name="T20" fmla="*/ 1032 w 4454"/>
                <a:gd name="T21" fmla="*/ 379 h 1262"/>
                <a:gd name="T22" fmla="*/ 1056 w 4454"/>
                <a:gd name="T23" fmla="*/ 379 h 1262"/>
                <a:gd name="T24" fmla="*/ 1056 w 4454"/>
                <a:gd name="T25" fmla="*/ 423 h 1262"/>
                <a:gd name="T26" fmla="*/ 1298 w 4454"/>
                <a:gd name="T27" fmla="*/ 423 h 1262"/>
                <a:gd name="T28" fmla="*/ 1298 w 4454"/>
                <a:gd name="T29" fmla="*/ 470 h 1262"/>
                <a:gd name="T30" fmla="*/ 1372 w 4454"/>
                <a:gd name="T31" fmla="*/ 470 h 1262"/>
                <a:gd name="T32" fmla="*/ 1372 w 4454"/>
                <a:gd name="T33" fmla="*/ 577 h 1262"/>
                <a:gd name="T34" fmla="*/ 1403 w 4454"/>
                <a:gd name="T35" fmla="*/ 577 h 1262"/>
                <a:gd name="T36" fmla="*/ 1403 w 4454"/>
                <a:gd name="T37" fmla="*/ 627 h 1262"/>
                <a:gd name="T38" fmla="*/ 1567 w 4454"/>
                <a:gd name="T39" fmla="*/ 627 h 1262"/>
                <a:gd name="T40" fmla="*/ 1567 w 4454"/>
                <a:gd name="T41" fmla="*/ 681 h 1262"/>
                <a:gd name="T42" fmla="*/ 1815 w 4454"/>
                <a:gd name="T43" fmla="*/ 681 h 1262"/>
                <a:gd name="T44" fmla="*/ 1815 w 4454"/>
                <a:gd name="T45" fmla="*/ 738 h 1262"/>
                <a:gd name="T46" fmla="*/ 2058 w 4454"/>
                <a:gd name="T47" fmla="*/ 738 h 1262"/>
                <a:gd name="T48" fmla="*/ 2058 w 4454"/>
                <a:gd name="T49" fmla="*/ 786 h 1262"/>
                <a:gd name="T50" fmla="*/ 2084 w 4454"/>
                <a:gd name="T51" fmla="*/ 786 h 1262"/>
                <a:gd name="T52" fmla="*/ 2084 w 4454"/>
                <a:gd name="T53" fmla="*/ 851 h 1262"/>
                <a:gd name="T54" fmla="*/ 2124 w 4454"/>
                <a:gd name="T55" fmla="*/ 851 h 1262"/>
                <a:gd name="T56" fmla="*/ 2124 w 4454"/>
                <a:gd name="T57" fmla="*/ 901 h 1262"/>
                <a:gd name="T58" fmla="*/ 2392 w 4454"/>
                <a:gd name="T59" fmla="*/ 901 h 1262"/>
                <a:gd name="T60" fmla="*/ 2392 w 4454"/>
                <a:gd name="T61" fmla="*/ 954 h 1262"/>
                <a:gd name="T62" fmla="*/ 2785 w 4454"/>
                <a:gd name="T63" fmla="*/ 954 h 1262"/>
                <a:gd name="T64" fmla="*/ 2785 w 4454"/>
                <a:gd name="T65" fmla="*/ 1024 h 1262"/>
                <a:gd name="T66" fmla="*/ 2801 w 4454"/>
                <a:gd name="T67" fmla="*/ 1024 h 1262"/>
                <a:gd name="T68" fmla="*/ 2801 w 4454"/>
                <a:gd name="T69" fmla="*/ 1074 h 1262"/>
                <a:gd name="T70" fmla="*/ 2819 w 4454"/>
                <a:gd name="T71" fmla="*/ 1074 h 1262"/>
                <a:gd name="T72" fmla="*/ 2819 w 4454"/>
                <a:gd name="T73" fmla="*/ 1137 h 1262"/>
                <a:gd name="T74" fmla="*/ 2851 w 4454"/>
                <a:gd name="T75" fmla="*/ 1137 h 1262"/>
                <a:gd name="T76" fmla="*/ 2851 w 4454"/>
                <a:gd name="T77" fmla="*/ 1195 h 1262"/>
                <a:gd name="T78" fmla="*/ 2951 w 4454"/>
                <a:gd name="T79" fmla="*/ 1195 h 1262"/>
                <a:gd name="T80" fmla="*/ 2951 w 4454"/>
                <a:gd name="T81" fmla="*/ 1262 h 1262"/>
                <a:gd name="T82" fmla="*/ 4454 w 4454"/>
                <a:gd name="T83" fmla="*/ 1262 h 1262"/>
                <a:gd name="connsiteX0" fmla="*/ 0 w 10024"/>
                <a:gd name="connsiteY0" fmla="*/ 0 h 10000"/>
                <a:gd name="connsiteX1" fmla="*/ 1798 w 10024"/>
                <a:gd name="connsiteY1" fmla="*/ 0 h 10000"/>
                <a:gd name="connsiteX2" fmla="*/ 1798 w 10024"/>
                <a:gd name="connsiteY2" fmla="*/ 301 h 10000"/>
                <a:gd name="connsiteX3" fmla="*/ 2007 w 10024"/>
                <a:gd name="connsiteY3" fmla="*/ 301 h 10000"/>
                <a:gd name="connsiteX4" fmla="*/ 2007 w 10024"/>
                <a:gd name="connsiteY4" fmla="*/ 721 h 10000"/>
                <a:gd name="connsiteX5" fmla="*/ 2061 w 10024"/>
                <a:gd name="connsiteY5" fmla="*/ 721 h 10000"/>
                <a:gd name="connsiteX6" fmla="*/ 2061 w 10024"/>
                <a:gd name="connsiteY6" fmla="*/ 1434 h 10000"/>
                <a:gd name="connsiteX7" fmla="*/ 2119 w 10024"/>
                <a:gd name="connsiteY7" fmla="*/ 1434 h 10000"/>
                <a:gd name="connsiteX8" fmla="*/ 2119 w 10024"/>
                <a:gd name="connsiteY8" fmla="*/ 1775 h 10000"/>
                <a:gd name="connsiteX9" fmla="*/ 2317 w 10024"/>
                <a:gd name="connsiteY9" fmla="*/ 1775 h 10000"/>
                <a:gd name="connsiteX10" fmla="*/ 2317 w 10024"/>
                <a:gd name="connsiteY10" fmla="*/ 3003 h 10000"/>
                <a:gd name="connsiteX11" fmla="*/ 2371 w 10024"/>
                <a:gd name="connsiteY11" fmla="*/ 3003 h 10000"/>
                <a:gd name="connsiteX12" fmla="*/ 2371 w 10024"/>
                <a:gd name="connsiteY12" fmla="*/ 3352 h 10000"/>
                <a:gd name="connsiteX13" fmla="*/ 2914 w 10024"/>
                <a:gd name="connsiteY13" fmla="*/ 3352 h 10000"/>
                <a:gd name="connsiteX14" fmla="*/ 2914 w 10024"/>
                <a:gd name="connsiteY14" fmla="*/ 3724 h 10000"/>
                <a:gd name="connsiteX15" fmla="*/ 3080 w 10024"/>
                <a:gd name="connsiteY15" fmla="*/ 3724 h 10000"/>
                <a:gd name="connsiteX16" fmla="*/ 3080 w 10024"/>
                <a:gd name="connsiteY16" fmla="*/ 4572 h 10000"/>
                <a:gd name="connsiteX17" fmla="*/ 3150 w 10024"/>
                <a:gd name="connsiteY17" fmla="*/ 4572 h 10000"/>
                <a:gd name="connsiteX18" fmla="*/ 3150 w 10024"/>
                <a:gd name="connsiteY18" fmla="*/ 4968 h 10000"/>
                <a:gd name="connsiteX19" fmla="*/ 3518 w 10024"/>
                <a:gd name="connsiteY19" fmla="*/ 4968 h 10000"/>
                <a:gd name="connsiteX20" fmla="*/ 3518 w 10024"/>
                <a:gd name="connsiteY20" fmla="*/ 5396 h 10000"/>
                <a:gd name="connsiteX21" fmla="*/ 4075 w 10024"/>
                <a:gd name="connsiteY21" fmla="*/ 5396 h 10000"/>
                <a:gd name="connsiteX22" fmla="*/ 4075 w 10024"/>
                <a:gd name="connsiteY22" fmla="*/ 5848 h 10000"/>
                <a:gd name="connsiteX23" fmla="*/ 4621 w 10024"/>
                <a:gd name="connsiteY23" fmla="*/ 5848 h 10000"/>
                <a:gd name="connsiteX24" fmla="*/ 4621 w 10024"/>
                <a:gd name="connsiteY24" fmla="*/ 6228 h 10000"/>
                <a:gd name="connsiteX25" fmla="*/ 4679 w 10024"/>
                <a:gd name="connsiteY25" fmla="*/ 6228 h 10000"/>
                <a:gd name="connsiteX26" fmla="*/ 4679 w 10024"/>
                <a:gd name="connsiteY26" fmla="*/ 6743 h 10000"/>
                <a:gd name="connsiteX27" fmla="*/ 4769 w 10024"/>
                <a:gd name="connsiteY27" fmla="*/ 6743 h 10000"/>
                <a:gd name="connsiteX28" fmla="*/ 4769 w 10024"/>
                <a:gd name="connsiteY28" fmla="*/ 7139 h 10000"/>
                <a:gd name="connsiteX29" fmla="*/ 5370 w 10024"/>
                <a:gd name="connsiteY29" fmla="*/ 7139 h 10000"/>
                <a:gd name="connsiteX30" fmla="*/ 5370 w 10024"/>
                <a:gd name="connsiteY30" fmla="*/ 7559 h 10000"/>
                <a:gd name="connsiteX31" fmla="*/ 6253 w 10024"/>
                <a:gd name="connsiteY31" fmla="*/ 7559 h 10000"/>
                <a:gd name="connsiteX32" fmla="*/ 6253 w 10024"/>
                <a:gd name="connsiteY32" fmla="*/ 8114 h 10000"/>
                <a:gd name="connsiteX33" fmla="*/ 6289 w 10024"/>
                <a:gd name="connsiteY33" fmla="*/ 8114 h 10000"/>
                <a:gd name="connsiteX34" fmla="*/ 6289 w 10024"/>
                <a:gd name="connsiteY34" fmla="*/ 8510 h 10000"/>
                <a:gd name="connsiteX35" fmla="*/ 6329 w 10024"/>
                <a:gd name="connsiteY35" fmla="*/ 8510 h 10000"/>
                <a:gd name="connsiteX36" fmla="*/ 6329 w 10024"/>
                <a:gd name="connsiteY36" fmla="*/ 9010 h 10000"/>
                <a:gd name="connsiteX37" fmla="*/ 6401 w 10024"/>
                <a:gd name="connsiteY37" fmla="*/ 9010 h 10000"/>
                <a:gd name="connsiteX38" fmla="*/ 6401 w 10024"/>
                <a:gd name="connsiteY38" fmla="*/ 9469 h 10000"/>
                <a:gd name="connsiteX39" fmla="*/ 6626 w 10024"/>
                <a:gd name="connsiteY39" fmla="*/ 9469 h 10000"/>
                <a:gd name="connsiteX40" fmla="*/ 6626 w 10024"/>
                <a:gd name="connsiteY40" fmla="*/ 10000 h 10000"/>
                <a:gd name="connsiteX41" fmla="*/ 10024 w 10024"/>
                <a:gd name="connsiteY41" fmla="*/ 10000 h 10000"/>
                <a:gd name="connsiteX0" fmla="*/ 0 w 10047"/>
                <a:gd name="connsiteY0" fmla="*/ 0 h 10000"/>
                <a:gd name="connsiteX1" fmla="*/ 1798 w 10047"/>
                <a:gd name="connsiteY1" fmla="*/ 0 h 10000"/>
                <a:gd name="connsiteX2" fmla="*/ 1798 w 10047"/>
                <a:gd name="connsiteY2" fmla="*/ 301 h 10000"/>
                <a:gd name="connsiteX3" fmla="*/ 2007 w 10047"/>
                <a:gd name="connsiteY3" fmla="*/ 301 h 10000"/>
                <a:gd name="connsiteX4" fmla="*/ 2007 w 10047"/>
                <a:gd name="connsiteY4" fmla="*/ 721 h 10000"/>
                <a:gd name="connsiteX5" fmla="*/ 2061 w 10047"/>
                <a:gd name="connsiteY5" fmla="*/ 721 h 10000"/>
                <a:gd name="connsiteX6" fmla="*/ 2061 w 10047"/>
                <a:gd name="connsiteY6" fmla="*/ 1434 h 10000"/>
                <a:gd name="connsiteX7" fmla="*/ 2119 w 10047"/>
                <a:gd name="connsiteY7" fmla="*/ 1434 h 10000"/>
                <a:gd name="connsiteX8" fmla="*/ 2119 w 10047"/>
                <a:gd name="connsiteY8" fmla="*/ 1775 h 10000"/>
                <a:gd name="connsiteX9" fmla="*/ 2317 w 10047"/>
                <a:gd name="connsiteY9" fmla="*/ 1775 h 10000"/>
                <a:gd name="connsiteX10" fmla="*/ 2317 w 10047"/>
                <a:gd name="connsiteY10" fmla="*/ 3003 h 10000"/>
                <a:gd name="connsiteX11" fmla="*/ 2371 w 10047"/>
                <a:gd name="connsiteY11" fmla="*/ 3003 h 10000"/>
                <a:gd name="connsiteX12" fmla="*/ 2371 w 10047"/>
                <a:gd name="connsiteY12" fmla="*/ 3352 h 10000"/>
                <a:gd name="connsiteX13" fmla="*/ 2914 w 10047"/>
                <a:gd name="connsiteY13" fmla="*/ 3352 h 10000"/>
                <a:gd name="connsiteX14" fmla="*/ 2914 w 10047"/>
                <a:gd name="connsiteY14" fmla="*/ 3724 h 10000"/>
                <a:gd name="connsiteX15" fmla="*/ 3080 w 10047"/>
                <a:gd name="connsiteY15" fmla="*/ 3724 h 10000"/>
                <a:gd name="connsiteX16" fmla="*/ 3080 w 10047"/>
                <a:gd name="connsiteY16" fmla="*/ 4572 h 10000"/>
                <a:gd name="connsiteX17" fmla="*/ 3150 w 10047"/>
                <a:gd name="connsiteY17" fmla="*/ 4572 h 10000"/>
                <a:gd name="connsiteX18" fmla="*/ 3150 w 10047"/>
                <a:gd name="connsiteY18" fmla="*/ 4968 h 10000"/>
                <a:gd name="connsiteX19" fmla="*/ 3518 w 10047"/>
                <a:gd name="connsiteY19" fmla="*/ 4968 h 10000"/>
                <a:gd name="connsiteX20" fmla="*/ 3518 w 10047"/>
                <a:gd name="connsiteY20" fmla="*/ 5396 h 10000"/>
                <a:gd name="connsiteX21" fmla="*/ 4075 w 10047"/>
                <a:gd name="connsiteY21" fmla="*/ 5396 h 10000"/>
                <a:gd name="connsiteX22" fmla="*/ 4075 w 10047"/>
                <a:gd name="connsiteY22" fmla="*/ 5848 h 10000"/>
                <a:gd name="connsiteX23" fmla="*/ 4621 w 10047"/>
                <a:gd name="connsiteY23" fmla="*/ 5848 h 10000"/>
                <a:gd name="connsiteX24" fmla="*/ 4621 w 10047"/>
                <a:gd name="connsiteY24" fmla="*/ 6228 h 10000"/>
                <a:gd name="connsiteX25" fmla="*/ 4679 w 10047"/>
                <a:gd name="connsiteY25" fmla="*/ 6228 h 10000"/>
                <a:gd name="connsiteX26" fmla="*/ 4679 w 10047"/>
                <a:gd name="connsiteY26" fmla="*/ 6743 h 10000"/>
                <a:gd name="connsiteX27" fmla="*/ 4769 w 10047"/>
                <a:gd name="connsiteY27" fmla="*/ 6743 h 10000"/>
                <a:gd name="connsiteX28" fmla="*/ 4769 w 10047"/>
                <a:gd name="connsiteY28" fmla="*/ 7139 h 10000"/>
                <a:gd name="connsiteX29" fmla="*/ 5370 w 10047"/>
                <a:gd name="connsiteY29" fmla="*/ 7139 h 10000"/>
                <a:gd name="connsiteX30" fmla="*/ 5370 w 10047"/>
                <a:gd name="connsiteY30" fmla="*/ 7559 h 10000"/>
                <a:gd name="connsiteX31" fmla="*/ 6253 w 10047"/>
                <a:gd name="connsiteY31" fmla="*/ 7559 h 10000"/>
                <a:gd name="connsiteX32" fmla="*/ 6253 w 10047"/>
                <a:gd name="connsiteY32" fmla="*/ 8114 h 10000"/>
                <a:gd name="connsiteX33" fmla="*/ 6289 w 10047"/>
                <a:gd name="connsiteY33" fmla="*/ 8114 h 10000"/>
                <a:gd name="connsiteX34" fmla="*/ 6289 w 10047"/>
                <a:gd name="connsiteY34" fmla="*/ 8510 h 10000"/>
                <a:gd name="connsiteX35" fmla="*/ 6329 w 10047"/>
                <a:gd name="connsiteY35" fmla="*/ 8510 h 10000"/>
                <a:gd name="connsiteX36" fmla="*/ 6329 w 10047"/>
                <a:gd name="connsiteY36" fmla="*/ 9010 h 10000"/>
                <a:gd name="connsiteX37" fmla="*/ 6401 w 10047"/>
                <a:gd name="connsiteY37" fmla="*/ 9010 h 10000"/>
                <a:gd name="connsiteX38" fmla="*/ 6401 w 10047"/>
                <a:gd name="connsiteY38" fmla="*/ 9469 h 10000"/>
                <a:gd name="connsiteX39" fmla="*/ 6626 w 10047"/>
                <a:gd name="connsiteY39" fmla="*/ 9469 h 10000"/>
                <a:gd name="connsiteX40" fmla="*/ 6626 w 10047"/>
                <a:gd name="connsiteY40" fmla="*/ 10000 h 10000"/>
                <a:gd name="connsiteX41" fmla="*/ 10047 w 10047"/>
                <a:gd name="connsiteY41" fmla="*/ 998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47" h="10000">
                  <a:moveTo>
                    <a:pt x="0" y="0"/>
                  </a:moveTo>
                  <a:lnTo>
                    <a:pt x="1798" y="0"/>
                  </a:lnTo>
                  <a:lnTo>
                    <a:pt x="1798" y="301"/>
                  </a:lnTo>
                  <a:lnTo>
                    <a:pt x="2007" y="301"/>
                  </a:lnTo>
                  <a:lnTo>
                    <a:pt x="2007" y="721"/>
                  </a:lnTo>
                  <a:lnTo>
                    <a:pt x="2061" y="721"/>
                  </a:lnTo>
                  <a:lnTo>
                    <a:pt x="2061" y="1434"/>
                  </a:lnTo>
                  <a:lnTo>
                    <a:pt x="2119" y="1434"/>
                  </a:lnTo>
                  <a:lnTo>
                    <a:pt x="2119" y="1775"/>
                  </a:lnTo>
                  <a:lnTo>
                    <a:pt x="2317" y="1775"/>
                  </a:lnTo>
                  <a:lnTo>
                    <a:pt x="2317" y="3003"/>
                  </a:lnTo>
                  <a:lnTo>
                    <a:pt x="2371" y="3003"/>
                  </a:lnTo>
                  <a:lnTo>
                    <a:pt x="2371" y="3352"/>
                  </a:lnTo>
                  <a:lnTo>
                    <a:pt x="2914" y="3352"/>
                  </a:lnTo>
                  <a:lnTo>
                    <a:pt x="2914" y="3724"/>
                  </a:lnTo>
                  <a:lnTo>
                    <a:pt x="3080" y="3724"/>
                  </a:lnTo>
                  <a:lnTo>
                    <a:pt x="3080" y="4572"/>
                  </a:lnTo>
                  <a:lnTo>
                    <a:pt x="3150" y="4572"/>
                  </a:lnTo>
                  <a:lnTo>
                    <a:pt x="3150" y="4968"/>
                  </a:lnTo>
                  <a:lnTo>
                    <a:pt x="3518" y="4968"/>
                  </a:lnTo>
                  <a:lnTo>
                    <a:pt x="3518" y="5396"/>
                  </a:lnTo>
                  <a:lnTo>
                    <a:pt x="4075" y="5396"/>
                  </a:lnTo>
                  <a:lnTo>
                    <a:pt x="4075" y="5848"/>
                  </a:lnTo>
                  <a:lnTo>
                    <a:pt x="4621" y="5848"/>
                  </a:lnTo>
                  <a:lnTo>
                    <a:pt x="4621" y="6228"/>
                  </a:lnTo>
                  <a:lnTo>
                    <a:pt x="4679" y="6228"/>
                  </a:lnTo>
                  <a:lnTo>
                    <a:pt x="4679" y="6743"/>
                  </a:lnTo>
                  <a:lnTo>
                    <a:pt x="4769" y="6743"/>
                  </a:lnTo>
                  <a:lnTo>
                    <a:pt x="4769" y="7139"/>
                  </a:lnTo>
                  <a:lnTo>
                    <a:pt x="5370" y="7139"/>
                  </a:lnTo>
                  <a:lnTo>
                    <a:pt x="5370" y="7559"/>
                  </a:lnTo>
                  <a:lnTo>
                    <a:pt x="6253" y="7559"/>
                  </a:lnTo>
                  <a:lnTo>
                    <a:pt x="6253" y="8114"/>
                  </a:lnTo>
                  <a:lnTo>
                    <a:pt x="6289" y="8114"/>
                  </a:lnTo>
                  <a:lnTo>
                    <a:pt x="6289" y="8510"/>
                  </a:lnTo>
                  <a:lnTo>
                    <a:pt x="6329" y="8510"/>
                  </a:lnTo>
                  <a:lnTo>
                    <a:pt x="6329" y="9010"/>
                  </a:lnTo>
                  <a:lnTo>
                    <a:pt x="6401" y="9010"/>
                  </a:lnTo>
                  <a:lnTo>
                    <a:pt x="6401" y="9469"/>
                  </a:lnTo>
                  <a:lnTo>
                    <a:pt x="6626" y="9469"/>
                  </a:lnTo>
                  <a:lnTo>
                    <a:pt x="6626" y="10000"/>
                  </a:lnTo>
                  <a:lnTo>
                    <a:pt x="10047" y="9980"/>
                  </a:lnTo>
                </a:path>
              </a:pathLst>
            </a:custGeom>
            <a:noFill/>
            <a:ln w="19050" cap="flat">
              <a:solidFill>
                <a:srgbClr val="008C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23" name="Freeform 9"/>
            <p:cNvSpPr>
              <a:spLocks/>
            </p:cNvSpPr>
            <p:nvPr/>
          </p:nvSpPr>
          <p:spPr bwMode="auto">
            <a:xfrm>
              <a:off x="1250051" y="2141042"/>
              <a:ext cx="6200126" cy="1214725"/>
            </a:xfrm>
            <a:custGeom>
              <a:avLst/>
              <a:gdLst>
                <a:gd name="T0" fmla="*/ 0 w 5263"/>
                <a:gd name="T1" fmla="*/ 0 h 1205"/>
                <a:gd name="T2" fmla="*/ 932 w 5263"/>
                <a:gd name="T3" fmla="*/ 0 h 1205"/>
                <a:gd name="T4" fmla="*/ 932 w 5263"/>
                <a:gd name="T5" fmla="*/ 17 h 1205"/>
                <a:gd name="T6" fmla="*/ 1034 w 5263"/>
                <a:gd name="T7" fmla="*/ 17 h 1205"/>
                <a:gd name="T8" fmla="*/ 1034 w 5263"/>
                <a:gd name="T9" fmla="*/ 43 h 1205"/>
                <a:gd name="T10" fmla="*/ 1060 w 5263"/>
                <a:gd name="T11" fmla="*/ 43 h 1205"/>
                <a:gd name="T12" fmla="*/ 1060 w 5263"/>
                <a:gd name="T13" fmla="*/ 100 h 1205"/>
                <a:gd name="T14" fmla="*/ 1079 w 5263"/>
                <a:gd name="T15" fmla="*/ 100 h 1205"/>
                <a:gd name="T16" fmla="*/ 1079 w 5263"/>
                <a:gd name="T17" fmla="*/ 183 h 1205"/>
                <a:gd name="T18" fmla="*/ 1192 w 5263"/>
                <a:gd name="T19" fmla="*/ 183 h 1205"/>
                <a:gd name="T20" fmla="*/ 1192 w 5263"/>
                <a:gd name="T21" fmla="*/ 221 h 1205"/>
                <a:gd name="T22" fmla="*/ 1564 w 5263"/>
                <a:gd name="T23" fmla="*/ 221 h 1205"/>
                <a:gd name="T24" fmla="*/ 1564 w 5263"/>
                <a:gd name="T25" fmla="*/ 250 h 1205"/>
                <a:gd name="T26" fmla="*/ 1616 w 5263"/>
                <a:gd name="T27" fmla="*/ 250 h 1205"/>
                <a:gd name="T28" fmla="*/ 1616 w 5263"/>
                <a:gd name="T29" fmla="*/ 326 h 1205"/>
                <a:gd name="T30" fmla="*/ 1653 w 5263"/>
                <a:gd name="T31" fmla="*/ 326 h 1205"/>
                <a:gd name="T32" fmla="*/ 1653 w 5263"/>
                <a:gd name="T33" fmla="*/ 359 h 1205"/>
                <a:gd name="T34" fmla="*/ 1720 w 5263"/>
                <a:gd name="T35" fmla="*/ 359 h 1205"/>
                <a:gd name="T36" fmla="*/ 1720 w 5263"/>
                <a:gd name="T37" fmla="*/ 388 h 1205"/>
                <a:gd name="T38" fmla="*/ 1885 w 5263"/>
                <a:gd name="T39" fmla="*/ 388 h 1205"/>
                <a:gd name="T40" fmla="*/ 1885 w 5263"/>
                <a:gd name="T41" fmla="*/ 414 h 1205"/>
                <a:gd name="T42" fmla="*/ 2252 w 5263"/>
                <a:gd name="T43" fmla="*/ 414 h 1205"/>
                <a:gd name="T44" fmla="*/ 2252 w 5263"/>
                <a:gd name="T45" fmla="*/ 457 h 1205"/>
                <a:gd name="T46" fmla="*/ 2413 w 5263"/>
                <a:gd name="T47" fmla="*/ 457 h 1205"/>
                <a:gd name="T48" fmla="*/ 2413 w 5263"/>
                <a:gd name="T49" fmla="*/ 528 h 1205"/>
                <a:gd name="T50" fmla="*/ 2467 w 5263"/>
                <a:gd name="T51" fmla="*/ 528 h 1205"/>
                <a:gd name="T52" fmla="*/ 2467 w 5263"/>
                <a:gd name="T53" fmla="*/ 573 h 1205"/>
                <a:gd name="T54" fmla="*/ 2507 w 5263"/>
                <a:gd name="T55" fmla="*/ 573 h 1205"/>
                <a:gd name="T56" fmla="*/ 2507 w 5263"/>
                <a:gd name="T57" fmla="*/ 604 h 1205"/>
                <a:gd name="T58" fmla="*/ 2871 w 5263"/>
                <a:gd name="T59" fmla="*/ 604 h 1205"/>
                <a:gd name="T60" fmla="*/ 2871 w 5263"/>
                <a:gd name="T61" fmla="*/ 604 h 1205"/>
                <a:gd name="T62" fmla="*/ 2876 w 5263"/>
                <a:gd name="T63" fmla="*/ 625 h 1205"/>
                <a:gd name="T64" fmla="*/ 2935 w 5263"/>
                <a:gd name="T65" fmla="*/ 625 h 1205"/>
                <a:gd name="T66" fmla="*/ 2935 w 5263"/>
                <a:gd name="T67" fmla="*/ 647 h 1205"/>
                <a:gd name="T68" fmla="*/ 3084 w 5263"/>
                <a:gd name="T69" fmla="*/ 647 h 1205"/>
                <a:gd name="T70" fmla="*/ 3084 w 5263"/>
                <a:gd name="T71" fmla="*/ 673 h 1205"/>
                <a:gd name="T72" fmla="*/ 3214 w 5263"/>
                <a:gd name="T73" fmla="*/ 673 h 1205"/>
                <a:gd name="T74" fmla="*/ 3214 w 5263"/>
                <a:gd name="T75" fmla="*/ 713 h 1205"/>
                <a:gd name="T76" fmla="*/ 3252 w 5263"/>
                <a:gd name="T77" fmla="*/ 713 h 1205"/>
                <a:gd name="T78" fmla="*/ 3252 w 5263"/>
                <a:gd name="T79" fmla="*/ 811 h 1205"/>
                <a:gd name="T80" fmla="*/ 3285 w 5263"/>
                <a:gd name="T81" fmla="*/ 811 h 1205"/>
                <a:gd name="T82" fmla="*/ 3285 w 5263"/>
                <a:gd name="T83" fmla="*/ 884 h 1205"/>
                <a:gd name="T84" fmla="*/ 3330 w 5263"/>
                <a:gd name="T85" fmla="*/ 884 h 1205"/>
                <a:gd name="T86" fmla="*/ 3330 w 5263"/>
                <a:gd name="T87" fmla="*/ 930 h 1205"/>
                <a:gd name="T88" fmla="*/ 3363 w 5263"/>
                <a:gd name="T89" fmla="*/ 930 h 1205"/>
                <a:gd name="T90" fmla="*/ 3363 w 5263"/>
                <a:gd name="T91" fmla="*/ 968 h 1205"/>
                <a:gd name="T92" fmla="*/ 3397 w 5263"/>
                <a:gd name="T93" fmla="*/ 968 h 1205"/>
                <a:gd name="T94" fmla="*/ 3397 w 5263"/>
                <a:gd name="T95" fmla="*/ 1003 h 1205"/>
                <a:gd name="T96" fmla="*/ 3501 w 5263"/>
                <a:gd name="T97" fmla="*/ 1003 h 1205"/>
                <a:gd name="T98" fmla="*/ 3501 w 5263"/>
                <a:gd name="T99" fmla="*/ 1039 h 1205"/>
                <a:gd name="T100" fmla="*/ 4281 w 5263"/>
                <a:gd name="T101" fmla="*/ 1039 h 1205"/>
                <a:gd name="T102" fmla="*/ 4281 w 5263"/>
                <a:gd name="T103" fmla="*/ 1089 h 1205"/>
                <a:gd name="T104" fmla="*/ 4345 w 5263"/>
                <a:gd name="T105" fmla="*/ 1089 h 1205"/>
                <a:gd name="T106" fmla="*/ 4345 w 5263"/>
                <a:gd name="T107" fmla="*/ 1124 h 1205"/>
                <a:gd name="T108" fmla="*/ 4406 w 5263"/>
                <a:gd name="T109" fmla="*/ 1124 h 1205"/>
                <a:gd name="T110" fmla="*/ 4406 w 5263"/>
                <a:gd name="T111" fmla="*/ 1205 h 1205"/>
                <a:gd name="T112" fmla="*/ 5263 w 5263"/>
                <a:gd name="T113" fmla="*/ 1205 h 1205"/>
                <a:gd name="connsiteX0" fmla="*/ 0 w 10063"/>
                <a:gd name="connsiteY0" fmla="*/ 0 h 10000"/>
                <a:gd name="connsiteX1" fmla="*/ 1771 w 10063"/>
                <a:gd name="connsiteY1" fmla="*/ 0 h 10000"/>
                <a:gd name="connsiteX2" fmla="*/ 1771 w 10063"/>
                <a:gd name="connsiteY2" fmla="*/ 141 h 10000"/>
                <a:gd name="connsiteX3" fmla="*/ 1965 w 10063"/>
                <a:gd name="connsiteY3" fmla="*/ 141 h 10000"/>
                <a:gd name="connsiteX4" fmla="*/ 1965 w 10063"/>
                <a:gd name="connsiteY4" fmla="*/ 357 h 10000"/>
                <a:gd name="connsiteX5" fmla="*/ 2014 w 10063"/>
                <a:gd name="connsiteY5" fmla="*/ 357 h 10000"/>
                <a:gd name="connsiteX6" fmla="*/ 2014 w 10063"/>
                <a:gd name="connsiteY6" fmla="*/ 830 h 10000"/>
                <a:gd name="connsiteX7" fmla="*/ 2050 w 10063"/>
                <a:gd name="connsiteY7" fmla="*/ 830 h 10000"/>
                <a:gd name="connsiteX8" fmla="*/ 2050 w 10063"/>
                <a:gd name="connsiteY8" fmla="*/ 1519 h 10000"/>
                <a:gd name="connsiteX9" fmla="*/ 2265 w 10063"/>
                <a:gd name="connsiteY9" fmla="*/ 1519 h 10000"/>
                <a:gd name="connsiteX10" fmla="*/ 2265 w 10063"/>
                <a:gd name="connsiteY10" fmla="*/ 1834 h 10000"/>
                <a:gd name="connsiteX11" fmla="*/ 2972 w 10063"/>
                <a:gd name="connsiteY11" fmla="*/ 1834 h 10000"/>
                <a:gd name="connsiteX12" fmla="*/ 2972 w 10063"/>
                <a:gd name="connsiteY12" fmla="*/ 2075 h 10000"/>
                <a:gd name="connsiteX13" fmla="*/ 3070 w 10063"/>
                <a:gd name="connsiteY13" fmla="*/ 2075 h 10000"/>
                <a:gd name="connsiteX14" fmla="*/ 3070 w 10063"/>
                <a:gd name="connsiteY14" fmla="*/ 2705 h 10000"/>
                <a:gd name="connsiteX15" fmla="*/ 3141 w 10063"/>
                <a:gd name="connsiteY15" fmla="*/ 2705 h 10000"/>
                <a:gd name="connsiteX16" fmla="*/ 3141 w 10063"/>
                <a:gd name="connsiteY16" fmla="*/ 2979 h 10000"/>
                <a:gd name="connsiteX17" fmla="*/ 3268 w 10063"/>
                <a:gd name="connsiteY17" fmla="*/ 2979 h 10000"/>
                <a:gd name="connsiteX18" fmla="*/ 3268 w 10063"/>
                <a:gd name="connsiteY18" fmla="*/ 3220 h 10000"/>
                <a:gd name="connsiteX19" fmla="*/ 3582 w 10063"/>
                <a:gd name="connsiteY19" fmla="*/ 3220 h 10000"/>
                <a:gd name="connsiteX20" fmla="*/ 3582 w 10063"/>
                <a:gd name="connsiteY20" fmla="*/ 3436 h 10000"/>
                <a:gd name="connsiteX21" fmla="*/ 4279 w 10063"/>
                <a:gd name="connsiteY21" fmla="*/ 3436 h 10000"/>
                <a:gd name="connsiteX22" fmla="*/ 4279 w 10063"/>
                <a:gd name="connsiteY22" fmla="*/ 3793 h 10000"/>
                <a:gd name="connsiteX23" fmla="*/ 4585 w 10063"/>
                <a:gd name="connsiteY23" fmla="*/ 3793 h 10000"/>
                <a:gd name="connsiteX24" fmla="*/ 4585 w 10063"/>
                <a:gd name="connsiteY24" fmla="*/ 4382 h 10000"/>
                <a:gd name="connsiteX25" fmla="*/ 4687 w 10063"/>
                <a:gd name="connsiteY25" fmla="*/ 4382 h 10000"/>
                <a:gd name="connsiteX26" fmla="*/ 4687 w 10063"/>
                <a:gd name="connsiteY26" fmla="*/ 4755 h 10000"/>
                <a:gd name="connsiteX27" fmla="*/ 4763 w 10063"/>
                <a:gd name="connsiteY27" fmla="*/ 4755 h 10000"/>
                <a:gd name="connsiteX28" fmla="*/ 4763 w 10063"/>
                <a:gd name="connsiteY28" fmla="*/ 5012 h 10000"/>
                <a:gd name="connsiteX29" fmla="*/ 5455 w 10063"/>
                <a:gd name="connsiteY29" fmla="*/ 5012 h 10000"/>
                <a:gd name="connsiteX30" fmla="*/ 5455 w 10063"/>
                <a:gd name="connsiteY30" fmla="*/ 5012 h 10000"/>
                <a:gd name="connsiteX31" fmla="*/ 5465 w 10063"/>
                <a:gd name="connsiteY31" fmla="*/ 5187 h 10000"/>
                <a:gd name="connsiteX32" fmla="*/ 5577 w 10063"/>
                <a:gd name="connsiteY32" fmla="*/ 5187 h 10000"/>
                <a:gd name="connsiteX33" fmla="*/ 5577 w 10063"/>
                <a:gd name="connsiteY33" fmla="*/ 5369 h 10000"/>
                <a:gd name="connsiteX34" fmla="*/ 5860 w 10063"/>
                <a:gd name="connsiteY34" fmla="*/ 5369 h 10000"/>
                <a:gd name="connsiteX35" fmla="*/ 5860 w 10063"/>
                <a:gd name="connsiteY35" fmla="*/ 5585 h 10000"/>
                <a:gd name="connsiteX36" fmla="*/ 6107 w 10063"/>
                <a:gd name="connsiteY36" fmla="*/ 5585 h 10000"/>
                <a:gd name="connsiteX37" fmla="*/ 6107 w 10063"/>
                <a:gd name="connsiteY37" fmla="*/ 5917 h 10000"/>
                <a:gd name="connsiteX38" fmla="*/ 6179 w 10063"/>
                <a:gd name="connsiteY38" fmla="*/ 5917 h 10000"/>
                <a:gd name="connsiteX39" fmla="*/ 6179 w 10063"/>
                <a:gd name="connsiteY39" fmla="*/ 6730 h 10000"/>
                <a:gd name="connsiteX40" fmla="*/ 6242 w 10063"/>
                <a:gd name="connsiteY40" fmla="*/ 6730 h 10000"/>
                <a:gd name="connsiteX41" fmla="*/ 6242 w 10063"/>
                <a:gd name="connsiteY41" fmla="*/ 7336 h 10000"/>
                <a:gd name="connsiteX42" fmla="*/ 6327 w 10063"/>
                <a:gd name="connsiteY42" fmla="*/ 7336 h 10000"/>
                <a:gd name="connsiteX43" fmla="*/ 6327 w 10063"/>
                <a:gd name="connsiteY43" fmla="*/ 7718 h 10000"/>
                <a:gd name="connsiteX44" fmla="*/ 6390 w 10063"/>
                <a:gd name="connsiteY44" fmla="*/ 7718 h 10000"/>
                <a:gd name="connsiteX45" fmla="*/ 6390 w 10063"/>
                <a:gd name="connsiteY45" fmla="*/ 8033 h 10000"/>
                <a:gd name="connsiteX46" fmla="*/ 6454 w 10063"/>
                <a:gd name="connsiteY46" fmla="*/ 8033 h 10000"/>
                <a:gd name="connsiteX47" fmla="*/ 6454 w 10063"/>
                <a:gd name="connsiteY47" fmla="*/ 8324 h 10000"/>
                <a:gd name="connsiteX48" fmla="*/ 6652 w 10063"/>
                <a:gd name="connsiteY48" fmla="*/ 8324 h 10000"/>
                <a:gd name="connsiteX49" fmla="*/ 6652 w 10063"/>
                <a:gd name="connsiteY49" fmla="*/ 8622 h 10000"/>
                <a:gd name="connsiteX50" fmla="*/ 8134 w 10063"/>
                <a:gd name="connsiteY50" fmla="*/ 8622 h 10000"/>
                <a:gd name="connsiteX51" fmla="*/ 8134 w 10063"/>
                <a:gd name="connsiteY51" fmla="*/ 9037 h 10000"/>
                <a:gd name="connsiteX52" fmla="*/ 8256 w 10063"/>
                <a:gd name="connsiteY52" fmla="*/ 9037 h 10000"/>
                <a:gd name="connsiteX53" fmla="*/ 8256 w 10063"/>
                <a:gd name="connsiteY53" fmla="*/ 9328 h 10000"/>
                <a:gd name="connsiteX54" fmla="*/ 8372 w 10063"/>
                <a:gd name="connsiteY54" fmla="*/ 9328 h 10000"/>
                <a:gd name="connsiteX55" fmla="*/ 8372 w 10063"/>
                <a:gd name="connsiteY55" fmla="*/ 10000 h 10000"/>
                <a:gd name="connsiteX56" fmla="*/ 10063 w 10063"/>
                <a:gd name="connsiteY56" fmla="*/ 996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063" h="10000">
                  <a:moveTo>
                    <a:pt x="0" y="0"/>
                  </a:moveTo>
                  <a:lnTo>
                    <a:pt x="1771" y="0"/>
                  </a:lnTo>
                  <a:lnTo>
                    <a:pt x="1771" y="141"/>
                  </a:lnTo>
                  <a:lnTo>
                    <a:pt x="1965" y="141"/>
                  </a:lnTo>
                  <a:lnTo>
                    <a:pt x="1965" y="357"/>
                  </a:lnTo>
                  <a:lnTo>
                    <a:pt x="2014" y="357"/>
                  </a:lnTo>
                  <a:lnTo>
                    <a:pt x="2014" y="830"/>
                  </a:lnTo>
                  <a:lnTo>
                    <a:pt x="2050" y="830"/>
                  </a:lnTo>
                  <a:lnTo>
                    <a:pt x="2050" y="1519"/>
                  </a:lnTo>
                  <a:lnTo>
                    <a:pt x="2265" y="1519"/>
                  </a:lnTo>
                  <a:lnTo>
                    <a:pt x="2265" y="1834"/>
                  </a:lnTo>
                  <a:lnTo>
                    <a:pt x="2972" y="1834"/>
                  </a:lnTo>
                  <a:lnTo>
                    <a:pt x="2972" y="2075"/>
                  </a:lnTo>
                  <a:lnTo>
                    <a:pt x="3070" y="2075"/>
                  </a:lnTo>
                  <a:lnTo>
                    <a:pt x="3070" y="2705"/>
                  </a:lnTo>
                  <a:lnTo>
                    <a:pt x="3141" y="2705"/>
                  </a:lnTo>
                  <a:lnTo>
                    <a:pt x="3141" y="2979"/>
                  </a:lnTo>
                  <a:lnTo>
                    <a:pt x="3268" y="2979"/>
                  </a:lnTo>
                  <a:lnTo>
                    <a:pt x="3268" y="3220"/>
                  </a:lnTo>
                  <a:lnTo>
                    <a:pt x="3582" y="3220"/>
                  </a:lnTo>
                  <a:lnTo>
                    <a:pt x="3582" y="3436"/>
                  </a:lnTo>
                  <a:lnTo>
                    <a:pt x="4279" y="3436"/>
                  </a:lnTo>
                  <a:lnTo>
                    <a:pt x="4279" y="3793"/>
                  </a:lnTo>
                  <a:lnTo>
                    <a:pt x="4585" y="3793"/>
                  </a:lnTo>
                  <a:lnTo>
                    <a:pt x="4585" y="4382"/>
                  </a:lnTo>
                  <a:lnTo>
                    <a:pt x="4687" y="4382"/>
                  </a:lnTo>
                  <a:lnTo>
                    <a:pt x="4687" y="4755"/>
                  </a:lnTo>
                  <a:lnTo>
                    <a:pt x="4763" y="4755"/>
                  </a:lnTo>
                  <a:lnTo>
                    <a:pt x="4763" y="5012"/>
                  </a:lnTo>
                  <a:lnTo>
                    <a:pt x="5455" y="5012"/>
                  </a:lnTo>
                  <a:lnTo>
                    <a:pt x="5455" y="5012"/>
                  </a:lnTo>
                  <a:cubicBezTo>
                    <a:pt x="5458" y="5070"/>
                    <a:pt x="5462" y="5129"/>
                    <a:pt x="5465" y="5187"/>
                  </a:cubicBezTo>
                  <a:lnTo>
                    <a:pt x="5577" y="5187"/>
                  </a:lnTo>
                  <a:lnTo>
                    <a:pt x="5577" y="5369"/>
                  </a:lnTo>
                  <a:lnTo>
                    <a:pt x="5860" y="5369"/>
                  </a:lnTo>
                  <a:lnTo>
                    <a:pt x="5860" y="5585"/>
                  </a:lnTo>
                  <a:lnTo>
                    <a:pt x="6107" y="5585"/>
                  </a:lnTo>
                  <a:lnTo>
                    <a:pt x="6107" y="5917"/>
                  </a:lnTo>
                  <a:lnTo>
                    <a:pt x="6179" y="5917"/>
                  </a:lnTo>
                  <a:lnTo>
                    <a:pt x="6179" y="6730"/>
                  </a:lnTo>
                  <a:lnTo>
                    <a:pt x="6242" y="6730"/>
                  </a:lnTo>
                  <a:lnTo>
                    <a:pt x="6242" y="7336"/>
                  </a:lnTo>
                  <a:lnTo>
                    <a:pt x="6327" y="7336"/>
                  </a:lnTo>
                  <a:lnTo>
                    <a:pt x="6327" y="7718"/>
                  </a:lnTo>
                  <a:lnTo>
                    <a:pt x="6390" y="7718"/>
                  </a:lnTo>
                  <a:lnTo>
                    <a:pt x="6390" y="8033"/>
                  </a:lnTo>
                  <a:lnTo>
                    <a:pt x="6454" y="8033"/>
                  </a:lnTo>
                  <a:lnTo>
                    <a:pt x="6454" y="8324"/>
                  </a:lnTo>
                  <a:lnTo>
                    <a:pt x="6652" y="8324"/>
                  </a:lnTo>
                  <a:lnTo>
                    <a:pt x="6652" y="8622"/>
                  </a:lnTo>
                  <a:lnTo>
                    <a:pt x="8134" y="8622"/>
                  </a:lnTo>
                  <a:lnTo>
                    <a:pt x="8134" y="9037"/>
                  </a:lnTo>
                  <a:lnTo>
                    <a:pt x="8256" y="9037"/>
                  </a:lnTo>
                  <a:lnTo>
                    <a:pt x="8256" y="9328"/>
                  </a:lnTo>
                  <a:lnTo>
                    <a:pt x="8372" y="9328"/>
                  </a:lnTo>
                  <a:lnTo>
                    <a:pt x="8372" y="10000"/>
                  </a:lnTo>
                  <a:cubicBezTo>
                    <a:pt x="8915" y="10000"/>
                    <a:pt x="9520" y="9965"/>
                    <a:pt x="10063" y="9965"/>
                  </a:cubicBezTo>
                </a:path>
              </a:pathLst>
            </a:custGeom>
            <a:noFill/>
            <a:ln w="19050" cap="flat">
              <a:solidFill>
                <a:srgbClr val="703A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24" name="Freeform 49"/>
            <p:cNvSpPr>
              <a:spLocks/>
            </p:cNvSpPr>
            <p:nvPr/>
          </p:nvSpPr>
          <p:spPr bwMode="auto">
            <a:xfrm>
              <a:off x="2509956" y="21265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49"/>
            <p:cNvSpPr>
              <a:spLocks/>
            </p:cNvSpPr>
            <p:nvPr/>
          </p:nvSpPr>
          <p:spPr bwMode="auto">
            <a:xfrm>
              <a:off x="2580064" y="21265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 49"/>
            <p:cNvSpPr>
              <a:spLocks/>
            </p:cNvSpPr>
            <p:nvPr/>
          </p:nvSpPr>
          <p:spPr bwMode="auto">
            <a:xfrm>
              <a:off x="2667470" y="21265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 49"/>
            <p:cNvSpPr>
              <a:spLocks/>
            </p:cNvSpPr>
            <p:nvPr/>
          </p:nvSpPr>
          <p:spPr bwMode="auto">
            <a:xfrm>
              <a:off x="3125207" y="21265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 49"/>
            <p:cNvSpPr>
              <a:spLocks/>
            </p:cNvSpPr>
            <p:nvPr/>
          </p:nvSpPr>
          <p:spPr bwMode="auto">
            <a:xfrm>
              <a:off x="3279951" y="2194429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 49"/>
            <p:cNvSpPr>
              <a:spLocks/>
            </p:cNvSpPr>
            <p:nvPr/>
          </p:nvSpPr>
          <p:spPr bwMode="auto">
            <a:xfrm>
              <a:off x="4514808" y="225871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 49"/>
            <p:cNvSpPr>
              <a:spLocks/>
            </p:cNvSpPr>
            <p:nvPr/>
          </p:nvSpPr>
          <p:spPr bwMode="auto">
            <a:xfrm>
              <a:off x="5182930" y="247303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 49"/>
            <p:cNvSpPr>
              <a:spLocks/>
            </p:cNvSpPr>
            <p:nvPr/>
          </p:nvSpPr>
          <p:spPr bwMode="auto">
            <a:xfrm>
              <a:off x="5849426" y="247303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reeform 49"/>
            <p:cNvSpPr>
              <a:spLocks/>
            </p:cNvSpPr>
            <p:nvPr/>
          </p:nvSpPr>
          <p:spPr bwMode="auto">
            <a:xfrm>
              <a:off x="6244687" y="247303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 49"/>
            <p:cNvSpPr>
              <a:spLocks/>
            </p:cNvSpPr>
            <p:nvPr/>
          </p:nvSpPr>
          <p:spPr bwMode="auto">
            <a:xfrm>
              <a:off x="6306600" y="247303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reeform 49"/>
            <p:cNvSpPr>
              <a:spLocks/>
            </p:cNvSpPr>
            <p:nvPr/>
          </p:nvSpPr>
          <p:spPr bwMode="auto">
            <a:xfrm>
              <a:off x="6337557" y="247303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reeform 49"/>
            <p:cNvSpPr>
              <a:spLocks/>
            </p:cNvSpPr>
            <p:nvPr/>
          </p:nvSpPr>
          <p:spPr bwMode="auto">
            <a:xfrm>
              <a:off x="6403238" y="247303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reeform 49"/>
            <p:cNvSpPr>
              <a:spLocks/>
            </p:cNvSpPr>
            <p:nvPr/>
          </p:nvSpPr>
          <p:spPr bwMode="auto">
            <a:xfrm>
              <a:off x="6465152" y="247303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reeform 49"/>
            <p:cNvSpPr>
              <a:spLocks/>
            </p:cNvSpPr>
            <p:nvPr/>
          </p:nvSpPr>
          <p:spPr bwMode="auto">
            <a:xfrm>
              <a:off x="6551064" y="247303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19AF5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reeform 49"/>
            <p:cNvSpPr>
              <a:spLocks/>
            </p:cNvSpPr>
            <p:nvPr/>
          </p:nvSpPr>
          <p:spPr bwMode="auto">
            <a:xfrm>
              <a:off x="1790793" y="212369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Freeform 49"/>
            <p:cNvSpPr>
              <a:spLocks/>
            </p:cNvSpPr>
            <p:nvPr/>
          </p:nvSpPr>
          <p:spPr bwMode="auto">
            <a:xfrm>
              <a:off x="2084585" y="212369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reeform 49"/>
            <p:cNvSpPr>
              <a:spLocks/>
            </p:cNvSpPr>
            <p:nvPr/>
          </p:nvSpPr>
          <p:spPr bwMode="auto">
            <a:xfrm>
              <a:off x="2540206" y="2312024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reeform 49"/>
            <p:cNvSpPr>
              <a:spLocks/>
            </p:cNvSpPr>
            <p:nvPr/>
          </p:nvSpPr>
          <p:spPr bwMode="auto">
            <a:xfrm>
              <a:off x="2571126" y="2312024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Freeform 49"/>
            <p:cNvSpPr>
              <a:spLocks/>
            </p:cNvSpPr>
            <p:nvPr/>
          </p:nvSpPr>
          <p:spPr bwMode="auto">
            <a:xfrm>
              <a:off x="2651428" y="235462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696311" y="235462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 49"/>
            <p:cNvSpPr>
              <a:spLocks/>
            </p:cNvSpPr>
            <p:nvPr/>
          </p:nvSpPr>
          <p:spPr bwMode="auto">
            <a:xfrm>
              <a:off x="2802714" y="235462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reeform 49"/>
            <p:cNvSpPr>
              <a:spLocks/>
            </p:cNvSpPr>
            <p:nvPr/>
          </p:nvSpPr>
          <p:spPr bwMode="auto">
            <a:xfrm>
              <a:off x="2890018" y="235462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reeform 49"/>
            <p:cNvSpPr>
              <a:spLocks/>
            </p:cNvSpPr>
            <p:nvPr/>
          </p:nvSpPr>
          <p:spPr bwMode="auto">
            <a:xfrm>
              <a:off x="3101901" y="2387404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reeform 49"/>
            <p:cNvSpPr>
              <a:spLocks/>
            </p:cNvSpPr>
            <p:nvPr/>
          </p:nvSpPr>
          <p:spPr bwMode="auto">
            <a:xfrm>
              <a:off x="3118268" y="2430002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reeform 49"/>
            <p:cNvSpPr>
              <a:spLocks/>
            </p:cNvSpPr>
            <p:nvPr/>
          </p:nvSpPr>
          <p:spPr bwMode="auto">
            <a:xfrm>
              <a:off x="3149188" y="2466460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reeform 49"/>
            <p:cNvSpPr>
              <a:spLocks/>
            </p:cNvSpPr>
            <p:nvPr/>
          </p:nvSpPr>
          <p:spPr bwMode="auto">
            <a:xfrm>
              <a:off x="3211654" y="249500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 49"/>
            <p:cNvSpPr>
              <a:spLocks/>
            </p:cNvSpPr>
            <p:nvPr/>
          </p:nvSpPr>
          <p:spPr bwMode="auto">
            <a:xfrm>
              <a:off x="3316831" y="2513849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reeform 49"/>
            <p:cNvSpPr>
              <a:spLocks/>
            </p:cNvSpPr>
            <p:nvPr/>
          </p:nvSpPr>
          <p:spPr bwMode="auto">
            <a:xfrm>
              <a:off x="3766996" y="2537600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reeform 49"/>
            <p:cNvSpPr>
              <a:spLocks/>
            </p:cNvSpPr>
            <p:nvPr/>
          </p:nvSpPr>
          <p:spPr bwMode="auto">
            <a:xfrm>
              <a:off x="3862486" y="2556448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reeform 49"/>
            <p:cNvSpPr>
              <a:spLocks/>
            </p:cNvSpPr>
            <p:nvPr/>
          </p:nvSpPr>
          <p:spPr bwMode="auto">
            <a:xfrm>
              <a:off x="4064377" y="2635444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reeform 49"/>
            <p:cNvSpPr>
              <a:spLocks/>
            </p:cNvSpPr>
            <p:nvPr/>
          </p:nvSpPr>
          <p:spPr bwMode="auto">
            <a:xfrm>
              <a:off x="4092633" y="2656742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reeform 49"/>
            <p:cNvSpPr>
              <a:spLocks/>
            </p:cNvSpPr>
            <p:nvPr/>
          </p:nvSpPr>
          <p:spPr bwMode="auto">
            <a:xfrm>
              <a:off x="4242688" y="2726390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reeform 49"/>
            <p:cNvSpPr>
              <a:spLocks/>
            </p:cNvSpPr>
            <p:nvPr/>
          </p:nvSpPr>
          <p:spPr bwMode="auto">
            <a:xfrm>
              <a:off x="4304527" y="2726390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reeform 49"/>
            <p:cNvSpPr>
              <a:spLocks/>
            </p:cNvSpPr>
            <p:nvPr/>
          </p:nvSpPr>
          <p:spPr bwMode="auto">
            <a:xfrm>
              <a:off x="5019334" y="281764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 49"/>
            <p:cNvSpPr>
              <a:spLocks/>
            </p:cNvSpPr>
            <p:nvPr/>
          </p:nvSpPr>
          <p:spPr bwMode="auto">
            <a:xfrm>
              <a:off x="5032974" y="2849560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reeform 49"/>
            <p:cNvSpPr>
              <a:spLocks/>
            </p:cNvSpPr>
            <p:nvPr/>
          </p:nvSpPr>
          <p:spPr bwMode="auto">
            <a:xfrm>
              <a:off x="5094813" y="2973776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reeform 49"/>
            <p:cNvSpPr>
              <a:spLocks/>
            </p:cNvSpPr>
            <p:nvPr/>
          </p:nvSpPr>
          <p:spPr bwMode="auto">
            <a:xfrm>
              <a:off x="5115710" y="3007622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49"/>
            <p:cNvSpPr>
              <a:spLocks/>
            </p:cNvSpPr>
            <p:nvPr/>
          </p:nvSpPr>
          <p:spPr bwMode="auto">
            <a:xfrm>
              <a:off x="5189416" y="3081914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49"/>
            <p:cNvSpPr>
              <a:spLocks/>
            </p:cNvSpPr>
            <p:nvPr/>
          </p:nvSpPr>
          <p:spPr bwMode="auto">
            <a:xfrm>
              <a:off x="5340666" y="316798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49"/>
            <p:cNvSpPr>
              <a:spLocks/>
            </p:cNvSpPr>
            <p:nvPr/>
          </p:nvSpPr>
          <p:spPr bwMode="auto">
            <a:xfrm>
              <a:off x="5401988" y="316798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49"/>
            <p:cNvSpPr>
              <a:spLocks/>
            </p:cNvSpPr>
            <p:nvPr/>
          </p:nvSpPr>
          <p:spPr bwMode="auto">
            <a:xfrm>
              <a:off x="5527600" y="316798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49"/>
            <p:cNvSpPr>
              <a:spLocks/>
            </p:cNvSpPr>
            <p:nvPr/>
          </p:nvSpPr>
          <p:spPr bwMode="auto">
            <a:xfrm>
              <a:off x="5893188" y="316798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49"/>
            <p:cNvSpPr>
              <a:spLocks/>
            </p:cNvSpPr>
            <p:nvPr/>
          </p:nvSpPr>
          <p:spPr bwMode="auto">
            <a:xfrm>
              <a:off x="6056884" y="316798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49"/>
            <p:cNvSpPr>
              <a:spLocks/>
            </p:cNvSpPr>
            <p:nvPr/>
          </p:nvSpPr>
          <p:spPr bwMode="auto">
            <a:xfrm>
              <a:off x="6124180" y="316798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49"/>
            <p:cNvSpPr>
              <a:spLocks/>
            </p:cNvSpPr>
            <p:nvPr/>
          </p:nvSpPr>
          <p:spPr bwMode="auto">
            <a:xfrm>
              <a:off x="6186019" y="316798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49"/>
            <p:cNvSpPr>
              <a:spLocks/>
            </p:cNvSpPr>
            <p:nvPr/>
          </p:nvSpPr>
          <p:spPr bwMode="auto">
            <a:xfrm>
              <a:off x="6227779" y="316798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49"/>
            <p:cNvSpPr>
              <a:spLocks/>
            </p:cNvSpPr>
            <p:nvPr/>
          </p:nvSpPr>
          <p:spPr bwMode="auto">
            <a:xfrm>
              <a:off x="6280507" y="3203315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reeform 49"/>
            <p:cNvSpPr>
              <a:spLocks/>
            </p:cNvSpPr>
            <p:nvPr/>
          </p:nvSpPr>
          <p:spPr bwMode="auto">
            <a:xfrm>
              <a:off x="6289618" y="3240554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reeform 49"/>
            <p:cNvSpPr>
              <a:spLocks/>
            </p:cNvSpPr>
            <p:nvPr/>
          </p:nvSpPr>
          <p:spPr bwMode="auto">
            <a:xfrm>
              <a:off x="6320538" y="3240554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49"/>
            <p:cNvSpPr>
              <a:spLocks/>
            </p:cNvSpPr>
            <p:nvPr/>
          </p:nvSpPr>
          <p:spPr bwMode="auto">
            <a:xfrm>
              <a:off x="6358951" y="3240554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49"/>
            <p:cNvSpPr>
              <a:spLocks/>
            </p:cNvSpPr>
            <p:nvPr/>
          </p:nvSpPr>
          <p:spPr bwMode="auto">
            <a:xfrm>
              <a:off x="6382378" y="328315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49"/>
            <p:cNvSpPr>
              <a:spLocks/>
            </p:cNvSpPr>
            <p:nvPr/>
          </p:nvSpPr>
          <p:spPr bwMode="auto">
            <a:xfrm>
              <a:off x="6407842" y="332932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49"/>
            <p:cNvSpPr>
              <a:spLocks/>
            </p:cNvSpPr>
            <p:nvPr/>
          </p:nvSpPr>
          <p:spPr bwMode="auto">
            <a:xfrm>
              <a:off x="6476862" y="332932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49"/>
            <p:cNvSpPr>
              <a:spLocks/>
            </p:cNvSpPr>
            <p:nvPr/>
          </p:nvSpPr>
          <p:spPr bwMode="auto">
            <a:xfrm>
              <a:off x="7251691" y="332932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9"/>
            <p:cNvSpPr>
              <a:spLocks/>
            </p:cNvSpPr>
            <p:nvPr/>
          </p:nvSpPr>
          <p:spPr bwMode="auto">
            <a:xfrm>
              <a:off x="7424523" y="3329321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9"/>
            <p:cNvSpPr>
              <a:spLocks/>
            </p:cNvSpPr>
            <p:nvPr/>
          </p:nvSpPr>
          <p:spPr bwMode="auto">
            <a:xfrm>
              <a:off x="1695729" y="21265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9"/>
            <p:cNvSpPr>
              <a:spLocks/>
            </p:cNvSpPr>
            <p:nvPr/>
          </p:nvSpPr>
          <p:spPr bwMode="auto">
            <a:xfrm>
              <a:off x="1851427" y="21265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9"/>
            <p:cNvSpPr>
              <a:spLocks/>
            </p:cNvSpPr>
            <p:nvPr/>
          </p:nvSpPr>
          <p:spPr bwMode="auto">
            <a:xfrm>
              <a:off x="2179212" y="21265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9"/>
            <p:cNvSpPr>
              <a:spLocks/>
            </p:cNvSpPr>
            <p:nvPr/>
          </p:nvSpPr>
          <p:spPr bwMode="auto">
            <a:xfrm>
              <a:off x="2400466" y="2173130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Freeform 49"/>
            <p:cNvSpPr>
              <a:spLocks/>
            </p:cNvSpPr>
            <p:nvPr/>
          </p:nvSpPr>
          <p:spPr bwMode="auto">
            <a:xfrm>
              <a:off x="2542506" y="2397218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Freeform 49"/>
            <p:cNvSpPr>
              <a:spLocks/>
            </p:cNvSpPr>
            <p:nvPr/>
          </p:nvSpPr>
          <p:spPr bwMode="auto">
            <a:xfrm>
              <a:off x="2573464" y="2397218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49"/>
            <p:cNvSpPr>
              <a:spLocks/>
            </p:cNvSpPr>
            <p:nvPr/>
          </p:nvSpPr>
          <p:spPr bwMode="auto">
            <a:xfrm>
              <a:off x="2934027" y="2627927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49"/>
            <p:cNvSpPr>
              <a:spLocks/>
            </p:cNvSpPr>
            <p:nvPr/>
          </p:nvSpPr>
          <p:spPr bwMode="auto">
            <a:xfrm>
              <a:off x="3094537" y="268379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49"/>
            <p:cNvSpPr>
              <a:spLocks/>
            </p:cNvSpPr>
            <p:nvPr/>
          </p:nvSpPr>
          <p:spPr bwMode="auto">
            <a:xfrm>
              <a:off x="3211993" y="2870858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49"/>
            <p:cNvSpPr>
              <a:spLocks/>
            </p:cNvSpPr>
            <p:nvPr/>
          </p:nvSpPr>
          <p:spPr bwMode="auto">
            <a:xfrm>
              <a:off x="4255443" y="3189278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49"/>
            <p:cNvSpPr>
              <a:spLocks/>
            </p:cNvSpPr>
            <p:nvPr/>
          </p:nvSpPr>
          <p:spPr bwMode="auto">
            <a:xfrm>
              <a:off x="5083099" y="3322556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9"/>
            <p:cNvSpPr>
              <a:spLocks/>
            </p:cNvSpPr>
            <p:nvPr/>
          </p:nvSpPr>
          <p:spPr bwMode="auto">
            <a:xfrm>
              <a:off x="5197863" y="3536839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9"/>
            <p:cNvSpPr>
              <a:spLocks/>
            </p:cNvSpPr>
            <p:nvPr/>
          </p:nvSpPr>
          <p:spPr bwMode="auto">
            <a:xfrm>
              <a:off x="6214015" y="36143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9"/>
            <p:cNvSpPr>
              <a:spLocks/>
            </p:cNvSpPr>
            <p:nvPr/>
          </p:nvSpPr>
          <p:spPr bwMode="auto">
            <a:xfrm>
              <a:off x="6275929" y="36143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9"/>
            <p:cNvSpPr>
              <a:spLocks/>
            </p:cNvSpPr>
            <p:nvPr/>
          </p:nvSpPr>
          <p:spPr bwMode="auto">
            <a:xfrm>
              <a:off x="6306886" y="36143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6363462" y="3614363"/>
              <a:ext cx="54000" cy="42598"/>
            </a:xfrm>
            <a:prstGeom prst="triangle">
              <a:avLst/>
            </a:prstGeom>
            <a:solidFill>
              <a:schemeClr val="bg1"/>
            </a:solidFill>
            <a:ln w="12700" cap="flat">
              <a:solidFill>
                <a:srgbClr val="008CE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Freeform 17"/>
            <p:cNvSpPr>
              <a:spLocks/>
            </p:cNvSpPr>
            <p:nvPr/>
          </p:nvSpPr>
          <p:spPr bwMode="auto">
            <a:xfrm>
              <a:off x="1246390" y="2144561"/>
              <a:ext cx="6209898" cy="467212"/>
            </a:xfrm>
            <a:custGeom>
              <a:avLst/>
              <a:gdLst>
                <a:gd name="T0" fmla="*/ 0 w 5409"/>
                <a:gd name="T1" fmla="*/ 0 h 470"/>
                <a:gd name="T2" fmla="*/ 1630 w 5409"/>
                <a:gd name="T3" fmla="*/ 0 h 470"/>
                <a:gd name="T4" fmla="*/ 1630 w 5409"/>
                <a:gd name="T5" fmla="*/ 67 h 470"/>
                <a:gd name="T6" fmla="*/ 2465 w 5409"/>
                <a:gd name="T7" fmla="*/ 67 h 470"/>
                <a:gd name="T8" fmla="*/ 2465 w 5409"/>
                <a:gd name="T9" fmla="*/ 137 h 470"/>
                <a:gd name="T10" fmla="*/ 2949 w 5409"/>
                <a:gd name="T11" fmla="*/ 137 h 470"/>
                <a:gd name="T12" fmla="*/ 2949 w 5409"/>
                <a:gd name="T13" fmla="*/ 209 h 470"/>
                <a:gd name="T14" fmla="*/ 3231 w 5409"/>
                <a:gd name="T15" fmla="*/ 209 h 470"/>
                <a:gd name="T16" fmla="*/ 3231 w 5409"/>
                <a:gd name="T17" fmla="*/ 283 h 470"/>
                <a:gd name="T18" fmla="*/ 3373 w 5409"/>
                <a:gd name="T19" fmla="*/ 283 h 470"/>
                <a:gd name="T20" fmla="*/ 3373 w 5409"/>
                <a:gd name="T21" fmla="*/ 353 h 470"/>
                <a:gd name="T22" fmla="*/ 4870 w 5409"/>
                <a:gd name="T23" fmla="*/ 353 h 470"/>
                <a:gd name="T24" fmla="*/ 4870 w 5409"/>
                <a:gd name="T25" fmla="*/ 470 h 470"/>
                <a:gd name="T26" fmla="*/ 5409 w 5409"/>
                <a:gd name="T27" fmla="*/ 470 h 470"/>
                <a:gd name="connsiteX0" fmla="*/ 0 w 9763"/>
                <a:gd name="connsiteY0" fmla="*/ 0 h 10000"/>
                <a:gd name="connsiteX1" fmla="*/ 3013 w 9763"/>
                <a:gd name="connsiteY1" fmla="*/ 0 h 10000"/>
                <a:gd name="connsiteX2" fmla="*/ 3013 w 9763"/>
                <a:gd name="connsiteY2" fmla="*/ 1426 h 10000"/>
                <a:gd name="connsiteX3" fmla="*/ 4557 w 9763"/>
                <a:gd name="connsiteY3" fmla="*/ 1426 h 10000"/>
                <a:gd name="connsiteX4" fmla="*/ 4557 w 9763"/>
                <a:gd name="connsiteY4" fmla="*/ 2915 h 10000"/>
                <a:gd name="connsiteX5" fmla="*/ 5452 w 9763"/>
                <a:gd name="connsiteY5" fmla="*/ 2915 h 10000"/>
                <a:gd name="connsiteX6" fmla="*/ 5452 w 9763"/>
                <a:gd name="connsiteY6" fmla="*/ 4447 h 10000"/>
                <a:gd name="connsiteX7" fmla="*/ 5973 w 9763"/>
                <a:gd name="connsiteY7" fmla="*/ 4447 h 10000"/>
                <a:gd name="connsiteX8" fmla="*/ 5973 w 9763"/>
                <a:gd name="connsiteY8" fmla="*/ 6021 h 10000"/>
                <a:gd name="connsiteX9" fmla="*/ 6236 w 9763"/>
                <a:gd name="connsiteY9" fmla="*/ 6021 h 10000"/>
                <a:gd name="connsiteX10" fmla="*/ 6236 w 9763"/>
                <a:gd name="connsiteY10" fmla="*/ 7511 h 10000"/>
                <a:gd name="connsiteX11" fmla="*/ 9004 w 9763"/>
                <a:gd name="connsiteY11" fmla="*/ 7511 h 10000"/>
                <a:gd name="connsiteX12" fmla="*/ 9004 w 9763"/>
                <a:gd name="connsiteY12" fmla="*/ 10000 h 10000"/>
                <a:gd name="connsiteX13" fmla="*/ 9763 w 9763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63" h="10000">
                  <a:moveTo>
                    <a:pt x="0" y="0"/>
                  </a:moveTo>
                  <a:lnTo>
                    <a:pt x="3013" y="0"/>
                  </a:lnTo>
                  <a:lnTo>
                    <a:pt x="3013" y="1426"/>
                  </a:lnTo>
                  <a:lnTo>
                    <a:pt x="4557" y="1426"/>
                  </a:lnTo>
                  <a:lnTo>
                    <a:pt x="4557" y="2915"/>
                  </a:lnTo>
                  <a:lnTo>
                    <a:pt x="5452" y="2915"/>
                  </a:lnTo>
                  <a:lnTo>
                    <a:pt x="5452" y="4447"/>
                  </a:lnTo>
                  <a:lnTo>
                    <a:pt x="5973" y="4447"/>
                  </a:lnTo>
                  <a:lnTo>
                    <a:pt x="5973" y="6021"/>
                  </a:lnTo>
                  <a:lnTo>
                    <a:pt x="6236" y="6021"/>
                  </a:lnTo>
                  <a:lnTo>
                    <a:pt x="6236" y="7511"/>
                  </a:lnTo>
                  <a:lnTo>
                    <a:pt x="9004" y="7511"/>
                  </a:lnTo>
                  <a:lnTo>
                    <a:pt x="9004" y="10000"/>
                  </a:lnTo>
                  <a:lnTo>
                    <a:pt x="9763" y="10000"/>
                  </a:lnTo>
                </a:path>
              </a:pathLst>
            </a:custGeom>
            <a:noFill/>
            <a:ln w="19050" cap="flat">
              <a:solidFill>
                <a:srgbClr val="1DAF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</p:grpSp>
      <p:sp>
        <p:nvSpPr>
          <p:cNvPr id="130" name="Title 1"/>
          <p:cNvSpPr txBox="1">
            <a:spLocks/>
          </p:cNvSpPr>
          <p:nvPr/>
        </p:nvSpPr>
        <p:spPr>
          <a:xfrm>
            <a:off x="1524000" y="-27384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Nivolumab for Relapsed cHL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40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Line 8"/>
          <p:cNvSpPr>
            <a:spLocks noChangeShapeType="1"/>
          </p:cNvSpPr>
          <p:nvPr/>
        </p:nvSpPr>
        <p:spPr bwMode="auto">
          <a:xfrm>
            <a:off x="5930899" y="2638144"/>
            <a:ext cx="528638" cy="508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464174" y="1590395"/>
            <a:ext cx="371475" cy="1652760"/>
          </a:xfrm>
          <a:prstGeom prst="rect">
            <a:avLst/>
          </a:prstGeom>
          <a:solidFill>
            <a:schemeClr val="accent3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970FE"/>
              </a:buClr>
              <a:buSzPct val="75000"/>
              <a:buFont typeface="Wingdings 3" charset="0"/>
              <a:buNone/>
              <a:defRPr/>
            </a:pPr>
            <a:r>
              <a:rPr lang="en-US" sz="1800" dirty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Restage</a:t>
            </a:r>
          </a:p>
        </p:txBody>
      </p:sp>
      <p:sp>
        <p:nvSpPr>
          <p:cNvPr id="467974" name="Line 11"/>
          <p:cNvSpPr>
            <a:spLocks noChangeShapeType="1"/>
          </p:cNvSpPr>
          <p:nvPr/>
        </p:nvSpPr>
        <p:spPr bwMode="auto">
          <a:xfrm flipV="1">
            <a:off x="5911849" y="1476094"/>
            <a:ext cx="547688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2" name="Rectangle 12"/>
          <p:cNvSpPr>
            <a:spLocks noChangeArrowheads="1"/>
          </p:cNvSpPr>
          <p:nvPr/>
        </p:nvSpPr>
        <p:spPr bwMode="auto">
          <a:xfrm>
            <a:off x="1774825" y="1710647"/>
            <a:ext cx="3052763" cy="1231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  <a:buClr>
                <a:srgbClr val="9970FE"/>
              </a:buClr>
              <a:buSzPct val="75000"/>
              <a:defRPr/>
            </a:pPr>
            <a:r>
              <a:rPr lang="en-US" sz="1600" dirty="0" err="1">
                <a:solidFill>
                  <a:srgbClr val="14141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Brentuximab</a:t>
            </a:r>
            <a:r>
              <a:rPr lang="en-US" sz="1600" dirty="0">
                <a:solidFill>
                  <a:srgbClr val="14141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4141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Vedotin</a:t>
            </a:r>
            <a:r>
              <a:rPr lang="en-US" sz="1600" dirty="0">
                <a:solidFill>
                  <a:srgbClr val="14141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1.8mg/kg</a:t>
            </a: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rgbClr val="9970FE"/>
              </a:buClr>
              <a:buSzPct val="75000"/>
              <a:defRPr/>
            </a:pPr>
            <a:r>
              <a:rPr lang="en-US" sz="1600" dirty="0" err="1">
                <a:solidFill>
                  <a:srgbClr val="14141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Nivolumab</a:t>
            </a:r>
            <a:r>
              <a:rPr lang="en-US" sz="1600" dirty="0">
                <a:solidFill>
                  <a:srgbClr val="14141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240 mg</a:t>
            </a: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rgbClr val="9970FE"/>
              </a:buClr>
              <a:buSzPct val="75000"/>
              <a:defRPr/>
            </a:pPr>
            <a:r>
              <a:rPr lang="en-US" sz="1600" dirty="0">
                <a:solidFill>
                  <a:srgbClr val="14141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 3wks x 4  </a:t>
            </a:r>
          </a:p>
        </p:txBody>
      </p:sp>
      <p:sp>
        <p:nvSpPr>
          <p:cNvPr id="129033" name="Rectangle 18"/>
          <p:cNvSpPr>
            <a:spLocks noChangeArrowheads="1"/>
          </p:cNvSpPr>
          <p:nvPr/>
        </p:nvSpPr>
        <p:spPr bwMode="auto">
          <a:xfrm>
            <a:off x="6592888" y="2691805"/>
            <a:ext cx="633413" cy="706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70FE"/>
              </a:buClr>
              <a:buSzPct val="75000"/>
              <a:buFont typeface="Wingdings 3" charset="0"/>
              <a:buNone/>
              <a:defRPr/>
            </a:pPr>
            <a:r>
              <a:rPr lang="en-US" sz="1600" b="0" dirty="0">
                <a:solidFill>
                  <a:srgbClr val="141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PR</a:t>
            </a:r>
          </a:p>
        </p:txBody>
      </p:sp>
      <p:sp>
        <p:nvSpPr>
          <p:cNvPr id="129034" name="Rectangle 19"/>
          <p:cNvSpPr>
            <a:spLocks noChangeArrowheads="1"/>
          </p:cNvSpPr>
          <p:nvPr/>
        </p:nvSpPr>
        <p:spPr bwMode="auto">
          <a:xfrm>
            <a:off x="6592888" y="1133197"/>
            <a:ext cx="849310" cy="706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buClr>
                <a:srgbClr val="9970FE"/>
              </a:buClr>
              <a:buSzPct val="75000"/>
              <a:buFont typeface="Wingdings 3" charset="0"/>
              <a:buNone/>
              <a:defRPr/>
            </a:pPr>
            <a:r>
              <a:rPr lang="en-US" dirty="0">
                <a:solidFill>
                  <a:srgbClr val="14141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PR/CR</a:t>
            </a:r>
          </a:p>
        </p:txBody>
      </p:sp>
      <p:sp>
        <p:nvSpPr>
          <p:cNvPr id="467982" name="Title 16"/>
          <p:cNvSpPr>
            <a:spLocks noGrp="1"/>
          </p:cNvSpPr>
          <p:nvPr>
            <p:ph type="title"/>
          </p:nvPr>
        </p:nvSpPr>
        <p:spPr>
          <a:xfrm>
            <a:off x="1774825" y="-55618"/>
            <a:ext cx="8464550" cy="1103312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Nivolumab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Brentuximab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Salvage Therapy for HL</a:t>
            </a:r>
          </a:p>
        </p:txBody>
      </p:sp>
      <p:sp>
        <p:nvSpPr>
          <p:cNvPr id="467983" name="Line 10"/>
          <p:cNvSpPr>
            <a:spLocks noChangeShapeType="1"/>
          </p:cNvSpPr>
          <p:nvPr/>
        </p:nvSpPr>
        <p:spPr bwMode="auto">
          <a:xfrm>
            <a:off x="4886323" y="2420656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42198" y="1476094"/>
            <a:ext cx="78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56598" y="1152931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Stem cell collection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=&gt; BEAM ASCT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442198" y="3022196"/>
            <a:ext cx="78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75364" y="2799792"/>
            <a:ext cx="178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Chemo salvage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042398" y="3295056"/>
            <a:ext cx="0" cy="350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52373" y="3729997"/>
            <a:ext cx="22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Stem cell collection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=&gt; BEAM ASCT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92" y="4568768"/>
            <a:ext cx="7869286" cy="2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6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68" y="1514653"/>
            <a:ext cx="3740632" cy="2486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78" y="4209715"/>
            <a:ext cx="3864115" cy="2568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9772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Tumor Response (N=59)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77415"/>
              </p:ext>
            </p:extLst>
          </p:nvPr>
        </p:nvGraphicFramePr>
        <p:xfrm>
          <a:off x="6096000" y="1471793"/>
          <a:ext cx="52324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8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2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response (CR)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(63)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Deauville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(49)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Deauville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(12)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Deauville 5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response (PR)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Deauville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(12)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Deauville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metabolic response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Deauville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 (PD)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Deauville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Progression (CP)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62200" y="965361"/>
            <a:ext cx="7315200" cy="340519"/>
          </a:xfrm>
          <a:prstGeom prst="roundRect">
            <a:avLst/>
          </a:prstGeom>
          <a:solidFill>
            <a:srgbClr val="FFFF00"/>
          </a:solidFill>
          <a:ln>
            <a:solidFill>
              <a:srgbClr val="4672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85% objective response rate with 63% complete responses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6142199"/>
            <a:ext cx="594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a. 1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had uptake in lymph node, but no evidence of disease was found on biopsy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1429107"/>
            <a:ext cx="2600410" cy="3234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467263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SPD change from baseline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4009" y="4134116"/>
            <a:ext cx="2844801" cy="323493"/>
          </a:xfrm>
          <a:prstGeom prst="roundRect">
            <a:avLst/>
          </a:prstGeom>
          <a:solidFill>
            <a:srgbClr val="D9D9D9"/>
          </a:solidFill>
          <a:ln>
            <a:solidFill>
              <a:srgbClr val="467263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SUV change from baseline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6516470"/>
            <a:ext cx="594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SPD, sum of the product of the diameters; SUV, standard uptake value</a:t>
            </a:r>
          </a:p>
        </p:txBody>
      </p:sp>
    </p:spTree>
    <p:extLst>
      <p:ext uri="{BB962C8B-B14F-4D97-AF65-F5344CB8AC3E}">
        <p14:creationId xmlns:p14="http://schemas.microsoft.com/office/powerpoint/2010/main" val="656036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8700" y="1387655"/>
            <a:ext cx="9956800" cy="4525963"/>
          </a:xfrm>
        </p:spPr>
        <p:txBody>
          <a:bodyPr>
            <a:noAutofit/>
          </a:bodyPr>
          <a:lstStyle/>
          <a:p>
            <a:pPr>
              <a:spcBef>
                <a:spcPts val="1776"/>
              </a:spcBef>
            </a:pPr>
            <a:r>
              <a:rPr lang="en-US" sz="2400" dirty="0" err="1"/>
              <a:t>Brentuximab</a:t>
            </a:r>
            <a:r>
              <a:rPr lang="en-US" sz="2400" dirty="0"/>
              <a:t> </a:t>
            </a:r>
            <a:r>
              <a:rPr lang="en-US" sz="2400" dirty="0" err="1"/>
              <a:t>Vedotin</a:t>
            </a:r>
            <a:r>
              <a:rPr lang="en-US" sz="2400" dirty="0"/>
              <a:t> is a highly active single agent in relapsed HL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Combination strategies demonstrated variable activity in front-line, second line, and post transplant setting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In the era of highly active new agents, the role of ASCT in second line treatments needs to be re-examined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Immune checkpoint inhibitors are active agents in BV failures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BV + PD-1 antibodies seems to be safe and effective, and may provide a new backbone for future drug development in HL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Standard of care therapy is likely to change in the next few years</a:t>
            </a:r>
          </a:p>
        </p:txBody>
      </p:sp>
    </p:spTree>
    <p:extLst>
      <p:ext uri="{BB962C8B-B14F-4D97-AF65-F5344CB8AC3E}">
        <p14:creationId xmlns:p14="http://schemas.microsoft.com/office/powerpoint/2010/main" val="280863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74243"/>
              </p:ext>
            </p:extLst>
          </p:nvPr>
        </p:nvGraphicFramePr>
        <p:xfrm>
          <a:off x="1765300" y="2180166"/>
          <a:ext cx="8839200" cy="203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870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Bayer HealthCare Pharmaceuticals, Bristol-Myers Squibb Company, Celgene Corporation,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Incyte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Corporation, Janssen Biotech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, Merck, Novartis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53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Bristol-Myers Squibb Company, Novartis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4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>
          <a:xfrm>
            <a:off x="914639" y="10895"/>
            <a:ext cx="10362724" cy="1462089"/>
          </a:xfrm>
        </p:spPr>
        <p:txBody>
          <a:bodyPr/>
          <a:lstStyle/>
          <a:p>
            <a:r>
              <a:rPr lang="en-US" dirty="0"/>
              <a:t>In general, what is your usual first-line systemic therapy for an otherwise healthy patient with Stage IV HL? </a:t>
            </a: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92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92" y="33172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23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36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61281" y="6423951"/>
            <a:ext cx="234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solidFill>
                  <a:srgbClr val="FFFFFF"/>
                </a:solidFill>
              </a:rPr>
              <a:t>N = 24 investigators</a:t>
            </a:r>
            <a:endParaRPr lang="mr-IN" sz="16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92" y="403679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90" y="4667567"/>
            <a:ext cx="407039" cy="4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17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1.png">
            <a:extLst>
              <a:ext uri="{FF2B5EF4-FFF2-40B4-BE49-F238E27FC236}">
                <a16:creationId xmlns:a16="http://schemas.microsoft.com/office/drawing/2014/main" xmlns="" id="{A5F1F25E-1038-F846-AB3A-0F5344DE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61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Square-1.png">
            <a:extLst>
              <a:ext uri="{FF2B5EF4-FFF2-40B4-BE49-F238E27FC236}">
                <a16:creationId xmlns:a16="http://schemas.microsoft.com/office/drawing/2014/main" xmlns="" id="{EF274A77-0DF5-B543-82FE-99308E9D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05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Square-1.png">
            <a:extLst>
              <a:ext uri="{FF2B5EF4-FFF2-40B4-BE49-F238E27FC236}">
                <a16:creationId xmlns:a16="http://schemas.microsoft.com/office/drawing/2014/main" xmlns="" id="{DA98B6B5-A840-2B4B-BC5B-A7D5F219D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33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Square-1.png">
            <a:extLst>
              <a:ext uri="{FF2B5EF4-FFF2-40B4-BE49-F238E27FC236}">
                <a16:creationId xmlns:a16="http://schemas.microsoft.com/office/drawing/2014/main" xmlns="" id="{9A848E67-6123-0746-975D-7165FABA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56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Square-1.png">
            <a:extLst>
              <a:ext uri="{FF2B5EF4-FFF2-40B4-BE49-F238E27FC236}">
                <a16:creationId xmlns:a16="http://schemas.microsoft.com/office/drawing/2014/main" xmlns="" id="{0B729D47-E733-EB48-9B9E-9383C0412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00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Square-1.png">
            <a:extLst>
              <a:ext uri="{FF2B5EF4-FFF2-40B4-BE49-F238E27FC236}">
                <a16:creationId xmlns:a16="http://schemas.microsoft.com/office/drawing/2014/main" xmlns="" id="{89845029-D12E-A844-8242-E89783DB7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28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Square-1.png">
            <a:extLst>
              <a:ext uri="{FF2B5EF4-FFF2-40B4-BE49-F238E27FC236}">
                <a16:creationId xmlns:a16="http://schemas.microsoft.com/office/drawing/2014/main" xmlns="" id="{F6AEFC73-53EA-574B-8501-6DA9FD3E7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49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Square-1.png">
            <a:extLst>
              <a:ext uri="{FF2B5EF4-FFF2-40B4-BE49-F238E27FC236}">
                <a16:creationId xmlns:a16="http://schemas.microsoft.com/office/drawing/2014/main" xmlns="" id="{5E5FE93F-23DD-2343-AE40-DDF61C3A1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93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 descr="Square-1.png">
            <a:extLst>
              <a:ext uri="{FF2B5EF4-FFF2-40B4-BE49-F238E27FC236}">
                <a16:creationId xmlns:a16="http://schemas.microsoft.com/office/drawing/2014/main" xmlns="" id="{12640F58-1ECD-8F47-8541-201198898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75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Square-1.png">
            <a:extLst>
              <a:ext uri="{FF2B5EF4-FFF2-40B4-BE49-F238E27FC236}">
                <a16:creationId xmlns:a16="http://schemas.microsoft.com/office/drawing/2014/main" xmlns="" id="{9F3DA244-E981-BC49-BC14-B57228DC7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619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 descr="Square-1.png">
            <a:extLst>
              <a:ext uri="{FF2B5EF4-FFF2-40B4-BE49-F238E27FC236}">
                <a16:creationId xmlns:a16="http://schemas.microsoft.com/office/drawing/2014/main" xmlns="" id="{965F63B6-F021-894F-9118-ECB3793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063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Text Box 9">
            <a:extLst>
              <a:ext uri="{FF2B5EF4-FFF2-40B4-BE49-F238E27FC236}">
                <a16:creationId xmlns:a16="http://schemas.microsoft.com/office/drawing/2014/main" xmlns="" id="{9677716C-57F6-BD4F-A5FF-A845D0DC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93" y="3372325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4" name="Text Box 9">
            <a:extLst>
              <a:ext uri="{FF2B5EF4-FFF2-40B4-BE49-F238E27FC236}">
                <a16:creationId xmlns:a16="http://schemas.microsoft.com/office/drawing/2014/main" xmlns="" id="{156CC93D-D158-A647-8FD0-CAA72AE1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93" y="4095445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5" name="Text Box 9">
            <a:extLst>
              <a:ext uri="{FF2B5EF4-FFF2-40B4-BE49-F238E27FC236}">
                <a16:creationId xmlns:a16="http://schemas.microsoft.com/office/drawing/2014/main" xmlns="" id="{3EEA4AEC-DE08-7A4E-AEDC-1C931405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93" y="4712749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48" name="Text Box 4">
            <a:extLst>
              <a:ext uri="{FF2B5EF4-FFF2-40B4-BE49-F238E27FC236}">
                <a16:creationId xmlns:a16="http://schemas.microsoft.com/office/drawing/2014/main" xmlns="" id="{A39E0876-C38C-DB4E-A566-82F6517C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01" y="2371272"/>
            <a:ext cx="285362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Doxorubicin/bleomycin/</a:t>
            </a:r>
            <a:b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vinblastine/dacarbazine (ABVD) </a:t>
            </a:r>
          </a:p>
        </p:txBody>
      </p:sp>
      <p:sp>
        <p:nvSpPr>
          <p:cNvPr id="149" name="Text Box 4">
            <a:extLst>
              <a:ext uri="{FF2B5EF4-FFF2-40B4-BE49-F238E27FC236}">
                <a16:creationId xmlns:a16="http://schemas.microsoft.com/office/drawing/2014/main" xmlns="" id="{DAA5D1A3-14FA-D049-A3EE-8C2623B92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01" y="3378747"/>
            <a:ext cx="2853623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AVD + brentuximab vedotin </a:t>
            </a:r>
          </a:p>
        </p:txBody>
      </p:sp>
      <p:sp>
        <p:nvSpPr>
          <p:cNvPr id="150" name="Text Box 4">
            <a:extLst>
              <a:ext uri="{FF2B5EF4-FFF2-40B4-BE49-F238E27FC236}">
                <a16:creationId xmlns:a16="http://schemas.microsoft.com/office/drawing/2014/main" xmlns="" id="{2B561F63-D296-654B-A4D3-21CB63490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01" y="4123634"/>
            <a:ext cx="2853623" cy="2522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ABVD or AVD </a:t>
            </a:r>
            <a:b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— coin toss 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xmlns="" id="{4DD53544-8F55-4A4A-82E2-C77BFA9F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02" y="4716579"/>
            <a:ext cx="2853623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Other chemotherapy </a:t>
            </a:r>
          </a:p>
        </p:txBody>
      </p:sp>
      <p:pic>
        <p:nvPicPr>
          <p:cNvPr id="97" name="Picture 96" descr="Square-1.png">
            <a:extLst>
              <a:ext uri="{FF2B5EF4-FFF2-40B4-BE49-F238E27FC236}">
                <a16:creationId xmlns:a16="http://schemas.microsoft.com/office/drawing/2014/main" xmlns="" id="{D7934C00-C185-3D4A-86F0-3FCCACAA5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92" y="254383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 descr="Square-1.png">
            <a:extLst>
              <a:ext uri="{FF2B5EF4-FFF2-40B4-BE49-F238E27FC236}">
                <a16:creationId xmlns:a16="http://schemas.microsoft.com/office/drawing/2014/main" xmlns="" id="{2FE93005-1FD3-F349-B857-012F1E999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36" y="254383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98" descr="Square-1.png">
            <a:extLst>
              <a:ext uri="{FF2B5EF4-FFF2-40B4-BE49-F238E27FC236}">
                <a16:creationId xmlns:a16="http://schemas.microsoft.com/office/drawing/2014/main" xmlns="" id="{9986AC28-5A5F-7746-A6D1-118B863DA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17" y="254383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Square-1.png">
            <a:extLst>
              <a:ext uri="{FF2B5EF4-FFF2-40B4-BE49-F238E27FC236}">
                <a16:creationId xmlns:a16="http://schemas.microsoft.com/office/drawing/2014/main" xmlns="" id="{2D808CCA-3634-6741-9653-C03221965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61" y="254383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Text Box 9">
            <a:extLst>
              <a:ext uri="{FF2B5EF4-FFF2-40B4-BE49-F238E27FC236}">
                <a16:creationId xmlns:a16="http://schemas.microsoft.com/office/drawing/2014/main" xmlns="" id="{6CAB35E5-EC7D-8B48-A311-1F0FB7251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0120" y="2133391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21</a:t>
            </a:r>
          </a:p>
        </p:txBody>
      </p:sp>
      <p:pic>
        <p:nvPicPr>
          <p:cNvPr id="130" name="Picture 129" descr="Square-1.png">
            <a:extLst>
              <a:ext uri="{FF2B5EF4-FFF2-40B4-BE49-F238E27FC236}">
                <a16:creationId xmlns:a16="http://schemas.microsoft.com/office/drawing/2014/main" xmlns="" id="{636E24F2-AB17-9245-8D4B-3F5662BD6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07" y="2064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>
            <a:extLst>
              <a:ext uri="{FF2B5EF4-FFF2-40B4-BE49-F238E27FC236}">
                <a16:creationId xmlns:a16="http://schemas.microsoft.com/office/drawing/2014/main" xmlns="" id="{EF274A77-0DF5-B543-82FE-99308E9D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05" y="254383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1.png">
            <a:extLst>
              <a:ext uri="{FF2B5EF4-FFF2-40B4-BE49-F238E27FC236}">
                <a16:creationId xmlns:a16="http://schemas.microsoft.com/office/drawing/2014/main" xmlns="" id="{DA98B6B5-A840-2B4B-BC5B-A7D5F219D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33" y="254383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89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be your most likely first-line treatment choice for a 53-year-old patient with Stage IV HL with a 25-year smoking history and moderate COPD? </a:t>
            </a:r>
          </a:p>
        </p:txBody>
      </p:sp>
      <p:sp>
        <p:nvSpPr>
          <p:cNvPr id="225" name="Text Box 9"/>
          <p:cNvSpPr txBox="1">
            <a:spLocks noChangeArrowheads="1"/>
          </p:cNvSpPr>
          <p:nvPr/>
        </p:nvSpPr>
        <p:spPr bwMode="auto">
          <a:xfrm>
            <a:off x="10613101" y="2156897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16</a:t>
            </a: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30596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6" y="30596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23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6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61281" y="6423951"/>
            <a:ext cx="234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solidFill>
                  <a:srgbClr val="FFFFFF"/>
                </a:solidFill>
              </a:rPr>
              <a:t>N = 24 investigators</a:t>
            </a:r>
            <a:endParaRPr lang="mr-IN" sz="16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394764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44" y="30596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41" y="30596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40" y="30596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6" y="394764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97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1.png">
            <a:extLst>
              <a:ext uri="{FF2B5EF4-FFF2-40B4-BE49-F238E27FC236}">
                <a16:creationId xmlns:a16="http://schemas.microsoft.com/office/drawing/2014/main" xmlns="" id="{A5F1F25E-1038-F846-AB3A-0F5344DE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41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Square-1.png">
            <a:extLst>
              <a:ext uri="{FF2B5EF4-FFF2-40B4-BE49-F238E27FC236}">
                <a16:creationId xmlns:a16="http://schemas.microsoft.com/office/drawing/2014/main" xmlns="" id="{EF274A77-0DF5-B543-82FE-99308E9D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5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Square-1.png">
            <a:extLst>
              <a:ext uri="{FF2B5EF4-FFF2-40B4-BE49-F238E27FC236}">
                <a16:creationId xmlns:a16="http://schemas.microsoft.com/office/drawing/2014/main" xmlns="" id="{DA98B6B5-A840-2B4B-BC5B-A7D5F219D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13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Square-1.png">
            <a:extLst>
              <a:ext uri="{FF2B5EF4-FFF2-40B4-BE49-F238E27FC236}">
                <a16:creationId xmlns:a16="http://schemas.microsoft.com/office/drawing/2014/main" xmlns="" id="{9A848E67-6123-0746-975D-7165FABA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36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Square-1.png">
            <a:extLst>
              <a:ext uri="{FF2B5EF4-FFF2-40B4-BE49-F238E27FC236}">
                <a16:creationId xmlns:a16="http://schemas.microsoft.com/office/drawing/2014/main" xmlns="" id="{0B729D47-E733-EB48-9B9E-9383C0412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80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Square-1.png">
            <a:extLst>
              <a:ext uri="{FF2B5EF4-FFF2-40B4-BE49-F238E27FC236}">
                <a16:creationId xmlns:a16="http://schemas.microsoft.com/office/drawing/2014/main" xmlns="" id="{89845029-D12E-A844-8242-E89783DB7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08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Square-1.png">
            <a:extLst>
              <a:ext uri="{FF2B5EF4-FFF2-40B4-BE49-F238E27FC236}">
                <a16:creationId xmlns:a16="http://schemas.microsoft.com/office/drawing/2014/main" xmlns="" id="{F6AEFC73-53EA-574B-8501-6DA9FD3E7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29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Square-1.png">
            <a:extLst>
              <a:ext uri="{FF2B5EF4-FFF2-40B4-BE49-F238E27FC236}">
                <a16:creationId xmlns:a16="http://schemas.microsoft.com/office/drawing/2014/main" xmlns="" id="{5E5FE93F-23DD-2343-AE40-DDF61C3A1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73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 descr="Square-1.png">
            <a:extLst>
              <a:ext uri="{FF2B5EF4-FFF2-40B4-BE49-F238E27FC236}">
                <a16:creationId xmlns:a16="http://schemas.microsoft.com/office/drawing/2014/main" xmlns="" id="{12640F58-1ECD-8F47-8541-201198898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55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Square-1.png">
            <a:extLst>
              <a:ext uri="{FF2B5EF4-FFF2-40B4-BE49-F238E27FC236}">
                <a16:creationId xmlns:a16="http://schemas.microsoft.com/office/drawing/2014/main" xmlns="" id="{9F3DA244-E981-BC49-BC14-B57228DC7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99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 descr="Square-1.png">
            <a:extLst>
              <a:ext uri="{FF2B5EF4-FFF2-40B4-BE49-F238E27FC236}">
                <a16:creationId xmlns:a16="http://schemas.microsoft.com/office/drawing/2014/main" xmlns="" id="{965F63B6-F021-894F-9118-ECB3793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43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 descr="Square-1.png">
            <a:extLst>
              <a:ext uri="{FF2B5EF4-FFF2-40B4-BE49-F238E27FC236}">
                <a16:creationId xmlns:a16="http://schemas.microsoft.com/office/drawing/2014/main" xmlns="" id="{8D529B2F-7D7F-1B47-93A8-D7662C7CB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71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Text Box 9">
            <a:extLst>
              <a:ext uri="{FF2B5EF4-FFF2-40B4-BE49-F238E27FC236}">
                <a16:creationId xmlns:a16="http://schemas.microsoft.com/office/drawing/2014/main" xmlns="" id="{9677716C-57F6-BD4F-A5FF-A845D0DC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13" y="3114803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74" name="Text Box 9">
            <a:extLst>
              <a:ext uri="{FF2B5EF4-FFF2-40B4-BE49-F238E27FC236}">
                <a16:creationId xmlns:a16="http://schemas.microsoft.com/office/drawing/2014/main" xmlns="" id="{156CC93D-D158-A647-8FD0-CAA72AE1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479" y="4006293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8" name="Text Box 4">
            <a:extLst>
              <a:ext uri="{FF2B5EF4-FFF2-40B4-BE49-F238E27FC236}">
                <a16:creationId xmlns:a16="http://schemas.microsoft.com/office/drawing/2014/main" xmlns="" id="{2084E097-8C63-7447-B602-B637359F7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1" y="2156897"/>
            <a:ext cx="285362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AVD + brentuximab vedotin </a:t>
            </a:r>
          </a:p>
        </p:txBody>
      </p:sp>
      <p:sp>
        <p:nvSpPr>
          <p:cNvPr id="149" name="Text Box 4">
            <a:extLst>
              <a:ext uri="{FF2B5EF4-FFF2-40B4-BE49-F238E27FC236}">
                <a16:creationId xmlns:a16="http://schemas.microsoft.com/office/drawing/2014/main" xmlns="" id="{A1439A84-A052-424A-9402-C92A79D86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1" y="3114803"/>
            <a:ext cx="2853623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ABVD </a:t>
            </a:r>
          </a:p>
        </p:txBody>
      </p:sp>
      <p:sp>
        <p:nvSpPr>
          <p:cNvPr id="150" name="Text Box 4">
            <a:extLst>
              <a:ext uri="{FF2B5EF4-FFF2-40B4-BE49-F238E27FC236}">
                <a16:creationId xmlns:a16="http://schemas.microsoft.com/office/drawing/2014/main" xmlns="" id="{C73ACF91-2665-0645-87B0-1BA07830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1" y="4027115"/>
            <a:ext cx="2853623" cy="2522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AVD</a:t>
            </a:r>
          </a:p>
        </p:txBody>
      </p:sp>
      <p:pic>
        <p:nvPicPr>
          <p:cNvPr id="34" name="Picture 33" descr="Square-1.png">
            <a:extLst>
              <a:ext uri="{FF2B5EF4-FFF2-40B4-BE49-F238E27FC236}">
                <a16:creationId xmlns:a16="http://schemas.microsoft.com/office/drawing/2014/main" xmlns="" id="{8D529B2F-7D7F-1B47-93A8-D7662C7CB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99" y="208784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4773325"/>
            <a:ext cx="407039" cy="4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9">
            <a:extLst>
              <a:ext uri="{FF2B5EF4-FFF2-40B4-BE49-F238E27FC236}">
                <a16:creationId xmlns:a16="http://schemas.microsoft.com/office/drawing/2014/main" xmlns="" id="{3EEA4AEC-DE08-7A4E-AEDC-1C931405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599" y="4818507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xmlns="" id="{4DD53544-8F55-4A4A-82E2-C77BFA9F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08" y="4822337"/>
            <a:ext cx="2853623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  <a:ea typeface="Arial" charset="0"/>
                <a:cs typeface="Arial" charset="0"/>
              </a:rPr>
              <a:t>eBEACOPP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30790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>
          <a:xfrm>
            <a:off x="914639" y="361524"/>
            <a:ext cx="10362724" cy="1462089"/>
          </a:xfrm>
        </p:spPr>
        <p:txBody>
          <a:bodyPr/>
          <a:lstStyle/>
          <a:p>
            <a:r>
              <a:rPr lang="en-US" dirty="0"/>
              <a:t>A 65-year-old man with advanced-stage HL receives ABVD chemotherapy but experiences recurrent disease in multiple nodes and the liver 8 months later. The patient achieves a complete response to ICE chemotherapy and undergoes autologous stem cell transplant. Would you recommend consolidation brentuximab vedotin? </a:t>
            </a:r>
          </a:p>
        </p:txBody>
      </p:sp>
      <p:sp>
        <p:nvSpPr>
          <p:cNvPr id="225" name="Text Box 9"/>
          <p:cNvSpPr txBox="1">
            <a:spLocks noChangeArrowheads="1"/>
          </p:cNvSpPr>
          <p:nvPr/>
        </p:nvSpPr>
        <p:spPr bwMode="auto">
          <a:xfrm>
            <a:off x="10555815" y="2679540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19</a:t>
            </a: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373941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23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6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61281" y="6423951"/>
            <a:ext cx="234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solidFill>
                  <a:srgbClr val="FFFFFF"/>
                </a:solidFill>
              </a:rPr>
              <a:t>N = 24 investigators</a:t>
            </a:r>
            <a:endParaRPr lang="mr-IN" sz="16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448107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0" y="5205737"/>
            <a:ext cx="407039" cy="4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4" y="5205737"/>
            <a:ext cx="407039" cy="4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97" y="5205737"/>
            <a:ext cx="407039" cy="4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97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1.png">
            <a:extLst>
              <a:ext uri="{FF2B5EF4-FFF2-40B4-BE49-F238E27FC236}">
                <a16:creationId xmlns:a16="http://schemas.microsoft.com/office/drawing/2014/main" xmlns="" id="{A5F1F25E-1038-F846-AB3A-0F5344DE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41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Square-1.png">
            <a:extLst>
              <a:ext uri="{FF2B5EF4-FFF2-40B4-BE49-F238E27FC236}">
                <a16:creationId xmlns:a16="http://schemas.microsoft.com/office/drawing/2014/main" xmlns="" id="{EF274A77-0DF5-B543-82FE-99308E9D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5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Square-1.png">
            <a:extLst>
              <a:ext uri="{FF2B5EF4-FFF2-40B4-BE49-F238E27FC236}">
                <a16:creationId xmlns:a16="http://schemas.microsoft.com/office/drawing/2014/main" xmlns="" id="{DA98B6B5-A840-2B4B-BC5B-A7D5F219D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13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Square-1.png">
            <a:extLst>
              <a:ext uri="{FF2B5EF4-FFF2-40B4-BE49-F238E27FC236}">
                <a16:creationId xmlns:a16="http://schemas.microsoft.com/office/drawing/2014/main" xmlns="" id="{9A848E67-6123-0746-975D-7165FABA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36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Square-1.png">
            <a:extLst>
              <a:ext uri="{FF2B5EF4-FFF2-40B4-BE49-F238E27FC236}">
                <a16:creationId xmlns:a16="http://schemas.microsoft.com/office/drawing/2014/main" xmlns="" id="{0B729D47-E733-EB48-9B9E-9383C0412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80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Square-1.png">
            <a:extLst>
              <a:ext uri="{FF2B5EF4-FFF2-40B4-BE49-F238E27FC236}">
                <a16:creationId xmlns:a16="http://schemas.microsoft.com/office/drawing/2014/main" xmlns="" id="{89845029-D12E-A844-8242-E89783DB7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08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Square-1.png">
            <a:extLst>
              <a:ext uri="{FF2B5EF4-FFF2-40B4-BE49-F238E27FC236}">
                <a16:creationId xmlns:a16="http://schemas.microsoft.com/office/drawing/2014/main" xmlns="" id="{F6AEFC73-53EA-574B-8501-6DA9FD3E7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29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Square-1.png">
            <a:extLst>
              <a:ext uri="{FF2B5EF4-FFF2-40B4-BE49-F238E27FC236}">
                <a16:creationId xmlns:a16="http://schemas.microsoft.com/office/drawing/2014/main" xmlns="" id="{5E5FE93F-23DD-2343-AE40-DDF61C3A1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73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 descr="Square-1.png">
            <a:extLst>
              <a:ext uri="{FF2B5EF4-FFF2-40B4-BE49-F238E27FC236}">
                <a16:creationId xmlns:a16="http://schemas.microsoft.com/office/drawing/2014/main" xmlns="" id="{12640F58-1ECD-8F47-8541-201198898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55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Square-1.png">
            <a:extLst>
              <a:ext uri="{FF2B5EF4-FFF2-40B4-BE49-F238E27FC236}">
                <a16:creationId xmlns:a16="http://schemas.microsoft.com/office/drawing/2014/main" xmlns="" id="{9F3DA244-E981-BC49-BC14-B57228DC7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99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 descr="Square-1.png">
            <a:extLst>
              <a:ext uri="{FF2B5EF4-FFF2-40B4-BE49-F238E27FC236}">
                <a16:creationId xmlns:a16="http://schemas.microsoft.com/office/drawing/2014/main" xmlns="" id="{965F63B6-F021-894F-9118-ECB3793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43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 descr="Square-1.png">
            <a:extLst>
              <a:ext uri="{FF2B5EF4-FFF2-40B4-BE49-F238E27FC236}">
                <a16:creationId xmlns:a16="http://schemas.microsoft.com/office/drawing/2014/main" xmlns="" id="{8D529B2F-7D7F-1B47-93A8-D7662C7CB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71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Square-1.png">
            <a:extLst>
              <a:ext uri="{FF2B5EF4-FFF2-40B4-BE49-F238E27FC236}">
                <a16:creationId xmlns:a16="http://schemas.microsoft.com/office/drawing/2014/main" xmlns="" id="{D36F6B7C-37FF-B94A-8F11-CB1881B87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93" y="26104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Text Box 9">
            <a:extLst>
              <a:ext uri="{FF2B5EF4-FFF2-40B4-BE49-F238E27FC236}">
                <a16:creationId xmlns:a16="http://schemas.microsoft.com/office/drawing/2014/main" xmlns="" id="{9677716C-57F6-BD4F-A5FF-A845D0DC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895" y="3794532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4" name="Text Box 9">
            <a:extLst>
              <a:ext uri="{FF2B5EF4-FFF2-40B4-BE49-F238E27FC236}">
                <a16:creationId xmlns:a16="http://schemas.microsoft.com/office/drawing/2014/main" xmlns="" id="{156CC93D-D158-A647-8FD0-CAA72AE1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895" y="4539719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5" name="Text Box 9">
            <a:extLst>
              <a:ext uri="{FF2B5EF4-FFF2-40B4-BE49-F238E27FC236}">
                <a16:creationId xmlns:a16="http://schemas.microsoft.com/office/drawing/2014/main" xmlns="" id="{3EEA4AEC-DE08-7A4E-AEDC-1C931405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153" y="5250919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48" name="Text Box 4">
            <a:extLst>
              <a:ext uri="{FF2B5EF4-FFF2-40B4-BE49-F238E27FC236}">
                <a16:creationId xmlns:a16="http://schemas.microsoft.com/office/drawing/2014/main" xmlns="" id="{A39E0876-C38C-DB4E-A566-82F6517C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1" y="2669547"/>
            <a:ext cx="285362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Yes, for 1 year </a:t>
            </a:r>
          </a:p>
        </p:txBody>
      </p:sp>
      <p:sp>
        <p:nvSpPr>
          <p:cNvPr id="149" name="Text Box 4">
            <a:extLst>
              <a:ext uri="{FF2B5EF4-FFF2-40B4-BE49-F238E27FC236}">
                <a16:creationId xmlns:a16="http://schemas.microsoft.com/office/drawing/2014/main" xmlns="" id="{DAA5D1A3-14FA-D049-A3EE-8C2623B92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1" y="3800954"/>
            <a:ext cx="2853623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Yes, for 2 years</a:t>
            </a:r>
          </a:p>
        </p:txBody>
      </p:sp>
      <p:sp>
        <p:nvSpPr>
          <p:cNvPr id="150" name="Text Box 4">
            <a:extLst>
              <a:ext uri="{FF2B5EF4-FFF2-40B4-BE49-F238E27FC236}">
                <a16:creationId xmlns:a16="http://schemas.microsoft.com/office/drawing/2014/main" xmlns="" id="{2B561F63-D296-654B-A4D3-21CB63490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567907"/>
            <a:ext cx="3014904" cy="2448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Yes, until disease progression or toxicity 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xmlns="" id="{4DD53544-8F55-4A4A-82E2-C77BFA9F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2" y="5254748"/>
            <a:ext cx="2853623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No</a:t>
            </a:r>
          </a:p>
        </p:txBody>
      </p:sp>
      <p:pic>
        <p:nvPicPr>
          <p:cNvPr id="35" name="Picture 3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3020833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6" y="3020833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97" y="3020833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1374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Box 253"/>
          <p:cNvSpPr txBox="1"/>
          <p:nvPr/>
        </p:nvSpPr>
        <p:spPr>
          <a:xfrm>
            <a:off x="161281" y="6423951"/>
            <a:ext cx="234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solidFill>
                  <a:srgbClr val="FFFFFF"/>
                </a:solidFill>
              </a:rPr>
              <a:t>N = 24 investigators</a:t>
            </a:r>
            <a:endParaRPr lang="mr-IN" sz="16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37" name="Picture 236" descr="Square-4.png">
            <a:extLst>
              <a:ext uri="{FF2B5EF4-FFF2-40B4-BE49-F238E27FC236}">
                <a16:creationId xmlns:a16="http://schemas.microsoft.com/office/drawing/2014/main" xmlns="" id="{BEDF9934-2E5A-C94A-BB62-82965437F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2722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237" descr="Square-4.png">
            <a:extLst>
              <a:ext uri="{FF2B5EF4-FFF2-40B4-BE49-F238E27FC236}">
                <a16:creationId xmlns:a16="http://schemas.microsoft.com/office/drawing/2014/main" xmlns="" id="{3798795B-FB84-8346-A3AB-A552D3F35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6" y="2722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Picture 239" descr="Square-4.png">
            <a:extLst>
              <a:ext uri="{FF2B5EF4-FFF2-40B4-BE49-F238E27FC236}">
                <a16:creationId xmlns:a16="http://schemas.microsoft.com/office/drawing/2014/main" xmlns="" id="{9DD92B46-DD54-8043-8BE0-5C822BFC2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44" y="2722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240" descr="Square-4.png">
            <a:extLst>
              <a:ext uri="{FF2B5EF4-FFF2-40B4-BE49-F238E27FC236}">
                <a16:creationId xmlns:a16="http://schemas.microsoft.com/office/drawing/2014/main" xmlns="" id="{CE9AA4A1-FF96-B149-B20C-46C9BDCFB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41" y="2722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241" descr="Square-4.png">
            <a:extLst>
              <a:ext uri="{FF2B5EF4-FFF2-40B4-BE49-F238E27FC236}">
                <a16:creationId xmlns:a16="http://schemas.microsoft.com/office/drawing/2014/main" xmlns="" id="{802E1B4C-9308-E841-949B-DF55D5A2A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40" y="2722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Text Box 9">
            <a:extLst>
              <a:ext uri="{FF2B5EF4-FFF2-40B4-BE49-F238E27FC236}">
                <a16:creationId xmlns:a16="http://schemas.microsoft.com/office/drawing/2014/main" xmlns="" id="{88797BD7-DE1C-2246-A0FF-3A17E241F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117" y="2780981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258" name="Text Box 9">
            <a:extLst>
              <a:ext uri="{FF2B5EF4-FFF2-40B4-BE49-F238E27FC236}">
                <a16:creationId xmlns:a16="http://schemas.microsoft.com/office/drawing/2014/main" xmlns="" id="{6A6135D3-B866-8F48-9041-4E6B490D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459" y="3542812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18</a:t>
            </a:r>
          </a:p>
        </p:txBody>
      </p:sp>
      <p:pic>
        <p:nvPicPr>
          <p:cNvPr id="259" name="Picture 258" descr="Square-1.png">
            <a:extLst>
              <a:ext uri="{FF2B5EF4-FFF2-40B4-BE49-F238E27FC236}">
                <a16:creationId xmlns:a16="http://schemas.microsoft.com/office/drawing/2014/main" xmlns="" id="{64078073-CDB5-3F4B-A4EA-394DEBABF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Picture 259" descr="Square-1.png">
            <a:extLst>
              <a:ext uri="{FF2B5EF4-FFF2-40B4-BE49-F238E27FC236}">
                <a16:creationId xmlns:a16="http://schemas.microsoft.com/office/drawing/2014/main" xmlns="" id="{EED9F77F-F270-DD4A-AADB-FE6EF0F0C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6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Picture 260" descr="Square-1.png">
            <a:extLst>
              <a:ext uri="{FF2B5EF4-FFF2-40B4-BE49-F238E27FC236}">
                <a16:creationId xmlns:a16="http://schemas.microsoft.com/office/drawing/2014/main" xmlns="" id="{4EF69A86-51B6-3A48-85E0-40F97FE86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97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Picture 261" descr="Square-1.png">
            <a:extLst>
              <a:ext uri="{FF2B5EF4-FFF2-40B4-BE49-F238E27FC236}">
                <a16:creationId xmlns:a16="http://schemas.microsoft.com/office/drawing/2014/main" xmlns="" id="{9AD19EA4-F69F-094A-B6EE-45E6E589B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41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262" descr="Square-1.png">
            <a:extLst>
              <a:ext uri="{FF2B5EF4-FFF2-40B4-BE49-F238E27FC236}">
                <a16:creationId xmlns:a16="http://schemas.microsoft.com/office/drawing/2014/main" xmlns="" id="{00B5EE13-3708-0C4D-B8E9-7E8BFE7FD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5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263" descr="Square-1.png">
            <a:extLst>
              <a:ext uri="{FF2B5EF4-FFF2-40B4-BE49-F238E27FC236}">
                <a16:creationId xmlns:a16="http://schemas.microsoft.com/office/drawing/2014/main" xmlns="" id="{B5A6D68B-EFE1-5545-ACD1-7ED5FD6C7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13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264" descr="Square-1.png">
            <a:extLst>
              <a:ext uri="{FF2B5EF4-FFF2-40B4-BE49-F238E27FC236}">
                <a16:creationId xmlns:a16="http://schemas.microsoft.com/office/drawing/2014/main" xmlns="" id="{4725DA64-FD56-FF49-A438-4010CEC0F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36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265" descr="Square-1.png">
            <a:extLst>
              <a:ext uri="{FF2B5EF4-FFF2-40B4-BE49-F238E27FC236}">
                <a16:creationId xmlns:a16="http://schemas.microsoft.com/office/drawing/2014/main" xmlns="" id="{D9E6871B-9091-6042-A488-368C82EF6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80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266" descr="Square-1.png">
            <a:extLst>
              <a:ext uri="{FF2B5EF4-FFF2-40B4-BE49-F238E27FC236}">
                <a16:creationId xmlns:a16="http://schemas.microsoft.com/office/drawing/2014/main" xmlns="" id="{27595ADA-5306-FA43-B219-1CCEDB37D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08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267" descr="Square-1.png">
            <a:extLst>
              <a:ext uri="{FF2B5EF4-FFF2-40B4-BE49-F238E27FC236}">
                <a16:creationId xmlns:a16="http://schemas.microsoft.com/office/drawing/2014/main" xmlns="" id="{67CC7818-54F6-2C43-9413-1F8A417D5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29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Square-1.png">
            <a:extLst>
              <a:ext uri="{FF2B5EF4-FFF2-40B4-BE49-F238E27FC236}">
                <a16:creationId xmlns:a16="http://schemas.microsoft.com/office/drawing/2014/main" xmlns="" id="{C328646F-E602-744F-9072-7B2416C28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73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Picture 269" descr="Square-1.png">
            <a:extLst>
              <a:ext uri="{FF2B5EF4-FFF2-40B4-BE49-F238E27FC236}">
                <a16:creationId xmlns:a16="http://schemas.microsoft.com/office/drawing/2014/main" xmlns="" id="{DC8AA981-7706-7046-A9B3-A64555793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55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Picture 270" descr="Square-1.png">
            <a:extLst>
              <a:ext uri="{FF2B5EF4-FFF2-40B4-BE49-F238E27FC236}">
                <a16:creationId xmlns:a16="http://schemas.microsoft.com/office/drawing/2014/main" xmlns="" id="{E688257B-884E-0946-B3F6-B137831B7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99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271" descr="Square-1.png">
            <a:extLst>
              <a:ext uri="{FF2B5EF4-FFF2-40B4-BE49-F238E27FC236}">
                <a16:creationId xmlns:a16="http://schemas.microsoft.com/office/drawing/2014/main" xmlns="" id="{7F505CE1-6C00-CD4B-9E06-398CB16EF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43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Picture 272" descr="Square-1.png">
            <a:extLst>
              <a:ext uri="{FF2B5EF4-FFF2-40B4-BE49-F238E27FC236}">
                <a16:creationId xmlns:a16="http://schemas.microsoft.com/office/drawing/2014/main" xmlns="" id="{BE48E23C-1F0B-A14A-83A8-578D8FB57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71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" name="Text Box 4">
            <a:extLst>
              <a:ext uri="{FF2B5EF4-FFF2-40B4-BE49-F238E27FC236}">
                <a16:creationId xmlns:a16="http://schemas.microsoft.com/office/drawing/2014/main" xmlns="" id="{667E92BB-D79D-6A45-923D-3CA97409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1" y="2791600"/>
            <a:ext cx="285362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Yes, for 1 year </a:t>
            </a:r>
          </a:p>
        </p:txBody>
      </p:sp>
      <p:sp>
        <p:nvSpPr>
          <p:cNvPr id="278" name="Text Box 4">
            <a:extLst>
              <a:ext uri="{FF2B5EF4-FFF2-40B4-BE49-F238E27FC236}">
                <a16:creationId xmlns:a16="http://schemas.microsoft.com/office/drawing/2014/main" xmlns="" id="{B8EDBCD7-D662-4944-B251-22CF2353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1" y="3737780"/>
            <a:ext cx="2853623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46" name="Title 7">
            <a:extLst>
              <a:ext uri="{FF2B5EF4-FFF2-40B4-BE49-F238E27FC236}">
                <a16:creationId xmlns:a16="http://schemas.microsoft.com/office/drawing/2014/main" xmlns="" id="{50F67F06-CCD4-664A-B010-C5E42262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361524"/>
            <a:ext cx="10362724" cy="1462089"/>
          </a:xfrm>
        </p:spPr>
        <p:txBody>
          <a:bodyPr/>
          <a:lstStyle/>
          <a:p>
            <a:r>
              <a:rPr lang="en-US" dirty="0"/>
              <a:t>A 65-year-old man with advanced-stage HL receives ABVD chemotherapy but experiences recurrent disease in multiple nodes 18 months later. The patient achieves a complete response to ICE chemotherapy and undergoes autologous stem cell transplant. Would you recommend consolidation brentuximab vedotin?</a:t>
            </a:r>
          </a:p>
        </p:txBody>
      </p:sp>
      <p:pic>
        <p:nvPicPr>
          <p:cNvPr id="31" name="Picture 30" descr="Square-1.png">
            <a:extLst>
              <a:ext uri="{FF2B5EF4-FFF2-40B4-BE49-F238E27FC236}">
                <a16:creationId xmlns:a16="http://schemas.microsoft.com/office/drawing/2014/main" xmlns="" id="{7F505CE1-6C00-CD4B-9E06-398CB16EF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015" y="347375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Square-4.png">
            <a:extLst>
              <a:ext uri="{FF2B5EF4-FFF2-40B4-BE49-F238E27FC236}">
                <a16:creationId xmlns:a16="http://schemas.microsoft.com/office/drawing/2014/main" xmlns="" id="{802E1B4C-9308-E841-949B-DF55D5A2A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13" y="272233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1.png">
            <a:extLst>
              <a:ext uri="{FF2B5EF4-FFF2-40B4-BE49-F238E27FC236}">
                <a16:creationId xmlns:a16="http://schemas.microsoft.com/office/drawing/2014/main" xmlns="" id="{64078073-CDB5-3F4B-A4EA-394DEBABF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2" y="388491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>
            <a:extLst>
              <a:ext uri="{FF2B5EF4-FFF2-40B4-BE49-F238E27FC236}">
                <a16:creationId xmlns:a16="http://schemas.microsoft.com/office/drawing/2014/main" xmlns="" id="{EED9F77F-F270-DD4A-AADB-FE6EF0F0C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6" y="388491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93851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85-year-old frail patient with advanced-stage symptomatic HL is not a candidate for aggressive chemotherapy but is seeking active treatment. Regulatory and reimbursement issues aside, what would you recommend? </a:t>
            </a:r>
          </a:p>
        </p:txBody>
      </p:sp>
      <p:sp>
        <p:nvSpPr>
          <p:cNvPr id="225" name="Text Box 9"/>
          <p:cNvSpPr txBox="1">
            <a:spLocks noChangeArrowheads="1"/>
          </p:cNvSpPr>
          <p:nvPr/>
        </p:nvSpPr>
        <p:spPr bwMode="auto">
          <a:xfrm>
            <a:off x="8171244" y="1778945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>
                <a:solidFill>
                  <a:srgbClr val="FFFFFF"/>
                </a:solidFill>
                <a:ea typeface="Arial" charset="0"/>
                <a:cs typeface="Arial" charset="0"/>
              </a:rPr>
              <a:t>9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2" y="17098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2" y="249006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16" y="249006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23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16" y="17098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61281" y="6423951"/>
            <a:ext cx="234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solidFill>
                  <a:srgbClr val="FFFFFF"/>
                </a:solidFill>
              </a:rPr>
              <a:t>N = 24 investigators</a:t>
            </a:r>
            <a:endParaRPr lang="mr-IN" sz="16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2" y="326982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0" y="4032587"/>
            <a:ext cx="407039" cy="4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Square-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72" y="4812341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44" y="249006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41" y="249006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40" y="249006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37" y="249006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16" y="326982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44" y="326982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14" y="4032587"/>
            <a:ext cx="407039" cy="4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97" y="4032587"/>
            <a:ext cx="407039" cy="4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75" y="5570983"/>
            <a:ext cx="386463" cy="384511"/>
          </a:xfrm>
          <a:prstGeom prst="rect">
            <a:avLst/>
          </a:prstGeom>
        </p:spPr>
      </p:pic>
      <p:pic>
        <p:nvPicPr>
          <p:cNvPr id="52" name="Picture 5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97" y="17098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1.png">
            <a:extLst>
              <a:ext uri="{FF2B5EF4-FFF2-40B4-BE49-F238E27FC236}">
                <a16:creationId xmlns:a16="http://schemas.microsoft.com/office/drawing/2014/main" xmlns="" id="{A5F1F25E-1038-F846-AB3A-0F5344DE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41" y="17098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Square-1.png">
            <a:extLst>
              <a:ext uri="{FF2B5EF4-FFF2-40B4-BE49-F238E27FC236}">
                <a16:creationId xmlns:a16="http://schemas.microsoft.com/office/drawing/2014/main" xmlns="" id="{EF274A77-0DF5-B543-82FE-99308E9D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85" y="17098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Square-1.png">
            <a:extLst>
              <a:ext uri="{FF2B5EF4-FFF2-40B4-BE49-F238E27FC236}">
                <a16:creationId xmlns:a16="http://schemas.microsoft.com/office/drawing/2014/main" xmlns="" id="{DA98B6B5-A840-2B4B-BC5B-A7D5F219D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13" y="17098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Square-1.png">
            <a:extLst>
              <a:ext uri="{FF2B5EF4-FFF2-40B4-BE49-F238E27FC236}">
                <a16:creationId xmlns:a16="http://schemas.microsoft.com/office/drawing/2014/main" xmlns="" id="{9A848E67-6123-0746-975D-7165FABA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36" y="17098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Text Box 9">
            <a:extLst>
              <a:ext uri="{FF2B5EF4-FFF2-40B4-BE49-F238E27FC236}">
                <a16:creationId xmlns:a16="http://schemas.microsoft.com/office/drawing/2014/main" xmlns="" id="{9677716C-57F6-BD4F-A5FF-A845D0DC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54" y="2545180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74" name="Text Box 9">
            <a:extLst>
              <a:ext uri="{FF2B5EF4-FFF2-40B4-BE49-F238E27FC236}">
                <a16:creationId xmlns:a16="http://schemas.microsoft.com/office/drawing/2014/main" xmlns="" id="{156CC93D-D158-A647-8FD0-CAA72AE1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354" y="3328468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75" name="Text Box 9">
            <a:extLst>
              <a:ext uri="{FF2B5EF4-FFF2-40B4-BE49-F238E27FC236}">
                <a16:creationId xmlns:a16="http://schemas.microsoft.com/office/drawing/2014/main" xmlns="" id="{3EEA4AEC-DE08-7A4E-AEDC-1C931405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354" y="4077769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76" name="Text Box 9">
            <a:extLst>
              <a:ext uri="{FF2B5EF4-FFF2-40B4-BE49-F238E27FC236}">
                <a16:creationId xmlns:a16="http://schemas.microsoft.com/office/drawing/2014/main" xmlns="" id="{A3A0CEAF-0478-6E44-B5CA-06A11F4ED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28" y="4852471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77" name="Text Box 9">
            <a:extLst>
              <a:ext uri="{FF2B5EF4-FFF2-40B4-BE49-F238E27FC236}">
                <a16:creationId xmlns:a16="http://schemas.microsoft.com/office/drawing/2014/main" xmlns="" id="{92D0C144-99FB-2D42-A0F1-34D46E214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373" y="5610239"/>
            <a:ext cx="41116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48" name="Text Box 4">
            <a:extLst>
              <a:ext uri="{FF2B5EF4-FFF2-40B4-BE49-F238E27FC236}">
                <a16:creationId xmlns:a16="http://schemas.microsoft.com/office/drawing/2014/main" xmlns="" id="{A6104B87-C8FB-0F46-9E9A-3E7045C8E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81" y="1761585"/>
            <a:ext cx="2853623" cy="273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Brentuximab </a:t>
            </a:r>
            <a:b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vedotin</a:t>
            </a:r>
          </a:p>
        </p:txBody>
      </p:sp>
      <p:sp>
        <p:nvSpPr>
          <p:cNvPr id="149" name="Text Box 4">
            <a:extLst>
              <a:ext uri="{FF2B5EF4-FFF2-40B4-BE49-F238E27FC236}">
                <a16:creationId xmlns:a16="http://schemas.microsoft.com/office/drawing/2014/main" xmlns="" id="{09C70462-A3B6-3142-A053-03A0110F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81" y="2544235"/>
            <a:ext cx="2853623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Brentuximab vedotin/DTIC</a:t>
            </a:r>
          </a:p>
        </p:txBody>
      </p:sp>
      <p:sp>
        <p:nvSpPr>
          <p:cNvPr id="150" name="Text Box 4">
            <a:extLst>
              <a:ext uri="{FF2B5EF4-FFF2-40B4-BE49-F238E27FC236}">
                <a16:creationId xmlns:a16="http://schemas.microsoft.com/office/drawing/2014/main" xmlns="" id="{76BA6D06-771A-E947-877E-78E2CE93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3349290"/>
            <a:ext cx="3014903" cy="2522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Brentuximab vedotin + </a:t>
            </a:r>
            <a:b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anti-PD-1/PD-L1 antibody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xmlns="" id="{8A3B7A5D-8DEA-E648-84F5-CD16311B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82" y="4074232"/>
            <a:ext cx="2853623" cy="315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Anti-PD-1/</a:t>
            </a:r>
            <a:b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PD-L1 antibody</a:t>
            </a:r>
          </a:p>
        </p:txBody>
      </p:sp>
      <p:sp>
        <p:nvSpPr>
          <p:cNvPr id="152" name="Text Box 4">
            <a:extLst>
              <a:ext uri="{FF2B5EF4-FFF2-40B4-BE49-F238E27FC236}">
                <a16:creationId xmlns:a16="http://schemas.microsoft.com/office/drawing/2014/main" xmlns="" id="{57D86598-069B-2A40-A345-D17F9170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82" y="5603591"/>
            <a:ext cx="2853621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Sequential </a:t>
            </a:r>
            <a:r>
              <a:rPr lang="en-US" b="1" dirty="0" err="1">
                <a:solidFill>
                  <a:srgbClr val="FFFFFF"/>
                </a:solidFill>
                <a:ea typeface="Arial" charset="0"/>
                <a:cs typeface="Arial" charset="0"/>
              </a:rPr>
              <a:t>brentuximab</a:t>
            </a: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a typeface="Arial" charset="0"/>
                <a:cs typeface="Arial" charset="0"/>
              </a:rPr>
              <a:t>vedotin</a:t>
            </a: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  <a:sym typeface="Wingdings"/>
              </a:rPr>
              <a:t> </a:t>
            </a: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AVD</a:t>
            </a:r>
          </a:p>
        </p:txBody>
      </p:sp>
      <p:sp>
        <p:nvSpPr>
          <p:cNvPr id="153" name="Text Box 4">
            <a:extLst>
              <a:ext uri="{FF2B5EF4-FFF2-40B4-BE49-F238E27FC236}">
                <a16:creationId xmlns:a16="http://schemas.microsoft.com/office/drawing/2014/main" xmlns="" id="{31DDFB88-6AAE-FA47-9410-CD2916CC3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82" y="4841857"/>
            <a:ext cx="2853621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377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a typeface="Arial" charset="0"/>
                <a:cs typeface="Arial" charset="0"/>
              </a:rPr>
              <a:t>Other chemotherapy</a:t>
            </a:r>
          </a:p>
        </p:txBody>
      </p:sp>
      <p:pic>
        <p:nvPicPr>
          <p:cNvPr id="39" name="Picture 38" descr="Square-1.png">
            <a:extLst>
              <a:ext uri="{FF2B5EF4-FFF2-40B4-BE49-F238E27FC236}">
                <a16:creationId xmlns:a16="http://schemas.microsoft.com/office/drawing/2014/main" xmlns="" id="{DA98B6B5-A840-2B4B-BC5B-A7D5F219D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69" y="17098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Square-1.png">
            <a:extLst>
              <a:ext uri="{FF2B5EF4-FFF2-40B4-BE49-F238E27FC236}">
                <a16:creationId xmlns:a16="http://schemas.microsoft.com/office/drawing/2014/main" xmlns="" id="{9A848E67-6123-0746-975D-7165FABA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92" y="170988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Square-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93" y="4812341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0285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9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b="1" dirty="0">
                <a:solidFill>
                  <a:srgbClr val="FF0000"/>
                </a:solidFill>
                <a:latin typeface="Arial" charset="0"/>
              </a:rPr>
              <a:t>ABVD </a:t>
            </a:r>
            <a:r>
              <a:rPr lang="en-GB" b="1" dirty="0" err="1">
                <a:solidFill>
                  <a:srgbClr val="FF0000"/>
                </a:solidFill>
                <a:latin typeface="Arial" charset="0"/>
              </a:rPr>
              <a:t>vs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 Stanford V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840" y="6452150"/>
            <a:ext cx="1958400" cy="22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9" y="1353140"/>
            <a:ext cx="10735749" cy="43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50440" y="5823972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>
                <a:latin typeface="Arial" charset="0"/>
              </a:rPr>
              <a:t>Gordon L I et al. JCO 2013;31:684-691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3820" y="6636217"/>
            <a:ext cx="4930560" cy="19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©2013 by American Society of Clinical Oncology</a:t>
            </a:r>
          </a:p>
        </p:txBody>
      </p:sp>
    </p:spTree>
    <p:extLst>
      <p:ext uri="{BB962C8B-B14F-4D97-AF65-F5344CB8AC3E}">
        <p14:creationId xmlns:p14="http://schemas.microsoft.com/office/powerpoint/2010/main" val="1989422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1815</Words>
  <Application>Microsoft Macintosh PowerPoint</Application>
  <PresentationFormat>Widescreen</PresentationFormat>
  <Paragraphs>493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Calibri</vt:lpstr>
      <vt:lpstr>Gothic</vt:lpstr>
      <vt:lpstr>ＭＳ Ｐゴシック</vt:lpstr>
      <vt:lpstr>msgothic</vt:lpstr>
      <vt:lpstr>Times</vt:lpstr>
      <vt:lpstr>Times New Roman</vt:lpstr>
      <vt:lpstr>Wingdings</vt:lpstr>
      <vt:lpstr>Wingdings 3</vt:lpstr>
      <vt:lpstr>Arial</vt:lpstr>
      <vt:lpstr>Office Theme</vt:lpstr>
      <vt:lpstr>Blank Presentation</vt:lpstr>
      <vt:lpstr>7_Blank Presentation</vt:lpstr>
      <vt:lpstr>PowerPoint Presentation</vt:lpstr>
      <vt:lpstr>Hodgkin Lymphoma</vt:lpstr>
      <vt:lpstr>Disclosures</vt:lpstr>
      <vt:lpstr>In general, what is your usual first-line systemic therapy for an otherwise healthy patient with Stage IV HL? </vt:lpstr>
      <vt:lpstr>What would be your most likely first-line treatment choice for a 53-year-old patient with Stage IV HL with a 25-year smoking history and moderate COPD? </vt:lpstr>
      <vt:lpstr>A 65-year-old man with advanced-stage HL receives ABVD chemotherapy but experiences recurrent disease in multiple nodes and the liver 8 months later. The patient achieves a complete response to ICE chemotherapy and undergoes autologous stem cell transplant. Would you recommend consolidation brentuximab vedotin? </vt:lpstr>
      <vt:lpstr>A 65-year-old man with advanced-stage HL receives ABVD chemotherapy but experiences recurrent disease in multiple nodes 18 months later. The patient achieves a complete response to ICE chemotherapy and undergoes autologous stem cell transplant. Would you recommend consolidation brentuximab vedotin?</vt:lpstr>
      <vt:lpstr>An 85-year-old frail patient with advanced-stage symptomatic HL is not a candidate for aggressive chemotherapy but is seeking active treatment. Regulatory and reimbursement issues aside, what would you recommend? </vt:lpstr>
      <vt:lpstr>PowerPoint Presentation</vt:lpstr>
      <vt:lpstr>PowerPoint Presentation</vt:lpstr>
      <vt:lpstr>PowerPoint Presentation</vt:lpstr>
      <vt:lpstr>ECHELON-1: Phase 3 Study of BV+AVD Versus ABVD  in Newly Diagnosed, Advanced cHL1</vt:lpstr>
      <vt:lpstr>mPFS Per Independent Review</vt:lpstr>
      <vt:lpstr>Summary of Treatment-Emergent Febrile Neutropenia and AEs  by Primary Prophylaxis With G-CSF</vt:lpstr>
      <vt:lpstr>Phase 2 CheckMate (Cohort D) 205 Study Design:  Nivolumab in  Newly Diagnosed cHL</vt:lpstr>
      <vt:lpstr>Response per IRC and Investigator: ITT Population1 </vt:lpstr>
      <vt:lpstr>Best Change in Target Lesion Per IRC at  End of Chemoimmunotherapy1</vt:lpstr>
      <vt:lpstr>PowerPoint Presentation</vt:lpstr>
      <vt:lpstr>Brentuximab vedotin in pre-ASCT therapy</vt:lpstr>
      <vt:lpstr>BV combination regimens</vt:lpstr>
      <vt:lpstr>Progression-free survival</vt:lpstr>
      <vt:lpstr>PowerPoint Presentation</vt:lpstr>
      <vt:lpstr>PowerPoint Presentation</vt:lpstr>
      <vt:lpstr>Progression-Free Survival by Best Overall Response</vt:lpstr>
      <vt:lpstr>Nivolumab + Brentuximab Salvage Therapy for HL</vt:lpstr>
      <vt:lpstr>Tumor Response (N=59)</vt:lpstr>
      <vt:lpstr>Conclusions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>www.ResearchToPractice.com</dc:description>
  <cp:lastModifiedBy>Microsoft Office User</cp:lastModifiedBy>
  <cp:revision>58</cp:revision>
  <cp:lastPrinted>2018-06-08T19:05:13Z</cp:lastPrinted>
  <dcterms:created xsi:type="dcterms:W3CDTF">2018-03-10T15:05:28Z</dcterms:created>
  <dcterms:modified xsi:type="dcterms:W3CDTF">2018-06-11T11:50:03Z</dcterms:modified>
  <cp:category/>
</cp:coreProperties>
</file>