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7850" r:id="rId2"/>
    <p:sldMasterId id="2147487866" r:id="rId3"/>
  </p:sldMasterIdLst>
  <p:notesMasterIdLst>
    <p:notesMasterId r:id="rId11"/>
  </p:notesMasterIdLst>
  <p:handoutMasterIdLst>
    <p:handoutMasterId r:id="rId12"/>
  </p:handoutMasterIdLst>
  <p:sldIdLst>
    <p:sldId id="2381" r:id="rId4"/>
    <p:sldId id="922" r:id="rId5"/>
    <p:sldId id="923" r:id="rId6"/>
    <p:sldId id="2378" r:id="rId7"/>
    <p:sldId id="2377" r:id="rId8"/>
    <p:sldId id="311" r:id="rId9"/>
    <p:sldId id="2380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15695"/>
    <a:srgbClr val="EF4F19"/>
    <a:srgbClr val="082A50"/>
    <a:srgbClr val="E9BB2B"/>
    <a:srgbClr val="2D2D8A"/>
    <a:srgbClr val="1E93E1"/>
    <a:srgbClr val="7EC131"/>
    <a:srgbClr val="115796"/>
    <a:srgbClr val="71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5" autoAdjust="0"/>
    <p:restoredTop sz="90520" autoAdjust="0"/>
  </p:normalViewPr>
  <p:slideViewPr>
    <p:cSldViewPr>
      <p:cViewPr>
        <p:scale>
          <a:sx n="100" d="100"/>
          <a:sy n="100" d="100"/>
        </p:scale>
        <p:origin x="968" y="144"/>
      </p:cViewPr>
      <p:guideLst>
        <p:guide orient="horz" pos="2160"/>
        <p:guide pos="3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960"/>
    </p:cViewPr>
  </p:sorterViewPr>
  <p:notesViewPr>
    <p:cSldViewPr snapToGrid="0" snapToObjects="1">
      <p:cViewPr varScale="1">
        <p:scale>
          <a:sx n="70" d="100"/>
          <a:sy n="70" d="100"/>
        </p:scale>
        <p:origin x="-29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Breast Cancer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31094E-EE1B-DC4C-9055-4A48FF0273CD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47A620-AB8F-CF46-A88D-87A30D4E5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7391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Breast Cancer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F50E98-AC92-C54A-ACBD-9B80212A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17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FDB787-9FB4-DC4A-80AA-DB3AF5C8F3C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Breast Cancer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latin typeface="Times" charset="0"/>
              </a:rPr>
              <a:pPr/>
              <a:t>3</a:t>
            </a:fld>
            <a:endParaRPr lang="en-US" sz="1200" dirty="0"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2CDB50F-C196-884E-BF24-A9738C361A0B}" type="slidenum">
              <a:rPr lang="en-US" sz="1200">
                <a:latin typeface="Times" charset="0"/>
              </a:rPr>
              <a:pPr algn="r"/>
              <a:t>3</a:t>
            </a:fld>
            <a:endParaRPr lang="en-US" sz="1200" dirty="0"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2040134-F787-D742-936B-863828BA4714}" type="slidenum">
              <a:rPr lang="en-US" sz="1200">
                <a:latin typeface="Times" charset="0"/>
                <a:cs typeface="Arial" charset="0"/>
              </a:rPr>
              <a:pPr algn="r"/>
              <a:t>3</a:t>
            </a:fld>
            <a:endParaRPr lang="en-US" sz="1200" dirty="0"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187716D-450D-B24A-A974-6EF7FDCE1E34}" type="slidenum">
              <a:rPr lang="en-US" sz="1200">
                <a:latin typeface="Times" charset="0"/>
                <a:cs typeface="Arial" charset="0"/>
              </a:rPr>
              <a:pPr algn="r"/>
              <a:t>3</a:t>
            </a:fld>
            <a:endParaRPr lang="en-US" sz="1200" dirty="0"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7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3F6CC57-9CAB-A740-BA1A-EEF972F71E78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00A_ONS-Breast-17-NL-Intro-Slides_v34fr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Breast Cancer</a:t>
            </a:r>
          </a:p>
        </p:txBody>
      </p:sp>
    </p:spTree>
    <p:extLst>
      <p:ext uri="{BB962C8B-B14F-4D97-AF65-F5344CB8AC3E}">
        <p14:creationId xmlns:p14="http://schemas.microsoft.com/office/powerpoint/2010/main" val="1626689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DFEFBED5-BB51-984B-862D-6843A70FDA78}" type="slidenum">
              <a:rPr lang="en-US" sz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pPr algn="r"/>
              <a:t>7</a:t>
            </a:fld>
            <a:endParaRPr lang="en-US" sz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2FB50DA2-51F2-BF47-AD1D-EF2E28178A96}" type="slidenum">
              <a:rPr lang="en-US" sz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pPr algn="r"/>
              <a:t>7</a:t>
            </a:fld>
            <a:endParaRPr lang="en-US" sz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8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4794475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955924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085071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338933"/>
      </p:ext>
    </p:extLst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52663883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0B45E4F-83AA-6947-96FD-B713EFDCB71B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9972620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64710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0395028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016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832024"/>
      </p:ext>
    </p:extLst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327743"/>
      </p:ext>
    </p:extLst>
  </p:cSld>
  <p:clrMapOvr>
    <a:masterClrMapping/>
  </p:clrMapOvr>
  <p:transition spd="slow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727529"/>
      </p:ext>
    </p:extLst>
  </p:cSld>
  <p:clrMapOvr>
    <a:masterClrMapping/>
  </p:clrMapOvr>
  <p:transition spd="slow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p:transition spd="slow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5973674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502751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52405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670566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9.xml"/><Relationship Id="rId16" Type="http://schemas.openxmlformats.org/officeDocument/2006/relationships/theme" Target="../theme/theme2.xml"/><Relationship Id="rId17" Type="http://schemas.openxmlformats.org/officeDocument/2006/relationships/image" Target="../media/image1.jp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55.xml"/><Relationship Id="rId17" Type="http://schemas.openxmlformats.org/officeDocument/2006/relationships/theme" Target="../theme/theme3.xml"/><Relationship Id="rId18" Type="http://schemas.openxmlformats.org/officeDocument/2006/relationships/image" Target="../media/image1.jp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5" r:id="rId1"/>
    <p:sldLayoutId id="2147487505" r:id="rId2"/>
    <p:sldLayoutId id="2147487506" r:id="rId3"/>
    <p:sldLayoutId id="2147487507" r:id="rId4"/>
    <p:sldLayoutId id="2147487508" r:id="rId5"/>
    <p:sldLayoutId id="2147487509" r:id="rId6"/>
    <p:sldLayoutId id="2147487510" r:id="rId7"/>
    <p:sldLayoutId id="2147487511" r:id="rId8"/>
    <p:sldLayoutId id="2147487512" r:id="rId9"/>
    <p:sldLayoutId id="2147487513" r:id="rId10"/>
    <p:sldLayoutId id="2147487514" r:id="rId11"/>
    <p:sldLayoutId id="2147487849" r:id="rId12"/>
    <p:sldLayoutId id="2147487835" r:id="rId13"/>
    <p:sldLayoutId id="2147487821" r:id="rId14"/>
    <p:sldLayoutId id="2147487807" r:id="rId15"/>
    <p:sldLayoutId id="2147487781" r:id="rId16"/>
    <p:sldLayoutId id="2147487755" r:id="rId17"/>
    <p:sldLayoutId id="2147487728" r:id="rId18"/>
    <p:sldLayoutId id="2147487699" r:id="rId19"/>
    <p:sldLayoutId id="2147487682" r:id="rId20"/>
    <p:sldLayoutId id="2147487554" r:id="rId21"/>
    <p:sldLayoutId id="2147487556" r:id="rId22"/>
    <p:sldLayoutId id="2147487540" r:id="rId23"/>
    <p:sldLayoutId id="2147487686" r:id="rId24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5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51" r:id="rId1"/>
    <p:sldLayoutId id="2147487852" r:id="rId2"/>
    <p:sldLayoutId id="2147487853" r:id="rId3"/>
    <p:sldLayoutId id="2147487854" r:id="rId4"/>
    <p:sldLayoutId id="2147487855" r:id="rId5"/>
    <p:sldLayoutId id="2147487856" r:id="rId6"/>
    <p:sldLayoutId id="2147487857" r:id="rId7"/>
    <p:sldLayoutId id="2147487858" r:id="rId8"/>
    <p:sldLayoutId id="2147487859" r:id="rId9"/>
    <p:sldLayoutId id="2147487860" r:id="rId10"/>
    <p:sldLayoutId id="2147487861" r:id="rId11"/>
    <p:sldLayoutId id="2147487862" r:id="rId12"/>
    <p:sldLayoutId id="2147487863" r:id="rId13"/>
    <p:sldLayoutId id="2147487864" r:id="rId14"/>
    <p:sldLayoutId id="2147487865" r:id="rId15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13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67" r:id="rId1"/>
    <p:sldLayoutId id="2147487868" r:id="rId2"/>
    <p:sldLayoutId id="2147487869" r:id="rId3"/>
    <p:sldLayoutId id="2147487870" r:id="rId4"/>
    <p:sldLayoutId id="2147487871" r:id="rId5"/>
    <p:sldLayoutId id="2147487872" r:id="rId6"/>
    <p:sldLayoutId id="2147487873" r:id="rId7"/>
    <p:sldLayoutId id="2147487874" r:id="rId8"/>
    <p:sldLayoutId id="2147487875" r:id="rId9"/>
    <p:sldLayoutId id="2147487876" r:id="rId10"/>
    <p:sldLayoutId id="2147487877" r:id="rId11"/>
    <p:sldLayoutId id="2147487878" r:id="rId12"/>
    <p:sldLayoutId id="2147487879" r:id="rId13"/>
    <p:sldLayoutId id="2147487880" r:id="rId14"/>
    <p:sldLayoutId id="2147487881" r:id="rId15"/>
    <p:sldLayoutId id="2147487882" r:id="rId16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99526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32364" y="5703888"/>
            <a:ext cx="23272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ct val="20000"/>
              </a:spcAft>
              <a:buClr>
                <a:schemeClr val="tx2"/>
              </a:buClr>
              <a:buSzPct val="80000"/>
              <a:buFont typeface="Wingdings" charset="2"/>
              <a:buNone/>
            </a:pPr>
            <a:r>
              <a:rPr lang="en-US" altLang="x-none" sz="2000" b="1">
                <a:solidFill>
                  <a:srgbClr val="EFC53D"/>
                </a:solidFill>
              </a:rPr>
              <a:t>Moderator</a:t>
            </a:r>
            <a:r>
              <a:rPr lang="en-US" altLang="x-none" sz="1800" b="1"/>
              <a:t/>
            </a:r>
            <a:br>
              <a:rPr lang="en-US" altLang="x-none" sz="1800" b="1"/>
            </a:br>
            <a:r>
              <a:rPr lang="en-US" altLang="x-none" sz="1800" b="1">
                <a:solidFill>
                  <a:srgbClr val="FFFFFF"/>
                </a:solidFill>
              </a:rPr>
              <a:t>Neil Love, MD</a:t>
            </a:r>
            <a:endParaRPr lang="en-US" altLang="x-none" sz="2000" b="1">
              <a:solidFill>
                <a:srgbClr val="FFFF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24500" y="4284663"/>
            <a:ext cx="1152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b="1">
                <a:solidFill>
                  <a:srgbClr val="EFC53D"/>
                </a:solidFill>
              </a:rPr>
              <a:t>Faculty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144464"/>
            <a:ext cx="109728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Consensus or Controversy? </a:t>
            </a:r>
            <a:br>
              <a:rPr lang="en-US" sz="36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600" b="1" dirty="0">
                <a:solidFill>
                  <a:srgbClr val="EFC53D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Clinical Investigators Provide Perspectives on Practical Issues and Ongoing Research Related to the Management of Breast Cancer</a:t>
            </a:r>
            <a: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/>
            </a:r>
            <a:b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Monday, June 4, 2018 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7:00 PM – 9:30 PM</a:t>
            </a:r>
            <a:b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Chicago, Illinois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B147A8FB-57CD-834B-B2A1-0EA921D2A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24400"/>
            <a:ext cx="685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numCol="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Harold J Burstein, MD, PhD</a:t>
            </a:r>
          </a:p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Angelo Di Leo, MD, PhD</a:t>
            </a:r>
          </a:p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Sara A </a:t>
            </a:r>
            <a:r>
              <a:rPr lang="en-US" altLang="x-none" sz="1800" b="1" dirty="0" err="1">
                <a:solidFill>
                  <a:srgbClr val="FFFFFF"/>
                </a:solidFill>
                <a:ea typeface="ヒラギノ角ゴ Pro W3" charset="-128"/>
              </a:rPr>
              <a:t>Hurvitz</a:t>
            </a:r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, MD</a:t>
            </a:r>
          </a:p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Mark Robson, MD</a:t>
            </a:r>
          </a:p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Hope S </a:t>
            </a:r>
            <a:r>
              <a:rPr lang="en-US" altLang="x-none" sz="1800" b="1" dirty="0" err="1">
                <a:solidFill>
                  <a:srgbClr val="FFFFFF"/>
                </a:solidFill>
                <a:ea typeface="ヒラギノ角ゴ Pro W3" charset="-128"/>
              </a:rPr>
              <a:t>Rugo</a:t>
            </a:r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, MD</a:t>
            </a:r>
          </a:p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George W Sledge Jr, MD</a:t>
            </a:r>
          </a:p>
        </p:txBody>
      </p:sp>
    </p:spTree>
    <p:extLst>
      <p:ext uri="{BB962C8B-B14F-4D97-AF65-F5344CB8AC3E}">
        <p14:creationId xmlns:p14="http://schemas.microsoft.com/office/powerpoint/2010/main" val="2423538012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for Moderator Neil Love, MD</a:t>
            </a:r>
          </a:p>
        </p:txBody>
      </p:sp>
      <p:sp>
        <p:nvSpPr>
          <p:cNvPr id="6146" name="Content Placeholder 8"/>
          <p:cNvSpPr>
            <a:spLocks noGrp="1"/>
          </p:cNvSpPr>
          <p:nvPr>
            <p:ph idx="1"/>
          </p:nvPr>
        </p:nvSpPr>
        <p:spPr>
          <a:xfrm>
            <a:off x="914639" y="1295400"/>
            <a:ext cx="10362724" cy="5346701"/>
          </a:xfrm>
        </p:spPr>
        <p:txBody>
          <a:bodyPr/>
          <a:lstStyle/>
          <a:p>
            <a:pPr marL="0" indent="0">
              <a:buNone/>
            </a:pPr>
            <a:r>
              <a:rPr lang="en-US" sz="1850" dirty="0" err="1"/>
              <a:t>Dr</a:t>
            </a:r>
            <a:r>
              <a:rPr lang="en-US" sz="1850" dirty="0"/>
              <a:t> Love is president and CEO of Research To Practice, which receives funds in the form of educational grants to develop CME activities from the following commercial interests: AbbVie </a:t>
            </a:r>
            <a:r>
              <a:rPr lang="en-US" sz="1850" dirty="0" err="1"/>
              <a:t>Inc</a:t>
            </a:r>
            <a:r>
              <a:rPr lang="en-US" sz="1850" dirty="0"/>
              <a:t>, </a:t>
            </a:r>
            <a:r>
              <a:rPr lang="en-US" sz="1850" dirty="0" err="1"/>
              <a:t>Acerta</a:t>
            </a:r>
            <a:r>
              <a:rPr lang="en-US" sz="1850" dirty="0"/>
              <a:t> Pharma — A member of the AstraZeneca Group, Adaptive Biotechnologies, </a:t>
            </a:r>
            <a:r>
              <a:rPr lang="en-US" sz="1850" dirty="0" err="1"/>
              <a:t>Agendia</a:t>
            </a:r>
            <a:r>
              <a:rPr lang="en-US" sz="1850" dirty="0"/>
              <a:t> </a:t>
            </a:r>
            <a:r>
              <a:rPr lang="en-US" sz="1850" dirty="0" err="1"/>
              <a:t>Inc</a:t>
            </a:r>
            <a:r>
              <a:rPr lang="en-US" sz="1850" dirty="0"/>
              <a:t>, </a:t>
            </a:r>
            <a:r>
              <a:rPr lang="en-US" sz="1850" dirty="0" err="1"/>
              <a:t>Agios</a:t>
            </a:r>
            <a:r>
              <a:rPr lang="en-US" sz="1850" dirty="0"/>
              <a:t> Pharmaceuticals </a:t>
            </a:r>
            <a:r>
              <a:rPr lang="en-US" sz="1850" dirty="0" err="1"/>
              <a:t>Inc</a:t>
            </a:r>
            <a:r>
              <a:rPr lang="en-US" sz="1850" dirty="0"/>
              <a:t>, Amgen </a:t>
            </a:r>
            <a:r>
              <a:rPr lang="en-US" sz="1850" dirty="0" err="1"/>
              <a:t>Inc</a:t>
            </a:r>
            <a:r>
              <a:rPr lang="en-US" sz="1850" dirty="0"/>
              <a:t>, </a:t>
            </a:r>
            <a:r>
              <a:rPr lang="en-US" sz="1850" dirty="0" err="1"/>
              <a:t>Ariad</a:t>
            </a:r>
            <a:r>
              <a:rPr lang="en-US" sz="1850" dirty="0"/>
              <a:t> Pharmaceuticals </a:t>
            </a:r>
            <a:r>
              <a:rPr lang="en-US" sz="1850" dirty="0" err="1"/>
              <a:t>Inc</a:t>
            </a:r>
            <a:r>
              <a:rPr lang="en-US" sz="1850" dirty="0"/>
              <a:t>, Array </a:t>
            </a:r>
            <a:r>
              <a:rPr lang="en-US" sz="1850" dirty="0" err="1"/>
              <a:t>BioPharma</a:t>
            </a:r>
            <a:r>
              <a:rPr lang="en-US" sz="1850" dirty="0"/>
              <a:t> </a:t>
            </a:r>
            <a:r>
              <a:rPr lang="en-US" sz="1850" dirty="0" err="1"/>
              <a:t>Inc</a:t>
            </a:r>
            <a:r>
              <a:rPr lang="en-US" sz="1850" dirty="0"/>
              <a:t>, </a:t>
            </a:r>
            <a:r>
              <a:rPr lang="en-US" sz="1850" dirty="0" err="1"/>
              <a:t>Astellas</a:t>
            </a:r>
            <a:r>
              <a:rPr lang="en-US" sz="1850" dirty="0"/>
              <a:t> Pharma Global Development </a:t>
            </a:r>
            <a:r>
              <a:rPr lang="en-US" sz="1850" dirty="0" err="1"/>
              <a:t>Inc</a:t>
            </a:r>
            <a:r>
              <a:rPr lang="en-US" sz="1850" dirty="0"/>
              <a:t>, AstraZeneca Pharmaceuticals LP, </a:t>
            </a:r>
            <a:r>
              <a:rPr lang="en-US" sz="1850" dirty="0" err="1"/>
              <a:t>Baxalta</a:t>
            </a:r>
            <a:r>
              <a:rPr lang="en-US" sz="1850" dirty="0"/>
              <a:t> </a:t>
            </a:r>
            <a:r>
              <a:rPr lang="en-US" sz="1850" dirty="0" err="1"/>
              <a:t>Inc</a:t>
            </a:r>
            <a:r>
              <a:rPr lang="en-US" sz="1850" dirty="0"/>
              <a:t>, Bayer HealthCare Pharmaceuticals, </a:t>
            </a:r>
            <a:r>
              <a:rPr lang="en-US" sz="1850" dirty="0" err="1"/>
              <a:t>Biodesix</a:t>
            </a:r>
            <a:r>
              <a:rPr lang="en-US" sz="1850" dirty="0"/>
              <a:t> </a:t>
            </a:r>
            <a:r>
              <a:rPr lang="en-US" sz="1850" dirty="0" err="1"/>
              <a:t>Inc</a:t>
            </a:r>
            <a:r>
              <a:rPr lang="en-US" sz="1850" dirty="0"/>
              <a:t>, </a:t>
            </a:r>
            <a:r>
              <a:rPr lang="en-US" sz="1850" dirty="0" err="1"/>
              <a:t>bioTheranostics</a:t>
            </a:r>
            <a:r>
              <a:rPr lang="en-US" sz="1850" dirty="0"/>
              <a:t> </a:t>
            </a:r>
            <a:r>
              <a:rPr lang="en-US" sz="1850" dirty="0" err="1"/>
              <a:t>Inc</a:t>
            </a:r>
            <a:r>
              <a:rPr lang="en-US" sz="1850" dirty="0"/>
              <a:t>, </a:t>
            </a:r>
            <a:r>
              <a:rPr lang="en-US" sz="1850" dirty="0" err="1"/>
              <a:t>Boehringer</a:t>
            </a:r>
            <a:r>
              <a:rPr lang="en-US" sz="1850" dirty="0"/>
              <a:t> </a:t>
            </a:r>
            <a:r>
              <a:rPr lang="en-US" sz="1850" dirty="0" err="1"/>
              <a:t>Ingelheim</a:t>
            </a:r>
            <a:r>
              <a:rPr lang="en-US" sz="1850" dirty="0"/>
              <a:t> Pharmaceuticals </a:t>
            </a:r>
            <a:r>
              <a:rPr lang="en-US" sz="1850" dirty="0" err="1"/>
              <a:t>Inc</a:t>
            </a:r>
            <a:r>
              <a:rPr lang="en-US" sz="1850" dirty="0"/>
              <a:t>, Boston Biomedical Pharma </a:t>
            </a:r>
            <a:r>
              <a:rPr lang="en-US" sz="1850" dirty="0" err="1"/>
              <a:t>Inc</a:t>
            </a:r>
            <a:r>
              <a:rPr lang="en-US" sz="1850" dirty="0"/>
              <a:t>, Bristol-Myers Squibb Company, Celgene Corporation, Clovis Oncology, CTI </a:t>
            </a:r>
            <a:r>
              <a:rPr lang="en-US" sz="1850" dirty="0" err="1"/>
              <a:t>BioPharma</a:t>
            </a:r>
            <a:r>
              <a:rPr lang="en-US" sz="1850" dirty="0"/>
              <a:t> Corp, </a:t>
            </a:r>
            <a:r>
              <a:rPr lang="en-US" sz="1850" dirty="0" err="1"/>
              <a:t>Dendreon</a:t>
            </a:r>
            <a:r>
              <a:rPr lang="en-US" sz="1850" dirty="0"/>
              <a:t> Pharmaceuticals </a:t>
            </a:r>
            <a:r>
              <a:rPr lang="en-US" sz="1850" dirty="0" err="1"/>
              <a:t>Inc</a:t>
            </a:r>
            <a:r>
              <a:rPr lang="en-US" sz="1850" dirty="0"/>
              <a:t>, Eisai </a:t>
            </a:r>
            <a:r>
              <a:rPr lang="en-US" sz="1850" dirty="0" err="1"/>
              <a:t>Inc</a:t>
            </a:r>
            <a:r>
              <a:rPr lang="en-US" sz="1850" dirty="0"/>
              <a:t>, </a:t>
            </a:r>
            <a:r>
              <a:rPr lang="en-US" sz="1850" dirty="0" err="1"/>
              <a:t>Exelixis</a:t>
            </a:r>
            <a:r>
              <a:rPr lang="en-US" sz="1850" dirty="0"/>
              <a:t> </a:t>
            </a:r>
            <a:r>
              <a:rPr lang="en-US" sz="1850" dirty="0" err="1"/>
              <a:t>Inc</a:t>
            </a:r>
            <a:r>
              <a:rPr lang="en-US" sz="1850" dirty="0"/>
              <a:t>, Foundation Medicine, Genentech </a:t>
            </a:r>
            <a:r>
              <a:rPr lang="en-US" sz="1850" dirty="0" err="1"/>
              <a:t>BioOncology</a:t>
            </a:r>
            <a:r>
              <a:rPr lang="en-US" sz="1850" dirty="0"/>
              <a:t>, Genomic Health </a:t>
            </a:r>
            <a:r>
              <a:rPr lang="en-US" sz="1850" dirty="0" err="1"/>
              <a:t>Inc</a:t>
            </a:r>
            <a:r>
              <a:rPr lang="en-US" sz="1850" dirty="0"/>
              <a:t>, Gilead Sciences </a:t>
            </a:r>
            <a:r>
              <a:rPr lang="en-US" sz="1850" dirty="0" err="1"/>
              <a:t>Inc</a:t>
            </a:r>
            <a:r>
              <a:rPr lang="en-US" sz="1850" dirty="0"/>
              <a:t>, </a:t>
            </a:r>
            <a:r>
              <a:rPr lang="en-US" sz="1850" dirty="0" err="1"/>
              <a:t>Halozyme</a:t>
            </a:r>
            <a:r>
              <a:rPr lang="en-US" sz="1850" dirty="0"/>
              <a:t> </a:t>
            </a:r>
            <a:r>
              <a:rPr lang="en-US" sz="1850" dirty="0" err="1"/>
              <a:t>Inc</a:t>
            </a:r>
            <a:r>
              <a:rPr lang="en-US" sz="1850" dirty="0"/>
              <a:t>, </a:t>
            </a:r>
            <a:r>
              <a:rPr lang="en-US" sz="1850" dirty="0" err="1"/>
              <a:t>ImmunoGen</a:t>
            </a:r>
            <a:r>
              <a:rPr lang="en-US" sz="1850" dirty="0"/>
              <a:t> </a:t>
            </a:r>
            <a:r>
              <a:rPr lang="en-US" sz="1850" dirty="0" err="1"/>
              <a:t>Inc</a:t>
            </a:r>
            <a:r>
              <a:rPr lang="en-US" sz="1850" dirty="0"/>
              <a:t>, </a:t>
            </a:r>
            <a:r>
              <a:rPr lang="en-US" sz="1850" dirty="0" err="1"/>
              <a:t>Incyte</a:t>
            </a:r>
            <a:r>
              <a:rPr lang="en-US" sz="1850" dirty="0"/>
              <a:t> Corporation, Infinity Pharmaceuticals </a:t>
            </a:r>
            <a:r>
              <a:rPr lang="en-US" sz="1850" dirty="0" err="1"/>
              <a:t>Inc</a:t>
            </a:r>
            <a:r>
              <a:rPr lang="en-US" sz="1850" dirty="0"/>
              <a:t>, </a:t>
            </a:r>
            <a:r>
              <a:rPr lang="en-US" sz="1850" dirty="0" err="1"/>
              <a:t>Ipsen</a:t>
            </a:r>
            <a:r>
              <a:rPr lang="en-US" sz="1850" dirty="0"/>
              <a:t> Biopharmaceuticals </a:t>
            </a:r>
            <a:r>
              <a:rPr lang="en-US" sz="1850" dirty="0" err="1"/>
              <a:t>Inc</a:t>
            </a:r>
            <a:r>
              <a:rPr lang="en-US" sz="1850" dirty="0"/>
              <a:t>, Janssen Biotech </a:t>
            </a:r>
            <a:r>
              <a:rPr lang="en-US" sz="1850" dirty="0" err="1"/>
              <a:t>Inc</a:t>
            </a:r>
            <a:r>
              <a:rPr lang="en-US" sz="1850" dirty="0"/>
              <a:t>, administered by Janssen Scientific Affairs LLC, Jazz Pharmaceuticals </a:t>
            </a:r>
            <a:r>
              <a:rPr lang="en-US" sz="1850" dirty="0" err="1"/>
              <a:t>Inc</a:t>
            </a:r>
            <a:r>
              <a:rPr lang="en-US" sz="1850" dirty="0"/>
              <a:t>, Kite Pharma </a:t>
            </a:r>
            <a:r>
              <a:rPr lang="en-US" sz="1850" dirty="0" err="1"/>
              <a:t>Inc</a:t>
            </a:r>
            <a:r>
              <a:rPr lang="en-US" sz="1850" dirty="0"/>
              <a:t>, Lexicon Pharmaceuticals </a:t>
            </a:r>
            <a:r>
              <a:rPr lang="en-US" sz="1850" dirty="0" err="1"/>
              <a:t>Inc</a:t>
            </a:r>
            <a:r>
              <a:rPr lang="en-US" sz="1850" dirty="0"/>
              <a:t>, Lilly, </a:t>
            </a:r>
            <a:r>
              <a:rPr lang="en-US" sz="1850" dirty="0" err="1"/>
              <a:t>Medivation</a:t>
            </a:r>
            <a:r>
              <a:rPr lang="en-US" sz="1850" dirty="0"/>
              <a:t> </a:t>
            </a:r>
            <a:r>
              <a:rPr lang="en-US" sz="1850" dirty="0" err="1"/>
              <a:t>Inc</a:t>
            </a:r>
            <a:r>
              <a:rPr lang="en-US" sz="1850" dirty="0"/>
              <a:t>, a Pfizer Company, Merck, Merrimack Pharmaceuticals </a:t>
            </a:r>
            <a:r>
              <a:rPr lang="en-US" sz="1850" dirty="0" err="1"/>
              <a:t>Inc</a:t>
            </a:r>
            <a:r>
              <a:rPr lang="en-US" sz="1850" dirty="0"/>
              <a:t>, Myriad Genetic Laboratories </a:t>
            </a:r>
            <a:r>
              <a:rPr lang="en-US" sz="1850" dirty="0" err="1"/>
              <a:t>Inc</a:t>
            </a:r>
            <a:r>
              <a:rPr lang="en-US" sz="1850" dirty="0"/>
              <a:t>, </a:t>
            </a:r>
            <a:r>
              <a:rPr lang="en-US" sz="1850" dirty="0" err="1"/>
              <a:t>NanoString</a:t>
            </a:r>
            <a:r>
              <a:rPr lang="en-US" sz="1850" dirty="0"/>
              <a:t> Technologies, </a:t>
            </a:r>
            <a:r>
              <a:rPr lang="en-US" sz="1850" dirty="0" err="1"/>
              <a:t>Natera</a:t>
            </a:r>
            <a:r>
              <a:rPr lang="en-US" sz="1850" dirty="0"/>
              <a:t> </a:t>
            </a:r>
            <a:r>
              <a:rPr lang="en-US" sz="1850" dirty="0" err="1"/>
              <a:t>Inc</a:t>
            </a:r>
            <a:r>
              <a:rPr lang="en-US" sz="1850" dirty="0"/>
              <a:t>, Novartis, </a:t>
            </a:r>
            <a:r>
              <a:rPr lang="en-US" sz="1850" dirty="0" err="1"/>
              <a:t>Novocure</a:t>
            </a:r>
            <a:r>
              <a:rPr lang="en-US" sz="1850" dirty="0"/>
              <a:t>, Onyx Pharmaceuticals, an Amgen subsidiary, Pfizer </a:t>
            </a:r>
            <a:r>
              <a:rPr lang="en-US" sz="1850" dirty="0" err="1"/>
              <a:t>Inc</a:t>
            </a:r>
            <a:r>
              <a:rPr lang="en-US" sz="1850" dirty="0"/>
              <a:t>, </a:t>
            </a:r>
            <a:r>
              <a:rPr lang="en-US" sz="1850" dirty="0" err="1"/>
              <a:t>Pharmacyclics</a:t>
            </a:r>
            <a:r>
              <a:rPr lang="en-US" sz="1850" dirty="0"/>
              <a:t> LLC, an AbbVie Company, Prometheus Laboratories </a:t>
            </a:r>
            <a:r>
              <a:rPr lang="en-US" sz="1850" dirty="0" err="1"/>
              <a:t>Inc</a:t>
            </a:r>
            <a:r>
              <a:rPr lang="en-US" sz="1850" dirty="0"/>
              <a:t>, Puma Biotechnology </a:t>
            </a:r>
            <a:r>
              <a:rPr lang="en-US" sz="1850" dirty="0" err="1"/>
              <a:t>Inc</a:t>
            </a:r>
            <a:r>
              <a:rPr lang="en-US" sz="1850" dirty="0"/>
              <a:t>, Regeneron Pharmaceuticals </a:t>
            </a:r>
            <a:r>
              <a:rPr lang="en-US" sz="1850" dirty="0" err="1"/>
              <a:t>Inc</a:t>
            </a:r>
            <a:r>
              <a:rPr lang="en-US" sz="1850" dirty="0"/>
              <a:t>, Sanofi Genzyme, Seattle Genetics, Sigma-Tau Pharmaceuticals </a:t>
            </a:r>
            <a:r>
              <a:rPr lang="en-US" sz="1850" dirty="0" err="1"/>
              <a:t>Inc</a:t>
            </a:r>
            <a:r>
              <a:rPr lang="en-US" sz="1850" dirty="0"/>
              <a:t>, </a:t>
            </a:r>
            <a:r>
              <a:rPr lang="en-US" sz="1850" dirty="0" err="1"/>
              <a:t>Sirtex</a:t>
            </a:r>
            <a:r>
              <a:rPr lang="en-US" sz="1850" dirty="0"/>
              <a:t> Medical Ltd, Spectrum Pharmaceuticals </a:t>
            </a:r>
            <a:r>
              <a:rPr lang="en-US" sz="1850" dirty="0" err="1"/>
              <a:t>Inc</a:t>
            </a:r>
            <a:r>
              <a:rPr lang="en-US" sz="1850" dirty="0"/>
              <a:t>, Taiho Oncology </a:t>
            </a:r>
            <a:r>
              <a:rPr lang="en-US" sz="1850" dirty="0" err="1"/>
              <a:t>Inc</a:t>
            </a:r>
            <a:r>
              <a:rPr lang="en-US" sz="1850" dirty="0"/>
              <a:t>, Takeda Oncology, </a:t>
            </a:r>
            <a:r>
              <a:rPr lang="en-US" sz="1850" dirty="0" err="1"/>
              <a:t>Tesaro</a:t>
            </a:r>
            <a:r>
              <a:rPr lang="en-US" sz="1850" dirty="0"/>
              <a:t> </a:t>
            </a:r>
            <a:r>
              <a:rPr lang="en-US" sz="1850" dirty="0" err="1"/>
              <a:t>Inc</a:t>
            </a:r>
            <a:r>
              <a:rPr lang="en-US" sz="1850" dirty="0"/>
              <a:t>, </a:t>
            </a:r>
            <a:r>
              <a:rPr lang="en-US" sz="1850" dirty="0" err="1"/>
              <a:t>Teva</a:t>
            </a:r>
            <a:r>
              <a:rPr lang="en-US" sz="1850" dirty="0"/>
              <a:t> Oncology and Tokai Pharmaceuticals Inc.</a:t>
            </a:r>
          </a:p>
        </p:txBody>
      </p:sp>
    </p:spTree>
    <p:extLst>
      <p:ext uri="{BB962C8B-B14F-4D97-AF65-F5344CB8AC3E}">
        <p14:creationId xmlns:p14="http://schemas.microsoft.com/office/powerpoint/2010/main" val="3535515391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1" y="1062075"/>
            <a:ext cx="7673037" cy="5488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2250"/>
            <a:ext cx="10972800" cy="841248"/>
          </a:xfrm>
        </p:spPr>
        <p:txBody>
          <a:bodyPr anchor="t"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3200" dirty="0"/>
              <a:t>RTP ASCO Symposia</a:t>
            </a:r>
            <a:endParaRPr lang="en-US" sz="2600" dirty="0"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85118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Contributing Community Oncologists</a:t>
            </a: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914400" y="3124200"/>
            <a:ext cx="2514600" cy="5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1800" b="1" dirty="0">
                <a:solidFill>
                  <a:srgbClr val="FFC000"/>
                </a:solidFill>
              </a:rPr>
              <a:t>Alan B </a:t>
            </a:r>
            <a:r>
              <a:rPr lang="en-US" sz="1800" b="1" dirty="0" err="1">
                <a:solidFill>
                  <a:srgbClr val="FFC000"/>
                </a:solidFill>
              </a:rPr>
              <a:t>Astrow</a:t>
            </a:r>
            <a:r>
              <a:rPr lang="en-US" sz="1800" b="1" dirty="0">
                <a:solidFill>
                  <a:srgbClr val="FFC000"/>
                </a:solidFill>
              </a:rPr>
              <a:t>, MD</a:t>
            </a:r>
          </a:p>
          <a:p>
            <a:pPr algn="ctr"/>
            <a:r>
              <a:rPr lang="en-US" sz="1800" dirty="0"/>
              <a:t>New York, New York</a:t>
            </a:r>
          </a:p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73474"/>
            <a:ext cx="137209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4495800" y="3124200"/>
            <a:ext cx="2969846" cy="5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1800" b="1" dirty="0" err="1">
                <a:solidFill>
                  <a:srgbClr val="FFC000"/>
                </a:solidFill>
              </a:rPr>
              <a:t>Eveyln</a:t>
            </a:r>
            <a:r>
              <a:rPr lang="en-US" sz="1800" b="1" dirty="0">
                <a:solidFill>
                  <a:srgbClr val="FFC000"/>
                </a:solidFill>
              </a:rPr>
              <a:t> </a:t>
            </a:r>
            <a:r>
              <a:rPr lang="en-US" sz="1800" b="1" dirty="0" err="1">
                <a:solidFill>
                  <a:srgbClr val="FFC000"/>
                </a:solidFill>
              </a:rPr>
              <a:t>Brosnan</a:t>
            </a:r>
            <a:r>
              <a:rPr lang="en-US" sz="1800" b="1" dirty="0">
                <a:solidFill>
                  <a:srgbClr val="FFC000"/>
                </a:solidFill>
              </a:rPr>
              <a:t>, MD</a:t>
            </a:r>
          </a:p>
          <a:p>
            <a:pPr algn="ctr"/>
            <a:r>
              <a:rPr lang="en-US" sz="1800" dirty="0"/>
              <a:t>Chapel Hill, North Carolina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8229600" y="3124200"/>
            <a:ext cx="3200400" cy="5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1800" b="1" dirty="0">
                <a:solidFill>
                  <a:srgbClr val="FFC000"/>
                </a:solidFill>
              </a:rPr>
              <a:t>Lauren Peirce </a:t>
            </a:r>
            <a:r>
              <a:rPr lang="en-US" sz="1800" b="1" dirty="0" err="1">
                <a:solidFill>
                  <a:srgbClr val="FFC000"/>
                </a:solidFill>
              </a:rPr>
              <a:t>Carcas</a:t>
            </a:r>
            <a:r>
              <a:rPr lang="en-US" sz="1800" b="1" dirty="0">
                <a:solidFill>
                  <a:srgbClr val="FFC000"/>
                </a:solidFill>
              </a:rPr>
              <a:t>, MD</a:t>
            </a:r>
          </a:p>
          <a:p>
            <a:pPr algn="ctr"/>
            <a:r>
              <a:rPr lang="en-US" sz="1800" dirty="0"/>
              <a:t>Miami, Florida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2401277" y="5849874"/>
            <a:ext cx="2971800" cy="5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1800" b="1" dirty="0">
                <a:solidFill>
                  <a:srgbClr val="FFC000"/>
                </a:solidFill>
              </a:rPr>
              <a:t>Justin P </a:t>
            </a:r>
            <a:r>
              <a:rPr lang="en-US" sz="1800" b="1" dirty="0" err="1">
                <a:solidFill>
                  <a:srgbClr val="FFC000"/>
                </a:solidFill>
              </a:rPr>
              <a:t>Favaro</a:t>
            </a:r>
            <a:r>
              <a:rPr lang="en-US" sz="1800" b="1" dirty="0">
                <a:solidFill>
                  <a:srgbClr val="FFC000"/>
                </a:solidFill>
              </a:rPr>
              <a:t>, MD, PhD</a:t>
            </a:r>
          </a:p>
          <a:p>
            <a:pPr algn="ctr"/>
            <a:r>
              <a:rPr lang="en-US" sz="1800" dirty="0"/>
              <a:t>Charlotte, North Carolina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7162800" y="5849874"/>
            <a:ext cx="2969846" cy="5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1800" b="1" dirty="0" err="1">
                <a:solidFill>
                  <a:srgbClr val="FFC000"/>
                </a:solidFill>
              </a:rPr>
              <a:t>Neeraj</a:t>
            </a:r>
            <a:r>
              <a:rPr lang="en-US" sz="1800" b="1" dirty="0">
                <a:solidFill>
                  <a:srgbClr val="FFC000"/>
                </a:solidFill>
              </a:rPr>
              <a:t> Mahajan, MD</a:t>
            </a:r>
          </a:p>
          <a:p>
            <a:pPr algn="ctr"/>
            <a:r>
              <a:rPr lang="en-US" sz="1800" dirty="0"/>
              <a:t>Cleveland, Ohio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50" y="1447800"/>
            <a:ext cx="1376228" cy="1605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447800"/>
            <a:ext cx="1376228" cy="1605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173474"/>
            <a:ext cx="1376228" cy="1605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3C0026-BDAE-3A47-8918-242EF14350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499" r="15914" b="37240"/>
          <a:stretch/>
        </p:blipFill>
        <p:spPr>
          <a:xfrm>
            <a:off x="1460499" y="1417064"/>
            <a:ext cx="1372091" cy="1630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43599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Agenda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87084"/>
              </p:ext>
            </p:extLst>
          </p:nvPr>
        </p:nvGraphicFramePr>
        <p:xfrm>
          <a:off x="914639" y="1447801"/>
          <a:ext cx="10360152" cy="5202377"/>
        </p:xfrm>
        <a:graphic>
          <a:graphicData uri="http://schemas.openxmlformats.org/drawingml/2006/table">
            <a:tbl>
              <a:tblPr/>
              <a:tblGrid>
                <a:gridCol w="10360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355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1 –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Optimal Treatment Strategies for Patients with Localized HER2-Positive Breast Cancer (BC) — </a:t>
                      </a:r>
                      <a:r>
                        <a:rPr kumimoji="0" lang="en-US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Hurvitz</a:t>
                      </a: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 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522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2 – </a:t>
                      </a: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Current Role of Genomic Assays in the Management of </a:t>
                      </a:r>
                      <a:b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</a:b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ER-Positive Early BC — </a:t>
                      </a:r>
                      <a:r>
                        <a:rPr kumimoji="0" lang="en-US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Burstein 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355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3 – </a:t>
                      </a: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Therapeutic Considerations for Patients with ER-Positive, HER2-Negative Metastatic BC (</a:t>
                      </a:r>
                      <a:r>
                        <a:rPr kumimoji="0" lang="en-US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mBC</a:t>
                      </a: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) — </a:t>
                      </a:r>
                      <a:r>
                        <a:rPr kumimoji="0" lang="en-US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Di Leo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55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4 – </a:t>
                      </a: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Protocol and </a:t>
                      </a:r>
                      <a:r>
                        <a:rPr kumimoji="0" lang="en-US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Nonresearch</a:t>
                      </a: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Decision-Making for Patients with HER2-Positive </a:t>
                      </a:r>
                      <a:r>
                        <a:rPr kumimoji="0" lang="en-US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mBC</a:t>
                      </a: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— </a:t>
                      </a:r>
                      <a:r>
                        <a:rPr kumimoji="0" lang="en-US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Sledge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355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5 – </a:t>
                      </a: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Role of PARP Inhibition in the Management of BC — </a:t>
                      </a:r>
                      <a:b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</a:br>
                      <a:r>
                        <a:rPr kumimoji="0" lang="en-US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Robson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2022662"/>
                  </a:ext>
                </a:extLst>
              </a:tr>
              <a:tr h="80355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6 – </a:t>
                      </a: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Immune Checkpoint Inhibitors and Other Emerging Therapeutic Strategies — </a:t>
                      </a:r>
                      <a:r>
                        <a:rPr kumimoji="0" lang="en-US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Rugo</a:t>
                      </a:r>
                      <a:endParaRPr kumimoji="0" lang="en-US" sz="2500" b="0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110" charset="-52"/>
                        <a:ea typeface="ヒラギノ角ゴ Pro W3" pitchFamily="-110" charset="-128"/>
                        <a:cs typeface="ヒラギノ角ゴ Pro W3" pitchFamily="-110" charset="-128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162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287D94-587D-F64A-8CC5-200F142EE4FD}"/>
              </a:ext>
            </a:extLst>
          </p:cNvPr>
          <p:cNvGrpSpPr/>
          <p:nvPr/>
        </p:nvGrpSpPr>
        <p:grpSpPr>
          <a:xfrm>
            <a:off x="1063371" y="222250"/>
            <a:ext cx="10065258" cy="6413500"/>
            <a:chOff x="838200" y="222250"/>
            <a:chExt cx="10065258" cy="6413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48A4D56-8585-D044-A90A-EAA1D120F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22250"/>
              <a:ext cx="4813300" cy="6413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74AA33A-6057-3E42-81B2-D2E1B57B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222250"/>
              <a:ext cx="4807458" cy="64099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49557992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13025</TotalTime>
  <Words>248</Words>
  <Application>Microsoft Macintosh PowerPoint</Application>
  <PresentationFormat>Widescreen</PresentationFormat>
  <Paragraphs>44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Times</vt:lpstr>
      <vt:lpstr>Wingdings</vt:lpstr>
      <vt:lpstr>ヒラギノ角ゴ Pro W3</vt:lpstr>
      <vt:lpstr>Arial</vt:lpstr>
      <vt:lpstr>Blank Presentation</vt:lpstr>
      <vt:lpstr>13_Blank Presentation</vt:lpstr>
      <vt:lpstr>4_Blank Presentation</vt:lpstr>
      <vt:lpstr>PowerPoint Presentation</vt:lpstr>
      <vt:lpstr>PowerPoint Presentation</vt:lpstr>
      <vt:lpstr>Disclosures for Moderator Neil Love, MD</vt:lpstr>
      <vt:lpstr>RTP ASCO Symposia</vt:lpstr>
      <vt:lpstr>Contributing Community Oncologists</vt:lpstr>
      <vt:lpstr>Agenda</vt:lpstr>
      <vt:lpstr>PowerPoint Presentation</vt:lpstr>
    </vt:vector>
  </TitlesOfParts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creator>Fernando G Rendina</dc:creator>
  <cp:lastModifiedBy>Microsoft Office User</cp:lastModifiedBy>
  <cp:revision>1532</cp:revision>
  <cp:lastPrinted>2018-06-04T23:23:56Z</cp:lastPrinted>
  <dcterms:created xsi:type="dcterms:W3CDTF">2012-08-13T12:55:31Z</dcterms:created>
  <dcterms:modified xsi:type="dcterms:W3CDTF">2018-06-11T11:53:41Z</dcterms:modified>
</cp:coreProperties>
</file>