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4" r:id="rId5"/>
    <p:sldMasterId id="2147483691" r:id="rId6"/>
    <p:sldMasterId id="2147483698" r:id="rId7"/>
    <p:sldMasterId id="2147483717" r:id="rId8"/>
    <p:sldMasterId id="2147483742" r:id="rId9"/>
    <p:sldMasterId id="2147483803" r:id="rId10"/>
  </p:sldMasterIdLst>
  <p:notesMasterIdLst>
    <p:notesMasterId r:id="rId39"/>
  </p:notesMasterIdLst>
  <p:handoutMasterIdLst>
    <p:handoutMasterId r:id="rId40"/>
  </p:handoutMasterIdLst>
  <p:sldIdLst>
    <p:sldId id="486" r:id="rId11"/>
    <p:sldId id="348" r:id="rId12"/>
    <p:sldId id="339" r:id="rId13"/>
    <p:sldId id="471" r:id="rId14"/>
    <p:sldId id="473" r:id="rId15"/>
    <p:sldId id="474" r:id="rId16"/>
    <p:sldId id="475" r:id="rId17"/>
    <p:sldId id="476" r:id="rId18"/>
    <p:sldId id="477" r:id="rId19"/>
    <p:sldId id="478" r:id="rId20"/>
    <p:sldId id="269" r:id="rId21"/>
    <p:sldId id="282" r:id="rId22"/>
    <p:sldId id="283" r:id="rId23"/>
    <p:sldId id="326" r:id="rId24"/>
    <p:sldId id="327" r:id="rId25"/>
    <p:sldId id="340" r:id="rId26"/>
    <p:sldId id="342" r:id="rId27"/>
    <p:sldId id="345" r:id="rId28"/>
    <p:sldId id="319" r:id="rId29"/>
    <p:sldId id="320" r:id="rId30"/>
    <p:sldId id="321" r:id="rId31"/>
    <p:sldId id="322" r:id="rId32"/>
    <p:sldId id="334" r:id="rId33"/>
    <p:sldId id="331" r:id="rId34"/>
    <p:sldId id="332" r:id="rId35"/>
    <p:sldId id="333" r:id="rId36"/>
    <p:sldId id="480" r:id="rId37"/>
    <p:sldId id="479" r:id="rId3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FFFF"/>
    <a:srgbClr val="298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/>
    <p:restoredTop sz="94801"/>
  </p:normalViewPr>
  <p:slideViewPr>
    <p:cSldViewPr snapToGrid="0" snapToObjects="1" showGuides="1">
      <p:cViewPr>
        <p:scale>
          <a:sx n="100" d="100"/>
          <a:sy n="100" d="100"/>
        </p:scale>
        <p:origin x="960" y="3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37494679083659"/>
          <c:w val="0.96755162241888"/>
          <c:h val="0.925010641832682"/>
        </c:manualLayout>
      </c:layout>
      <c:barChart>
        <c:barDir val="bar"/>
        <c:grouping val="stacke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GAP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Hand-foot syndrome</c:v>
                </c:pt>
                <c:pt idx="1">
                  <c:v>Alopecia</c:v>
                </c:pt>
                <c:pt idx="2">
                  <c:v>AST increased</c:v>
                </c:pt>
                <c:pt idx="3">
                  <c:v>ALT increased</c:v>
                </c:pt>
                <c:pt idx="4">
                  <c:v>Back pain</c:v>
                </c:pt>
                <c:pt idx="5">
                  <c:v>Decreased appetite</c:v>
                </c:pt>
                <c:pt idx="6">
                  <c:v>Cough</c:v>
                </c:pt>
                <c:pt idx="7">
                  <c:v>Neutropenia</c:v>
                </c:pt>
                <c:pt idx="8">
                  <c:v>Fatigue</c:v>
                </c:pt>
                <c:pt idx="9">
                  <c:v>Vomiting</c:v>
                </c:pt>
                <c:pt idx="10">
                  <c:v>Anemia</c:v>
                </c:pt>
                <c:pt idx="11">
                  <c:v>Nausea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2.0</c:v>
                </c:pt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2.0</c:v>
                </c:pt>
                <c:pt idx="11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C1-4369-8272-D5526EEEB5DF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Chemotherapy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727993568224081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526151183557239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621562406024267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632582345757053"/>
                  <c:y val="7.1335103297855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385114857525116"/>
                  <c:y val="-7.1335103297855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515132471262603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331899276425209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41952854100564"/>
                  <c:y val="0.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100" b="0" i="0" u="none" strike="noStrike" kern="1200" baseline="0">
                      <a:solidFill>
                        <a:srgbClr val="5E5E5E">
                          <a:lumMod val="50000"/>
                        </a:srgbClr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816954603199932"/>
                  <c:y val="-3.5667551648927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0584436084226806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CC1-4369-8272-D5526EEEB5DF}"/>
                </c:ext>
                <c:ext xmlns:c15="http://schemas.microsoft.com/office/drawing/2012/chart" uri="{CE6537A1-D6FC-4f65-9D91-7224C49458BB}">
                  <c15:layout>
                    <c:manualLayout>
                      <c:w val="0.0531878409976617"/>
                      <c:h val="0.0603112840466926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0.0891136055382008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10526632339313"/>
                  <c:y val="-8.91688791223208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05830453968001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CC1-4369-8272-D5526EEEB5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GB" sz="1100" b="0" i="0" u="none" strike="noStrike" kern="1200" baseline="0">
                    <a:solidFill>
                      <a:srgbClr val="5E5E5E">
                        <a:lumMod val="50000"/>
                      </a:srgb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Hand-foot syndrome</c:v>
                </c:pt>
                <c:pt idx="1">
                  <c:v>Alopecia</c:v>
                </c:pt>
                <c:pt idx="2">
                  <c:v>AST increased</c:v>
                </c:pt>
                <c:pt idx="3">
                  <c:v>ALT increased</c:v>
                </c:pt>
                <c:pt idx="4">
                  <c:v>Back pain</c:v>
                </c:pt>
                <c:pt idx="5">
                  <c:v>Decreased appetite</c:v>
                </c:pt>
                <c:pt idx="6">
                  <c:v>Cough</c:v>
                </c:pt>
                <c:pt idx="7">
                  <c:v>Neutropenia</c:v>
                </c:pt>
                <c:pt idx="8">
                  <c:v>Fatigue</c:v>
                </c:pt>
                <c:pt idx="9">
                  <c:v>Vomiting</c:v>
                </c:pt>
                <c:pt idx="10">
                  <c:v>Anemia</c:v>
                </c:pt>
                <c:pt idx="11">
                  <c:v>Nausea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20.9</c:v>
                </c:pt>
                <c:pt idx="1">
                  <c:v>13.2</c:v>
                </c:pt>
                <c:pt idx="2">
                  <c:v>16.5</c:v>
                </c:pt>
                <c:pt idx="3">
                  <c:v>17.6</c:v>
                </c:pt>
                <c:pt idx="4">
                  <c:v>8.8</c:v>
                </c:pt>
                <c:pt idx="5">
                  <c:v>12.1</c:v>
                </c:pt>
                <c:pt idx="6">
                  <c:v>6.6</c:v>
                </c:pt>
                <c:pt idx="7">
                  <c:v>49.5</c:v>
                </c:pt>
                <c:pt idx="8">
                  <c:v>24.2</c:v>
                </c:pt>
                <c:pt idx="9">
                  <c:v>15.4</c:v>
                </c:pt>
                <c:pt idx="10">
                  <c:v>26.4</c:v>
                </c:pt>
                <c:pt idx="11">
                  <c:v>35.2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CC1-4369-8272-D5526EEEB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-1006268848"/>
        <c:axId val="-1006266800"/>
      </c:barChar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Olaparib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184347708679829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nb-NO" dirty="0"/>
                      <a:t>0.5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254497026531076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414018571139247"/>
                  <c:y val="1.5319096786053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BCC1-4369-8272-D5526EEEB5DF}"/>
                </c:ext>
                <c:ext xmlns:c15="http://schemas.microsoft.com/office/drawing/2012/chart" uri="{CE6537A1-D6FC-4f65-9D91-7224C49458BB}">
                  <c15:layout>
                    <c:manualLayout>
                      <c:w val="0.0363133895090861"/>
                      <c:h val="0.064785992217898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049021793164397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575954486593307"/>
                  <c:y val="-7.1335103297855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5B0-432E-8159-1BFC18C7C01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62084067239062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652021283777564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876438710944452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952506735566862"/>
                  <c:y val="-3.5667551648927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B0-432E-8159-1BFC18C7C01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0990392841580695"/>
                  <c:y val="-3.5667551648927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17315347272939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163032140468022"/>
                  <c:y val="-8.91688791223208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BCC1-4369-8272-D5526EEEB5D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60980968571446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BCC1-4369-8272-D5526EEEB5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GB" sz="1100" b="0" i="0" u="none" strike="noStrike" kern="1200" baseline="0">
                    <a:solidFill>
                      <a:srgbClr val="5E5E5E">
                        <a:lumMod val="50000"/>
                      </a:srgb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Hand-foot syndrome</c:v>
                </c:pt>
                <c:pt idx="1">
                  <c:v>Alopecia</c:v>
                </c:pt>
                <c:pt idx="2">
                  <c:v>AST increased</c:v>
                </c:pt>
                <c:pt idx="3">
                  <c:v>ALT increased</c:v>
                </c:pt>
                <c:pt idx="4">
                  <c:v>Back pain</c:v>
                </c:pt>
                <c:pt idx="5">
                  <c:v>Decreased appetite</c:v>
                </c:pt>
                <c:pt idx="6">
                  <c:v>Cough</c:v>
                </c:pt>
                <c:pt idx="7">
                  <c:v>Neutropenia</c:v>
                </c:pt>
                <c:pt idx="8">
                  <c:v>Fatigue</c:v>
                </c:pt>
                <c:pt idx="9">
                  <c:v>Vomiting</c:v>
                </c:pt>
                <c:pt idx="10">
                  <c:v>Anemia</c:v>
                </c:pt>
                <c:pt idx="11">
                  <c:v>Nausea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0.5</c:v>
                </c:pt>
                <c:pt idx="1">
                  <c:v>3.4</c:v>
                </c:pt>
                <c:pt idx="2">
                  <c:v>9.8</c:v>
                </c:pt>
                <c:pt idx="3">
                  <c:v>11.7</c:v>
                </c:pt>
                <c:pt idx="4">
                  <c:v>14.6</c:v>
                </c:pt>
                <c:pt idx="5">
                  <c:v>17.1</c:v>
                </c:pt>
                <c:pt idx="6">
                  <c:v>17.1</c:v>
                </c:pt>
                <c:pt idx="7">
                  <c:v>27.3</c:v>
                </c:pt>
                <c:pt idx="8">
                  <c:v>29.8</c:v>
                </c:pt>
                <c:pt idx="9">
                  <c:v>32.2</c:v>
                </c:pt>
                <c:pt idx="10">
                  <c:v>40.0</c:v>
                </c:pt>
                <c:pt idx="11">
                  <c:v>58.0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BCC1-4369-8272-D5526EEEB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-1005641040"/>
        <c:axId val="-1006264480"/>
      </c:barChart>
      <c:catAx>
        <c:axId val="-1006268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-1006266800"/>
        <c:crosses val="autoZero"/>
        <c:auto val="1"/>
        <c:lblAlgn val="ctr"/>
        <c:lblOffset val="100"/>
        <c:noMultiLvlLbl val="0"/>
      </c:catAx>
      <c:valAx>
        <c:axId val="-1006266800"/>
        <c:scaling>
          <c:orientation val="minMax"/>
          <c:max val="100.0"/>
          <c:min val="-100.0"/>
        </c:scaling>
        <c:delete val="1"/>
        <c:axPos val="b"/>
        <c:numFmt formatCode="General" sourceLinked="1"/>
        <c:majorTickMark val="none"/>
        <c:minorTickMark val="none"/>
        <c:tickLblPos val="none"/>
        <c:crossAx val="-1006268848"/>
        <c:crosses val="autoZero"/>
        <c:crossBetween val="between"/>
      </c:valAx>
      <c:valAx>
        <c:axId val="-1006264480"/>
        <c:scaling>
          <c:orientation val="maxMin"/>
          <c:max val="100.0"/>
          <c:min val="-100.0"/>
        </c:scaling>
        <c:delete val="1"/>
        <c:axPos val="t"/>
        <c:numFmt formatCode="0.0" sourceLinked="1"/>
        <c:majorTickMark val="out"/>
        <c:minorTickMark val="none"/>
        <c:tickLblPos val="none"/>
        <c:crossAx val="-1005641040"/>
        <c:crosses val="max"/>
        <c:crossBetween val="between"/>
      </c:valAx>
      <c:catAx>
        <c:axId val="-100564104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-1006264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30910-93D4-7449-A1C2-25BF4FCCFC08}" type="datetimeFigureOut">
              <a:rPr lang="en-US" smtClean="0"/>
              <a:t>6/11/18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B8B3B-BE2C-1C45-920E-A09062C27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84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6529B-C8F4-2C4D-BDE6-D3A3DC96A674}" type="datetimeFigureOut">
              <a:rPr lang="en-US" smtClean="0"/>
              <a:t>6/11/18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C638F-0DA9-5D42-85CA-B1E7D8F6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9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0738" y="1006475"/>
            <a:ext cx="6129337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15900" indent="-215900" eaLnBrk="1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dirty="0">
              <a:latin typeface="Arial" charset="0"/>
              <a:ea typeface="Gothic" charset="0"/>
              <a:cs typeface="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6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0738" y="1006475"/>
            <a:ext cx="6129337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15900" indent="-215900" eaLnBrk="1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dirty="0">
              <a:latin typeface="Arial" charset="0"/>
              <a:ea typeface="Gothic" charset="0"/>
              <a:cs typeface="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51AE-7ABC-314D-AFAD-47B860ED6FF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52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664" y="3249988"/>
            <a:ext cx="7941311" cy="3500390"/>
          </a:xfrm>
        </p:spPr>
        <p:txBody>
          <a:bodyPr/>
          <a:lstStyle/>
          <a:p>
            <a:pPr>
              <a:spcBef>
                <a:spcPts val="304"/>
              </a:spcBef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EFEF5-B9A2-40C9-B49D-70BC3CC636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comment on PFS by Investigator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4279B-9BFE-4FC3-A946-C45036C9DAB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4279B-9BFE-4FC3-A946-C45036C9DAB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9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59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FDB787-9FB4-DC4A-80AA-DB3AF5C8F3C0}" type="slidenum">
              <a:rPr lang="en-US" sz="1200">
                <a:solidFill>
                  <a:srgbClr val="000000"/>
                </a:solidFill>
              </a:rPr>
              <a:pPr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00A_ONS-Breast-17-NL-Intro-Slides_v34fr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Breast Cancer</a:t>
            </a:r>
          </a:p>
        </p:txBody>
      </p:sp>
    </p:spTree>
    <p:extLst>
      <p:ext uri="{BB962C8B-B14F-4D97-AF65-F5344CB8AC3E}">
        <p14:creationId xmlns:p14="http://schemas.microsoft.com/office/powerpoint/2010/main" val="81009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jp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jp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jp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jp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jp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SKCC_logo_hor_pos_rgb_1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317" y="735014"/>
            <a:ext cx="34426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4718" y="0"/>
            <a:ext cx="205316" cy="1690688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4718" y="1690689"/>
            <a:ext cx="205316" cy="1804987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718" y="3495676"/>
            <a:ext cx="205316" cy="2549525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894" y="2194896"/>
            <a:ext cx="9266239" cy="1470025"/>
          </a:xfrm>
        </p:spPr>
        <p:txBody>
          <a:bodyPr>
            <a:normAutofit/>
          </a:bodyPr>
          <a:lstStyle>
            <a:lvl1pPr algn="l">
              <a:defRPr sz="4000" b="1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279" y="4292600"/>
            <a:ext cx="10245853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000000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500" y="6462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16085" y="192000"/>
            <a:ext cx="11687535" cy="672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78900" y="6311900"/>
            <a:ext cx="2336800" cy="36618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5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500" y="6462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16085" y="192000"/>
            <a:ext cx="11687535" cy="672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78900" y="6311900"/>
            <a:ext cx="2336800" cy="36618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316083" y="828732"/>
            <a:ext cx="11687535" cy="672000"/>
          </a:xfrm>
          <a:prstGeom prst="rect">
            <a:avLst/>
          </a:prstGeom>
        </p:spPr>
        <p:txBody>
          <a:bodyPr vert="horz"/>
          <a:lstStyle>
            <a:lvl1pPr algn="ctr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455849" y="3093480"/>
            <a:ext cx="9408000" cy="2160000"/>
          </a:xfrm>
          <a:prstGeom prst="rect">
            <a:avLst/>
          </a:prstGeom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l">
              <a:buNone/>
              <a:defRPr sz="1400"/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400"/>
            </a:lvl4pPr>
            <a:lvl5pPr marL="1828754" indent="0" algn="l">
              <a:buNone/>
              <a:defRPr sz="14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316801" y="192000"/>
            <a:ext cx="11040000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3200" b="1" baseline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24501" y="1267340"/>
            <a:ext cx="11286639" cy="4229521"/>
          </a:xfrm>
          <a:prstGeom prst="rect">
            <a:avLst/>
          </a:prstGeom>
        </p:spPr>
        <p:txBody>
          <a:bodyPr vert="horz"/>
          <a:lstStyle>
            <a:lvl1pPr marL="380990" indent="-380990">
              <a:spcBef>
                <a:spcPts val="0"/>
              </a:spcBef>
              <a:buFont typeface="Wingdings" panose="05000000000000000000" pitchFamily="2" charset="2"/>
              <a:buChar char="§"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38179" indent="-457189">
              <a:buFont typeface="Arial" panose="020B0604020202020204" pitchFamily="34" charset="0"/>
              <a:buChar char="–"/>
              <a:defRPr sz="2133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GB" noProof="0" dirty="0"/>
              <a:t>Click to add introduction text</a:t>
            </a:r>
          </a:p>
          <a:p>
            <a:pPr lvl="1"/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7139" y="6462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 mod="1">
    <p:ext uri="{DCECCB84-F9BA-43D5-87BE-67443E8EF086}">
      <p15:sldGuideLst xmlns:p15="http://schemas.microsoft.com/office/powerpoint/2012/main">
        <p15:guide id="1" orient="horz" pos="599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316801" y="192000"/>
            <a:ext cx="11040000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3200" b="1" baseline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1D27BA4-F793-4AD2-9FFD-65A888FDDB3B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424499" y="1267884"/>
          <a:ext cx="11286640" cy="2424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213">
                  <a:extLst>
                    <a:ext uri="{9D8B030D-6E8A-4147-A177-3AD203B41FA5}">
                      <a16:colId xmlns:a16="http://schemas.microsoft.com/office/drawing/2014/main" xmlns="" val="246640038"/>
                    </a:ext>
                  </a:extLst>
                </a:gridCol>
                <a:gridCol w="3762213">
                  <a:extLst>
                    <a:ext uri="{9D8B030D-6E8A-4147-A177-3AD203B41FA5}">
                      <a16:colId xmlns:a16="http://schemas.microsoft.com/office/drawing/2014/main" xmlns="" val="1405632383"/>
                    </a:ext>
                  </a:extLst>
                </a:gridCol>
                <a:gridCol w="3762213">
                  <a:extLst>
                    <a:ext uri="{9D8B030D-6E8A-4147-A177-3AD203B41FA5}">
                      <a16:colId xmlns:a16="http://schemas.microsoft.com/office/drawing/2014/main" xmlns="" val="67938778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007209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39776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238353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030396"/>
                  </a:ext>
                </a:extLst>
              </a:tr>
            </a:tbl>
          </a:graphicData>
        </a:graphic>
      </p:graphicFrame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1F1AF1EE-3F00-4D63-AEB6-070B07C6C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139" y="6462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 mod="1">
    <p:ext uri="{DCECCB84-F9BA-43D5-87BE-67443E8EF086}">
      <p15:sldGuideLst xmlns:p15="http://schemas.microsoft.com/office/powerpoint/2012/main">
        <p15:guide id="1" orient="horz" pos="599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316801" y="192000"/>
            <a:ext cx="11040000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3200" b="1" baseline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95C7EB3-10BE-493F-9144-BFED39999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139" y="6462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316083" y="192000"/>
            <a:ext cx="11687535" cy="672000"/>
          </a:xfrm>
          <a:prstGeom prst="rect">
            <a:avLst/>
          </a:prstGeom>
        </p:spPr>
        <p:txBody>
          <a:bodyPr vert="horz"/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200" b="1" kern="1200" baseline="0" noProof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2500" y="1571641"/>
            <a:ext cx="9408000" cy="216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l">
              <a:buNone/>
              <a:defRPr sz="1400"/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400"/>
            </a:lvl4pPr>
            <a:lvl5pPr marL="1828754" indent="0" algn="l">
              <a:buNone/>
              <a:defRPr sz="14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54ECBD3-6F22-4119-B1DE-0971BAEC4FAD}"/>
              </a:ext>
            </a:extLst>
          </p:cNvPr>
          <p:cNvSpPr txBox="1">
            <a:spLocks/>
          </p:cNvSpPr>
          <p:nvPr userDrawn="1"/>
        </p:nvSpPr>
        <p:spPr>
          <a:xfrm>
            <a:off x="11447139" y="6462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4572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4F54F3-C349-4609-AFEE-01462D5C7942}" type="slidenum">
              <a:rPr lang="en-GB" sz="1067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067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Mul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92000" y="192000"/>
            <a:ext cx="11808000" cy="64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316800" y="192000"/>
            <a:ext cx="11040000" cy="672000"/>
          </a:xfrm>
          <a:prstGeom prst="rect">
            <a:avLst/>
          </a:prstGeom>
        </p:spPr>
        <p:txBody>
          <a:bodyPr vert="horz"/>
          <a:lstStyle>
            <a:lvl1pPr algn="l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divider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316083" y="828732"/>
            <a:ext cx="11687535" cy="672000"/>
          </a:xfrm>
          <a:prstGeom prst="rect">
            <a:avLst/>
          </a:prstGeom>
        </p:spPr>
        <p:txBody>
          <a:bodyPr vert="horz"/>
          <a:lstStyle>
            <a:lvl1pPr algn="ctr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455849" y="3093480"/>
            <a:ext cx="9408000" cy="2160000"/>
          </a:xfrm>
          <a:prstGeom prst="rect">
            <a:avLst/>
          </a:prstGeom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l">
              <a:buNone/>
              <a:defRPr sz="1400"/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400"/>
            </a:lvl4pPr>
            <a:lvl5pPr marL="1828754" indent="0" algn="l">
              <a:buNone/>
              <a:defRPr sz="14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316801" y="192000"/>
            <a:ext cx="11040000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3200" b="1" baseline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1D27BA4-F793-4AD2-9FFD-65A888FDDB3B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424499" y="1267884"/>
          <a:ext cx="11286640" cy="2424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213">
                  <a:extLst>
                    <a:ext uri="{9D8B030D-6E8A-4147-A177-3AD203B41FA5}">
                      <a16:colId xmlns:a16="http://schemas.microsoft.com/office/drawing/2014/main" xmlns="" val="246640038"/>
                    </a:ext>
                  </a:extLst>
                </a:gridCol>
                <a:gridCol w="3762213">
                  <a:extLst>
                    <a:ext uri="{9D8B030D-6E8A-4147-A177-3AD203B41FA5}">
                      <a16:colId xmlns:a16="http://schemas.microsoft.com/office/drawing/2014/main" xmlns="" val="1405632383"/>
                    </a:ext>
                  </a:extLst>
                </a:gridCol>
                <a:gridCol w="3762213">
                  <a:extLst>
                    <a:ext uri="{9D8B030D-6E8A-4147-A177-3AD203B41FA5}">
                      <a16:colId xmlns:a16="http://schemas.microsoft.com/office/drawing/2014/main" xmlns="" val="67938778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007209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39776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238353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030396"/>
                  </a:ext>
                </a:extLst>
              </a:tr>
            </a:tbl>
          </a:graphicData>
        </a:graphic>
      </p:graphicFrame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1F1AF1EE-3F00-4D63-AEB6-070B07C6C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139" y="6462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 mod="1">
    <p:ext uri="{DCECCB84-F9BA-43D5-87BE-67443E8EF086}">
      <p15:sldGuideLst xmlns:p15="http://schemas.microsoft.com/office/powerpoint/2012/main">
        <p15:guide id="1" orient="horz" pos="599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718" y="0"/>
            <a:ext cx="205316" cy="971550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4718" y="971550"/>
            <a:ext cx="205316" cy="401638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4718" y="1373188"/>
            <a:ext cx="205316" cy="703262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839" y="297658"/>
            <a:ext cx="10239828" cy="7826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839" y="1202967"/>
            <a:ext cx="1023982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233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B103F7-F532-7E41-A643-14513E3B0DC9}" type="datetimeFigureOut">
              <a:rPr lang="en-US"/>
              <a:pPr>
                <a:defRPr/>
              </a:pPr>
              <a:t>6/11/18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4284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5867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4D73-AB55-8D45-A235-151C299D4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316801" y="192000"/>
            <a:ext cx="11040000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3200" b="1" baseline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95C7EB3-10BE-493F-9144-BFED39999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139" y="6462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316083" y="192000"/>
            <a:ext cx="11687535" cy="672000"/>
          </a:xfrm>
          <a:prstGeom prst="rect">
            <a:avLst/>
          </a:prstGeom>
        </p:spPr>
        <p:txBody>
          <a:bodyPr vert="horz"/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200" b="1" kern="1200" baseline="0" noProof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2500" y="1571641"/>
            <a:ext cx="9408000" cy="216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l">
              <a:buNone/>
              <a:defRPr sz="1400"/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400"/>
            </a:lvl4pPr>
            <a:lvl5pPr marL="1828754" indent="0" algn="l">
              <a:buNone/>
              <a:defRPr sz="14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54ECBD3-6F22-4119-B1DE-0971BAEC4FAD}"/>
              </a:ext>
            </a:extLst>
          </p:cNvPr>
          <p:cNvSpPr txBox="1">
            <a:spLocks/>
          </p:cNvSpPr>
          <p:nvPr userDrawn="1"/>
        </p:nvSpPr>
        <p:spPr>
          <a:xfrm>
            <a:off x="11447139" y="6462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457200" rtl="0" eaLnBrk="1" latinLnBrk="0" hangingPunct="1">
              <a:defRPr sz="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4F54F3-C349-4609-AFEE-01462D5C7942}" type="slidenum">
              <a:rPr lang="en-GB" sz="1067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067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Mul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92000" y="192000"/>
            <a:ext cx="11808000" cy="64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316800" y="192000"/>
            <a:ext cx="11040000" cy="672000"/>
          </a:xfrm>
          <a:prstGeom prst="rect">
            <a:avLst/>
          </a:prstGeom>
        </p:spPr>
        <p:txBody>
          <a:bodyPr vert="horz"/>
          <a:lstStyle>
            <a:lvl1pPr algn="l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divider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8101277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625600" y="2728411"/>
            <a:ext cx="944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625600" y="3338011"/>
            <a:ext cx="944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625600" y="3956829"/>
            <a:ext cx="944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625600" y="4546600"/>
            <a:ext cx="944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625600" y="5156200"/>
            <a:ext cx="944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625600" y="5756757"/>
            <a:ext cx="944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6886940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00800" y="2728411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400800" y="3338011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400800" y="3956829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00800" y="4546600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400800" y="5156200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400800" y="5756757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625600" y="2728411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7" hasCustomPrompt="1"/>
          </p:nvPr>
        </p:nvSpPr>
        <p:spPr>
          <a:xfrm>
            <a:off x="1625600" y="3338011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625600" y="3956829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625600" y="4546600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1625600" y="5156200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1625600" y="5756757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6308938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633728" y="2728411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633728" y="3338011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633728" y="3956829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633728" y="4546600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633728" y="5156200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633728" y="5756757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815840" y="2728411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15840" y="3338011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815840" y="3956829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15840" y="4546600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15840" y="5156200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815840" y="5756757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2" hasCustomPrompt="1"/>
          </p:nvPr>
        </p:nvSpPr>
        <p:spPr>
          <a:xfrm>
            <a:off x="8010144" y="2728411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23" hasCustomPrompt="1"/>
          </p:nvPr>
        </p:nvSpPr>
        <p:spPr>
          <a:xfrm>
            <a:off x="8010144" y="3338011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4" hasCustomPrompt="1"/>
          </p:nvPr>
        </p:nvSpPr>
        <p:spPr>
          <a:xfrm>
            <a:off x="8010144" y="3956829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25" hasCustomPrompt="1"/>
          </p:nvPr>
        </p:nvSpPr>
        <p:spPr>
          <a:xfrm>
            <a:off x="8010144" y="4546600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26" hasCustomPrompt="1"/>
          </p:nvPr>
        </p:nvSpPr>
        <p:spPr>
          <a:xfrm>
            <a:off x="8010144" y="5156200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010144" y="5756757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229759290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00800" y="2728411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400800" y="3338011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400800" y="3956829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00800" y="4546600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400800" y="5156200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400800" y="5756757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625600" y="2728411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1625600" y="3338011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625600" y="3956829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625600" y="4546600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20" hasCustomPrompt="1"/>
          </p:nvPr>
        </p:nvSpPr>
        <p:spPr>
          <a:xfrm>
            <a:off x="1625600" y="5156200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1625600" y="5756757"/>
            <a:ext cx="46736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idx="23" hasCustomPrompt="1"/>
          </p:nvPr>
        </p:nvSpPr>
        <p:spPr>
          <a:xfrm>
            <a:off x="1625600" y="2162215"/>
            <a:ext cx="467360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400801" y="2162215"/>
            <a:ext cx="467360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077922979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633728" y="2728411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633728" y="3338011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633728" y="3956829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633728" y="4546600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633728" y="5156200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633728" y="5756757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815840" y="2728411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15840" y="3338011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815840" y="3956829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15840" y="4546600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15840" y="5156200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815840" y="5756757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22" hasCustomPrompt="1"/>
          </p:nvPr>
        </p:nvSpPr>
        <p:spPr>
          <a:xfrm>
            <a:off x="8010144" y="2728411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23" hasCustomPrompt="1"/>
          </p:nvPr>
        </p:nvSpPr>
        <p:spPr>
          <a:xfrm>
            <a:off x="8010144" y="3338011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idx="24" hasCustomPrompt="1"/>
          </p:nvPr>
        </p:nvSpPr>
        <p:spPr>
          <a:xfrm>
            <a:off x="8010144" y="3956829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25" hasCustomPrompt="1"/>
          </p:nvPr>
        </p:nvSpPr>
        <p:spPr>
          <a:xfrm>
            <a:off x="8010144" y="4546600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26" hasCustomPrompt="1"/>
          </p:nvPr>
        </p:nvSpPr>
        <p:spPr>
          <a:xfrm>
            <a:off x="8010144" y="5156200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010144" y="5756757"/>
            <a:ext cx="310896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/>
          <p:cNvSpPr>
            <a:spLocks noGrp="1"/>
          </p:cNvSpPr>
          <p:nvPr>
            <p:ph idx="28" hasCustomPrompt="1"/>
          </p:nvPr>
        </p:nvSpPr>
        <p:spPr>
          <a:xfrm>
            <a:off x="1625600" y="2162215"/>
            <a:ext cx="3117088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29" hasCustomPrompt="1"/>
          </p:nvPr>
        </p:nvSpPr>
        <p:spPr>
          <a:xfrm>
            <a:off x="4815840" y="2162215"/>
            <a:ext cx="310896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30" hasCustomPrompt="1"/>
          </p:nvPr>
        </p:nvSpPr>
        <p:spPr>
          <a:xfrm>
            <a:off x="8010144" y="2162215"/>
            <a:ext cx="310896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347918204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645920" y="2728411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645920" y="3338011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645920" y="3956829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645920" y="4546600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645920" y="5156200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645920" y="5756757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035552" y="2728411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035552" y="3338011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035552" y="3956829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035552" y="4546600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035552" y="5156200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035552" y="5756757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412992" y="2728411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412992" y="3338011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412992" y="3956829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25" hasCustomPrompt="1"/>
          </p:nvPr>
        </p:nvSpPr>
        <p:spPr>
          <a:xfrm>
            <a:off x="6412992" y="4546600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idx="26" hasCustomPrompt="1"/>
          </p:nvPr>
        </p:nvSpPr>
        <p:spPr>
          <a:xfrm>
            <a:off x="6412992" y="5156200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2" name="Content Placeholder 2"/>
          <p:cNvSpPr>
            <a:spLocks noGrp="1"/>
          </p:cNvSpPr>
          <p:nvPr>
            <p:ph idx="27" hasCustomPrompt="1"/>
          </p:nvPr>
        </p:nvSpPr>
        <p:spPr>
          <a:xfrm>
            <a:off x="6412992" y="5756757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28" hasCustomPrompt="1"/>
          </p:nvPr>
        </p:nvSpPr>
        <p:spPr>
          <a:xfrm>
            <a:off x="8802624" y="2728411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4" name="Content Placeholder 2"/>
          <p:cNvSpPr>
            <a:spLocks noGrp="1"/>
          </p:cNvSpPr>
          <p:nvPr>
            <p:ph idx="29" hasCustomPrompt="1"/>
          </p:nvPr>
        </p:nvSpPr>
        <p:spPr>
          <a:xfrm>
            <a:off x="8802624" y="3338011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5" name="Content Placeholder 2"/>
          <p:cNvSpPr>
            <a:spLocks noGrp="1"/>
          </p:cNvSpPr>
          <p:nvPr>
            <p:ph idx="30" hasCustomPrompt="1"/>
          </p:nvPr>
        </p:nvSpPr>
        <p:spPr>
          <a:xfrm>
            <a:off x="8802624" y="3956829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6" name="Content Placeholder 2"/>
          <p:cNvSpPr>
            <a:spLocks noGrp="1"/>
          </p:cNvSpPr>
          <p:nvPr>
            <p:ph idx="31" hasCustomPrompt="1"/>
          </p:nvPr>
        </p:nvSpPr>
        <p:spPr>
          <a:xfrm>
            <a:off x="8802624" y="4546600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7" name="Content Placeholder 2"/>
          <p:cNvSpPr>
            <a:spLocks noGrp="1"/>
          </p:cNvSpPr>
          <p:nvPr>
            <p:ph idx="32" hasCustomPrompt="1"/>
          </p:nvPr>
        </p:nvSpPr>
        <p:spPr>
          <a:xfrm>
            <a:off x="8802624" y="5156200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33" hasCustomPrompt="1"/>
          </p:nvPr>
        </p:nvSpPr>
        <p:spPr>
          <a:xfrm>
            <a:off x="8802624" y="5756757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9" name="Content Placeholder 2"/>
          <p:cNvSpPr>
            <a:spLocks noGrp="1"/>
          </p:cNvSpPr>
          <p:nvPr>
            <p:ph idx="34" hasCustomPrompt="1"/>
          </p:nvPr>
        </p:nvSpPr>
        <p:spPr>
          <a:xfrm>
            <a:off x="1645920" y="2162215"/>
            <a:ext cx="2292096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0" name="Content Placeholder 2"/>
          <p:cNvSpPr>
            <a:spLocks noGrp="1"/>
          </p:cNvSpPr>
          <p:nvPr>
            <p:ph idx="35" hasCustomPrompt="1"/>
          </p:nvPr>
        </p:nvSpPr>
        <p:spPr>
          <a:xfrm>
            <a:off x="4035552" y="2162215"/>
            <a:ext cx="2292096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1" name="Content Placeholder 2"/>
          <p:cNvSpPr>
            <a:spLocks noGrp="1"/>
          </p:cNvSpPr>
          <p:nvPr>
            <p:ph idx="36" hasCustomPrompt="1"/>
          </p:nvPr>
        </p:nvSpPr>
        <p:spPr>
          <a:xfrm>
            <a:off x="6425184" y="2162215"/>
            <a:ext cx="2279904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2" name="Content Placeholder 2"/>
          <p:cNvSpPr>
            <a:spLocks noGrp="1"/>
          </p:cNvSpPr>
          <p:nvPr>
            <p:ph idx="37" hasCustomPrompt="1"/>
          </p:nvPr>
        </p:nvSpPr>
        <p:spPr>
          <a:xfrm>
            <a:off x="8802625" y="2162215"/>
            <a:ext cx="2292095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314445414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718" y="0"/>
            <a:ext cx="205316" cy="971550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4718" y="971550"/>
            <a:ext cx="205316" cy="401638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718" y="1373188"/>
            <a:ext cx="205316" cy="703262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578" y="330700"/>
            <a:ext cx="10198707" cy="751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3579" y="1223451"/>
            <a:ext cx="49493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3451"/>
            <a:ext cx="501468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013884" y="6356351"/>
            <a:ext cx="261408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44A5B27C-8795-E84E-9259-35C391223D80}" type="datetimeFigureOut">
              <a:rPr lang="en-US"/>
              <a:pPr>
                <a:defRPr/>
              </a:pPr>
              <a:t>6/11/18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1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7184" y="6356351"/>
            <a:ext cx="2844800" cy="365125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36883920-E7F9-7D43-A4CA-530CE0F36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1645920" y="2162215"/>
            <a:ext cx="2292096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035553" y="2162215"/>
            <a:ext cx="2292096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Answer  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25" hasCustomPrompt="1"/>
          </p:nvPr>
        </p:nvSpPr>
        <p:spPr>
          <a:xfrm>
            <a:off x="6425187" y="2162215"/>
            <a:ext cx="2279901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  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6" hasCustomPrompt="1"/>
          </p:nvPr>
        </p:nvSpPr>
        <p:spPr>
          <a:xfrm>
            <a:off x="8802625" y="2162215"/>
            <a:ext cx="231022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Answer  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48" hasCustomPrompt="1"/>
          </p:nvPr>
        </p:nvSpPr>
        <p:spPr>
          <a:xfrm>
            <a:off x="1645920" y="1905000"/>
            <a:ext cx="4681728" cy="2032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49" hasCustomPrompt="1"/>
          </p:nvPr>
        </p:nvSpPr>
        <p:spPr>
          <a:xfrm>
            <a:off x="6425187" y="1905000"/>
            <a:ext cx="4687659" cy="2032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645920" y="2728411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645920" y="3338011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645920" y="3956829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645920" y="4546600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645920" y="5156200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645920" y="5756757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035552" y="2728411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035552" y="3338011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035552" y="3956829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035552" y="4546600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035552" y="5156200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035552" y="5756757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412992" y="2728411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50" hasCustomPrompt="1"/>
          </p:nvPr>
        </p:nvSpPr>
        <p:spPr>
          <a:xfrm>
            <a:off x="6412992" y="3338011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idx="51" hasCustomPrompt="1"/>
          </p:nvPr>
        </p:nvSpPr>
        <p:spPr>
          <a:xfrm>
            <a:off x="6412992" y="3956829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2" name="Content Placeholder 2"/>
          <p:cNvSpPr>
            <a:spLocks noGrp="1"/>
          </p:cNvSpPr>
          <p:nvPr>
            <p:ph idx="52" hasCustomPrompt="1"/>
          </p:nvPr>
        </p:nvSpPr>
        <p:spPr>
          <a:xfrm>
            <a:off x="6412992" y="4546600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53" hasCustomPrompt="1"/>
          </p:nvPr>
        </p:nvSpPr>
        <p:spPr>
          <a:xfrm>
            <a:off x="6412992" y="5156200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4" name="Content Placeholder 2"/>
          <p:cNvSpPr>
            <a:spLocks noGrp="1"/>
          </p:cNvSpPr>
          <p:nvPr>
            <p:ph idx="27" hasCustomPrompt="1"/>
          </p:nvPr>
        </p:nvSpPr>
        <p:spPr>
          <a:xfrm>
            <a:off x="6412992" y="5756757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5" name="Content Placeholder 2"/>
          <p:cNvSpPr>
            <a:spLocks noGrp="1"/>
          </p:cNvSpPr>
          <p:nvPr>
            <p:ph idx="28" hasCustomPrompt="1"/>
          </p:nvPr>
        </p:nvSpPr>
        <p:spPr>
          <a:xfrm>
            <a:off x="8802624" y="2728411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6" name="Content Placeholder 2"/>
          <p:cNvSpPr>
            <a:spLocks noGrp="1"/>
          </p:cNvSpPr>
          <p:nvPr>
            <p:ph idx="29" hasCustomPrompt="1"/>
          </p:nvPr>
        </p:nvSpPr>
        <p:spPr>
          <a:xfrm>
            <a:off x="8802624" y="3338011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7" name="Content Placeholder 2"/>
          <p:cNvSpPr>
            <a:spLocks noGrp="1"/>
          </p:cNvSpPr>
          <p:nvPr>
            <p:ph idx="30" hasCustomPrompt="1"/>
          </p:nvPr>
        </p:nvSpPr>
        <p:spPr>
          <a:xfrm>
            <a:off x="8802624" y="3956829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31" hasCustomPrompt="1"/>
          </p:nvPr>
        </p:nvSpPr>
        <p:spPr>
          <a:xfrm>
            <a:off x="8802624" y="4546600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9" name="Content Placeholder 2"/>
          <p:cNvSpPr>
            <a:spLocks noGrp="1"/>
          </p:cNvSpPr>
          <p:nvPr>
            <p:ph idx="32" hasCustomPrompt="1"/>
          </p:nvPr>
        </p:nvSpPr>
        <p:spPr>
          <a:xfrm>
            <a:off x="8802624" y="5156200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0" name="Content Placeholder 2"/>
          <p:cNvSpPr>
            <a:spLocks noGrp="1"/>
          </p:cNvSpPr>
          <p:nvPr>
            <p:ph idx="33" hasCustomPrompt="1"/>
          </p:nvPr>
        </p:nvSpPr>
        <p:spPr>
          <a:xfrm>
            <a:off x="8802624" y="5756757"/>
            <a:ext cx="2292096" cy="512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150929631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1645920" y="2162215"/>
            <a:ext cx="182880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4" hasCustomPrompt="1"/>
          </p:nvPr>
        </p:nvSpPr>
        <p:spPr>
          <a:xfrm>
            <a:off x="3576320" y="2162215"/>
            <a:ext cx="180848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32" hasCustomPrompt="1"/>
          </p:nvPr>
        </p:nvSpPr>
        <p:spPr>
          <a:xfrm>
            <a:off x="5462016" y="2162215"/>
            <a:ext cx="182880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40" hasCustomPrompt="1"/>
          </p:nvPr>
        </p:nvSpPr>
        <p:spPr>
          <a:xfrm>
            <a:off x="7363968" y="2162215"/>
            <a:ext cx="182880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idx="48" hasCustomPrompt="1"/>
          </p:nvPr>
        </p:nvSpPr>
        <p:spPr>
          <a:xfrm>
            <a:off x="9278112" y="2162215"/>
            <a:ext cx="182880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645920" y="2728411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645920" y="3338011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645920" y="3956829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645920" y="4546600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645920" y="5156200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645920" y="5756757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idx="49" hasCustomPrompt="1"/>
          </p:nvPr>
        </p:nvSpPr>
        <p:spPr>
          <a:xfrm>
            <a:off x="3556000" y="2728411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50" hasCustomPrompt="1"/>
          </p:nvPr>
        </p:nvSpPr>
        <p:spPr>
          <a:xfrm>
            <a:off x="3556000" y="3338011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51" hasCustomPrompt="1"/>
          </p:nvPr>
        </p:nvSpPr>
        <p:spPr>
          <a:xfrm>
            <a:off x="3556000" y="3956829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idx="52" hasCustomPrompt="1"/>
          </p:nvPr>
        </p:nvSpPr>
        <p:spPr>
          <a:xfrm>
            <a:off x="3556000" y="4546600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53" hasCustomPrompt="1"/>
          </p:nvPr>
        </p:nvSpPr>
        <p:spPr>
          <a:xfrm>
            <a:off x="3556000" y="5156200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54" hasCustomPrompt="1"/>
          </p:nvPr>
        </p:nvSpPr>
        <p:spPr>
          <a:xfrm>
            <a:off x="3556000" y="5756757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55" hasCustomPrompt="1"/>
          </p:nvPr>
        </p:nvSpPr>
        <p:spPr>
          <a:xfrm>
            <a:off x="5462016" y="2728411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56" hasCustomPrompt="1"/>
          </p:nvPr>
        </p:nvSpPr>
        <p:spPr>
          <a:xfrm>
            <a:off x="5462016" y="3338011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idx="57" hasCustomPrompt="1"/>
          </p:nvPr>
        </p:nvSpPr>
        <p:spPr>
          <a:xfrm>
            <a:off x="5462016" y="3956829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58" hasCustomPrompt="1"/>
          </p:nvPr>
        </p:nvSpPr>
        <p:spPr>
          <a:xfrm>
            <a:off x="5462016" y="4546600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9" name="Content Placeholder 2"/>
          <p:cNvSpPr>
            <a:spLocks noGrp="1"/>
          </p:cNvSpPr>
          <p:nvPr>
            <p:ph idx="59" hasCustomPrompt="1"/>
          </p:nvPr>
        </p:nvSpPr>
        <p:spPr>
          <a:xfrm>
            <a:off x="5462016" y="5156200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0" name="Content Placeholder 2"/>
          <p:cNvSpPr>
            <a:spLocks noGrp="1"/>
          </p:cNvSpPr>
          <p:nvPr>
            <p:ph idx="60" hasCustomPrompt="1"/>
          </p:nvPr>
        </p:nvSpPr>
        <p:spPr>
          <a:xfrm>
            <a:off x="5462016" y="5756757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1" name="Content Placeholder 2"/>
          <p:cNvSpPr>
            <a:spLocks noGrp="1"/>
          </p:cNvSpPr>
          <p:nvPr>
            <p:ph idx="61" hasCustomPrompt="1"/>
          </p:nvPr>
        </p:nvSpPr>
        <p:spPr>
          <a:xfrm>
            <a:off x="7363968" y="2728411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2" name="Content Placeholder 2"/>
          <p:cNvSpPr>
            <a:spLocks noGrp="1"/>
          </p:cNvSpPr>
          <p:nvPr>
            <p:ph idx="62" hasCustomPrompt="1"/>
          </p:nvPr>
        </p:nvSpPr>
        <p:spPr>
          <a:xfrm>
            <a:off x="7363968" y="3338011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3" name="Content Placeholder 2"/>
          <p:cNvSpPr>
            <a:spLocks noGrp="1"/>
          </p:cNvSpPr>
          <p:nvPr>
            <p:ph idx="63" hasCustomPrompt="1"/>
          </p:nvPr>
        </p:nvSpPr>
        <p:spPr>
          <a:xfrm>
            <a:off x="7363968" y="3956829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4" name="Content Placeholder 2"/>
          <p:cNvSpPr>
            <a:spLocks noGrp="1"/>
          </p:cNvSpPr>
          <p:nvPr>
            <p:ph idx="64" hasCustomPrompt="1"/>
          </p:nvPr>
        </p:nvSpPr>
        <p:spPr>
          <a:xfrm>
            <a:off x="7363968" y="4546600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5" name="Content Placeholder 2"/>
          <p:cNvSpPr>
            <a:spLocks noGrp="1"/>
          </p:cNvSpPr>
          <p:nvPr>
            <p:ph idx="65" hasCustomPrompt="1"/>
          </p:nvPr>
        </p:nvSpPr>
        <p:spPr>
          <a:xfrm>
            <a:off x="7363968" y="5156200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6" name="Content Placeholder 2"/>
          <p:cNvSpPr>
            <a:spLocks noGrp="1"/>
          </p:cNvSpPr>
          <p:nvPr>
            <p:ph idx="66" hasCustomPrompt="1"/>
          </p:nvPr>
        </p:nvSpPr>
        <p:spPr>
          <a:xfrm>
            <a:off x="7363968" y="5756757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7" name="Content Placeholder 2"/>
          <p:cNvSpPr>
            <a:spLocks noGrp="1"/>
          </p:cNvSpPr>
          <p:nvPr>
            <p:ph idx="67" hasCustomPrompt="1"/>
          </p:nvPr>
        </p:nvSpPr>
        <p:spPr>
          <a:xfrm>
            <a:off x="9278112" y="2728411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8" name="Content Placeholder 2"/>
          <p:cNvSpPr>
            <a:spLocks noGrp="1"/>
          </p:cNvSpPr>
          <p:nvPr>
            <p:ph idx="68" hasCustomPrompt="1"/>
          </p:nvPr>
        </p:nvSpPr>
        <p:spPr>
          <a:xfrm>
            <a:off x="9278112" y="3338011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9" name="Content Placeholder 2"/>
          <p:cNvSpPr>
            <a:spLocks noGrp="1"/>
          </p:cNvSpPr>
          <p:nvPr>
            <p:ph idx="69" hasCustomPrompt="1"/>
          </p:nvPr>
        </p:nvSpPr>
        <p:spPr>
          <a:xfrm>
            <a:off x="9278112" y="3956829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0" name="Content Placeholder 2"/>
          <p:cNvSpPr>
            <a:spLocks noGrp="1"/>
          </p:cNvSpPr>
          <p:nvPr>
            <p:ph idx="70" hasCustomPrompt="1"/>
          </p:nvPr>
        </p:nvSpPr>
        <p:spPr>
          <a:xfrm>
            <a:off x="9278112" y="4546600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1" name="Content Placeholder 2"/>
          <p:cNvSpPr>
            <a:spLocks noGrp="1"/>
          </p:cNvSpPr>
          <p:nvPr>
            <p:ph idx="71" hasCustomPrompt="1"/>
          </p:nvPr>
        </p:nvSpPr>
        <p:spPr>
          <a:xfrm>
            <a:off x="9278112" y="5156200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2" name="Content Placeholder 2"/>
          <p:cNvSpPr>
            <a:spLocks noGrp="1"/>
          </p:cNvSpPr>
          <p:nvPr>
            <p:ph idx="72" hasCustomPrompt="1"/>
          </p:nvPr>
        </p:nvSpPr>
        <p:spPr>
          <a:xfrm>
            <a:off x="9278112" y="5756757"/>
            <a:ext cx="1828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254709254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645920" y="272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645920" y="33380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645920" y="3956829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645920" y="45466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645920" y="51562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645920" y="5756757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230880" y="272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230880" y="33380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230880" y="3956829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230880" y="45466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230880" y="51562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3230880" y="5756757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4815840" y="272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2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815840" y="33380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815840" y="3956829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4" name="Content Placeholder 2"/>
          <p:cNvSpPr>
            <a:spLocks noGrp="1"/>
          </p:cNvSpPr>
          <p:nvPr>
            <p:ph idx="25" hasCustomPrompt="1"/>
          </p:nvPr>
        </p:nvSpPr>
        <p:spPr>
          <a:xfrm>
            <a:off x="4815840" y="45466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5" name="Content Placeholder 2"/>
          <p:cNvSpPr>
            <a:spLocks noGrp="1"/>
          </p:cNvSpPr>
          <p:nvPr>
            <p:ph idx="26" hasCustomPrompt="1"/>
          </p:nvPr>
        </p:nvSpPr>
        <p:spPr>
          <a:xfrm>
            <a:off x="4815840" y="51562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6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815840" y="5756757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7" name="Content Placeholder 2"/>
          <p:cNvSpPr>
            <a:spLocks noGrp="1"/>
          </p:cNvSpPr>
          <p:nvPr>
            <p:ph idx="28" hasCustomPrompt="1"/>
          </p:nvPr>
        </p:nvSpPr>
        <p:spPr>
          <a:xfrm>
            <a:off x="6400800" y="272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29" hasCustomPrompt="1"/>
          </p:nvPr>
        </p:nvSpPr>
        <p:spPr>
          <a:xfrm>
            <a:off x="6400800" y="33380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3" name="Content Placeholder 2"/>
          <p:cNvSpPr>
            <a:spLocks noGrp="1"/>
          </p:cNvSpPr>
          <p:nvPr>
            <p:ph idx="30" hasCustomPrompt="1"/>
          </p:nvPr>
        </p:nvSpPr>
        <p:spPr>
          <a:xfrm>
            <a:off x="6400800" y="3956829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4" name="Content Placeholder 2"/>
          <p:cNvSpPr>
            <a:spLocks noGrp="1"/>
          </p:cNvSpPr>
          <p:nvPr>
            <p:ph idx="31" hasCustomPrompt="1"/>
          </p:nvPr>
        </p:nvSpPr>
        <p:spPr>
          <a:xfrm>
            <a:off x="6400800" y="45466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5" name="Content Placeholder 2"/>
          <p:cNvSpPr>
            <a:spLocks noGrp="1"/>
          </p:cNvSpPr>
          <p:nvPr>
            <p:ph idx="32" hasCustomPrompt="1"/>
          </p:nvPr>
        </p:nvSpPr>
        <p:spPr>
          <a:xfrm>
            <a:off x="6400800" y="51562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6" name="Content Placeholder 2"/>
          <p:cNvSpPr>
            <a:spLocks noGrp="1"/>
          </p:cNvSpPr>
          <p:nvPr>
            <p:ph idx="33" hasCustomPrompt="1"/>
          </p:nvPr>
        </p:nvSpPr>
        <p:spPr>
          <a:xfrm>
            <a:off x="6400800" y="5756757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7" name="Content Placeholder 2"/>
          <p:cNvSpPr>
            <a:spLocks noGrp="1"/>
          </p:cNvSpPr>
          <p:nvPr>
            <p:ph idx="34" hasCustomPrompt="1"/>
          </p:nvPr>
        </p:nvSpPr>
        <p:spPr>
          <a:xfrm>
            <a:off x="7985760" y="272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8" name="Content Placeholder 2"/>
          <p:cNvSpPr>
            <a:spLocks noGrp="1"/>
          </p:cNvSpPr>
          <p:nvPr>
            <p:ph idx="35" hasCustomPrompt="1"/>
          </p:nvPr>
        </p:nvSpPr>
        <p:spPr>
          <a:xfrm>
            <a:off x="7985760" y="33380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9" name="Content Placeholder 2"/>
          <p:cNvSpPr>
            <a:spLocks noGrp="1"/>
          </p:cNvSpPr>
          <p:nvPr>
            <p:ph idx="36" hasCustomPrompt="1"/>
          </p:nvPr>
        </p:nvSpPr>
        <p:spPr>
          <a:xfrm>
            <a:off x="7985760" y="3956829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0" name="Content Placeholder 2"/>
          <p:cNvSpPr>
            <a:spLocks noGrp="1"/>
          </p:cNvSpPr>
          <p:nvPr>
            <p:ph idx="37" hasCustomPrompt="1"/>
          </p:nvPr>
        </p:nvSpPr>
        <p:spPr>
          <a:xfrm>
            <a:off x="7985760" y="45466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1" name="Content Placeholder 2"/>
          <p:cNvSpPr>
            <a:spLocks noGrp="1"/>
          </p:cNvSpPr>
          <p:nvPr>
            <p:ph idx="38" hasCustomPrompt="1"/>
          </p:nvPr>
        </p:nvSpPr>
        <p:spPr>
          <a:xfrm>
            <a:off x="7985760" y="51562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2" name="Content Placeholder 2"/>
          <p:cNvSpPr>
            <a:spLocks noGrp="1"/>
          </p:cNvSpPr>
          <p:nvPr>
            <p:ph idx="39" hasCustomPrompt="1"/>
          </p:nvPr>
        </p:nvSpPr>
        <p:spPr>
          <a:xfrm>
            <a:off x="7985760" y="5756757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3" name="Content Placeholder 2"/>
          <p:cNvSpPr>
            <a:spLocks noGrp="1"/>
          </p:cNvSpPr>
          <p:nvPr>
            <p:ph idx="40" hasCustomPrompt="1"/>
          </p:nvPr>
        </p:nvSpPr>
        <p:spPr>
          <a:xfrm>
            <a:off x="9570720" y="272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4" name="Content Placeholder 2"/>
          <p:cNvSpPr>
            <a:spLocks noGrp="1"/>
          </p:cNvSpPr>
          <p:nvPr>
            <p:ph idx="41" hasCustomPrompt="1"/>
          </p:nvPr>
        </p:nvSpPr>
        <p:spPr>
          <a:xfrm>
            <a:off x="9570720" y="33380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5" name="Content Placeholder 2"/>
          <p:cNvSpPr>
            <a:spLocks noGrp="1"/>
          </p:cNvSpPr>
          <p:nvPr>
            <p:ph idx="42" hasCustomPrompt="1"/>
          </p:nvPr>
        </p:nvSpPr>
        <p:spPr>
          <a:xfrm>
            <a:off x="9570720" y="3956829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6" name="Content Placeholder 2"/>
          <p:cNvSpPr>
            <a:spLocks noGrp="1"/>
          </p:cNvSpPr>
          <p:nvPr>
            <p:ph idx="43" hasCustomPrompt="1"/>
          </p:nvPr>
        </p:nvSpPr>
        <p:spPr>
          <a:xfrm>
            <a:off x="9570720" y="45466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7" name="Content Placeholder 2"/>
          <p:cNvSpPr>
            <a:spLocks noGrp="1"/>
          </p:cNvSpPr>
          <p:nvPr>
            <p:ph idx="44" hasCustomPrompt="1"/>
          </p:nvPr>
        </p:nvSpPr>
        <p:spPr>
          <a:xfrm>
            <a:off x="9570720" y="51562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8" name="Content Placeholder 2"/>
          <p:cNvSpPr>
            <a:spLocks noGrp="1"/>
          </p:cNvSpPr>
          <p:nvPr>
            <p:ph idx="45" hasCustomPrompt="1"/>
          </p:nvPr>
        </p:nvSpPr>
        <p:spPr>
          <a:xfrm>
            <a:off x="9570720" y="5756757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9" name="Content Placeholder 2"/>
          <p:cNvSpPr>
            <a:spLocks noGrp="1"/>
          </p:cNvSpPr>
          <p:nvPr>
            <p:ph idx="46" hasCustomPrompt="1"/>
          </p:nvPr>
        </p:nvSpPr>
        <p:spPr>
          <a:xfrm>
            <a:off x="1645920" y="2162215"/>
            <a:ext cx="152400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0" name="Content Placeholder 2"/>
          <p:cNvSpPr>
            <a:spLocks noGrp="1"/>
          </p:cNvSpPr>
          <p:nvPr>
            <p:ph idx="47" hasCustomPrompt="1"/>
          </p:nvPr>
        </p:nvSpPr>
        <p:spPr>
          <a:xfrm>
            <a:off x="3230880" y="2162215"/>
            <a:ext cx="152400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1" name="Content Placeholder 2"/>
          <p:cNvSpPr>
            <a:spLocks noGrp="1"/>
          </p:cNvSpPr>
          <p:nvPr>
            <p:ph idx="48" hasCustomPrompt="1"/>
          </p:nvPr>
        </p:nvSpPr>
        <p:spPr>
          <a:xfrm>
            <a:off x="4815840" y="2162215"/>
            <a:ext cx="152400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2" name="Content Placeholder 2"/>
          <p:cNvSpPr>
            <a:spLocks noGrp="1"/>
          </p:cNvSpPr>
          <p:nvPr>
            <p:ph idx="49" hasCustomPrompt="1"/>
          </p:nvPr>
        </p:nvSpPr>
        <p:spPr>
          <a:xfrm>
            <a:off x="6400800" y="2162215"/>
            <a:ext cx="152400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3" name="Content Placeholder 2"/>
          <p:cNvSpPr>
            <a:spLocks noGrp="1"/>
          </p:cNvSpPr>
          <p:nvPr>
            <p:ph idx="50" hasCustomPrompt="1"/>
          </p:nvPr>
        </p:nvSpPr>
        <p:spPr>
          <a:xfrm>
            <a:off x="7985761" y="2162215"/>
            <a:ext cx="152400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4" name="Content Placeholder 2"/>
          <p:cNvSpPr>
            <a:spLocks noGrp="1"/>
          </p:cNvSpPr>
          <p:nvPr>
            <p:ph idx="51" hasCustomPrompt="1"/>
          </p:nvPr>
        </p:nvSpPr>
        <p:spPr>
          <a:xfrm>
            <a:off x="9570720" y="2162215"/>
            <a:ext cx="152400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5" name="Content Placeholder 2"/>
          <p:cNvSpPr>
            <a:spLocks noGrp="1"/>
          </p:cNvSpPr>
          <p:nvPr>
            <p:ph idx="52" hasCustomPrompt="1"/>
          </p:nvPr>
        </p:nvSpPr>
        <p:spPr>
          <a:xfrm>
            <a:off x="1645920" y="1905000"/>
            <a:ext cx="4681728" cy="2032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6" name="Content Placeholder 2"/>
          <p:cNvSpPr>
            <a:spLocks noGrp="1"/>
          </p:cNvSpPr>
          <p:nvPr>
            <p:ph idx="53" hasCustomPrompt="1"/>
          </p:nvPr>
        </p:nvSpPr>
        <p:spPr>
          <a:xfrm>
            <a:off x="6425187" y="1905000"/>
            <a:ext cx="4687659" cy="2032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952243770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645920" y="272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645920" y="33380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645920" y="3956829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645920" y="45466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645920" y="51562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645920" y="5756757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230880" y="272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230880" y="33380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230880" y="3956829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230880" y="45466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230880" y="51562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3230880" y="5756757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2" hasCustomPrompt="1"/>
          </p:nvPr>
        </p:nvSpPr>
        <p:spPr>
          <a:xfrm>
            <a:off x="4815840" y="272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815840" y="33380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815840" y="3956829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>
          <a:xfrm>
            <a:off x="4815840" y="45466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6" hasCustomPrompt="1"/>
          </p:nvPr>
        </p:nvSpPr>
        <p:spPr>
          <a:xfrm>
            <a:off x="4815840" y="51562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815840" y="5756757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28" hasCustomPrompt="1"/>
          </p:nvPr>
        </p:nvSpPr>
        <p:spPr>
          <a:xfrm>
            <a:off x="6400800" y="272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29" hasCustomPrompt="1"/>
          </p:nvPr>
        </p:nvSpPr>
        <p:spPr>
          <a:xfrm>
            <a:off x="6400800" y="33380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30" hasCustomPrompt="1"/>
          </p:nvPr>
        </p:nvSpPr>
        <p:spPr>
          <a:xfrm>
            <a:off x="6400800" y="3956829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31" hasCustomPrompt="1"/>
          </p:nvPr>
        </p:nvSpPr>
        <p:spPr>
          <a:xfrm>
            <a:off x="6400800" y="45466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32" hasCustomPrompt="1"/>
          </p:nvPr>
        </p:nvSpPr>
        <p:spPr>
          <a:xfrm>
            <a:off x="6400800" y="51562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33" hasCustomPrompt="1"/>
          </p:nvPr>
        </p:nvSpPr>
        <p:spPr>
          <a:xfrm>
            <a:off x="6400800" y="5756757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34" hasCustomPrompt="1"/>
          </p:nvPr>
        </p:nvSpPr>
        <p:spPr>
          <a:xfrm>
            <a:off x="7985760" y="272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35" hasCustomPrompt="1"/>
          </p:nvPr>
        </p:nvSpPr>
        <p:spPr>
          <a:xfrm>
            <a:off x="7985760" y="33380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36" hasCustomPrompt="1"/>
          </p:nvPr>
        </p:nvSpPr>
        <p:spPr>
          <a:xfrm>
            <a:off x="7985760" y="3956829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37" hasCustomPrompt="1"/>
          </p:nvPr>
        </p:nvSpPr>
        <p:spPr>
          <a:xfrm>
            <a:off x="7985760" y="45466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38" hasCustomPrompt="1"/>
          </p:nvPr>
        </p:nvSpPr>
        <p:spPr>
          <a:xfrm>
            <a:off x="7985760" y="51562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39" hasCustomPrompt="1"/>
          </p:nvPr>
        </p:nvSpPr>
        <p:spPr>
          <a:xfrm>
            <a:off x="7985760" y="5756757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40" hasCustomPrompt="1"/>
          </p:nvPr>
        </p:nvSpPr>
        <p:spPr>
          <a:xfrm>
            <a:off x="9570720" y="272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idx="41" hasCustomPrompt="1"/>
          </p:nvPr>
        </p:nvSpPr>
        <p:spPr>
          <a:xfrm>
            <a:off x="9570720" y="33380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42" hasCustomPrompt="1"/>
          </p:nvPr>
        </p:nvSpPr>
        <p:spPr>
          <a:xfrm>
            <a:off x="9570720" y="3956829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idx="43" hasCustomPrompt="1"/>
          </p:nvPr>
        </p:nvSpPr>
        <p:spPr>
          <a:xfrm>
            <a:off x="9570720" y="45466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44" hasCustomPrompt="1"/>
          </p:nvPr>
        </p:nvSpPr>
        <p:spPr>
          <a:xfrm>
            <a:off x="9570720" y="51562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45" hasCustomPrompt="1"/>
          </p:nvPr>
        </p:nvSpPr>
        <p:spPr>
          <a:xfrm>
            <a:off x="9570720" y="5756757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46" hasCustomPrompt="1"/>
          </p:nvPr>
        </p:nvSpPr>
        <p:spPr>
          <a:xfrm>
            <a:off x="1645920" y="2162215"/>
            <a:ext cx="152400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47" hasCustomPrompt="1"/>
          </p:nvPr>
        </p:nvSpPr>
        <p:spPr>
          <a:xfrm>
            <a:off x="3230880" y="2162215"/>
            <a:ext cx="152400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idx="48" hasCustomPrompt="1"/>
          </p:nvPr>
        </p:nvSpPr>
        <p:spPr>
          <a:xfrm>
            <a:off x="4815840" y="2162215"/>
            <a:ext cx="152400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49" hasCustomPrompt="1"/>
          </p:nvPr>
        </p:nvSpPr>
        <p:spPr>
          <a:xfrm>
            <a:off x="6400800" y="2162215"/>
            <a:ext cx="152400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50" hasCustomPrompt="1"/>
          </p:nvPr>
        </p:nvSpPr>
        <p:spPr>
          <a:xfrm>
            <a:off x="7985761" y="2162215"/>
            <a:ext cx="152400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51" hasCustomPrompt="1"/>
          </p:nvPr>
        </p:nvSpPr>
        <p:spPr>
          <a:xfrm>
            <a:off x="9570720" y="2162215"/>
            <a:ext cx="1524000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659567567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645920" y="2728411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645920" y="3338011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645920" y="3956829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645920" y="4546600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645920" y="5156200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645920" y="5756757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011424" y="2728411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011424" y="3338011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011424" y="3956829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6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011424" y="4546600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7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011424" y="5156200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21" hasCustomPrompt="1"/>
          </p:nvPr>
        </p:nvSpPr>
        <p:spPr>
          <a:xfrm>
            <a:off x="3011424" y="5756757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3" name="Content Placeholder 2"/>
          <p:cNvSpPr>
            <a:spLocks noGrp="1"/>
          </p:cNvSpPr>
          <p:nvPr>
            <p:ph idx="22" hasCustomPrompt="1"/>
          </p:nvPr>
        </p:nvSpPr>
        <p:spPr>
          <a:xfrm>
            <a:off x="4368800" y="2728411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368800" y="3338011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368800" y="3956829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6" name="Content Placeholder 2"/>
          <p:cNvSpPr>
            <a:spLocks noGrp="1"/>
          </p:cNvSpPr>
          <p:nvPr>
            <p:ph idx="25" hasCustomPrompt="1"/>
          </p:nvPr>
        </p:nvSpPr>
        <p:spPr>
          <a:xfrm>
            <a:off x="4368800" y="4546600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7" name="Content Placeholder 2"/>
          <p:cNvSpPr>
            <a:spLocks noGrp="1"/>
          </p:cNvSpPr>
          <p:nvPr>
            <p:ph idx="26" hasCustomPrompt="1"/>
          </p:nvPr>
        </p:nvSpPr>
        <p:spPr>
          <a:xfrm>
            <a:off x="4368800" y="5156200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8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368800" y="5756757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9" name="Content Placeholder 2"/>
          <p:cNvSpPr>
            <a:spLocks noGrp="1"/>
          </p:cNvSpPr>
          <p:nvPr>
            <p:ph idx="28" hasCustomPrompt="1"/>
          </p:nvPr>
        </p:nvSpPr>
        <p:spPr>
          <a:xfrm>
            <a:off x="5730240" y="2728411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0" name="Content Placeholder 2"/>
          <p:cNvSpPr>
            <a:spLocks noGrp="1"/>
          </p:cNvSpPr>
          <p:nvPr>
            <p:ph idx="29" hasCustomPrompt="1"/>
          </p:nvPr>
        </p:nvSpPr>
        <p:spPr>
          <a:xfrm>
            <a:off x="5730240" y="3338011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5730240" y="3956829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2" name="Content Placeholder 2"/>
          <p:cNvSpPr>
            <a:spLocks noGrp="1"/>
          </p:cNvSpPr>
          <p:nvPr>
            <p:ph idx="31" hasCustomPrompt="1"/>
          </p:nvPr>
        </p:nvSpPr>
        <p:spPr>
          <a:xfrm>
            <a:off x="5730240" y="4546600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3" name="Content Placeholder 2"/>
          <p:cNvSpPr>
            <a:spLocks noGrp="1"/>
          </p:cNvSpPr>
          <p:nvPr>
            <p:ph idx="32" hasCustomPrompt="1"/>
          </p:nvPr>
        </p:nvSpPr>
        <p:spPr>
          <a:xfrm>
            <a:off x="5730240" y="5156200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4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730240" y="5756757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5" name="Content Placeholder 2"/>
          <p:cNvSpPr>
            <a:spLocks noGrp="1"/>
          </p:cNvSpPr>
          <p:nvPr>
            <p:ph idx="34" hasCustomPrompt="1"/>
          </p:nvPr>
        </p:nvSpPr>
        <p:spPr>
          <a:xfrm>
            <a:off x="7083552" y="2728411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6" name="Content Placeholder 2"/>
          <p:cNvSpPr>
            <a:spLocks noGrp="1"/>
          </p:cNvSpPr>
          <p:nvPr>
            <p:ph idx="35" hasCustomPrompt="1"/>
          </p:nvPr>
        </p:nvSpPr>
        <p:spPr>
          <a:xfrm>
            <a:off x="7083552" y="3338011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7" name="Content Placeholder 2"/>
          <p:cNvSpPr>
            <a:spLocks noGrp="1"/>
          </p:cNvSpPr>
          <p:nvPr>
            <p:ph idx="36" hasCustomPrompt="1"/>
          </p:nvPr>
        </p:nvSpPr>
        <p:spPr>
          <a:xfrm>
            <a:off x="7083552" y="3956829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8" name="Content Placeholder 2"/>
          <p:cNvSpPr>
            <a:spLocks noGrp="1"/>
          </p:cNvSpPr>
          <p:nvPr>
            <p:ph idx="37" hasCustomPrompt="1"/>
          </p:nvPr>
        </p:nvSpPr>
        <p:spPr>
          <a:xfrm>
            <a:off x="7083552" y="4546600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9" name="Content Placeholder 2"/>
          <p:cNvSpPr>
            <a:spLocks noGrp="1"/>
          </p:cNvSpPr>
          <p:nvPr>
            <p:ph idx="38" hasCustomPrompt="1"/>
          </p:nvPr>
        </p:nvSpPr>
        <p:spPr>
          <a:xfrm>
            <a:off x="7083552" y="5156200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0" name="Content Placeholder 2"/>
          <p:cNvSpPr>
            <a:spLocks noGrp="1"/>
          </p:cNvSpPr>
          <p:nvPr>
            <p:ph idx="39" hasCustomPrompt="1"/>
          </p:nvPr>
        </p:nvSpPr>
        <p:spPr>
          <a:xfrm>
            <a:off x="7083552" y="5756757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1" name="Content Placeholder 2"/>
          <p:cNvSpPr>
            <a:spLocks noGrp="1"/>
          </p:cNvSpPr>
          <p:nvPr>
            <p:ph idx="40" hasCustomPrompt="1"/>
          </p:nvPr>
        </p:nvSpPr>
        <p:spPr>
          <a:xfrm>
            <a:off x="8449056" y="2728411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2" name="Content Placeholder 2"/>
          <p:cNvSpPr>
            <a:spLocks noGrp="1"/>
          </p:cNvSpPr>
          <p:nvPr>
            <p:ph idx="41" hasCustomPrompt="1"/>
          </p:nvPr>
        </p:nvSpPr>
        <p:spPr>
          <a:xfrm>
            <a:off x="8449056" y="3338011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3" name="Content Placeholder 2"/>
          <p:cNvSpPr>
            <a:spLocks noGrp="1"/>
          </p:cNvSpPr>
          <p:nvPr>
            <p:ph idx="42" hasCustomPrompt="1"/>
          </p:nvPr>
        </p:nvSpPr>
        <p:spPr>
          <a:xfrm>
            <a:off x="8449056" y="3956829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4" name="Content Placeholder 2"/>
          <p:cNvSpPr>
            <a:spLocks noGrp="1"/>
          </p:cNvSpPr>
          <p:nvPr>
            <p:ph idx="43" hasCustomPrompt="1"/>
          </p:nvPr>
        </p:nvSpPr>
        <p:spPr>
          <a:xfrm>
            <a:off x="8449056" y="4546600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5" name="Content Placeholder 2"/>
          <p:cNvSpPr>
            <a:spLocks noGrp="1"/>
          </p:cNvSpPr>
          <p:nvPr>
            <p:ph idx="44" hasCustomPrompt="1"/>
          </p:nvPr>
        </p:nvSpPr>
        <p:spPr>
          <a:xfrm>
            <a:off x="8449056" y="5156200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6" name="Content Placeholder 2"/>
          <p:cNvSpPr>
            <a:spLocks noGrp="1"/>
          </p:cNvSpPr>
          <p:nvPr>
            <p:ph idx="45" hasCustomPrompt="1"/>
          </p:nvPr>
        </p:nvSpPr>
        <p:spPr>
          <a:xfrm>
            <a:off x="8449056" y="5756757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7" name="Content Placeholder 2"/>
          <p:cNvSpPr>
            <a:spLocks noGrp="1"/>
          </p:cNvSpPr>
          <p:nvPr>
            <p:ph idx="46" hasCustomPrompt="1"/>
          </p:nvPr>
        </p:nvSpPr>
        <p:spPr>
          <a:xfrm>
            <a:off x="9814560" y="2728411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8" name="Content Placeholder 2"/>
          <p:cNvSpPr>
            <a:spLocks noGrp="1"/>
          </p:cNvSpPr>
          <p:nvPr>
            <p:ph idx="47" hasCustomPrompt="1"/>
          </p:nvPr>
        </p:nvSpPr>
        <p:spPr>
          <a:xfrm>
            <a:off x="9814560" y="3338011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9" name="Content Placeholder 2"/>
          <p:cNvSpPr>
            <a:spLocks noGrp="1"/>
          </p:cNvSpPr>
          <p:nvPr>
            <p:ph idx="48" hasCustomPrompt="1"/>
          </p:nvPr>
        </p:nvSpPr>
        <p:spPr>
          <a:xfrm>
            <a:off x="9814560" y="3956829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0" name="Content Placeholder 2"/>
          <p:cNvSpPr>
            <a:spLocks noGrp="1"/>
          </p:cNvSpPr>
          <p:nvPr>
            <p:ph idx="49" hasCustomPrompt="1"/>
          </p:nvPr>
        </p:nvSpPr>
        <p:spPr>
          <a:xfrm>
            <a:off x="9814560" y="4546600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1" name="Content Placeholder 2"/>
          <p:cNvSpPr>
            <a:spLocks noGrp="1"/>
          </p:cNvSpPr>
          <p:nvPr>
            <p:ph idx="50" hasCustomPrompt="1"/>
          </p:nvPr>
        </p:nvSpPr>
        <p:spPr>
          <a:xfrm>
            <a:off x="9814560" y="5156200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2" name="Content Placeholder 2"/>
          <p:cNvSpPr>
            <a:spLocks noGrp="1"/>
          </p:cNvSpPr>
          <p:nvPr>
            <p:ph idx="51" hasCustomPrompt="1"/>
          </p:nvPr>
        </p:nvSpPr>
        <p:spPr>
          <a:xfrm>
            <a:off x="9814560" y="5756757"/>
            <a:ext cx="1292352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3" name="Content Placeholder 2"/>
          <p:cNvSpPr>
            <a:spLocks noGrp="1"/>
          </p:cNvSpPr>
          <p:nvPr>
            <p:ph idx="52" hasCustomPrompt="1"/>
          </p:nvPr>
        </p:nvSpPr>
        <p:spPr>
          <a:xfrm>
            <a:off x="1645920" y="2162215"/>
            <a:ext cx="1292352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4" name="Content Placeholder 2"/>
          <p:cNvSpPr>
            <a:spLocks noGrp="1"/>
          </p:cNvSpPr>
          <p:nvPr>
            <p:ph idx="53" hasCustomPrompt="1"/>
          </p:nvPr>
        </p:nvSpPr>
        <p:spPr>
          <a:xfrm>
            <a:off x="3011424" y="2162215"/>
            <a:ext cx="1292352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5" name="Content Placeholder 2"/>
          <p:cNvSpPr>
            <a:spLocks noGrp="1"/>
          </p:cNvSpPr>
          <p:nvPr>
            <p:ph idx="54" hasCustomPrompt="1"/>
          </p:nvPr>
        </p:nvSpPr>
        <p:spPr>
          <a:xfrm>
            <a:off x="4368800" y="2162215"/>
            <a:ext cx="1292352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6" name="Content Placeholder 2"/>
          <p:cNvSpPr>
            <a:spLocks noGrp="1"/>
          </p:cNvSpPr>
          <p:nvPr>
            <p:ph idx="55" hasCustomPrompt="1"/>
          </p:nvPr>
        </p:nvSpPr>
        <p:spPr>
          <a:xfrm>
            <a:off x="5726176" y="2162215"/>
            <a:ext cx="1296416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7" name="Content Placeholder 2"/>
          <p:cNvSpPr>
            <a:spLocks noGrp="1"/>
          </p:cNvSpPr>
          <p:nvPr>
            <p:ph idx="56" hasCustomPrompt="1"/>
          </p:nvPr>
        </p:nvSpPr>
        <p:spPr>
          <a:xfrm>
            <a:off x="7083552" y="2162215"/>
            <a:ext cx="1292353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8" name="Content Placeholder 2"/>
          <p:cNvSpPr>
            <a:spLocks noGrp="1"/>
          </p:cNvSpPr>
          <p:nvPr>
            <p:ph idx="57" hasCustomPrompt="1"/>
          </p:nvPr>
        </p:nvSpPr>
        <p:spPr>
          <a:xfrm>
            <a:off x="8436864" y="2162215"/>
            <a:ext cx="1304544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9" name="Content Placeholder 2"/>
          <p:cNvSpPr>
            <a:spLocks noGrp="1"/>
          </p:cNvSpPr>
          <p:nvPr>
            <p:ph idx="58" hasCustomPrompt="1"/>
          </p:nvPr>
        </p:nvSpPr>
        <p:spPr>
          <a:xfrm>
            <a:off x="9814560" y="2162215"/>
            <a:ext cx="1292352" cy="508000"/>
          </a:xfrm>
          <a:prstGeom prst="rect">
            <a:avLst/>
          </a:prstGeom>
          <a:solidFill>
            <a:srgbClr val="00B5E5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353238633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1577042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34263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422766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737850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9805954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07" y="256040"/>
            <a:ext cx="10196285" cy="8112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907" y="1429007"/>
            <a:ext cx="499261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907" y="2068769"/>
            <a:ext cx="499261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29007"/>
            <a:ext cx="50068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68769"/>
            <a:ext cx="50068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33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70BB889F-615B-A143-81B8-7F50487870FF}" type="datetimeFigureOut">
              <a:rPr lang="en-US"/>
              <a:pPr>
                <a:defRPr/>
              </a:pPr>
              <a:t>6/11/18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54484" y="6356351"/>
            <a:ext cx="2844800" cy="365125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BB5FCFC4-4A72-F240-B0FB-BFC271FC4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1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434196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43380"/>
            <a:ext cx="10196285" cy="9484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3DDAA1-284A-A446-91F6-E1B13999B2E4}" type="datetimeFigureOut">
              <a:rPr lang="en-US"/>
              <a:pPr>
                <a:defRPr/>
              </a:pPr>
              <a:t>6/11/18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83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7184" y="6356351"/>
            <a:ext cx="2844800" cy="365125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C0C5BB00-F932-804A-A291-523F17D19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eaLnBrk="0" hangingPunct="0">
              <a:defRPr/>
            </a:pPr>
            <a:fld id="{659D2F7D-FC5C-3F46-9C72-E18FC1D7FFE0}" type="slidenum">
              <a:rPr lang="en-GB">
                <a:latin typeface="Arial" charset="0"/>
              </a:rPr>
              <a:pPr defTabSz="914400" eaLnBrk="0" hangingPunct="0">
                <a:defRPr/>
              </a:pPr>
              <a:t>‹#›</a:t>
            </a:fld>
            <a:endParaRPr lang="en-GB">
              <a:latin typeface="Arial" charset="0"/>
            </a:endParaRPr>
          </a:p>
        </p:txBody>
      </p:sp>
    </p:spTree>
    <p:extLst/>
  </p:cSld>
  <p:clrMapOvr>
    <a:masterClrMapping/>
  </p:clrMapOvr>
  <p:transition spd="slow"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eaLnBrk="0" hangingPunct="0">
              <a:defRPr/>
            </a:pPr>
            <a:fld id="{796EC0D8-CF13-B54F-AABB-1280F8E58F14}" type="slidenum">
              <a:rPr lang="en-GB">
                <a:latin typeface="Arial" charset="0"/>
              </a:rPr>
              <a:pPr defTabSz="914400" eaLnBrk="0" hangingPunct="0">
                <a:defRPr/>
              </a:pPr>
              <a:t>‹#›</a:t>
            </a:fld>
            <a:endParaRPr lang="en-GB">
              <a:latin typeface="Arial" charset="0"/>
            </a:endParaRPr>
          </a:p>
        </p:txBody>
      </p:sp>
    </p:spTree>
    <p:extLst/>
  </p:cSld>
  <p:clrMapOvr>
    <a:masterClrMapping/>
  </p:clrMapOvr>
  <p:transition spd="slow"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 defTabSz="914400" eaLnBrk="0" hangingPunct="0">
              <a:defRPr/>
            </a:pPr>
            <a:fld id="{865B40A2-B197-3B46-BE14-65D655D54854}" type="slidenum">
              <a:rPr lang="en-US"/>
              <a:pPr defTabSz="914400" eaLnBrk="0" hangingPunct="0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 defTabSz="914400" eaLnBrk="0" hangingPunct="0">
              <a:defRPr/>
            </a:pPr>
            <a:endParaRPr lang="en-US" sz="2400">
              <a:latin typeface="Arial" charset="0"/>
            </a:endParaRPr>
          </a:p>
        </p:txBody>
      </p:sp>
    </p:spTree>
    <p:extLst/>
  </p:cSld>
  <p:clrMapOvr>
    <a:masterClrMapping/>
  </p:clrMapOvr>
  <p:transition spd="slow"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209215"/>
            <a:ext cx="10196285" cy="1859783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BCB026-1BBD-1A4B-8947-A4CEEDC213D8}" type="datetimeFigureOut">
              <a:rPr lang="en-US"/>
              <a:pPr>
                <a:defRPr/>
              </a:pPr>
              <a:t>6/11/18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83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7184" y="6356351"/>
            <a:ext cx="2844800" cy="365125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A70FBAAE-CA8D-D846-A4D7-9307DA162F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eaLnBrk="0" hangingPunct="0">
              <a:defRPr/>
            </a:pPr>
            <a:fld id="{659D2F7D-FC5C-3F46-9C72-E18FC1D7FFE0}" type="slidenum">
              <a:rPr lang="en-GB">
                <a:latin typeface="Arial" charset="0"/>
              </a:rPr>
              <a:pPr defTabSz="914400" eaLnBrk="0" hangingPunct="0">
                <a:defRPr/>
              </a:pPr>
              <a:t>‹#›</a:t>
            </a:fld>
            <a:endParaRPr lang="en-GB">
              <a:latin typeface="Arial" charset="0"/>
            </a:endParaRPr>
          </a:p>
        </p:txBody>
      </p:sp>
    </p:spTree>
    <p:extLst/>
  </p:cSld>
  <p:clrMapOvr>
    <a:masterClrMapping/>
  </p:clrMapOvr>
  <p:transition spd="slow"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eaLnBrk="0" hangingPunct="0">
              <a:defRPr/>
            </a:pPr>
            <a:fld id="{796EC0D8-CF13-B54F-AABB-1280F8E58F14}" type="slidenum">
              <a:rPr lang="en-GB">
                <a:latin typeface="Arial" charset="0"/>
              </a:rPr>
              <a:pPr defTabSz="914400" eaLnBrk="0" hangingPunct="0">
                <a:defRPr/>
              </a:pPr>
              <a:t>‹#›</a:t>
            </a:fld>
            <a:endParaRPr lang="en-GB">
              <a:latin typeface="Arial" charset="0"/>
            </a:endParaRPr>
          </a:p>
        </p:txBody>
      </p:sp>
    </p:spTree>
    <p:extLst/>
  </p:cSld>
  <p:clrMapOvr>
    <a:masterClrMapping/>
  </p:clrMapOvr>
  <p:transition spd="slow"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 defTabSz="914400" eaLnBrk="0" hangingPunct="0">
              <a:defRPr/>
            </a:pPr>
            <a:fld id="{865B40A2-B197-3B46-BE14-65D655D54854}" type="slidenum">
              <a:rPr lang="en-US"/>
              <a:pPr defTabSz="914400" eaLnBrk="0" hangingPunct="0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 defTabSz="914400" eaLnBrk="0" hangingPunct="0">
              <a:defRPr/>
            </a:pPr>
            <a:endParaRPr lang="en-US" sz="2400">
              <a:latin typeface="Arial" charset="0"/>
            </a:endParaRPr>
          </a:p>
        </p:txBody>
      </p:sp>
    </p:spTree>
    <p:extLst/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4167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19605816-5A7E-BF4F-9C06-305EFF0A5642}" type="datetimeFigureOut">
              <a:rPr lang="en-US"/>
              <a:pPr>
                <a:defRPr/>
              </a:pPr>
              <a:t>6/11/18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8BEECA4E-2AC5-704D-87D0-7F388F335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1215513"/>
            <a:ext cx="4158653" cy="74762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5" y="1215512"/>
            <a:ext cx="5660571" cy="4910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1963134"/>
            <a:ext cx="4158653" cy="41630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916A90FE-8C5E-E542-8785-B04E515BDF7F}" type="datetimeFigureOut">
              <a:rPr lang="en-US"/>
              <a:pPr>
                <a:defRPr/>
              </a:pPr>
              <a:t>6/11/18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83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491E541E-43C1-904D-AB37-1E562F6E95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eaLnBrk="0" hangingPunct="0">
              <a:defRPr/>
            </a:pPr>
            <a:fld id="{659D2F7D-FC5C-3F46-9C72-E18FC1D7FFE0}" type="slidenum">
              <a:rPr lang="en-GB">
                <a:latin typeface="Arial"/>
                <a:ea typeface="ＭＳ Ｐゴシック"/>
              </a:rPr>
              <a:pPr defTabSz="914400" eaLnBrk="0" hangingPunct="0">
                <a:defRPr/>
              </a:pPr>
              <a:t>‹#›</a:t>
            </a:fld>
            <a:endParaRPr lang="en-GB">
              <a:latin typeface="Arial"/>
              <a:ea typeface="ＭＳ Ｐゴシック"/>
            </a:endParaRPr>
          </a:p>
        </p:txBody>
      </p:sp>
    </p:spTree>
    <p:extLst/>
  </p:cSld>
  <p:clrMapOvr>
    <a:masterClrMapping/>
  </p:clrMapOvr>
  <p:transition spd="slow"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eaLnBrk="0" hangingPunct="0">
              <a:defRPr/>
            </a:pPr>
            <a:fld id="{796EC0D8-CF13-B54F-AABB-1280F8E58F14}" type="slidenum">
              <a:rPr lang="en-GB">
                <a:latin typeface="Arial"/>
                <a:ea typeface="ＭＳ Ｐゴシック"/>
              </a:rPr>
              <a:pPr defTabSz="914400" eaLnBrk="0" hangingPunct="0">
                <a:defRPr/>
              </a:pPr>
              <a:t>‹#›</a:t>
            </a:fld>
            <a:endParaRPr lang="en-GB">
              <a:latin typeface="Arial"/>
              <a:ea typeface="ＭＳ Ｐゴシック"/>
            </a:endParaRPr>
          </a:p>
        </p:txBody>
      </p:sp>
    </p:spTree>
    <p:extLst/>
  </p:cSld>
  <p:clrMapOvr>
    <a:masterClrMapping/>
  </p:clrMapOvr>
  <p:transition spd="slow"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eaLnBrk="0" hangingPunct="0">
              <a:defRPr/>
            </a:pPr>
            <a:fld id="{659D2F7D-FC5C-3F46-9C72-E18FC1D7FFE0}" type="slidenum">
              <a:rPr lang="en-GB">
                <a:latin typeface="Arial"/>
                <a:ea typeface="ＭＳ Ｐゴシック"/>
              </a:rPr>
              <a:pPr defTabSz="914400" eaLnBrk="0" hangingPunct="0">
                <a:defRPr/>
              </a:pPr>
              <a:t>‹#›</a:t>
            </a:fld>
            <a:endParaRPr lang="en-GB">
              <a:latin typeface="Arial"/>
              <a:ea typeface="ＭＳ Ｐゴシック"/>
            </a:endParaRPr>
          </a:p>
        </p:txBody>
      </p:sp>
    </p:spTree>
    <p:extLst/>
  </p:cSld>
  <p:clrMapOvr>
    <a:masterClrMapping/>
  </p:clrMapOvr>
  <p:transition spd="slow"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 defTabSz="914400" eaLnBrk="0" hangingPunct="0">
              <a:defRPr/>
            </a:pPr>
            <a:fld id="{865B40A2-B197-3B46-BE14-65D655D54854}" type="slidenum">
              <a:rPr lang="en-US">
                <a:ea typeface="ＭＳ Ｐゴシック"/>
              </a:rPr>
              <a:pPr defTabSz="914400" eaLnBrk="0" hangingPunct="0">
                <a:defRPr/>
              </a:pPr>
              <a:t>‹#›</a:t>
            </a:fld>
            <a:endParaRPr lang="en-US" dirty="0">
              <a:ea typeface="ＭＳ Ｐゴシック"/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 defTabSz="914400" eaLnBrk="0" hangingPunct="0">
              <a:defRPr/>
            </a:pPr>
            <a:endParaRPr lang="en-US" sz="2400">
              <a:latin typeface="Arial"/>
              <a:ea typeface="ＭＳ Ｐゴシック"/>
              <a:cs typeface="ＭＳ Ｐゴシック"/>
            </a:endParaRPr>
          </a:p>
        </p:txBody>
      </p:sp>
    </p:spTree>
    <p:extLst/>
  </p:cSld>
  <p:clrMapOvr>
    <a:masterClrMapping/>
  </p:clrMapOvr>
  <p:transition spd="slow"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8822263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68375"/>
            <a:ext cx="8822263" cy="375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882226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87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25CDAB61-4B74-6248-9011-90945B56CA6A}" type="datetimeFigureOut">
              <a:rPr lang="en-US"/>
              <a:pPr>
                <a:defRPr/>
              </a:pPr>
              <a:t>6/11/18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83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7184" y="6356351"/>
            <a:ext cx="2844800" cy="365125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8FFFDC0A-B599-044F-94DC-84B2EF51D2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17" Type="http://schemas.openxmlformats.org/officeDocument/2006/relationships/image" Target="../media/image16.jpg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theme" Target="../theme/theme6.xml"/><Relationship Id="rId17" Type="http://schemas.openxmlformats.org/officeDocument/2006/relationships/image" Target="../media/image16.jp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86.xml"/><Relationship Id="rId17" Type="http://schemas.openxmlformats.org/officeDocument/2006/relationships/theme" Target="../theme/theme7.xml"/><Relationship Id="rId18" Type="http://schemas.openxmlformats.org/officeDocument/2006/relationships/image" Target="../media/image16.jpg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115889"/>
            <a:ext cx="9992784" cy="97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223963"/>
            <a:ext cx="9992784" cy="45259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000000"/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9BD5E1-AC43-7743-8008-0C3B6A3AAF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4718" y="0"/>
            <a:ext cx="205316" cy="971550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4718" y="971550"/>
            <a:ext cx="205316" cy="401638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4718" y="1373188"/>
            <a:ext cx="205316" cy="703262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9" descr="MSKCC_logo_hor_pos_rgb_15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2182" y="6218239"/>
            <a:ext cx="1893936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227013" indent="-227013" algn="l" defTabSz="4572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3200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2800" kern="1200">
          <a:solidFill>
            <a:schemeClr val="tx1"/>
          </a:solidFill>
          <a:latin typeface="Corbel"/>
          <a:ea typeface="ＭＳ Ｐゴシック" charset="0"/>
          <a:cs typeface="Corbe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2400" kern="1200">
          <a:solidFill>
            <a:schemeClr val="tx1"/>
          </a:solidFill>
          <a:latin typeface="Corbel"/>
          <a:ea typeface="ＭＳ Ｐゴシック" charset="0"/>
          <a:cs typeface="Corbe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2000" kern="1200">
          <a:solidFill>
            <a:schemeClr val="tx1"/>
          </a:solidFill>
          <a:latin typeface="Corbel"/>
          <a:ea typeface="ＭＳ Ｐゴシック" charset="0"/>
          <a:cs typeface="Corbe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»"/>
        <a:defRPr sz="2000" kern="1200">
          <a:solidFill>
            <a:schemeClr val="tx1"/>
          </a:solidFill>
          <a:latin typeface="Corbel"/>
          <a:ea typeface="ＭＳ Ｐゴシック" charset="0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B0A874-A1A1-4793-BA74-FAA242429EF1}"/>
              </a:ext>
            </a:extLst>
          </p:cNvPr>
          <p:cNvSpPr/>
          <p:nvPr userDrawn="1"/>
        </p:nvSpPr>
        <p:spPr>
          <a:xfrm>
            <a:off x="0" y="1"/>
            <a:ext cx="250757" cy="6857999"/>
          </a:xfrm>
          <a:prstGeom prst="rect">
            <a:avLst/>
          </a:prstGeom>
          <a:solidFill>
            <a:srgbClr val="002F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79B2ABE-CBFE-4A70-9AFE-AF88928E5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139" y="6462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4F54F3-C349-4609-AFEE-01462D5C7942}" type="slidenum">
              <a:rPr lang="en-GB" smtClean="0">
                <a:solidFill>
                  <a:srgbClr val="000000"/>
                </a:solidFill>
                <a:ea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000000"/>
              </a:solidFill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1068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B0A874-A1A1-4793-BA74-FAA242429EF1}"/>
              </a:ext>
            </a:extLst>
          </p:cNvPr>
          <p:cNvSpPr/>
          <p:nvPr userDrawn="1"/>
        </p:nvSpPr>
        <p:spPr>
          <a:xfrm>
            <a:off x="0" y="1"/>
            <a:ext cx="250757" cy="6857999"/>
          </a:xfrm>
          <a:prstGeom prst="rect">
            <a:avLst/>
          </a:prstGeom>
          <a:solidFill>
            <a:srgbClr val="002F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79B2ABE-CBFE-4A70-9AFE-AF88928E5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139" y="6462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4F54F3-C349-4609-AFEE-01462D5C7942}" type="slidenum">
              <a:rPr lang="en-GB" smtClean="0">
                <a:solidFill>
                  <a:srgbClr val="000000"/>
                </a:solidFill>
                <a:ea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000000"/>
              </a:solidFill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5319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426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916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4" r:id="rId13"/>
    <p:sldLayoutId id="2147483739" r:id="rId14"/>
    <p:sldLayoutId id="2147483741" r:id="rId15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9" r:id="rId13"/>
    <p:sldLayoutId id="2147483764" r:id="rId14"/>
    <p:sldLayoutId id="2147483766" r:id="rId15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189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linicaltrials.gov/ct2/show/NCT01945775?term=NCT01945775&amp;rank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obsonm@mskcc.or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video-recorded proceedings from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702085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8CFE8E-B309-0E45-BFE8-0A7B6B50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Contributing Oncologist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B050C0-FA78-AE4C-9E70-EB015B761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27-year-old woman with a BRCA2 germline mutation and T2N2M0, ER 80%, PR 20%, HER2-negative IDC receives neoadjuvant chemotherapy, mastectomy and radiation therapy followed by tamoxifen but after 2 years is found to have metastatic disease and receives </a:t>
            </a:r>
            <a:r>
              <a:rPr lang="en-US" dirty="0" err="1"/>
              <a:t>goserelin</a:t>
            </a:r>
            <a:r>
              <a:rPr lang="en-US" dirty="0"/>
              <a:t> and </a:t>
            </a:r>
            <a:r>
              <a:rPr lang="en-US" dirty="0" err="1"/>
              <a:t>palbociclib</a:t>
            </a:r>
            <a:r>
              <a:rPr lang="en-US" dirty="0"/>
              <a:t>/letrozole with response for 14 months but is then found to have pulmonary lymphangitic carcinomatosis. 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Question</a:t>
            </a:r>
            <a:endParaRPr lang="en-US" dirty="0"/>
          </a:p>
          <a:p>
            <a:pPr lvl="0"/>
            <a:r>
              <a:rPr lang="en-US" dirty="0"/>
              <a:t>What therapy would you recommend?</a:t>
            </a:r>
          </a:p>
        </p:txBody>
      </p:sp>
    </p:spTree>
    <p:extLst>
      <p:ext uri="{BB962C8B-B14F-4D97-AF65-F5344CB8AC3E}">
        <p14:creationId xmlns:p14="http://schemas.microsoft.com/office/powerpoint/2010/main" val="83163189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5"/>
          <p:cNvSpPr>
            <a:spLocks noGrp="1"/>
          </p:cNvSpPr>
          <p:nvPr>
            <p:ph type="title"/>
          </p:nvPr>
        </p:nvSpPr>
        <p:spPr>
          <a:xfrm>
            <a:off x="2213374" y="96752"/>
            <a:ext cx="7679531" cy="586979"/>
          </a:xfrm>
        </p:spPr>
        <p:txBody>
          <a:bodyPr anchor="t"/>
          <a:lstStyle/>
          <a:p>
            <a:pPr eaLnBrk="1" hangingPunct="1"/>
            <a:r>
              <a:rPr lang="en-US" altLang="en-US" dirty="0">
                <a:latin typeface="Georgia" charset="0"/>
                <a:ea typeface="ＭＳ Ｐゴシック" charset="-128"/>
                <a:cs typeface="Georgia" charset="0"/>
              </a:rPr>
              <a:t>Alternative model (PARP “trapping”)</a:t>
            </a:r>
          </a:p>
        </p:txBody>
      </p:sp>
      <p:pic>
        <p:nvPicPr>
          <p:cNvPr id="20482" name="Content Placeholder 1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13374" y="915199"/>
            <a:ext cx="6714502" cy="54507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1756174" y="6536765"/>
            <a:ext cx="35027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986E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Corbel" charset="0"/>
                <a:ea typeface="ＭＳ Ｐゴシック" charset="-128"/>
                <a:cs typeface="Corbel" charset="0"/>
              </a:defRPr>
            </a:lvl1pPr>
            <a:lvl2pPr marL="742950" indent="-285750">
              <a:spcBef>
                <a:spcPct val="20000"/>
              </a:spcBef>
              <a:buClr>
                <a:srgbClr val="2986E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orbel" charset="0"/>
                <a:ea typeface="ＭＳ Ｐゴシック" charset="-128"/>
                <a:cs typeface="Corbel" charset="0"/>
              </a:defRPr>
            </a:lvl2pPr>
            <a:lvl3pPr marL="1143000" indent="-228600">
              <a:spcBef>
                <a:spcPct val="20000"/>
              </a:spcBef>
              <a:buClr>
                <a:srgbClr val="2986E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orbel" charset="0"/>
                <a:ea typeface="ＭＳ Ｐゴシック" charset="-128"/>
                <a:cs typeface="Corbel" charset="0"/>
              </a:defRPr>
            </a:lvl3pPr>
            <a:lvl4pPr marL="1600200" indent="-228600">
              <a:spcBef>
                <a:spcPct val="20000"/>
              </a:spcBef>
              <a:buClr>
                <a:srgbClr val="2986E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  <a:cs typeface="Corbel" charset="0"/>
              </a:defRPr>
            </a:lvl4pPr>
            <a:lvl5pPr marL="2057400" indent="-228600">
              <a:spcBef>
                <a:spcPct val="20000"/>
              </a:spcBef>
              <a:buClr>
                <a:srgbClr val="2986E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  <a:cs typeface="Corbe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86E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  <a:cs typeface="Corbe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86E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  <a:cs typeface="Corbe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86E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  <a:cs typeface="Corbe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86E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  <a:cs typeface="Corbe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sz="900">
                <a:latin typeface="Arial" charset="0"/>
              </a:rPr>
              <a:t>From CJ Lord, A Ashworth, Science 2017;355(6330):1152-1158. </a:t>
            </a:r>
          </a:p>
        </p:txBody>
      </p:sp>
    </p:spTree>
    <p:extLst>
      <p:ext uri="{BB962C8B-B14F-4D97-AF65-F5344CB8AC3E}">
        <p14:creationId xmlns:p14="http://schemas.microsoft.com/office/powerpoint/2010/main" val="3490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376" y="474595"/>
            <a:ext cx="8765651" cy="6720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Phase II studies of olaparib in breast cancer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05099" y="5484226"/>
            <a:ext cx="8343900" cy="523332"/>
          </a:xfrm>
        </p:spPr>
        <p:txBody>
          <a:bodyPr/>
          <a:lstStyle/>
          <a:p>
            <a:r>
              <a:rPr lang="en-GB" sz="1200" dirty="0"/>
              <a:t>1. Tutt A </a:t>
            </a:r>
            <a:r>
              <a:rPr lang="en-GB" sz="1200" i="1" dirty="0"/>
              <a:t>et al. Lancet </a:t>
            </a:r>
            <a:r>
              <a:rPr lang="en-GB" sz="1200" dirty="0"/>
              <a:t>2010;376:235–244; 2. Gelmon KA </a:t>
            </a:r>
            <a:r>
              <a:rPr lang="en-GB" sz="1200" i="1" dirty="0"/>
              <a:t>et al. Lancet Oncol </a:t>
            </a:r>
            <a:r>
              <a:rPr lang="en-GB" sz="1200" dirty="0"/>
              <a:t>2011;12:852–861; </a:t>
            </a:r>
            <a:br>
              <a:rPr lang="en-GB" sz="1200" dirty="0"/>
            </a:br>
            <a:r>
              <a:rPr lang="en-GB" sz="1200" dirty="0"/>
              <a:t>3. Kaufman B </a:t>
            </a:r>
            <a:r>
              <a:rPr lang="en-GB" sz="1200" i="1" dirty="0"/>
              <a:t>et al. J Clin Oncol </a:t>
            </a:r>
            <a:r>
              <a:rPr lang="en-GB" sz="1200" dirty="0"/>
              <a:t>2015;33:244–250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030068"/>
              </p:ext>
            </p:extLst>
          </p:nvPr>
        </p:nvGraphicFramePr>
        <p:xfrm>
          <a:off x="801663" y="1686833"/>
          <a:ext cx="10747336" cy="361646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86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6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6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86834">
                  <a:extLst>
                    <a:ext uri="{9D8B030D-6E8A-4147-A177-3AD203B41FA5}">
                      <a16:colId xmlns:a16="http://schemas.microsoft.com/office/drawing/2014/main" xmlns="" val="415019300"/>
                    </a:ext>
                  </a:extLst>
                </a:gridCol>
              </a:tblGrid>
              <a:tr h="687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endParaRPr lang="en-US" sz="16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Tutt </a:t>
                      </a:r>
                      <a:r>
                        <a:rPr lang="en-US" sz="1600" i="1" dirty="0">
                          <a:latin typeface="Corbel" charset="0"/>
                          <a:ea typeface="Corbel" charset="0"/>
                          <a:cs typeface="Corbel" charset="0"/>
                        </a:rPr>
                        <a:t>et al</a:t>
                      </a:r>
                      <a:r>
                        <a:rPr lang="en-US" sz="1600" baseline="30000" dirty="0">
                          <a:latin typeface="Corbel" charset="0"/>
                          <a:ea typeface="Corbel" charset="0"/>
                          <a:cs typeface="Corbel" charset="0"/>
                        </a:rPr>
                        <a:t>1 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Corbel" charset="0"/>
                          <a:ea typeface="Corbel" charset="0"/>
                          <a:cs typeface="Corbel" charset="0"/>
                        </a:rPr>
                        <a:t>(n=54)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orbel" charset="0"/>
                          <a:ea typeface="Corbel" charset="0"/>
                          <a:cs typeface="Corbel" charset="0"/>
                        </a:rPr>
                        <a:t>Gelmon </a:t>
                      </a:r>
                      <a:r>
                        <a:rPr lang="en-US" sz="1600" i="1" baseline="0" dirty="0">
                          <a:latin typeface="Corbel" charset="0"/>
                          <a:ea typeface="Corbel" charset="0"/>
                          <a:cs typeface="Corbel" charset="0"/>
                        </a:rPr>
                        <a:t>et al</a:t>
                      </a:r>
                      <a:r>
                        <a:rPr lang="en-US" sz="1600" baseline="30000" dirty="0">
                          <a:latin typeface="Corbel" charset="0"/>
                          <a:ea typeface="Corbel" charset="0"/>
                          <a:cs typeface="Corbel" charset="0"/>
                        </a:rPr>
                        <a:t>2 </a:t>
                      </a:r>
                    </a:p>
                    <a:p>
                      <a:pPr algn="ctr"/>
                      <a:r>
                        <a:rPr lang="en-US" sz="1600" baseline="30000" dirty="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baseline="0" dirty="0">
                          <a:latin typeface="Corbel" charset="0"/>
                          <a:ea typeface="Corbel" charset="0"/>
                          <a:cs typeface="Corbel" charset="0"/>
                        </a:rPr>
                        <a:t>(n=26, 10 g</a:t>
                      </a:r>
                      <a:r>
                        <a:rPr lang="en-US" sz="1600" i="1" baseline="0" dirty="0">
                          <a:latin typeface="Corbel" charset="0"/>
                          <a:ea typeface="Corbel" charset="0"/>
                          <a:cs typeface="Corbel" charset="0"/>
                        </a:rPr>
                        <a:t>BRCA</a:t>
                      </a:r>
                      <a:r>
                        <a:rPr lang="en-US" sz="1600" baseline="0" dirty="0">
                          <a:latin typeface="Corbel" charset="0"/>
                          <a:ea typeface="Corbel" charset="0"/>
                          <a:cs typeface="Corbel" charset="0"/>
                        </a:rPr>
                        <a:t>m)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orbel" charset="0"/>
                          <a:ea typeface="Corbel" charset="0"/>
                          <a:cs typeface="Corbel" charset="0"/>
                        </a:rPr>
                        <a:t>Kaufman </a:t>
                      </a:r>
                      <a:r>
                        <a:rPr lang="en-US" sz="1600" i="1" baseline="0" dirty="0">
                          <a:latin typeface="Corbel" charset="0"/>
                          <a:ea typeface="Corbel" charset="0"/>
                          <a:cs typeface="Corbel" charset="0"/>
                        </a:rPr>
                        <a:t>et al</a:t>
                      </a:r>
                      <a:r>
                        <a:rPr lang="en-US" sz="1600" baseline="30000" dirty="0">
                          <a:latin typeface="Corbel" charset="0"/>
                          <a:ea typeface="Corbel" charset="0"/>
                          <a:cs typeface="Corbel" charset="0"/>
                        </a:rPr>
                        <a:t>3 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Corbel" charset="0"/>
                          <a:ea typeface="Corbel" charset="0"/>
                          <a:cs typeface="Corbel" charset="0"/>
                        </a:rPr>
                        <a:t>(n=62)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299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Patient population</a:t>
                      </a:r>
                      <a:endParaRPr lang="en-US" sz="1600" b="1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Locally advanced/ metastatic </a:t>
                      </a:r>
                      <a:r>
                        <a:rPr lang="en-US" sz="1600" i="1" dirty="0">
                          <a:latin typeface="Corbel" charset="0"/>
                          <a:ea typeface="Corbel" charset="0"/>
                          <a:cs typeface="Corbel" charset="0"/>
                        </a:rPr>
                        <a:t>BRCA</a:t>
                      </a:r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m BC, ≥1 chemotherapy regimen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Advanced metastatic or recurrent BC, triple negative or known </a:t>
                      </a:r>
                      <a:r>
                        <a:rPr lang="en-US" sz="1600" i="1" dirty="0">
                          <a:latin typeface="Corbel" charset="0"/>
                          <a:ea typeface="Corbel" charset="0"/>
                          <a:cs typeface="Corbel" charset="0"/>
                        </a:rPr>
                        <a:t>BRCA</a:t>
                      </a:r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Advanced </a:t>
                      </a:r>
                      <a:r>
                        <a:rPr lang="en-US" sz="1600" i="1" dirty="0">
                          <a:latin typeface="Corbel" charset="0"/>
                          <a:ea typeface="Corbel" charset="0"/>
                          <a:cs typeface="Corbel" charset="0"/>
                        </a:rPr>
                        <a:t>BRCA</a:t>
                      </a:r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m BC that progressed despite ≥3 previous lines of chemotherapy for advanced/metastatic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69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Prior lines of therapy for advanced disease</a:t>
                      </a:r>
                      <a:endParaRPr lang="en-US" sz="1600" b="1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3 (median, </a:t>
                      </a:r>
                      <a:b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</a:br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including adjuvant)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3 (median, </a:t>
                      </a:r>
                      <a:b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</a:br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including adjuvant)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4.6 (mean, </a:t>
                      </a:r>
                      <a:b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</a:br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metastatic only)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69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ORR</a:t>
                      </a:r>
                      <a:endParaRPr lang="en-US" sz="1600" b="1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41% (400 bid cohort)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0% (50% unconfirmed in</a:t>
                      </a:r>
                      <a:r>
                        <a:rPr lang="en-US" sz="1600" baseline="0" dirty="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en-US" sz="1600" i="1" baseline="0" dirty="0">
                          <a:latin typeface="Corbel" charset="0"/>
                          <a:ea typeface="Corbel" charset="0"/>
                          <a:cs typeface="Corbel" charset="0"/>
                        </a:rPr>
                        <a:t>BRCA</a:t>
                      </a:r>
                      <a:r>
                        <a:rPr lang="en-US" sz="1600" baseline="0" dirty="0">
                          <a:latin typeface="Corbel" charset="0"/>
                          <a:ea typeface="Corbel" charset="0"/>
                          <a:cs typeface="Corbel" charset="0"/>
                        </a:rPr>
                        <a:t>m)</a:t>
                      </a:r>
                      <a:endParaRPr lang="en-US" sz="16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13%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136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Median DoR</a:t>
                      </a:r>
                      <a:endParaRPr lang="en-US" sz="1600" b="1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144 days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–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rbel" charset="0"/>
                          <a:ea typeface="Corbel" charset="0"/>
                          <a:cs typeface="Corbel" charset="0"/>
                        </a:rPr>
                        <a:t>204 days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8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8376" y="196600"/>
            <a:ext cx="8765651" cy="67200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OlympiAD study design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54961" y="5651426"/>
            <a:ext cx="7663815" cy="274638"/>
          </a:xfrm>
        </p:spPr>
        <p:txBody>
          <a:bodyPr/>
          <a:lstStyle/>
          <a:p>
            <a:r>
              <a:rPr lang="en-GB" sz="1200" dirty="0">
                <a:latin typeface="Corbel" charset="0"/>
                <a:ea typeface="Corbel" charset="0"/>
                <a:cs typeface="Corbel" charset="0"/>
              </a:rPr>
              <a:t>BICR, blinded independent central review; ER, oestrogen receptor; HRQoL, health-related quality of life; </a:t>
            </a:r>
            <a:br>
              <a:rPr lang="en-GB" sz="1200" dirty="0">
                <a:latin typeface="Corbel" charset="0"/>
                <a:ea typeface="Corbel" charset="0"/>
                <a:cs typeface="Corbel" charset="0"/>
              </a:rPr>
            </a:br>
            <a:r>
              <a:rPr lang="en-GB" sz="1200" dirty="0">
                <a:latin typeface="Corbel" charset="0"/>
                <a:ea typeface="Corbel" charset="0"/>
                <a:cs typeface="Corbel" charset="0"/>
              </a:rPr>
              <a:t>PR, progesterone receptor; RECIST, response evaluation criteria in solid tumours; TNBC, triple negative breast cancer</a:t>
            </a:r>
          </a:p>
        </p:txBody>
      </p:sp>
      <p:cxnSp>
        <p:nvCxnSpPr>
          <p:cNvPr id="5" name="Connector: Elbow 26"/>
          <p:cNvCxnSpPr/>
          <p:nvPr/>
        </p:nvCxnSpPr>
        <p:spPr>
          <a:xfrm flipV="1">
            <a:off x="4685208" y="2353489"/>
            <a:ext cx="731522" cy="936635"/>
          </a:xfrm>
          <a:prstGeom prst="bentConnector3">
            <a:avLst>
              <a:gd name="adj1" fmla="val 76786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27"/>
          <p:cNvCxnSpPr/>
          <p:nvPr/>
        </p:nvCxnSpPr>
        <p:spPr>
          <a:xfrm rot="16200000" flipH="1">
            <a:off x="4817046" y="3702727"/>
            <a:ext cx="1021830" cy="1623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045690" y="1617542"/>
            <a:ext cx="2473087" cy="68228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Primary endpoint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SzPct val="110000"/>
              <a:defRPr/>
            </a:pPr>
            <a:r>
              <a:rPr lang="en-GB" sz="14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Progression-free survival (RECIST 1.1, BICR)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15521" y="1617540"/>
            <a:ext cx="400110" cy="3399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vert270" wrap="square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latin typeface="Corbel" charset="0"/>
                <a:ea typeface="Corbel" charset="0"/>
                <a:cs typeface="Corbel" charset="0"/>
              </a:rPr>
              <a:t>Treat until progression </a:t>
            </a:r>
            <a:endParaRPr lang="en-US" sz="1400" kern="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Rectangle: Rounded Corners 43"/>
          <p:cNvSpPr/>
          <p:nvPr/>
        </p:nvSpPr>
        <p:spPr>
          <a:xfrm>
            <a:off x="1198018" y="1483456"/>
            <a:ext cx="3487190" cy="40201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9144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HER2-negative metastatic breast cancer </a:t>
            </a:r>
          </a:p>
          <a:p>
            <a:pPr marL="345600" lvl="1" indent="-1714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14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ER+ and/or PR+ or</a:t>
            </a:r>
          </a:p>
          <a:p>
            <a:pPr marL="345600" lvl="1" indent="-171450" defTabSz="9144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GB" sz="14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TNBC</a:t>
            </a:r>
            <a:endParaRPr lang="en-US" sz="1400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marL="171450" indent="-171450" defTabSz="9144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Deleterious or suspected deleterious g</a:t>
            </a:r>
            <a:r>
              <a:rPr lang="en-US" sz="1400" i="1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BRCA</a:t>
            </a:r>
            <a:r>
              <a:rPr lang="en-US" sz="14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m</a:t>
            </a:r>
          </a:p>
          <a:p>
            <a:pPr marL="171450" indent="-17145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Prior anthracycline and </a:t>
            </a:r>
            <a:r>
              <a:rPr lang="en-US" sz="1400" kern="0" dirty="0" err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taxane</a:t>
            </a:r>
            <a:endParaRPr lang="en-US" sz="1400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marL="171450" indent="-171450" defTabSz="9144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≤2 prior chemotherapy lines in metastatic setting</a:t>
            </a:r>
          </a:p>
          <a:p>
            <a:pPr marL="171450" indent="-171450" defTabSz="9144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HR+ disease progressed on </a:t>
            </a:r>
            <a:br>
              <a:rPr lang="en-GB" sz="14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GB" sz="14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≥1 endocrine therapy, or not suitable</a:t>
            </a:r>
            <a:endParaRPr lang="en-US" sz="1400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marL="171450" indent="-171450" defTabSz="9144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If prior platinum use</a:t>
            </a:r>
            <a:endParaRPr lang="en-US" sz="1400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marL="345600" lvl="1" indent="-1714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4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No evidence of progression during treatment in the advanced setting</a:t>
            </a:r>
          </a:p>
          <a:p>
            <a:pPr marL="345600" lvl="1" indent="-171450" defTabSz="9144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GB" sz="14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≥12 months since </a:t>
            </a:r>
            <a:r>
              <a:rPr lang="en-US" sz="14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(neo)adjuvant treatment</a:t>
            </a:r>
          </a:p>
        </p:txBody>
      </p:sp>
      <p:sp>
        <p:nvSpPr>
          <p:cNvPr id="18" name="Rectangle: Rounded Corners 11"/>
          <p:cNvSpPr/>
          <p:nvPr/>
        </p:nvSpPr>
        <p:spPr>
          <a:xfrm>
            <a:off x="5637977" y="3105549"/>
            <a:ext cx="1603717" cy="4374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ysClr val="windowText" lastClr="000000"/>
                </a:solidFill>
                <a:latin typeface="Corbel" charset="0"/>
                <a:ea typeface="Corbel" charset="0"/>
                <a:cs typeface="Corbel" charset="0"/>
              </a:rPr>
              <a:t>2:1 randomization</a:t>
            </a:r>
          </a:p>
        </p:txBody>
      </p:sp>
      <p:sp>
        <p:nvSpPr>
          <p:cNvPr id="19" name="Rectangle: Rounded Corners 13"/>
          <p:cNvSpPr/>
          <p:nvPr/>
        </p:nvSpPr>
        <p:spPr>
          <a:xfrm>
            <a:off x="5455468" y="3527988"/>
            <a:ext cx="1968735" cy="183315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Chemotherapy treatment of physician’s choice (TPC)</a:t>
            </a:r>
          </a:p>
          <a:p>
            <a:pPr marL="171450" indent="-1714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Capecitabine </a:t>
            </a:r>
          </a:p>
          <a:p>
            <a:pPr marL="171450" indent="-1714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Eribulin</a:t>
            </a:r>
          </a:p>
          <a:p>
            <a:pPr marL="171450" indent="-1714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Vinorelbine</a:t>
            </a:r>
          </a:p>
        </p:txBody>
      </p:sp>
      <p:sp>
        <p:nvSpPr>
          <p:cNvPr id="20" name="Rectangle: Rounded Corners 23"/>
          <p:cNvSpPr/>
          <p:nvPr/>
        </p:nvSpPr>
        <p:spPr>
          <a:xfrm>
            <a:off x="5455468" y="1611130"/>
            <a:ext cx="1968735" cy="148471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Olaparib </a:t>
            </a:r>
            <a:br>
              <a:rPr lang="en-GB" sz="1400" b="1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GB" sz="1400" b="1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300 mg tablets </a:t>
            </a:r>
            <a:r>
              <a:rPr lang="en-GB" sz="1400" b="1" kern="0" dirty="0" err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bd</a:t>
            </a:r>
            <a:endParaRPr lang="en-GB" sz="1400" b="1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052588" y="2429687"/>
            <a:ext cx="2466188" cy="2778845"/>
            <a:chOff x="323850" y="1100365"/>
            <a:chExt cx="2567785" cy="2778845"/>
          </a:xfrm>
        </p:grpSpPr>
        <p:sp>
          <p:nvSpPr>
            <p:cNvPr id="26" name="Rectangle 25"/>
            <p:cNvSpPr/>
            <p:nvPr/>
          </p:nvSpPr>
          <p:spPr>
            <a:xfrm>
              <a:off x="323850" y="1492248"/>
              <a:ext cx="2567785" cy="238696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bg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3850" y="1100365"/>
              <a:ext cx="2567785" cy="391885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r>
                <a:rPr lang="en-GB" sz="1400" b="1" kern="0" dirty="0">
                  <a:solidFill>
                    <a:schemeClr val="bg1"/>
                  </a:solidFill>
                  <a:latin typeface="Corbel" charset="0"/>
                  <a:ea typeface="Corbel" charset="0"/>
                  <a:cs typeface="Corbel" charset="0"/>
                </a:rPr>
                <a:t>Secondary endpoints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7222" y="1527284"/>
              <a:ext cx="2424413" cy="235192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GB" sz="1400" b="1" dirty="0">
                  <a:solidFill>
                    <a:srgbClr val="000000"/>
                  </a:solidFill>
                  <a:latin typeface="Corbel" charset="0"/>
                  <a:ea typeface="Corbel" charset="0"/>
                  <a:cs typeface="Corbel" charset="0"/>
                </a:rPr>
                <a:t>Secondary endpoints</a:t>
              </a:r>
            </a:p>
            <a:p>
              <a:pPr marL="171450" indent="-171450">
                <a:spcBef>
                  <a:spcPts val="151"/>
                </a:spcBef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0000"/>
                  </a:solidFill>
                  <a:latin typeface="Corbel" charset="0"/>
                  <a:ea typeface="Corbel" charset="0"/>
                  <a:cs typeface="Corbel" charset="0"/>
                </a:rPr>
                <a:t>Time to second progression or death</a:t>
              </a:r>
            </a:p>
            <a:p>
              <a:pPr marL="171450" indent="-171450">
                <a:spcBef>
                  <a:spcPts val="151"/>
                </a:spcBef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0000"/>
                  </a:solidFill>
                  <a:latin typeface="Corbel" charset="0"/>
                  <a:ea typeface="Corbel" charset="0"/>
                  <a:cs typeface="Corbel" charset="0"/>
                </a:rPr>
                <a:t>Overall survival</a:t>
              </a:r>
            </a:p>
            <a:p>
              <a:pPr marL="171450" indent="-171450">
                <a:spcBef>
                  <a:spcPts val="151"/>
                </a:spcBef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0000"/>
                  </a:solidFill>
                  <a:latin typeface="Corbel" charset="0"/>
                  <a:ea typeface="Corbel" charset="0"/>
                  <a:cs typeface="Corbel" charset="0"/>
                </a:rPr>
                <a:t>Objective response rate</a:t>
              </a:r>
            </a:p>
            <a:p>
              <a:pPr marL="171450" indent="-171450">
                <a:spcBef>
                  <a:spcPts val="151"/>
                </a:spcBef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endParaRPr lang="en-GB" sz="1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endParaRPr>
            </a:p>
            <a:p>
              <a:pPr marL="171450" indent="-171450">
                <a:spcBef>
                  <a:spcPts val="151"/>
                </a:spcBef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0000"/>
                  </a:solidFill>
                  <a:latin typeface="Corbel" charset="0"/>
                  <a:ea typeface="Corbel" charset="0"/>
                  <a:cs typeface="Corbel" charset="0"/>
                </a:rPr>
                <a:t>Safety and tolerability</a:t>
              </a:r>
            </a:p>
            <a:p>
              <a:pPr marL="171450" indent="-171450">
                <a:spcBef>
                  <a:spcPts val="151"/>
                </a:spcBef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0000"/>
                  </a:solidFill>
                  <a:latin typeface="Corbel" charset="0"/>
                  <a:ea typeface="Corbel" charset="0"/>
                  <a:cs typeface="Corbel" charset="0"/>
                </a:rPr>
                <a:t>Global HRQoL </a:t>
              </a:r>
              <a:br>
                <a:rPr lang="en-GB" sz="1400" dirty="0">
                  <a:solidFill>
                    <a:srgbClr val="000000"/>
                  </a:solidFill>
                  <a:latin typeface="Corbel" charset="0"/>
                  <a:ea typeface="Corbel" charset="0"/>
                  <a:cs typeface="Corbel" charset="0"/>
                </a:rPr>
              </a:br>
              <a:r>
                <a:rPr lang="en-GB" sz="1400" dirty="0">
                  <a:solidFill>
                    <a:srgbClr val="000000"/>
                  </a:solidFill>
                  <a:latin typeface="Corbel" charset="0"/>
                  <a:ea typeface="Corbel" charset="0"/>
                  <a:cs typeface="Corbel" charset="0"/>
                </a:rPr>
                <a:t>(EORTC-QLQ-C30)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571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62872" y="6462445"/>
            <a:ext cx="1941067" cy="32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089">
                <a:ln w="0"/>
                <a:latin typeface="Corbel" charset="0"/>
                <a:ea typeface="Corbel" charset="0"/>
                <a:cs typeface="Corbel" charset="0"/>
              </a:rPr>
              <a:t>Robson M et al. </a:t>
            </a:r>
            <a:r>
              <a:rPr lang="en-GB" sz="1089" dirty="0">
                <a:ln w="0"/>
                <a:latin typeface="Corbel" charset="0"/>
                <a:ea typeface="Corbel" charset="0"/>
                <a:cs typeface="Corbel" charset="0"/>
              </a:rPr>
              <a:t>N </a:t>
            </a:r>
            <a:r>
              <a:rPr lang="en-GB" sz="1089" dirty="0" err="1">
                <a:ln w="0"/>
                <a:latin typeface="Corbel" charset="0"/>
                <a:ea typeface="Corbel" charset="0"/>
                <a:cs typeface="Corbel" charset="0"/>
              </a:rPr>
              <a:t>Engl</a:t>
            </a:r>
            <a:r>
              <a:rPr lang="en-GB" sz="1089" dirty="0">
                <a:ln w="0"/>
                <a:latin typeface="Corbel" charset="0"/>
                <a:ea typeface="Corbel" charset="0"/>
                <a:cs typeface="Corbel" charset="0"/>
              </a:rPr>
              <a:t> J Med 2017;377:523-533</a:t>
            </a:r>
          </a:p>
        </p:txBody>
      </p:sp>
      <p:pic>
        <p:nvPicPr>
          <p:cNvPr id="6" name="Picture 5" descr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0" y="228600"/>
            <a:ext cx="5856663" cy="65590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6770" y="241300"/>
            <a:ext cx="3247293" cy="2032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/>
              <a:t>Progression-free Survival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6770" y="3505200"/>
            <a:ext cx="3247293" cy="2032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/>
              <a:t>Overall Survival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2163885" y="1465385"/>
            <a:ext cx="2093546" cy="3096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300" b="1"/>
              <a:t>Progression-free Survival (%)</a:t>
            </a:r>
            <a:endParaRPr lang="en-US" sz="13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2163885" y="4600333"/>
            <a:ext cx="2093546" cy="3096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/>
              <a:t>Overall Survival </a:t>
            </a:r>
            <a:r>
              <a:rPr lang="en-US" sz="1300" b="1" dirty="0"/>
              <a:t>(%)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8300" y="1025767"/>
            <a:ext cx="2806701" cy="6389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/>
              <a:t>Hazard ratio, 0.58 (95% CI, 0.43-0.80)</a:t>
            </a:r>
          </a:p>
          <a:p>
            <a:r>
              <a:rPr lang="en-US" sz="1400" dirty="0"/>
              <a:t>P&lt;0.001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4301" y="3858845"/>
            <a:ext cx="2717800" cy="5226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/>
              <a:t>Hazard ratio, 0.90 (95% CI, 0.63-129)</a:t>
            </a:r>
          </a:p>
          <a:p>
            <a:r>
              <a:rPr lang="en-US" sz="1400" dirty="0"/>
              <a:t>P=0.57</a:t>
            </a:r>
          </a:p>
        </p:txBody>
      </p:sp>
      <p:sp>
        <p:nvSpPr>
          <p:cNvPr id="3" name="Rectangle 2"/>
          <p:cNvSpPr/>
          <p:nvPr/>
        </p:nvSpPr>
        <p:spPr>
          <a:xfrm>
            <a:off x="6413500" y="4305300"/>
            <a:ext cx="17272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64002" y="4815256"/>
            <a:ext cx="1333499" cy="20515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 err="1"/>
              <a:t>Olaparib</a:t>
            </a:r>
            <a:r>
              <a:rPr lang="en-US" sz="1400" dirty="0"/>
              <a:t> (N = 205)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9413" y="5326667"/>
            <a:ext cx="1333499" cy="20515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/>
              <a:t>Standard therapy</a:t>
            </a:r>
          </a:p>
          <a:p>
            <a:pPr algn="ctr"/>
            <a:r>
              <a:rPr lang="en-US" sz="1400" dirty="0"/>
              <a:t>(n = 97)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1767" y="2002686"/>
            <a:ext cx="1166934" cy="3849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/>
              <a:t>Standard therapy</a:t>
            </a:r>
          </a:p>
          <a:p>
            <a:pPr algn="ctr"/>
            <a:r>
              <a:rPr lang="en-US" sz="1400" dirty="0"/>
              <a:t>(n = 97)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3801" y="1637320"/>
            <a:ext cx="1333499" cy="20515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 err="1"/>
              <a:t>Olaparib</a:t>
            </a:r>
            <a:r>
              <a:rPr lang="en-US" sz="1400" dirty="0"/>
              <a:t> (N = 205)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9655" y="2817449"/>
            <a:ext cx="2093546" cy="2320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300" b="1" dirty="0"/>
              <a:t>Months </a:t>
            </a:r>
            <a:r>
              <a:rPr lang="en-US" sz="1300" b="1"/>
              <a:t>since Randomization</a:t>
            </a:r>
            <a:endParaRPr lang="en-US" sz="13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19655" y="6135325"/>
            <a:ext cx="2093546" cy="2320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300" b="1" dirty="0"/>
              <a:t>Months </a:t>
            </a:r>
            <a:r>
              <a:rPr lang="en-US" sz="1300" b="1"/>
              <a:t>since Randomization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20787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76532" y="6542950"/>
            <a:ext cx="6051594" cy="16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089">
                <a:solidFill>
                  <a:schemeClr val="tx1">
                    <a:lumMod val="85000"/>
                    <a:lumOff val="15000"/>
                  </a:schemeClr>
                </a:solidFill>
                <a:latin typeface="Corbel" charset="0"/>
                <a:ea typeface="Corbel" charset="0"/>
                <a:cs typeface="Corbel" charset="0"/>
              </a:rPr>
              <a:t>Robson M et al. </a:t>
            </a:r>
            <a:r>
              <a:rPr lang="en-GB" sz="1089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charset="0"/>
                <a:ea typeface="Corbel" charset="0"/>
                <a:cs typeface="Corbel" charset="0"/>
              </a:rPr>
              <a:t>N </a:t>
            </a:r>
            <a:r>
              <a:rPr lang="en-GB" sz="1089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bel" charset="0"/>
                <a:ea typeface="Corbel" charset="0"/>
                <a:cs typeface="Corbel" charset="0"/>
              </a:rPr>
              <a:t>Engl</a:t>
            </a:r>
            <a:r>
              <a:rPr lang="en-GB" sz="1089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charset="0"/>
                <a:ea typeface="Corbel" charset="0"/>
                <a:cs typeface="Corbel" charset="0"/>
              </a:rPr>
              <a:t> J Med 2017;377:523-533</a:t>
            </a:r>
          </a:p>
        </p:txBody>
      </p:sp>
      <p:pic>
        <p:nvPicPr>
          <p:cNvPr id="6" name="Picture 5" descr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222" y="165795"/>
            <a:ext cx="7630612" cy="62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8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Overall survival</a:t>
            </a:r>
            <a:endParaRPr lang="en-GB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752817" y="399466"/>
          <a:ext cx="6023746" cy="316104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608132">
                  <a:extLst>
                    <a:ext uri="{9D8B030D-6E8A-4147-A177-3AD203B41FA5}">
                      <a16:colId xmlns:a16="http://schemas.microsoft.com/office/drawing/2014/main" xmlns="" val="42475748"/>
                    </a:ext>
                  </a:extLst>
                </a:gridCol>
                <a:gridCol w="1650325">
                  <a:extLst>
                    <a:ext uri="{9D8B030D-6E8A-4147-A177-3AD203B41FA5}">
                      <a16:colId xmlns:a16="http://schemas.microsoft.com/office/drawing/2014/main" xmlns="" val="3909524453"/>
                    </a:ext>
                  </a:extLst>
                </a:gridCol>
                <a:gridCol w="1765289">
                  <a:extLst>
                    <a:ext uri="{9D8B030D-6E8A-4147-A177-3AD203B41FA5}">
                      <a16:colId xmlns:a16="http://schemas.microsoft.com/office/drawing/2014/main" xmlns="" val="2753108425"/>
                    </a:ext>
                  </a:extLst>
                </a:gridCol>
              </a:tblGrid>
              <a:tr h="51711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58817" marR="588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Olaparib</a:t>
                      </a: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TPC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5636512"/>
                  </a:ext>
                </a:extLst>
              </a:tr>
              <a:tr h="43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Deaths, n (%)  </a:t>
                      </a:r>
                    </a:p>
                  </a:txBody>
                  <a:tcPr marL="58817" marR="588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130 (63)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62 (64)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3658966"/>
                  </a:ext>
                </a:extLst>
              </a:tr>
              <a:tr h="4758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Median OS, 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months 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58817" marR="588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19.3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17.1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716536"/>
                  </a:ext>
                </a:extLst>
              </a:tr>
              <a:tr h="2804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58817" marR="588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HR 0.90</a:t>
                      </a:r>
                    </a:p>
                  </a:txBody>
                  <a:tcPr marL="58817" marR="5881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13" marR="441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9753888"/>
                  </a:ext>
                </a:extLst>
              </a:tr>
              <a:tr h="2804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58817" marR="588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95% CI </a:t>
                      </a:r>
                      <a:r>
                        <a:rPr lang="en-GB" sz="1600" baseline="0" dirty="0">
                          <a:latin typeface="+mn-lt"/>
                          <a:ea typeface="Arial" charset="0"/>
                          <a:cs typeface="Arial" charset="0"/>
                        </a:rPr>
                        <a:t>0.66–1.23; </a:t>
                      </a:r>
                      <a:r>
                        <a:rPr lang="en-GB" sz="16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P</a:t>
                      </a:r>
                      <a:r>
                        <a:rPr lang="en-GB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=</a:t>
                      </a:r>
                      <a:r>
                        <a:rPr lang="en-GB" sz="1600" baseline="0" dirty="0">
                          <a:latin typeface="+mn-lt"/>
                          <a:ea typeface="Arial" charset="0"/>
                          <a:cs typeface="Arial" charset="0"/>
                        </a:rPr>
                        <a:t>0.513</a:t>
                      </a:r>
                      <a:endParaRPr lang="en-GB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58817" marR="5881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2664228"/>
                  </a:ext>
                </a:extLst>
              </a:tr>
              <a:tr h="39050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Alive at 6 months, %</a:t>
                      </a:r>
                    </a:p>
                  </a:txBody>
                  <a:tcPr marL="110095" marR="110095" marT="55047" marB="550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93.1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85.8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50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Alive at 18 months, %</a:t>
                      </a:r>
                    </a:p>
                  </a:txBody>
                  <a:tcPr marL="110095" marR="110095" marT="55047" marB="550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54.1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48.0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050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Median follow-up, months</a:t>
                      </a:r>
                    </a:p>
                  </a:txBody>
                  <a:tcPr marL="110095" marR="110095" marT="55047" marB="550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18.9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15.5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9DA8DEB-17E5-47C3-90D1-389FB3374553}"/>
              </a:ext>
            </a:extLst>
          </p:cNvPr>
          <p:cNvGrpSpPr/>
          <p:nvPr/>
        </p:nvGrpSpPr>
        <p:grpSpPr>
          <a:xfrm>
            <a:off x="349463" y="1331277"/>
            <a:ext cx="7651220" cy="4501575"/>
            <a:chOff x="227462" y="901480"/>
            <a:chExt cx="5738415" cy="3376181"/>
          </a:xfrm>
        </p:grpSpPr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xmlns="" id="{36B8AB2B-A672-43C8-B068-E58F75A5626F}"/>
                </a:ext>
              </a:extLst>
            </p:cNvPr>
            <p:cNvGrpSpPr/>
            <p:nvPr/>
          </p:nvGrpSpPr>
          <p:grpSpPr>
            <a:xfrm>
              <a:off x="820921" y="981457"/>
              <a:ext cx="4703762" cy="2241551"/>
              <a:chOff x="742951" y="818426"/>
              <a:chExt cx="4703762" cy="2241551"/>
            </a:xfrm>
          </p:grpSpPr>
          <p:sp>
            <p:nvSpPr>
              <p:cNvPr id="317" name="Freeform 58">
                <a:extLst>
                  <a:ext uri="{FF2B5EF4-FFF2-40B4-BE49-F238E27FC236}">
                    <a16:creationId xmlns:a16="http://schemas.microsoft.com/office/drawing/2014/main" xmlns="" id="{CC477B3F-E034-487D-AD6B-74F5593C3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951" y="867639"/>
                <a:ext cx="4703762" cy="2192338"/>
              </a:xfrm>
              <a:custGeom>
                <a:avLst/>
                <a:gdLst>
                  <a:gd name="T0" fmla="*/ 117 w 2963"/>
                  <a:gd name="T1" fmla="*/ 0 h 1381"/>
                  <a:gd name="T2" fmla="*/ 188 w 2963"/>
                  <a:gd name="T3" fmla="*/ 19 h 1381"/>
                  <a:gd name="T4" fmla="*/ 205 w 2963"/>
                  <a:gd name="T5" fmla="*/ 34 h 1381"/>
                  <a:gd name="T6" fmla="*/ 236 w 2963"/>
                  <a:gd name="T7" fmla="*/ 55 h 1381"/>
                  <a:gd name="T8" fmla="*/ 265 w 2963"/>
                  <a:gd name="T9" fmla="*/ 77 h 1381"/>
                  <a:gd name="T10" fmla="*/ 287 w 2963"/>
                  <a:gd name="T11" fmla="*/ 95 h 1381"/>
                  <a:gd name="T12" fmla="*/ 298 w 2963"/>
                  <a:gd name="T13" fmla="*/ 115 h 1381"/>
                  <a:gd name="T14" fmla="*/ 324 w 2963"/>
                  <a:gd name="T15" fmla="*/ 132 h 1381"/>
                  <a:gd name="T16" fmla="*/ 380 w 2963"/>
                  <a:gd name="T17" fmla="*/ 155 h 1381"/>
                  <a:gd name="T18" fmla="*/ 408 w 2963"/>
                  <a:gd name="T19" fmla="*/ 172 h 1381"/>
                  <a:gd name="T20" fmla="*/ 449 w 2963"/>
                  <a:gd name="T21" fmla="*/ 210 h 1381"/>
                  <a:gd name="T22" fmla="*/ 459 w 2963"/>
                  <a:gd name="T23" fmla="*/ 229 h 1381"/>
                  <a:gd name="T24" fmla="*/ 519 w 2963"/>
                  <a:gd name="T25" fmla="*/ 246 h 1381"/>
                  <a:gd name="T26" fmla="*/ 603 w 2963"/>
                  <a:gd name="T27" fmla="*/ 265 h 1381"/>
                  <a:gd name="T28" fmla="*/ 616 w 2963"/>
                  <a:gd name="T29" fmla="*/ 282 h 1381"/>
                  <a:gd name="T30" fmla="*/ 631 w 2963"/>
                  <a:gd name="T31" fmla="*/ 305 h 1381"/>
                  <a:gd name="T32" fmla="*/ 655 w 2963"/>
                  <a:gd name="T33" fmla="*/ 323 h 1381"/>
                  <a:gd name="T34" fmla="*/ 664 w 2963"/>
                  <a:gd name="T35" fmla="*/ 342 h 1381"/>
                  <a:gd name="T36" fmla="*/ 689 w 2963"/>
                  <a:gd name="T37" fmla="*/ 360 h 1381"/>
                  <a:gd name="T38" fmla="*/ 718 w 2963"/>
                  <a:gd name="T39" fmla="*/ 377 h 1381"/>
                  <a:gd name="T40" fmla="*/ 802 w 2963"/>
                  <a:gd name="T41" fmla="*/ 398 h 1381"/>
                  <a:gd name="T42" fmla="*/ 827 w 2963"/>
                  <a:gd name="T43" fmla="*/ 418 h 1381"/>
                  <a:gd name="T44" fmla="*/ 843 w 2963"/>
                  <a:gd name="T45" fmla="*/ 439 h 1381"/>
                  <a:gd name="T46" fmla="*/ 865 w 2963"/>
                  <a:gd name="T47" fmla="*/ 461 h 1381"/>
                  <a:gd name="T48" fmla="*/ 873 w 2963"/>
                  <a:gd name="T49" fmla="*/ 479 h 1381"/>
                  <a:gd name="T50" fmla="*/ 896 w 2963"/>
                  <a:gd name="T51" fmla="*/ 499 h 1381"/>
                  <a:gd name="T52" fmla="*/ 922 w 2963"/>
                  <a:gd name="T53" fmla="*/ 515 h 1381"/>
                  <a:gd name="T54" fmla="*/ 954 w 2963"/>
                  <a:gd name="T55" fmla="*/ 533 h 1381"/>
                  <a:gd name="T56" fmla="*/ 989 w 2963"/>
                  <a:gd name="T57" fmla="*/ 551 h 1381"/>
                  <a:gd name="T58" fmla="*/ 1008 w 2963"/>
                  <a:gd name="T59" fmla="*/ 574 h 1381"/>
                  <a:gd name="T60" fmla="*/ 1047 w 2963"/>
                  <a:gd name="T61" fmla="*/ 616 h 1381"/>
                  <a:gd name="T62" fmla="*/ 1067 w 2963"/>
                  <a:gd name="T63" fmla="*/ 634 h 1381"/>
                  <a:gd name="T64" fmla="*/ 1089 w 2963"/>
                  <a:gd name="T65" fmla="*/ 652 h 1381"/>
                  <a:gd name="T66" fmla="*/ 1095 w 2963"/>
                  <a:gd name="T67" fmla="*/ 668 h 1381"/>
                  <a:gd name="T68" fmla="*/ 1114 w 2963"/>
                  <a:gd name="T69" fmla="*/ 684 h 1381"/>
                  <a:gd name="T70" fmla="*/ 1139 w 2963"/>
                  <a:gd name="T71" fmla="*/ 712 h 1381"/>
                  <a:gd name="T72" fmla="*/ 1162 w 2963"/>
                  <a:gd name="T73" fmla="*/ 729 h 1381"/>
                  <a:gd name="T74" fmla="*/ 1186 w 2963"/>
                  <a:gd name="T75" fmla="*/ 752 h 1381"/>
                  <a:gd name="T76" fmla="*/ 1199 w 2963"/>
                  <a:gd name="T77" fmla="*/ 770 h 1381"/>
                  <a:gd name="T78" fmla="*/ 1228 w 2963"/>
                  <a:gd name="T79" fmla="*/ 788 h 1381"/>
                  <a:gd name="T80" fmla="*/ 1294 w 2963"/>
                  <a:gd name="T81" fmla="*/ 808 h 1381"/>
                  <a:gd name="T82" fmla="*/ 1319 w 2963"/>
                  <a:gd name="T83" fmla="*/ 825 h 1381"/>
                  <a:gd name="T84" fmla="*/ 1333 w 2963"/>
                  <a:gd name="T85" fmla="*/ 848 h 1381"/>
                  <a:gd name="T86" fmla="*/ 1351 w 2963"/>
                  <a:gd name="T87" fmla="*/ 867 h 1381"/>
                  <a:gd name="T88" fmla="*/ 1358 w 2963"/>
                  <a:gd name="T89" fmla="*/ 884 h 1381"/>
                  <a:gd name="T90" fmla="*/ 1432 w 2963"/>
                  <a:gd name="T91" fmla="*/ 907 h 1381"/>
                  <a:gd name="T92" fmla="*/ 1492 w 2963"/>
                  <a:gd name="T93" fmla="*/ 925 h 1381"/>
                  <a:gd name="T94" fmla="*/ 1546 w 2963"/>
                  <a:gd name="T95" fmla="*/ 943 h 1381"/>
                  <a:gd name="T96" fmla="*/ 1649 w 2963"/>
                  <a:gd name="T97" fmla="*/ 962 h 1381"/>
                  <a:gd name="T98" fmla="*/ 1662 w 2963"/>
                  <a:gd name="T99" fmla="*/ 979 h 1381"/>
                  <a:gd name="T100" fmla="*/ 1668 w 2963"/>
                  <a:gd name="T101" fmla="*/ 1003 h 1381"/>
                  <a:gd name="T102" fmla="*/ 1678 w 2963"/>
                  <a:gd name="T103" fmla="*/ 1026 h 1381"/>
                  <a:gd name="T104" fmla="*/ 1719 w 2963"/>
                  <a:gd name="T105" fmla="*/ 1038 h 1381"/>
                  <a:gd name="T106" fmla="*/ 1896 w 2963"/>
                  <a:gd name="T107" fmla="*/ 1062 h 1381"/>
                  <a:gd name="T108" fmla="*/ 1943 w 2963"/>
                  <a:gd name="T109" fmla="*/ 1084 h 1381"/>
                  <a:gd name="T110" fmla="*/ 2125 w 2963"/>
                  <a:gd name="T111" fmla="*/ 1107 h 1381"/>
                  <a:gd name="T112" fmla="*/ 2140 w 2963"/>
                  <a:gd name="T113" fmla="*/ 1141 h 1381"/>
                  <a:gd name="T114" fmla="*/ 2156 w 2963"/>
                  <a:gd name="T115" fmla="*/ 1179 h 1381"/>
                  <a:gd name="T116" fmla="*/ 2344 w 2963"/>
                  <a:gd name="T117" fmla="*/ 1216 h 1381"/>
                  <a:gd name="T118" fmla="*/ 2620 w 2963"/>
                  <a:gd name="T119" fmla="*/ 1291 h 1381"/>
                  <a:gd name="T120" fmla="*/ 2963 w 2963"/>
                  <a:gd name="T121" fmla="*/ 1381 h 1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63" h="1381">
                    <a:moveTo>
                      <a:pt x="0" y="0"/>
                    </a:moveTo>
                    <a:lnTo>
                      <a:pt x="117" y="0"/>
                    </a:lnTo>
                    <a:lnTo>
                      <a:pt x="117" y="19"/>
                    </a:lnTo>
                    <a:lnTo>
                      <a:pt x="188" y="19"/>
                    </a:lnTo>
                    <a:lnTo>
                      <a:pt x="188" y="34"/>
                    </a:lnTo>
                    <a:lnTo>
                      <a:pt x="205" y="34"/>
                    </a:lnTo>
                    <a:lnTo>
                      <a:pt x="205" y="55"/>
                    </a:lnTo>
                    <a:lnTo>
                      <a:pt x="236" y="55"/>
                    </a:lnTo>
                    <a:lnTo>
                      <a:pt x="236" y="77"/>
                    </a:lnTo>
                    <a:lnTo>
                      <a:pt x="265" y="77"/>
                    </a:lnTo>
                    <a:lnTo>
                      <a:pt x="265" y="95"/>
                    </a:lnTo>
                    <a:lnTo>
                      <a:pt x="287" y="95"/>
                    </a:lnTo>
                    <a:lnTo>
                      <a:pt x="287" y="115"/>
                    </a:lnTo>
                    <a:lnTo>
                      <a:pt x="298" y="115"/>
                    </a:lnTo>
                    <a:lnTo>
                      <a:pt x="298" y="132"/>
                    </a:lnTo>
                    <a:lnTo>
                      <a:pt x="324" y="132"/>
                    </a:lnTo>
                    <a:lnTo>
                      <a:pt x="324" y="155"/>
                    </a:lnTo>
                    <a:lnTo>
                      <a:pt x="380" y="155"/>
                    </a:lnTo>
                    <a:lnTo>
                      <a:pt x="380" y="172"/>
                    </a:lnTo>
                    <a:lnTo>
                      <a:pt x="408" y="172"/>
                    </a:lnTo>
                    <a:lnTo>
                      <a:pt x="408" y="210"/>
                    </a:lnTo>
                    <a:lnTo>
                      <a:pt x="449" y="210"/>
                    </a:lnTo>
                    <a:lnTo>
                      <a:pt x="449" y="229"/>
                    </a:lnTo>
                    <a:lnTo>
                      <a:pt x="459" y="229"/>
                    </a:lnTo>
                    <a:lnTo>
                      <a:pt x="459" y="246"/>
                    </a:lnTo>
                    <a:lnTo>
                      <a:pt x="519" y="246"/>
                    </a:lnTo>
                    <a:lnTo>
                      <a:pt x="519" y="265"/>
                    </a:lnTo>
                    <a:lnTo>
                      <a:pt x="603" y="265"/>
                    </a:lnTo>
                    <a:lnTo>
                      <a:pt x="603" y="282"/>
                    </a:lnTo>
                    <a:lnTo>
                      <a:pt x="616" y="282"/>
                    </a:lnTo>
                    <a:lnTo>
                      <a:pt x="616" y="305"/>
                    </a:lnTo>
                    <a:lnTo>
                      <a:pt x="631" y="305"/>
                    </a:lnTo>
                    <a:lnTo>
                      <a:pt x="631" y="323"/>
                    </a:lnTo>
                    <a:lnTo>
                      <a:pt x="655" y="323"/>
                    </a:lnTo>
                    <a:lnTo>
                      <a:pt x="655" y="342"/>
                    </a:lnTo>
                    <a:lnTo>
                      <a:pt x="664" y="342"/>
                    </a:lnTo>
                    <a:lnTo>
                      <a:pt x="664" y="360"/>
                    </a:lnTo>
                    <a:lnTo>
                      <a:pt x="689" y="360"/>
                    </a:lnTo>
                    <a:lnTo>
                      <a:pt x="689" y="377"/>
                    </a:lnTo>
                    <a:lnTo>
                      <a:pt x="718" y="377"/>
                    </a:lnTo>
                    <a:lnTo>
                      <a:pt x="718" y="398"/>
                    </a:lnTo>
                    <a:lnTo>
                      <a:pt x="802" y="398"/>
                    </a:lnTo>
                    <a:lnTo>
                      <a:pt x="802" y="418"/>
                    </a:lnTo>
                    <a:lnTo>
                      <a:pt x="827" y="418"/>
                    </a:lnTo>
                    <a:lnTo>
                      <a:pt x="827" y="439"/>
                    </a:lnTo>
                    <a:lnTo>
                      <a:pt x="843" y="439"/>
                    </a:lnTo>
                    <a:lnTo>
                      <a:pt x="843" y="461"/>
                    </a:lnTo>
                    <a:lnTo>
                      <a:pt x="865" y="461"/>
                    </a:lnTo>
                    <a:lnTo>
                      <a:pt x="865" y="479"/>
                    </a:lnTo>
                    <a:lnTo>
                      <a:pt x="873" y="479"/>
                    </a:lnTo>
                    <a:lnTo>
                      <a:pt x="873" y="499"/>
                    </a:lnTo>
                    <a:lnTo>
                      <a:pt x="896" y="499"/>
                    </a:lnTo>
                    <a:lnTo>
                      <a:pt x="896" y="515"/>
                    </a:lnTo>
                    <a:lnTo>
                      <a:pt x="922" y="515"/>
                    </a:lnTo>
                    <a:lnTo>
                      <a:pt x="922" y="533"/>
                    </a:lnTo>
                    <a:lnTo>
                      <a:pt x="954" y="533"/>
                    </a:lnTo>
                    <a:lnTo>
                      <a:pt x="954" y="551"/>
                    </a:lnTo>
                    <a:lnTo>
                      <a:pt x="989" y="551"/>
                    </a:lnTo>
                    <a:lnTo>
                      <a:pt x="989" y="574"/>
                    </a:lnTo>
                    <a:lnTo>
                      <a:pt x="1008" y="574"/>
                    </a:lnTo>
                    <a:lnTo>
                      <a:pt x="1008" y="616"/>
                    </a:lnTo>
                    <a:lnTo>
                      <a:pt x="1047" y="616"/>
                    </a:lnTo>
                    <a:lnTo>
                      <a:pt x="1047" y="634"/>
                    </a:lnTo>
                    <a:lnTo>
                      <a:pt x="1067" y="634"/>
                    </a:lnTo>
                    <a:lnTo>
                      <a:pt x="1067" y="652"/>
                    </a:lnTo>
                    <a:lnTo>
                      <a:pt x="1089" y="652"/>
                    </a:lnTo>
                    <a:lnTo>
                      <a:pt x="1089" y="668"/>
                    </a:lnTo>
                    <a:lnTo>
                      <a:pt x="1095" y="668"/>
                    </a:lnTo>
                    <a:lnTo>
                      <a:pt x="1095" y="684"/>
                    </a:lnTo>
                    <a:lnTo>
                      <a:pt x="1114" y="684"/>
                    </a:lnTo>
                    <a:lnTo>
                      <a:pt x="1114" y="712"/>
                    </a:lnTo>
                    <a:lnTo>
                      <a:pt x="1139" y="712"/>
                    </a:lnTo>
                    <a:lnTo>
                      <a:pt x="1139" y="729"/>
                    </a:lnTo>
                    <a:lnTo>
                      <a:pt x="1162" y="729"/>
                    </a:lnTo>
                    <a:lnTo>
                      <a:pt x="1162" y="752"/>
                    </a:lnTo>
                    <a:lnTo>
                      <a:pt x="1186" y="752"/>
                    </a:lnTo>
                    <a:lnTo>
                      <a:pt x="1186" y="770"/>
                    </a:lnTo>
                    <a:lnTo>
                      <a:pt x="1199" y="770"/>
                    </a:lnTo>
                    <a:lnTo>
                      <a:pt x="1199" y="788"/>
                    </a:lnTo>
                    <a:lnTo>
                      <a:pt x="1228" y="788"/>
                    </a:lnTo>
                    <a:lnTo>
                      <a:pt x="1228" y="808"/>
                    </a:lnTo>
                    <a:lnTo>
                      <a:pt x="1294" y="808"/>
                    </a:lnTo>
                    <a:lnTo>
                      <a:pt x="1294" y="825"/>
                    </a:lnTo>
                    <a:lnTo>
                      <a:pt x="1319" y="825"/>
                    </a:lnTo>
                    <a:lnTo>
                      <a:pt x="1319" y="848"/>
                    </a:lnTo>
                    <a:lnTo>
                      <a:pt x="1333" y="848"/>
                    </a:lnTo>
                    <a:lnTo>
                      <a:pt x="1333" y="867"/>
                    </a:lnTo>
                    <a:lnTo>
                      <a:pt x="1351" y="867"/>
                    </a:lnTo>
                    <a:lnTo>
                      <a:pt x="1351" y="884"/>
                    </a:lnTo>
                    <a:lnTo>
                      <a:pt x="1358" y="884"/>
                    </a:lnTo>
                    <a:lnTo>
                      <a:pt x="1358" y="907"/>
                    </a:lnTo>
                    <a:lnTo>
                      <a:pt x="1432" y="907"/>
                    </a:lnTo>
                    <a:lnTo>
                      <a:pt x="1432" y="925"/>
                    </a:lnTo>
                    <a:lnTo>
                      <a:pt x="1492" y="925"/>
                    </a:lnTo>
                    <a:lnTo>
                      <a:pt x="1492" y="943"/>
                    </a:lnTo>
                    <a:lnTo>
                      <a:pt x="1546" y="943"/>
                    </a:lnTo>
                    <a:lnTo>
                      <a:pt x="1546" y="962"/>
                    </a:lnTo>
                    <a:lnTo>
                      <a:pt x="1649" y="962"/>
                    </a:lnTo>
                    <a:lnTo>
                      <a:pt x="1649" y="979"/>
                    </a:lnTo>
                    <a:lnTo>
                      <a:pt x="1662" y="979"/>
                    </a:lnTo>
                    <a:lnTo>
                      <a:pt x="1662" y="1003"/>
                    </a:lnTo>
                    <a:lnTo>
                      <a:pt x="1668" y="1003"/>
                    </a:lnTo>
                    <a:lnTo>
                      <a:pt x="1668" y="1026"/>
                    </a:lnTo>
                    <a:lnTo>
                      <a:pt x="1678" y="1026"/>
                    </a:lnTo>
                    <a:lnTo>
                      <a:pt x="1678" y="1038"/>
                    </a:lnTo>
                    <a:lnTo>
                      <a:pt x="1719" y="1038"/>
                    </a:lnTo>
                    <a:lnTo>
                      <a:pt x="1719" y="1062"/>
                    </a:lnTo>
                    <a:lnTo>
                      <a:pt x="1896" y="1062"/>
                    </a:lnTo>
                    <a:lnTo>
                      <a:pt x="1896" y="1084"/>
                    </a:lnTo>
                    <a:lnTo>
                      <a:pt x="1943" y="1084"/>
                    </a:lnTo>
                    <a:lnTo>
                      <a:pt x="1943" y="1107"/>
                    </a:lnTo>
                    <a:lnTo>
                      <a:pt x="2125" y="1107"/>
                    </a:lnTo>
                    <a:lnTo>
                      <a:pt x="2125" y="1141"/>
                    </a:lnTo>
                    <a:lnTo>
                      <a:pt x="2140" y="1141"/>
                    </a:lnTo>
                    <a:lnTo>
                      <a:pt x="2140" y="1179"/>
                    </a:lnTo>
                    <a:lnTo>
                      <a:pt x="2156" y="1179"/>
                    </a:lnTo>
                    <a:lnTo>
                      <a:pt x="2156" y="1216"/>
                    </a:lnTo>
                    <a:lnTo>
                      <a:pt x="2344" y="1216"/>
                    </a:lnTo>
                    <a:lnTo>
                      <a:pt x="2344" y="1291"/>
                    </a:lnTo>
                    <a:lnTo>
                      <a:pt x="2620" y="1291"/>
                    </a:lnTo>
                    <a:lnTo>
                      <a:pt x="2620" y="1381"/>
                    </a:lnTo>
                    <a:lnTo>
                      <a:pt x="2963" y="1381"/>
                    </a:lnTo>
                  </a:path>
                </a:pathLst>
              </a:custGeom>
              <a:noFill/>
              <a:ln w="19050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18" name="Line 59">
                <a:extLst>
                  <a:ext uri="{FF2B5EF4-FFF2-40B4-BE49-F238E27FC236}">
                    <a16:creationId xmlns:a16="http://schemas.microsoft.com/office/drawing/2014/main" xmlns="" id="{C7D6F423-6B69-4AD2-8996-4A2101898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7188" y="3010764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19" name="Line 60">
                <a:extLst>
                  <a:ext uri="{FF2B5EF4-FFF2-40B4-BE49-F238E27FC236}">
                    <a16:creationId xmlns:a16="http://schemas.microsoft.com/office/drawing/2014/main" xmlns="" id="{8535A8E5-9A58-4817-8C1C-C861F70EB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6225" y="3010764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0" name="Line 61">
                <a:extLst>
                  <a:ext uri="{FF2B5EF4-FFF2-40B4-BE49-F238E27FC236}">
                    <a16:creationId xmlns:a16="http://schemas.microsoft.com/office/drawing/2014/main" xmlns="" id="{F86C4C4A-E203-4A88-B9A6-5E51C2786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0638" y="3010764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1" name="Line 62">
                <a:extLst>
                  <a:ext uri="{FF2B5EF4-FFF2-40B4-BE49-F238E27FC236}">
                    <a16:creationId xmlns:a16="http://schemas.microsoft.com/office/drawing/2014/main" xmlns="" id="{E6D9CB29-4AE6-4870-882B-6E84B84B7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8563" y="3010764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2" name="Line 63">
                <a:extLst>
                  <a:ext uri="{FF2B5EF4-FFF2-40B4-BE49-F238E27FC236}">
                    <a16:creationId xmlns:a16="http://schemas.microsoft.com/office/drawing/2014/main" xmlns="" id="{58C15CD5-AD79-4250-9CBD-BC16C8C49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1525" y="2864714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3" name="Line 64">
                <a:extLst>
                  <a:ext uri="{FF2B5EF4-FFF2-40B4-BE49-F238E27FC236}">
                    <a16:creationId xmlns:a16="http://schemas.microsoft.com/office/drawing/2014/main" xmlns="" id="{562E13C1-C63B-4DFB-A70B-7B1AAF070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1663" y="2747239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4" name="Line 65">
                <a:extLst>
                  <a:ext uri="{FF2B5EF4-FFF2-40B4-BE49-F238E27FC236}">
                    <a16:creationId xmlns:a16="http://schemas.microsoft.com/office/drawing/2014/main" xmlns="" id="{A9605A36-7FB2-4377-9896-87F56F183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9438" y="2747239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5" name="Line 66">
                <a:extLst>
                  <a:ext uri="{FF2B5EF4-FFF2-40B4-BE49-F238E27FC236}">
                    <a16:creationId xmlns:a16="http://schemas.microsoft.com/office/drawing/2014/main" xmlns="" id="{6EF567EC-3E80-4ECC-9063-5FCFCC43F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0863" y="2747239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6" name="Line 67">
                <a:extLst>
                  <a:ext uri="{FF2B5EF4-FFF2-40B4-BE49-F238E27FC236}">
                    <a16:creationId xmlns:a16="http://schemas.microsoft.com/office/drawing/2014/main" xmlns="" id="{BF98FF52-064C-4D72-B22D-E92615482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6563" y="2747239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7" name="Line 68">
                <a:extLst>
                  <a:ext uri="{FF2B5EF4-FFF2-40B4-BE49-F238E27FC236}">
                    <a16:creationId xmlns:a16="http://schemas.microsoft.com/office/drawing/2014/main" xmlns="" id="{D8089E3F-EB0C-46B0-9942-BE47FF030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0513" y="2578964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8" name="Line 69">
                <a:extLst>
                  <a:ext uri="{FF2B5EF4-FFF2-40B4-BE49-F238E27FC236}">
                    <a16:creationId xmlns:a16="http://schemas.microsoft.com/office/drawing/2014/main" xmlns="" id="{31E5A3AA-ACCF-4C39-8D5E-723F26EB83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4000" y="2578964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9" name="Line 70">
                <a:extLst>
                  <a:ext uri="{FF2B5EF4-FFF2-40B4-BE49-F238E27FC236}">
                    <a16:creationId xmlns:a16="http://schemas.microsoft.com/office/drawing/2014/main" xmlns="" id="{336D751D-37F0-49A8-A54D-1578C76B2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1775" y="2578964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0" name="Line 71">
                <a:extLst>
                  <a:ext uri="{FF2B5EF4-FFF2-40B4-BE49-F238E27FC236}">
                    <a16:creationId xmlns:a16="http://schemas.microsoft.com/office/drawing/2014/main" xmlns="" id="{C35280DD-B186-4250-A8FA-F31E5DDDD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963" y="2578964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1" name="Line 72">
                <a:extLst>
                  <a:ext uri="{FF2B5EF4-FFF2-40B4-BE49-F238E27FC236}">
                    <a16:creationId xmlns:a16="http://schemas.microsoft.com/office/drawing/2014/main" xmlns="" id="{3F3B534A-F223-4C6C-8684-236622C02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6525" y="2578964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2" name="Line 73">
                <a:extLst>
                  <a:ext uri="{FF2B5EF4-FFF2-40B4-BE49-F238E27FC236}">
                    <a16:creationId xmlns:a16="http://schemas.microsoft.com/office/drawing/2014/main" xmlns="" id="{3BFCB367-406F-474B-BC31-27F58CDE5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6675" y="2578964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3" name="Line 74">
                <a:extLst>
                  <a:ext uri="{FF2B5EF4-FFF2-40B4-BE49-F238E27FC236}">
                    <a16:creationId xmlns:a16="http://schemas.microsoft.com/office/drawing/2014/main" xmlns="" id="{08A4879E-6D3E-4351-9A86-1BE8426B3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4925" y="2578964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4" name="Line 75">
                <a:extLst>
                  <a:ext uri="{FF2B5EF4-FFF2-40B4-BE49-F238E27FC236}">
                    <a16:creationId xmlns:a16="http://schemas.microsoft.com/office/drawing/2014/main" xmlns="" id="{9D3B97CF-DADD-4572-9742-BB9F42C63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1263" y="2502764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5" name="Line 76">
                <a:extLst>
                  <a:ext uri="{FF2B5EF4-FFF2-40B4-BE49-F238E27FC236}">
                    <a16:creationId xmlns:a16="http://schemas.microsoft.com/office/drawing/2014/main" xmlns="" id="{0460405F-D7B1-4ED6-9309-F6B37E03A7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2688" y="2502764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6" name="Line 77">
                <a:extLst>
                  <a:ext uri="{FF2B5EF4-FFF2-40B4-BE49-F238E27FC236}">
                    <a16:creationId xmlns:a16="http://schemas.microsoft.com/office/drawing/2014/main" xmlns="" id="{773AB6FA-464F-4828-BEB8-662552699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4588" y="2502764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7" name="Line 78">
                <a:extLst>
                  <a:ext uri="{FF2B5EF4-FFF2-40B4-BE49-F238E27FC236}">
                    <a16:creationId xmlns:a16="http://schemas.microsoft.com/office/drawing/2014/main" xmlns="" id="{1D617034-2CFA-4DE6-967F-55B6D3ECE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9188" y="2502764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8" name="Line 79">
                <a:extLst>
                  <a:ext uri="{FF2B5EF4-FFF2-40B4-BE49-F238E27FC236}">
                    <a16:creationId xmlns:a16="http://schemas.microsoft.com/office/drawing/2014/main" xmlns="" id="{524F241D-6211-4C35-9413-A5C9CD885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3788" y="2502764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9" name="Line 80">
                <a:extLst>
                  <a:ext uri="{FF2B5EF4-FFF2-40B4-BE49-F238E27FC236}">
                    <a16:creationId xmlns:a16="http://schemas.microsoft.com/office/drawing/2014/main" xmlns="" id="{D8E110C1-E3BE-4317-BA5B-E322867DC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6475" y="2502764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0" name="Line 81">
                <a:extLst>
                  <a:ext uri="{FF2B5EF4-FFF2-40B4-BE49-F238E27FC236}">
                    <a16:creationId xmlns:a16="http://schemas.microsoft.com/office/drawing/2014/main" xmlns="" id="{BB249DA8-C423-4D0F-8E4A-497225A20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4050" y="1456602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1" name="Line 82">
                <a:extLst>
                  <a:ext uri="{FF2B5EF4-FFF2-40B4-BE49-F238E27FC236}">
                    <a16:creationId xmlns:a16="http://schemas.microsoft.com/office/drawing/2014/main" xmlns="" id="{DFFE655E-636B-4AAF-88EA-53AE3E6898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6513" y="1066077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2" name="Line 83">
                <a:extLst>
                  <a:ext uri="{FF2B5EF4-FFF2-40B4-BE49-F238E27FC236}">
                    <a16:creationId xmlns:a16="http://schemas.microsoft.com/office/drawing/2014/main" xmlns="" id="{F488AB83-0FC7-4CFB-BB4D-104FC741D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3950" y="937489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3" name="Line 84">
                <a:extLst>
                  <a:ext uri="{FF2B5EF4-FFF2-40B4-BE49-F238E27FC236}">
                    <a16:creationId xmlns:a16="http://schemas.microsoft.com/office/drawing/2014/main" xmlns="" id="{8B2859C0-780F-4AB8-A639-8052D18BA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8513" y="818426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4" name="Line 85">
                <a:extLst>
                  <a:ext uri="{FF2B5EF4-FFF2-40B4-BE49-F238E27FC236}">
                    <a16:creationId xmlns:a16="http://schemas.microsoft.com/office/drawing/2014/main" xmlns="" id="{5511A257-1C6B-4DC3-A252-628152411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288" y="818426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5" name="Line 86">
                <a:extLst>
                  <a:ext uri="{FF2B5EF4-FFF2-40B4-BE49-F238E27FC236}">
                    <a16:creationId xmlns:a16="http://schemas.microsoft.com/office/drawing/2014/main" xmlns="" id="{858F11E9-C1C2-4256-B980-D370E69AF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2475" y="818426"/>
                <a:ext cx="0" cy="49213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xmlns="" id="{ECCFA5B7-6883-4685-B120-D3FF2B165E51}"/>
                </a:ext>
              </a:extLst>
            </p:cNvPr>
            <p:cNvGrpSpPr/>
            <p:nvPr/>
          </p:nvGrpSpPr>
          <p:grpSpPr>
            <a:xfrm>
              <a:off x="227462" y="901480"/>
              <a:ext cx="5738415" cy="3376181"/>
              <a:chOff x="149492" y="855060"/>
              <a:chExt cx="5738415" cy="3376181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EADD9090-3555-40E7-A3D3-E699B8CCEEED}"/>
                  </a:ext>
                </a:extLst>
              </p:cNvPr>
              <p:cNvSpPr txBox="1"/>
              <p:nvPr/>
            </p:nvSpPr>
            <p:spPr>
              <a:xfrm rot="16200000">
                <a:off x="-863302" y="2246252"/>
                <a:ext cx="227950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5E5E5E">
                        <a:lumMod val="50000"/>
                      </a:srgbClr>
                    </a:solidFill>
                    <a:latin typeface="Arial"/>
                    <a:ea typeface=""/>
                    <a:cs typeface=""/>
                  </a:rPr>
                  <a:t>Probability of overall survival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EBB240A1-E08E-48A9-8458-90A044E8B747}"/>
                  </a:ext>
                </a:extLst>
              </p:cNvPr>
              <p:cNvSpPr txBox="1"/>
              <p:nvPr/>
            </p:nvSpPr>
            <p:spPr>
              <a:xfrm>
                <a:off x="1971645" y="3977326"/>
                <a:ext cx="2685223" cy="25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5E5E5E">
                        <a:lumMod val="50000"/>
                      </a:srgbClr>
                    </a:solidFill>
                    <a:latin typeface="Arial"/>
                    <a:ea typeface=""/>
                    <a:cs typeface=""/>
                  </a:rPr>
                  <a:t>Time from randomization (months)</a:t>
                </a: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B7C7DB6E-BE4D-445D-8508-593F18244C5D}"/>
                  </a:ext>
                </a:extLst>
              </p:cNvPr>
              <p:cNvGrpSpPr/>
              <p:nvPr/>
            </p:nvGrpSpPr>
            <p:grpSpPr>
              <a:xfrm>
                <a:off x="380619" y="855060"/>
                <a:ext cx="367693" cy="3003530"/>
                <a:chOff x="1560149" y="932034"/>
                <a:chExt cx="691617" cy="4089619"/>
              </a:xfrm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xmlns="" id="{E895DE87-456F-4C0D-931F-435CA201EC79}"/>
                    </a:ext>
                  </a:extLst>
                </p:cNvPr>
                <p:cNvGrpSpPr/>
                <p:nvPr/>
              </p:nvGrpSpPr>
              <p:grpSpPr>
                <a:xfrm>
                  <a:off x="2160173" y="1100236"/>
                  <a:ext cx="91593" cy="3776566"/>
                  <a:chOff x="2160173" y="1100236"/>
                  <a:chExt cx="91593" cy="3776566"/>
                </a:xfrm>
              </p:grpSpPr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xmlns="" id="{0B7176B8-641D-44D8-9144-114E61155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248629" y="1100236"/>
                    <a:ext cx="3137" cy="37765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xmlns="" id="{34D7E647-6BD7-4630-A2EF-4ACF4A63B2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2205893" y="4811682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xmlns="" id="{F567A492-E8CD-4CD2-8973-0C28F4C700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2205893" y="4436344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xmlns="" id="{1EB93A4B-706D-4A4C-AF20-5C28E080B7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2205893" y="2559659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xmlns="" id="{F751BB73-15AA-41A8-A6C3-0B601D4D07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2205893" y="2934996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xmlns="" id="{E6D47CAA-CBB3-4699-A5C3-27CA9390AA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2205893" y="3310333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xmlns="" id="{FB71CF3A-BE22-4C65-90AF-5E5E32656E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2205893" y="3685670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xmlns="" id="{A7421AEE-F231-4011-8819-6E24B2F318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2205893" y="4061007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xmlns="" id="{C8A18D93-A010-4900-8C8F-2102990DE4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2205893" y="1058311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xmlns="" id="{EE1CBAAC-6C70-47BA-960B-CBC2CCABD5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2205893" y="1433648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xmlns="" id="{4F823D94-7E34-4FFB-9DBE-0BEB43E820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2205893" y="1808985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xmlns="" id="{B1EED1C4-77C3-419A-8CDA-74DBE7716F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2205893" y="2184322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xmlns="" id="{A2796990-8D55-4CDA-8575-4117B1033471}"/>
                    </a:ext>
                  </a:extLst>
                </p:cNvPr>
                <p:cNvSpPr txBox="1"/>
                <p:nvPr/>
              </p:nvSpPr>
              <p:spPr>
                <a:xfrm>
                  <a:off x="1560149" y="932034"/>
                  <a:ext cx="663039" cy="3457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1.0</a:t>
                  </a:r>
                </a:p>
              </p:txBody>
            </p:sp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xmlns="" id="{B238F709-EC4B-4895-B776-1579149CB530}"/>
                    </a:ext>
                  </a:extLst>
                </p:cNvPr>
                <p:cNvSpPr txBox="1"/>
                <p:nvPr/>
              </p:nvSpPr>
              <p:spPr>
                <a:xfrm>
                  <a:off x="1560149" y="4675921"/>
                  <a:ext cx="663039" cy="3457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0.0</a:t>
                  </a:r>
                </a:p>
              </p:txBody>
            </p:sp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xmlns="" id="{60C0CF68-3017-4B10-B83C-89DC8329D9FE}"/>
                    </a:ext>
                  </a:extLst>
                </p:cNvPr>
                <p:cNvSpPr txBox="1"/>
                <p:nvPr/>
              </p:nvSpPr>
              <p:spPr>
                <a:xfrm>
                  <a:off x="1560149" y="1306423"/>
                  <a:ext cx="663039" cy="3457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0.9</a:t>
                  </a:r>
                </a:p>
              </p:txBody>
            </p: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xmlns="" id="{1622F2D2-9ABF-4B3F-94E5-D9C26EEF0716}"/>
                    </a:ext>
                  </a:extLst>
                </p:cNvPr>
                <p:cNvSpPr txBox="1"/>
                <p:nvPr/>
              </p:nvSpPr>
              <p:spPr>
                <a:xfrm>
                  <a:off x="1560149" y="4301533"/>
                  <a:ext cx="663039" cy="3457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0.1</a:t>
                  </a:r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xmlns="" id="{0FA677E8-5539-40DB-B747-6E49264DCD81}"/>
                    </a:ext>
                  </a:extLst>
                </p:cNvPr>
                <p:cNvSpPr txBox="1"/>
                <p:nvPr/>
              </p:nvSpPr>
              <p:spPr>
                <a:xfrm>
                  <a:off x="1560149" y="3927145"/>
                  <a:ext cx="663039" cy="3457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0.2</a:t>
                  </a:r>
                </a:p>
              </p:txBody>
            </p:sp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xmlns="" id="{F4676CC7-8C05-45E7-B037-4B6125011108}"/>
                    </a:ext>
                  </a:extLst>
                </p:cNvPr>
                <p:cNvSpPr txBox="1"/>
                <p:nvPr/>
              </p:nvSpPr>
              <p:spPr>
                <a:xfrm>
                  <a:off x="1560149" y="3552758"/>
                  <a:ext cx="663039" cy="3457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0.3</a:t>
                  </a:r>
                </a:p>
              </p:txBody>
            </p:sp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xmlns="" id="{6927C8CB-6C2D-4F59-BC8D-4C5731361C00}"/>
                    </a:ext>
                  </a:extLst>
                </p:cNvPr>
                <p:cNvSpPr txBox="1"/>
                <p:nvPr/>
              </p:nvSpPr>
              <p:spPr>
                <a:xfrm>
                  <a:off x="1560149" y="3178368"/>
                  <a:ext cx="663039" cy="3457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0.4</a:t>
                  </a:r>
                </a:p>
              </p:txBody>
            </p: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xmlns="" id="{341C9FA1-7E82-4320-AFA4-15AA26AE955A}"/>
                    </a:ext>
                  </a:extLst>
                </p:cNvPr>
                <p:cNvSpPr txBox="1"/>
                <p:nvPr/>
              </p:nvSpPr>
              <p:spPr>
                <a:xfrm>
                  <a:off x="1560149" y="2803981"/>
                  <a:ext cx="663039" cy="3457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0.5</a:t>
                  </a:r>
                </a:p>
              </p:txBody>
            </p:sp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xmlns="" id="{83E06E02-A3BB-475F-8AF8-AED9BA553B6D}"/>
                    </a:ext>
                  </a:extLst>
                </p:cNvPr>
                <p:cNvSpPr txBox="1"/>
                <p:nvPr/>
              </p:nvSpPr>
              <p:spPr>
                <a:xfrm>
                  <a:off x="1560149" y="2429589"/>
                  <a:ext cx="663039" cy="3457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0.6</a:t>
                  </a:r>
                </a:p>
              </p:txBody>
            </p: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xmlns="" id="{471EAAC0-F8AF-4390-BFCB-F3E905084D75}"/>
                    </a:ext>
                  </a:extLst>
                </p:cNvPr>
                <p:cNvSpPr txBox="1"/>
                <p:nvPr/>
              </p:nvSpPr>
              <p:spPr>
                <a:xfrm>
                  <a:off x="1560149" y="2055201"/>
                  <a:ext cx="663039" cy="3457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0.7</a:t>
                  </a:r>
                </a:p>
              </p:txBody>
            </p:sp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xmlns="" id="{0CCCB4A8-42A1-4865-9564-5BEC99621B1C}"/>
                    </a:ext>
                  </a:extLst>
                </p:cNvPr>
                <p:cNvSpPr txBox="1"/>
                <p:nvPr/>
              </p:nvSpPr>
              <p:spPr>
                <a:xfrm>
                  <a:off x="1560149" y="1680814"/>
                  <a:ext cx="663039" cy="3457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0.8</a:t>
                  </a: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xmlns="" id="{9EC261BC-9C61-424C-AF2C-2DF9C4A59EFF}"/>
                  </a:ext>
                </a:extLst>
              </p:cNvPr>
              <p:cNvGrpSpPr/>
              <p:nvPr/>
            </p:nvGrpSpPr>
            <p:grpSpPr>
              <a:xfrm>
                <a:off x="637224" y="3733830"/>
                <a:ext cx="5250683" cy="298122"/>
                <a:chOff x="2042813" y="4851776"/>
                <a:chExt cx="9876338" cy="405924"/>
              </a:xfrm>
            </p:grpSpPr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xmlns="" id="{58143804-CD7A-4256-91CF-E027EE519FDC}"/>
                    </a:ext>
                  </a:extLst>
                </p:cNvPr>
                <p:cNvSpPr txBox="1"/>
                <p:nvPr/>
              </p:nvSpPr>
              <p:spPr>
                <a:xfrm>
                  <a:off x="2042813" y="4911968"/>
                  <a:ext cx="421072" cy="34573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0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xmlns="" id="{202C6B23-2CBF-45EF-84D1-C667ACEE1692}"/>
                    </a:ext>
                  </a:extLst>
                </p:cNvPr>
                <p:cNvSpPr txBox="1"/>
                <p:nvPr/>
              </p:nvSpPr>
              <p:spPr>
                <a:xfrm>
                  <a:off x="2978188" y="4911968"/>
                  <a:ext cx="421072" cy="34573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4</a:t>
                  </a: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xmlns="" id="{E814A8E4-7246-4E77-95BE-BA9B13748CC1}"/>
                    </a:ext>
                  </a:extLst>
                </p:cNvPr>
                <p:cNvSpPr txBox="1"/>
                <p:nvPr/>
              </p:nvSpPr>
              <p:spPr>
                <a:xfrm>
                  <a:off x="3920450" y="4911968"/>
                  <a:ext cx="421072" cy="34573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8</a:t>
                  </a:r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xmlns="" id="{07C358A0-B800-4059-A0DA-EFE8FC37814A}"/>
                    </a:ext>
                  </a:extLst>
                </p:cNvPr>
                <p:cNvSpPr txBox="1"/>
                <p:nvPr/>
              </p:nvSpPr>
              <p:spPr>
                <a:xfrm>
                  <a:off x="4776156" y="4911968"/>
                  <a:ext cx="581629" cy="34573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12</a:t>
                  </a:r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xmlns="" id="{9B34D30E-7CF1-4427-952D-EFF5F2A0EF87}"/>
                    </a:ext>
                  </a:extLst>
                </p:cNvPr>
                <p:cNvSpPr txBox="1"/>
                <p:nvPr/>
              </p:nvSpPr>
              <p:spPr>
                <a:xfrm>
                  <a:off x="5715220" y="4911968"/>
                  <a:ext cx="581629" cy="34573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16</a:t>
                  </a: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xmlns="" id="{8B79A176-730D-4891-9FFD-F6564D78DDE8}"/>
                    </a:ext>
                  </a:extLst>
                </p:cNvPr>
                <p:cNvSpPr txBox="1"/>
                <p:nvPr/>
              </p:nvSpPr>
              <p:spPr>
                <a:xfrm>
                  <a:off x="6651324" y="4911968"/>
                  <a:ext cx="581629" cy="34573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20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xmlns="" id="{376AE44C-B882-4517-A158-B12F6B97AFE9}"/>
                    </a:ext>
                  </a:extLst>
                </p:cNvPr>
                <p:cNvSpPr txBox="1"/>
                <p:nvPr/>
              </p:nvSpPr>
              <p:spPr>
                <a:xfrm>
                  <a:off x="7588502" y="4911968"/>
                  <a:ext cx="581629" cy="34573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24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xmlns="" id="{928A2904-5466-4A34-9189-489B30CA7C83}"/>
                    </a:ext>
                  </a:extLst>
                </p:cNvPr>
                <p:cNvSpPr txBox="1"/>
                <p:nvPr/>
              </p:nvSpPr>
              <p:spPr>
                <a:xfrm>
                  <a:off x="8526371" y="4911968"/>
                  <a:ext cx="581629" cy="34573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28</a:t>
                  </a: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xmlns="" id="{E5C5C436-0071-4F79-9811-783469CFC5E2}"/>
                    </a:ext>
                  </a:extLst>
                </p:cNvPr>
                <p:cNvSpPr txBox="1"/>
                <p:nvPr/>
              </p:nvSpPr>
              <p:spPr>
                <a:xfrm>
                  <a:off x="9465433" y="4911968"/>
                  <a:ext cx="581629" cy="34573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32</a:t>
                  </a: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xmlns="" id="{61C3E41E-CF71-4BA6-BCDB-A85D53007AEA}"/>
                    </a:ext>
                  </a:extLst>
                </p:cNvPr>
                <p:cNvSpPr txBox="1"/>
                <p:nvPr/>
              </p:nvSpPr>
              <p:spPr>
                <a:xfrm>
                  <a:off x="10401416" y="4911968"/>
                  <a:ext cx="581629" cy="34573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36</a:t>
                  </a:r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xmlns="" id="{05663B78-BE9D-4A58-A9A7-1DF73B304442}"/>
                    </a:ext>
                  </a:extLst>
                </p:cNvPr>
                <p:cNvSpPr txBox="1"/>
                <p:nvPr/>
              </p:nvSpPr>
              <p:spPr>
                <a:xfrm>
                  <a:off x="11337522" y="4911968"/>
                  <a:ext cx="581629" cy="34573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5E5E5E">
                          <a:lumMod val="50000"/>
                        </a:srgbClr>
                      </a:solidFill>
                      <a:latin typeface="Arial"/>
                      <a:ea typeface=""/>
                      <a:cs typeface=""/>
                    </a:rPr>
                    <a:t>40</a:t>
                  </a:r>
                </a:p>
              </p:txBody>
            </p: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xmlns="" id="{B5801771-1E32-4D03-88D2-C322700EFE0B}"/>
                    </a:ext>
                  </a:extLst>
                </p:cNvPr>
                <p:cNvGrpSpPr/>
                <p:nvPr/>
              </p:nvGrpSpPr>
              <p:grpSpPr>
                <a:xfrm>
                  <a:off x="2240280" y="4851776"/>
                  <a:ext cx="9387947" cy="91440"/>
                  <a:chOff x="2240280" y="4863612"/>
                  <a:chExt cx="9387947" cy="91440"/>
                </a:xfrm>
              </p:grpSpPr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xmlns="" id="{99A1E081-C32D-4562-B319-C1CF83036B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40280" y="4868882"/>
                    <a:ext cx="9387947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xmlns="" id="{364EFD45-4C6C-406A-BB1E-4A40F2EDE80E}"/>
                      </a:ext>
                    </a:extLst>
                  </p:cNvPr>
                  <p:cNvCxnSpPr/>
                  <p:nvPr/>
                </p:nvCxnSpPr>
                <p:spPr>
                  <a:xfrm>
                    <a:off x="2251761" y="4863612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xmlns="" id="{A5700D98-19FF-4B84-AB6A-20F6D4EF3A00}"/>
                      </a:ext>
                    </a:extLst>
                  </p:cNvPr>
                  <p:cNvCxnSpPr/>
                  <p:nvPr/>
                </p:nvCxnSpPr>
                <p:spPr>
                  <a:xfrm>
                    <a:off x="3189549" y="4863612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xmlns="" id="{D422BF8A-8931-4A79-A974-31CEF8CBD1D9}"/>
                      </a:ext>
                    </a:extLst>
                  </p:cNvPr>
                  <p:cNvCxnSpPr/>
                  <p:nvPr/>
                </p:nvCxnSpPr>
                <p:spPr>
                  <a:xfrm>
                    <a:off x="4127337" y="4863612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xmlns="" id="{B0173983-A64A-472F-A88E-B938994F875F}"/>
                      </a:ext>
                    </a:extLst>
                  </p:cNvPr>
                  <p:cNvCxnSpPr/>
                  <p:nvPr/>
                </p:nvCxnSpPr>
                <p:spPr>
                  <a:xfrm>
                    <a:off x="5065125" y="4863612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xmlns="" id="{6775BC2C-F744-4075-8298-269017F64A08}"/>
                      </a:ext>
                    </a:extLst>
                  </p:cNvPr>
                  <p:cNvCxnSpPr/>
                  <p:nvPr/>
                </p:nvCxnSpPr>
                <p:spPr>
                  <a:xfrm>
                    <a:off x="6002913" y="4863612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xmlns="" id="{8927DF0D-004C-41EF-A769-1E5E95D0D0F2}"/>
                      </a:ext>
                    </a:extLst>
                  </p:cNvPr>
                  <p:cNvCxnSpPr/>
                  <p:nvPr/>
                </p:nvCxnSpPr>
                <p:spPr>
                  <a:xfrm>
                    <a:off x="6940701" y="4863612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xmlns="" id="{782F0E23-9DFE-49B3-A160-0A6E9895E9CC}"/>
                      </a:ext>
                    </a:extLst>
                  </p:cNvPr>
                  <p:cNvCxnSpPr/>
                  <p:nvPr/>
                </p:nvCxnSpPr>
                <p:spPr>
                  <a:xfrm>
                    <a:off x="10691853" y="4863612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xmlns="" id="{50C9944C-ED33-4E93-8233-F5A47CBC4DFB}"/>
                      </a:ext>
                    </a:extLst>
                  </p:cNvPr>
                  <p:cNvCxnSpPr/>
                  <p:nvPr/>
                </p:nvCxnSpPr>
                <p:spPr>
                  <a:xfrm>
                    <a:off x="9754065" y="4863612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xmlns="" id="{DF5CF7B4-EE5C-43B3-8537-203718D1A39A}"/>
                      </a:ext>
                    </a:extLst>
                  </p:cNvPr>
                  <p:cNvCxnSpPr/>
                  <p:nvPr/>
                </p:nvCxnSpPr>
                <p:spPr>
                  <a:xfrm>
                    <a:off x="8816277" y="4863612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xmlns="" id="{AF0E82AF-39F8-4338-A0CB-FE6B10470127}"/>
                      </a:ext>
                    </a:extLst>
                  </p:cNvPr>
                  <p:cNvCxnSpPr/>
                  <p:nvPr/>
                </p:nvCxnSpPr>
                <p:spPr>
                  <a:xfrm>
                    <a:off x="7878489" y="4863612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>
                    <a:extLst>
                      <a:ext uri="{FF2B5EF4-FFF2-40B4-BE49-F238E27FC236}">
                        <a16:creationId xmlns:a16="http://schemas.microsoft.com/office/drawing/2014/main" xmlns="" id="{637B2AF6-05B5-4D66-BA8E-0EF38B20CAB2}"/>
                      </a:ext>
                    </a:extLst>
                  </p:cNvPr>
                  <p:cNvCxnSpPr/>
                  <p:nvPr/>
                </p:nvCxnSpPr>
                <p:spPr>
                  <a:xfrm>
                    <a:off x="11619640" y="4863612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xmlns="" id="{318B4327-0F02-4CDB-A633-2EC03657AB79}"/>
                </a:ext>
              </a:extLst>
            </p:cNvPr>
            <p:cNvGrpSpPr/>
            <p:nvPr/>
          </p:nvGrpSpPr>
          <p:grpSpPr>
            <a:xfrm>
              <a:off x="831062" y="986221"/>
              <a:ext cx="4851577" cy="2065337"/>
              <a:chOff x="755473" y="939801"/>
              <a:chExt cx="4851577" cy="2065337"/>
            </a:xfrm>
          </p:grpSpPr>
          <p:sp>
            <p:nvSpPr>
              <p:cNvPr id="263" name="Freeform 5">
                <a:extLst>
                  <a:ext uri="{FF2B5EF4-FFF2-40B4-BE49-F238E27FC236}">
                    <a16:creationId xmlns:a16="http://schemas.microsoft.com/office/drawing/2014/main" xmlns="" id="{DE823684-D4DE-4E70-9230-7371A9F1E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473" y="986594"/>
                <a:ext cx="4851577" cy="2018544"/>
              </a:xfrm>
              <a:custGeom>
                <a:avLst/>
                <a:gdLst>
                  <a:gd name="T0" fmla="*/ 238 w 3065"/>
                  <a:gd name="T1" fmla="*/ 9 h 1270"/>
                  <a:gd name="T2" fmla="*/ 257 w 3065"/>
                  <a:gd name="T3" fmla="*/ 27 h 1270"/>
                  <a:gd name="T4" fmla="*/ 372 w 3065"/>
                  <a:gd name="T5" fmla="*/ 46 h 1270"/>
                  <a:gd name="T6" fmla="*/ 402 w 3065"/>
                  <a:gd name="T7" fmla="*/ 58 h 1270"/>
                  <a:gd name="T8" fmla="*/ 425 w 3065"/>
                  <a:gd name="T9" fmla="*/ 77 h 1270"/>
                  <a:gd name="T10" fmla="*/ 448 w 3065"/>
                  <a:gd name="T11" fmla="*/ 96 h 1270"/>
                  <a:gd name="T12" fmla="*/ 472 w 3065"/>
                  <a:gd name="T13" fmla="*/ 110 h 1270"/>
                  <a:gd name="T14" fmla="*/ 527 w 3065"/>
                  <a:gd name="T15" fmla="*/ 127 h 1270"/>
                  <a:gd name="T16" fmla="*/ 567 w 3065"/>
                  <a:gd name="T17" fmla="*/ 154 h 1270"/>
                  <a:gd name="T18" fmla="*/ 617 w 3065"/>
                  <a:gd name="T19" fmla="*/ 168 h 1270"/>
                  <a:gd name="T20" fmla="*/ 632 w 3065"/>
                  <a:gd name="T21" fmla="*/ 190 h 1270"/>
                  <a:gd name="T22" fmla="*/ 655 w 3065"/>
                  <a:gd name="T23" fmla="*/ 205 h 1270"/>
                  <a:gd name="T24" fmla="*/ 661 w 3065"/>
                  <a:gd name="T25" fmla="*/ 222 h 1270"/>
                  <a:gd name="T26" fmla="*/ 702 w 3065"/>
                  <a:gd name="T27" fmla="*/ 258 h 1270"/>
                  <a:gd name="T28" fmla="*/ 726 w 3065"/>
                  <a:gd name="T29" fmla="*/ 272 h 1270"/>
                  <a:gd name="T30" fmla="*/ 736 w 3065"/>
                  <a:gd name="T31" fmla="*/ 295 h 1270"/>
                  <a:gd name="T32" fmla="*/ 745 w 3065"/>
                  <a:gd name="T33" fmla="*/ 318 h 1270"/>
                  <a:gd name="T34" fmla="*/ 778 w 3065"/>
                  <a:gd name="T35" fmla="*/ 335 h 1270"/>
                  <a:gd name="T36" fmla="*/ 792 w 3065"/>
                  <a:gd name="T37" fmla="*/ 354 h 1270"/>
                  <a:gd name="T38" fmla="*/ 804 w 3065"/>
                  <a:gd name="T39" fmla="*/ 368 h 1270"/>
                  <a:gd name="T40" fmla="*/ 833 w 3065"/>
                  <a:gd name="T41" fmla="*/ 394 h 1270"/>
                  <a:gd name="T42" fmla="*/ 871 w 3065"/>
                  <a:gd name="T43" fmla="*/ 412 h 1270"/>
                  <a:gd name="T44" fmla="*/ 897 w 3065"/>
                  <a:gd name="T45" fmla="*/ 431 h 1270"/>
                  <a:gd name="T46" fmla="*/ 932 w 3065"/>
                  <a:gd name="T47" fmla="*/ 449 h 1270"/>
                  <a:gd name="T48" fmla="*/ 951 w 3065"/>
                  <a:gd name="T49" fmla="*/ 471 h 1270"/>
                  <a:gd name="T50" fmla="*/ 979 w 3065"/>
                  <a:gd name="T51" fmla="*/ 490 h 1270"/>
                  <a:gd name="T52" fmla="*/ 1018 w 3065"/>
                  <a:gd name="T53" fmla="*/ 526 h 1270"/>
                  <a:gd name="T54" fmla="*/ 1067 w 3065"/>
                  <a:gd name="T55" fmla="*/ 539 h 1270"/>
                  <a:gd name="T56" fmla="*/ 1101 w 3065"/>
                  <a:gd name="T57" fmla="*/ 563 h 1270"/>
                  <a:gd name="T58" fmla="*/ 1146 w 3065"/>
                  <a:gd name="T59" fmla="*/ 577 h 1270"/>
                  <a:gd name="T60" fmla="*/ 1172 w 3065"/>
                  <a:gd name="T61" fmla="*/ 594 h 1270"/>
                  <a:gd name="T62" fmla="*/ 1188 w 3065"/>
                  <a:gd name="T63" fmla="*/ 613 h 1270"/>
                  <a:gd name="T64" fmla="*/ 1220 w 3065"/>
                  <a:gd name="T65" fmla="*/ 630 h 1270"/>
                  <a:gd name="T66" fmla="*/ 1246 w 3065"/>
                  <a:gd name="T67" fmla="*/ 645 h 1270"/>
                  <a:gd name="T68" fmla="*/ 1286 w 3065"/>
                  <a:gd name="T69" fmla="*/ 662 h 1270"/>
                  <a:gd name="T70" fmla="*/ 1312 w 3065"/>
                  <a:gd name="T71" fmla="*/ 693 h 1270"/>
                  <a:gd name="T72" fmla="*/ 1332 w 3065"/>
                  <a:gd name="T73" fmla="*/ 716 h 1270"/>
                  <a:gd name="T74" fmla="*/ 1369 w 3065"/>
                  <a:gd name="T75" fmla="*/ 744 h 1270"/>
                  <a:gd name="T76" fmla="*/ 1394 w 3065"/>
                  <a:gd name="T77" fmla="*/ 767 h 1270"/>
                  <a:gd name="T78" fmla="*/ 1409 w 3065"/>
                  <a:gd name="T79" fmla="*/ 789 h 1270"/>
                  <a:gd name="T80" fmla="*/ 1473 w 3065"/>
                  <a:gd name="T81" fmla="*/ 803 h 1270"/>
                  <a:gd name="T82" fmla="*/ 1490 w 3065"/>
                  <a:gd name="T83" fmla="*/ 812 h 1270"/>
                  <a:gd name="T84" fmla="*/ 1500 w 3065"/>
                  <a:gd name="T85" fmla="*/ 831 h 1270"/>
                  <a:gd name="T86" fmla="*/ 1509 w 3065"/>
                  <a:gd name="T87" fmla="*/ 848 h 1270"/>
                  <a:gd name="T88" fmla="*/ 1522 w 3065"/>
                  <a:gd name="T89" fmla="*/ 867 h 1270"/>
                  <a:gd name="T90" fmla="*/ 1543 w 3065"/>
                  <a:gd name="T91" fmla="*/ 885 h 1270"/>
                  <a:gd name="T92" fmla="*/ 1587 w 3065"/>
                  <a:gd name="T93" fmla="*/ 911 h 1270"/>
                  <a:gd name="T94" fmla="*/ 1616 w 3065"/>
                  <a:gd name="T95" fmla="*/ 939 h 1270"/>
                  <a:gd name="T96" fmla="*/ 1678 w 3065"/>
                  <a:gd name="T97" fmla="*/ 957 h 1270"/>
                  <a:gd name="T98" fmla="*/ 1719 w 3065"/>
                  <a:gd name="T99" fmla="*/ 985 h 1270"/>
                  <a:gd name="T100" fmla="*/ 1737 w 3065"/>
                  <a:gd name="T101" fmla="*/ 1012 h 1270"/>
                  <a:gd name="T102" fmla="*/ 1783 w 3065"/>
                  <a:gd name="T103" fmla="*/ 1030 h 1270"/>
                  <a:gd name="T104" fmla="*/ 1894 w 3065"/>
                  <a:gd name="T105" fmla="*/ 1063 h 1270"/>
                  <a:gd name="T106" fmla="*/ 2041 w 3065"/>
                  <a:gd name="T107" fmla="*/ 1086 h 1270"/>
                  <a:gd name="T108" fmla="*/ 2074 w 3065"/>
                  <a:gd name="T109" fmla="*/ 1122 h 1270"/>
                  <a:gd name="T110" fmla="*/ 2302 w 3065"/>
                  <a:gd name="T111" fmla="*/ 1170 h 1270"/>
                  <a:gd name="T112" fmla="*/ 2514 w 3065"/>
                  <a:gd name="T113" fmla="*/ 1228 h 1270"/>
                  <a:gd name="connsiteX0" fmla="*/ 0 w 9971"/>
                  <a:gd name="connsiteY0" fmla="*/ 0 h 10012"/>
                  <a:gd name="connsiteX1" fmla="*/ 725 w 9971"/>
                  <a:gd name="connsiteY1" fmla="*/ 12 h 10012"/>
                  <a:gd name="connsiteX2" fmla="*/ 725 w 9971"/>
                  <a:gd name="connsiteY2" fmla="*/ 83 h 10012"/>
                  <a:gd name="connsiteX3" fmla="*/ 748 w 9971"/>
                  <a:gd name="connsiteY3" fmla="*/ 83 h 10012"/>
                  <a:gd name="connsiteX4" fmla="*/ 748 w 9971"/>
                  <a:gd name="connsiteY4" fmla="*/ 154 h 10012"/>
                  <a:gd name="connsiteX5" fmla="*/ 790 w 9971"/>
                  <a:gd name="connsiteY5" fmla="*/ 154 h 10012"/>
                  <a:gd name="connsiteX6" fmla="*/ 790 w 9971"/>
                  <a:gd name="connsiteY6" fmla="*/ 225 h 10012"/>
                  <a:gd name="connsiteX7" fmla="*/ 809 w 9971"/>
                  <a:gd name="connsiteY7" fmla="*/ 225 h 10012"/>
                  <a:gd name="connsiteX8" fmla="*/ 809 w 9971"/>
                  <a:gd name="connsiteY8" fmla="*/ 295 h 10012"/>
                  <a:gd name="connsiteX9" fmla="*/ 1116 w 9971"/>
                  <a:gd name="connsiteY9" fmla="*/ 295 h 10012"/>
                  <a:gd name="connsiteX10" fmla="*/ 1116 w 9971"/>
                  <a:gd name="connsiteY10" fmla="*/ 374 h 10012"/>
                  <a:gd name="connsiteX11" fmla="*/ 1185 w 9971"/>
                  <a:gd name="connsiteY11" fmla="*/ 374 h 10012"/>
                  <a:gd name="connsiteX12" fmla="*/ 1185 w 9971"/>
                  <a:gd name="connsiteY12" fmla="*/ 406 h 10012"/>
                  <a:gd name="connsiteX13" fmla="*/ 1211 w 9971"/>
                  <a:gd name="connsiteY13" fmla="*/ 406 h 10012"/>
                  <a:gd name="connsiteX14" fmla="*/ 1211 w 9971"/>
                  <a:gd name="connsiteY14" fmla="*/ 469 h 10012"/>
                  <a:gd name="connsiteX15" fmla="*/ 1283 w 9971"/>
                  <a:gd name="connsiteY15" fmla="*/ 469 h 10012"/>
                  <a:gd name="connsiteX16" fmla="*/ 1283 w 9971"/>
                  <a:gd name="connsiteY16" fmla="*/ 555 h 10012"/>
                  <a:gd name="connsiteX17" fmla="*/ 1315 w 9971"/>
                  <a:gd name="connsiteY17" fmla="*/ 555 h 10012"/>
                  <a:gd name="connsiteX18" fmla="*/ 1315 w 9971"/>
                  <a:gd name="connsiteY18" fmla="*/ 618 h 10012"/>
                  <a:gd name="connsiteX19" fmla="*/ 1358 w 9971"/>
                  <a:gd name="connsiteY19" fmla="*/ 618 h 10012"/>
                  <a:gd name="connsiteX20" fmla="*/ 1358 w 9971"/>
                  <a:gd name="connsiteY20" fmla="*/ 689 h 10012"/>
                  <a:gd name="connsiteX21" fmla="*/ 1403 w 9971"/>
                  <a:gd name="connsiteY21" fmla="*/ 689 h 10012"/>
                  <a:gd name="connsiteX22" fmla="*/ 1403 w 9971"/>
                  <a:gd name="connsiteY22" fmla="*/ 768 h 10012"/>
                  <a:gd name="connsiteX23" fmla="*/ 1433 w 9971"/>
                  <a:gd name="connsiteY23" fmla="*/ 768 h 10012"/>
                  <a:gd name="connsiteX24" fmla="*/ 1433 w 9971"/>
                  <a:gd name="connsiteY24" fmla="*/ 839 h 10012"/>
                  <a:gd name="connsiteX25" fmla="*/ 1498 w 9971"/>
                  <a:gd name="connsiteY25" fmla="*/ 839 h 10012"/>
                  <a:gd name="connsiteX26" fmla="*/ 1498 w 9971"/>
                  <a:gd name="connsiteY26" fmla="*/ 878 h 10012"/>
                  <a:gd name="connsiteX27" fmla="*/ 1511 w 9971"/>
                  <a:gd name="connsiteY27" fmla="*/ 878 h 10012"/>
                  <a:gd name="connsiteX28" fmla="*/ 1511 w 9971"/>
                  <a:gd name="connsiteY28" fmla="*/ 941 h 10012"/>
                  <a:gd name="connsiteX29" fmla="*/ 1547 w 9971"/>
                  <a:gd name="connsiteY29" fmla="*/ 941 h 10012"/>
                  <a:gd name="connsiteX30" fmla="*/ 1547 w 9971"/>
                  <a:gd name="connsiteY30" fmla="*/ 1012 h 10012"/>
                  <a:gd name="connsiteX31" fmla="*/ 1690 w 9971"/>
                  <a:gd name="connsiteY31" fmla="*/ 1012 h 10012"/>
                  <a:gd name="connsiteX32" fmla="*/ 1690 w 9971"/>
                  <a:gd name="connsiteY32" fmla="*/ 1122 h 10012"/>
                  <a:gd name="connsiteX33" fmla="*/ 1756 w 9971"/>
                  <a:gd name="connsiteY33" fmla="*/ 1122 h 10012"/>
                  <a:gd name="connsiteX34" fmla="*/ 1756 w 9971"/>
                  <a:gd name="connsiteY34" fmla="*/ 1225 h 10012"/>
                  <a:gd name="connsiteX35" fmla="*/ 1821 w 9971"/>
                  <a:gd name="connsiteY35" fmla="*/ 1225 h 10012"/>
                  <a:gd name="connsiteX36" fmla="*/ 1821 w 9971"/>
                  <a:gd name="connsiteY36" fmla="*/ 1303 h 10012"/>
                  <a:gd name="connsiteX37" fmla="*/ 1899 w 9971"/>
                  <a:gd name="connsiteY37" fmla="*/ 1303 h 10012"/>
                  <a:gd name="connsiteX38" fmla="*/ 1899 w 9971"/>
                  <a:gd name="connsiteY38" fmla="*/ 1335 h 10012"/>
                  <a:gd name="connsiteX39" fmla="*/ 1984 w 9971"/>
                  <a:gd name="connsiteY39" fmla="*/ 1335 h 10012"/>
                  <a:gd name="connsiteX40" fmla="*/ 1984 w 9971"/>
                  <a:gd name="connsiteY40" fmla="*/ 1445 h 10012"/>
                  <a:gd name="connsiteX41" fmla="*/ 2007 w 9971"/>
                  <a:gd name="connsiteY41" fmla="*/ 1445 h 10012"/>
                  <a:gd name="connsiteX42" fmla="*/ 2007 w 9971"/>
                  <a:gd name="connsiteY42" fmla="*/ 1508 h 10012"/>
                  <a:gd name="connsiteX43" fmla="*/ 2033 w 9971"/>
                  <a:gd name="connsiteY43" fmla="*/ 1508 h 10012"/>
                  <a:gd name="connsiteX44" fmla="*/ 2033 w 9971"/>
                  <a:gd name="connsiteY44" fmla="*/ 1587 h 10012"/>
                  <a:gd name="connsiteX45" fmla="*/ 2053 w 9971"/>
                  <a:gd name="connsiteY45" fmla="*/ 1587 h 10012"/>
                  <a:gd name="connsiteX46" fmla="*/ 2053 w 9971"/>
                  <a:gd name="connsiteY46" fmla="*/ 1626 h 10012"/>
                  <a:gd name="connsiteX47" fmla="*/ 2108 w 9971"/>
                  <a:gd name="connsiteY47" fmla="*/ 1626 h 10012"/>
                  <a:gd name="connsiteX48" fmla="*/ 2108 w 9971"/>
                  <a:gd name="connsiteY48" fmla="*/ 1689 h 10012"/>
                  <a:gd name="connsiteX49" fmla="*/ 2121 w 9971"/>
                  <a:gd name="connsiteY49" fmla="*/ 1689 h 10012"/>
                  <a:gd name="connsiteX50" fmla="*/ 2121 w 9971"/>
                  <a:gd name="connsiteY50" fmla="*/ 1760 h 10012"/>
                  <a:gd name="connsiteX51" fmla="*/ 2128 w 9971"/>
                  <a:gd name="connsiteY51" fmla="*/ 1760 h 10012"/>
                  <a:gd name="connsiteX52" fmla="*/ 2128 w 9971"/>
                  <a:gd name="connsiteY52" fmla="*/ 1831 h 10012"/>
                  <a:gd name="connsiteX53" fmla="*/ 2157 w 9971"/>
                  <a:gd name="connsiteY53" fmla="*/ 1831 h 10012"/>
                  <a:gd name="connsiteX54" fmla="*/ 2157 w 9971"/>
                  <a:gd name="connsiteY54" fmla="*/ 2043 h 10012"/>
                  <a:gd name="connsiteX55" fmla="*/ 2261 w 9971"/>
                  <a:gd name="connsiteY55" fmla="*/ 2043 h 10012"/>
                  <a:gd name="connsiteX56" fmla="*/ 2261 w 9971"/>
                  <a:gd name="connsiteY56" fmla="*/ 2122 h 10012"/>
                  <a:gd name="connsiteX57" fmla="*/ 2307 w 9971"/>
                  <a:gd name="connsiteY57" fmla="*/ 2122 h 10012"/>
                  <a:gd name="connsiteX58" fmla="*/ 2307 w 9971"/>
                  <a:gd name="connsiteY58" fmla="*/ 2154 h 10012"/>
                  <a:gd name="connsiteX59" fmla="*/ 2340 w 9971"/>
                  <a:gd name="connsiteY59" fmla="*/ 2154 h 10012"/>
                  <a:gd name="connsiteX60" fmla="*/ 2340 w 9971"/>
                  <a:gd name="connsiteY60" fmla="*/ 2225 h 10012"/>
                  <a:gd name="connsiteX61" fmla="*/ 2346 w 9971"/>
                  <a:gd name="connsiteY61" fmla="*/ 2225 h 10012"/>
                  <a:gd name="connsiteX62" fmla="*/ 2346 w 9971"/>
                  <a:gd name="connsiteY62" fmla="*/ 2335 h 10012"/>
                  <a:gd name="connsiteX63" fmla="*/ 2372 w 9971"/>
                  <a:gd name="connsiteY63" fmla="*/ 2335 h 10012"/>
                  <a:gd name="connsiteX64" fmla="*/ 2372 w 9971"/>
                  <a:gd name="connsiteY64" fmla="*/ 2406 h 10012"/>
                  <a:gd name="connsiteX65" fmla="*/ 2395 w 9971"/>
                  <a:gd name="connsiteY65" fmla="*/ 2406 h 10012"/>
                  <a:gd name="connsiteX66" fmla="*/ 2395 w 9971"/>
                  <a:gd name="connsiteY66" fmla="*/ 2516 h 10012"/>
                  <a:gd name="connsiteX67" fmla="*/ 2402 w 9971"/>
                  <a:gd name="connsiteY67" fmla="*/ 2516 h 10012"/>
                  <a:gd name="connsiteX68" fmla="*/ 2402 w 9971"/>
                  <a:gd name="connsiteY68" fmla="*/ 2587 h 10012"/>
                  <a:gd name="connsiteX69" fmla="*/ 2480 w 9971"/>
                  <a:gd name="connsiteY69" fmla="*/ 2587 h 10012"/>
                  <a:gd name="connsiteX70" fmla="*/ 2480 w 9971"/>
                  <a:gd name="connsiteY70" fmla="*/ 2650 h 10012"/>
                  <a:gd name="connsiteX71" fmla="*/ 2509 w 9971"/>
                  <a:gd name="connsiteY71" fmla="*/ 2650 h 10012"/>
                  <a:gd name="connsiteX72" fmla="*/ 2509 w 9971"/>
                  <a:gd name="connsiteY72" fmla="*/ 2721 h 10012"/>
                  <a:gd name="connsiteX73" fmla="*/ 2519 w 9971"/>
                  <a:gd name="connsiteY73" fmla="*/ 2721 h 10012"/>
                  <a:gd name="connsiteX74" fmla="*/ 2519 w 9971"/>
                  <a:gd name="connsiteY74" fmla="*/ 2799 h 10012"/>
                  <a:gd name="connsiteX75" fmla="*/ 2555 w 9971"/>
                  <a:gd name="connsiteY75" fmla="*/ 2799 h 10012"/>
                  <a:gd name="connsiteX76" fmla="*/ 2555 w 9971"/>
                  <a:gd name="connsiteY76" fmla="*/ 2878 h 10012"/>
                  <a:gd name="connsiteX77" fmla="*/ 2568 w 9971"/>
                  <a:gd name="connsiteY77" fmla="*/ 2878 h 10012"/>
                  <a:gd name="connsiteX78" fmla="*/ 2568 w 9971"/>
                  <a:gd name="connsiteY78" fmla="*/ 2910 h 10012"/>
                  <a:gd name="connsiteX79" fmla="*/ 2594 w 9971"/>
                  <a:gd name="connsiteY79" fmla="*/ 2910 h 10012"/>
                  <a:gd name="connsiteX80" fmla="*/ 2594 w 9971"/>
                  <a:gd name="connsiteY80" fmla="*/ 3051 h 10012"/>
                  <a:gd name="connsiteX81" fmla="*/ 2669 w 9971"/>
                  <a:gd name="connsiteY81" fmla="*/ 3051 h 10012"/>
                  <a:gd name="connsiteX82" fmla="*/ 2669 w 9971"/>
                  <a:gd name="connsiteY82" fmla="*/ 3114 h 10012"/>
                  <a:gd name="connsiteX83" fmla="*/ 2689 w 9971"/>
                  <a:gd name="connsiteY83" fmla="*/ 3114 h 10012"/>
                  <a:gd name="connsiteX84" fmla="*/ 2689 w 9971"/>
                  <a:gd name="connsiteY84" fmla="*/ 3177 h 10012"/>
                  <a:gd name="connsiteX85" fmla="*/ 2699 w 9971"/>
                  <a:gd name="connsiteY85" fmla="*/ 3177 h 10012"/>
                  <a:gd name="connsiteX86" fmla="*/ 2699 w 9971"/>
                  <a:gd name="connsiteY86" fmla="*/ 3256 h 10012"/>
                  <a:gd name="connsiteX87" fmla="*/ 2813 w 9971"/>
                  <a:gd name="connsiteY87" fmla="*/ 3256 h 10012"/>
                  <a:gd name="connsiteX88" fmla="*/ 2813 w 9971"/>
                  <a:gd name="connsiteY88" fmla="*/ 3327 h 10012"/>
                  <a:gd name="connsiteX89" fmla="*/ 2823 w 9971"/>
                  <a:gd name="connsiteY89" fmla="*/ 3327 h 10012"/>
                  <a:gd name="connsiteX90" fmla="*/ 2823 w 9971"/>
                  <a:gd name="connsiteY90" fmla="*/ 3406 h 10012"/>
                  <a:gd name="connsiteX91" fmla="*/ 2898 w 9971"/>
                  <a:gd name="connsiteY91" fmla="*/ 3406 h 10012"/>
                  <a:gd name="connsiteX92" fmla="*/ 2898 w 9971"/>
                  <a:gd name="connsiteY92" fmla="*/ 3437 h 10012"/>
                  <a:gd name="connsiteX93" fmla="*/ 2956 w 9971"/>
                  <a:gd name="connsiteY93" fmla="*/ 3437 h 10012"/>
                  <a:gd name="connsiteX94" fmla="*/ 2956 w 9971"/>
                  <a:gd name="connsiteY94" fmla="*/ 3547 h 10012"/>
                  <a:gd name="connsiteX95" fmla="*/ 3012 w 9971"/>
                  <a:gd name="connsiteY95" fmla="*/ 3547 h 10012"/>
                  <a:gd name="connsiteX96" fmla="*/ 3012 w 9971"/>
                  <a:gd name="connsiteY96" fmla="*/ 3689 h 10012"/>
                  <a:gd name="connsiteX97" fmla="*/ 3041 w 9971"/>
                  <a:gd name="connsiteY97" fmla="*/ 3689 h 10012"/>
                  <a:gd name="connsiteX98" fmla="*/ 3041 w 9971"/>
                  <a:gd name="connsiteY98" fmla="*/ 3721 h 10012"/>
                  <a:gd name="connsiteX99" fmla="*/ 3074 w 9971"/>
                  <a:gd name="connsiteY99" fmla="*/ 3721 h 10012"/>
                  <a:gd name="connsiteX100" fmla="*/ 3074 w 9971"/>
                  <a:gd name="connsiteY100" fmla="*/ 3792 h 10012"/>
                  <a:gd name="connsiteX101" fmla="*/ 3106 w 9971"/>
                  <a:gd name="connsiteY101" fmla="*/ 3792 h 10012"/>
                  <a:gd name="connsiteX102" fmla="*/ 3106 w 9971"/>
                  <a:gd name="connsiteY102" fmla="*/ 3870 h 10012"/>
                  <a:gd name="connsiteX103" fmla="*/ 3165 w 9971"/>
                  <a:gd name="connsiteY103" fmla="*/ 3870 h 10012"/>
                  <a:gd name="connsiteX104" fmla="*/ 3165 w 9971"/>
                  <a:gd name="connsiteY104" fmla="*/ 4083 h 10012"/>
                  <a:gd name="connsiteX105" fmla="*/ 3204 w 9971"/>
                  <a:gd name="connsiteY105" fmla="*/ 4083 h 10012"/>
                  <a:gd name="connsiteX106" fmla="*/ 3204 w 9971"/>
                  <a:gd name="connsiteY106" fmla="*/ 4154 h 10012"/>
                  <a:gd name="connsiteX107" fmla="*/ 3292 w 9971"/>
                  <a:gd name="connsiteY107" fmla="*/ 4154 h 10012"/>
                  <a:gd name="connsiteX108" fmla="*/ 3292 w 9971"/>
                  <a:gd name="connsiteY108" fmla="*/ 4185 h 10012"/>
                  <a:gd name="connsiteX109" fmla="*/ 3328 w 9971"/>
                  <a:gd name="connsiteY109" fmla="*/ 4185 h 10012"/>
                  <a:gd name="connsiteX110" fmla="*/ 3328 w 9971"/>
                  <a:gd name="connsiteY110" fmla="*/ 4256 h 10012"/>
                  <a:gd name="connsiteX111" fmla="*/ 3452 w 9971"/>
                  <a:gd name="connsiteY111" fmla="*/ 4256 h 10012"/>
                  <a:gd name="connsiteX112" fmla="*/ 3452 w 9971"/>
                  <a:gd name="connsiteY112" fmla="*/ 4398 h 10012"/>
                  <a:gd name="connsiteX113" fmla="*/ 3488 w 9971"/>
                  <a:gd name="connsiteY113" fmla="*/ 4398 h 10012"/>
                  <a:gd name="connsiteX114" fmla="*/ 3488 w 9971"/>
                  <a:gd name="connsiteY114" fmla="*/ 4445 h 10012"/>
                  <a:gd name="connsiteX115" fmla="*/ 3563 w 9971"/>
                  <a:gd name="connsiteY115" fmla="*/ 4445 h 10012"/>
                  <a:gd name="connsiteX116" fmla="*/ 3563 w 9971"/>
                  <a:gd name="connsiteY116" fmla="*/ 4477 h 10012"/>
                  <a:gd name="connsiteX117" fmla="*/ 3635 w 9971"/>
                  <a:gd name="connsiteY117" fmla="*/ 4477 h 10012"/>
                  <a:gd name="connsiteX118" fmla="*/ 3635 w 9971"/>
                  <a:gd name="connsiteY118" fmla="*/ 4555 h 10012"/>
                  <a:gd name="connsiteX119" fmla="*/ 3710 w 9971"/>
                  <a:gd name="connsiteY119" fmla="*/ 4555 h 10012"/>
                  <a:gd name="connsiteX120" fmla="*/ 3710 w 9971"/>
                  <a:gd name="connsiteY120" fmla="*/ 4626 h 10012"/>
                  <a:gd name="connsiteX121" fmla="*/ 3730 w 9971"/>
                  <a:gd name="connsiteY121" fmla="*/ 4626 h 10012"/>
                  <a:gd name="connsiteX122" fmla="*/ 3730 w 9971"/>
                  <a:gd name="connsiteY122" fmla="*/ 4689 h 10012"/>
                  <a:gd name="connsiteX123" fmla="*/ 3795 w 9971"/>
                  <a:gd name="connsiteY123" fmla="*/ 4689 h 10012"/>
                  <a:gd name="connsiteX124" fmla="*/ 3795 w 9971"/>
                  <a:gd name="connsiteY124" fmla="*/ 4768 h 10012"/>
                  <a:gd name="connsiteX125" fmla="*/ 3824 w 9971"/>
                  <a:gd name="connsiteY125" fmla="*/ 4768 h 10012"/>
                  <a:gd name="connsiteX126" fmla="*/ 3824 w 9971"/>
                  <a:gd name="connsiteY126" fmla="*/ 4839 h 10012"/>
                  <a:gd name="connsiteX127" fmla="*/ 3847 w 9971"/>
                  <a:gd name="connsiteY127" fmla="*/ 4839 h 10012"/>
                  <a:gd name="connsiteX128" fmla="*/ 3847 w 9971"/>
                  <a:gd name="connsiteY128" fmla="*/ 4902 h 10012"/>
                  <a:gd name="connsiteX129" fmla="*/ 3922 w 9971"/>
                  <a:gd name="connsiteY129" fmla="*/ 4902 h 10012"/>
                  <a:gd name="connsiteX130" fmla="*/ 3922 w 9971"/>
                  <a:gd name="connsiteY130" fmla="*/ 4973 h 10012"/>
                  <a:gd name="connsiteX131" fmla="*/ 3951 w 9971"/>
                  <a:gd name="connsiteY131" fmla="*/ 4973 h 10012"/>
                  <a:gd name="connsiteX132" fmla="*/ 3951 w 9971"/>
                  <a:gd name="connsiteY132" fmla="*/ 5012 h 10012"/>
                  <a:gd name="connsiteX133" fmla="*/ 4013 w 9971"/>
                  <a:gd name="connsiteY133" fmla="*/ 5012 h 10012"/>
                  <a:gd name="connsiteX134" fmla="*/ 4013 w 9971"/>
                  <a:gd name="connsiteY134" fmla="*/ 5091 h 10012"/>
                  <a:gd name="connsiteX135" fmla="*/ 4036 w 9971"/>
                  <a:gd name="connsiteY135" fmla="*/ 5091 h 10012"/>
                  <a:gd name="connsiteX136" fmla="*/ 4036 w 9971"/>
                  <a:gd name="connsiteY136" fmla="*/ 5154 h 10012"/>
                  <a:gd name="connsiteX137" fmla="*/ 4150 w 9971"/>
                  <a:gd name="connsiteY137" fmla="*/ 5154 h 10012"/>
                  <a:gd name="connsiteX138" fmla="*/ 4150 w 9971"/>
                  <a:gd name="connsiteY138" fmla="*/ 5225 h 10012"/>
                  <a:gd name="connsiteX139" fmla="*/ 4167 w 9971"/>
                  <a:gd name="connsiteY139" fmla="*/ 5225 h 10012"/>
                  <a:gd name="connsiteX140" fmla="*/ 4167 w 9971"/>
                  <a:gd name="connsiteY140" fmla="*/ 5288 h 10012"/>
                  <a:gd name="connsiteX141" fmla="*/ 4209 w 9971"/>
                  <a:gd name="connsiteY141" fmla="*/ 5288 h 10012"/>
                  <a:gd name="connsiteX142" fmla="*/ 4209 w 9971"/>
                  <a:gd name="connsiteY142" fmla="*/ 5469 h 10012"/>
                  <a:gd name="connsiteX143" fmla="*/ 4252 w 9971"/>
                  <a:gd name="connsiteY143" fmla="*/ 5469 h 10012"/>
                  <a:gd name="connsiteX144" fmla="*/ 4252 w 9971"/>
                  <a:gd name="connsiteY144" fmla="*/ 5587 h 10012"/>
                  <a:gd name="connsiteX145" fmla="*/ 4265 w 9971"/>
                  <a:gd name="connsiteY145" fmla="*/ 5587 h 10012"/>
                  <a:gd name="connsiteX146" fmla="*/ 4265 w 9971"/>
                  <a:gd name="connsiteY146" fmla="*/ 5650 h 10012"/>
                  <a:gd name="connsiteX147" fmla="*/ 4317 w 9971"/>
                  <a:gd name="connsiteY147" fmla="*/ 5650 h 10012"/>
                  <a:gd name="connsiteX148" fmla="*/ 4317 w 9971"/>
                  <a:gd name="connsiteY148" fmla="*/ 5807 h 10012"/>
                  <a:gd name="connsiteX149" fmla="*/ 4385 w 9971"/>
                  <a:gd name="connsiteY149" fmla="*/ 5807 h 10012"/>
                  <a:gd name="connsiteX150" fmla="*/ 4385 w 9971"/>
                  <a:gd name="connsiteY150" fmla="*/ 5870 h 10012"/>
                  <a:gd name="connsiteX151" fmla="*/ 4438 w 9971"/>
                  <a:gd name="connsiteY151" fmla="*/ 5870 h 10012"/>
                  <a:gd name="connsiteX152" fmla="*/ 4438 w 9971"/>
                  <a:gd name="connsiteY152" fmla="*/ 5949 h 10012"/>
                  <a:gd name="connsiteX153" fmla="*/ 4454 w 9971"/>
                  <a:gd name="connsiteY153" fmla="*/ 5949 h 10012"/>
                  <a:gd name="connsiteX154" fmla="*/ 4454 w 9971"/>
                  <a:gd name="connsiteY154" fmla="*/ 6051 h 10012"/>
                  <a:gd name="connsiteX155" fmla="*/ 4519 w 9971"/>
                  <a:gd name="connsiteY155" fmla="*/ 6051 h 10012"/>
                  <a:gd name="connsiteX156" fmla="*/ 4519 w 9971"/>
                  <a:gd name="connsiteY156" fmla="*/ 6130 h 10012"/>
                  <a:gd name="connsiteX157" fmla="*/ 4539 w 9971"/>
                  <a:gd name="connsiteY157" fmla="*/ 6130 h 10012"/>
                  <a:gd name="connsiteX158" fmla="*/ 4539 w 9971"/>
                  <a:gd name="connsiteY158" fmla="*/ 6225 h 10012"/>
                  <a:gd name="connsiteX159" fmla="*/ 4568 w 9971"/>
                  <a:gd name="connsiteY159" fmla="*/ 6225 h 10012"/>
                  <a:gd name="connsiteX160" fmla="*/ 4568 w 9971"/>
                  <a:gd name="connsiteY160" fmla="*/ 6295 h 10012"/>
                  <a:gd name="connsiteX161" fmla="*/ 4672 w 9971"/>
                  <a:gd name="connsiteY161" fmla="*/ 6295 h 10012"/>
                  <a:gd name="connsiteX162" fmla="*/ 4672 w 9971"/>
                  <a:gd name="connsiteY162" fmla="*/ 6335 h 10012"/>
                  <a:gd name="connsiteX163" fmla="*/ 4777 w 9971"/>
                  <a:gd name="connsiteY163" fmla="*/ 6335 h 10012"/>
                  <a:gd name="connsiteX164" fmla="*/ 4777 w 9971"/>
                  <a:gd name="connsiteY164" fmla="*/ 6374 h 10012"/>
                  <a:gd name="connsiteX165" fmla="*/ 4813 w 9971"/>
                  <a:gd name="connsiteY165" fmla="*/ 6374 h 10012"/>
                  <a:gd name="connsiteX166" fmla="*/ 4813 w 9971"/>
                  <a:gd name="connsiteY166" fmla="*/ 6406 h 10012"/>
                  <a:gd name="connsiteX167" fmla="*/ 4832 w 9971"/>
                  <a:gd name="connsiteY167" fmla="*/ 6406 h 10012"/>
                  <a:gd name="connsiteX168" fmla="*/ 4832 w 9971"/>
                  <a:gd name="connsiteY168" fmla="*/ 6477 h 10012"/>
                  <a:gd name="connsiteX169" fmla="*/ 4855 w 9971"/>
                  <a:gd name="connsiteY169" fmla="*/ 6477 h 10012"/>
                  <a:gd name="connsiteX170" fmla="*/ 4855 w 9971"/>
                  <a:gd name="connsiteY170" fmla="*/ 6555 h 10012"/>
                  <a:gd name="connsiteX171" fmla="*/ 4865 w 9971"/>
                  <a:gd name="connsiteY171" fmla="*/ 6555 h 10012"/>
                  <a:gd name="connsiteX172" fmla="*/ 4865 w 9971"/>
                  <a:gd name="connsiteY172" fmla="*/ 6626 h 10012"/>
                  <a:gd name="connsiteX173" fmla="*/ 4881 w 9971"/>
                  <a:gd name="connsiteY173" fmla="*/ 6626 h 10012"/>
                  <a:gd name="connsiteX174" fmla="*/ 4881 w 9971"/>
                  <a:gd name="connsiteY174" fmla="*/ 6689 h 10012"/>
                  <a:gd name="connsiteX175" fmla="*/ 4894 w 9971"/>
                  <a:gd name="connsiteY175" fmla="*/ 6689 h 10012"/>
                  <a:gd name="connsiteX176" fmla="*/ 4894 w 9971"/>
                  <a:gd name="connsiteY176" fmla="*/ 6768 h 10012"/>
                  <a:gd name="connsiteX177" fmla="*/ 4917 w 9971"/>
                  <a:gd name="connsiteY177" fmla="*/ 6768 h 10012"/>
                  <a:gd name="connsiteX178" fmla="*/ 4917 w 9971"/>
                  <a:gd name="connsiteY178" fmla="*/ 6839 h 10012"/>
                  <a:gd name="connsiteX179" fmla="*/ 4937 w 9971"/>
                  <a:gd name="connsiteY179" fmla="*/ 6839 h 10012"/>
                  <a:gd name="connsiteX180" fmla="*/ 4937 w 9971"/>
                  <a:gd name="connsiteY180" fmla="*/ 6902 h 10012"/>
                  <a:gd name="connsiteX181" fmla="*/ 4947 w 9971"/>
                  <a:gd name="connsiteY181" fmla="*/ 6902 h 10012"/>
                  <a:gd name="connsiteX182" fmla="*/ 4947 w 9971"/>
                  <a:gd name="connsiteY182" fmla="*/ 6981 h 10012"/>
                  <a:gd name="connsiteX183" fmla="*/ 5005 w 9971"/>
                  <a:gd name="connsiteY183" fmla="*/ 6981 h 10012"/>
                  <a:gd name="connsiteX184" fmla="*/ 5005 w 9971"/>
                  <a:gd name="connsiteY184" fmla="*/ 7122 h 10012"/>
                  <a:gd name="connsiteX185" fmla="*/ 5106 w 9971"/>
                  <a:gd name="connsiteY185" fmla="*/ 7122 h 10012"/>
                  <a:gd name="connsiteX186" fmla="*/ 5106 w 9971"/>
                  <a:gd name="connsiteY186" fmla="*/ 7185 h 10012"/>
                  <a:gd name="connsiteX187" fmla="*/ 5149 w 9971"/>
                  <a:gd name="connsiteY187" fmla="*/ 7185 h 10012"/>
                  <a:gd name="connsiteX188" fmla="*/ 5149 w 9971"/>
                  <a:gd name="connsiteY188" fmla="*/ 7264 h 10012"/>
                  <a:gd name="connsiteX189" fmla="*/ 5181 w 9971"/>
                  <a:gd name="connsiteY189" fmla="*/ 7264 h 10012"/>
                  <a:gd name="connsiteX190" fmla="*/ 5181 w 9971"/>
                  <a:gd name="connsiteY190" fmla="*/ 7406 h 10012"/>
                  <a:gd name="connsiteX191" fmla="*/ 5243 w 9971"/>
                  <a:gd name="connsiteY191" fmla="*/ 7406 h 10012"/>
                  <a:gd name="connsiteX192" fmla="*/ 5243 w 9971"/>
                  <a:gd name="connsiteY192" fmla="*/ 7484 h 10012"/>
                  <a:gd name="connsiteX193" fmla="*/ 5292 w 9971"/>
                  <a:gd name="connsiteY193" fmla="*/ 7484 h 10012"/>
                  <a:gd name="connsiteX194" fmla="*/ 5292 w 9971"/>
                  <a:gd name="connsiteY194" fmla="*/ 7547 h 10012"/>
                  <a:gd name="connsiteX195" fmla="*/ 5446 w 9971"/>
                  <a:gd name="connsiteY195" fmla="*/ 7547 h 10012"/>
                  <a:gd name="connsiteX196" fmla="*/ 5446 w 9971"/>
                  <a:gd name="connsiteY196" fmla="*/ 7697 h 10012"/>
                  <a:gd name="connsiteX197" fmla="*/ 5514 w 9971"/>
                  <a:gd name="connsiteY197" fmla="*/ 7697 h 10012"/>
                  <a:gd name="connsiteX198" fmla="*/ 5514 w 9971"/>
                  <a:gd name="connsiteY198" fmla="*/ 7768 h 10012"/>
                  <a:gd name="connsiteX199" fmla="*/ 5579 w 9971"/>
                  <a:gd name="connsiteY199" fmla="*/ 7768 h 10012"/>
                  <a:gd name="connsiteX200" fmla="*/ 5579 w 9971"/>
                  <a:gd name="connsiteY200" fmla="*/ 7910 h 10012"/>
                  <a:gd name="connsiteX201" fmla="*/ 5602 w 9971"/>
                  <a:gd name="connsiteY201" fmla="*/ 7910 h 10012"/>
                  <a:gd name="connsiteX202" fmla="*/ 5602 w 9971"/>
                  <a:gd name="connsiteY202" fmla="*/ 7981 h 10012"/>
                  <a:gd name="connsiteX203" fmla="*/ 5638 w 9971"/>
                  <a:gd name="connsiteY203" fmla="*/ 7981 h 10012"/>
                  <a:gd name="connsiteX204" fmla="*/ 5638 w 9971"/>
                  <a:gd name="connsiteY204" fmla="*/ 8043 h 10012"/>
                  <a:gd name="connsiteX205" fmla="*/ 5730 w 9971"/>
                  <a:gd name="connsiteY205" fmla="*/ 8043 h 10012"/>
                  <a:gd name="connsiteX206" fmla="*/ 5730 w 9971"/>
                  <a:gd name="connsiteY206" fmla="*/ 8122 h 10012"/>
                  <a:gd name="connsiteX207" fmla="*/ 5788 w 9971"/>
                  <a:gd name="connsiteY207" fmla="*/ 8122 h 10012"/>
                  <a:gd name="connsiteX208" fmla="*/ 5788 w 9971"/>
                  <a:gd name="connsiteY208" fmla="*/ 8264 h 10012"/>
                  <a:gd name="connsiteX209" fmla="*/ 6007 w 9971"/>
                  <a:gd name="connsiteY209" fmla="*/ 8264 h 10012"/>
                  <a:gd name="connsiteX210" fmla="*/ 6007 w 9971"/>
                  <a:gd name="connsiteY210" fmla="*/ 8382 h 10012"/>
                  <a:gd name="connsiteX211" fmla="*/ 6150 w 9971"/>
                  <a:gd name="connsiteY211" fmla="*/ 8382 h 10012"/>
                  <a:gd name="connsiteX212" fmla="*/ 6150 w 9971"/>
                  <a:gd name="connsiteY212" fmla="*/ 8469 h 10012"/>
                  <a:gd name="connsiteX213" fmla="*/ 6408 w 9971"/>
                  <a:gd name="connsiteY213" fmla="*/ 8469 h 10012"/>
                  <a:gd name="connsiteX214" fmla="*/ 6408 w 9971"/>
                  <a:gd name="connsiteY214" fmla="*/ 8563 h 10012"/>
                  <a:gd name="connsiteX215" fmla="*/ 6630 w 9971"/>
                  <a:gd name="connsiteY215" fmla="*/ 8563 h 10012"/>
                  <a:gd name="connsiteX216" fmla="*/ 6630 w 9971"/>
                  <a:gd name="connsiteY216" fmla="*/ 8721 h 10012"/>
                  <a:gd name="connsiteX217" fmla="*/ 6663 w 9971"/>
                  <a:gd name="connsiteY217" fmla="*/ 8721 h 10012"/>
                  <a:gd name="connsiteX218" fmla="*/ 6663 w 9971"/>
                  <a:gd name="connsiteY218" fmla="*/ 8847 h 10012"/>
                  <a:gd name="connsiteX219" fmla="*/ 6738 w 9971"/>
                  <a:gd name="connsiteY219" fmla="*/ 8847 h 10012"/>
                  <a:gd name="connsiteX220" fmla="*/ 6738 w 9971"/>
                  <a:gd name="connsiteY220" fmla="*/ 8973 h 10012"/>
                  <a:gd name="connsiteX221" fmla="*/ 7439 w 9971"/>
                  <a:gd name="connsiteY221" fmla="*/ 8973 h 10012"/>
                  <a:gd name="connsiteX222" fmla="*/ 7439 w 9971"/>
                  <a:gd name="connsiteY222" fmla="*/ 9225 h 10012"/>
                  <a:gd name="connsiteX223" fmla="*/ 7482 w 9971"/>
                  <a:gd name="connsiteY223" fmla="*/ 9225 h 10012"/>
                  <a:gd name="connsiteX224" fmla="*/ 7482 w 9971"/>
                  <a:gd name="connsiteY224" fmla="*/ 9445 h 10012"/>
                  <a:gd name="connsiteX225" fmla="*/ 7860 w 9971"/>
                  <a:gd name="connsiteY225" fmla="*/ 9445 h 10012"/>
                  <a:gd name="connsiteX226" fmla="*/ 7860 w 9971"/>
                  <a:gd name="connsiteY226" fmla="*/ 9681 h 10012"/>
                  <a:gd name="connsiteX227" fmla="*/ 8173 w 9971"/>
                  <a:gd name="connsiteY227" fmla="*/ 9681 h 10012"/>
                  <a:gd name="connsiteX228" fmla="*/ 8173 w 9971"/>
                  <a:gd name="connsiteY228" fmla="*/ 10012 h 10012"/>
                  <a:gd name="connsiteX229" fmla="*/ 9971 w 9971"/>
                  <a:gd name="connsiteY229" fmla="*/ 10012 h 1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</a:cxnLst>
                <a:rect l="l" t="t" r="r" b="b"/>
                <a:pathLst>
                  <a:path w="9971" h="10012">
                    <a:moveTo>
                      <a:pt x="0" y="0"/>
                    </a:moveTo>
                    <a:lnTo>
                      <a:pt x="725" y="12"/>
                    </a:lnTo>
                    <a:lnTo>
                      <a:pt x="725" y="83"/>
                    </a:lnTo>
                    <a:lnTo>
                      <a:pt x="748" y="83"/>
                    </a:lnTo>
                    <a:lnTo>
                      <a:pt x="748" y="154"/>
                    </a:lnTo>
                    <a:lnTo>
                      <a:pt x="790" y="154"/>
                    </a:lnTo>
                    <a:lnTo>
                      <a:pt x="790" y="225"/>
                    </a:lnTo>
                    <a:lnTo>
                      <a:pt x="809" y="225"/>
                    </a:lnTo>
                    <a:lnTo>
                      <a:pt x="809" y="295"/>
                    </a:lnTo>
                    <a:lnTo>
                      <a:pt x="1116" y="295"/>
                    </a:lnTo>
                    <a:lnTo>
                      <a:pt x="1116" y="374"/>
                    </a:lnTo>
                    <a:lnTo>
                      <a:pt x="1185" y="374"/>
                    </a:lnTo>
                    <a:lnTo>
                      <a:pt x="1185" y="406"/>
                    </a:lnTo>
                    <a:lnTo>
                      <a:pt x="1211" y="406"/>
                    </a:lnTo>
                    <a:lnTo>
                      <a:pt x="1211" y="469"/>
                    </a:lnTo>
                    <a:lnTo>
                      <a:pt x="1283" y="469"/>
                    </a:lnTo>
                    <a:lnTo>
                      <a:pt x="1283" y="555"/>
                    </a:lnTo>
                    <a:lnTo>
                      <a:pt x="1315" y="555"/>
                    </a:lnTo>
                    <a:lnTo>
                      <a:pt x="1315" y="618"/>
                    </a:lnTo>
                    <a:lnTo>
                      <a:pt x="1358" y="618"/>
                    </a:lnTo>
                    <a:lnTo>
                      <a:pt x="1358" y="689"/>
                    </a:lnTo>
                    <a:lnTo>
                      <a:pt x="1403" y="689"/>
                    </a:lnTo>
                    <a:lnTo>
                      <a:pt x="1403" y="768"/>
                    </a:lnTo>
                    <a:lnTo>
                      <a:pt x="1433" y="768"/>
                    </a:lnTo>
                    <a:lnTo>
                      <a:pt x="1433" y="839"/>
                    </a:lnTo>
                    <a:lnTo>
                      <a:pt x="1498" y="839"/>
                    </a:lnTo>
                    <a:lnTo>
                      <a:pt x="1498" y="878"/>
                    </a:lnTo>
                    <a:lnTo>
                      <a:pt x="1511" y="878"/>
                    </a:lnTo>
                    <a:lnTo>
                      <a:pt x="1511" y="941"/>
                    </a:lnTo>
                    <a:lnTo>
                      <a:pt x="1547" y="941"/>
                    </a:lnTo>
                    <a:lnTo>
                      <a:pt x="1547" y="1012"/>
                    </a:lnTo>
                    <a:lnTo>
                      <a:pt x="1690" y="1012"/>
                    </a:lnTo>
                    <a:lnTo>
                      <a:pt x="1690" y="1122"/>
                    </a:lnTo>
                    <a:lnTo>
                      <a:pt x="1756" y="1122"/>
                    </a:lnTo>
                    <a:lnTo>
                      <a:pt x="1756" y="1225"/>
                    </a:lnTo>
                    <a:lnTo>
                      <a:pt x="1821" y="1225"/>
                    </a:lnTo>
                    <a:lnTo>
                      <a:pt x="1821" y="1303"/>
                    </a:lnTo>
                    <a:lnTo>
                      <a:pt x="1899" y="1303"/>
                    </a:lnTo>
                    <a:lnTo>
                      <a:pt x="1899" y="1335"/>
                    </a:lnTo>
                    <a:lnTo>
                      <a:pt x="1984" y="1335"/>
                    </a:lnTo>
                    <a:lnTo>
                      <a:pt x="1984" y="1445"/>
                    </a:lnTo>
                    <a:lnTo>
                      <a:pt x="2007" y="1445"/>
                    </a:lnTo>
                    <a:lnTo>
                      <a:pt x="2007" y="1508"/>
                    </a:lnTo>
                    <a:lnTo>
                      <a:pt x="2033" y="1508"/>
                    </a:lnTo>
                    <a:lnTo>
                      <a:pt x="2033" y="1587"/>
                    </a:lnTo>
                    <a:lnTo>
                      <a:pt x="2053" y="1587"/>
                    </a:lnTo>
                    <a:lnTo>
                      <a:pt x="2053" y="1626"/>
                    </a:lnTo>
                    <a:lnTo>
                      <a:pt x="2108" y="1626"/>
                    </a:lnTo>
                    <a:lnTo>
                      <a:pt x="2108" y="1689"/>
                    </a:lnTo>
                    <a:lnTo>
                      <a:pt x="2121" y="1689"/>
                    </a:lnTo>
                    <a:lnTo>
                      <a:pt x="2121" y="1760"/>
                    </a:lnTo>
                    <a:lnTo>
                      <a:pt x="2128" y="1760"/>
                    </a:lnTo>
                    <a:lnTo>
                      <a:pt x="2128" y="1831"/>
                    </a:lnTo>
                    <a:lnTo>
                      <a:pt x="2157" y="1831"/>
                    </a:lnTo>
                    <a:lnTo>
                      <a:pt x="2157" y="2043"/>
                    </a:lnTo>
                    <a:lnTo>
                      <a:pt x="2261" y="2043"/>
                    </a:lnTo>
                    <a:lnTo>
                      <a:pt x="2261" y="2122"/>
                    </a:lnTo>
                    <a:lnTo>
                      <a:pt x="2307" y="2122"/>
                    </a:lnTo>
                    <a:lnTo>
                      <a:pt x="2307" y="2154"/>
                    </a:lnTo>
                    <a:lnTo>
                      <a:pt x="2340" y="2154"/>
                    </a:lnTo>
                    <a:lnTo>
                      <a:pt x="2340" y="2225"/>
                    </a:lnTo>
                    <a:lnTo>
                      <a:pt x="2346" y="2225"/>
                    </a:lnTo>
                    <a:lnTo>
                      <a:pt x="2346" y="2335"/>
                    </a:lnTo>
                    <a:lnTo>
                      <a:pt x="2372" y="2335"/>
                    </a:lnTo>
                    <a:lnTo>
                      <a:pt x="2372" y="2406"/>
                    </a:lnTo>
                    <a:lnTo>
                      <a:pt x="2395" y="2406"/>
                    </a:lnTo>
                    <a:lnTo>
                      <a:pt x="2395" y="2516"/>
                    </a:lnTo>
                    <a:lnTo>
                      <a:pt x="2402" y="2516"/>
                    </a:lnTo>
                    <a:lnTo>
                      <a:pt x="2402" y="2587"/>
                    </a:lnTo>
                    <a:lnTo>
                      <a:pt x="2480" y="2587"/>
                    </a:lnTo>
                    <a:lnTo>
                      <a:pt x="2480" y="2650"/>
                    </a:lnTo>
                    <a:lnTo>
                      <a:pt x="2509" y="2650"/>
                    </a:lnTo>
                    <a:lnTo>
                      <a:pt x="2509" y="2721"/>
                    </a:lnTo>
                    <a:lnTo>
                      <a:pt x="2519" y="2721"/>
                    </a:lnTo>
                    <a:lnTo>
                      <a:pt x="2519" y="2799"/>
                    </a:lnTo>
                    <a:lnTo>
                      <a:pt x="2555" y="2799"/>
                    </a:lnTo>
                    <a:lnTo>
                      <a:pt x="2555" y="2878"/>
                    </a:lnTo>
                    <a:lnTo>
                      <a:pt x="2568" y="2878"/>
                    </a:lnTo>
                    <a:lnTo>
                      <a:pt x="2568" y="2910"/>
                    </a:lnTo>
                    <a:lnTo>
                      <a:pt x="2594" y="2910"/>
                    </a:lnTo>
                    <a:lnTo>
                      <a:pt x="2594" y="3051"/>
                    </a:lnTo>
                    <a:lnTo>
                      <a:pt x="2669" y="3051"/>
                    </a:lnTo>
                    <a:lnTo>
                      <a:pt x="2669" y="3114"/>
                    </a:lnTo>
                    <a:lnTo>
                      <a:pt x="2689" y="3114"/>
                    </a:lnTo>
                    <a:lnTo>
                      <a:pt x="2689" y="3177"/>
                    </a:lnTo>
                    <a:lnTo>
                      <a:pt x="2699" y="3177"/>
                    </a:lnTo>
                    <a:lnTo>
                      <a:pt x="2699" y="3256"/>
                    </a:lnTo>
                    <a:lnTo>
                      <a:pt x="2813" y="3256"/>
                    </a:lnTo>
                    <a:lnTo>
                      <a:pt x="2813" y="3327"/>
                    </a:lnTo>
                    <a:lnTo>
                      <a:pt x="2823" y="3327"/>
                    </a:lnTo>
                    <a:lnTo>
                      <a:pt x="2823" y="3406"/>
                    </a:lnTo>
                    <a:lnTo>
                      <a:pt x="2898" y="3406"/>
                    </a:lnTo>
                    <a:lnTo>
                      <a:pt x="2898" y="3437"/>
                    </a:lnTo>
                    <a:lnTo>
                      <a:pt x="2956" y="3437"/>
                    </a:lnTo>
                    <a:lnTo>
                      <a:pt x="2956" y="3547"/>
                    </a:lnTo>
                    <a:lnTo>
                      <a:pt x="3012" y="3547"/>
                    </a:lnTo>
                    <a:lnTo>
                      <a:pt x="3012" y="3689"/>
                    </a:lnTo>
                    <a:lnTo>
                      <a:pt x="3041" y="3689"/>
                    </a:lnTo>
                    <a:lnTo>
                      <a:pt x="3041" y="3721"/>
                    </a:lnTo>
                    <a:lnTo>
                      <a:pt x="3074" y="3721"/>
                    </a:lnTo>
                    <a:lnTo>
                      <a:pt x="3074" y="3792"/>
                    </a:lnTo>
                    <a:lnTo>
                      <a:pt x="3106" y="3792"/>
                    </a:lnTo>
                    <a:lnTo>
                      <a:pt x="3106" y="3870"/>
                    </a:lnTo>
                    <a:lnTo>
                      <a:pt x="3165" y="3870"/>
                    </a:lnTo>
                    <a:lnTo>
                      <a:pt x="3165" y="4083"/>
                    </a:lnTo>
                    <a:lnTo>
                      <a:pt x="3204" y="4083"/>
                    </a:lnTo>
                    <a:lnTo>
                      <a:pt x="3204" y="4154"/>
                    </a:lnTo>
                    <a:lnTo>
                      <a:pt x="3292" y="4154"/>
                    </a:lnTo>
                    <a:lnTo>
                      <a:pt x="3292" y="4185"/>
                    </a:lnTo>
                    <a:lnTo>
                      <a:pt x="3328" y="4185"/>
                    </a:lnTo>
                    <a:lnTo>
                      <a:pt x="3328" y="4256"/>
                    </a:lnTo>
                    <a:lnTo>
                      <a:pt x="3452" y="4256"/>
                    </a:lnTo>
                    <a:lnTo>
                      <a:pt x="3452" y="4398"/>
                    </a:lnTo>
                    <a:lnTo>
                      <a:pt x="3488" y="4398"/>
                    </a:lnTo>
                    <a:lnTo>
                      <a:pt x="3488" y="4445"/>
                    </a:lnTo>
                    <a:lnTo>
                      <a:pt x="3563" y="4445"/>
                    </a:lnTo>
                    <a:lnTo>
                      <a:pt x="3563" y="4477"/>
                    </a:lnTo>
                    <a:lnTo>
                      <a:pt x="3635" y="4477"/>
                    </a:lnTo>
                    <a:lnTo>
                      <a:pt x="3635" y="4555"/>
                    </a:lnTo>
                    <a:lnTo>
                      <a:pt x="3710" y="4555"/>
                    </a:lnTo>
                    <a:lnTo>
                      <a:pt x="3710" y="4626"/>
                    </a:lnTo>
                    <a:lnTo>
                      <a:pt x="3730" y="4626"/>
                    </a:lnTo>
                    <a:lnTo>
                      <a:pt x="3730" y="4689"/>
                    </a:lnTo>
                    <a:lnTo>
                      <a:pt x="3795" y="4689"/>
                    </a:lnTo>
                    <a:lnTo>
                      <a:pt x="3795" y="4768"/>
                    </a:lnTo>
                    <a:lnTo>
                      <a:pt x="3824" y="4768"/>
                    </a:lnTo>
                    <a:lnTo>
                      <a:pt x="3824" y="4839"/>
                    </a:lnTo>
                    <a:lnTo>
                      <a:pt x="3847" y="4839"/>
                    </a:lnTo>
                    <a:lnTo>
                      <a:pt x="3847" y="4902"/>
                    </a:lnTo>
                    <a:lnTo>
                      <a:pt x="3922" y="4902"/>
                    </a:lnTo>
                    <a:lnTo>
                      <a:pt x="3922" y="4973"/>
                    </a:lnTo>
                    <a:lnTo>
                      <a:pt x="3951" y="4973"/>
                    </a:lnTo>
                    <a:lnTo>
                      <a:pt x="3951" y="5012"/>
                    </a:lnTo>
                    <a:lnTo>
                      <a:pt x="4013" y="5012"/>
                    </a:lnTo>
                    <a:lnTo>
                      <a:pt x="4013" y="5091"/>
                    </a:lnTo>
                    <a:lnTo>
                      <a:pt x="4036" y="5091"/>
                    </a:lnTo>
                    <a:lnTo>
                      <a:pt x="4036" y="5154"/>
                    </a:lnTo>
                    <a:lnTo>
                      <a:pt x="4150" y="5154"/>
                    </a:lnTo>
                    <a:lnTo>
                      <a:pt x="4150" y="5225"/>
                    </a:lnTo>
                    <a:lnTo>
                      <a:pt x="4167" y="5225"/>
                    </a:lnTo>
                    <a:lnTo>
                      <a:pt x="4167" y="5288"/>
                    </a:lnTo>
                    <a:lnTo>
                      <a:pt x="4209" y="5288"/>
                    </a:lnTo>
                    <a:lnTo>
                      <a:pt x="4209" y="5469"/>
                    </a:lnTo>
                    <a:lnTo>
                      <a:pt x="4252" y="5469"/>
                    </a:lnTo>
                    <a:lnTo>
                      <a:pt x="4252" y="5587"/>
                    </a:lnTo>
                    <a:lnTo>
                      <a:pt x="4265" y="5587"/>
                    </a:lnTo>
                    <a:lnTo>
                      <a:pt x="4265" y="5650"/>
                    </a:lnTo>
                    <a:lnTo>
                      <a:pt x="4317" y="5650"/>
                    </a:lnTo>
                    <a:lnTo>
                      <a:pt x="4317" y="5807"/>
                    </a:lnTo>
                    <a:lnTo>
                      <a:pt x="4385" y="5807"/>
                    </a:lnTo>
                    <a:lnTo>
                      <a:pt x="4385" y="5870"/>
                    </a:lnTo>
                    <a:lnTo>
                      <a:pt x="4438" y="5870"/>
                    </a:lnTo>
                    <a:lnTo>
                      <a:pt x="4438" y="5949"/>
                    </a:lnTo>
                    <a:lnTo>
                      <a:pt x="4454" y="5949"/>
                    </a:lnTo>
                    <a:lnTo>
                      <a:pt x="4454" y="6051"/>
                    </a:lnTo>
                    <a:lnTo>
                      <a:pt x="4519" y="6051"/>
                    </a:lnTo>
                    <a:lnTo>
                      <a:pt x="4519" y="6130"/>
                    </a:lnTo>
                    <a:lnTo>
                      <a:pt x="4539" y="6130"/>
                    </a:lnTo>
                    <a:lnTo>
                      <a:pt x="4539" y="6225"/>
                    </a:lnTo>
                    <a:lnTo>
                      <a:pt x="4568" y="6225"/>
                    </a:lnTo>
                    <a:lnTo>
                      <a:pt x="4568" y="6295"/>
                    </a:lnTo>
                    <a:lnTo>
                      <a:pt x="4672" y="6295"/>
                    </a:lnTo>
                    <a:lnTo>
                      <a:pt x="4672" y="6335"/>
                    </a:lnTo>
                    <a:lnTo>
                      <a:pt x="4777" y="6335"/>
                    </a:lnTo>
                    <a:lnTo>
                      <a:pt x="4777" y="6374"/>
                    </a:lnTo>
                    <a:lnTo>
                      <a:pt x="4813" y="6374"/>
                    </a:lnTo>
                    <a:lnTo>
                      <a:pt x="4813" y="6406"/>
                    </a:lnTo>
                    <a:lnTo>
                      <a:pt x="4832" y="6406"/>
                    </a:lnTo>
                    <a:lnTo>
                      <a:pt x="4832" y="6477"/>
                    </a:lnTo>
                    <a:lnTo>
                      <a:pt x="4855" y="6477"/>
                    </a:lnTo>
                    <a:lnTo>
                      <a:pt x="4855" y="6555"/>
                    </a:lnTo>
                    <a:lnTo>
                      <a:pt x="4865" y="6555"/>
                    </a:lnTo>
                    <a:lnTo>
                      <a:pt x="4865" y="6626"/>
                    </a:lnTo>
                    <a:lnTo>
                      <a:pt x="4881" y="6626"/>
                    </a:lnTo>
                    <a:lnTo>
                      <a:pt x="4881" y="6689"/>
                    </a:lnTo>
                    <a:lnTo>
                      <a:pt x="4894" y="6689"/>
                    </a:lnTo>
                    <a:lnTo>
                      <a:pt x="4894" y="6768"/>
                    </a:lnTo>
                    <a:lnTo>
                      <a:pt x="4917" y="6768"/>
                    </a:lnTo>
                    <a:lnTo>
                      <a:pt x="4917" y="6839"/>
                    </a:lnTo>
                    <a:lnTo>
                      <a:pt x="4937" y="6839"/>
                    </a:lnTo>
                    <a:lnTo>
                      <a:pt x="4937" y="6902"/>
                    </a:lnTo>
                    <a:lnTo>
                      <a:pt x="4947" y="6902"/>
                    </a:lnTo>
                    <a:lnTo>
                      <a:pt x="4947" y="6981"/>
                    </a:lnTo>
                    <a:lnTo>
                      <a:pt x="5005" y="6981"/>
                    </a:lnTo>
                    <a:lnTo>
                      <a:pt x="5005" y="7122"/>
                    </a:lnTo>
                    <a:lnTo>
                      <a:pt x="5106" y="7122"/>
                    </a:lnTo>
                    <a:lnTo>
                      <a:pt x="5106" y="7185"/>
                    </a:lnTo>
                    <a:lnTo>
                      <a:pt x="5149" y="7185"/>
                    </a:lnTo>
                    <a:lnTo>
                      <a:pt x="5149" y="7264"/>
                    </a:lnTo>
                    <a:lnTo>
                      <a:pt x="5181" y="7264"/>
                    </a:lnTo>
                    <a:lnTo>
                      <a:pt x="5181" y="7406"/>
                    </a:lnTo>
                    <a:lnTo>
                      <a:pt x="5243" y="7406"/>
                    </a:lnTo>
                    <a:lnTo>
                      <a:pt x="5243" y="7484"/>
                    </a:lnTo>
                    <a:lnTo>
                      <a:pt x="5292" y="7484"/>
                    </a:lnTo>
                    <a:lnTo>
                      <a:pt x="5292" y="7547"/>
                    </a:lnTo>
                    <a:lnTo>
                      <a:pt x="5446" y="7547"/>
                    </a:lnTo>
                    <a:lnTo>
                      <a:pt x="5446" y="7697"/>
                    </a:lnTo>
                    <a:lnTo>
                      <a:pt x="5514" y="7697"/>
                    </a:lnTo>
                    <a:lnTo>
                      <a:pt x="5514" y="7768"/>
                    </a:lnTo>
                    <a:lnTo>
                      <a:pt x="5579" y="7768"/>
                    </a:lnTo>
                    <a:lnTo>
                      <a:pt x="5579" y="7910"/>
                    </a:lnTo>
                    <a:lnTo>
                      <a:pt x="5602" y="7910"/>
                    </a:lnTo>
                    <a:lnTo>
                      <a:pt x="5602" y="7981"/>
                    </a:lnTo>
                    <a:lnTo>
                      <a:pt x="5638" y="7981"/>
                    </a:lnTo>
                    <a:lnTo>
                      <a:pt x="5638" y="8043"/>
                    </a:lnTo>
                    <a:lnTo>
                      <a:pt x="5730" y="8043"/>
                    </a:lnTo>
                    <a:lnTo>
                      <a:pt x="5730" y="8122"/>
                    </a:lnTo>
                    <a:lnTo>
                      <a:pt x="5788" y="8122"/>
                    </a:lnTo>
                    <a:lnTo>
                      <a:pt x="5788" y="8264"/>
                    </a:lnTo>
                    <a:lnTo>
                      <a:pt x="6007" y="8264"/>
                    </a:lnTo>
                    <a:lnTo>
                      <a:pt x="6007" y="8382"/>
                    </a:lnTo>
                    <a:lnTo>
                      <a:pt x="6150" y="8382"/>
                    </a:lnTo>
                    <a:lnTo>
                      <a:pt x="6150" y="8469"/>
                    </a:lnTo>
                    <a:lnTo>
                      <a:pt x="6408" y="8469"/>
                    </a:lnTo>
                    <a:lnTo>
                      <a:pt x="6408" y="8563"/>
                    </a:lnTo>
                    <a:lnTo>
                      <a:pt x="6630" y="8563"/>
                    </a:lnTo>
                    <a:lnTo>
                      <a:pt x="6630" y="8721"/>
                    </a:lnTo>
                    <a:lnTo>
                      <a:pt x="6663" y="8721"/>
                    </a:lnTo>
                    <a:lnTo>
                      <a:pt x="6663" y="8847"/>
                    </a:lnTo>
                    <a:lnTo>
                      <a:pt x="6738" y="8847"/>
                    </a:lnTo>
                    <a:lnTo>
                      <a:pt x="6738" y="8973"/>
                    </a:lnTo>
                    <a:lnTo>
                      <a:pt x="7439" y="8973"/>
                    </a:lnTo>
                    <a:lnTo>
                      <a:pt x="7439" y="9225"/>
                    </a:lnTo>
                    <a:lnTo>
                      <a:pt x="7482" y="9225"/>
                    </a:lnTo>
                    <a:lnTo>
                      <a:pt x="7482" y="9445"/>
                    </a:lnTo>
                    <a:lnTo>
                      <a:pt x="7860" y="9445"/>
                    </a:lnTo>
                    <a:lnTo>
                      <a:pt x="7860" y="9681"/>
                    </a:lnTo>
                    <a:lnTo>
                      <a:pt x="8173" y="9681"/>
                    </a:lnTo>
                    <a:lnTo>
                      <a:pt x="8173" y="10012"/>
                    </a:lnTo>
                    <a:lnTo>
                      <a:pt x="9971" y="10012"/>
                    </a:ln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64" name="Line 6">
                <a:extLst>
                  <a:ext uri="{FF2B5EF4-FFF2-40B4-BE49-F238E27FC236}">
                    <a16:creationId xmlns:a16="http://schemas.microsoft.com/office/drawing/2014/main" xmlns="" id="{BC7DA041-7145-40EC-9BB2-AD681DBAB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9113" y="2957513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65" name="Line 7">
                <a:extLst>
                  <a:ext uri="{FF2B5EF4-FFF2-40B4-BE49-F238E27FC236}">
                    <a16:creationId xmlns:a16="http://schemas.microsoft.com/office/drawing/2014/main" xmlns="" id="{CB63096A-6195-4902-A635-D2C6444D5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8475" y="2957513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66" name="Line 8">
                <a:extLst>
                  <a:ext uri="{FF2B5EF4-FFF2-40B4-BE49-F238E27FC236}">
                    <a16:creationId xmlns:a16="http://schemas.microsoft.com/office/drawing/2014/main" xmlns="" id="{15397100-733B-40C1-8D1D-F40F9F55D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6563" y="2957513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67" name="Line 9">
                <a:extLst>
                  <a:ext uri="{FF2B5EF4-FFF2-40B4-BE49-F238E27FC236}">
                    <a16:creationId xmlns:a16="http://schemas.microsoft.com/office/drawing/2014/main" xmlns="" id="{285BB8FE-43F2-48D5-B986-C19100652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2888" y="2957513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68" name="Line 10">
                <a:extLst>
                  <a:ext uri="{FF2B5EF4-FFF2-40B4-BE49-F238E27FC236}">
                    <a16:creationId xmlns:a16="http://schemas.microsoft.com/office/drawing/2014/main" xmlns="" id="{EB8A6B2B-6910-4755-9749-8916480AA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64150" y="2957513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69" name="Line 11">
                <a:extLst>
                  <a:ext uri="{FF2B5EF4-FFF2-40B4-BE49-F238E27FC236}">
                    <a16:creationId xmlns:a16="http://schemas.microsoft.com/office/drawing/2014/main" xmlns="" id="{9E32691F-F4EB-4DDB-9A52-31F4EC1EE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3513" y="2957513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70" name="Line 12">
                <a:extLst>
                  <a:ext uri="{FF2B5EF4-FFF2-40B4-BE49-F238E27FC236}">
                    <a16:creationId xmlns:a16="http://schemas.microsoft.com/office/drawing/2014/main" xmlns="" id="{0BCB127C-7D88-4B21-9978-D12C64D95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6200" y="2957513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71" name="Line 13">
                <a:extLst>
                  <a:ext uri="{FF2B5EF4-FFF2-40B4-BE49-F238E27FC236}">
                    <a16:creationId xmlns:a16="http://schemas.microsoft.com/office/drawing/2014/main" xmlns="" id="{A00C762A-5D10-40C1-AA66-DFC803E71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2538" y="2957513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72" name="Line 14">
                <a:extLst>
                  <a:ext uri="{FF2B5EF4-FFF2-40B4-BE49-F238E27FC236}">
                    <a16:creationId xmlns:a16="http://schemas.microsoft.com/office/drawing/2014/main" xmlns="" id="{C6D9F42B-A28A-433B-8832-08623B3BB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3963" y="2957513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73" name="Line 15">
                <a:extLst>
                  <a:ext uri="{FF2B5EF4-FFF2-40B4-BE49-F238E27FC236}">
                    <a16:creationId xmlns:a16="http://schemas.microsoft.com/office/drawing/2014/main" xmlns="" id="{C11E9B4F-8951-46ED-8572-CA8435258F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938" y="2957513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74" name="Line 16">
                <a:extLst>
                  <a:ext uri="{FF2B5EF4-FFF2-40B4-BE49-F238E27FC236}">
                    <a16:creationId xmlns:a16="http://schemas.microsoft.com/office/drawing/2014/main" xmlns="" id="{48ACB8C8-EE81-450F-BBAD-92AE706BB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9800" y="2957513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75" name="Line 17">
                <a:extLst>
                  <a:ext uri="{FF2B5EF4-FFF2-40B4-BE49-F238E27FC236}">
                    <a16:creationId xmlns:a16="http://schemas.microsoft.com/office/drawing/2014/main" xmlns="" id="{CC4B58EB-E623-4769-8F27-1275F6469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3438" y="2889250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76" name="Line 18">
                <a:extLst>
                  <a:ext uri="{FF2B5EF4-FFF2-40B4-BE49-F238E27FC236}">
                    <a16:creationId xmlns:a16="http://schemas.microsoft.com/office/drawing/2014/main" xmlns="" id="{0C4F1404-EB1F-4683-8287-49B80DF7A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1363" y="2841625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77" name="Line 19">
                <a:extLst>
                  <a:ext uri="{FF2B5EF4-FFF2-40B4-BE49-F238E27FC236}">
                    <a16:creationId xmlns:a16="http://schemas.microsoft.com/office/drawing/2014/main" xmlns="" id="{0ADE1189-C8BA-4FDF-9CA2-092FF547A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0725" y="2841625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78" name="Line 20">
                <a:extLst>
                  <a:ext uri="{FF2B5EF4-FFF2-40B4-BE49-F238E27FC236}">
                    <a16:creationId xmlns:a16="http://schemas.microsoft.com/office/drawing/2014/main" xmlns="" id="{4DF00EF3-52AC-4BF0-8522-7B54DEB4B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425" y="2841625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79" name="Line 21">
                <a:extLst>
                  <a:ext uri="{FF2B5EF4-FFF2-40B4-BE49-F238E27FC236}">
                    <a16:creationId xmlns:a16="http://schemas.microsoft.com/office/drawing/2014/main" xmlns="" id="{BFE8366D-A8CB-4B15-9B62-138FE5BF43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4350" y="2747963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80" name="Line 22">
                <a:extLst>
                  <a:ext uri="{FF2B5EF4-FFF2-40B4-BE49-F238E27FC236}">
                    <a16:creationId xmlns:a16="http://schemas.microsoft.com/office/drawing/2014/main" xmlns="" id="{A21FB740-66A7-4E28-96B2-19DA0BECB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6725" y="2747963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81" name="Line 23">
                <a:extLst>
                  <a:ext uri="{FF2B5EF4-FFF2-40B4-BE49-F238E27FC236}">
                    <a16:creationId xmlns:a16="http://schemas.microsoft.com/office/drawing/2014/main" xmlns="" id="{256B7A80-3278-40B7-8557-0B234F7F9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813" y="2747963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82" name="Line 24">
                <a:extLst>
                  <a:ext uri="{FF2B5EF4-FFF2-40B4-BE49-F238E27FC236}">
                    <a16:creationId xmlns:a16="http://schemas.microsoft.com/office/drawing/2014/main" xmlns="" id="{6E468BA3-0D54-4752-A0EC-470653DC3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9413" y="2747963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83" name="Line 25">
                <a:extLst>
                  <a:ext uri="{FF2B5EF4-FFF2-40B4-BE49-F238E27FC236}">
                    <a16:creationId xmlns:a16="http://schemas.microsoft.com/office/drawing/2014/main" xmlns="" id="{06966E47-F082-4D7E-B315-4BE778490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9725" y="2747963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84" name="Line 26">
                <a:extLst>
                  <a:ext uri="{FF2B5EF4-FFF2-40B4-BE49-F238E27FC236}">
                    <a16:creationId xmlns:a16="http://schemas.microsoft.com/office/drawing/2014/main" xmlns="" id="{CE699425-7A88-47DD-B347-0C201564C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0675" y="2747963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85" name="Line 27">
                <a:extLst>
                  <a:ext uri="{FF2B5EF4-FFF2-40B4-BE49-F238E27FC236}">
                    <a16:creationId xmlns:a16="http://schemas.microsoft.com/office/drawing/2014/main" xmlns="" id="{C7E78DE0-5683-422D-902D-9A5990133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0038" y="2747963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86" name="Line 28">
                <a:extLst>
                  <a:ext uri="{FF2B5EF4-FFF2-40B4-BE49-F238E27FC236}">
                    <a16:creationId xmlns:a16="http://schemas.microsoft.com/office/drawing/2014/main" xmlns="" id="{0B733203-55F5-48B3-ACDD-CDEE98E58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6225" y="2747963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87" name="Line 29">
                <a:extLst>
                  <a:ext uri="{FF2B5EF4-FFF2-40B4-BE49-F238E27FC236}">
                    <a16:creationId xmlns:a16="http://schemas.microsoft.com/office/drawing/2014/main" xmlns="" id="{4D5E1234-F1B1-42C0-8C5A-224188370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8763" y="2747963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88" name="Line 30">
                <a:extLst>
                  <a:ext uri="{FF2B5EF4-FFF2-40B4-BE49-F238E27FC236}">
                    <a16:creationId xmlns:a16="http://schemas.microsoft.com/office/drawing/2014/main" xmlns="" id="{57C573C0-FE43-4B62-BFA4-9D8260688D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6538" y="2747963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89" name="Line 31">
                <a:extLst>
                  <a:ext uri="{FF2B5EF4-FFF2-40B4-BE49-F238E27FC236}">
                    <a16:creationId xmlns:a16="http://schemas.microsoft.com/office/drawing/2014/main" xmlns="" id="{072D6739-BBF6-4672-9F3A-99D002C60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3513" y="2667000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90" name="Line 32">
                <a:extLst>
                  <a:ext uri="{FF2B5EF4-FFF2-40B4-BE49-F238E27FC236}">
                    <a16:creationId xmlns:a16="http://schemas.microsoft.com/office/drawing/2014/main" xmlns="" id="{D74077DE-D27C-4F95-9430-3B6D386D6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1288" y="2667000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91" name="Line 33">
                <a:extLst>
                  <a:ext uri="{FF2B5EF4-FFF2-40B4-BE49-F238E27FC236}">
                    <a16:creationId xmlns:a16="http://schemas.microsoft.com/office/drawing/2014/main" xmlns="" id="{185ED3D9-6020-4E2B-AE8D-D4228820E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2713" y="2667000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92" name="Line 34">
                <a:extLst>
                  <a:ext uri="{FF2B5EF4-FFF2-40B4-BE49-F238E27FC236}">
                    <a16:creationId xmlns:a16="http://schemas.microsoft.com/office/drawing/2014/main" xmlns="" id="{267B7BF6-71EE-4D63-B004-227ACA132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313" y="2667000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93" name="Line 35">
                <a:extLst>
                  <a:ext uri="{FF2B5EF4-FFF2-40B4-BE49-F238E27FC236}">
                    <a16:creationId xmlns:a16="http://schemas.microsoft.com/office/drawing/2014/main" xmlns="" id="{87FDF50D-305B-4FF2-8BF9-C5D40515C5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2388" y="2647950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94" name="Line 36">
                <a:extLst>
                  <a:ext uri="{FF2B5EF4-FFF2-40B4-BE49-F238E27FC236}">
                    <a16:creationId xmlns:a16="http://schemas.microsoft.com/office/drawing/2014/main" xmlns="" id="{212D5168-8BBC-4E90-AE97-1F1BDC542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8413" y="2647950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95" name="Line 37">
                <a:extLst>
                  <a:ext uri="{FF2B5EF4-FFF2-40B4-BE49-F238E27FC236}">
                    <a16:creationId xmlns:a16="http://schemas.microsoft.com/office/drawing/2014/main" xmlns="" id="{13A987A8-369E-42D7-877F-B3970980E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8250" y="2647950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96" name="Line 38">
                <a:extLst>
                  <a:ext uri="{FF2B5EF4-FFF2-40B4-BE49-F238E27FC236}">
                    <a16:creationId xmlns:a16="http://schemas.microsoft.com/office/drawing/2014/main" xmlns="" id="{89D28CA0-66D7-4754-AE85-5FED465D4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3950" y="2603500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97" name="Line 39">
                <a:extLst>
                  <a:ext uri="{FF2B5EF4-FFF2-40B4-BE49-F238E27FC236}">
                    <a16:creationId xmlns:a16="http://schemas.microsoft.com/office/drawing/2014/main" xmlns="" id="{BE73F671-E12B-4F3D-A385-BA20E1A4F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0138" y="2603500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98" name="Line 40">
                <a:extLst>
                  <a:ext uri="{FF2B5EF4-FFF2-40B4-BE49-F238E27FC236}">
                    <a16:creationId xmlns:a16="http://schemas.microsoft.com/office/drawing/2014/main" xmlns="" id="{F9406C09-051F-486F-B225-2D665843F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3150" y="2603500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99" name="Line 41">
                <a:extLst>
                  <a:ext uri="{FF2B5EF4-FFF2-40B4-BE49-F238E27FC236}">
                    <a16:creationId xmlns:a16="http://schemas.microsoft.com/office/drawing/2014/main" xmlns="" id="{35ABCE9E-345C-40D9-9C2F-E84F99310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6163" y="2603500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00" name="Line 42">
                <a:extLst>
                  <a:ext uri="{FF2B5EF4-FFF2-40B4-BE49-F238E27FC236}">
                    <a16:creationId xmlns:a16="http://schemas.microsoft.com/office/drawing/2014/main" xmlns="" id="{DDD2F4D0-6253-4B4A-96F3-6340E9843F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8063" y="2573338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01" name="Line 43">
                <a:extLst>
                  <a:ext uri="{FF2B5EF4-FFF2-40B4-BE49-F238E27FC236}">
                    <a16:creationId xmlns:a16="http://schemas.microsoft.com/office/drawing/2014/main" xmlns="" id="{D0C3B9DB-AAF3-47FE-802B-723E71451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4250" y="2559050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02" name="Line 44">
                <a:extLst>
                  <a:ext uri="{FF2B5EF4-FFF2-40B4-BE49-F238E27FC236}">
                    <a16:creationId xmlns:a16="http://schemas.microsoft.com/office/drawing/2014/main" xmlns="" id="{AAAE6A29-09D1-440A-8853-F24B56E13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6125" y="2430463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03" name="Line 45">
                <a:extLst>
                  <a:ext uri="{FF2B5EF4-FFF2-40B4-BE49-F238E27FC236}">
                    <a16:creationId xmlns:a16="http://schemas.microsoft.com/office/drawing/2014/main" xmlns="" id="{82B411D4-D93C-4393-9616-BF58349F8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0250" y="2400300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04" name="Line 46">
                <a:extLst>
                  <a:ext uri="{FF2B5EF4-FFF2-40B4-BE49-F238E27FC236}">
                    <a16:creationId xmlns:a16="http://schemas.microsoft.com/office/drawing/2014/main" xmlns="" id="{293A681E-5660-4B48-B56E-4452CEF4F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1200" y="2387600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05" name="Line 47">
                <a:extLst>
                  <a:ext uri="{FF2B5EF4-FFF2-40B4-BE49-F238E27FC236}">
                    <a16:creationId xmlns:a16="http://schemas.microsoft.com/office/drawing/2014/main" xmlns="" id="{293962CE-2381-4AAD-92B3-BAC0B0085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4513" y="2222500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06" name="Line 48">
                <a:extLst>
                  <a:ext uri="{FF2B5EF4-FFF2-40B4-BE49-F238E27FC236}">
                    <a16:creationId xmlns:a16="http://schemas.microsoft.com/office/drawing/2014/main" xmlns="" id="{E9D2EBE9-9895-4672-9042-FFA8B6D20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3850" y="2106613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07" name="Line 49">
                <a:extLst>
                  <a:ext uri="{FF2B5EF4-FFF2-40B4-BE49-F238E27FC236}">
                    <a16:creationId xmlns:a16="http://schemas.microsoft.com/office/drawing/2014/main" xmlns="" id="{9AEEAE70-7EB1-4B65-8A86-26DE5BDA18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3050" y="2041525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08" name="Line 50">
                <a:extLst>
                  <a:ext uri="{FF2B5EF4-FFF2-40B4-BE49-F238E27FC236}">
                    <a16:creationId xmlns:a16="http://schemas.microsoft.com/office/drawing/2014/main" xmlns="" id="{12726C1F-43E6-4FC4-B499-07A4229A92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9513" y="1825625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09" name="Line 51">
                <a:extLst>
                  <a:ext uri="{FF2B5EF4-FFF2-40B4-BE49-F238E27FC236}">
                    <a16:creationId xmlns:a16="http://schemas.microsoft.com/office/drawing/2014/main" xmlns="" id="{ACB9DA3A-3EBA-4DE4-BF17-3590EBED8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3050" y="1144588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10" name="Line 52">
                <a:extLst>
                  <a:ext uri="{FF2B5EF4-FFF2-40B4-BE49-F238E27FC236}">
                    <a16:creationId xmlns:a16="http://schemas.microsoft.com/office/drawing/2014/main" xmlns="" id="{7A2E3E4C-BCE6-4C85-93A4-30B569FAA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8125" y="1143000"/>
                <a:ext cx="0" cy="49212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11" name="Line 53">
                <a:extLst>
                  <a:ext uri="{FF2B5EF4-FFF2-40B4-BE49-F238E27FC236}">
                    <a16:creationId xmlns:a16="http://schemas.microsoft.com/office/drawing/2014/main" xmlns="" id="{3104257F-4587-4351-BFC1-0892A2EF7B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1563" y="939801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12" name="Line 54">
                <a:extLst>
                  <a:ext uri="{FF2B5EF4-FFF2-40B4-BE49-F238E27FC236}">
                    <a16:creationId xmlns:a16="http://schemas.microsoft.com/office/drawing/2014/main" xmlns="" id="{7F4DF068-1B0F-462C-837B-98AC44DC9A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7588" y="939801"/>
                <a:ext cx="0" cy="476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endParaRPr>
              </a:p>
            </p:txBody>
          </p:sp>
        </p:grpSp>
      </p:grpSp>
      <p:sp>
        <p:nvSpPr>
          <p:cNvPr id="348" name="TextBox 347">
            <a:extLst>
              <a:ext uri="{FF2B5EF4-FFF2-40B4-BE49-F238E27FC236}">
                <a16:creationId xmlns:a16="http://schemas.microsoft.com/office/drawing/2014/main" xmlns="" id="{BD19AD78-DFA7-45AF-9275-A074899AABD8}"/>
              </a:ext>
            </a:extLst>
          </p:cNvPr>
          <p:cNvSpPr txBox="1"/>
          <p:nvPr/>
        </p:nvSpPr>
        <p:spPr>
          <a:xfrm>
            <a:off x="844976" y="6066626"/>
            <a:ext cx="497251" cy="54386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205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97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xmlns="" id="{726D0EC1-28E3-48BF-A80F-B17335B29DE5}"/>
              </a:ext>
            </a:extLst>
          </p:cNvPr>
          <p:cNvSpPr txBox="1"/>
          <p:nvPr/>
        </p:nvSpPr>
        <p:spPr>
          <a:xfrm>
            <a:off x="1508023" y="6066626"/>
            <a:ext cx="497251" cy="54386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199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85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xmlns="" id="{F583DF44-19B1-4525-8A61-CB4C713BB323}"/>
              </a:ext>
            </a:extLst>
          </p:cNvPr>
          <p:cNvSpPr txBox="1"/>
          <p:nvPr/>
        </p:nvSpPr>
        <p:spPr>
          <a:xfrm>
            <a:off x="2175952" y="6066626"/>
            <a:ext cx="497251" cy="54386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178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74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xmlns="" id="{BCC21D4A-9845-45B0-92B4-640F2E2E5A31}"/>
              </a:ext>
            </a:extLst>
          </p:cNvPr>
          <p:cNvSpPr txBox="1"/>
          <p:nvPr/>
        </p:nvSpPr>
        <p:spPr>
          <a:xfrm>
            <a:off x="2839431" y="6066626"/>
            <a:ext cx="497251" cy="54386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146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62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xmlns="" id="{F75488C6-160F-4082-B95D-DB0C7409621B}"/>
              </a:ext>
            </a:extLst>
          </p:cNvPr>
          <p:cNvSpPr txBox="1"/>
          <p:nvPr/>
        </p:nvSpPr>
        <p:spPr>
          <a:xfrm>
            <a:off x="3505092" y="6066626"/>
            <a:ext cx="497251" cy="54386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124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48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xmlns="" id="{C5A59816-D74A-4306-8E8C-0C1EB0E8436E}"/>
              </a:ext>
            </a:extLst>
          </p:cNvPr>
          <p:cNvSpPr txBox="1"/>
          <p:nvPr/>
        </p:nvSpPr>
        <p:spPr>
          <a:xfrm>
            <a:off x="4220755" y="6066626"/>
            <a:ext cx="393056" cy="54386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92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40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xmlns="" id="{0F912B01-0E90-4CE1-A779-35EAA91551EC}"/>
              </a:ext>
            </a:extLst>
          </p:cNvPr>
          <p:cNvSpPr txBox="1"/>
          <p:nvPr/>
        </p:nvSpPr>
        <p:spPr>
          <a:xfrm>
            <a:off x="4885080" y="6066626"/>
            <a:ext cx="393056" cy="54386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55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30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xmlns="" id="{6F92D28D-BBC7-41FA-BC29-85834161B9A2}"/>
              </a:ext>
            </a:extLst>
          </p:cNvPr>
          <p:cNvSpPr txBox="1"/>
          <p:nvPr/>
        </p:nvSpPr>
        <p:spPr>
          <a:xfrm>
            <a:off x="5549895" y="6066626"/>
            <a:ext cx="393056" cy="54386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23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15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xmlns="" id="{82EB3A63-E391-4F7D-8643-4ACBFB049AEE}"/>
              </a:ext>
            </a:extLst>
          </p:cNvPr>
          <p:cNvSpPr txBox="1"/>
          <p:nvPr/>
        </p:nvSpPr>
        <p:spPr>
          <a:xfrm>
            <a:off x="6222513" y="6066626"/>
            <a:ext cx="379142" cy="54386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5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xmlns="" id="{528E3A69-4ABB-4217-914C-9A9645A6A432}"/>
              </a:ext>
            </a:extLst>
          </p:cNvPr>
          <p:cNvSpPr txBox="1"/>
          <p:nvPr/>
        </p:nvSpPr>
        <p:spPr>
          <a:xfrm>
            <a:off x="6931131" y="6066626"/>
            <a:ext cx="288861" cy="54386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2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xmlns="" id="{44B7CC2C-0FD1-4FDF-8380-1EED5E3D7C6C}"/>
              </a:ext>
            </a:extLst>
          </p:cNvPr>
          <p:cNvSpPr txBox="1"/>
          <p:nvPr/>
        </p:nvSpPr>
        <p:spPr>
          <a:xfrm>
            <a:off x="7594695" y="6066626"/>
            <a:ext cx="288861" cy="54386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0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xmlns="" id="{62EDB1D3-CFAC-4662-996F-354BD1AC296E}"/>
              </a:ext>
            </a:extLst>
          </p:cNvPr>
          <p:cNvSpPr txBox="1"/>
          <p:nvPr/>
        </p:nvSpPr>
        <p:spPr>
          <a:xfrm>
            <a:off x="7919837" y="5859050"/>
            <a:ext cx="1034257" cy="76963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No. at risk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 err="1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Olaparib</a:t>
            </a:r>
            <a:endParaRPr lang="en-US" sz="1467" dirty="0">
              <a:solidFill>
                <a:srgbClr val="5E5E5E">
                  <a:lumMod val="50000"/>
                </a:srgbClr>
              </a:solidFill>
              <a:latin typeface="Arial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TPC</a:t>
            </a:r>
          </a:p>
        </p:txBody>
      </p:sp>
    </p:spTree>
    <p:extLst>
      <p:ext uri="{BB962C8B-B14F-4D97-AF65-F5344CB8AC3E}">
        <p14:creationId xmlns:p14="http://schemas.microsoft.com/office/powerpoint/2010/main" val="56555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B31E16-B6AA-4892-B094-D6EF49AC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Overall survival in prespecified subgroups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C617D386-1697-466F-A181-4EF83B34BE7E}"/>
              </a:ext>
            </a:extLst>
          </p:cNvPr>
          <p:cNvSpPr txBox="1">
            <a:spLocks/>
          </p:cNvSpPr>
          <p:nvPr/>
        </p:nvSpPr>
        <p:spPr bwMode="auto">
          <a:xfrm>
            <a:off x="6720133" y="760338"/>
            <a:ext cx="5184000" cy="451342"/>
          </a:xfrm>
          <a:prstGeom prst="rect">
            <a:avLst/>
          </a:prstGeom>
          <a:solidFill>
            <a:srgbClr val="003F7E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ＭＳ Ｐゴシック" pitchFamily="80" charset="-128"/>
                <a:cs typeface="ＭＳ Ｐゴシック" pitchFamily="8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133" b="1" dirty="0">
                <a:solidFill>
                  <a:prstClr val="white"/>
                </a:solidFill>
              </a:rPr>
              <a:t>Prior chemotherapy for mBC (2/3L)</a:t>
            </a:r>
            <a:endParaRPr lang="en-US" sz="2133" b="1" dirty="0">
              <a:solidFill>
                <a:prstClr val="white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D15FF760-6CFD-48C6-B893-39745C889C2F}"/>
              </a:ext>
            </a:extLst>
          </p:cNvPr>
          <p:cNvSpPr txBox="1">
            <a:spLocks/>
          </p:cNvSpPr>
          <p:nvPr/>
        </p:nvSpPr>
        <p:spPr bwMode="auto">
          <a:xfrm>
            <a:off x="891474" y="760338"/>
            <a:ext cx="5204527" cy="451342"/>
          </a:xfrm>
          <a:prstGeom prst="rect">
            <a:avLst/>
          </a:prstGeom>
          <a:solidFill>
            <a:srgbClr val="003F7E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ＭＳ Ｐゴシック" pitchFamily="80" charset="-128"/>
                <a:cs typeface="ＭＳ Ｐゴシック" pitchFamily="8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133" b="1" dirty="0">
                <a:solidFill>
                  <a:prstClr val="white"/>
                </a:solidFill>
              </a:rPr>
              <a:t>No prior chemotherapy for mBC (1L)</a:t>
            </a:r>
            <a:endParaRPr lang="en-US" sz="2133" b="1" dirty="0">
              <a:solidFill>
                <a:prstClr val="white"/>
              </a:solidFill>
            </a:endParaRPr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xmlns="" id="{28871B5E-5590-4CD3-A226-76B551843B6B}"/>
              </a:ext>
            </a:extLst>
          </p:cNvPr>
          <p:cNvGrpSpPr/>
          <p:nvPr/>
        </p:nvGrpSpPr>
        <p:grpSpPr>
          <a:xfrm>
            <a:off x="6367530" y="2562140"/>
            <a:ext cx="5607609" cy="3496004"/>
            <a:chOff x="849997" y="705561"/>
            <a:chExt cx="8137657" cy="3450467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xmlns="" id="{3DF45007-7410-4C9C-89A2-214CC6209325}"/>
                </a:ext>
              </a:extLst>
            </p:cNvPr>
            <p:cNvGrpSpPr/>
            <p:nvPr/>
          </p:nvGrpSpPr>
          <p:grpSpPr>
            <a:xfrm>
              <a:off x="1675210" y="802482"/>
              <a:ext cx="6643688" cy="2135981"/>
              <a:chOff x="2233613" y="1069975"/>
              <a:chExt cx="8858250" cy="2847975"/>
            </a:xfrm>
          </p:grpSpPr>
          <p:sp>
            <p:nvSpPr>
              <p:cNvPr id="351" name="Freeform 223">
                <a:extLst>
                  <a:ext uri="{FF2B5EF4-FFF2-40B4-BE49-F238E27FC236}">
                    <a16:creationId xmlns:a16="http://schemas.microsoft.com/office/drawing/2014/main" xmlns="" id="{BFB2DFC6-0F9E-4DD4-B1BF-E64B41812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613" y="1120775"/>
                <a:ext cx="8858250" cy="2744788"/>
              </a:xfrm>
              <a:custGeom>
                <a:avLst/>
                <a:gdLst>
                  <a:gd name="T0" fmla="*/ 238 w 5580"/>
                  <a:gd name="T1" fmla="*/ 0 h 1729"/>
                  <a:gd name="T2" fmla="*/ 368 w 5580"/>
                  <a:gd name="T3" fmla="*/ 33 h 1729"/>
                  <a:gd name="T4" fmla="*/ 410 w 5580"/>
                  <a:gd name="T5" fmla="*/ 71 h 1729"/>
                  <a:gd name="T6" fmla="*/ 457 w 5580"/>
                  <a:gd name="T7" fmla="*/ 99 h 1729"/>
                  <a:gd name="T8" fmla="*/ 555 w 5580"/>
                  <a:gd name="T9" fmla="*/ 141 h 1729"/>
                  <a:gd name="T10" fmla="*/ 578 w 5580"/>
                  <a:gd name="T11" fmla="*/ 187 h 1729"/>
                  <a:gd name="T12" fmla="*/ 630 w 5580"/>
                  <a:gd name="T13" fmla="*/ 211 h 1729"/>
                  <a:gd name="T14" fmla="*/ 746 w 5580"/>
                  <a:gd name="T15" fmla="*/ 248 h 1729"/>
                  <a:gd name="T16" fmla="*/ 793 w 5580"/>
                  <a:gd name="T17" fmla="*/ 281 h 1729"/>
                  <a:gd name="T18" fmla="*/ 863 w 5580"/>
                  <a:gd name="T19" fmla="*/ 323 h 1729"/>
                  <a:gd name="T20" fmla="*/ 998 w 5580"/>
                  <a:gd name="T21" fmla="*/ 351 h 1729"/>
                  <a:gd name="T22" fmla="*/ 1245 w 5580"/>
                  <a:gd name="T23" fmla="*/ 393 h 1729"/>
                  <a:gd name="T24" fmla="*/ 1264 w 5580"/>
                  <a:gd name="T25" fmla="*/ 435 h 1729"/>
                  <a:gd name="T26" fmla="*/ 1315 w 5580"/>
                  <a:gd name="T27" fmla="*/ 463 h 1729"/>
                  <a:gd name="T28" fmla="*/ 1367 w 5580"/>
                  <a:gd name="T29" fmla="*/ 500 h 1729"/>
                  <a:gd name="T30" fmla="*/ 1525 w 5580"/>
                  <a:gd name="T31" fmla="*/ 542 h 1729"/>
                  <a:gd name="T32" fmla="*/ 1605 w 5580"/>
                  <a:gd name="T33" fmla="*/ 570 h 1729"/>
                  <a:gd name="T34" fmla="*/ 1647 w 5580"/>
                  <a:gd name="T35" fmla="*/ 612 h 1729"/>
                  <a:gd name="T36" fmla="*/ 1754 w 5580"/>
                  <a:gd name="T37" fmla="*/ 645 h 1729"/>
                  <a:gd name="T38" fmla="*/ 1810 w 5580"/>
                  <a:gd name="T39" fmla="*/ 682 h 1729"/>
                  <a:gd name="T40" fmla="*/ 1871 w 5580"/>
                  <a:gd name="T41" fmla="*/ 725 h 1729"/>
                  <a:gd name="T42" fmla="*/ 1913 w 5580"/>
                  <a:gd name="T43" fmla="*/ 757 h 1729"/>
                  <a:gd name="T44" fmla="*/ 1987 w 5580"/>
                  <a:gd name="T45" fmla="*/ 795 h 1729"/>
                  <a:gd name="T46" fmla="*/ 2025 w 5580"/>
                  <a:gd name="T47" fmla="*/ 832 h 1729"/>
                  <a:gd name="T48" fmla="*/ 2113 w 5580"/>
                  <a:gd name="T49" fmla="*/ 869 h 1729"/>
                  <a:gd name="T50" fmla="*/ 2207 w 5580"/>
                  <a:gd name="T51" fmla="*/ 907 h 1729"/>
                  <a:gd name="T52" fmla="*/ 2272 w 5580"/>
                  <a:gd name="T53" fmla="*/ 944 h 1729"/>
                  <a:gd name="T54" fmla="*/ 2323 w 5580"/>
                  <a:gd name="T55" fmla="*/ 986 h 1729"/>
                  <a:gd name="T56" fmla="*/ 2449 w 5580"/>
                  <a:gd name="T57" fmla="*/ 1019 h 1729"/>
                  <a:gd name="T58" fmla="*/ 2501 w 5580"/>
                  <a:gd name="T59" fmla="*/ 1056 h 1729"/>
                  <a:gd name="T60" fmla="*/ 2524 w 5580"/>
                  <a:gd name="T61" fmla="*/ 1094 h 1729"/>
                  <a:gd name="T62" fmla="*/ 2557 w 5580"/>
                  <a:gd name="T63" fmla="*/ 1126 h 1729"/>
                  <a:gd name="T64" fmla="*/ 2561 w 5580"/>
                  <a:gd name="T65" fmla="*/ 1164 h 1729"/>
                  <a:gd name="T66" fmla="*/ 3112 w 5580"/>
                  <a:gd name="T67" fmla="*/ 1210 h 1729"/>
                  <a:gd name="T68" fmla="*/ 3140 w 5580"/>
                  <a:gd name="T69" fmla="*/ 1238 h 1729"/>
                  <a:gd name="T70" fmla="*/ 3672 w 5580"/>
                  <a:gd name="T71" fmla="*/ 1322 h 1729"/>
                  <a:gd name="T72" fmla="*/ 4008 w 5580"/>
                  <a:gd name="T73" fmla="*/ 1355 h 1729"/>
                  <a:gd name="T74" fmla="*/ 4036 w 5580"/>
                  <a:gd name="T75" fmla="*/ 1439 h 1729"/>
                  <a:gd name="T76" fmla="*/ 4073 w 5580"/>
                  <a:gd name="T77" fmla="*/ 1500 h 1729"/>
                  <a:gd name="T78" fmla="*/ 4423 w 5580"/>
                  <a:gd name="T79" fmla="*/ 1579 h 1729"/>
                  <a:gd name="T80" fmla="*/ 5580 w 5580"/>
                  <a:gd name="T81" fmla="*/ 1729 h 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80" h="1729">
                    <a:moveTo>
                      <a:pt x="0" y="0"/>
                    </a:moveTo>
                    <a:lnTo>
                      <a:pt x="238" y="0"/>
                    </a:lnTo>
                    <a:lnTo>
                      <a:pt x="238" y="33"/>
                    </a:lnTo>
                    <a:lnTo>
                      <a:pt x="368" y="33"/>
                    </a:lnTo>
                    <a:lnTo>
                      <a:pt x="368" y="71"/>
                    </a:lnTo>
                    <a:lnTo>
                      <a:pt x="410" y="71"/>
                    </a:lnTo>
                    <a:lnTo>
                      <a:pt x="410" y="99"/>
                    </a:lnTo>
                    <a:lnTo>
                      <a:pt x="457" y="99"/>
                    </a:lnTo>
                    <a:lnTo>
                      <a:pt x="457" y="141"/>
                    </a:lnTo>
                    <a:lnTo>
                      <a:pt x="555" y="141"/>
                    </a:lnTo>
                    <a:lnTo>
                      <a:pt x="555" y="187"/>
                    </a:lnTo>
                    <a:lnTo>
                      <a:pt x="578" y="187"/>
                    </a:lnTo>
                    <a:lnTo>
                      <a:pt x="578" y="211"/>
                    </a:lnTo>
                    <a:lnTo>
                      <a:pt x="630" y="211"/>
                    </a:lnTo>
                    <a:lnTo>
                      <a:pt x="630" y="248"/>
                    </a:lnTo>
                    <a:lnTo>
                      <a:pt x="746" y="248"/>
                    </a:lnTo>
                    <a:lnTo>
                      <a:pt x="746" y="281"/>
                    </a:lnTo>
                    <a:lnTo>
                      <a:pt x="793" y="281"/>
                    </a:lnTo>
                    <a:lnTo>
                      <a:pt x="793" y="323"/>
                    </a:lnTo>
                    <a:lnTo>
                      <a:pt x="863" y="323"/>
                    </a:lnTo>
                    <a:lnTo>
                      <a:pt x="863" y="351"/>
                    </a:lnTo>
                    <a:lnTo>
                      <a:pt x="998" y="351"/>
                    </a:lnTo>
                    <a:lnTo>
                      <a:pt x="998" y="393"/>
                    </a:lnTo>
                    <a:lnTo>
                      <a:pt x="1245" y="393"/>
                    </a:lnTo>
                    <a:lnTo>
                      <a:pt x="1245" y="435"/>
                    </a:lnTo>
                    <a:lnTo>
                      <a:pt x="1264" y="435"/>
                    </a:lnTo>
                    <a:lnTo>
                      <a:pt x="1264" y="463"/>
                    </a:lnTo>
                    <a:lnTo>
                      <a:pt x="1315" y="463"/>
                    </a:lnTo>
                    <a:lnTo>
                      <a:pt x="1315" y="500"/>
                    </a:lnTo>
                    <a:lnTo>
                      <a:pt x="1367" y="500"/>
                    </a:lnTo>
                    <a:lnTo>
                      <a:pt x="1367" y="542"/>
                    </a:lnTo>
                    <a:lnTo>
                      <a:pt x="1525" y="542"/>
                    </a:lnTo>
                    <a:lnTo>
                      <a:pt x="1525" y="570"/>
                    </a:lnTo>
                    <a:lnTo>
                      <a:pt x="1605" y="570"/>
                    </a:lnTo>
                    <a:lnTo>
                      <a:pt x="1605" y="612"/>
                    </a:lnTo>
                    <a:lnTo>
                      <a:pt x="1647" y="612"/>
                    </a:lnTo>
                    <a:lnTo>
                      <a:pt x="1647" y="645"/>
                    </a:lnTo>
                    <a:lnTo>
                      <a:pt x="1754" y="645"/>
                    </a:lnTo>
                    <a:lnTo>
                      <a:pt x="1754" y="682"/>
                    </a:lnTo>
                    <a:lnTo>
                      <a:pt x="1810" y="682"/>
                    </a:lnTo>
                    <a:lnTo>
                      <a:pt x="1810" y="725"/>
                    </a:lnTo>
                    <a:lnTo>
                      <a:pt x="1871" y="725"/>
                    </a:lnTo>
                    <a:lnTo>
                      <a:pt x="1871" y="757"/>
                    </a:lnTo>
                    <a:lnTo>
                      <a:pt x="1913" y="757"/>
                    </a:lnTo>
                    <a:lnTo>
                      <a:pt x="1913" y="795"/>
                    </a:lnTo>
                    <a:lnTo>
                      <a:pt x="1987" y="795"/>
                    </a:lnTo>
                    <a:lnTo>
                      <a:pt x="1987" y="832"/>
                    </a:lnTo>
                    <a:lnTo>
                      <a:pt x="2025" y="832"/>
                    </a:lnTo>
                    <a:lnTo>
                      <a:pt x="2025" y="869"/>
                    </a:lnTo>
                    <a:lnTo>
                      <a:pt x="2113" y="869"/>
                    </a:lnTo>
                    <a:lnTo>
                      <a:pt x="2113" y="907"/>
                    </a:lnTo>
                    <a:lnTo>
                      <a:pt x="2207" y="907"/>
                    </a:lnTo>
                    <a:lnTo>
                      <a:pt x="2207" y="944"/>
                    </a:lnTo>
                    <a:lnTo>
                      <a:pt x="2272" y="944"/>
                    </a:lnTo>
                    <a:lnTo>
                      <a:pt x="2272" y="986"/>
                    </a:lnTo>
                    <a:lnTo>
                      <a:pt x="2323" y="986"/>
                    </a:lnTo>
                    <a:lnTo>
                      <a:pt x="2323" y="1019"/>
                    </a:lnTo>
                    <a:lnTo>
                      <a:pt x="2449" y="1019"/>
                    </a:lnTo>
                    <a:lnTo>
                      <a:pt x="2449" y="1056"/>
                    </a:lnTo>
                    <a:lnTo>
                      <a:pt x="2501" y="1056"/>
                    </a:lnTo>
                    <a:lnTo>
                      <a:pt x="2501" y="1094"/>
                    </a:lnTo>
                    <a:lnTo>
                      <a:pt x="2524" y="1094"/>
                    </a:lnTo>
                    <a:lnTo>
                      <a:pt x="2524" y="1126"/>
                    </a:lnTo>
                    <a:lnTo>
                      <a:pt x="2557" y="1126"/>
                    </a:lnTo>
                    <a:lnTo>
                      <a:pt x="2557" y="1164"/>
                    </a:lnTo>
                    <a:lnTo>
                      <a:pt x="2561" y="1164"/>
                    </a:lnTo>
                    <a:lnTo>
                      <a:pt x="2561" y="1210"/>
                    </a:lnTo>
                    <a:lnTo>
                      <a:pt x="3112" y="1210"/>
                    </a:lnTo>
                    <a:lnTo>
                      <a:pt x="3112" y="1238"/>
                    </a:lnTo>
                    <a:lnTo>
                      <a:pt x="3140" y="1238"/>
                    </a:lnTo>
                    <a:lnTo>
                      <a:pt x="3140" y="1322"/>
                    </a:lnTo>
                    <a:lnTo>
                      <a:pt x="3672" y="1322"/>
                    </a:lnTo>
                    <a:lnTo>
                      <a:pt x="3672" y="1355"/>
                    </a:lnTo>
                    <a:lnTo>
                      <a:pt x="4008" y="1355"/>
                    </a:lnTo>
                    <a:lnTo>
                      <a:pt x="4008" y="1439"/>
                    </a:lnTo>
                    <a:lnTo>
                      <a:pt x="4036" y="1439"/>
                    </a:lnTo>
                    <a:lnTo>
                      <a:pt x="4036" y="1500"/>
                    </a:lnTo>
                    <a:lnTo>
                      <a:pt x="4073" y="1500"/>
                    </a:lnTo>
                    <a:lnTo>
                      <a:pt x="4073" y="1579"/>
                    </a:lnTo>
                    <a:lnTo>
                      <a:pt x="4423" y="1579"/>
                    </a:lnTo>
                    <a:lnTo>
                      <a:pt x="4423" y="1729"/>
                    </a:lnTo>
                    <a:lnTo>
                      <a:pt x="5580" y="1729"/>
                    </a:lnTo>
                  </a:path>
                </a:pathLst>
              </a:custGeom>
              <a:noFill/>
              <a:ln w="19050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52" name="Line 224">
                <a:extLst>
                  <a:ext uri="{FF2B5EF4-FFF2-40B4-BE49-F238E27FC236}">
                    <a16:creationId xmlns:a16="http://schemas.microsoft.com/office/drawing/2014/main" xmlns="" id="{62A2FE68-6D73-4184-B158-979F42958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2350" y="106997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53" name="Line 225">
                <a:extLst>
                  <a:ext uri="{FF2B5EF4-FFF2-40B4-BE49-F238E27FC236}">
                    <a16:creationId xmlns:a16="http://schemas.microsoft.com/office/drawing/2014/main" xmlns="" id="{049493AB-FB3C-4913-95A3-5C5C25C59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9025" y="106997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54" name="Line 226">
                <a:extLst>
                  <a:ext uri="{FF2B5EF4-FFF2-40B4-BE49-F238E27FC236}">
                    <a16:creationId xmlns:a16="http://schemas.microsoft.com/office/drawing/2014/main" xmlns="" id="{D5894018-3CDB-4155-858D-83F86E3BC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9100" y="1277938"/>
                <a:ext cx="0" cy="1111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55" name="Line 227">
                <a:extLst>
                  <a:ext uri="{FF2B5EF4-FFF2-40B4-BE49-F238E27FC236}">
                    <a16:creationId xmlns:a16="http://schemas.microsoft.com/office/drawing/2014/main" xmlns="" id="{2E43861D-7568-4F3C-BED8-CD644ED8D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2638" y="1462088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56" name="Line 228">
                <a:extLst>
                  <a:ext uri="{FF2B5EF4-FFF2-40B4-BE49-F238E27FC236}">
                    <a16:creationId xmlns:a16="http://schemas.microsoft.com/office/drawing/2014/main" xmlns="" id="{54EB8175-BDAA-4E1B-A3BD-63E23FC74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4688" y="1922463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57" name="Line 229">
                <a:extLst>
                  <a:ext uri="{FF2B5EF4-FFF2-40B4-BE49-F238E27FC236}">
                    <a16:creationId xmlns:a16="http://schemas.microsoft.com/office/drawing/2014/main" xmlns="" id="{97E676A6-9287-4EF8-A9BE-B2C2552B8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29513" y="3160713"/>
                <a:ext cx="0" cy="1111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58" name="Line 230">
                <a:extLst>
                  <a:ext uri="{FF2B5EF4-FFF2-40B4-BE49-F238E27FC236}">
                    <a16:creationId xmlns:a16="http://schemas.microsoft.com/office/drawing/2014/main" xmlns="" id="{D8B94AF5-C0CA-4DA3-8F2B-6ED8933BB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8" y="3160713"/>
                <a:ext cx="0" cy="1111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59" name="Line 231">
                <a:extLst>
                  <a:ext uri="{FF2B5EF4-FFF2-40B4-BE49-F238E27FC236}">
                    <a16:creationId xmlns:a16="http://schemas.microsoft.com/office/drawing/2014/main" xmlns="" id="{E244F92C-2545-41F9-BAA7-8242760BE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0338" y="3160713"/>
                <a:ext cx="0" cy="1111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60" name="Line 232">
                <a:extLst>
                  <a:ext uri="{FF2B5EF4-FFF2-40B4-BE49-F238E27FC236}">
                    <a16:creationId xmlns:a16="http://schemas.microsoft.com/office/drawing/2014/main" xmlns="" id="{CD6F9621-046D-4225-A1AD-70DA85274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4950" y="3160713"/>
                <a:ext cx="0" cy="1111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61" name="Line 233">
                <a:extLst>
                  <a:ext uri="{FF2B5EF4-FFF2-40B4-BE49-F238E27FC236}">
                    <a16:creationId xmlns:a16="http://schemas.microsoft.com/office/drawing/2014/main" xmlns="" id="{07878D9C-5701-48A0-8AFF-D13D6DC09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13688" y="3160713"/>
                <a:ext cx="0" cy="1111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62" name="Line 234">
                <a:extLst>
                  <a:ext uri="{FF2B5EF4-FFF2-40B4-BE49-F238E27FC236}">
                    <a16:creationId xmlns:a16="http://schemas.microsoft.com/office/drawing/2014/main" xmlns="" id="{F80C10D2-4065-4E6A-AF9C-29E0FC85B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7200" y="3219450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63" name="Line 235">
                <a:extLst>
                  <a:ext uri="{FF2B5EF4-FFF2-40B4-BE49-F238E27FC236}">
                    <a16:creationId xmlns:a16="http://schemas.microsoft.com/office/drawing/2014/main" xmlns="" id="{9418D1D1-F693-429F-9F8E-72EDE2036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7225" y="3219450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64" name="Line 236">
                <a:extLst>
                  <a:ext uri="{FF2B5EF4-FFF2-40B4-BE49-F238E27FC236}">
                    <a16:creationId xmlns:a16="http://schemas.microsoft.com/office/drawing/2014/main" xmlns="" id="{9A9DFEBA-299E-400E-9033-BED39A6AE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5" y="3219450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65" name="Line 237">
                <a:extLst>
                  <a:ext uri="{FF2B5EF4-FFF2-40B4-BE49-F238E27FC236}">
                    <a16:creationId xmlns:a16="http://schemas.microsoft.com/office/drawing/2014/main" xmlns="" id="{97212D8E-AC36-4CFD-BB9A-0CCE6788F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5025" y="3219450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66" name="Line 238">
                <a:extLst>
                  <a:ext uri="{FF2B5EF4-FFF2-40B4-BE49-F238E27FC236}">
                    <a16:creationId xmlns:a16="http://schemas.microsoft.com/office/drawing/2014/main" xmlns="" id="{62DF537E-CA4E-4B15-B5BC-2949637D05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9475" y="3219450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67" name="Line 239">
                <a:extLst>
                  <a:ext uri="{FF2B5EF4-FFF2-40B4-BE49-F238E27FC236}">
                    <a16:creationId xmlns:a16="http://schemas.microsoft.com/office/drawing/2014/main" xmlns="" id="{1F70CAA9-A908-4302-94F9-1A371F19C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356870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68" name="Line 240">
                <a:extLst>
                  <a:ext uri="{FF2B5EF4-FFF2-40B4-BE49-F238E27FC236}">
                    <a16:creationId xmlns:a16="http://schemas.microsoft.com/office/drawing/2014/main" xmlns="" id="{0BFB2176-9CB9-4D83-AC2C-5CABCEB5B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7163" y="356870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69" name="Line 241">
                <a:extLst>
                  <a:ext uri="{FF2B5EF4-FFF2-40B4-BE49-F238E27FC236}">
                    <a16:creationId xmlns:a16="http://schemas.microsoft.com/office/drawing/2014/main" xmlns="" id="{705CF8F1-88DF-47F3-84D7-5596DD3B1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77325" y="356870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70" name="Line 242">
                <a:extLst>
                  <a:ext uri="{FF2B5EF4-FFF2-40B4-BE49-F238E27FC236}">
                    <a16:creationId xmlns:a16="http://schemas.microsoft.com/office/drawing/2014/main" xmlns="" id="{1437E8EA-99F0-43C8-9757-169069125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51938" y="356870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71" name="Line 243">
                <a:extLst>
                  <a:ext uri="{FF2B5EF4-FFF2-40B4-BE49-F238E27FC236}">
                    <a16:creationId xmlns:a16="http://schemas.microsoft.com/office/drawing/2014/main" xmlns="" id="{FB80C123-F7B1-42C8-9F82-D71DBBE62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3188" y="381317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72" name="Line 244">
                <a:extLst>
                  <a:ext uri="{FF2B5EF4-FFF2-40B4-BE49-F238E27FC236}">
                    <a16:creationId xmlns:a16="http://schemas.microsoft.com/office/drawing/2014/main" xmlns="" id="{96263056-DFC1-4E1E-87F8-496ECED7F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7338" y="381317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73" name="Line 245">
                <a:extLst>
                  <a:ext uri="{FF2B5EF4-FFF2-40B4-BE49-F238E27FC236}">
                    <a16:creationId xmlns:a16="http://schemas.microsoft.com/office/drawing/2014/main" xmlns="" id="{CF80774C-747A-4637-9212-16A05BB73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22000" y="381317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74" name="Line 246">
                <a:extLst>
                  <a:ext uri="{FF2B5EF4-FFF2-40B4-BE49-F238E27FC236}">
                    <a16:creationId xmlns:a16="http://schemas.microsoft.com/office/drawing/2014/main" xmlns="" id="{F94BC257-3AF6-45ED-88E6-EFCB30385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91863" y="381317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75" name="Line 247">
                <a:extLst>
                  <a:ext uri="{FF2B5EF4-FFF2-40B4-BE49-F238E27FC236}">
                    <a16:creationId xmlns:a16="http://schemas.microsoft.com/office/drawing/2014/main" xmlns="" id="{56714941-3569-41D9-A140-712294E6C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1438" y="3160713"/>
                <a:ext cx="0" cy="1111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xmlns="" id="{FA85BF12-37B5-43A7-86CA-C2797712FA02}"/>
                </a:ext>
              </a:extLst>
            </p:cNvPr>
            <p:cNvGrpSpPr/>
            <p:nvPr/>
          </p:nvGrpSpPr>
          <p:grpSpPr>
            <a:xfrm>
              <a:off x="1679973" y="802481"/>
              <a:ext cx="6866335" cy="2330054"/>
              <a:chOff x="2239963" y="1069975"/>
              <a:chExt cx="9155113" cy="3106738"/>
            </a:xfrm>
          </p:grpSpPr>
          <p:sp>
            <p:nvSpPr>
              <p:cNvPr id="313" name="Freeform 248">
                <a:extLst>
                  <a:ext uri="{FF2B5EF4-FFF2-40B4-BE49-F238E27FC236}">
                    <a16:creationId xmlns:a16="http://schemas.microsoft.com/office/drawing/2014/main" xmlns="" id="{94789172-B53F-435B-9927-602A5E0DC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963" y="1120775"/>
                <a:ext cx="9155113" cy="3003550"/>
              </a:xfrm>
              <a:custGeom>
                <a:avLst/>
                <a:gdLst>
                  <a:gd name="T0" fmla="*/ 448 w 5767"/>
                  <a:gd name="T1" fmla="*/ 19 h 1892"/>
                  <a:gd name="T2" fmla="*/ 710 w 5767"/>
                  <a:gd name="T3" fmla="*/ 33 h 1892"/>
                  <a:gd name="T4" fmla="*/ 728 w 5767"/>
                  <a:gd name="T5" fmla="*/ 61 h 1892"/>
                  <a:gd name="T6" fmla="*/ 789 w 5767"/>
                  <a:gd name="T7" fmla="*/ 80 h 1892"/>
                  <a:gd name="T8" fmla="*/ 812 w 5767"/>
                  <a:gd name="T9" fmla="*/ 117 h 1892"/>
                  <a:gd name="T10" fmla="*/ 892 w 5767"/>
                  <a:gd name="T11" fmla="*/ 127 h 1892"/>
                  <a:gd name="T12" fmla="*/ 896 w 5767"/>
                  <a:gd name="T13" fmla="*/ 159 h 1892"/>
                  <a:gd name="T14" fmla="*/ 999 w 5767"/>
                  <a:gd name="T15" fmla="*/ 183 h 1892"/>
                  <a:gd name="T16" fmla="*/ 1041 w 5767"/>
                  <a:gd name="T17" fmla="*/ 229 h 1892"/>
                  <a:gd name="T18" fmla="*/ 1171 w 5767"/>
                  <a:gd name="T19" fmla="*/ 248 h 1892"/>
                  <a:gd name="T20" fmla="*/ 1181 w 5767"/>
                  <a:gd name="T21" fmla="*/ 276 h 1892"/>
                  <a:gd name="T22" fmla="*/ 1209 w 5767"/>
                  <a:gd name="T23" fmla="*/ 295 h 1892"/>
                  <a:gd name="T24" fmla="*/ 1241 w 5767"/>
                  <a:gd name="T25" fmla="*/ 327 h 1892"/>
                  <a:gd name="T26" fmla="*/ 1255 w 5767"/>
                  <a:gd name="T27" fmla="*/ 346 h 1892"/>
                  <a:gd name="T28" fmla="*/ 1269 w 5767"/>
                  <a:gd name="T29" fmla="*/ 393 h 1892"/>
                  <a:gd name="T30" fmla="*/ 1377 w 5767"/>
                  <a:gd name="T31" fmla="*/ 407 h 1892"/>
                  <a:gd name="T32" fmla="*/ 1381 w 5767"/>
                  <a:gd name="T33" fmla="*/ 444 h 1892"/>
                  <a:gd name="T34" fmla="*/ 1409 w 5767"/>
                  <a:gd name="T35" fmla="*/ 463 h 1892"/>
                  <a:gd name="T36" fmla="*/ 1414 w 5767"/>
                  <a:gd name="T37" fmla="*/ 491 h 1892"/>
                  <a:gd name="T38" fmla="*/ 1479 w 5767"/>
                  <a:gd name="T39" fmla="*/ 505 h 1892"/>
                  <a:gd name="T40" fmla="*/ 1503 w 5767"/>
                  <a:gd name="T41" fmla="*/ 542 h 1892"/>
                  <a:gd name="T42" fmla="*/ 1521 w 5767"/>
                  <a:gd name="T43" fmla="*/ 561 h 1892"/>
                  <a:gd name="T44" fmla="*/ 1568 w 5767"/>
                  <a:gd name="T45" fmla="*/ 603 h 1892"/>
                  <a:gd name="T46" fmla="*/ 1699 w 5767"/>
                  <a:gd name="T47" fmla="*/ 622 h 1892"/>
                  <a:gd name="T48" fmla="*/ 1731 w 5767"/>
                  <a:gd name="T49" fmla="*/ 654 h 1892"/>
                  <a:gd name="T50" fmla="*/ 1801 w 5767"/>
                  <a:gd name="T51" fmla="*/ 678 h 1892"/>
                  <a:gd name="T52" fmla="*/ 1820 w 5767"/>
                  <a:gd name="T53" fmla="*/ 697 h 1892"/>
                  <a:gd name="T54" fmla="*/ 1876 w 5767"/>
                  <a:gd name="T55" fmla="*/ 757 h 1892"/>
                  <a:gd name="T56" fmla="*/ 1923 w 5767"/>
                  <a:gd name="T57" fmla="*/ 795 h 1892"/>
                  <a:gd name="T58" fmla="*/ 2086 w 5767"/>
                  <a:gd name="T59" fmla="*/ 799 h 1892"/>
                  <a:gd name="T60" fmla="*/ 2119 w 5767"/>
                  <a:gd name="T61" fmla="*/ 837 h 1892"/>
                  <a:gd name="T62" fmla="*/ 2212 w 5767"/>
                  <a:gd name="T63" fmla="*/ 855 h 1892"/>
                  <a:gd name="T64" fmla="*/ 2231 w 5767"/>
                  <a:gd name="T65" fmla="*/ 888 h 1892"/>
                  <a:gd name="T66" fmla="*/ 2287 w 5767"/>
                  <a:gd name="T67" fmla="*/ 907 h 1892"/>
                  <a:gd name="T68" fmla="*/ 2305 w 5767"/>
                  <a:gd name="T69" fmla="*/ 939 h 1892"/>
                  <a:gd name="T70" fmla="*/ 2417 w 5767"/>
                  <a:gd name="T71" fmla="*/ 953 h 1892"/>
                  <a:gd name="T72" fmla="*/ 2431 w 5767"/>
                  <a:gd name="T73" fmla="*/ 986 h 1892"/>
                  <a:gd name="T74" fmla="*/ 2483 w 5767"/>
                  <a:gd name="T75" fmla="*/ 1019 h 1892"/>
                  <a:gd name="T76" fmla="*/ 2520 w 5767"/>
                  <a:gd name="T77" fmla="*/ 1070 h 1892"/>
                  <a:gd name="T78" fmla="*/ 2581 w 5767"/>
                  <a:gd name="T79" fmla="*/ 1094 h 1892"/>
                  <a:gd name="T80" fmla="*/ 2595 w 5767"/>
                  <a:gd name="T81" fmla="*/ 1126 h 1892"/>
                  <a:gd name="T82" fmla="*/ 2660 w 5767"/>
                  <a:gd name="T83" fmla="*/ 1140 h 1892"/>
                  <a:gd name="T84" fmla="*/ 2721 w 5767"/>
                  <a:gd name="T85" fmla="*/ 1178 h 1892"/>
                  <a:gd name="T86" fmla="*/ 2814 w 5767"/>
                  <a:gd name="T87" fmla="*/ 1192 h 1892"/>
                  <a:gd name="T88" fmla="*/ 2823 w 5767"/>
                  <a:gd name="T89" fmla="*/ 1229 h 1892"/>
                  <a:gd name="T90" fmla="*/ 2847 w 5767"/>
                  <a:gd name="T91" fmla="*/ 1243 h 1892"/>
                  <a:gd name="T92" fmla="*/ 2875 w 5767"/>
                  <a:gd name="T93" fmla="*/ 1276 h 1892"/>
                  <a:gd name="T94" fmla="*/ 2917 w 5767"/>
                  <a:gd name="T95" fmla="*/ 1294 h 1892"/>
                  <a:gd name="T96" fmla="*/ 3005 w 5767"/>
                  <a:gd name="T97" fmla="*/ 1360 h 1892"/>
                  <a:gd name="T98" fmla="*/ 3075 w 5767"/>
                  <a:gd name="T99" fmla="*/ 1379 h 1892"/>
                  <a:gd name="T100" fmla="*/ 3164 w 5767"/>
                  <a:gd name="T101" fmla="*/ 1435 h 1892"/>
                  <a:gd name="T102" fmla="*/ 3257 w 5767"/>
                  <a:gd name="T103" fmla="*/ 1472 h 1892"/>
                  <a:gd name="T104" fmla="*/ 3374 w 5767"/>
                  <a:gd name="T105" fmla="*/ 1509 h 1892"/>
                  <a:gd name="T106" fmla="*/ 3574 w 5767"/>
                  <a:gd name="T107" fmla="*/ 1528 h 1892"/>
                  <a:gd name="T108" fmla="*/ 3738 w 5767"/>
                  <a:gd name="T109" fmla="*/ 1565 h 1892"/>
                  <a:gd name="T110" fmla="*/ 3868 w 5767"/>
                  <a:gd name="T111" fmla="*/ 1607 h 1892"/>
                  <a:gd name="T112" fmla="*/ 3910 w 5767"/>
                  <a:gd name="T113" fmla="*/ 1668 h 1892"/>
                  <a:gd name="T114" fmla="*/ 4340 w 5767"/>
                  <a:gd name="T115" fmla="*/ 1710 h 1892"/>
                  <a:gd name="T116" fmla="*/ 4554 w 5767"/>
                  <a:gd name="T117" fmla="*/ 1818 h 1892"/>
                  <a:gd name="T118" fmla="*/ 5767 w 5767"/>
                  <a:gd name="T119" fmla="*/ 1892 h 1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67" h="1892">
                    <a:moveTo>
                      <a:pt x="0" y="0"/>
                    </a:moveTo>
                    <a:lnTo>
                      <a:pt x="448" y="0"/>
                    </a:lnTo>
                    <a:lnTo>
                      <a:pt x="448" y="19"/>
                    </a:lnTo>
                    <a:lnTo>
                      <a:pt x="458" y="19"/>
                    </a:lnTo>
                    <a:lnTo>
                      <a:pt x="458" y="33"/>
                    </a:lnTo>
                    <a:lnTo>
                      <a:pt x="710" y="33"/>
                    </a:lnTo>
                    <a:lnTo>
                      <a:pt x="710" y="47"/>
                    </a:lnTo>
                    <a:lnTo>
                      <a:pt x="728" y="47"/>
                    </a:lnTo>
                    <a:lnTo>
                      <a:pt x="728" y="61"/>
                    </a:lnTo>
                    <a:lnTo>
                      <a:pt x="766" y="61"/>
                    </a:lnTo>
                    <a:lnTo>
                      <a:pt x="766" y="80"/>
                    </a:lnTo>
                    <a:lnTo>
                      <a:pt x="789" y="80"/>
                    </a:lnTo>
                    <a:lnTo>
                      <a:pt x="789" y="99"/>
                    </a:lnTo>
                    <a:lnTo>
                      <a:pt x="812" y="99"/>
                    </a:lnTo>
                    <a:lnTo>
                      <a:pt x="812" y="117"/>
                    </a:lnTo>
                    <a:lnTo>
                      <a:pt x="854" y="117"/>
                    </a:lnTo>
                    <a:lnTo>
                      <a:pt x="854" y="127"/>
                    </a:lnTo>
                    <a:lnTo>
                      <a:pt x="892" y="127"/>
                    </a:lnTo>
                    <a:lnTo>
                      <a:pt x="892" y="145"/>
                    </a:lnTo>
                    <a:lnTo>
                      <a:pt x="896" y="145"/>
                    </a:lnTo>
                    <a:lnTo>
                      <a:pt x="896" y="159"/>
                    </a:lnTo>
                    <a:lnTo>
                      <a:pt x="933" y="159"/>
                    </a:lnTo>
                    <a:lnTo>
                      <a:pt x="933" y="183"/>
                    </a:lnTo>
                    <a:lnTo>
                      <a:pt x="999" y="183"/>
                    </a:lnTo>
                    <a:lnTo>
                      <a:pt x="999" y="197"/>
                    </a:lnTo>
                    <a:lnTo>
                      <a:pt x="1041" y="197"/>
                    </a:lnTo>
                    <a:lnTo>
                      <a:pt x="1041" y="229"/>
                    </a:lnTo>
                    <a:lnTo>
                      <a:pt x="1078" y="229"/>
                    </a:lnTo>
                    <a:lnTo>
                      <a:pt x="1078" y="248"/>
                    </a:lnTo>
                    <a:lnTo>
                      <a:pt x="1171" y="248"/>
                    </a:lnTo>
                    <a:lnTo>
                      <a:pt x="1171" y="257"/>
                    </a:lnTo>
                    <a:lnTo>
                      <a:pt x="1181" y="257"/>
                    </a:lnTo>
                    <a:lnTo>
                      <a:pt x="1181" y="276"/>
                    </a:lnTo>
                    <a:lnTo>
                      <a:pt x="1199" y="276"/>
                    </a:lnTo>
                    <a:lnTo>
                      <a:pt x="1199" y="295"/>
                    </a:lnTo>
                    <a:lnTo>
                      <a:pt x="1209" y="295"/>
                    </a:lnTo>
                    <a:lnTo>
                      <a:pt x="1209" y="309"/>
                    </a:lnTo>
                    <a:lnTo>
                      <a:pt x="1241" y="309"/>
                    </a:lnTo>
                    <a:lnTo>
                      <a:pt x="1241" y="327"/>
                    </a:lnTo>
                    <a:lnTo>
                      <a:pt x="1246" y="327"/>
                    </a:lnTo>
                    <a:lnTo>
                      <a:pt x="1246" y="346"/>
                    </a:lnTo>
                    <a:lnTo>
                      <a:pt x="1255" y="346"/>
                    </a:lnTo>
                    <a:lnTo>
                      <a:pt x="1255" y="355"/>
                    </a:lnTo>
                    <a:lnTo>
                      <a:pt x="1269" y="355"/>
                    </a:lnTo>
                    <a:lnTo>
                      <a:pt x="1269" y="393"/>
                    </a:lnTo>
                    <a:lnTo>
                      <a:pt x="1330" y="393"/>
                    </a:lnTo>
                    <a:lnTo>
                      <a:pt x="1330" y="407"/>
                    </a:lnTo>
                    <a:lnTo>
                      <a:pt x="1377" y="407"/>
                    </a:lnTo>
                    <a:lnTo>
                      <a:pt x="1377" y="426"/>
                    </a:lnTo>
                    <a:lnTo>
                      <a:pt x="1381" y="426"/>
                    </a:lnTo>
                    <a:lnTo>
                      <a:pt x="1381" y="444"/>
                    </a:lnTo>
                    <a:lnTo>
                      <a:pt x="1395" y="444"/>
                    </a:lnTo>
                    <a:lnTo>
                      <a:pt x="1395" y="463"/>
                    </a:lnTo>
                    <a:lnTo>
                      <a:pt x="1409" y="463"/>
                    </a:lnTo>
                    <a:lnTo>
                      <a:pt x="1409" y="472"/>
                    </a:lnTo>
                    <a:lnTo>
                      <a:pt x="1414" y="472"/>
                    </a:lnTo>
                    <a:lnTo>
                      <a:pt x="1414" y="491"/>
                    </a:lnTo>
                    <a:lnTo>
                      <a:pt x="1475" y="491"/>
                    </a:lnTo>
                    <a:lnTo>
                      <a:pt x="1475" y="505"/>
                    </a:lnTo>
                    <a:lnTo>
                      <a:pt x="1479" y="505"/>
                    </a:lnTo>
                    <a:lnTo>
                      <a:pt x="1479" y="524"/>
                    </a:lnTo>
                    <a:lnTo>
                      <a:pt x="1503" y="524"/>
                    </a:lnTo>
                    <a:lnTo>
                      <a:pt x="1503" y="542"/>
                    </a:lnTo>
                    <a:lnTo>
                      <a:pt x="1507" y="542"/>
                    </a:lnTo>
                    <a:lnTo>
                      <a:pt x="1507" y="561"/>
                    </a:lnTo>
                    <a:lnTo>
                      <a:pt x="1521" y="561"/>
                    </a:lnTo>
                    <a:lnTo>
                      <a:pt x="1521" y="594"/>
                    </a:lnTo>
                    <a:lnTo>
                      <a:pt x="1568" y="594"/>
                    </a:lnTo>
                    <a:lnTo>
                      <a:pt x="1568" y="603"/>
                    </a:lnTo>
                    <a:lnTo>
                      <a:pt x="1647" y="603"/>
                    </a:lnTo>
                    <a:lnTo>
                      <a:pt x="1647" y="622"/>
                    </a:lnTo>
                    <a:lnTo>
                      <a:pt x="1699" y="622"/>
                    </a:lnTo>
                    <a:lnTo>
                      <a:pt x="1699" y="640"/>
                    </a:lnTo>
                    <a:lnTo>
                      <a:pt x="1731" y="640"/>
                    </a:lnTo>
                    <a:lnTo>
                      <a:pt x="1731" y="654"/>
                    </a:lnTo>
                    <a:lnTo>
                      <a:pt x="1764" y="654"/>
                    </a:lnTo>
                    <a:lnTo>
                      <a:pt x="1764" y="678"/>
                    </a:lnTo>
                    <a:lnTo>
                      <a:pt x="1801" y="678"/>
                    </a:lnTo>
                    <a:lnTo>
                      <a:pt x="1801" y="692"/>
                    </a:lnTo>
                    <a:lnTo>
                      <a:pt x="1820" y="692"/>
                    </a:lnTo>
                    <a:lnTo>
                      <a:pt x="1820" y="697"/>
                    </a:lnTo>
                    <a:lnTo>
                      <a:pt x="1853" y="697"/>
                    </a:lnTo>
                    <a:lnTo>
                      <a:pt x="1853" y="757"/>
                    </a:lnTo>
                    <a:lnTo>
                      <a:pt x="1876" y="757"/>
                    </a:lnTo>
                    <a:lnTo>
                      <a:pt x="1876" y="771"/>
                    </a:lnTo>
                    <a:lnTo>
                      <a:pt x="1923" y="771"/>
                    </a:lnTo>
                    <a:lnTo>
                      <a:pt x="1923" y="795"/>
                    </a:lnTo>
                    <a:lnTo>
                      <a:pt x="2035" y="795"/>
                    </a:lnTo>
                    <a:lnTo>
                      <a:pt x="2035" y="799"/>
                    </a:lnTo>
                    <a:lnTo>
                      <a:pt x="2086" y="799"/>
                    </a:lnTo>
                    <a:lnTo>
                      <a:pt x="2086" y="818"/>
                    </a:lnTo>
                    <a:lnTo>
                      <a:pt x="2119" y="818"/>
                    </a:lnTo>
                    <a:lnTo>
                      <a:pt x="2119" y="837"/>
                    </a:lnTo>
                    <a:lnTo>
                      <a:pt x="2165" y="837"/>
                    </a:lnTo>
                    <a:lnTo>
                      <a:pt x="2165" y="855"/>
                    </a:lnTo>
                    <a:lnTo>
                      <a:pt x="2212" y="855"/>
                    </a:lnTo>
                    <a:lnTo>
                      <a:pt x="2212" y="869"/>
                    </a:lnTo>
                    <a:lnTo>
                      <a:pt x="2231" y="869"/>
                    </a:lnTo>
                    <a:lnTo>
                      <a:pt x="2231" y="888"/>
                    </a:lnTo>
                    <a:lnTo>
                      <a:pt x="2245" y="888"/>
                    </a:lnTo>
                    <a:lnTo>
                      <a:pt x="2245" y="907"/>
                    </a:lnTo>
                    <a:lnTo>
                      <a:pt x="2287" y="907"/>
                    </a:lnTo>
                    <a:lnTo>
                      <a:pt x="2287" y="925"/>
                    </a:lnTo>
                    <a:lnTo>
                      <a:pt x="2305" y="925"/>
                    </a:lnTo>
                    <a:lnTo>
                      <a:pt x="2305" y="939"/>
                    </a:lnTo>
                    <a:lnTo>
                      <a:pt x="2352" y="939"/>
                    </a:lnTo>
                    <a:lnTo>
                      <a:pt x="2352" y="953"/>
                    </a:lnTo>
                    <a:lnTo>
                      <a:pt x="2417" y="953"/>
                    </a:lnTo>
                    <a:lnTo>
                      <a:pt x="2417" y="967"/>
                    </a:lnTo>
                    <a:lnTo>
                      <a:pt x="2431" y="967"/>
                    </a:lnTo>
                    <a:lnTo>
                      <a:pt x="2431" y="986"/>
                    </a:lnTo>
                    <a:lnTo>
                      <a:pt x="2464" y="986"/>
                    </a:lnTo>
                    <a:lnTo>
                      <a:pt x="2464" y="1019"/>
                    </a:lnTo>
                    <a:lnTo>
                      <a:pt x="2483" y="1019"/>
                    </a:lnTo>
                    <a:lnTo>
                      <a:pt x="2483" y="1038"/>
                    </a:lnTo>
                    <a:lnTo>
                      <a:pt x="2520" y="1038"/>
                    </a:lnTo>
                    <a:lnTo>
                      <a:pt x="2520" y="1070"/>
                    </a:lnTo>
                    <a:lnTo>
                      <a:pt x="2553" y="1070"/>
                    </a:lnTo>
                    <a:lnTo>
                      <a:pt x="2553" y="1094"/>
                    </a:lnTo>
                    <a:lnTo>
                      <a:pt x="2581" y="1094"/>
                    </a:lnTo>
                    <a:lnTo>
                      <a:pt x="2581" y="1108"/>
                    </a:lnTo>
                    <a:lnTo>
                      <a:pt x="2595" y="1108"/>
                    </a:lnTo>
                    <a:lnTo>
                      <a:pt x="2595" y="1126"/>
                    </a:lnTo>
                    <a:lnTo>
                      <a:pt x="2637" y="1126"/>
                    </a:lnTo>
                    <a:lnTo>
                      <a:pt x="2637" y="1140"/>
                    </a:lnTo>
                    <a:lnTo>
                      <a:pt x="2660" y="1140"/>
                    </a:lnTo>
                    <a:lnTo>
                      <a:pt x="2660" y="1159"/>
                    </a:lnTo>
                    <a:lnTo>
                      <a:pt x="2721" y="1159"/>
                    </a:lnTo>
                    <a:lnTo>
                      <a:pt x="2721" y="1178"/>
                    </a:lnTo>
                    <a:lnTo>
                      <a:pt x="2805" y="1178"/>
                    </a:lnTo>
                    <a:lnTo>
                      <a:pt x="2805" y="1192"/>
                    </a:lnTo>
                    <a:lnTo>
                      <a:pt x="2814" y="1192"/>
                    </a:lnTo>
                    <a:lnTo>
                      <a:pt x="2814" y="1215"/>
                    </a:lnTo>
                    <a:lnTo>
                      <a:pt x="2823" y="1215"/>
                    </a:lnTo>
                    <a:lnTo>
                      <a:pt x="2823" y="1229"/>
                    </a:lnTo>
                    <a:lnTo>
                      <a:pt x="2833" y="1229"/>
                    </a:lnTo>
                    <a:lnTo>
                      <a:pt x="2833" y="1243"/>
                    </a:lnTo>
                    <a:lnTo>
                      <a:pt x="2847" y="1243"/>
                    </a:lnTo>
                    <a:lnTo>
                      <a:pt x="2847" y="1262"/>
                    </a:lnTo>
                    <a:lnTo>
                      <a:pt x="2875" y="1262"/>
                    </a:lnTo>
                    <a:lnTo>
                      <a:pt x="2875" y="1276"/>
                    </a:lnTo>
                    <a:lnTo>
                      <a:pt x="2879" y="1276"/>
                    </a:lnTo>
                    <a:lnTo>
                      <a:pt x="2879" y="1294"/>
                    </a:lnTo>
                    <a:lnTo>
                      <a:pt x="2917" y="1294"/>
                    </a:lnTo>
                    <a:lnTo>
                      <a:pt x="2917" y="1313"/>
                    </a:lnTo>
                    <a:lnTo>
                      <a:pt x="3005" y="1313"/>
                    </a:lnTo>
                    <a:lnTo>
                      <a:pt x="3005" y="1360"/>
                    </a:lnTo>
                    <a:lnTo>
                      <a:pt x="3047" y="1360"/>
                    </a:lnTo>
                    <a:lnTo>
                      <a:pt x="3047" y="1379"/>
                    </a:lnTo>
                    <a:lnTo>
                      <a:pt x="3075" y="1379"/>
                    </a:lnTo>
                    <a:lnTo>
                      <a:pt x="3075" y="1397"/>
                    </a:lnTo>
                    <a:lnTo>
                      <a:pt x="3164" y="1397"/>
                    </a:lnTo>
                    <a:lnTo>
                      <a:pt x="3164" y="1435"/>
                    </a:lnTo>
                    <a:lnTo>
                      <a:pt x="3238" y="1435"/>
                    </a:lnTo>
                    <a:lnTo>
                      <a:pt x="3238" y="1472"/>
                    </a:lnTo>
                    <a:lnTo>
                      <a:pt x="3257" y="1472"/>
                    </a:lnTo>
                    <a:lnTo>
                      <a:pt x="3257" y="1486"/>
                    </a:lnTo>
                    <a:lnTo>
                      <a:pt x="3374" y="1486"/>
                    </a:lnTo>
                    <a:lnTo>
                      <a:pt x="3374" y="1509"/>
                    </a:lnTo>
                    <a:lnTo>
                      <a:pt x="3486" y="1509"/>
                    </a:lnTo>
                    <a:lnTo>
                      <a:pt x="3486" y="1528"/>
                    </a:lnTo>
                    <a:lnTo>
                      <a:pt x="3574" y="1528"/>
                    </a:lnTo>
                    <a:lnTo>
                      <a:pt x="3574" y="1547"/>
                    </a:lnTo>
                    <a:lnTo>
                      <a:pt x="3738" y="1547"/>
                    </a:lnTo>
                    <a:lnTo>
                      <a:pt x="3738" y="1565"/>
                    </a:lnTo>
                    <a:lnTo>
                      <a:pt x="3850" y="1565"/>
                    </a:lnTo>
                    <a:lnTo>
                      <a:pt x="3850" y="1607"/>
                    </a:lnTo>
                    <a:lnTo>
                      <a:pt x="3868" y="1607"/>
                    </a:lnTo>
                    <a:lnTo>
                      <a:pt x="3868" y="1640"/>
                    </a:lnTo>
                    <a:lnTo>
                      <a:pt x="3910" y="1640"/>
                    </a:lnTo>
                    <a:lnTo>
                      <a:pt x="3910" y="1668"/>
                    </a:lnTo>
                    <a:lnTo>
                      <a:pt x="4312" y="1668"/>
                    </a:lnTo>
                    <a:lnTo>
                      <a:pt x="4312" y="1710"/>
                    </a:lnTo>
                    <a:lnTo>
                      <a:pt x="4340" y="1710"/>
                    </a:lnTo>
                    <a:lnTo>
                      <a:pt x="4340" y="1762"/>
                    </a:lnTo>
                    <a:lnTo>
                      <a:pt x="4554" y="1762"/>
                    </a:lnTo>
                    <a:lnTo>
                      <a:pt x="4554" y="1818"/>
                    </a:lnTo>
                    <a:lnTo>
                      <a:pt x="4736" y="1818"/>
                    </a:lnTo>
                    <a:lnTo>
                      <a:pt x="4736" y="1892"/>
                    </a:lnTo>
                    <a:lnTo>
                      <a:pt x="5767" y="1892"/>
                    </a:ln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14" name="Line 249">
                <a:extLst>
                  <a:ext uri="{FF2B5EF4-FFF2-40B4-BE49-F238E27FC236}">
                    <a16:creationId xmlns:a16="http://schemas.microsoft.com/office/drawing/2014/main" xmlns="" id="{193F141F-2794-4173-B7CD-EDACBA28C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95075" y="407352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15" name="Line 250">
                <a:extLst>
                  <a:ext uri="{FF2B5EF4-FFF2-40B4-BE49-F238E27FC236}">
                    <a16:creationId xmlns:a16="http://schemas.microsoft.com/office/drawing/2014/main" xmlns="" id="{1B6EB3AD-23C3-4D55-A736-6B95C37D0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69613" y="407352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16" name="Line 251">
                <a:extLst>
                  <a:ext uri="{FF2B5EF4-FFF2-40B4-BE49-F238E27FC236}">
                    <a16:creationId xmlns:a16="http://schemas.microsoft.com/office/drawing/2014/main" xmlns="" id="{1B2FE36C-7F84-4CA8-B6CB-117DE4DB4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0663" y="407352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17" name="Line 252">
                <a:extLst>
                  <a:ext uri="{FF2B5EF4-FFF2-40B4-BE49-F238E27FC236}">
                    <a16:creationId xmlns:a16="http://schemas.microsoft.com/office/drawing/2014/main" xmlns="" id="{4B1AFC5F-D893-409C-84EF-9EE84F8D0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1925" y="407352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18" name="Line 253">
                <a:extLst>
                  <a:ext uri="{FF2B5EF4-FFF2-40B4-BE49-F238E27FC236}">
                    <a16:creationId xmlns:a16="http://schemas.microsoft.com/office/drawing/2014/main" xmlns="" id="{5D6DC306-DA73-4CBD-BA9A-5F4FCD11D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88575" y="407352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19" name="Line 254">
                <a:extLst>
                  <a:ext uri="{FF2B5EF4-FFF2-40B4-BE49-F238E27FC236}">
                    <a16:creationId xmlns:a16="http://schemas.microsoft.com/office/drawing/2014/main" xmlns="" id="{0B230180-D3C7-4B2A-8643-BF3188CD8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88525" y="407352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0" name="Line 255">
                <a:extLst>
                  <a:ext uri="{FF2B5EF4-FFF2-40B4-BE49-F238E27FC236}">
                    <a16:creationId xmlns:a16="http://schemas.microsoft.com/office/drawing/2014/main" xmlns="" id="{249BB3D5-BA8B-4E06-B657-1B940AA00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88500" y="3954463"/>
                <a:ext cx="0" cy="1111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1" name="Line 256">
                <a:extLst>
                  <a:ext uri="{FF2B5EF4-FFF2-40B4-BE49-F238E27FC236}">
                    <a16:creationId xmlns:a16="http://schemas.microsoft.com/office/drawing/2014/main" xmlns="" id="{DC879517-11BC-44ED-9FFC-91278084D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10700" y="3865563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2" name="Line 257">
                <a:extLst>
                  <a:ext uri="{FF2B5EF4-FFF2-40B4-BE49-F238E27FC236}">
                    <a16:creationId xmlns:a16="http://schemas.microsoft.com/office/drawing/2014/main" xmlns="" id="{1803E351-0D88-4841-81E4-66D880A8E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74188" y="3865563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3" name="Line 258">
                <a:extLst>
                  <a:ext uri="{FF2B5EF4-FFF2-40B4-BE49-F238E27FC236}">
                    <a16:creationId xmlns:a16="http://schemas.microsoft.com/office/drawing/2014/main" xmlns="" id="{EF7F3266-E386-412B-9AC4-9660E4FF3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66225" y="3865563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4" name="Line 259">
                <a:extLst>
                  <a:ext uri="{FF2B5EF4-FFF2-40B4-BE49-F238E27FC236}">
                    <a16:creationId xmlns:a16="http://schemas.microsoft.com/office/drawing/2014/main" xmlns="" id="{B000D012-6113-41C9-B064-2AB17D254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99525" y="372427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5" name="Line 260">
                <a:extLst>
                  <a:ext uri="{FF2B5EF4-FFF2-40B4-BE49-F238E27FC236}">
                    <a16:creationId xmlns:a16="http://schemas.microsoft.com/office/drawing/2014/main" xmlns="" id="{1C8FB407-F33C-4757-A522-92C645A6E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80463" y="3716338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6" name="Line 261">
                <a:extLst>
                  <a:ext uri="{FF2B5EF4-FFF2-40B4-BE49-F238E27FC236}">
                    <a16:creationId xmlns:a16="http://schemas.microsoft.com/office/drawing/2014/main" xmlns="" id="{79021A54-C7ED-4723-B401-2472B2853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43950" y="3716338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7" name="Line 262">
                <a:extLst>
                  <a:ext uri="{FF2B5EF4-FFF2-40B4-BE49-F238E27FC236}">
                    <a16:creationId xmlns:a16="http://schemas.microsoft.com/office/drawing/2014/main" xmlns="" id="{2E0FCB02-9769-449F-9D1B-377304D58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2825" y="372427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8" name="Line 263">
                <a:extLst>
                  <a:ext uri="{FF2B5EF4-FFF2-40B4-BE49-F238E27FC236}">
                    <a16:creationId xmlns:a16="http://schemas.microsoft.com/office/drawing/2014/main" xmlns="" id="{87BB7E94-E582-4BA3-B785-4609AFAC4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10600" y="372427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29" name="Line 264">
                <a:extLst>
                  <a:ext uri="{FF2B5EF4-FFF2-40B4-BE49-F238E27FC236}">
                    <a16:creationId xmlns:a16="http://schemas.microsoft.com/office/drawing/2014/main" xmlns="" id="{8B1CA6B5-8A9C-48A8-AC84-26FB6441F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9313" y="372427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0" name="Line 265">
                <a:extLst>
                  <a:ext uri="{FF2B5EF4-FFF2-40B4-BE49-F238E27FC236}">
                    <a16:creationId xmlns:a16="http://schemas.microsoft.com/office/drawing/2014/main" xmlns="" id="{75C7CB9F-045B-4A69-93DB-16C0EA7A88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99450" y="356870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1" name="Line 266">
                <a:extLst>
                  <a:ext uri="{FF2B5EF4-FFF2-40B4-BE49-F238E27FC236}">
                    <a16:creationId xmlns:a16="http://schemas.microsoft.com/office/drawing/2014/main" xmlns="" id="{A9AE61C3-9564-4D70-8AEB-A2CC5F329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40713" y="356870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2" name="Line 267">
                <a:extLst>
                  <a:ext uri="{FF2B5EF4-FFF2-40B4-BE49-F238E27FC236}">
                    <a16:creationId xmlns:a16="http://schemas.microsoft.com/office/drawing/2014/main" xmlns="" id="{72CEDF4D-6F41-46D4-A344-23E4EA6BFC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2613" y="356870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3" name="Line 268">
                <a:extLst>
                  <a:ext uri="{FF2B5EF4-FFF2-40B4-BE49-F238E27FC236}">
                    <a16:creationId xmlns:a16="http://schemas.microsoft.com/office/drawing/2014/main" xmlns="" id="{8BE507C9-C41E-4DDF-A719-600157C41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5938" y="3532188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4" name="Line 269">
                <a:extLst>
                  <a:ext uri="{FF2B5EF4-FFF2-40B4-BE49-F238E27FC236}">
                    <a16:creationId xmlns:a16="http://schemas.microsoft.com/office/drawing/2014/main" xmlns="" id="{A34DF13D-C979-4047-B3A8-15EC884B6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4813" y="3532188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5" name="Line 270">
                <a:extLst>
                  <a:ext uri="{FF2B5EF4-FFF2-40B4-BE49-F238E27FC236}">
                    <a16:creationId xmlns:a16="http://schemas.microsoft.com/office/drawing/2014/main" xmlns="" id="{34871C60-35D8-4C08-A62F-857F61595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66075" y="3532188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6" name="Line 271">
                <a:extLst>
                  <a:ext uri="{FF2B5EF4-FFF2-40B4-BE49-F238E27FC236}">
                    <a16:creationId xmlns:a16="http://schemas.microsoft.com/office/drawing/2014/main" xmlns="" id="{835B9C81-F08D-4994-8569-ACA1B16B5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5913" y="3532188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7" name="Line 272">
                <a:extLst>
                  <a:ext uri="{FF2B5EF4-FFF2-40B4-BE49-F238E27FC236}">
                    <a16:creationId xmlns:a16="http://schemas.microsoft.com/office/drawing/2014/main" xmlns="" id="{708A0D96-BB44-440E-9098-473137CE5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8" y="3494088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8" name="Line 273">
                <a:extLst>
                  <a:ext uri="{FF2B5EF4-FFF2-40B4-BE49-F238E27FC236}">
                    <a16:creationId xmlns:a16="http://schemas.microsoft.com/office/drawing/2014/main" xmlns="" id="{5AD79421-24E7-4AA1-9B00-46D260331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345757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9" name="Line 274">
                <a:extLst>
                  <a:ext uri="{FF2B5EF4-FFF2-40B4-BE49-F238E27FC236}">
                    <a16:creationId xmlns:a16="http://schemas.microsoft.com/office/drawing/2014/main" xmlns="" id="{B2E3C30B-D6BF-4401-9AC0-47E0D6D91C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6988" y="345757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0" name="Line 275">
                <a:extLst>
                  <a:ext uri="{FF2B5EF4-FFF2-40B4-BE49-F238E27FC236}">
                    <a16:creationId xmlns:a16="http://schemas.microsoft.com/office/drawing/2014/main" xmlns="" id="{FA598555-F812-4B2E-85BE-BFE596B0A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96188" y="345757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1" name="Line 276">
                <a:extLst>
                  <a:ext uri="{FF2B5EF4-FFF2-40B4-BE49-F238E27FC236}">
                    <a16:creationId xmlns:a16="http://schemas.microsoft.com/office/drawing/2014/main" xmlns="" id="{60B533D9-4E12-4273-93F2-D8F7BDF8C3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29513" y="343535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2" name="Line 277">
                <a:extLst>
                  <a:ext uri="{FF2B5EF4-FFF2-40B4-BE49-F238E27FC236}">
                    <a16:creationId xmlns:a16="http://schemas.microsoft.com/office/drawing/2014/main" xmlns="" id="{B79FE2AA-5915-492D-B10A-EC89A4AD9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1413" y="343535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3" name="Line 278">
                <a:extLst>
                  <a:ext uri="{FF2B5EF4-FFF2-40B4-BE49-F238E27FC236}">
                    <a16:creationId xmlns:a16="http://schemas.microsoft.com/office/drawing/2014/main" xmlns="" id="{CDA68A62-48B7-4603-B3FB-8CBE8F0C7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6275" y="3219450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4" name="Line 279">
                <a:extLst>
                  <a:ext uri="{FF2B5EF4-FFF2-40B4-BE49-F238E27FC236}">
                    <a16:creationId xmlns:a16="http://schemas.microsoft.com/office/drawing/2014/main" xmlns="" id="{4BCBCB62-2C22-4E23-9D73-9E28F71C0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8450" y="293052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5" name="Line 280">
                <a:extLst>
                  <a:ext uri="{FF2B5EF4-FFF2-40B4-BE49-F238E27FC236}">
                    <a16:creationId xmlns:a16="http://schemas.microsoft.com/office/drawing/2014/main" xmlns="" id="{D9CC35FC-C38D-4DF9-88C1-ECA2FB21B3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0463" y="275272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6" name="Line 281">
                <a:extLst>
                  <a:ext uri="{FF2B5EF4-FFF2-40B4-BE49-F238E27FC236}">
                    <a16:creationId xmlns:a16="http://schemas.microsoft.com/office/drawing/2014/main" xmlns="" id="{EFDDBCBA-49FF-4292-8015-21756118E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1563" y="266382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7" name="Line 282">
                <a:extLst>
                  <a:ext uri="{FF2B5EF4-FFF2-40B4-BE49-F238E27FC236}">
                    <a16:creationId xmlns:a16="http://schemas.microsoft.com/office/drawing/2014/main" xmlns="" id="{1F6EFFA5-5EDC-4377-B849-BE10ACE75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2338388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8" name="Line 283">
                <a:extLst>
                  <a:ext uri="{FF2B5EF4-FFF2-40B4-BE49-F238E27FC236}">
                    <a16:creationId xmlns:a16="http://schemas.microsoft.com/office/drawing/2014/main" xmlns="" id="{5116E7D7-9CAC-4EFB-8D2D-7AFDADE12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550" y="135890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9" name="Line 284">
                <a:extLst>
                  <a:ext uri="{FF2B5EF4-FFF2-40B4-BE49-F238E27FC236}">
                    <a16:creationId xmlns:a16="http://schemas.microsoft.com/office/drawing/2014/main" xmlns="" id="{E24F10FB-F324-47CD-9CDB-F9B27F251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8138" y="106997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50" name="Line 285">
                <a:extLst>
                  <a:ext uri="{FF2B5EF4-FFF2-40B4-BE49-F238E27FC236}">
                    <a16:creationId xmlns:a16="http://schemas.microsoft.com/office/drawing/2014/main" xmlns="" id="{B95DAFB6-E0D5-406B-8485-42E6B7910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1300" y="106997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</p:grp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xmlns="" id="{2B738E8F-0D58-4B46-8A3C-12B23C219C29}"/>
                </a:ext>
              </a:extLst>
            </p:cNvPr>
            <p:cNvSpPr/>
            <p:nvPr/>
          </p:nvSpPr>
          <p:spPr>
            <a:xfrm>
              <a:off x="1703434" y="834491"/>
              <a:ext cx="34289" cy="2866305"/>
            </a:xfrm>
            <a:custGeom>
              <a:avLst/>
              <a:gdLst>
                <a:gd name="connsiteX0" fmla="*/ 0 w 0"/>
                <a:gd name="connsiteY0" fmla="*/ 0 h 3791118"/>
                <a:gd name="connsiteX1" fmla="*/ 0 w 0"/>
                <a:gd name="connsiteY1" fmla="*/ 3791118 h 379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791118">
                  <a:moveTo>
                    <a:pt x="0" y="0"/>
                  </a:moveTo>
                  <a:lnTo>
                    <a:pt x="0" y="3791118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067">
                <a:solidFill>
                  <a:prstClr val="white"/>
                </a:solidFill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B602E66B-82FB-4E3B-8BCC-E8FD57CE1D57}"/>
                </a:ext>
              </a:extLst>
            </p:cNvPr>
            <p:cNvSpPr/>
            <p:nvPr/>
          </p:nvSpPr>
          <p:spPr>
            <a:xfrm rot="5400000" flipH="1">
              <a:off x="5153209" y="77972"/>
              <a:ext cx="42995" cy="7077255"/>
            </a:xfrm>
            <a:custGeom>
              <a:avLst/>
              <a:gdLst>
                <a:gd name="connsiteX0" fmla="*/ 0 w 0"/>
                <a:gd name="connsiteY0" fmla="*/ 0 h 3791118"/>
                <a:gd name="connsiteX1" fmla="*/ 0 w 0"/>
                <a:gd name="connsiteY1" fmla="*/ 3791118 h 379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791118">
                  <a:moveTo>
                    <a:pt x="0" y="0"/>
                  </a:moveTo>
                  <a:lnTo>
                    <a:pt x="0" y="3791118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067">
                <a:solidFill>
                  <a:prstClr val="white"/>
                </a:solidFill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xmlns="" id="{E8D796D7-4374-4E4C-9FD4-EEF839FA054C}"/>
                </a:ext>
              </a:extLst>
            </p:cNvPr>
            <p:cNvSpPr txBox="1"/>
            <p:nvPr/>
          </p:nvSpPr>
          <p:spPr>
            <a:xfrm>
              <a:off x="1529214" y="3668519"/>
              <a:ext cx="354050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</a:t>
              </a:r>
            </a:p>
          </p:txBody>
        </p: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xmlns="" id="{1A4D73C7-0833-457E-8BFC-12ACA80A7AC6}"/>
                </a:ext>
              </a:extLst>
            </p:cNvPr>
            <p:cNvCxnSpPr/>
            <p:nvPr/>
          </p:nvCxnSpPr>
          <p:spPr>
            <a:xfrm>
              <a:off x="2401111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xmlns="" id="{8B60B4A5-3131-44A6-86A2-DDBCFFBB3745}"/>
                </a:ext>
              </a:extLst>
            </p:cNvPr>
            <p:cNvSpPr txBox="1"/>
            <p:nvPr/>
          </p:nvSpPr>
          <p:spPr>
            <a:xfrm>
              <a:off x="2228039" y="3668519"/>
              <a:ext cx="354050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4</a:t>
              </a:r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xmlns="" id="{8173BC7D-1E5D-4071-8CEA-E8C989A3CF23}"/>
                </a:ext>
              </a:extLst>
            </p:cNvPr>
            <p:cNvCxnSpPr>
              <a:cxnSpLocks/>
            </p:cNvCxnSpPr>
            <p:nvPr/>
          </p:nvCxnSpPr>
          <p:spPr>
            <a:xfrm>
              <a:off x="3081205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xmlns="" id="{116B39C0-41D1-4F28-A3A1-BE1F516DA64D}"/>
                </a:ext>
              </a:extLst>
            </p:cNvPr>
            <p:cNvSpPr txBox="1"/>
            <p:nvPr/>
          </p:nvSpPr>
          <p:spPr>
            <a:xfrm>
              <a:off x="2870028" y="3668519"/>
              <a:ext cx="438710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8</a:t>
              </a:r>
            </a:p>
          </p:txBody>
        </p: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xmlns="" id="{40660498-B2D2-46AE-A150-1CD83FAA2511}"/>
                </a:ext>
              </a:extLst>
            </p:cNvPr>
            <p:cNvCxnSpPr>
              <a:cxnSpLocks/>
            </p:cNvCxnSpPr>
            <p:nvPr/>
          </p:nvCxnSpPr>
          <p:spPr>
            <a:xfrm>
              <a:off x="3782563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xmlns="" id="{DE8A4987-5AC1-4333-9F1F-FADE0305A8ED}"/>
                </a:ext>
              </a:extLst>
            </p:cNvPr>
            <p:cNvSpPr txBox="1"/>
            <p:nvPr/>
          </p:nvSpPr>
          <p:spPr>
            <a:xfrm>
              <a:off x="3459064" y="3668519"/>
              <a:ext cx="619080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12</a:t>
              </a:r>
            </a:p>
          </p:txBody>
        </p: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xmlns="" id="{5E40432E-CC4D-468A-B0E3-241D86A3E2B8}"/>
                </a:ext>
              </a:extLst>
            </p:cNvPr>
            <p:cNvCxnSpPr>
              <a:cxnSpLocks/>
            </p:cNvCxnSpPr>
            <p:nvPr/>
          </p:nvCxnSpPr>
          <p:spPr>
            <a:xfrm>
              <a:off x="4483921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xmlns="" id="{1DB2A2EF-1C53-4BF5-A1A0-14A8F8E0A0F2}"/>
                </a:ext>
              </a:extLst>
            </p:cNvPr>
            <p:cNvSpPr txBox="1"/>
            <p:nvPr/>
          </p:nvSpPr>
          <p:spPr>
            <a:xfrm>
              <a:off x="4160424" y="3668518"/>
              <a:ext cx="619080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16</a:t>
              </a:r>
            </a:p>
          </p:txBody>
        </p: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xmlns="" id="{67E1F3B2-FE53-4C23-83D0-C3DB447605DC}"/>
                </a:ext>
              </a:extLst>
            </p:cNvPr>
            <p:cNvCxnSpPr>
              <a:cxnSpLocks/>
            </p:cNvCxnSpPr>
            <p:nvPr/>
          </p:nvCxnSpPr>
          <p:spPr>
            <a:xfrm>
              <a:off x="5185279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xmlns="" id="{A20E7DF9-C5BD-4C57-819B-ADAC4C07791A}"/>
                </a:ext>
              </a:extLst>
            </p:cNvPr>
            <p:cNvSpPr txBox="1"/>
            <p:nvPr/>
          </p:nvSpPr>
          <p:spPr>
            <a:xfrm>
              <a:off x="4861782" y="3668518"/>
              <a:ext cx="619080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20</a:t>
              </a:r>
            </a:p>
          </p:txBody>
        </p: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xmlns="" id="{0E02AA73-43BA-494B-ACFC-B2F3F6F3F193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37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xmlns="" id="{47AA3CB7-6E08-485F-8F32-35D91FC052BD}"/>
                </a:ext>
              </a:extLst>
            </p:cNvPr>
            <p:cNvSpPr txBox="1"/>
            <p:nvPr/>
          </p:nvSpPr>
          <p:spPr>
            <a:xfrm>
              <a:off x="5563139" y="3668518"/>
              <a:ext cx="619080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24</a:t>
              </a:r>
            </a:p>
          </p:txBody>
        </p: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xmlns="" id="{7529AD81-E585-4B85-B14F-FFBF433D0E75}"/>
                </a:ext>
              </a:extLst>
            </p:cNvPr>
            <p:cNvCxnSpPr>
              <a:cxnSpLocks/>
            </p:cNvCxnSpPr>
            <p:nvPr/>
          </p:nvCxnSpPr>
          <p:spPr>
            <a:xfrm>
              <a:off x="6587995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xmlns="" id="{7DDB1E03-8CD9-4BFD-8D25-39C9DC70E068}"/>
                </a:ext>
              </a:extLst>
            </p:cNvPr>
            <p:cNvSpPr txBox="1"/>
            <p:nvPr/>
          </p:nvSpPr>
          <p:spPr>
            <a:xfrm>
              <a:off x="6264499" y="3668518"/>
              <a:ext cx="619080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28</a:t>
              </a:r>
            </a:p>
          </p:txBody>
        </p: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xmlns="" id="{70772C17-727F-4804-8DA3-01F1ADED6782}"/>
                </a:ext>
              </a:extLst>
            </p:cNvPr>
            <p:cNvCxnSpPr>
              <a:cxnSpLocks/>
            </p:cNvCxnSpPr>
            <p:nvPr/>
          </p:nvCxnSpPr>
          <p:spPr>
            <a:xfrm>
              <a:off x="7289353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xmlns="" id="{A0A7F689-717A-4DA5-9EA2-C7EF4BF4C0A0}"/>
                </a:ext>
              </a:extLst>
            </p:cNvPr>
            <p:cNvSpPr txBox="1"/>
            <p:nvPr/>
          </p:nvSpPr>
          <p:spPr>
            <a:xfrm>
              <a:off x="6965860" y="3668518"/>
              <a:ext cx="619080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32</a:t>
              </a:r>
            </a:p>
          </p:txBody>
        </p: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xmlns="" id="{BF95DA39-019D-47C5-BF1E-94B329A52B44}"/>
                </a:ext>
              </a:extLst>
            </p:cNvPr>
            <p:cNvCxnSpPr>
              <a:cxnSpLocks/>
            </p:cNvCxnSpPr>
            <p:nvPr/>
          </p:nvCxnSpPr>
          <p:spPr>
            <a:xfrm>
              <a:off x="7990711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xmlns="" id="{4B436EFD-C068-4399-BC9C-D38CC80FE1F5}"/>
                </a:ext>
              </a:extLst>
            </p:cNvPr>
            <p:cNvSpPr txBox="1"/>
            <p:nvPr/>
          </p:nvSpPr>
          <p:spPr>
            <a:xfrm>
              <a:off x="7694445" y="3668518"/>
              <a:ext cx="616688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36</a:t>
              </a:r>
            </a:p>
          </p:txBody>
        </p: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xmlns="" id="{0C2A05DD-BECD-465D-B438-23301900B5AE}"/>
                </a:ext>
              </a:extLst>
            </p:cNvPr>
            <p:cNvCxnSpPr>
              <a:cxnSpLocks/>
            </p:cNvCxnSpPr>
            <p:nvPr/>
          </p:nvCxnSpPr>
          <p:spPr>
            <a:xfrm>
              <a:off x="8692070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xmlns="" id="{EA13BA62-BF9B-4FAB-9775-BF4A89A8E268}"/>
                </a:ext>
              </a:extLst>
            </p:cNvPr>
            <p:cNvSpPr txBox="1"/>
            <p:nvPr/>
          </p:nvSpPr>
          <p:spPr>
            <a:xfrm>
              <a:off x="8368574" y="3668518"/>
              <a:ext cx="619080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40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xmlns="" id="{BBF932FC-F1BE-4232-A86E-68B35C4EA045}"/>
                </a:ext>
              </a:extLst>
            </p:cNvPr>
            <p:cNvSpPr txBox="1"/>
            <p:nvPr/>
          </p:nvSpPr>
          <p:spPr>
            <a:xfrm>
              <a:off x="931074" y="3500165"/>
              <a:ext cx="836700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0.0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xmlns="" id="{FB0B4D71-11F1-4994-87AB-A5E6B948B32C}"/>
                </a:ext>
              </a:extLst>
            </p:cNvPr>
            <p:cNvSpPr txBox="1"/>
            <p:nvPr/>
          </p:nvSpPr>
          <p:spPr>
            <a:xfrm>
              <a:off x="934756" y="3220705"/>
              <a:ext cx="833019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0.1</a:t>
              </a:r>
            </a:p>
          </p:txBody>
        </p: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xmlns="" id="{D6A29CA4-AD52-41C3-A5AB-AA2063C4E6B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3320614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xmlns="" id="{A2EA27B7-4F8F-4307-A2B2-85B93EB6C0EC}"/>
                </a:ext>
              </a:extLst>
            </p:cNvPr>
            <p:cNvSpPr txBox="1"/>
            <p:nvPr/>
          </p:nvSpPr>
          <p:spPr>
            <a:xfrm>
              <a:off x="849997" y="2931118"/>
              <a:ext cx="917781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0.2</a:t>
              </a:r>
            </a:p>
          </p:txBody>
        </p: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xmlns="" id="{3A4FFA6B-4B96-497D-B284-1F03F450A60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3041154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xmlns="" id="{6111FE5E-415C-4772-A866-0438317A27E0}"/>
                </a:ext>
              </a:extLst>
            </p:cNvPr>
            <p:cNvSpPr txBox="1"/>
            <p:nvPr/>
          </p:nvSpPr>
          <p:spPr>
            <a:xfrm>
              <a:off x="886880" y="2661785"/>
              <a:ext cx="880895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0.3</a:t>
              </a:r>
            </a:p>
          </p:txBody>
        </p: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xmlns="" id="{982E734C-F120-4EF6-B7D5-D9D76287464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2761693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xmlns="" id="{F9904ED3-F64F-45B2-BBCD-F1CFFF7E761A}"/>
                </a:ext>
              </a:extLst>
            </p:cNvPr>
            <p:cNvSpPr txBox="1"/>
            <p:nvPr/>
          </p:nvSpPr>
          <p:spPr>
            <a:xfrm>
              <a:off x="942838" y="2382323"/>
              <a:ext cx="824938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0.4</a:t>
              </a:r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xmlns="" id="{B8383298-BB0D-4A12-860E-EFFC04A8123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2482233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xmlns="" id="{F068190E-2FF5-43BF-B777-A5E8365F1595}"/>
                </a:ext>
              </a:extLst>
            </p:cNvPr>
            <p:cNvSpPr txBox="1"/>
            <p:nvPr/>
          </p:nvSpPr>
          <p:spPr>
            <a:xfrm>
              <a:off x="942838" y="2102863"/>
              <a:ext cx="824937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0.5</a:t>
              </a:r>
            </a:p>
          </p:txBody>
        </p: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xmlns="" id="{70CA03A3-A405-469A-9706-E71DC77F615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220277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xmlns="" id="{0AFBC527-405A-48C0-81B7-872E6E9D78D0}"/>
                </a:ext>
              </a:extLst>
            </p:cNvPr>
            <p:cNvSpPr txBox="1"/>
            <p:nvPr/>
          </p:nvSpPr>
          <p:spPr>
            <a:xfrm>
              <a:off x="975277" y="1823401"/>
              <a:ext cx="792497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0.6</a:t>
              </a:r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xmlns="" id="{FF0BB7C9-0DA3-4DFF-BB68-1DCC0D39E5D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192331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xmlns="" id="{CBAE3378-6AA6-44FE-AA18-6E102E43F63A}"/>
                </a:ext>
              </a:extLst>
            </p:cNvPr>
            <p:cNvSpPr txBox="1"/>
            <p:nvPr/>
          </p:nvSpPr>
          <p:spPr>
            <a:xfrm>
              <a:off x="975277" y="1543941"/>
              <a:ext cx="792497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0.7</a:t>
              </a:r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xmlns="" id="{D51B7299-1021-4189-9D1E-AD623F02162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1643851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xmlns="" id="{5A91F4F0-ECC7-4C39-AECF-E13AF7D0B6B3}"/>
                </a:ext>
              </a:extLst>
            </p:cNvPr>
            <p:cNvSpPr txBox="1"/>
            <p:nvPr/>
          </p:nvSpPr>
          <p:spPr>
            <a:xfrm>
              <a:off x="975277" y="1264481"/>
              <a:ext cx="792497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0.8</a:t>
              </a:r>
            </a:p>
          </p:txBody>
        </p: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xmlns="" id="{EE4C7EAA-C3B1-4BBF-94A7-F96D2E6A946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1364391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xmlns="" id="{1464271D-EAED-4D3D-8EA7-6DAB2BA423FE}"/>
                </a:ext>
              </a:extLst>
            </p:cNvPr>
            <p:cNvSpPr txBox="1"/>
            <p:nvPr/>
          </p:nvSpPr>
          <p:spPr>
            <a:xfrm>
              <a:off x="975277" y="985022"/>
              <a:ext cx="792497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0.9</a:t>
              </a:r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FAE52F67-3BB4-4872-84E5-1663AA1DEF7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1084930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xmlns="" id="{93C6DB00-444F-4FAD-832A-871F7F964DBB}"/>
                </a:ext>
              </a:extLst>
            </p:cNvPr>
            <p:cNvSpPr txBox="1"/>
            <p:nvPr/>
          </p:nvSpPr>
          <p:spPr>
            <a:xfrm>
              <a:off x="975277" y="705561"/>
              <a:ext cx="792497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1.0</a:t>
              </a:r>
            </a:p>
          </p:txBody>
        </p: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xmlns="" id="{778C4094-5EFF-44F4-9550-BE1F797193F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805470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xmlns="" id="{35D58483-C3A9-42CB-8BD0-0F7731B64D68}"/>
                </a:ext>
              </a:extLst>
            </p:cNvPr>
            <p:cNvSpPr txBox="1"/>
            <p:nvPr/>
          </p:nvSpPr>
          <p:spPr>
            <a:xfrm>
              <a:off x="1690232" y="3821884"/>
              <a:ext cx="7009901" cy="334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Time from randomization (months)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4048205B-5CDA-4713-9D71-B1E6835B1C60}"/>
              </a:ext>
            </a:extLst>
          </p:cNvPr>
          <p:cNvGrpSpPr/>
          <p:nvPr/>
        </p:nvGrpSpPr>
        <p:grpSpPr>
          <a:xfrm>
            <a:off x="716624" y="2570686"/>
            <a:ext cx="5437784" cy="3487458"/>
            <a:chOff x="1099947" y="713993"/>
            <a:chExt cx="7931051" cy="3442035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9B8E4159-8498-4010-8CC4-AFBB0159C4FD}"/>
                </a:ext>
              </a:extLst>
            </p:cNvPr>
            <p:cNvGrpSpPr/>
            <p:nvPr/>
          </p:nvGrpSpPr>
          <p:grpSpPr>
            <a:xfrm>
              <a:off x="1719606" y="829343"/>
              <a:ext cx="6790532" cy="1498950"/>
              <a:chOff x="5427663" y="3290888"/>
              <a:chExt cx="1333500" cy="276225"/>
            </a:xfrm>
          </p:grpSpPr>
          <p:sp>
            <p:nvSpPr>
              <p:cNvPr id="178" name="Freeform 5">
                <a:extLst>
                  <a:ext uri="{FF2B5EF4-FFF2-40B4-BE49-F238E27FC236}">
                    <a16:creationId xmlns:a16="http://schemas.microsoft.com/office/drawing/2014/main" xmlns="" id="{7BF84748-2745-4AE3-9A8A-D6AD1EBAC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7663" y="3290888"/>
                <a:ext cx="1333500" cy="268288"/>
              </a:xfrm>
              <a:custGeom>
                <a:avLst/>
                <a:gdLst>
                  <a:gd name="T0" fmla="*/ 0 w 840"/>
                  <a:gd name="T1" fmla="*/ 0 h 169"/>
                  <a:gd name="T2" fmla="*/ 64 w 840"/>
                  <a:gd name="T3" fmla="*/ 0 h 169"/>
                  <a:gd name="T4" fmla="*/ 64 w 840"/>
                  <a:gd name="T5" fmla="*/ 5 h 169"/>
                  <a:gd name="T6" fmla="*/ 65 w 840"/>
                  <a:gd name="T7" fmla="*/ 5 h 169"/>
                  <a:gd name="T8" fmla="*/ 65 w 840"/>
                  <a:gd name="T9" fmla="*/ 11 h 169"/>
                  <a:gd name="T10" fmla="*/ 91 w 840"/>
                  <a:gd name="T11" fmla="*/ 11 h 169"/>
                  <a:gd name="T12" fmla="*/ 91 w 840"/>
                  <a:gd name="T13" fmla="*/ 17 h 169"/>
                  <a:gd name="T14" fmla="*/ 116 w 840"/>
                  <a:gd name="T15" fmla="*/ 17 h 169"/>
                  <a:gd name="T16" fmla="*/ 116 w 840"/>
                  <a:gd name="T17" fmla="*/ 22 h 169"/>
                  <a:gd name="T18" fmla="*/ 157 w 840"/>
                  <a:gd name="T19" fmla="*/ 22 h 169"/>
                  <a:gd name="T20" fmla="*/ 157 w 840"/>
                  <a:gd name="T21" fmla="*/ 28 h 169"/>
                  <a:gd name="T22" fmla="*/ 179 w 840"/>
                  <a:gd name="T23" fmla="*/ 28 h 169"/>
                  <a:gd name="T24" fmla="*/ 179 w 840"/>
                  <a:gd name="T25" fmla="*/ 33 h 169"/>
                  <a:gd name="T26" fmla="*/ 192 w 840"/>
                  <a:gd name="T27" fmla="*/ 33 h 169"/>
                  <a:gd name="T28" fmla="*/ 192 w 840"/>
                  <a:gd name="T29" fmla="*/ 40 h 169"/>
                  <a:gd name="T30" fmla="*/ 200 w 840"/>
                  <a:gd name="T31" fmla="*/ 40 h 169"/>
                  <a:gd name="T32" fmla="*/ 200 w 840"/>
                  <a:gd name="T33" fmla="*/ 45 h 169"/>
                  <a:gd name="T34" fmla="*/ 207 w 840"/>
                  <a:gd name="T35" fmla="*/ 45 h 169"/>
                  <a:gd name="T36" fmla="*/ 207 w 840"/>
                  <a:gd name="T37" fmla="*/ 51 h 169"/>
                  <a:gd name="T38" fmla="*/ 225 w 840"/>
                  <a:gd name="T39" fmla="*/ 51 h 169"/>
                  <a:gd name="T40" fmla="*/ 225 w 840"/>
                  <a:gd name="T41" fmla="*/ 56 h 169"/>
                  <a:gd name="T42" fmla="*/ 226 w 840"/>
                  <a:gd name="T43" fmla="*/ 56 h 169"/>
                  <a:gd name="T44" fmla="*/ 226 w 840"/>
                  <a:gd name="T45" fmla="*/ 62 h 169"/>
                  <a:gd name="T46" fmla="*/ 236 w 840"/>
                  <a:gd name="T47" fmla="*/ 62 h 169"/>
                  <a:gd name="T48" fmla="*/ 236 w 840"/>
                  <a:gd name="T49" fmla="*/ 67 h 169"/>
                  <a:gd name="T50" fmla="*/ 252 w 840"/>
                  <a:gd name="T51" fmla="*/ 67 h 169"/>
                  <a:gd name="T52" fmla="*/ 252 w 840"/>
                  <a:gd name="T53" fmla="*/ 74 h 169"/>
                  <a:gd name="T54" fmla="*/ 255 w 840"/>
                  <a:gd name="T55" fmla="*/ 74 h 169"/>
                  <a:gd name="T56" fmla="*/ 255 w 840"/>
                  <a:gd name="T57" fmla="*/ 78 h 169"/>
                  <a:gd name="T58" fmla="*/ 279 w 840"/>
                  <a:gd name="T59" fmla="*/ 78 h 169"/>
                  <a:gd name="T60" fmla="*/ 279 w 840"/>
                  <a:gd name="T61" fmla="*/ 85 h 169"/>
                  <a:gd name="T62" fmla="*/ 289 w 840"/>
                  <a:gd name="T63" fmla="*/ 85 h 169"/>
                  <a:gd name="T64" fmla="*/ 289 w 840"/>
                  <a:gd name="T65" fmla="*/ 90 h 169"/>
                  <a:gd name="T66" fmla="*/ 313 w 840"/>
                  <a:gd name="T67" fmla="*/ 90 h 169"/>
                  <a:gd name="T68" fmla="*/ 313 w 840"/>
                  <a:gd name="T69" fmla="*/ 96 h 169"/>
                  <a:gd name="T70" fmla="*/ 338 w 840"/>
                  <a:gd name="T71" fmla="*/ 96 h 169"/>
                  <a:gd name="T72" fmla="*/ 338 w 840"/>
                  <a:gd name="T73" fmla="*/ 102 h 169"/>
                  <a:gd name="T74" fmla="*/ 355 w 840"/>
                  <a:gd name="T75" fmla="*/ 102 h 169"/>
                  <a:gd name="T76" fmla="*/ 355 w 840"/>
                  <a:gd name="T77" fmla="*/ 107 h 169"/>
                  <a:gd name="T78" fmla="*/ 357 w 840"/>
                  <a:gd name="T79" fmla="*/ 107 h 169"/>
                  <a:gd name="T80" fmla="*/ 357 w 840"/>
                  <a:gd name="T81" fmla="*/ 113 h 169"/>
                  <a:gd name="T82" fmla="*/ 375 w 840"/>
                  <a:gd name="T83" fmla="*/ 113 h 169"/>
                  <a:gd name="T84" fmla="*/ 375 w 840"/>
                  <a:gd name="T85" fmla="*/ 118 h 169"/>
                  <a:gd name="T86" fmla="*/ 382 w 840"/>
                  <a:gd name="T87" fmla="*/ 118 h 169"/>
                  <a:gd name="T88" fmla="*/ 382 w 840"/>
                  <a:gd name="T89" fmla="*/ 124 h 169"/>
                  <a:gd name="T90" fmla="*/ 411 w 840"/>
                  <a:gd name="T91" fmla="*/ 124 h 169"/>
                  <a:gd name="T92" fmla="*/ 411 w 840"/>
                  <a:gd name="T93" fmla="*/ 129 h 169"/>
                  <a:gd name="T94" fmla="*/ 415 w 840"/>
                  <a:gd name="T95" fmla="*/ 129 h 169"/>
                  <a:gd name="T96" fmla="*/ 415 w 840"/>
                  <a:gd name="T97" fmla="*/ 135 h 169"/>
                  <a:gd name="T98" fmla="*/ 422 w 840"/>
                  <a:gd name="T99" fmla="*/ 135 h 169"/>
                  <a:gd name="T100" fmla="*/ 422 w 840"/>
                  <a:gd name="T101" fmla="*/ 141 h 169"/>
                  <a:gd name="T102" fmla="*/ 430 w 840"/>
                  <a:gd name="T103" fmla="*/ 141 h 169"/>
                  <a:gd name="T104" fmla="*/ 430 w 840"/>
                  <a:gd name="T105" fmla="*/ 147 h 169"/>
                  <a:gd name="T106" fmla="*/ 465 w 840"/>
                  <a:gd name="T107" fmla="*/ 147 h 169"/>
                  <a:gd name="T108" fmla="*/ 465 w 840"/>
                  <a:gd name="T109" fmla="*/ 153 h 169"/>
                  <a:gd name="T110" fmla="*/ 475 w 840"/>
                  <a:gd name="T111" fmla="*/ 153 h 169"/>
                  <a:gd name="T112" fmla="*/ 475 w 840"/>
                  <a:gd name="T113" fmla="*/ 159 h 169"/>
                  <a:gd name="T114" fmla="*/ 486 w 840"/>
                  <a:gd name="T115" fmla="*/ 159 h 169"/>
                  <a:gd name="T116" fmla="*/ 486 w 840"/>
                  <a:gd name="T117" fmla="*/ 164 h 169"/>
                  <a:gd name="T118" fmla="*/ 488 w 840"/>
                  <a:gd name="T119" fmla="*/ 164 h 169"/>
                  <a:gd name="T120" fmla="*/ 488 w 840"/>
                  <a:gd name="T121" fmla="*/ 169 h 169"/>
                  <a:gd name="T122" fmla="*/ 840 w 840"/>
                  <a:gd name="T123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40" h="169">
                    <a:moveTo>
                      <a:pt x="0" y="0"/>
                    </a:moveTo>
                    <a:lnTo>
                      <a:pt x="64" y="0"/>
                    </a:lnTo>
                    <a:lnTo>
                      <a:pt x="64" y="5"/>
                    </a:lnTo>
                    <a:lnTo>
                      <a:pt x="65" y="5"/>
                    </a:lnTo>
                    <a:lnTo>
                      <a:pt x="65" y="11"/>
                    </a:lnTo>
                    <a:lnTo>
                      <a:pt x="91" y="11"/>
                    </a:lnTo>
                    <a:lnTo>
                      <a:pt x="91" y="17"/>
                    </a:lnTo>
                    <a:lnTo>
                      <a:pt x="116" y="17"/>
                    </a:lnTo>
                    <a:lnTo>
                      <a:pt x="116" y="22"/>
                    </a:lnTo>
                    <a:lnTo>
                      <a:pt x="157" y="22"/>
                    </a:lnTo>
                    <a:lnTo>
                      <a:pt x="157" y="28"/>
                    </a:lnTo>
                    <a:lnTo>
                      <a:pt x="179" y="28"/>
                    </a:lnTo>
                    <a:lnTo>
                      <a:pt x="179" y="33"/>
                    </a:lnTo>
                    <a:lnTo>
                      <a:pt x="192" y="33"/>
                    </a:lnTo>
                    <a:lnTo>
                      <a:pt x="192" y="40"/>
                    </a:lnTo>
                    <a:lnTo>
                      <a:pt x="200" y="40"/>
                    </a:lnTo>
                    <a:lnTo>
                      <a:pt x="200" y="45"/>
                    </a:lnTo>
                    <a:lnTo>
                      <a:pt x="207" y="45"/>
                    </a:lnTo>
                    <a:lnTo>
                      <a:pt x="207" y="51"/>
                    </a:lnTo>
                    <a:lnTo>
                      <a:pt x="225" y="51"/>
                    </a:lnTo>
                    <a:lnTo>
                      <a:pt x="225" y="56"/>
                    </a:lnTo>
                    <a:lnTo>
                      <a:pt x="226" y="56"/>
                    </a:lnTo>
                    <a:lnTo>
                      <a:pt x="226" y="62"/>
                    </a:lnTo>
                    <a:lnTo>
                      <a:pt x="236" y="62"/>
                    </a:lnTo>
                    <a:lnTo>
                      <a:pt x="236" y="67"/>
                    </a:lnTo>
                    <a:lnTo>
                      <a:pt x="252" y="67"/>
                    </a:lnTo>
                    <a:lnTo>
                      <a:pt x="252" y="74"/>
                    </a:lnTo>
                    <a:lnTo>
                      <a:pt x="255" y="74"/>
                    </a:lnTo>
                    <a:lnTo>
                      <a:pt x="255" y="78"/>
                    </a:lnTo>
                    <a:lnTo>
                      <a:pt x="279" y="78"/>
                    </a:lnTo>
                    <a:lnTo>
                      <a:pt x="279" y="85"/>
                    </a:lnTo>
                    <a:lnTo>
                      <a:pt x="289" y="85"/>
                    </a:lnTo>
                    <a:lnTo>
                      <a:pt x="289" y="90"/>
                    </a:lnTo>
                    <a:lnTo>
                      <a:pt x="313" y="90"/>
                    </a:lnTo>
                    <a:lnTo>
                      <a:pt x="313" y="96"/>
                    </a:lnTo>
                    <a:lnTo>
                      <a:pt x="338" y="96"/>
                    </a:lnTo>
                    <a:lnTo>
                      <a:pt x="338" y="102"/>
                    </a:lnTo>
                    <a:lnTo>
                      <a:pt x="355" y="102"/>
                    </a:lnTo>
                    <a:lnTo>
                      <a:pt x="355" y="107"/>
                    </a:lnTo>
                    <a:lnTo>
                      <a:pt x="357" y="107"/>
                    </a:lnTo>
                    <a:lnTo>
                      <a:pt x="357" y="113"/>
                    </a:lnTo>
                    <a:lnTo>
                      <a:pt x="375" y="113"/>
                    </a:lnTo>
                    <a:lnTo>
                      <a:pt x="375" y="118"/>
                    </a:lnTo>
                    <a:lnTo>
                      <a:pt x="382" y="118"/>
                    </a:lnTo>
                    <a:lnTo>
                      <a:pt x="382" y="124"/>
                    </a:lnTo>
                    <a:lnTo>
                      <a:pt x="411" y="124"/>
                    </a:lnTo>
                    <a:lnTo>
                      <a:pt x="411" y="129"/>
                    </a:lnTo>
                    <a:lnTo>
                      <a:pt x="415" y="129"/>
                    </a:lnTo>
                    <a:lnTo>
                      <a:pt x="415" y="135"/>
                    </a:lnTo>
                    <a:lnTo>
                      <a:pt x="422" y="135"/>
                    </a:lnTo>
                    <a:lnTo>
                      <a:pt x="422" y="141"/>
                    </a:lnTo>
                    <a:lnTo>
                      <a:pt x="430" y="141"/>
                    </a:lnTo>
                    <a:lnTo>
                      <a:pt x="430" y="147"/>
                    </a:lnTo>
                    <a:lnTo>
                      <a:pt x="465" y="147"/>
                    </a:lnTo>
                    <a:lnTo>
                      <a:pt x="465" y="153"/>
                    </a:lnTo>
                    <a:lnTo>
                      <a:pt x="475" y="153"/>
                    </a:lnTo>
                    <a:lnTo>
                      <a:pt x="475" y="159"/>
                    </a:lnTo>
                    <a:lnTo>
                      <a:pt x="486" y="159"/>
                    </a:lnTo>
                    <a:lnTo>
                      <a:pt x="486" y="164"/>
                    </a:lnTo>
                    <a:lnTo>
                      <a:pt x="488" y="164"/>
                    </a:lnTo>
                    <a:lnTo>
                      <a:pt x="488" y="169"/>
                    </a:lnTo>
                    <a:lnTo>
                      <a:pt x="840" y="169"/>
                    </a:ln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79" name="Line 6">
                <a:extLst>
                  <a:ext uri="{FF2B5EF4-FFF2-40B4-BE49-F238E27FC236}">
                    <a16:creationId xmlns:a16="http://schemas.microsoft.com/office/drawing/2014/main" xmlns="" id="{3ED5E4F1-27E7-47FB-AF86-38D423D37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29275" y="3316288"/>
                <a:ext cx="0" cy="158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80" name="Line 7">
                <a:extLst>
                  <a:ext uri="{FF2B5EF4-FFF2-40B4-BE49-F238E27FC236}">
                    <a16:creationId xmlns:a16="http://schemas.microsoft.com/office/drawing/2014/main" xmlns="" id="{715F41B3-C424-43D5-98CF-ECDFC4919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5050" y="3516313"/>
                <a:ext cx="0" cy="158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81" name="Line 8">
                <a:extLst>
                  <a:ext uri="{FF2B5EF4-FFF2-40B4-BE49-F238E27FC236}">
                    <a16:creationId xmlns:a16="http://schemas.microsoft.com/office/drawing/2014/main" xmlns="" id="{A934829A-76C7-4E1F-91BC-27BF41112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9663" y="3535363"/>
                <a:ext cx="0" cy="158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82" name="Line 9">
                <a:extLst>
                  <a:ext uri="{FF2B5EF4-FFF2-40B4-BE49-F238E27FC236}">
                    <a16:creationId xmlns:a16="http://schemas.microsoft.com/office/drawing/2014/main" xmlns="" id="{57EB3FA2-93A4-4BE3-98BF-89CEF5142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05538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83" name="Line 10">
                <a:extLst>
                  <a:ext uri="{FF2B5EF4-FFF2-40B4-BE49-F238E27FC236}">
                    <a16:creationId xmlns:a16="http://schemas.microsoft.com/office/drawing/2014/main" xmlns="" id="{26F98257-5B7A-4208-A7CB-510530A60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21413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84" name="Line 11">
                <a:extLst>
                  <a:ext uri="{FF2B5EF4-FFF2-40B4-BE49-F238E27FC236}">
                    <a16:creationId xmlns:a16="http://schemas.microsoft.com/office/drawing/2014/main" xmlns="" id="{F70F9C37-B84D-4EB5-BF46-F1654962E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24588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85" name="Line 12">
                <a:extLst>
                  <a:ext uri="{FF2B5EF4-FFF2-40B4-BE49-F238E27FC236}">
                    <a16:creationId xmlns:a16="http://schemas.microsoft.com/office/drawing/2014/main" xmlns="" id="{353C1C5D-1DCC-4EAF-9079-F7009DDFB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29350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86" name="Line 13">
                <a:extLst>
                  <a:ext uri="{FF2B5EF4-FFF2-40B4-BE49-F238E27FC236}">
                    <a16:creationId xmlns:a16="http://schemas.microsoft.com/office/drawing/2014/main" xmlns="" id="{75C0E8B3-8792-46A0-8B98-0B7935975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5225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87" name="Line 14">
                <a:extLst>
                  <a:ext uri="{FF2B5EF4-FFF2-40B4-BE49-F238E27FC236}">
                    <a16:creationId xmlns:a16="http://schemas.microsoft.com/office/drawing/2014/main" xmlns="" id="{B8C17821-2264-493A-A618-F6ABC7E24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1575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88" name="Line 15">
                <a:extLst>
                  <a:ext uri="{FF2B5EF4-FFF2-40B4-BE49-F238E27FC236}">
                    <a16:creationId xmlns:a16="http://schemas.microsoft.com/office/drawing/2014/main" xmlns="" id="{E06DD49A-7E0F-4510-A095-2A3026FEA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2850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89" name="Line 16">
                <a:extLst>
                  <a:ext uri="{FF2B5EF4-FFF2-40B4-BE49-F238E27FC236}">
                    <a16:creationId xmlns:a16="http://schemas.microsoft.com/office/drawing/2014/main" xmlns="" id="{5B7F4085-AD30-4ADE-90B0-223761A3B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0788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90" name="Line 17">
                <a:extLst>
                  <a:ext uri="{FF2B5EF4-FFF2-40B4-BE49-F238E27FC236}">
                    <a16:creationId xmlns:a16="http://schemas.microsoft.com/office/drawing/2014/main" xmlns="" id="{1587BAF6-6B58-4FCE-858E-ED8A882FB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8725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91" name="Line 18">
                <a:extLst>
                  <a:ext uri="{FF2B5EF4-FFF2-40B4-BE49-F238E27FC236}">
                    <a16:creationId xmlns:a16="http://schemas.microsoft.com/office/drawing/2014/main" xmlns="" id="{AD68EBB6-98BC-422F-B49C-2954F90C8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0475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92" name="Line 19">
                <a:extLst>
                  <a:ext uri="{FF2B5EF4-FFF2-40B4-BE49-F238E27FC236}">
                    <a16:creationId xmlns:a16="http://schemas.microsoft.com/office/drawing/2014/main" xmlns="" id="{F24AB430-B8E7-4353-A72F-287FEAFC9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3650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93" name="Line 20">
                <a:extLst>
                  <a:ext uri="{FF2B5EF4-FFF2-40B4-BE49-F238E27FC236}">
                    <a16:creationId xmlns:a16="http://schemas.microsoft.com/office/drawing/2014/main" xmlns="" id="{EA5B9995-1A25-4FB3-9C66-6612FBB4C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3175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94" name="Line 21">
                <a:extLst>
                  <a:ext uri="{FF2B5EF4-FFF2-40B4-BE49-F238E27FC236}">
                    <a16:creationId xmlns:a16="http://schemas.microsoft.com/office/drawing/2014/main" xmlns="" id="{A475D6B0-5C6C-4A51-9C8C-C1E8DE6E0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1113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95" name="Line 22">
                <a:extLst>
                  <a:ext uri="{FF2B5EF4-FFF2-40B4-BE49-F238E27FC236}">
                    <a16:creationId xmlns:a16="http://schemas.microsoft.com/office/drawing/2014/main" xmlns="" id="{CB5F0C5F-DCE5-480A-A25B-96AE1FB2C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1913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96" name="Line 23">
                <a:extLst>
                  <a:ext uri="{FF2B5EF4-FFF2-40B4-BE49-F238E27FC236}">
                    <a16:creationId xmlns:a16="http://schemas.microsoft.com/office/drawing/2014/main" xmlns="" id="{7C49E878-F867-4FA1-989A-FC020C484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3825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97" name="Line 24">
                <a:extLst>
                  <a:ext uri="{FF2B5EF4-FFF2-40B4-BE49-F238E27FC236}">
                    <a16:creationId xmlns:a16="http://schemas.microsoft.com/office/drawing/2014/main" xmlns="" id="{2232D884-903A-4307-A1F5-8DE5871DF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2100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98" name="Line 25">
                <a:extLst>
                  <a:ext uri="{FF2B5EF4-FFF2-40B4-BE49-F238E27FC236}">
                    <a16:creationId xmlns:a16="http://schemas.microsoft.com/office/drawing/2014/main" xmlns="" id="{D394C0CB-8E7D-435A-A41E-D39198665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64325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99" name="Line 26">
                <a:extLst>
                  <a:ext uri="{FF2B5EF4-FFF2-40B4-BE49-F238E27FC236}">
                    <a16:creationId xmlns:a16="http://schemas.microsoft.com/office/drawing/2014/main" xmlns="" id="{656421B6-DDD3-4DBC-B8D0-1379CDF55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69088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00" name="Line 27">
                <a:extLst>
                  <a:ext uri="{FF2B5EF4-FFF2-40B4-BE49-F238E27FC236}">
                    <a16:creationId xmlns:a16="http://schemas.microsoft.com/office/drawing/2014/main" xmlns="" id="{96C5D62A-94FA-4BA4-AD2A-789E7D78B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40525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201" name="Line 28">
                <a:extLst>
                  <a:ext uri="{FF2B5EF4-FFF2-40B4-BE49-F238E27FC236}">
                    <a16:creationId xmlns:a16="http://schemas.microsoft.com/office/drawing/2014/main" xmlns="" id="{3A27A0C8-0984-434C-AF2A-717B627D2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1163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DB9A439F-669F-4AFC-B58D-9483625CA28C}"/>
                </a:ext>
              </a:extLst>
            </p:cNvPr>
            <p:cNvGrpSpPr/>
            <p:nvPr/>
          </p:nvGrpSpPr>
          <p:grpSpPr>
            <a:xfrm>
              <a:off x="1703434" y="803693"/>
              <a:ext cx="5842644" cy="2830347"/>
              <a:chOff x="5521326" y="3171826"/>
              <a:chExt cx="1147762" cy="520473"/>
            </a:xfrm>
          </p:grpSpPr>
          <p:sp>
            <p:nvSpPr>
              <p:cNvPr id="169" name="Freeform 32">
                <a:extLst>
                  <a:ext uri="{FF2B5EF4-FFF2-40B4-BE49-F238E27FC236}">
                    <a16:creationId xmlns:a16="http://schemas.microsoft.com/office/drawing/2014/main" xmlns="" id="{203833CF-3A0E-4637-A3A5-B81E2045D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2913" y="3178176"/>
                <a:ext cx="1146175" cy="514123"/>
              </a:xfrm>
              <a:custGeom>
                <a:avLst/>
                <a:gdLst>
                  <a:gd name="T0" fmla="*/ 0 w 722"/>
                  <a:gd name="T1" fmla="*/ 0 h 321"/>
                  <a:gd name="T2" fmla="*/ 68 w 722"/>
                  <a:gd name="T3" fmla="*/ 0 h 321"/>
                  <a:gd name="T4" fmla="*/ 68 w 722"/>
                  <a:gd name="T5" fmla="*/ 12 h 321"/>
                  <a:gd name="T6" fmla="*/ 109 w 722"/>
                  <a:gd name="T7" fmla="*/ 12 h 321"/>
                  <a:gd name="T8" fmla="*/ 109 w 722"/>
                  <a:gd name="T9" fmla="*/ 25 h 321"/>
                  <a:gd name="T10" fmla="*/ 122 w 722"/>
                  <a:gd name="T11" fmla="*/ 25 h 321"/>
                  <a:gd name="T12" fmla="*/ 122 w 722"/>
                  <a:gd name="T13" fmla="*/ 38 h 321"/>
                  <a:gd name="T14" fmla="*/ 163 w 722"/>
                  <a:gd name="T15" fmla="*/ 38 h 321"/>
                  <a:gd name="T16" fmla="*/ 163 w 722"/>
                  <a:gd name="T17" fmla="*/ 50 h 321"/>
                  <a:gd name="T18" fmla="*/ 166 w 722"/>
                  <a:gd name="T19" fmla="*/ 50 h 321"/>
                  <a:gd name="T20" fmla="*/ 166 w 722"/>
                  <a:gd name="T21" fmla="*/ 63 h 321"/>
                  <a:gd name="T22" fmla="*/ 170 w 722"/>
                  <a:gd name="T23" fmla="*/ 63 h 321"/>
                  <a:gd name="T24" fmla="*/ 170 w 722"/>
                  <a:gd name="T25" fmla="*/ 75 h 321"/>
                  <a:gd name="T26" fmla="*/ 224 w 722"/>
                  <a:gd name="T27" fmla="*/ 75 h 321"/>
                  <a:gd name="T28" fmla="*/ 224 w 722"/>
                  <a:gd name="T29" fmla="*/ 88 h 321"/>
                  <a:gd name="T30" fmla="*/ 237 w 722"/>
                  <a:gd name="T31" fmla="*/ 88 h 321"/>
                  <a:gd name="T32" fmla="*/ 237 w 722"/>
                  <a:gd name="T33" fmla="*/ 100 h 321"/>
                  <a:gd name="T34" fmla="*/ 243 w 722"/>
                  <a:gd name="T35" fmla="*/ 100 h 321"/>
                  <a:gd name="T36" fmla="*/ 243 w 722"/>
                  <a:gd name="T37" fmla="*/ 113 h 321"/>
                  <a:gd name="T38" fmla="*/ 274 w 722"/>
                  <a:gd name="T39" fmla="*/ 113 h 321"/>
                  <a:gd name="T40" fmla="*/ 274 w 722"/>
                  <a:gd name="T41" fmla="*/ 125 h 321"/>
                  <a:gd name="T42" fmla="*/ 297 w 722"/>
                  <a:gd name="T43" fmla="*/ 125 h 321"/>
                  <a:gd name="T44" fmla="*/ 297 w 722"/>
                  <a:gd name="T45" fmla="*/ 139 h 321"/>
                  <a:gd name="T46" fmla="*/ 298 w 722"/>
                  <a:gd name="T47" fmla="*/ 139 h 321"/>
                  <a:gd name="T48" fmla="*/ 298 w 722"/>
                  <a:gd name="T49" fmla="*/ 149 h 321"/>
                  <a:gd name="T50" fmla="*/ 311 w 722"/>
                  <a:gd name="T51" fmla="*/ 149 h 321"/>
                  <a:gd name="T52" fmla="*/ 311 w 722"/>
                  <a:gd name="T53" fmla="*/ 162 h 321"/>
                  <a:gd name="T54" fmla="*/ 321 w 722"/>
                  <a:gd name="T55" fmla="*/ 162 h 321"/>
                  <a:gd name="T56" fmla="*/ 321 w 722"/>
                  <a:gd name="T57" fmla="*/ 174 h 321"/>
                  <a:gd name="T58" fmla="*/ 392 w 722"/>
                  <a:gd name="T59" fmla="*/ 174 h 321"/>
                  <a:gd name="T60" fmla="*/ 392 w 722"/>
                  <a:gd name="T61" fmla="*/ 187 h 321"/>
                  <a:gd name="T62" fmla="*/ 409 w 722"/>
                  <a:gd name="T63" fmla="*/ 187 h 321"/>
                  <a:gd name="T64" fmla="*/ 409 w 722"/>
                  <a:gd name="T65" fmla="*/ 199 h 321"/>
                  <a:gd name="T66" fmla="*/ 424 w 722"/>
                  <a:gd name="T67" fmla="*/ 199 h 321"/>
                  <a:gd name="T68" fmla="*/ 424 w 722"/>
                  <a:gd name="T69" fmla="*/ 212 h 321"/>
                  <a:gd name="T70" fmla="*/ 461 w 722"/>
                  <a:gd name="T71" fmla="*/ 212 h 321"/>
                  <a:gd name="T72" fmla="*/ 461 w 722"/>
                  <a:gd name="T73" fmla="*/ 224 h 321"/>
                  <a:gd name="T74" fmla="*/ 472 w 722"/>
                  <a:gd name="T75" fmla="*/ 224 h 321"/>
                  <a:gd name="T76" fmla="*/ 472 w 722"/>
                  <a:gd name="T77" fmla="*/ 237 h 321"/>
                  <a:gd name="T78" fmla="*/ 523 w 722"/>
                  <a:gd name="T79" fmla="*/ 237 h 321"/>
                  <a:gd name="T80" fmla="*/ 523 w 722"/>
                  <a:gd name="T81" fmla="*/ 249 h 321"/>
                  <a:gd name="T82" fmla="*/ 722 w 722"/>
                  <a:gd name="T83" fmla="*/ 249 h 321"/>
                  <a:gd name="T84" fmla="*/ 722 w 722"/>
                  <a:gd name="T85" fmla="*/ 321 h 321"/>
                  <a:gd name="connsiteX0" fmla="*/ 0 w 10000"/>
                  <a:gd name="connsiteY0" fmla="*/ 0 h 10089"/>
                  <a:gd name="connsiteX1" fmla="*/ 942 w 10000"/>
                  <a:gd name="connsiteY1" fmla="*/ 0 h 10089"/>
                  <a:gd name="connsiteX2" fmla="*/ 942 w 10000"/>
                  <a:gd name="connsiteY2" fmla="*/ 374 h 10089"/>
                  <a:gd name="connsiteX3" fmla="*/ 1510 w 10000"/>
                  <a:gd name="connsiteY3" fmla="*/ 374 h 10089"/>
                  <a:gd name="connsiteX4" fmla="*/ 1510 w 10000"/>
                  <a:gd name="connsiteY4" fmla="*/ 779 h 10089"/>
                  <a:gd name="connsiteX5" fmla="*/ 1690 w 10000"/>
                  <a:gd name="connsiteY5" fmla="*/ 779 h 10089"/>
                  <a:gd name="connsiteX6" fmla="*/ 1690 w 10000"/>
                  <a:gd name="connsiteY6" fmla="*/ 1184 h 10089"/>
                  <a:gd name="connsiteX7" fmla="*/ 2258 w 10000"/>
                  <a:gd name="connsiteY7" fmla="*/ 1184 h 10089"/>
                  <a:gd name="connsiteX8" fmla="*/ 2258 w 10000"/>
                  <a:gd name="connsiteY8" fmla="*/ 1558 h 10089"/>
                  <a:gd name="connsiteX9" fmla="*/ 2299 w 10000"/>
                  <a:gd name="connsiteY9" fmla="*/ 1558 h 10089"/>
                  <a:gd name="connsiteX10" fmla="*/ 2299 w 10000"/>
                  <a:gd name="connsiteY10" fmla="*/ 1963 h 10089"/>
                  <a:gd name="connsiteX11" fmla="*/ 2355 w 10000"/>
                  <a:gd name="connsiteY11" fmla="*/ 1963 h 10089"/>
                  <a:gd name="connsiteX12" fmla="*/ 2355 w 10000"/>
                  <a:gd name="connsiteY12" fmla="*/ 2336 h 10089"/>
                  <a:gd name="connsiteX13" fmla="*/ 3102 w 10000"/>
                  <a:gd name="connsiteY13" fmla="*/ 2336 h 10089"/>
                  <a:gd name="connsiteX14" fmla="*/ 3102 w 10000"/>
                  <a:gd name="connsiteY14" fmla="*/ 2741 h 10089"/>
                  <a:gd name="connsiteX15" fmla="*/ 3283 w 10000"/>
                  <a:gd name="connsiteY15" fmla="*/ 2741 h 10089"/>
                  <a:gd name="connsiteX16" fmla="*/ 3283 w 10000"/>
                  <a:gd name="connsiteY16" fmla="*/ 3115 h 10089"/>
                  <a:gd name="connsiteX17" fmla="*/ 3366 w 10000"/>
                  <a:gd name="connsiteY17" fmla="*/ 3115 h 10089"/>
                  <a:gd name="connsiteX18" fmla="*/ 3366 w 10000"/>
                  <a:gd name="connsiteY18" fmla="*/ 3520 h 10089"/>
                  <a:gd name="connsiteX19" fmla="*/ 3795 w 10000"/>
                  <a:gd name="connsiteY19" fmla="*/ 3520 h 10089"/>
                  <a:gd name="connsiteX20" fmla="*/ 3795 w 10000"/>
                  <a:gd name="connsiteY20" fmla="*/ 3894 h 10089"/>
                  <a:gd name="connsiteX21" fmla="*/ 4114 w 10000"/>
                  <a:gd name="connsiteY21" fmla="*/ 3894 h 10089"/>
                  <a:gd name="connsiteX22" fmla="*/ 4114 w 10000"/>
                  <a:gd name="connsiteY22" fmla="*/ 4330 h 10089"/>
                  <a:gd name="connsiteX23" fmla="*/ 4127 w 10000"/>
                  <a:gd name="connsiteY23" fmla="*/ 4330 h 10089"/>
                  <a:gd name="connsiteX24" fmla="*/ 4127 w 10000"/>
                  <a:gd name="connsiteY24" fmla="*/ 4642 h 10089"/>
                  <a:gd name="connsiteX25" fmla="*/ 4307 w 10000"/>
                  <a:gd name="connsiteY25" fmla="*/ 4642 h 10089"/>
                  <a:gd name="connsiteX26" fmla="*/ 4307 w 10000"/>
                  <a:gd name="connsiteY26" fmla="*/ 5047 h 10089"/>
                  <a:gd name="connsiteX27" fmla="*/ 4446 w 10000"/>
                  <a:gd name="connsiteY27" fmla="*/ 5047 h 10089"/>
                  <a:gd name="connsiteX28" fmla="*/ 4446 w 10000"/>
                  <a:gd name="connsiteY28" fmla="*/ 5421 h 10089"/>
                  <a:gd name="connsiteX29" fmla="*/ 5429 w 10000"/>
                  <a:gd name="connsiteY29" fmla="*/ 5421 h 10089"/>
                  <a:gd name="connsiteX30" fmla="*/ 5429 w 10000"/>
                  <a:gd name="connsiteY30" fmla="*/ 5826 h 10089"/>
                  <a:gd name="connsiteX31" fmla="*/ 5665 w 10000"/>
                  <a:gd name="connsiteY31" fmla="*/ 5826 h 10089"/>
                  <a:gd name="connsiteX32" fmla="*/ 5665 w 10000"/>
                  <a:gd name="connsiteY32" fmla="*/ 6199 h 10089"/>
                  <a:gd name="connsiteX33" fmla="*/ 5873 w 10000"/>
                  <a:gd name="connsiteY33" fmla="*/ 6199 h 10089"/>
                  <a:gd name="connsiteX34" fmla="*/ 5873 w 10000"/>
                  <a:gd name="connsiteY34" fmla="*/ 6604 h 10089"/>
                  <a:gd name="connsiteX35" fmla="*/ 6385 w 10000"/>
                  <a:gd name="connsiteY35" fmla="*/ 6604 h 10089"/>
                  <a:gd name="connsiteX36" fmla="*/ 6385 w 10000"/>
                  <a:gd name="connsiteY36" fmla="*/ 6978 h 10089"/>
                  <a:gd name="connsiteX37" fmla="*/ 6537 w 10000"/>
                  <a:gd name="connsiteY37" fmla="*/ 6978 h 10089"/>
                  <a:gd name="connsiteX38" fmla="*/ 6537 w 10000"/>
                  <a:gd name="connsiteY38" fmla="*/ 7383 h 10089"/>
                  <a:gd name="connsiteX39" fmla="*/ 7244 w 10000"/>
                  <a:gd name="connsiteY39" fmla="*/ 7383 h 10089"/>
                  <a:gd name="connsiteX40" fmla="*/ 7244 w 10000"/>
                  <a:gd name="connsiteY40" fmla="*/ 7757 h 10089"/>
                  <a:gd name="connsiteX41" fmla="*/ 10000 w 10000"/>
                  <a:gd name="connsiteY41" fmla="*/ 7757 h 10089"/>
                  <a:gd name="connsiteX42" fmla="*/ 10000 w 10000"/>
                  <a:gd name="connsiteY42" fmla="*/ 10089 h 10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000" h="10089">
                    <a:moveTo>
                      <a:pt x="0" y="0"/>
                    </a:moveTo>
                    <a:lnTo>
                      <a:pt x="942" y="0"/>
                    </a:lnTo>
                    <a:lnTo>
                      <a:pt x="942" y="374"/>
                    </a:lnTo>
                    <a:lnTo>
                      <a:pt x="1510" y="374"/>
                    </a:lnTo>
                    <a:lnTo>
                      <a:pt x="1510" y="779"/>
                    </a:lnTo>
                    <a:lnTo>
                      <a:pt x="1690" y="779"/>
                    </a:lnTo>
                    <a:lnTo>
                      <a:pt x="1690" y="1184"/>
                    </a:lnTo>
                    <a:lnTo>
                      <a:pt x="2258" y="1184"/>
                    </a:lnTo>
                    <a:lnTo>
                      <a:pt x="2258" y="1558"/>
                    </a:lnTo>
                    <a:lnTo>
                      <a:pt x="2299" y="1558"/>
                    </a:lnTo>
                    <a:lnTo>
                      <a:pt x="2299" y="1963"/>
                    </a:lnTo>
                    <a:lnTo>
                      <a:pt x="2355" y="1963"/>
                    </a:lnTo>
                    <a:lnTo>
                      <a:pt x="2355" y="2336"/>
                    </a:lnTo>
                    <a:lnTo>
                      <a:pt x="3102" y="2336"/>
                    </a:lnTo>
                    <a:lnTo>
                      <a:pt x="3102" y="2741"/>
                    </a:lnTo>
                    <a:lnTo>
                      <a:pt x="3283" y="2741"/>
                    </a:lnTo>
                    <a:lnTo>
                      <a:pt x="3283" y="3115"/>
                    </a:lnTo>
                    <a:lnTo>
                      <a:pt x="3366" y="3115"/>
                    </a:lnTo>
                    <a:lnTo>
                      <a:pt x="3366" y="3520"/>
                    </a:lnTo>
                    <a:lnTo>
                      <a:pt x="3795" y="3520"/>
                    </a:lnTo>
                    <a:lnTo>
                      <a:pt x="3795" y="3894"/>
                    </a:lnTo>
                    <a:lnTo>
                      <a:pt x="4114" y="3894"/>
                    </a:lnTo>
                    <a:lnTo>
                      <a:pt x="4114" y="4330"/>
                    </a:lnTo>
                    <a:lnTo>
                      <a:pt x="4127" y="4330"/>
                    </a:lnTo>
                    <a:lnTo>
                      <a:pt x="4127" y="4642"/>
                    </a:lnTo>
                    <a:lnTo>
                      <a:pt x="4307" y="4642"/>
                    </a:lnTo>
                    <a:lnTo>
                      <a:pt x="4307" y="5047"/>
                    </a:lnTo>
                    <a:lnTo>
                      <a:pt x="4446" y="5047"/>
                    </a:lnTo>
                    <a:lnTo>
                      <a:pt x="4446" y="5421"/>
                    </a:lnTo>
                    <a:lnTo>
                      <a:pt x="5429" y="5421"/>
                    </a:lnTo>
                    <a:lnTo>
                      <a:pt x="5429" y="5826"/>
                    </a:lnTo>
                    <a:lnTo>
                      <a:pt x="5665" y="5826"/>
                    </a:lnTo>
                    <a:lnTo>
                      <a:pt x="5665" y="6199"/>
                    </a:lnTo>
                    <a:lnTo>
                      <a:pt x="5873" y="6199"/>
                    </a:lnTo>
                    <a:lnTo>
                      <a:pt x="5873" y="6604"/>
                    </a:lnTo>
                    <a:lnTo>
                      <a:pt x="6385" y="6604"/>
                    </a:lnTo>
                    <a:lnTo>
                      <a:pt x="6385" y="6978"/>
                    </a:lnTo>
                    <a:lnTo>
                      <a:pt x="6537" y="6978"/>
                    </a:lnTo>
                    <a:lnTo>
                      <a:pt x="6537" y="7383"/>
                    </a:lnTo>
                    <a:lnTo>
                      <a:pt x="7244" y="7383"/>
                    </a:lnTo>
                    <a:lnTo>
                      <a:pt x="7244" y="7757"/>
                    </a:lnTo>
                    <a:lnTo>
                      <a:pt x="10000" y="7757"/>
                    </a:lnTo>
                    <a:lnTo>
                      <a:pt x="10000" y="10089"/>
                    </a:lnTo>
                  </a:path>
                </a:pathLst>
              </a:custGeom>
              <a:noFill/>
              <a:ln w="19050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70" name="Line 33">
                <a:extLst>
                  <a:ext uri="{FF2B5EF4-FFF2-40B4-BE49-F238E27FC236}">
                    <a16:creationId xmlns:a16="http://schemas.microsoft.com/office/drawing/2014/main" xmlns="" id="{DEA98328-F8C2-4F7E-B8D9-253250FCF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1326" y="3171826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71" name="Line 34">
                <a:extLst>
                  <a:ext uri="{FF2B5EF4-FFF2-40B4-BE49-F238E27FC236}">
                    <a16:creationId xmlns:a16="http://schemas.microsoft.com/office/drawing/2014/main" xmlns="" id="{1007E392-F9D4-404C-AF67-2DCD8CEBE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4501" y="3171826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72" name="Line 35">
                <a:extLst>
                  <a:ext uri="{FF2B5EF4-FFF2-40B4-BE49-F238E27FC236}">
                    <a16:creationId xmlns:a16="http://schemas.microsoft.com/office/drawing/2014/main" xmlns="" id="{A0B8B0A0-A8C2-4801-9678-8F9177ECD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9263" y="3171826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73" name="Line 36">
                <a:extLst>
                  <a:ext uri="{FF2B5EF4-FFF2-40B4-BE49-F238E27FC236}">
                    <a16:creationId xmlns:a16="http://schemas.microsoft.com/office/drawing/2014/main" xmlns="" id="{71C0625E-3C14-45C4-8FFD-356603784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3338" y="3565526"/>
                <a:ext cx="0" cy="158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74" name="Line 37">
                <a:extLst>
                  <a:ext uri="{FF2B5EF4-FFF2-40B4-BE49-F238E27FC236}">
                    <a16:creationId xmlns:a16="http://schemas.microsoft.com/office/drawing/2014/main" xmlns="" id="{7B495E1B-55C5-4BD9-92DD-36B409130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46838" y="3565526"/>
                <a:ext cx="0" cy="158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75" name="Line 38">
                <a:extLst>
                  <a:ext uri="{FF2B5EF4-FFF2-40B4-BE49-F238E27FC236}">
                    <a16:creationId xmlns:a16="http://schemas.microsoft.com/office/drawing/2014/main" xmlns="" id="{D890E7A0-9C41-44DA-B333-FCBAD6D56C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7801" y="3565526"/>
                <a:ext cx="0" cy="158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76" name="Line 39">
                <a:extLst>
                  <a:ext uri="{FF2B5EF4-FFF2-40B4-BE49-F238E27FC236}">
                    <a16:creationId xmlns:a16="http://schemas.microsoft.com/office/drawing/2014/main" xmlns="" id="{25DBC13F-DC64-4B5B-BC32-AC9D86EF5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9388" y="3565526"/>
                <a:ext cx="0" cy="158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77" name="Line 40">
                <a:extLst>
                  <a:ext uri="{FF2B5EF4-FFF2-40B4-BE49-F238E27FC236}">
                    <a16:creationId xmlns:a16="http://schemas.microsoft.com/office/drawing/2014/main" xmlns="" id="{BCAE2D3C-AEBA-4E50-B4D1-B204F4DC6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0188" y="3565526"/>
                <a:ext cx="0" cy="158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  <a:ea typeface=""/>
                  <a:cs typeface=""/>
                </a:endParaRPr>
              </a:p>
            </p:txBody>
          </p:sp>
        </p:grp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E6958B17-E8DF-4A51-8F7F-71A6BD29E6B7}"/>
                </a:ext>
              </a:extLst>
            </p:cNvPr>
            <p:cNvSpPr/>
            <p:nvPr/>
          </p:nvSpPr>
          <p:spPr>
            <a:xfrm>
              <a:off x="1703434" y="834491"/>
              <a:ext cx="34289" cy="2866305"/>
            </a:xfrm>
            <a:custGeom>
              <a:avLst/>
              <a:gdLst>
                <a:gd name="connsiteX0" fmla="*/ 0 w 0"/>
                <a:gd name="connsiteY0" fmla="*/ 0 h 3791118"/>
                <a:gd name="connsiteX1" fmla="*/ 0 w 0"/>
                <a:gd name="connsiteY1" fmla="*/ 3791118 h 379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791118">
                  <a:moveTo>
                    <a:pt x="0" y="0"/>
                  </a:moveTo>
                  <a:lnTo>
                    <a:pt x="0" y="3791118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F8D58D17-7838-42E8-B034-F631A61430F6}"/>
                </a:ext>
              </a:extLst>
            </p:cNvPr>
            <p:cNvSpPr/>
            <p:nvPr/>
          </p:nvSpPr>
          <p:spPr>
            <a:xfrm rot="5400000" flipH="1">
              <a:off x="5153209" y="77972"/>
              <a:ext cx="42995" cy="7077255"/>
            </a:xfrm>
            <a:custGeom>
              <a:avLst/>
              <a:gdLst>
                <a:gd name="connsiteX0" fmla="*/ 0 w 0"/>
                <a:gd name="connsiteY0" fmla="*/ 0 h 3791118"/>
                <a:gd name="connsiteX1" fmla="*/ 0 w 0"/>
                <a:gd name="connsiteY1" fmla="*/ 3791118 h 379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791118">
                  <a:moveTo>
                    <a:pt x="0" y="0"/>
                  </a:moveTo>
                  <a:lnTo>
                    <a:pt x="0" y="3791118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5978C115-3DCF-4AED-B11D-BA34FE2E4A22}"/>
                </a:ext>
              </a:extLst>
            </p:cNvPr>
            <p:cNvSpPr txBox="1"/>
            <p:nvPr/>
          </p:nvSpPr>
          <p:spPr>
            <a:xfrm>
              <a:off x="1556461" y="3668518"/>
              <a:ext cx="294969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9828E02D-F820-47A0-98C1-D7571135AB59}"/>
                </a:ext>
              </a:extLst>
            </p:cNvPr>
            <p:cNvCxnSpPr/>
            <p:nvPr/>
          </p:nvCxnSpPr>
          <p:spPr>
            <a:xfrm>
              <a:off x="2401111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1980BEFB-3193-4838-BB73-D6C629388C94}"/>
                </a:ext>
              </a:extLst>
            </p:cNvPr>
            <p:cNvSpPr txBox="1"/>
            <p:nvPr/>
          </p:nvSpPr>
          <p:spPr>
            <a:xfrm>
              <a:off x="2253627" y="3668518"/>
              <a:ext cx="294969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4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1909B20-34AE-4B13-A942-5F03C396BF55}"/>
                </a:ext>
              </a:extLst>
            </p:cNvPr>
            <p:cNvCxnSpPr/>
            <p:nvPr/>
          </p:nvCxnSpPr>
          <p:spPr>
            <a:xfrm>
              <a:off x="3102469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C4ACC67F-26CF-44C6-AD6B-69B785BFB2FB}"/>
                </a:ext>
              </a:extLst>
            </p:cNvPr>
            <p:cNvSpPr txBox="1"/>
            <p:nvPr/>
          </p:nvSpPr>
          <p:spPr>
            <a:xfrm>
              <a:off x="2954984" y="3668518"/>
              <a:ext cx="294969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8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5DB3E2AD-5DC8-461A-8BB7-D341E57A2365}"/>
                </a:ext>
              </a:extLst>
            </p:cNvPr>
            <p:cNvCxnSpPr/>
            <p:nvPr/>
          </p:nvCxnSpPr>
          <p:spPr>
            <a:xfrm>
              <a:off x="3803827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7C712BAF-5EDD-4247-9A9F-FFC86225A5B5}"/>
                </a:ext>
              </a:extLst>
            </p:cNvPr>
            <p:cNvSpPr txBox="1"/>
            <p:nvPr/>
          </p:nvSpPr>
          <p:spPr>
            <a:xfrm>
              <a:off x="3489864" y="3668518"/>
              <a:ext cx="631627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12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22F040-2546-4FC2-9F58-0169D0E5DB4D}"/>
                </a:ext>
              </a:extLst>
            </p:cNvPr>
            <p:cNvCxnSpPr/>
            <p:nvPr/>
          </p:nvCxnSpPr>
          <p:spPr>
            <a:xfrm>
              <a:off x="4505185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xmlns="" id="{9F356769-D4E5-40A6-B9B9-6B751CA74844}"/>
                </a:ext>
              </a:extLst>
            </p:cNvPr>
            <p:cNvSpPr txBox="1"/>
            <p:nvPr/>
          </p:nvSpPr>
          <p:spPr>
            <a:xfrm>
              <a:off x="4191221" y="3668518"/>
              <a:ext cx="631627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16</a:t>
              </a: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3C65B7E9-ED04-4EA9-8338-43E56E484443}"/>
                </a:ext>
              </a:extLst>
            </p:cNvPr>
            <p:cNvCxnSpPr/>
            <p:nvPr/>
          </p:nvCxnSpPr>
          <p:spPr>
            <a:xfrm>
              <a:off x="5206543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EB337394-241F-40FF-9F44-0C8E11DA9A34}"/>
                </a:ext>
              </a:extLst>
            </p:cNvPr>
            <p:cNvSpPr txBox="1"/>
            <p:nvPr/>
          </p:nvSpPr>
          <p:spPr>
            <a:xfrm>
              <a:off x="4892581" y="3668518"/>
              <a:ext cx="631627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20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5A823FAC-1C40-40BA-BAC5-41EEDE801D19}"/>
                </a:ext>
              </a:extLst>
            </p:cNvPr>
            <p:cNvCxnSpPr/>
            <p:nvPr/>
          </p:nvCxnSpPr>
          <p:spPr>
            <a:xfrm>
              <a:off x="5907901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xmlns="" id="{94993CFA-C10D-4DE9-979E-7B7BBD76B9D6}"/>
                </a:ext>
              </a:extLst>
            </p:cNvPr>
            <p:cNvSpPr txBox="1"/>
            <p:nvPr/>
          </p:nvSpPr>
          <p:spPr>
            <a:xfrm>
              <a:off x="5593940" y="3668518"/>
              <a:ext cx="631627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24</a:t>
              </a: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8C053000-EA0D-4B1E-8D14-38F54AAB3CCE}"/>
                </a:ext>
              </a:extLst>
            </p:cNvPr>
            <p:cNvCxnSpPr/>
            <p:nvPr/>
          </p:nvCxnSpPr>
          <p:spPr>
            <a:xfrm>
              <a:off x="6609259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C62D7834-6966-4E9A-B8E9-E2ED4B01D92F}"/>
                </a:ext>
              </a:extLst>
            </p:cNvPr>
            <p:cNvSpPr txBox="1"/>
            <p:nvPr/>
          </p:nvSpPr>
          <p:spPr>
            <a:xfrm>
              <a:off x="6295297" y="3668518"/>
              <a:ext cx="631627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28</a:t>
              </a: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FFA5CA0F-32D5-4950-9DF8-AF28E3473E62}"/>
                </a:ext>
              </a:extLst>
            </p:cNvPr>
            <p:cNvCxnSpPr/>
            <p:nvPr/>
          </p:nvCxnSpPr>
          <p:spPr>
            <a:xfrm>
              <a:off x="7310617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2CAB66BD-5679-4724-AD34-D76DB2A13D69}"/>
                </a:ext>
              </a:extLst>
            </p:cNvPr>
            <p:cNvSpPr txBox="1"/>
            <p:nvPr/>
          </p:nvSpPr>
          <p:spPr>
            <a:xfrm>
              <a:off x="6996657" y="3668518"/>
              <a:ext cx="631627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32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4DD20D76-EE07-41EA-8D1C-46161F993207}"/>
                </a:ext>
              </a:extLst>
            </p:cNvPr>
            <p:cNvCxnSpPr/>
            <p:nvPr/>
          </p:nvCxnSpPr>
          <p:spPr>
            <a:xfrm>
              <a:off x="8011975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828AE027-C96E-41A6-9886-95656F8F62E8}"/>
                </a:ext>
              </a:extLst>
            </p:cNvPr>
            <p:cNvSpPr txBox="1"/>
            <p:nvPr/>
          </p:nvSpPr>
          <p:spPr>
            <a:xfrm>
              <a:off x="7698011" y="3668518"/>
              <a:ext cx="631627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36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329C6F07-F180-4A2D-ACDC-898856585E63}"/>
                </a:ext>
              </a:extLst>
            </p:cNvPr>
            <p:cNvCxnSpPr/>
            <p:nvPr/>
          </p:nvCxnSpPr>
          <p:spPr>
            <a:xfrm>
              <a:off x="8713334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88D2EC74-2E64-4E29-81E2-4F2616F40A8F}"/>
                </a:ext>
              </a:extLst>
            </p:cNvPr>
            <p:cNvSpPr txBox="1"/>
            <p:nvPr/>
          </p:nvSpPr>
          <p:spPr>
            <a:xfrm>
              <a:off x="8399371" y="3668518"/>
              <a:ext cx="631627" cy="27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40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xmlns="" id="{DCA92803-8859-4262-90A7-379B4A5BDD47}"/>
                </a:ext>
              </a:extLst>
            </p:cNvPr>
            <p:cNvSpPr txBox="1"/>
            <p:nvPr/>
          </p:nvSpPr>
          <p:spPr>
            <a:xfrm>
              <a:off x="1099947" y="3508599"/>
              <a:ext cx="668347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0.0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94B10DE4-3931-4469-9AFB-66E0D6563A65}"/>
                </a:ext>
              </a:extLst>
            </p:cNvPr>
            <p:cNvSpPr txBox="1"/>
            <p:nvPr/>
          </p:nvSpPr>
          <p:spPr>
            <a:xfrm>
              <a:off x="1099947" y="3229140"/>
              <a:ext cx="668347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0.1</a:t>
              </a: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742363BC-2E12-4985-ADFF-C06D8586243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3320614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xmlns="" id="{6628DC12-D265-44B9-847E-BB0698F9CE24}"/>
                </a:ext>
              </a:extLst>
            </p:cNvPr>
            <p:cNvSpPr txBox="1"/>
            <p:nvPr/>
          </p:nvSpPr>
          <p:spPr>
            <a:xfrm>
              <a:off x="1099947" y="2949678"/>
              <a:ext cx="668347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0.2</a:t>
              </a: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EFD98930-BD43-4269-8602-1BE494802E1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3041154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E65680C2-4B4A-4478-9D90-67C45CAB8E22}"/>
                </a:ext>
              </a:extLst>
            </p:cNvPr>
            <p:cNvSpPr txBox="1"/>
            <p:nvPr/>
          </p:nvSpPr>
          <p:spPr>
            <a:xfrm>
              <a:off x="1099947" y="2670218"/>
              <a:ext cx="668347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0.3</a:t>
              </a: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F133C544-1455-4D0C-9A51-817931F5D5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2761693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xmlns="" id="{50417B7F-1C05-40AE-81A5-D7C3647714CC}"/>
                </a:ext>
              </a:extLst>
            </p:cNvPr>
            <p:cNvSpPr txBox="1"/>
            <p:nvPr/>
          </p:nvSpPr>
          <p:spPr>
            <a:xfrm>
              <a:off x="1099947" y="2390757"/>
              <a:ext cx="668347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0.4</a:t>
              </a: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C0E313EE-6E2C-437D-B9D1-B8BC3FBFEA4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2482233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xmlns="" id="{7D0C52D9-FB41-4A50-B35D-FA4E0F8699D9}"/>
                </a:ext>
              </a:extLst>
            </p:cNvPr>
            <p:cNvSpPr txBox="1"/>
            <p:nvPr/>
          </p:nvSpPr>
          <p:spPr>
            <a:xfrm>
              <a:off x="1099947" y="2111296"/>
              <a:ext cx="668347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0.5</a:t>
              </a:r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A1A0D8FC-8ED7-42BB-9F30-06234D2B706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220277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187F19B2-A8A2-4FA1-A7DC-E1840393C904}"/>
                </a:ext>
              </a:extLst>
            </p:cNvPr>
            <p:cNvSpPr txBox="1"/>
            <p:nvPr/>
          </p:nvSpPr>
          <p:spPr>
            <a:xfrm>
              <a:off x="1099947" y="1831836"/>
              <a:ext cx="668347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0.6</a:t>
              </a: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F08D9812-5787-4C51-971C-FF6AA3ACB38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192331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xmlns="" id="{BED75180-F8F1-4749-9EAD-7E4708174888}"/>
                </a:ext>
              </a:extLst>
            </p:cNvPr>
            <p:cNvSpPr txBox="1"/>
            <p:nvPr/>
          </p:nvSpPr>
          <p:spPr>
            <a:xfrm>
              <a:off x="1099947" y="1552376"/>
              <a:ext cx="668347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0.7</a:t>
              </a:r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D02D14A0-44A6-4A78-992D-15048571DCE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1643851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xmlns="" id="{6FB5C779-6258-4AFA-9CFD-87C174CDB9EE}"/>
                </a:ext>
              </a:extLst>
            </p:cNvPr>
            <p:cNvSpPr txBox="1"/>
            <p:nvPr/>
          </p:nvSpPr>
          <p:spPr>
            <a:xfrm>
              <a:off x="1099947" y="1272915"/>
              <a:ext cx="668347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0.8</a:t>
              </a: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33F49CBC-92C0-4132-A939-7DF78295779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1364391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xmlns="" id="{03C058BC-814F-48F3-A8A3-865B33697558}"/>
                </a:ext>
              </a:extLst>
            </p:cNvPr>
            <p:cNvSpPr txBox="1"/>
            <p:nvPr/>
          </p:nvSpPr>
          <p:spPr>
            <a:xfrm>
              <a:off x="1099947" y="993455"/>
              <a:ext cx="668347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0.9</a:t>
              </a: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7D2A59DE-1E65-444F-B01A-9D42E9198AD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1084930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xmlns="" id="{8C5B8453-2DB6-45EB-8D8A-E09D92551380}"/>
                </a:ext>
              </a:extLst>
            </p:cNvPr>
            <p:cNvSpPr txBox="1"/>
            <p:nvPr/>
          </p:nvSpPr>
          <p:spPr>
            <a:xfrm>
              <a:off x="1099947" y="713993"/>
              <a:ext cx="668347" cy="2733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1.0</a:t>
              </a: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30CF565F-D11D-48A1-B28E-26F7D9E773C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805470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xmlns="" id="{6470D2EE-5E32-4DDA-86C1-23647348EDD3}"/>
                </a:ext>
              </a:extLst>
            </p:cNvPr>
            <p:cNvSpPr txBox="1"/>
            <p:nvPr/>
          </p:nvSpPr>
          <p:spPr>
            <a:xfrm>
              <a:off x="1703435" y="3821884"/>
              <a:ext cx="7009900" cy="334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/>
                  <a:ea typeface=""/>
                  <a:cs typeface=""/>
                </a:rPr>
                <a:t>Time from randomization (months)</a:t>
              </a:r>
            </a:p>
          </p:txBody>
        </p: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xmlns="" id="{198E161A-C841-4622-AEAA-14E346C72CDF}"/>
              </a:ext>
            </a:extLst>
          </p:cNvPr>
          <p:cNvSpPr txBox="1"/>
          <p:nvPr/>
        </p:nvSpPr>
        <p:spPr>
          <a:xfrm>
            <a:off x="534692" y="6111367"/>
            <a:ext cx="1086838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7" kern="0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rPr>
              <a:t>Nominal </a:t>
            </a:r>
            <a:r>
              <a:rPr lang="en-GB" sz="1467" i="1" kern="0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rPr>
              <a:t>P </a:t>
            </a:r>
            <a:r>
              <a:rPr lang="en-GB" sz="1467" kern="0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rPr>
              <a:t>values calculated using a likelihood ratio test; OS stratification factors were prespecified but not alpha controlled</a:t>
            </a:r>
            <a:br>
              <a:rPr lang="en-GB" sz="1467" kern="0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rPr>
            </a:br>
            <a:r>
              <a:rPr lang="en-GB" sz="1467" kern="0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rPr>
              <a:t>1L, first line; 2/3L, second or third line; NS, not significant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1EDE834D-CC87-4465-BB29-51EDF26F1606}"/>
              </a:ext>
            </a:extLst>
          </p:cNvPr>
          <p:cNvSpPr txBox="1"/>
          <p:nvPr/>
        </p:nvSpPr>
        <p:spPr>
          <a:xfrm rot="16200000">
            <a:off x="-1274022" y="3958583"/>
            <a:ext cx="3731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"/>
                <a:cs typeface=""/>
              </a:rPr>
              <a:t>Probability of overall survival</a:t>
            </a:r>
          </a:p>
        </p:txBody>
      </p:sp>
      <p:graphicFrame>
        <p:nvGraphicFramePr>
          <p:cNvPr id="207" name="object 3">
            <a:extLst>
              <a:ext uri="{FF2B5EF4-FFF2-40B4-BE49-F238E27FC236}">
                <a16:creationId xmlns:a16="http://schemas.microsoft.com/office/drawing/2014/main" xmlns="" id="{3C82A4C4-04CD-4664-889E-7787D43EAEE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68155" y="1238130"/>
          <a:ext cx="3427845" cy="168961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13923">
                  <a:extLst>
                    <a:ext uri="{9D8B030D-6E8A-4147-A177-3AD203B41FA5}">
                      <a16:colId xmlns:a16="http://schemas.microsoft.com/office/drawing/2014/main" xmlns="" val="3065659227"/>
                    </a:ext>
                  </a:extLst>
                </a:gridCol>
                <a:gridCol w="856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961">
                  <a:extLst>
                    <a:ext uri="{9D8B030D-6E8A-4147-A177-3AD203B41FA5}">
                      <a16:colId xmlns:a16="http://schemas.microsoft.com/office/drawing/2014/main" xmlns="" val="2069945120"/>
                    </a:ext>
                  </a:extLst>
                </a:gridCol>
              </a:tblGrid>
              <a:tr h="24048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922655" algn="l"/>
                        </a:tabLst>
                      </a:pPr>
                      <a:endParaRPr sz="1200" dirty="0">
                        <a:solidFill>
                          <a:schemeClr val="tx1"/>
                        </a:solidFill>
                        <a:latin typeface="+mn-lt"/>
                        <a:cs typeface="Helvetica"/>
                      </a:endParaRPr>
                    </a:p>
                  </a:txBody>
                  <a:tcPr marL="24243" marR="24243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922655" algn="l"/>
                        </a:tabLst>
                      </a:pPr>
                      <a:r>
                        <a:rPr lang="en-GB" sz="1100" dirty="0">
                          <a:solidFill>
                            <a:schemeClr val="accent2"/>
                          </a:solidFill>
                          <a:latin typeface="+mn-lt"/>
                          <a:cs typeface="Helvetica"/>
                        </a:rPr>
                        <a:t>Olaparib</a:t>
                      </a:r>
                      <a:endParaRPr sz="1100" dirty="0">
                        <a:solidFill>
                          <a:schemeClr val="accent2"/>
                        </a:solidFill>
                        <a:latin typeface="+mn-lt"/>
                        <a:cs typeface="Helvetica"/>
                      </a:endParaRPr>
                    </a:p>
                  </a:txBody>
                  <a:tcPr marL="121920" marR="1219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2655" algn="l"/>
                        </a:tabLst>
                        <a:defRPr/>
                      </a:pPr>
                      <a:r>
                        <a:rPr lang="en-GB" sz="1100" dirty="0">
                          <a:solidFill>
                            <a:schemeClr val="accent6"/>
                          </a:solidFill>
                          <a:latin typeface="+mn-lt"/>
                          <a:cs typeface="Helvetica"/>
                        </a:rPr>
                        <a:t>TPC</a:t>
                      </a:r>
                      <a:endParaRPr lang="cs-CZ" sz="1100" dirty="0">
                        <a:solidFill>
                          <a:schemeClr val="accent6"/>
                        </a:solidFill>
                        <a:latin typeface="+mn-lt"/>
                        <a:cs typeface="Helvetica"/>
                      </a:endParaRPr>
                    </a:p>
                  </a:txBody>
                  <a:tcPr marL="121920" marR="1219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480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Deaths, n (%)</a:t>
                      </a:r>
                    </a:p>
                  </a:txBody>
                  <a:tcPr marL="18183" marR="18183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30 (50.8)</a:t>
                      </a:r>
                    </a:p>
                  </a:txBody>
                  <a:tcPr marL="18183" marR="18183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21 (75.0)</a:t>
                      </a:r>
                    </a:p>
                  </a:txBody>
                  <a:tcPr marL="18183" marR="18183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5387658"/>
                  </a:ext>
                </a:extLst>
              </a:tr>
              <a:tr h="240480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Median OS,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mo</a:t>
                      </a:r>
                      <a:endParaRPr lang="en-GB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8183" marR="18183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22.6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8183" marR="18183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14.7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8183" marR="18183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32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HR 0.51 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(95%CI 0.29–0.90; </a:t>
                      </a:r>
                      <a:r>
                        <a:rPr lang="en-GB" sz="11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=0.02)</a:t>
                      </a:r>
                      <a:endParaRPr lang="en-GB" sz="11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183" marR="18183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5E5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solidFill>
                          <a:schemeClr val="bg1"/>
                        </a:solidFill>
                        <a:latin typeface="+mn-lt"/>
                        <a:cs typeface="Helvetica"/>
                      </a:endParaRPr>
                    </a:p>
                  </a:txBody>
                  <a:tcPr marL="13637" marR="13637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solidFill>
                          <a:schemeClr val="bg1"/>
                        </a:solidFill>
                        <a:latin typeface="+mn-lt"/>
                        <a:cs typeface="Helvetica"/>
                      </a:endParaRPr>
                    </a:p>
                  </a:txBody>
                  <a:tcPr marL="13637" marR="13637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951">
                <a:tc>
                  <a:txBody>
                    <a:bodyPr/>
                    <a:lstStyle/>
                    <a:p>
                      <a:pPr marL="0" indent="0" algn="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Alive at 6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mo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, %</a:t>
                      </a:r>
                    </a:p>
                  </a:txBody>
                  <a:tcPr marL="19200" marR="19200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93.2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88.5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9922671"/>
                  </a:ext>
                </a:extLst>
              </a:tr>
              <a:tr h="24595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Alive at 18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mo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, %</a:t>
                      </a:r>
                    </a:p>
                  </a:txBody>
                  <a:tcPr marL="19200" marR="19200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62.1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46.2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951">
                <a:tc>
                  <a:txBody>
                    <a:bodyPr/>
                    <a:lstStyle/>
                    <a:p>
                      <a:pPr marL="0" indent="0" algn="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Median follow-up,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mo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9200" marR="19200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25.5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26.9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1364259"/>
                  </a:ext>
                </a:extLst>
              </a:tr>
            </a:tbl>
          </a:graphicData>
        </a:graphic>
      </p:graphicFrame>
      <p:graphicFrame>
        <p:nvGraphicFramePr>
          <p:cNvPr id="209" name="object 3">
            <a:extLst>
              <a:ext uri="{FF2B5EF4-FFF2-40B4-BE49-F238E27FC236}">
                <a16:creationId xmlns:a16="http://schemas.microsoft.com/office/drawing/2014/main" xmlns="" id="{3C82A4C4-04CD-4664-889E-7787D43EAEE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72715" y="1238129"/>
          <a:ext cx="3431419" cy="1673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15709">
                  <a:extLst>
                    <a:ext uri="{9D8B030D-6E8A-4147-A177-3AD203B41FA5}">
                      <a16:colId xmlns:a16="http://schemas.microsoft.com/office/drawing/2014/main" xmlns="" val="3065659227"/>
                    </a:ext>
                  </a:extLst>
                </a:gridCol>
                <a:gridCol w="857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048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922655" algn="l"/>
                        </a:tabLst>
                      </a:pPr>
                      <a:endParaRPr sz="1200" dirty="0">
                        <a:solidFill>
                          <a:schemeClr val="tx1"/>
                        </a:solidFill>
                        <a:latin typeface="+mn-lt"/>
                        <a:cs typeface="Helvetica"/>
                      </a:endParaRPr>
                    </a:p>
                  </a:txBody>
                  <a:tcPr marL="24243" marR="24243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922655" algn="l"/>
                        </a:tabLst>
                      </a:pPr>
                      <a:r>
                        <a:rPr lang="en-GB" sz="1100" dirty="0">
                          <a:solidFill>
                            <a:schemeClr val="accent2"/>
                          </a:solidFill>
                          <a:latin typeface="+mn-lt"/>
                          <a:cs typeface="Helvetica"/>
                        </a:rPr>
                        <a:t>Olaparib</a:t>
                      </a:r>
                      <a:endParaRPr sz="1100" dirty="0">
                        <a:solidFill>
                          <a:schemeClr val="accent2"/>
                        </a:solidFill>
                        <a:latin typeface="+mn-lt"/>
                        <a:cs typeface="Helvetica"/>
                      </a:endParaRPr>
                    </a:p>
                  </a:txBody>
                  <a:tcPr marL="121920" marR="1219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2655" algn="l"/>
                        </a:tabLst>
                        <a:defRPr/>
                      </a:pPr>
                      <a:r>
                        <a:rPr lang="en-GB" sz="1100" dirty="0">
                          <a:solidFill>
                            <a:schemeClr val="accent6"/>
                          </a:solidFill>
                          <a:latin typeface="+mn-lt"/>
                          <a:cs typeface="Helvetica"/>
                        </a:rPr>
                        <a:t>TPC</a:t>
                      </a:r>
                      <a:endParaRPr lang="cs-CZ" sz="1100" dirty="0">
                        <a:solidFill>
                          <a:schemeClr val="accent6"/>
                        </a:solidFill>
                        <a:latin typeface="+mn-lt"/>
                        <a:cs typeface="Helvetica"/>
                      </a:endParaRPr>
                    </a:p>
                  </a:txBody>
                  <a:tcPr marL="121920" marR="1219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480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Deaths, n (%)</a:t>
                      </a:r>
                    </a:p>
                  </a:txBody>
                  <a:tcPr marL="18183" marR="18183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 (68.5)</a:t>
                      </a:r>
                    </a:p>
                  </a:txBody>
                  <a:tcPr marL="18183" marR="18183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41 (59.4)</a:t>
                      </a:r>
                    </a:p>
                  </a:txBody>
                  <a:tcPr marL="18183" marR="18183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5387658"/>
                  </a:ext>
                </a:extLst>
              </a:tr>
              <a:tr h="240480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Median OS,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mo</a:t>
                      </a:r>
                      <a:endParaRPr lang="en-GB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8183" marR="18183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18.8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8183" marR="18183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17.2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8183" marR="18183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32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HR 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1.13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(95%CI 0.79–1.64; </a:t>
                      </a:r>
                      <a:r>
                        <a:rPr lang="en-GB" sz="1100" b="0" i="1" dirty="0">
                          <a:solidFill>
                            <a:schemeClr val="bg1"/>
                          </a:solidFill>
                          <a:latin typeface="+mn-lt"/>
                          <a:cs typeface="Helvetica"/>
                        </a:rPr>
                        <a:t>P</a:t>
                      </a:r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+mn-lt"/>
                          <a:cs typeface="Helvetica"/>
                        </a:rPr>
                        <a:t>=NS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en-GB" sz="11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8183" marR="18183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5E5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Helvetica"/>
                      </a:endParaRPr>
                    </a:p>
                  </a:txBody>
                  <a:tcPr marL="13637" marR="13637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9043682"/>
                  </a:ext>
                </a:extLst>
              </a:tr>
              <a:tr h="240480">
                <a:tc>
                  <a:txBody>
                    <a:bodyPr/>
                    <a:lstStyle/>
                    <a:p>
                      <a:pPr marL="0" indent="0" algn="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Alive at 6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mo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, %</a:t>
                      </a:r>
                    </a:p>
                  </a:txBody>
                  <a:tcPr marL="19200" marR="19200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93.1</a:t>
                      </a:r>
                    </a:p>
                  </a:txBody>
                  <a:tcPr marL="19200" marR="19200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84.9</a:t>
                      </a:r>
                    </a:p>
                  </a:txBody>
                  <a:tcPr marL="19200" marR="19200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922671"/>
                  </a:ext>
                </a:extLst>
              </a:tr>
              <a:tr h="24048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Alive at 18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mo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, %</a:t>
                      </a:r>
                    </a:p>
                  </a:txBody>
                  <a:tcPr marL="19200" marR="19200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50.8</a:t>
                      </a:r>
                    </a:p>
                  </a:txBody>
                  <a:tcPr marL="19200" marR="19200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48.8</a:t>
                      </a:r>
                    </a:p>
                  </a:txBody>
                  <a:tcPr marL="19200" marR="19200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480">
                <a:tc>
                  <a:txBody>
                    <a:bodyPr/>
                    <a:lstStyle/>
                    <a:p>
                      <a:pPr marL="0" indent="0" algn="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Median follow-up,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mo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9200" marR="19200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25.2</a:t>
                      </a:r>
                    </a:p>
                  </a:txBody>
                  <a:tcPr marL="19200" marR="19200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26.0</a:t>
                      </a:r>
                    </a:p>
                  </a:txBody>
                  <a:tcPr marL="19200" marR="19200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136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31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7629F5-B43C-4DF0-BDEE-774619B6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67" dirty="0"/>
              <a:t>Adverse events occurring in ≥10% of patients in either arm, </a:t>
            </a:r>
            <a:br>
              <a:rPr lang="en-GB" sz="2667" dirty="0"/>
            </a:br>
            <a:r>
              <a:rPr lang="en-GB" sz="2667" dirty="0"/>
              <a:t>with ≥5% difference in frequency between arms</a:t>
            </a:r>
            <a:endParaRPr lang="en-US" sz="2667" dirty="0"/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xmlns="" id="{D57DEC3D-BEB6-4BC4-9E7F-BE28EAAFBFB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69907" y="1341445"/>
          <a:ext cx="10862733" cy="4351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433D7FE-E1F5-4056-A5D5-2C5543F7FB66}"/>
              </a:ext>
            </a:extLst>
          </p:cNvPr>
          <p:cNvGrpSpPr/>
          <p:nvPr/>
        </p:nvGrpSpPr>
        <p:grpSpPr>
          <a:xfrm>
            <a:off x="2261861" y="5522281"/>
            <a:ext cx="8818257" cy="338554"/>
            <a:chOff x="897566" y="3940154"/>
            <a:chExt cx="6613693" cy="2539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EDEE155D-2001-4EC1-AE2A-980E9055D047}"/>
                </a:ext>
              </a:extLst>
            </p:cNvPr>
            <p:cNvCxnSpPr>
              <a:endCxn id="9" idx="0"/>
            </p:cNvCxnSpPr>
            <p:nvPr/>
          </p:nvCxnSpPr>
          <p:spPr>
            <a:xfrm>
              <a:off x="1017639" y="3940154"/>
              <a:ext cx="6339011" cy="0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5700BCA-A82B-4476-965B-03E61DC99042}"/>
                </a:ext>
              </a:extLst>
            </p:cNvPr>
            <p:cNvSpPr txBox="1"/>
            <p:nvPr/>
          </p:nvSpPr>
          <p:spPr>
            <a:xfrm>
              <a:off x="4080186" y="3940154"/>
              <a:ext cx="2238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rPr>
                <a:t>0</a:t>
              </a:r>
              <a:endParaRPr lang="en-US" sz="1600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ECD791B-F968-4139-AE05-31E025143C43}"/>
                </a:ext>
              </a:extLst>
            </p:cNvPr>
            <p:cNvSpPr txBox="1"/>
            <p:nvPr/>
          </p:nvSpPr>
          <p:spPr>
            <a:xfrm>
              <a:off x="5061704" y="3940154"/>
              <a:ext cx="3092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rPr>
                <a:t>25</a:t>
              </a:r>
              <a:endParaRPr lang="en-US" sz="1600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795E511-F29D-4E49-94DE-E8246BCFEF15}"/>
                </a:ext>
              </a:extLst>
            </p:cNvPr>
            <p:cNvSpPr txBox="1"/>
            <p:nvPr/>
          </p:nvSpPr>
          <p:spPr>
            <a:xfrm>
              <a:off x="7202040" y="3940154"/>
              <a:ext cx="3092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rPr>
                <a:t>75</a:t>
              </a:r>
              <a:endParaRPr lang="en-US" sz="1600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820D276-CB65-44AC-8373-AF1C7AE56A72}"/>
                </a:ext>
              </a:extLst>
            </p:cNvPr>
            <p:cNvSpPr txBox="1"/>
            <p:nvPr/>
          </p:nvSpPr>
          <p:spPr>
            <a:xfrm>
              <a:off x="6131872" y="3940154"/>
              <a:ext cx="3092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rPr>
                <a:t>50</a:t>
              </a:r>
              <a:endParaRPr lang="en-US" sz="1600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47B32FA-4B72-4026-A76B-86083307C54A}"/>
                </a:ext>
              </a:extLst>
            </p:cNvPr>
            <p:cNvSpPr txBox="1"/>
            <p:nvPr/>
          </p:nvSpPr>
          <p:spPr>
            <a:xfrm>
              <a:off x="897566" y="3940154"/>
              <a:ext cx="3092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rPr>
                <a:t>75</a:t>
              </a:r>
              <a:endParaRPr lang="en-US" sz="1600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E9BC52F-51B6-4B41-B34C-D26F1CF5EAA9}"/>
                </a:ext>
              </a:extLst>
            </p:cNvPr>
            <p:cNvSpPr txBox="1"/>
            <p:nvPr/>
          </p:nvSpPr>
          <p:spPr>
            <a:xfrm>
              <a:off x="1967734" y="3940154"/>
              <a:ext cx="3092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rPr>
                <a:t>50</a:t>
              </a:r>
              <a:endParaRPr lang="en-US" sz="1600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D89478B-1470-4320-BD51-02EA55835CA5}"/>
                </a:ext>
              </a:extLst>
            </p:cNvPr>
            <p:cNvSpPr txBox="1"/>
            <p:nvPr/>
          </p:nvSpPr>
          <p:spPr>
            <a:xfrm>
              <a:off x="3037902" y="3940154"/>
              <a:ext cx="3092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rPr>
                <a:t>25</a:t>
              </a:r>
              <a:endParaRPr lang="en-US" sz="1600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C5C8E3-75DC-4C8E-A3F4-DD3F9CF9140A}"/>
              </a:ext>
            </a:extLst>
          </p:cNvPr>
          <p:cNvSpPr txBox="1"/>
          <p:nvPr/>
        </p:nvSpPr>
        <p:spPr>
          <a:xfrm>
            <a:off x="5666861" y="5742235"/>
            <a:ext cx="1976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5E5E5E">
                    <a:lumMod val="50000"/>
                  </a:srgbClr>
                </a:solidFill>
                <a:latin typeface="Arial"/>
                <a:ea typeface=""/>
                <a:cs typeface=""/>
              </a:rPr>
              <a:t>Adverse events (%)</a:t>
            </a:r>
            <a:endParaRPr lang="en-US" sz="1600" dirty="0">
              <a:solidFill>
                <a:srgbClr val="5E5E5E">
                  <a:lumMod val="50000"/>
                </a:srgbClr>
              </a:solidFill>
              <a:latin typeface="Arial"/>
              <a:ea typeface=""/>
              <a:cs typeface="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A4C42B-30E3-4E7F-92C7-4F6393294251}"/>
              </a:ext>
            </a:extLst>
          </p:cNvPr>
          <p:cNvSpPr txBox="1"/>
          <p:nvPr/>
        </p:nvSpPr>
        <p:spPr>
          <a:xfrm>
            <a:off x="441753" y="1472602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/>
                <a:ea typeface=""/>
                <a:cs typeface=""/>
              </a:rPr>
              <a:t>Nausea</a:t>
            </a:r>
            <a:endParaRPr lang="en-US" sz="1600" dirty="0">
              <a:solidFill>
                <a:srgbClr val="000000"/>
              </a:solidFill>
              <a:latin typeface="Arial"/>
              <a:ea typeface=""/>
              <a:cs typeface="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EE16834-85B8-4FCA-8121-021C8054FBDE}"/>
              </a:ext>
            </a:extLst>
          </p:cNvPr>
          <p:cNvSpPr txBox="1"/>
          <p:nvPr/>
        </p:nvSpPr>
        <p:spPr>
          <a:xfrm>
            <a:off x="441753" y="1811199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/>
                <a:ea typeface=""/>
                <a:cs typeface=""/>
              </a:rPr>
              <a:t>Anemia</a:t>
            </a:r>
            <a:endParaRPr lang="en-US" sz="1600" dirty="0">
              <a:solidFill>
                <a:srgbClr val="000000"/>
              </a:solidFill>
              <a:latin typeface="Arial"/>
              <a:ea typeface=""/>
              <a:cs typeface="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196B582-7442-4CE4-B1B4-5019A29223A0}"/>
              </a:ext>
            </a:extLst>
          </p:cNvPr>
          <p:cNvSpPr txBox="1"/>
          <p:nvPr/>
        </p:nvSpPr>
        <p:spPr>
          <a:xfrm>
            <a:off x="441752" y="2134943"/>
            <a:ext cx="970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/>
                <a:ea typeface=""/>
                <a:cs typeface=""/>
              </a:rPr>
              <a:t>Vomiting</a:t>
            </a:r>
            <a:endParaRPr lang="en-US" sz="1600" dirty="0">
              <a:solidFill>
                <a:srgbClr val="000000"/>
              </a:solidFill>
              <a:latin typeface="Arial"/>
              <a:ea typeface=""/>
              <a:cs typeface="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5432BA-B455-4C5B-A5C6-1DC5E7EBB931}"/>
              </a:ext>
            </a:extLst>
          </p:cNvPr>
          <p:cNvSpPr txBox="1"/>
          <p:nvPr/>
        </p:nvSpPr>
        <p:spPr>
          <a:xfrm>
            <a:off x="441753" y="2473882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/>
                <a:ea typeface=""/>
                <a:cs typeface=""/>
              </a:rPr>
              <a:t>Fatigue</a:t>
            </a:r>
            <a:endParaRPr lang="en-US" sz="1600" dirty="0">
              <a:solidFill>
                <a:srgbClr val="000000"/>
              </a:solidFill>
              <a:latin typeface="Arial"/>
              <a:ea typeface=""/>
              <a:cs typeface="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A253C5-74C0-4F1E-988D-DA818251AA3B}"/>
              </a:ext>
            </a:extLst>
          </p:cNvPr>
          <p:cNvSpPr txBox="1"/>
          <p:nvPr/>
        </p:nvSpPr>
        <p:spPr>
          <a:xfrm>
            <a:off x="455929" y="2827328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/>
                <a:ea typeface=""/>
                <a:cs typeface=""/>
              </a:rPr>
              <a:t>Neutropenia</a:t>
            </a:r>
            <a:endParaRPr lang="en-US" sz="1600" dirty="0">
              <a:solidFill>
                <a:srgbClr val="000000"/>
              </a:solidFill>
              <a:latin typeface="Arial"/>
              <a:ea typeface=""/>
              <a:cs typeface="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9D71128-6FD0-467A-A022-0A7FB66A8725}"/>
              </a:ext>
            </a:extLst>
          </p:cNvPr>
          <p:cNvSpPr txBox="1"/>
          <p:nvPr/>
        </p:nvSpPr>
        <p:spPr>
          <a:xfrm>
            <a:off x="441753" y="316592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/>
                <a:ea typeface=""/>
                <a:cs typeface=""/>
              </a:rPr>
              <a:t>Cough</a:t>
            </a:r>
            <a:endParaRPr lang="en-US" sz="1600" dirty="0">
              <a:solidFill>
                <a:srgbClr val="000000"/>
              </a:solidFill>
              <a:latin typeface="Arial"/>
              <a:ea typeface=""/>
              <a:cs typeface="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6187CC1-B04A-43A1-AFC5-E9DD4EC34E9E}"/>
              </a:ext>
            </a:extLst>
          </p:cNvPr>
          <p:cNvSpPr txBox="1"/>
          <p:nvPr/>
        </p:nvSpPr>
        <p:spPr>
          <a:xfrm>
            <a:off x="441753" y="4158788"/>
            <a:ext cx="1491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/>
                <a:ea typeface=""/>
                <a:cs typeface=""/>
              </a:rPr>
              <a:t>Increased ALT</a:t>
            </a:r>
            <a:endParaRPr lang="en-US" sz="1600" dirty="0">
              <a:solidFill>
                <a:srgbClr val="000000"/>
              </a:solidFill>
              <a:latin typeface="Arial"/>
              <a:ea typeface=""/>
              <a:cs typeface="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C710A8D-2CBE-41BD-832A-1378D6356F42}"/>
              </a:ext>
            </a:extLst>
          </p:cNvPr>
          <p:cNvSpPr txBox="1"/>
          <p:nvPr/>
        </p:nvSpPr>
        <p:spPr>
          <a:xfrm>
            <a:off x="441753" y="4498060"/>
            <a:ext cx="1529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/>
                <a:ea typeface=""/>
                <a:cs typeface=""/>
              </a:rPr>
              <a:t>Increased AST</a:t>
            </a:r>
            <a:endParaRPr lang="en-US" sz="1600" dirty="0">
              <a:solidFill>
                <a:srgbClr val="000000"/>
              </a:solidFill>
              <a:latin typeface="Arial"/>
              <a:ea typeface=""/>
              <a:cs typeface="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D5A8BAF-88B5-4EED-B628-38ED46FFB020}"/>
              </a:ext>
            </a:extLst>
          </p:cNvPr>
          <p:cNvSpPr txBox="1"/>
          <p:nvPr/>
        </p:nvSpPr>
        <p:spPr>
          <a:xfrm>
            <a:off x="441753" y="4822143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/>
                <a:ea typeface=""/>
                <a:cs typeface=""/>
              </a:rPr>
              <a:t>Alopecia</a:t>
            </a:r>
            <a:endParaRPr lang="en-US" sz="1600" dirty="0">
              <a:solidFill>
                <a:srgbClr val="000000"/>
              </a:solidFill>
              <a:latin typeface="Arial"/>
              <a:ea typeface=""/>
              <a:cs typeface="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E9C4471-82A9-46DB-86B3-B5B5018FBAA4}"/>
              </a:ext>
            </a:extLst>
          </p:cNvPr>
          <p:cNvSpPr txBox="1"/>
          <p:nvPr/>
        </p:nvSpPr>
        <p:spPr>
          <a:xfrm>
            <a:off x="441753" y="5161083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/>
                <a:ea typeface=""/>
                <a:cs typeface=""/>
              </a:rPr>
              <a:t>Hand–foot syndrome</a:t>
            </a:r>
            <a:endParaRPr lang="en-US" sz="1600" dirty="0">
              <a:solidFill>
                <a:srgbClr val="000000"/>
              </a:solidFill>
              <a:latin typeface="Arial"/>
              <a:ea typeface=""/>
              <a:cs typeface="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AC344CB-2EB2-4413-8131-EA31DAAA84BE}"/>
              </a:ext>
            </a:extLst>
          </p:cNvPr>
          <p:cNvGrpSpPr/>
          <p:nvPr/>
        </p:nvGrpSpPr>
        <p:grpSpPr>
          <a:xfrm>
            <a:off x="9036458" y="5846788"/>
            <a:ext cx="2984749" cy="584775"/>
            <a:chOff x="5870141" y="3236828"/>
            <a:chExt cx="2238562" cy="4385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6A82B38-AA6B-4678-80DD-5E241029D7B6}"/>
                </a:ext>
              </a:extLst>
            </p:cNvPr>
            <p:cNvSpPr txBox="1"/>
            <p:nvPr/>
          </p:nvSpPr>
          <p:spPr>
            <a:xfrm>
              <a:off x="5981678" y="3236828"/>
              <a:ext cx="2127025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t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rPr>
                <a:t>Olaparib 300 mg bid (N=205)</a:t>
              </a:r>
            </a:p>
            <a:p>
              <a:pPr fontAlgn="t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rgbClr val="5E5E5E">
                      <a:lumMod val="50000"/>
                    </a:srgbClr>
                  </a:solidFill>
                  <a:latin typeface="Arial"/>
                  <a:ea typeface=""/>
                  <a:cs typeface=""/>
                </a:rPr>
                <a:t>Chemotherapy TPC (N=91)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32433EDE-BB28-47A8-AF81-CD41005F67DC}"/>
                </a:ext>
              </a:extLst>
            </p:cNvPr>
            <p:cNvSpPr/>
            <p:nvPr/>
          </p:nvSpPr>
          <p:spPr>
            <a:xfrm>
              <a:off x="5870141" y="3298602"/>
              <a:ext cx="145560" cy="1455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5E5E5E">
                    <a:lumMod val="50000"/>
                  </a:srgbClr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B7F6CC77-9125-480A-AED2-81A406A35B4E}"/>
                </a:ext>
              </a:extLst>
            </p:cNvPr>
            <p:cNvSpPr/>
            <p:nvPr/>
          </p:nvSpPr>
          <p:spPr>
            <a:xfrm>
              <a:off x="5870141" y="3485846"/>
              <a:ext cx="145560" cy="1455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5E5E5E">
                    <a:lumMod val="50000"/>
                  </a:srgbClr>
                </a:solidFill>
              </a:endParaRPr>
            </a:p>
          </p:txBody>
        </p:sp>
      </p:grpSp>
      <p:sp>
        <p:nvSpPr>
          <p:cNvPr id="32" name="Subtitle 6">
            <a:extLst>
              <a:ext uri="{FF2B5EF4-FFF2-40B4-BE49-F238E27FC236}">
                <a16:creationId xmlns:a16="http://schemas.microsoft.com/office/drawing/2014/main" xmlns="" id="{44CB7446-FD06-4CBE-837F-F0B4BFDC719A}"/>
              </a:ext>
            </a:extLst>
          </p:cNvPr>
          <p:cNvSpPr txBox="1">
            <a:spLocks/>
          </p:cNvSpPr>
          <p:nvPr/>
        </p:nvSpPr>
        <p:spPr bwMode="auto">
          <a:xfrm>
            <a:off x="535535" y="6259475"/>
            <a:ext cx="8695584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fontAlgn="auto">
              <a:spcAft>
                <a:spcPts val="0"/>
              </a:spcAft>
              <a:buNone/>
            </a:pPr>
            <a:r>
              <a:rPr lang="en-GB" sz="1200" dirty="0">
                <a:solidFill>
                  <a:srgbClr val="000000"/>
                </a:solidFill>
                <a:cs typeface=""/>
              </a:rPr>
              <a:t>Irrespective of causality, any grade. MedDRA preferred terms have been combined for 1) </a:t>
            </a:r>
            <a:r>
              <a:rPr lang="en-GB" sz="1200" dirty="0" err="1">
                <a:solidFill>
                  <a:srgbClr val="000000"/>
                </a:solidFill>
                <a:cs typeface=""/>
              </a:rPr>
              <a:t>anemia</a:t>
            </a:r>
            <a:r>
              <a:rPr lang="en-GB" sz="1200" dirty="0">
                <a:solidFill>
                  <a:srgbClr val="000000"/>
                </a:solidFill>
                <a:cs typeface=""/>
              </a:rPr>
              <a:t> and 2) neutropenia</a:t>
            </a:r>
            <a:br>
              <a:rPr lang="en-GB" sz="1200" dirty="0">
                <a:solidFill>
                  <a:srgbClr val="000000"/>
                </a:solidFill>
                <a:cs typeface=""/>
              </a:rPr>
            </a:br>
            <a:r>
              <a:rPr lang="en-GB" sz="1200" dirty="0">
                <a:solidFill>
                  <a:srgbClr val="000000"/>
                </a:solidFill>
                <a:cs typeface=""/>
              </a:rPr>
              <a:t>ALT, alanine aminotransferase; AST, aspartate aminotransferase; MedDRA, Medical Dictionary for Regulatory Activities</a:t>
            </a:r>
            <a:endParaRPr lang="en-US" sz="1200" dirty="0">
              <a:solidFill>
                <a:srgbClr val="000000"/>
              </a:solidFill>
              <a:cs typeface="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C66D30F-5F28-442C-B3D5-BAD7BA79231F}"/>
              </a:ext>
            </a:extLst>
          </p:cNvPr>
          <p:cNvSpPr txBox="1"/>
          <p:nvPr/>
        </p:nvSpPr>
        <p:spPr>
          <a:xfrm>
            <a:off x="441753" y="3834174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/>
                <a:ea typeface=""/>
                <a:cs typeface=""/>
              </a:rPr>
              <a:t>Back pain</a:t>
            </a:r>
            <a:endParaRPr lang="en-US" sz="1600" dirty="0">
              <a:solidFill>
                <a:srgbClr val="000000"/>
              </a:solidFill>
              <a:latin typeface="Arial"/>
              <a:ea typeface=""/>
              <a:cs typeface="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1A253C5-74C0-4F1E-988D-DA818251AA3B}"/>
              </a:ext>
            </a:extLst>
          </p:cNvPr>
          <p:cNvSpPr txBox="1"/>
          <p:nvPr/>
        </p:nvSpPr>
        <p:spPr>
          <a:xfrm>
            <a:off x="455930" y="3494299"/>
            <a:ext cx="196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/>
                <a:ea typeface=""/>
                <a:cs typeface=""/>
              </a:rPr>
              <a:t>Decreased appetite</a:t>
            </a:r>
            <a:endParaRPr lang="en-US" sz="1600" dirty="0">
              <a:solidFill>
                <a:srgbClr val="000000"/>
              </a:solidFill>
              <a:latin typeface="Arial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526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/>
              <a:t>Study Design: </a:t>
            </a:r>
            <a:r>
              <a:rPr lang="en-US" dirty="0">
                <a:solidFill>
                  <a:srgbClr val="1D6FA9"/>
                </a:solidFill>
              </a:rPr>
              <a:t>EMBRACA</a:t>
            </a:r>
            <a:r>
              <a:rPr lang="en-US" sz="1650" dirty="0">
                <a:solidFill>
                  <a:srgbClr val="1D6FA9"/>
                </a:solidFill>
              </a:rPr>
              <a:t> </a:t>
            </a:r>
            <a:endParaRPr lang="en-US" b="1" dirty="0"/>
          </a:p>
        </p:txBody>
      </p:sp>
      <p:sp>
        <p:nvSpPr>
          <p:cNvPr id="22" name="Content Placeholder 15"/>
          <p:cNvSpPr txBox="1">
            <a:spLocks/>
          </p:cNvSpPr>
          <p:nvPr/>
        </p:nvSpPr>
        <p:spPr>
          <a:xfrm>
            <a:off x="7205563" y="1024462"/>
            <a:ext cx="4431115" cy="3329882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fontAlgn="t" hangingPunct="0">
              <a:spcBef>
                <a:spcPts val="225"/>
              </a:spcBef>
              <a:buClr>
                <a:srgbClr val="000000"/>
              </a:buClr>
              <a:defRPr/>
            </a:pPr>
            <a:r>
              <a:rPr lang="en-US" b="1" kern="0" dirty="0">
                <a:solidFill>
                  <a:schemeClr val="accent4">
                    <a:lumMod val="75000"/>
                  </a:schemeClr>
                </a:solidFill>
                <a:ea typeface="ＭＳ Ｐゴシック"/>
                <a:cs typeface="Arial" pitchFamily="34" charset="0"/>
              </a:rPr>
              <a:t>Primary endpoint</a:t>
            </a:r>
          </a:p>
          <a:p>
            <a:pPr marL="214313" indent="-214313" eaLnBrk="0" fontAlgn="t" hangingPunct="0">
              <a:spcBef>
                <a:spcPts val="225"/>
              </a:spcBef>
              <a:buClr>
                <a:srgbClr val="E9C55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solidFill>
                  <a:schemeClr val="accent4">
                    <a:lumMod val="75000"/>
                  </a:schemeClr>
                </a:solidFill>
                <a:ea typeface="ＭＳ Ｐゴシック"/>
                <a:cs typeface="Arial" pitchFamily="34" charset="0"/>
              </a:rPr>
              <a:t>Progression-free survival by RECIST by blinded central review</a:t>
            </a:r>
          </a:p>
          <a:p>
            <a:pPr eaLnBrk="0" fontAlgn="t" hangingPunct="0">
              <a:spcBef>
                <a:spcPts val="225"/>
              </a:spcBef>
              <a:buClr>
                <a:srgbClr val="000000"/>
              </a:buClr>
              <a:defRPr/>
            </a:pPr>
            <a:endParaRPr lang="en-US" sz="1200" kern="0" dirty="0">
              <a:solidFill>
                <a:schemeClr val="accent4">
                  <a:lumMod val="75000"/>
                </a:schemeClr>
              </a:solidFill>
              <a:ea typeface="ＭＳ Ｐゴシック"/>
              <a:cs typeface="Arial" pitchFamily="34" charset="0"/>
            </a:endParaRPr>
          </a:p>
          <a:p>
            <a:pPr eaLnBrk="0" fontAlgn="t" hangingPunct="0">
              <a:spcBef>
                <a:spcPts val="225"/>
              </a:spcBef>
              <a:buClr>
                <a:srgbClr val="000000"/>
              </a:buClr>
              <a:defRPr/>
            </a:pPr>
            <a:r>
              <a:rPr lang="en-US" b="1" kern="0" dirty="0">
                <a:solidFill>
                  <a:schemeClr val="accent4">
                    <a:lumMod val="75000"/>
                  </a:schemeClr>
                </a:solidFill>
                <a:ea typeface="ＭＳ Ｐゴシック"/>
                <a:cs typeface="Arial" pitchFamily="34" charset="0"/>
              </a:rPr>
              <a:t>Key secondary efficacy endpoints </a:t>
            </a:r>
          </a:p>
          <a:p>
            <a:pPr marL="214313" indent="-214313" eaLnBrk="0" fontAlgn="t" hangingPunct="0">
              <a:spcBef>
                <a:spcPts val="225"/>
              </a:spcBef>
              <a:buClr>
                <a:srgbClr val="E9C55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Overall survival (OS)</a:t>
            </a:r>
          </a:p>
          <a:p>
            <a:pPr marL="214313" indent="-214313" eaLnBrk="0" fontAlgn="t" hangingPunct="0">
              <a:spcBef>
                <a:spcPts val="225"/>
              </a:spcBef>
              <a:buClr>
                <a:srgbClr val="E9C55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ORR by investigator</a:t>
            </a:r>
          </a:p>
          <a:p>
            <a:pPr marL="214313" indent="-214313" eaLnBrk="0" fontAlgn="t" hangingPunct="0">
              <a:spcBef>
                <a:spcPts val="225"/>
              </a:spcBef>
              <a:buClr>
                <a:srgbClr val="E9C55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Safety</a:t>
            </a:r>
          </a:p>
          <a:p>
            <a:pPr eaLnBrk="0" fontAlgn="t" hangingPunct="0">
              <a:spcBef>
                <a:spcPts val="225"/>
              </a:spcBef>
              <a:buClr>
                <a:srgbClr val="000000"/>
              </a:buClr>
              <a:defRPr/>
            </a:pPr>
            <a:endParaRPr lang="en-US" b="1" kern="0" dirty="0">
              <a:solidFill>
                <a:srgbClr val="1D6FA9">
                  <a:lumMod val="75000"/>
                </a:srgbClr>
              </a:solidFill>
              <a:ea typeface="ＭＳ Ｐゴシック"/>
              <a:cs typeface="Arial" pitchFamily="34" charset="0"/>
            </a:endParaRPr>
          </a:p>
          <a:p>
            <a:pPr eaLnBrk="0" fontAlgn="t" hangingPunct="0">
              <a:spcBef>
                <a:spcPts val="225"/>
              </a:spcBef>
              <a:buClr>
                <a:srgbClr val="000000"/>
              </a:buClr>
              <a:defRPr/>
            </a:pPr>
            <a:r>
              <a:rPr lang="en-US" b="1" kern="0" dirty="0">
                <a:solidFill>
                  <a:srgbClr val="1D6FA9">
                    <a:lumMod val="75000"/>
                  </a:srgbClr>
                </a:solidFill>
                <a:ea typeface="ＭＳ Ｐゴシック"/>
                <a:cs typeface="Arial" pitchFamily="34" charset="0"/>
              </a:rPr>
              <a:t>Exploratory endpoints </a:t>
            </a:r>
          </a:p>
          <a:p>
            <a:pPr marL="214313" indent="-214313" eaLnBrk="0" fontAlgn="t" hangingPunct="0">
              <a:spcBef>
                <a:spcPts val="225"/>
              </a:spcBef>
              <a:buClr>
                <a:srgbClr val="E9C55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Duration of response (DOR) for objective responders</a:t>
            </a:r>
          </a:p>
          <a:p>
            <a:pPr marL="214313" indent="-214313" eaLnBrk="0" fontAlgn="t" hangingPunct="0">
              <a:spcBef>
                <a:spcPts val="225"/>
              </a:spcBef>
              <a:buClr>
                <a:srgbClr val="E9C55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solidFill>
                  <a:srgbClr val="1D6FA9">
                    <a:lumMod val="75000"/>
                  </a:srgbClr>
                </a:solidFill>
                <a:cs typeface="Arial" pitchFamily="34" charset="0"/>
              </a:rPr>
              <a:t>Quality of life (</a:t>
            </a:r>
            <a:r>
              <a:rPr lang="en-US" sz="1400" b="1" kern="0" dirty="0" err="1">
                <a:solidFill>
                  <a:srgbClr val="1D6FA9">
                    <a:lumMod val="75000"/>
                  </a:srgbClr>
                </a:solidFill>
                <a:cs typeface="Arial" pitchFamily="34" charset="0"/>
              </a:rPr>
              <a:t>QoL</a:t>
            </a:r>
            <a:r>
              <a:rPr lang="en-US" sz="1400" b="1" kern="0" dirty="0">
                <a:solidFill>
                  <a:srgbClr val="1D6FA9">
                    <a:lumMod val="75000"/>
                  </a:srgbClr>
                </a:solidFill>
                <a:cs typeface="Arial" pitchFamily="34" charset="0"/>
              </a:rPr>
              <a:t>; EORTC QLQ-C30, </a:t>
            </a:r>
            <a:br>
              <a:rPr lang="en-US" sz="1400" b="1" kern="0" dirty="0">
                <a:solidFill>
                  <a:srgbClr val="1D6FA9">
                    <a:lumMod val="75000"/>
                  </a:srgbClr>
                </a:solidFill>
                <a:cs typeface="Arial" pitchFamily="34" charset="0"/>
              </a:rPr>
            </a:br>
            <a:r>
              <a:rPr lang="en-US" sz="1400" b="1" kern="0" dirty="0">
                <a:solidFill>
                  <a:srgbClr val="1D6FA9">
                    <a:lumMod val="75000"/>
                  </a:srgbClr>
                </a:solidFill>
                <a:cs typeface="Arial" pitchFamily="34" charset="0"/>
              </a:rPr>
              <a:t>QLQ-BR23)</a:t>
            </a:r>
          </a:p>
          <a:p>
            <a:pPr marL="214313" indent="-214313" eaLnBrk="0" fontAlgn="t" hangingPunct="0">
              <a:spcBef>
                <a:spcPts val="225"/>
              </a:spcBef>
              <a:buClr>
                <a:srgbClr val="E9C550"/>
              </a:buClr>
              <a:buFont typeface="Arial" panose="020B0604020202020204" pitchFamily="34" charset="0"/>
              <a:buChar char="•"/>
              <a:defRPr/>
            </a:pPr>
            <a:endParaRPr lang="en-US" sz="1125" b="1" kern="0" dirty="0">
              <a:solidFill>
                <a:srgbClr val="1D6FA9">
                  <a:lumMod val="75000"/>
                </a:srgbClr>
              </a:solidFill>
              <a:cs typeface="Arial" pitchFamily="34" charset="0"/>
            </a:endParaRPr>
          </a:p>
          <a:p>
            <a:pPr marL="214313" indent="-214313" eaLnBrk="0" fontAlgn="t" hangingPunct="0">
              <a:spcBef>
                <a:spcPts val="225"/>
              </a:spcBef>
              <a:buClr>
                <a:srgbClr val="E9C550"/>
              </a:buClr>
              <a:buFont typeface="Arial" panose="020B0604020202020204" pitchFamily="34" charset="0"/>
              <a:buChar char="•"/>
              <a:defRPr/>
            </a:pPr>
            <a:endParaRPr lang="en-US" sz="1125" b="1" kern="0" dirty="0">
              <a:solidFill>
                <a:srgbClr val="1D6FA9">
                  <a:lumMod val="75000"/>
                </a:srgbClr>
              </a:solidFill>
              <a:cs typeface="Arial" pitchFamily="34" charset="0"/>
            </a:endParaRPr>
          </a:p>
          <a:p>
            <a:pPr marL="214313" indent="-214313" eaLnBrk="0" fontAlgn="t" hangingPunct="0">
              <a:spcBef>
                <a:spcPts val="225"/>
              </a:spcBef>
              <a:buClr>
                <a:srgbClr val="E9C550"/>
              </a:buClr>
              <a:buFont typeface="Arial" panose="020B0604020202020204" pitchFamily="34" charset="0"/>
              <a:buChar char="•"/>
              <a:defRPr/>
            </a:pPr>
            <a:endParaRPr lang="en-US" sz="1125" b="1" kern="0" dirty="0">
              <a:solidFill>
                <a:srgbClr val="FFFFFF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75884" y="4613771"/>
            <a:ext cx="4112645" cy="531098"/>
          </a:xfrm>
          <a:prstGeom prst="roundRect">
            <a:avLst>
              <a:gd name="adj" fmla="val 20085"/>
            </a:avLst>
          </a:prstGeom>
          <a:solidFill>
            <a:srgbClr val="BFBFBF"/>
          </a:solidFill>
          <a:ln cap="sq">
            <a:noFill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20250" bIns="20250" rtlCol="0" anchor="ctr">
            <a:spAutoFit/>
          </a:bodyPr>
          <a:lstStyle/>
          <a:p>
            <a:pPr algn="ctr" defTabSz="257175"/>
            <a:r>
              <a:rPr lang="en-GB" sz="1400" dirty="0">
                <a:solidFill>
                  <a:srgbClr val="DADADA">
                    <a:lumMod val="10000"/>
                  </a:srgbClr>
                </a:solidFill>
                <a:cs typeface="Arial" pitchFamily="34" charset="0"/>
              </a:rPr>
              <a:t>Phase 3, international, open-label study randomized </a:t>
            </a:r>
            <a:br>
              <a:rPr lang="en-GB" sz="1400" dirty="0">
                <a:solidFill>
                  <a:srgbClr val="DADADA">
                    <a:lumMod val="10000"/>
                  </a:srgbClr>
                </a:solidFill>
                <a:cs typeface="Arial" pitchFamily="34" charset="0"/>
              </a:rPr>
            </a:br>
            <a:r>
              <a:rPr lang="en-GB" sz="1400" dirty="0">
                <a:solidFill>
                  <a:srgbClr val="DADADA">
                    <a:lumMod val="10000"/>
                  </a:srgbClr>
                </a:solidFill>
                <a:cs typeface="Arial" pitchFamily="34" charset="0"/>
              </a:rPr>
              <a:t>431 patients in 16 countries and 145 sites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227" y="5340041"/>
            <a:ext cx="96753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Abbreviations: CNS, central nervous system; EORTC, European </a:t>
            </a:r>
            <a:r>
              <a:rPr lang="en-US" sz="1100" dirty="0" err="1"/>
              <a:t>Organisation</a:t>
            </a:r>
            <a:r>
              <a:rPr lang="en-US" sz="1100" dirty="0"/>
              <a:t> for Research and Treatment of Cancer; HER2, human epidermal growth factor receptor 2; </a:t>
            </a:r>
            <a:r>
              <a:rPr lang="en-US" sz="1100" dirty="0" err="1"/>
              <a:t>mets</a:t>
            </a:r>
            <a:r>
              <a:rPr lang="en-US" sz="1100" dirty="0"/>
              <a:t>, metastases; PO, orally (per os); </a:t>
            </a:r>
            <a:br>
              <a:rPr lang="en-US" sz="1100" dirty="0"/>
            </a:br>
            <a:r>
              <a:rPr lang="en-US" sz="1100" dirty="0"/>
              <a:t>QLQ-BR23, Quality of Life Questionnaire breast cancer module; QLQ-C30, Quality of Life Questionnaire Core 30; R, randomized; RECIST, Response Evaluation Criteria In Solid Tumors version 1.1; </a:t>
            </a:r>
            <a:br>
              <a:rPr lang="en-US" sz="1100" dirty="0"/>
            </a:br>
            <a:r>
              <a:rPr lang="en-US" sz="1100" dirty="0"/>
              <a:t>TNBC, triple-negative breast cancer.</a:t>
            </a:r>
            <a:endParaRPr lang="en-US" sz="1100" dirty="0">
              <a:hlinkClick r:id="rId3"/>
            </a:endParaRPr>
          </a:p>
          <a:p>
            <a:r>
              <a:rPr lang="en-US" sz="1100" dirty="0"/>
              <a:t>*Additional inclusion criteria included: no more than 3 prior cytotoxic chemotherapy regimens for locally advanced or metastatic disease; prior treatment with a taxane and/or anthracycline unless medically contraindicated. </a:t>
            </a:r>
            <a:r>
              <a:rPr lang="en-US" sz="1100" baseline="30000" dirty="0"/>
              <a:t>†</a:t>
            </a:r>
            <a:r>
              <a:rPr lang="en-US" sz="1100" dirty="0"/>
              <a:t>HER2-positive disease is excluded. </a:t>
            </a:r>
            <a:r>
              <a:rPr lang="en-US" sz="1100" baseline="30000" dirty="0"/>
              <a:t>‡</a:t>
            </a:r>
            <a:r>
              <a:rPr lang="en-US" sz="1100" dirty="0"/>
              <a:t>Physician's choice of therapy must be determined prior to randomization.</a:t>
            </a:r>
          </a:p>
          <a:p>
            <a:r>
              <a:rPr lang="en-US" sz="1100" dirty="0">
                <a:hlinkClick r:id="rId3"/>
              </a:rPr>
              <a:t>www.clinicaltrials.gov (NCT01945775)</a:t>
            </a:r>
            <a:endParaRPr lang="en-US" sz="1100" dirty="0"/>
          </a:p>
        </p:txBody>
      </p:sp>
      <p:sp>
        <p:nvSpPr>
          <p:cNvPr id="25" name="Rounded Rectangle 24"/>
          <p:cNvSpPr/>
          <p:nvPr/>
        </p:nvSpPr>
        <p:spPr>
          <a:xfrm>
            <a:off x="797069" y="1152297"/>
            <a:ext cx="3759091" cy="2356510"/>
          </a:xfrm>
          <a:prstGeom prst="roundRect">
            <a:avLst>
              <a:gd name="adj" fmla="val 6958"/>
            </a:avLst>
          </a:prstGeom>
          <a:solidFill>
            <a:schemeClr val="accent4">
              <a:lumMod val="75000"/>
            </a:schemeClr>
          </a:solidFill>
          <a:ln w="127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lIns="34290" rIns="34290" rtlCol="0" anchor="ctr"/>
          <a:lstStyle/>
          <a:p>
            <a:pPr defTabSz="408087">
              <a:spcBef>
                <a:spcPts val="450"/>
              </a:spcBef>
              <a:defRPr/>
            </a:pPr>
            <a:r>
              <a:rPr lang="en-US" altLang="zh-CN" sz="1500" kern="0" dirty="0">
                <a:solidFill>
                  <a:schemeClr val="bg1"/>
                </a:solidFill>
                <a:ea typeface="黑体"/>
                <a:cs typeface="Arial" panose="020B0604020202020204" pitchFamily="34" charset="0"/>
              </a:rPr>
              <a:t>Patients with locally advanced or metastatic HER2-negative breast cancer and a germline </a:t>
            </a:r>
            <a:r>
              <a:rPr lang="en-US" altLang="zh-CN" sz="1500" i="1" kern="0" dirty="0">
                <a:solidFill>
                  <a:schemeClr val="bg1"/>
                </a:solidFill>
                <a:ea typeface="黑体"/>
                <a:cs typeface="Arial" panose="020B0604020202020204" pitchFamily="34" charset="0"/>
              </a:rPr>
              <a:t>BRCA1</a:t>
            </a:r>
            <a:r>
              <a:rPr lang="en-US" altLang="zh-CN" sz="1500" kern="0" dirty="0">
                <a:solidFill>
                  <a:schemeClr val="bg1"/>
                </a:solidFill>
                <a:ea typeface="黑体"/>
                <a:cs typeface="Arial" panose="020B0604020202020204" pitchFamily="34" charset="0"/>
              </a:rPr>
              <a:t> or </a:t>
            </a:r>
            <a:r>
              <a:rPr lang="en-US" altLang="zh-CN" sz="1500" i="1" kern="0" dirty="0">
                <a:solidFill>
                  <a:schemeClr val="bg1"/>
                </a:solidFill>
                <a:ea typeface="黑体"/>
                <a:cs typeface="Arial" panose="020B0604020202020204" pitchFamily="34" charset="0"/>
              </a:rPr>
              <a:t>BRCA2</a:t>
            </a:r>
            <a:r>
              <a:rPr lang="en-US" altLang="zh-CN" sz="1500" kern="0" dirty="0">
                <a:solidFill>
                  <a:schemeClr val="bg1"/>
                </a:solidFill>
                <a:ea typeface="黑体"/>
                <a:cs typeface="Arial" panose="020B0604020202020204" pitchFamily="34" charset="0"/>
              </a:rPr>
              <a:t> mutation*</a:t>
            </a:r>
            <a:r>
              <a:rPr lang="en-US" altLang="zh-CN" sz="1500" kern="0" baseline="30000" dirty="0">
                <a:solidFill>
                  <a:schemeClr val="bg1"/>
                </a:solidFill>
                <a:ea typeface="黑体"/>
                <a:cs typeface="Arial" panose="020B0604020202020204" pitchFamily="34" charset="0"/>
              </a:rPr>
              <a:t>†</a:t>
            </a:r>
          </a:p>
          <a:p>
            <a:pPr defTabSz="408087">
              <a:spcBef>
                <a:spcPts val="900"/>
              </a:spcBef>
              <a:defRPr/>
            </a:pPr>
            <a:r>
              <a:rPr lang="en-US" altLang="zh-CN" sz="1500" kern="0" dirty="0">
                <a:solidFill>
                  <a:schemeClr val="bg1"/>
                </a:solidFill>
                <a:ea typeface="黑体"/>
                <a:cs typeface="Arial" panose="020B0604020202020204" pitchFamily="34" charset="0"/>
              </a:rPr>
              <a:t>Stratification factors:</a:t>
            </a:r>
          </a:p>
          <a:p>
            <a:pPr marL="127397" indent="-127397" defTabSz="408087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500" kern="0" dirty="0">
                <a:solidFill>
                  <a:schemeClr val="bg1"/>
                </a:solidFill>
                <a:ea typeface="黑体"/>
                <a:cs typeface="Arial" panose="020B0604020202020204" pitchFamily="34" charset="0"/>
              </a:rPr>
              <a:t>Number of prior chemo regimens (0 or ≥ 1)</a:t>
            </a:r>
          </a:p>
          <a:p>
            <a:pPr marL="127397" indent="-127397" defTabSz="408087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500" kern="0" dirty="0">
                <a:solidFill>
                  <a:schemeClr val="bg1"/>
                </a:solidFill>
                <a:ea typeface="黑体"/>
                <a:cs typeface="Arial" panose="020B0604020202020204" pitchFamily="34" charset="0"/>
              </a:rPr>
              <a:t>TNBC or hormone receptor positive (HR+) </a:t>
            </a:r>
          </a:p>
          <a:p>
            <a:pPr marL="127397" indent="-127397" defTabSz="408087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500" kern="0" dirty="0">
                <a:solidFill>
                  <a:schemeClr val="bg1"/>
                </a:solidFill>
                <a:ea typeface="黑体"/>
                <a:cs typeface="Arial" panose="020B0604020202020204" pitchFamily="34" charset="0"/>
              </a:rPr>
              <a:t>History of CNS mets or no CNS mets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342895" y="1429825"/>
            <a:ext cx="1862668" cy="584699"/>
          </a:xfrm>
          <a:prstGeom prst="roundRect">
            <a:avLst>
              <a:gd name="adj" fmla="val 6958"/>
            </a:avLst>
          </a:prstGeom>
          <a:solidFill>
            <a:srgbClr val="0090E5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83097">
              <a:defRPr/>
            </a:pPr>
            <a:r>
              <a:rPr lang="en-US" sz="1500" b="1" kern="0" dirty="0">
                <a:solidFill>
                  <a:srgbClr val="FFFFFF"/>
                </a:solidFill>
                <a:cs typeface="Times New Roman" pitchFamily="18" charset="0"/>
              </a:rPr>
              <a:t>Talazoparib</a:t>
            </a:r>
          </a:p>
          <a:p>
            <a:pPr algn="ctr" defTabSz="483097">
              <a:defRPr/>
            </a:pPr>
            <a:r>
              <a:rPr lang="en-US" sz="1500" b="1" kern="0" dirty="0">
                <a:solidFill>
                  <a:srgbClr val="FFFFFF"/>
                </a:solidFill>
                <a:cs typeface="Times New Roman" pitchFamily="18" charset="0"/>
              </a:rPr>
              <a:t>1 mg PO daily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342894" y="2820891"/>
            <a:ext cx="1905623" cy="1491942"/>
          </a:xfrm>
          <a:prstGeom prst="roundRect">
            <a:avLst>
              <a:gd name="adj" fmla="val 6958"/>
            </a:avLst>
          </a:prstGeom>
          <a:solidFill>
            <a:srgbClr val="CCCCD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83097">
              <a:defRPr/>
            </a:pPr>
            <a:r>
              <a:rPr lang="en-US" sz="1500" b="1" kern="0" dirty="0">
                <a:solidFill>
                  <a:srgbClr val="080808"/>
                </a:solidFill>
                <a:cs typeface="Times New Roman" pitchFamily="18" charset="0"/>
              </a:rPr>
              <a:t>Physician's choice of therapy (PCT)</a:t>
            </a:r>
            <a:r>
              <a:rPr lang="en-US" sz="1500" b="1" kern="0" baseline="30000" dirty="0">
                <a:solidFill>
                  <a:srgbClr val="080808"/>
                </a:solidFill>
                <a:cs typeface="Times New Roman" pitchFamily="18" charset="0"/>
              </a:rPr>
              <a:t>‡</a:t>
            </a:r>
            <a:r>
              <a:rPr lang="en-US" sz="1500" b="1" kern="0" dirty="0">
                <a:solidFill>
                  <a:srgbClr val="080808"/>
                </a:solidFill>
                <a:cs typeface="Times New Roman" pitchFamily="18" charset="0"/>
              </a:rPr>
              <a:t>:</a:t>
            </a:r>
            <a:r>
              <a:rPr lang="en-US" sz="1500" b="1" kern="0" baseline="30000" dirty="0">
                <a:solidFill>
                  <a:srgbClr val="080808"/>
                </a:solidFill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80808"/>
                </a:solidFill>
              </a:rPr>
              <a:t>capecitabine</a:t>
            </a:r>
            <a:r>
              <a:rPr lang="en-US" sz="1500" b="1" dirty="0">
                <a:solidFill>
                  <a:srgbClr val="080808"/>
                </a:solidFill>
              </a:rPr>
              <a:t>,</a:t>
            </a:r>
          </a:p>
          <a:p>
            <a:pPr algn="ctr"/>
            <a:r>
              <a:rPr lang="en-US" sz="1500" b="1" dirty="0">
                <a:solidFill>
                  <a:srgbClr val="080808"/>
                </a:solidFill>
              </a:rPr>
              <a:t>eribulin, gemcitabine,</a:t>
            </a:r>
          </a:p>
          <a:p>
            <a:pPr algn="ctr"/>
            <a:r>
              <a:rPr lang="en-US" sz="1500" b="1" dirty="0">
                <a:solidFill>
                  <a:srgbClr val="080808"/>
                </a:solidFill>
              </a:rPr>
              <a:t>or vinorelbine</a:t>
            </a:r>
            <a:endParaRPr lang="en-US" sz="1500" b="1" kern="0" dirty="0">
              <a:solidFill>
                <a:srgbClr val="080808"/>
              </a:solidFill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532207" y="2491559"/>
            <a:ext cx="293522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headEnd type="none" w="med" len="med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Straight Arrow Connector 29"/>
          <p:cNvCxnSpPr>
            <a:stCxn id="32" idx="0"/>
          </p:cNvCxnSpPr>
          <p:nvPr/>
        </p:nvCxnSpPr>
        <p:spPr>
          <a:xfrm flipV="1">
            <a:off x="5036462" y="1996797"/>
            <a:ext cx="256244" cy="31058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headEnd type="none" w="med" len="med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" name="Straight Arrow Connector 30"/>
          <p:cNvCxnSpPr>
            <a:stCxn id="32" idx="4"/>
          </p:cNvCxnSpPr>
          <p:nvPr/>
        </p:nvCxnSpPr>
        <p:spPr>
          <a:xfrm>
            <a:off x="5036462" y="2675734"/>
            <a:ext cx="256244" cy="32853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headEnd type="none" w="med" len="med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" name="Oval 31"/>
          <p:cNvSpPr/>
          <p:nvPr/>
        </p:nvSpPr>
        <p:spPr>
          <a:xfrm>
            <a:off x="4852288" y="2307385"/>
            <a:ext cx="368348" cy="36834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 defTabSz="257175" eaLnBrk="0" hangingPunct="0">
              <a:lnSpc>
                <a:spcPct val="95000"/>
              </a:lnSpc>
              <a:defRPr/>
            </a:pPr>
            <a:r>
              <a:rPr lang="en-GB" sz="1050" kern="0" dirty="0">
                <a:solidFill>
                  <a:schemeClr val="bg1"/>
                </a:solidFill>
                <a:latin typeface=""/>
                <a:ea typeface="ＭＳ Ｐゴシック"/>
                <a:cs typeface="Arial" pitchFamily="34" charset="0"/>
              </a:rPr>
              <a:t>R</a:t>
            </a:r>
          </a:p>
          <a:p>
            <a:pPr algn="ctr" defTabSz="257175" eaLnBrk="0" hangingPunct="0">
              <a:lnSpc>
                <a:spcPct val="95000"/>
              </a:lnSpc>
              <a:defRPr/>
            </a:pPr>
            <a:r>
              <a:rPr lang="en-US" sz="1050" kern="0" dirty="0">
                <a:solidFill>
                  <a:schemeClr val="bg1"/>
                </a:solidFill>
                <a:latin typeface=""/>
                <a:ea typeface="ＭＳ Ｐゴシック"/>
                <a:cs typeface="Arial" pitchFamily="34" charset="0"/>
              </a:rPr>
              <a:t>2:1</a:t>
            </a:r>
            <a:endParaRPr lang="en-GB" sz="1050" kern="0" dirty="0">
              <a:solidFill>
                <a:schemeClr val="bg1"/>
              </a:solidFill>
              <a:latin typeface=""/>
              <a:ea typeface="ＭＳ Ｐゴシック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30596" y="2224097"/>
            <a:ext cx="2117921" cy="4445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eaLnBrk="0" hangingPunct="0"/>
            <a:r>
              <a:rPr lang="en-US" sz="1100" dirty="0">
                <a:latin typeface=""/>
                <a:ea typeface="ＭＳ Ｐゴシック"/>
              </a:rPr>
              <a:t>Treatment (21-day cycles) continues until progression or unacceptable toxicity</a:t>
            </a:r>
          </a:p>
        </p:txBody>
      </p:sp>
    </p:spTree>
    <p:extLst>
      <p:ext uri="{BB962C8B-B14F-4D97-AF65-F5344CB8AC3E}">
        <p14:creationId xmlns:p14="http://schemas.microsoft.com/office/powerpoint/2010/main" val="7786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2914" y="2195514"/>
            <a:ext cx="6950075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DNA Damage Repair and Breast Cancer Treatment: PARP Inhibitors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2249488" y="4292600"/>
            <a:ext cx="7683500" cy="1752600"/>
          </a:xfrm>
        </p:spPr>
        <p:txBody>
          <a:bodyPr/>
          <a:lstStyle/>
          <a:p>
            <a:r>
              <a:rPr lang="mr-IN" dirty="0">
                <a:latin typeface="Corbel" charset="0"/>
              </a:rPr>
              <a:t>2018-0</a:t>
            </a:r>
            <a:r>
              <a:rPr lang="en-US">
                <a:latin typeface="Corbel" charset="0"/>
              </a:rPr>
              <a:t>6-04</a:t>
            </a:r>
            <a:endParaRPr lang="en-US" dirty="0">
              <a:latin typeface="Corbel" charset="0"/>
            </a:endParaRPr>
          </a:p>
          <a:p>
            <a:r>
              <a:rPr lang="en-US" dirty="0">
                <a:latin typeface="Corbel" charset="0"/>
              </a:rPr>
              <a:t>Mark Robson, MD</a:t>
            </a:r>
          </a:p>
          <a:p>
            <a:r>
              <a:rPr lang="en-US" dirty="0">
                <a:latin typeface="Corbel" charset="0"/>
              </a:rPr>
              <a:t>Breast Medicine and Clinical Genetics Services</a:t>
            </a:r>
          </a:p>
          <a:p>
            <a:r>
              <a:rPr lang="en-US" dirty="0">
                <a:latin typeface="Corbel" charset="0"/>
                <a:hlinkClick r:id="rId2"/>
              </a:rPr>
              <a:t>robsonm@mskcc.org</a:t>
            </a:r>
            <a:endParaRPr lang="en-US" dirty="0">
              <a:latin typeface="Corbel" charset="0"/>
            </a:endParaRPr>
          </a:p>
          <a:p>
            <a:r>
              <a:rPr lang="en-US" dirty="0">
                <a:latin typeface="Corbel" charset="0"/>
              </a:rPr>
              <a:t>@</a:t>
            </a:r>
            <a:r>
              <a:rPr lang="en-US" dirty="0" err="1">
                <a:latin typeface="Corbel" charset="0"/>
              </a:rPr>
              <a:t>MarkRobsonMD</a:t>
            </a:r>
            <a:endParaRPr lang="en-US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9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5" y="1319865"/>
            <a:ext cx="10840066" cy="4787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Primary Endpoint: PFS by </a:t>
            </a:r>
            <a:r>
              <a:rPr lang="en-US" dirty="0"/>
              <a:t>B</a:t>
            </a:r>
            <a:r>
              <a:rPr lang="en-US" b="1" dirty="0"/>
              <a:t>linded </a:t>
            </a:r>
            <a:r>
              <a:rPr lang="en-US" dirty="0"/>
              <a:t>Central Review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606027"/>
              </p:ext>
            </p:extLst>
          </p:nvPr>
        </p:nvGraphicFramePr>
        <p:xfrm>
          <a:off x="6542372" y="1319865"/>
          <a:ext cx="4355271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9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3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21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TALA </a:t>
                      </a:r>
                    </a:p>
                    <a:p>
                      <a:pPr algn="ctr"/>
                      <a:r>
                        <a:rPr lang="en-US" sz="1300" dirty="0"/>
                        <a:t>(n = 287)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Overall PCT</a:t>
                      </a:r>
                      <a:endParaRPr lang="en-US" sz="1300" baseline="0" dirty="0"/>
                    </a:p>
                    <a:p>
                      <a:pPr algn="ctr"/>
                      <a:r>
                        <a:rPr lang="en-US" sz="1300" baseline="0" dirty="0"/>
                        <a:t>(n = 144)</a:t>
                      </a:r>
                      <a:endParaRPr lang="en-US" sz="13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1300" dirty="0"/>
                        <a:t>Events,</a:t>
                      </a:r>
                      <a:r>
                        <a:rPr lang="en-US" sz="1300" baseline="0" dirty="0"/>
                        <a:t> no. (%)</a:t>
                      </a:r>
                      <a:endParaRPr lang="en-US" sz="13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kern="1200" baseline="0" dirty="0">
                          <a:solidFill>
                            <a:schemeClr val="tx1"/>
                          </a:solidFill>
                        </a:rPr>
                        <a:t>186 (65%) 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kern="1200" baseline="0" dirty="0">
                          <a:solidFill>
                            <a:schemeClr val="tx1"/>
                          </a:solidFill>
                        </a:rPr>
                        <a:t>83 (58%) 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617">
                <a:tc>
                  <a:txBody>
                    <a:bodyPr/>
                    <a:lstStyle/>
                    <a:p>
                      <a:r>
                        <a:rPr lang="en-US" sz="1300" dirty="0"/>
                        <a:t>Median</a:t>
                      </a:r>
                      <a:r>
                        <a:rPr lang="en-US" sz="1300" baseline="0" dirty="0"/>
                        <a:t>, </a:t>
                      </a:r>
                      <a:r>
                        <a:rPr lang="en-US" sz="1300" baseline="0" dirty="0" err="1"/>
                        <a:t>mo</a:t>
                      </a:r>
                      <a:r>
                        <a:rPr lang="en-US" sz="1300" baseline="0" dirty="0"/>
                        <a:t> (95% CI)</a:t>
                      </a:r>
                      <a:endParaRPr lang="en-US" sz="13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kern="1200" baseline="0" dirty="0">
                          <a:solidFill>
                            <a:schemeClr val="tx1"/>
                          </a:solidFill>
                        </a:rPr>
                        <a:t>8.6 (7.2, 9.3) 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kern="1200" baseline="0" dirty="0">
                          <a:solidFill>
                            <a:schemeClr val="tx1"/>
                          </a:solidFill>
                        </a:rPr>
                        <a:t>5.6 (4.2, 6.7) 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Hazard ratio,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="1" u="none" strike="noStrike" kern="1200" baseline="0" dirty="0">
                          <a:solidFill>
                            <a:schemeClr val="tx1"/>
                          </a:solidFill>
                        </a:rPr>
                        <a:t>0.54,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95% CI, 0.41,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0.71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="1" u="none" strike="noStrike" kern="1200" baseline="0" dirty="0">
                          <a:solidFill>
                            <a:schemeClr val="tx1"/>
                          </a:solidFill>
                        </a:rPr>
                        <a:t>&lt; 0.0001 </a:t>
                      </a:r>
                      <a:endParaRPr lang="en-US" sz="13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233397" y="1971923"/>
            <a:ext cx="1939226" cy="523220"/>
            <a:chOff x="3178366" y="1798172"/>
            <a:chExt cx="1614120" cy="435503"/>
          </a:xfrm>
        </p:grpSpPr>
        <p:sp>
          <p:nvSpPr>
            <p:cNvPr id="8" name="TextBox 7"/>
            <p:cNvSpPr txBox="1"/>
            <p:nvPr/>
          </p:nvSpPr>
          <p:spPr>
            <a:xfrm>
              <a:off x="3421447" y="1798172"/>
              <a:ext cx="1371039" cy="43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TALA</a:t>
              </a:r>
            </a:p>
            <a:p>
              <a:r>
                <a:rPr lang="en-GB" sz="1400" b="1" dirty="0"/>
                <a:t>Overall PCT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178366" y="1866980"/>
              <a:ext cx="253388" cy="117665"/>
              <a:chOff x="3178366" y="1866980"/>
              <a:chExt cx="253388" cy="117665"/>
            </a:xfrm>
          </p:grpSpPr>
          <p:sp>
            <p:nvSpPr>
              <p:cNvPr id="9" name="Diamond 8"/>
              <p:cNvSpPr/>
              <p:nvPr/>
            </p:nvSpPr>
            <p:spPr>
              <a:xfrm>
                <a:off x="3254209" y="1866980"/>
                <a:ext cx="99152" cy="117665"/>
              </a:xfrm>
              <a:prstGeom prst="diamond">
                <a:avLst/>
              </a:prstGeom>
              <a:solidFill>
                <a:srgbClr val="4C81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3178366" y="1927952"/>
                <a:ext cx="253388" cy="0"/>
              </a:xfrm>
              <a:prstGeom prst="line">
                <a:avLst/>
              </a:prstGeom>
              <a:ln w="25400">
                <a:solidFill>
                  <a:srgbClr val="4C81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178366" y="2066201"/>
              <a:ext cx="253388" cy="117665"/>
              <a:chOff x="3178366" y="1866980"/>
              <a:chExt cx="253388" cy="11766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178366" y="1927952"/>
                <a:ext cx="253388" cy="0"/>
              </a:xfrm>
              <a:prstGeom prst="line">
                <a:avLst/>
              </a:prstGeom>
              <a:ln w="25400">
                <a:solidFill>
                  <a:srgbClr val="34B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Diamond 13"/>
              <p:cNvSpPr/>
              <p:nvPr/>
            </p:nvSpPr>
            <p:spPr>
              <a:xfrm>
                <a:off x="3254209" y="1866980"/>
                <a:ext cx="99152" cy="117665"/>
              </a:xfrm>
              <a:prstGeom prst="diamond">
                <a:avLst/>
              </a:prstGeom>
              <a:solidFill>
                <a:srgbClr val="34B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2450287" y="6078977"/>
            <a:ext cx="615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1-Year </a:t>
            </a:r>
            <a:r>
              <a:rPr lang="en-US"/>
              <a:t>PFS 37% </a:t>
            </a:r>
            <a:r>
              <a:rPr lang="en-US" dirty="0"/>
              <a:t>vs 20%      Median follow-up time:  11.2 months </a:t>
            </a:r>
          </a:p>
        </p:txBody>
      </p:sp>
    </p:spTree>
    <p:extLst>
      <p:ext uri="{BB962C8B-B14F-4D97-AF65-F5344CB8AC3E}">
        <p14:creationId xmlns:p14="http://schemas.microsoft.com/office/powerpoint/2010/main" val="19287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PFS: Subgroup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r="3475"/>
          <a:stretch/>
        </p:blipFill>
        <p:spPr>
          <a:xfrm>
            <a:off x="820614" y="1143135"/>
            <a:ext cx="11136924" cy="53957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37537" y="2605393"/>
            <a:ext cx="57150" cy="161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5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Interim OS Analysis: Secondary Endpoint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96700"/>
              </p:ext>
            </p:extLst>
          </p:nvPr>
        </p:nvGraphicFramePr>
        <p:xfrm>
          <a:off x="1414791" y="5242847"/>
          <a:ext cx="7282265" cy="12437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61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0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9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2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Survival Probability at: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4290" marR="34290" marT="34290" marB="3429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TALA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(n = 287)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4290" marR="34290" marT="34290" marB="3429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Overall PCT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(n = 144)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4290" marR="34290" marT="34290" marB="3429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4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Month 24, % (95% CI) 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45% (36.7</a:t>
                      </a:r>
                      <a:r>
                        <a:rPr lang="en-US" sz="1400" baseline="0" dirty="0">
                          <a:effectLst/>
                        </a:rPr>
                        <a:t>-53.5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37% (24.1-49.1)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4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Month 36, % (95% CI) 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34% (25.3-43.7)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 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082754"/>
            <a:ext cx="9822219" cy="436599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002062"/>
              </p:ext>
            </p:extLst>
          </p:nvPr>
        </p:nvGraphicFramePr>
        <p:xfrm>
          <a:off x="7126686" y="1217748"/>
          <a:ext cx="4535045" cy="1371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73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0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08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TALA </a:t>
                      </a:r>
                    </a:p>
                    <a:p>
                      <a:pPr algn="ctr"/>
                      <a:r>
                        <a:rPr lang="en-US" sz="1200" dirty="0"/>
                        <a:t>(n = 287)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Overall PCT</a:t>
                      </a:r>
                      <a:endParaRPr lang="en-US" sz="1200" baseline="0" dirty="0"/>
                    </a:p>
                    <a:p>
                      <a:pPr algn="ctr"/>
                      <a:r>
                        <a:rPr lang="en-US" sz="1200" baseline="0" dirty="0"/>
                        <a:t>(n = 144)</a:t>
                      </a: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1200" dirty="0"/>
                        <a:t>Events,</a:t>
                      </a:r>
                      <a:r>
                        <a:rPr lang="en-US" sz="1200" baseline="0" dirty="0"/>
                        <a:t> no. (%)</a:t>
                      </a: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>
                          <a:solidFill>
                            <a:schemeClr val="tx1"/>
                          </a:solidFill>
                        </a:rPr>
                        <a:t>108 (38%)</a:t>
                      </a: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>
                          <a:solidFill>
                            <a:schemeClr val="tx1"/>
                          </a:solidFill>
                        </a:rPr>
                        <a:t>55 (38%) </a:t>
                      </a: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617">
                <a:tc>
                  <a:txBody>
                    <a:bodyPr/>
                    <a:lstStyle/>
                    <a:p>
                      <a:r>
                        <a:rPr lang="en-US" sz="1200" dirty="0"/>
                        <a:t>Median</a:t>
                      </a:r>
                      <a:r>
                        <a:rPr lang="en-US" sz="1200" baseline="0" dirty="0"/>
                        <a:t>, </a:t>
                      </a:r>
                      <a:r>
                        <a:rPr lang="en-US" sz="1200" baseline="0" dirty="0" err="1"/>
                        <a:t>mo</a:t>
                      </a:r>
                      <a:r>
                        <a:rPr lang="en-US" sz="1200" baseline="0" dirty="0"/>
                        <a:t> (95% CI)</a:t>
                      </a: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>
                          <a:solidFill>
                            <a:schemeClr val="tx1"/>
                          </a:solidFill>
                        </a:rPr>
                        <a:t>22.3 (18.1, 26.2) </a:t>
                      </a: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>
                          <a:solidFill>
                            <a:schemeClr val="tx1"/>
                          </a:solidFill>
                        </a:rPr>
                        <a:t>19.5 (16.3, 22.4) </a:t>
                      </a: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Hazard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ratio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</a:rPr>
                        <a:t>0.76,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95% CI, 0.54,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1.06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</a:rPr>
                        <a:t>= 0.105</a:t>
                      </a:r>
                      <a:endParaRPr lang="en-US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331307" y="2437584"/>
            <a:ext cx="1171919" cy="415498"/>
            <a:chOff x="3178366" y="1762453"/>
            <a:chExt cx="1562558" cy="553997"/>
          </a:xfrm>
        </p:grpSpPr>
        <p:sp>
          <p:nvSpPr>
            <p:cNvPr id="10" name="TextBox 9"/>
            <p:cNvSpPr txBox="1"/>
            <p:nvPr/>
          </p:nvSpPr>
          <p:spPr>
            <a:xfrm>
              <a:off x="3369885" y="1762453"/>
              <a:ext cx="137103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/>
                <a:t>TALA</a:t>
              </a:r>
            </a:p>
            <a:p>
              <a:r>
                <a:rPr lang="en-GB" sz="1050" b="1" dirty="0"/>
                <a:t>Overall PCT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78366" y="1866980"/>
              <a:ext cx="253388" cy="117665"/>
              <a:chOff x="3178366" y="1866980"/>
              <a:chExt cx="253388" cy="117665"/>
            </a:xfrm>
          </p:grpSpPr>
          <p:sp>
            <p:nvSpPr>
              <p:cNvPr id="15" name="Diamond 14"/>
              <p:cNvSpPr/>
              <p:nvPr/>
            </p:nvSpPr>
            <p:spPr>
              <a:xfrm>
                <a:off x="3254209" y="1866980"/>
                <a:ext cx="99152" cy="117665"/>
              </a:xfrm>
              <a:prstGeom prst="diamond">
                <a:avLst/>
              </a:prstGeom>
              <a:solidFill>
                <a:srgbClr val="4C81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178366" y="1927952"/>
                <a:ext cx="253388" cy="0"/>
              </a:xfrm>
              <a:prstGeom prst="line">
                <a:avLst/>
              </a:prstGeom>
              <a:ln w="25400">
                <a:solidFill>
                  <a:srgbClr val="4C81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3178366" y="2066201"/>
              <a:ext cx="253388" cy="117665"/>
              <a:chOff x="3178366" y="1866980"/>
              <a:chExt cx="253388" cy="11766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3178366" y="1927952"/>
                <a:ext cx="253388" cy="0"/>
              </a:xfrm>
              <a:prstGeom prst="line">
                <a:avLst/>
              </a:prstGeom>
              <a:ln w="25400">
                <a:solidFill>
                  <a:srgbClr val="34B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Diamond 13"/>
              <p:cNvSpPr/>
              <p:nvPr/>
            </p:nvSpPr>
            <p:spPr>
              <a:xfrm>
                <a:off x="3254209" y="1866980"/>
                <a:ext cx="99152" cy="117665"/>
              </a:xfrm>
              <a:prstGeom prst="diamond">
                <a:avLst/>
              </a:prstGeom>
              <a:solidFill>
                <a:srgbClr val="34B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117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Extending the effectiveness of </a:t>
            </a:r>
            <a:r>
              <a:rPr lang="en-US" sz="3200" dirty="0" err="1"/>
              <a:t>PARPi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391" y="1303174"/>
            <a:ext cx="7679871" cy="4943834"/>
          </a:xfrm>
        </p:spPr>
        <p:txBody>
          <a:bodyPr anchor="ctr"/>
          <a:lstStyle/>
          <a:p>
            <a:r>
              <a:rPr lang="en-US" sz="2800" dirty="0"/>
              <a:t>Combinations with conventional </a:t>
            </a:r>
            <a:r>
              <a:rPr lang="en-US" sz="2800" dirty="0" err="1"/>
              <a:t>cytotoxics</a:t>
            </a:r>
            <a:endParaRPr lang="en-US" sz="2800" dirty="0"/>
          </a:p>
          <a:p>
            <a:r>
              <a:rPr lang="en-US" sz="2800" dirty="0" err="1"/>
              <a:t>PARPi</a:t>
            </a:r>
            <a:r>
              <a:rPr lang="en-US" sz="2800" dirty="0"/>
              <a:t> + PIK3CA inhibitors</a:t>
            </a:r>
          </a:p>
          <a:p>
            <a:r>
              <a:rPr lang="en-US" sz="2800" dirty="0" err="1"/>
              <a:t>PARPi</a:t>
            </a:r>
            <a:r>
              <a:rPr lang="en-US" sz="2800" dirty="0"/>
              <a:t> + </a:t>
            </a:r>
            <a:r>
              <a:rPr lang="en-US" sz="2800" dirty="0" err="1"/>
              <a:t>cediranib</a:t>
            </a:r>
            <a:r>
              <a:rPr lang="en-US" sz="2800" dirty="0"/>
              <a:t> (</a:t>
            </a:r>
            <a:r>
              <a:rPr lang="en-US" sz="2800" dirty="0" err="1"/>
              <a:t>VEGFRi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PARPi</a:t>
            </a:r>
            <a:r>
              <a:rPr lang="en-US" sz="2800" dirty="0"/>
              <a:t> + WEE1 inhibitor, </a:t>
            </a:r>
            <a:r>
              <a:rPr lang="en-US" sz="2800" dirty="0" err="1"/>
              <a:t>ATRi</a:t>
            </a:r>
            <a:r>
              <a:rPr lang="en-US" sz="2800" dirty="0"/>
              <a:t>, </a:t>
            </a:r>
            <a:r>
              <a:rPr lang="en-US" sz="2800" dirty="0" err="1"/>
              <a:t>ATMi</a:t>
            </a:r>
            <a:endParaRPr lang="en-US" sz="2800" dirty="0"/>
          </a:p>
          <a:p>
            <a:pPr lvl="1"/>
            <a:r>
              <a:rPr lang="en-US" sz="2400" dirty="0"/>
              <a:t>Increase replication stress</a:t>
            </a:r>
          </a:p>
          <a:p>
            <a:r>
              <a:rPr lang="en-US" sz="2800" dirty="0" err="1"/>
              <a:t>PARPi</a:t>
            </a:r>
            <a:r>
              <a:rPr lang="en-US" sz="2800" dirty="0"/>
              <a:t> + </a:t>
            </a:r>
            <a:r>
              <a:rPr lang="en-US" sz="2800" dirty="0" err="1"/>
              <a:t>BETi</a:t>
            </a:r>
            <a:endParaRPr lang="en-US" sz="2800" dirty="0"/>
          </a:p>
          <a:p>
            <a:r>
              <a:rPr lang="en-US" sz="2800" dirty="0" err="1"/>
              <a:t>PARPi</a:t>
            </a:r>
            <a:r>
              <a:rPr lang="en-US" sz="2800" dirty="0"/>
              <a:t> + SERD + CDK4/6i</a:t>
            </a:r>
          </a:p>
          <a:p>
            <a:r>
              <a:rPr lang="en-US" sz="2800" dirty="0" err="1"/>
              <a:t>PARPi</a:t>
            </a:r>
            <a:r>
              <a:rPr lang="en-US" sz="2800" dirty="0"/>
              <a:t> + IO agents</a:t>
            </a:r>
          </a:p>
        </p:txBody>
      </p:sp>
    </p:spTree>
    <p:extLst>
      <p:ext uri="{BB962C8B-B14F-4D97-AF65-F5344CB8AC3E}">
        <p14:creationId xmlns:p14="http://schemas.microsoft.com/office/powerpoint/2010/main" val="18966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solidFill>
                  <a:srgbClr val="071D49"/>
                </a:solidFill>
                <a:cs typeface="Arial" panose="020B0604020202020204" pitchFamily="34" charset="0"/>
              </a:rPr>
              <a:t>Combination with conventional </a:t>
            </a:r>
            <a:r>
              <a:rPr lang="en-US" sz="2400" dirty="0" err="1">
                <a:solidFill>
                  <a:srgbClr val="071D49"/>
                </a:solidFill>
                <a:cs typeface="Arial" panose="020B0604020202020204" pitchFamily="34" charset="0"/>
              </a:rPr>
              <a:t>cytotoxics</a:t>
            </a:r>
            <a:endParaRPr lang="en-US" sz="2400" dirty="0">
              <a:solidFill>
                <a:srgbClr val="071D4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6450274" y="1293194"/>
            <a:ext cx="3913307" cy="105255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905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eaLnBrk="0" hangingPunct="0">
              <a:lnSpc>
                <a:spcPts val="1650"/>
              </a:lnSpc>
            </a:pPr>
            <a: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Veliparib 120 mg D1–7 BID </a:t>
            </a:r>
          </a:p>
          <a:p>
            <a:pPr eaLnBrk="0" hangingPunct="0">
              <a:lnSpc>
                <a:spcPts val="1650"/>
              </a:lnSpc>
            </a:pPr>
            <a: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+ Carboplatin AUC 6/Paclitaxel 175 mg/m</a:t>
            </a:r>
            <a:r>
              <a:rPr lang="en-US" sz="1650" b="1" baseline="30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eaLnBrk="0" hangingPunct="0">
              <a:lnSpc>
                <a:spcPts val="1650"/>
              </a:lnSpc>
            </a:pPr>
            <a: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Q3W* </a:t>
            </a:r>
            <a:b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 = 97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6450274" y="3558503"/>
            <a:ext cx="3889208" cy="85955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905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eaLnBrk="0" hangingPunct="0"/>
            <a: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Veliparib 40 mg D1–7 BID </a:t>
            </a:r>
          </a:p>
          <a:p>
            <a:pPr eaLnBrk="0" hangingPunct="0"/>
            <a: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+ TMZ </a:t>
            </a:r>
            <a:r>
              <a:rPr lang="en-US" sz="1650" b="1" dirty="0">
                <a:solidFill>
                  <a:schemeClr val="bg1"/>
                </a:solidFill>
                <a:cs typeface="Arial" panose="020B0604020202020204" pitchFamily="34" charset="0"/>
              </a:rPr>
              <a:t>150 to 200 mg/m</a:t>
            </a:r>
            <a:r>
              <a:rPr lang="en-US" sz="165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lang="en-US" sz="1650" b="1" dirty="0">
                <a:solidFill>
                  <a:schemeClr val="bg1"/>
                </a:solidFill>
                <a:cs typeface="Arial" panose="020B0604020202020204" pitchFamily="34" charset="0"/>
              </a:rPr>
              <a:t> QD, D1–5</a:t>
            </a:r>
            <a:r>
              <a:rPr lang="en-US" sz="165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†</a:t>
            </a:r>
            <a:r>
              <a:rPr lang="en-US" sz="165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 = 94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433708" y="2441841"/>
            <a:ext cx="3889208" cy="1014874"/>
          </a:xfrm>
          <a:prstGeom prst="roundRect">
            <a:avLst>
              <a:gd name="adj" fmla="val 16667"/>
            </a:avLst>
          </a:prstGeom>
          <a:solidFill>
            <a:srgbClr val="2323ED"/>
          </a:solidFill>
          <a:ln w="1905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eaLnBrk="0" hangingPunct="0"/>
            <a: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Placebo </a:t>
            </a:r>
          </a:p>
          <a:p>
            <a:pPr eaLnBrk="0" hangingPunct="0">
              <a:lnSpc>
                <a:spcPts val="1650"/>
              </a:lnSpc>
            </a:pPr>
            <a: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+ </a:t>
            </a:r>
            <a:r>
              <a:rPr lang="en-US" sz="1650" b="1" dirty="0">
                <a:solidFill>
                  <a:srgbClr val="FFFFFF"/>
                </a:solidFill>
                <a:cs typeface="Arial" panose="020B0604020202020204" pitchFamily="34" charset="0"/>
              </a:rPr>
              <a:t>Carboplatin AUC 6/Paclitaxel 175 mg/m</a:t>
            </a:r>
            <a:r>
              <a:rPr lang="en-US" sz="1650" b="1" baseline="30000" dirty="0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  <a:r>
              <a:rPr lang="en-US" sz="1650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  <a:p>
            <a:pPr eaLnBrk="0" hangingPunct="0">
              <a:lnSpc>
                <a:spcPts val="1650"/>
              </a:lnSpc>
            </a:pPr>
            <a:r>
              <a:rPr lang="en-US" sz="1650" b="1" dirty="0">
                <a:solidFill>
                  <a:srgbClr val="FFFFFF"/>
                </a:solidFill>
                <a:cs typeface="Arial" panose="020B0604020202020204" pitchFamily="34" charset="0"/>
              </a:rPr>
              <a:t>Q3W*</a:t>
            </a:r>
            <a: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 = 99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87887" y="4514147"/>
            <a:ext cx="5343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a typeface="Calibri" charset="0"/>
                <a:cs typeface="Calibri" charset="0"/>
              </a:rPr>
              <a:t>*Carboplatin/Paclitaxel administered on D3, 21-day cycle.</a:t>
            </a:r>
          </a:p>
          <a:p>
            <a:r>
              <a:rPr lang="en-US" sz="1200" b="1" baseline="30000" dirty="0">
                <a:ea typeface="Calibri" charset="0"/>
                <a:cs typeface="Calibri" charset="0"/>
              </a:rPr>
              <a:t>†</a:t>
            </a:r>
            <a:r>
              <a:rPr lang="en-US" sz="1200" dirty="0">
                <a:ea typeface="Calibri" charset="0"/>
                <a:cs typeface="Calibri" charset="0"/>
              </a:rPr>
              <a:t>28-day cycle.</a:t>
            </a:r>
          </a:p>
          <a:p>
            <a:r>
              <a:rPr lang="en-US" sz="1200" dirty="0">
                <a:ea typeface="Calibri" charset="0"/>
                <a:cs typeface="Calibri" charset="0"/>
              </a:rPr>
              <a:t>Patients were treated until progression or unmanageable toxicity.</a:t>
            </a:r>
          </a:p>
          <a:p>
            <a:r>
              <a:rPr lang="en-US" sz="1200" dirty="0">
                <a:ea typeface="Calibri" charset="0"/>
                <a:cs typeface="Calibri" charset="0"/>
              </a:rPr>
              <a:t>If both carboplatin and paclitaxel or if TMZ was discontinued, placebo/veliparib was discontinued.</a:t>
            </a:r>
          </a:p>
        </p:txBody>
      </p:sp>
      <p:sp>
        <p:nvSpPr>
          <p:cNvPr id="91" name="AutoShape 3"/>
          <p:cNvSpPr>
            <a:spLocks noChangeArrowheads="1"/>
          </p:cNvSpPr>
          <p:nvPr/>
        </p:nvSpPr>
        <p:spPr bwMode="auto">
          <a:xfrm>
            <a:off x="2005461" y="2362914"/>
            <a:ext cx="3001995" cy="1481257"/>
          </a:xfrm>
          <a:prstGeom prst="roundRect">
            <a:avLst>
              <a:gd name="adj" fmla="val 16667"/>
            </a:avLst>
          </a:prstGeom>
          <a:solidFill>
            <a:srgbClr val="84BD00"/>
          </a:solidFill>
          <a:ln w="1905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Locally recurrent or </a:t>
            </a:r>
            <a:b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metastatic breast cancer with deleterious </a:t>
            </a:r>
            <a:r>
              <a:rPr lang="en-US" sz="1650" b="1" i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BRCA1/2</a:t>
            </a:r>
            <a: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mutation</a:t>
            </a:r>
            <a:b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5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 = 290</a:t>
            </a:r>
          </a:p>
          <a:p>
            <a:pPr eaLnBrk="0" hangingPunct="0"/>
            <a:r>
              <a:rPr lang="en-US" sz="15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(86 sites, 20 countries)</a:t>
            </a:r>
          </a:p>
        </p:txBody>
      </p:sp>
      <p:cxnSp>
        <p:nvCxnSpPr>
          <p:cNvPr id="63" name="Straight Arrow Connector 62"/>
          <p:cNvCxnSpPr>
            <a:stCxn id="91" idx="3"/>
            <a:endCxn id="23556" idx="1"/>
          </p:cNvCxnSpPr>
          <p:nvPr/>
        </p:nvCxnSpPr>
        <p:spPr>
          <a:xfrm flipV="1">
            <a:off x="5007456" y="1819473"/>
            <a:ext cx="1442818" cy="12840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91" idx="3"/>
            <a:endCxn id="23557" idx="1"/>
          </p:cNvCxnSpPr>
          <p:nvPr/>
        </p:nvCxnSpPr>
        <p:spPr>
          <a:xfrm>
            <a:off x="5007456" y="3103543"/>
            <a:ext cx="1442818" cy="8847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864043" y="5625899"/>
            <a:ext cx="8247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l" eaLnBrk="1" hangingPunct="1">
              <a:spcBef>
                <a:spcPct val="0"/>
              </a:spcBef>
              <a:buNone/>
            </a:pPr>
            <a:r>
              <a:rPr lang="en-US" altLang="en-US" sz="1200" dirty="0">
                <a:latin typeface="+mn-lt"/>
                <a:cs typeface="Arial" panose="020B0604020202020204" pitchFamily="34" charset="0"/>
              </a:rPr>
              <a:t>AUC, area under the concentration-time curve; BID, twice daily; D, day; ECOG, Eastern Cooperative Oncology Group; ER, estrogen receptor; PgR, progesterone receptor; Q, every; TMZ, </a:t>
            </a:r>
            <a:r>
              <a:rPr lang="en-US" altLang="en-US" sz="1200" dirty="0" err="1">
                <a:latin typeface="+mn-lt"/>
                <a:cs typeface="Arial" panose="020B0604020202020204" pitchFamily="34" charset="0"/>
              </a:rPr>
              <a:t>temozolomide</a:t>
            </a:r>
            <a:r>
              <a:rPr lang="en-US" altLang="en-US" sz="1200" dirty="0"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864043" y="4050695"/>
            <a:ext cx="3252279" cy="954107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34290" rIns="34290">
            <a:spAutoFit/>
          </a:bodyPr>
          <a:lstStyle/>
          <a:p>
            <a:pPr algn="l" eaLnBrk="0" hangingPunct="0"/>
            <a:r>
              <a:rPr lang="en-US" sz="1400" b="1" dirty="0">
                <a:solidFill>
                  <a:srgbClr val="070605"/>
                </a:solidFill>
                <a:latin typeface="+mn-lt"/>
                <a:cs typeface="Arial" panose="020B0604020202020204" pitchFamily="34" charset="0"/>
              </a:rPr>
              <a:t> Stratification factors for randomization</a:t>
            </a:r>
          </a:p>
          <a:p>
            <a:pPr marL="214313" lvl="1" indent="-214313" eaLnBrk="0" hangingPunct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70605"/>
                </a:solidFill>
                <a:latin typeface="+mn-lt"/>
                <a:cs typeface="Arial" panose="020B0604020202020204" pitchFamily="34" charset="0"/>
              </a:rPr>
              <a:t>ER and PgR status (positive or negative)</a:t>
            </a:r>
          </a:p>
          <a:p>
            <a:pPr marL="214313" lvl="1" indent="-214313" eaLnBrk="0" hangingPunct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70605"/>
                </a:solidFill>
                <a:latin typeface="+mn-lt"/>
                <a:cs typeface="Arial" panose="020B0604020202020204" pitchFamily="34" charset="0"/>
              </a:rPr>
              <a:t>Prior cytotoxic therapy (yes or no)</a:t>
            </a:r>
          </a:p>
          <a:p>
            <a:pPr marL="214313" lvl="1" indent="-214313" eaLnBrk="0" hangingPunct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70605"/>
                </a:solidFill>
                <a:latin typeface="+mn-lt"/>
                <a:cs typeface="Arial" panose="020B0604020202020204" pitchFamily="34" charset="0"/>
              </a:rPr>
              <a:t>ECOG status (0–1 or 2)</a:t>
            </a:r>
          </a:p>
        </p:txBody>
      </p:sp>
      <p:cxnSp>
        <p:nvCxnSpPr>
          <p:cNvPr id="26" name="Straight Arrow Connector 25"/>
          <p:cNvCxnSpPr>
            <a:stCxn id="91" idx="3"/>
          </p:cNvCxnSpPr>
          <p:nvPr/>
        </p:nvCxnSpPr>
        <p:spPr>
          <a:xfrm flipV="1">
            <a:off x="5007455" y="3103542"/>
            <a:ext cx="143077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Rectangle 15"/>
          <p:cNvSpPr>
            <a:spLocks noChangeArrowheads="1"/>
          </p:cNvSpPr>
          <p:nvPr/>
        </p:nvSpPr>
        <p:spPr bwMode="auto">
          <a:xfrm>
            <a:off x="5555373" y="2713445"/>
            <a:ext cx="346983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square" lIns="34290" rIns="34290">
            <a:spAutoFit/>
          </a:bodyPr>
          <a:lstStyle/>
          <a:p>
            <a:pPr eaLnBrk="0" hangingPunct="0"/>
            <a:r>
              <a:rPr lang="en-US" sz="1050" b="1" dirty="0">
                <a:solidFill>
                  <a:srgbClr val="070605"/>
                </a:solidFill>
                <a:latin typeface="+mn-lt"/>
                <a:ea typeface="ＭＳ Ｐゴシック" pitchFamily="34" charset="-128"/>
              </a:rPr>
              <a:t>1:1:1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619" y="6433744"/>
            <a:ext cx="374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Han, </a:t>
            </a:r>
            <a:r>
              <a:rPr lang="en-US" dirty="0" err="1"/>
              <a:t>Dieras</a:t>
            </a:r>
            <a:r>
              <a:rPr lang="en-US" dirty="0"/>
              <a:t>, Robson et al, SABCS 2016</a:t>
            </a:r>
          </a:p>
        </p:txBody>
      </p:sp>
    </p:spTree>
    <p:extLst>
      <p:ext uri="{BB962C8B-B14F-4D97-AF65-F5344CB8AC3E}">
        <p14:creationId xmlns:p14="http://schemas.microsoft.com/office/powerpoint/2010/main" val="121606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2284809" y="164112"/>
            <a:ext cx="7647385" cy="595313"/>
          </a:xfrm>
        </p:spPr>
        <p:txBody>
          <a:bodyPr/>
          <a:lstStyle/>
          <a:p>
            <a:r>
              <a:rPr lang="en-US" altLang="x-none" sz="2800" dirty="0">
                <a:solidFill>
                  <a:srgbClr val="071D49"/>
                </a:solidFill>
                <a:latin typeface="Georgia" charset="0"/>
                <a:ea typeface="ＭＳ Ｐゴシック" charset="-128"/>
                <a:cs typeface="Georgia" charset="0"/>
              </a:rPr>
              <a:t>BROCADE: Tumor Response</a:t>
            </a:r>
          </a:p>
        </p:txBody>
      </p:sp>
      <p:graphicFrame>
        <p:nvGraphicFramePr>
          <p:cNvPr id="8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93293"/>
              </p:ext>
            </p:extLst>
          </p:nvPr>
        </p:nvGraphicFramePr>
        <p:xfrm>
          <a:off x="1819964" y="922542"/>
          <a:ext cx="8503444" cy="2458720"/>
        </p:xfrm>
        <a:graphic>
          <a:graphicData uri="http://schemas.openxmlformats.org/drawingml/2006/table">
            <a:tbl>
              <a:tblPr/>
              <a:tblGrid>
                <a:gridCol w="3321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84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31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4290" marR="342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Placebo + C/P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N = 98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23E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Veliparib + C/P</a:t>
                      </a: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N = 95</a:t>
                      </a: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191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ORR (CR + PR),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n/N, % (95% CI)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49/80 (61.3%)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(49.7–71.9)</a:t>
                      </a:r>
                      <a:endParaRPr kumimoji="0" lang="en-US" altLang="x-non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56/72 (77.8%)*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(66.4–86.7)</a:t>
                      </a:r>
                      <a:endParaRPr kumimoji="0" lang="en-US" altLang="x-non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>
                      <a:lvl1pPr marL="342900" indent="-3429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568325" indent="-2984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568325" marR="0" lvl="1" indent="-29845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CR,  n/N, (%)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3/80 (3.8%)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4/72 (5.6%)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568325" indent="-29845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568325" marR="0" lvl="1" indent="-2984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PR, n/N, (%)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46/80 (57.5%)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52/72 (72.2%)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111125" indent="-111125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111125" marR="0" lvl="0" indent="-111125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CBR</a:t>
                      </a:r>
                    </a:p>
                    <a:p>
                      <a:pPr marL="111125" marR="0" lvl="0" indent="-111125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(week 18 progression-free rate), % (95% CI)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87.0%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(78.3–92.4)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90.7%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(82.2–95.2)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111125" indent="-111125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111125" marR="0" lvl="0" indent="-111125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DOR, </a:t>
                      </a:r>
                    </a:p>
                    <a:p>
                      <a:pPr marL="111125" marR="0" lvl="0" indent="-111125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median months, (95% CI)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11.1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(9.5–15.7)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11.7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(8.5–14.1)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3519" name="TextBox 3"/>
          <p:cNvSpPr txBox="1">
            <a:spLocks noChangeArrowheads="1"/>
          </p:cNvSpPr>
          <p:nvPr/>
        </p:nvSpPr>
        <p:spPr bwMode="auto">
          <a:xfrm>
            <a:off x="4431323" y="3657075"/>
            <a:ext cx="3346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200" b="1"/>
              <a:t>Proportion of Patients with ORR, % </a:t>
            </a:r>
            <a:br>
              <a:rPr lang="en-US" altLang="x-none" sz="1200" b="1"/>
            </a:br>
            <a:r>
              <a:rPr lang="en-US" altLang="x-none" sz="1200" b="1"/>
              <a:t>(95% CI)</a:t>
            </a:r>
          </a:p>
        </p:txBody>
      </p:sp>
      <p:pic>
        <p:nvPicPr>
          <p:cNvPr id="6352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468" y="4297332"/>
            <a:ext cx="268486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21" name="TextBox 4"/>
          <p:cNvSpPr txBox="1">
            <a:spLocks noChangeArrowheads="1"/>
          </p:cNvSpPr>
          <p:nvPr/>
        </p:nvSpPr>
        <p:spPr bwMode="auto">
          <a:xfrm>
            <a:off x="4870665" y="4460449"/>
            <a:ext cx="721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200" b="1">
                <a:solidFill>
                  <a:schemeClr val="bg1"/>
                </a:solidFill>
              </a:rPr>
              <a:t>49/80</a:t>
            </a:r>
          </a:p>
          <a:p>
            <a:r>
              <a:rPr lang="en-US" altLang="x-none" sz="1200" b="1">
                <a:solidFill>
                  <a:schemeClr val="bg1"/>
                </a:solidFill>
              </a:rPr>
              <a:t>(61.3%)</a:t>
            </a:r>
          </a:p>
        </p:txBody>
      </p:sp>
      <p:sp>
        <p:nvSpPr>
          <p:cNvPr id="63522" name="TextBox 8"/>
          <p:cNvSpPr txBox="1">
            <a:spLocks noChangeArrowheads="1"/>
          </p:cNvSpPr>
          <p:nvPr/>
        </p:nvSpPr>
        <p:spPr bwMode="auto">
          <a:xfrm>
            <a:off x="4870665" y="5104578"/>
            <a:ext cx="721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200" b="1">
                <a:solidFill>
                  <a:schemeClr val="bg1"/>
                </a:solidFill>
              </a:rPr>
              <a:t>56/72</a:t>
            </a:r>
          </a:p>
          <a:p>
            <a:r>
              <a:rPr lang="en-US" altLang="x-none" sz="1200" b="1">
                <a:solidFill>
                  <a:schemeClr val="bg1"/>
                </a:solidFill>
              </a:rPr>
              <a:t>(77.8%)</a:t>
            </a:r>
          </a:p>
        </p:txBody>
      </p:sp>
      <p:sp>
        <p:nvSpPr>
          <p:cNvPr id="63523" name="TextBox 9"/>
          <p:cNvSpPr txBox="1">
            <a:spLocks noChangeArrowheads="1"/>
          </p:cNvSpPr>
          <p:nvPr/>
        </p:nvSpPr>
        <p:spPr bwMode="auto">
          <a:xfrm>
            <a:off x="4128906" y="4472354"/>
            <a:ext cx="7088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000" b="1"/>
              <a:t>Placebo </a:t>
            </a:r>
          </a:p>
          <a:p>
            <a:r>
              <a:rPr lang="en-US" altLang="x-none" sz="1000" b="1"/>
              <a:t>+ C/P</a:t>
            </a:r>
          </a:p>
        </p:txBody>
      </p:sp>
      <p:sp>
        <p:nvSpPr>
          <p:cNvPr id="63524" name="TextBox 10"/>
          <p:cNvSpPr txBox="1">
            <a:spLocks noChangeArrowheads="1"/>
          </p:cNvSpPr>
          <p:nvPr/>
        </p:nvSpPr>
        <p:spPr bwMode="auto">
          <a:xfrm>
            <a:off x="4128907" y="5118864"/>
            <a:ext cx="7585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000" b="1"/>
              <a:t>Veliparib </a:t>
            </a:r>
          </a:p>
          <a:p>
            <a:r>
              <a:rPr lang="en-US" altLang="x-none" sz="1000" b="1"/>
              <a:t>+ C/P</a:t>
            </a:r>
          </a:p>
        </p:txBody>
      </p:sp>
      <p:sp>
        <p:nvSpPr>
          <p:cNvPr id="63525" name="TextBox 11"/>
          <p:cNvSpPr txBox="1">
            <a:spLocks noChangeArrowheads="1"/>
          </p:cNvSpPr>
          <p:nvPr/>
        </p:nvSpPr>
        <p:spPr bwMode="auto">
          <a:xfrm>
            <a:off x="4731361" y="4118740"/>
            <a:ext cx="2551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000" b="1"/>
              <a:t>0</a:t>
            </a:r>
          </a:p>
        </p:txBody>
      </p:sp>
      <p:sp>
        <p:nvSpPr>
          <p:cNvPr id="63526" name="TextBox 12"/>
          <p:cNvSpPr txBox="1">
            <a:spLocks noChangeArrowheads="1"/>
          </p:cNvSpPr>
          <p:nvPr/>
        </p:nvSpPr>
        <p:spPr bwMode="auto">
          <a:xfrm>
            <a:off x="5163559" y="4118740"/>
            <a:ext cx="3257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000" b="1"/>
              <a:t>20</a:t>
            </a:r>
          </a:p>
        </p:txBody>
      </p:sp>
      <p:sp>
        <p:nvSpPr>
          <p:cNvPr id="63527" name="TextBox 13"/>
          <p:cNvSpPr txBox="1">
            <a:spLocks noChangeArrowheads="1"/>
          </p:cNvSpPr>
          <p:nvPr/>
        </p:nvSpPr>
        <p:spPr bwMode="auto">
          <a:xfrm>
            <a:off x="5605280" y="4118740"/>
            <a:ext cx="3257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000" b="1"/>
              <a:t>40</a:t>
            </a:r>
          </a:p>
        </p:txBody>
      </p:sp>
      <p:sp>
        <p:nvSpPr>
          <p:cNvPr id="63528" name="TextBox 14"/>
          <p:cNvSpPr txBox="1">
            <a:spLocks noChangeArrowheads="1"/>
          </p:cNvSpPr>
          <p:nvPr/>
        </p:nvSpPr>
        <p:spPr bwMode="auto">
          <a:xfrm>
            <a:off x="6069624" y="4118740"/>
            <a:ext cx="3257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000" b="1"/>
              <a:t>60</a:t>
            </a:r>
          </a:p>
        </p:txBody>
      </p:sp>
      <p:sp>
        <p:nvSpPr>
          <p:cNvPr id="63529" name="TextBox 15"/>
          <p:cNvSpPr txBox="1">
            <a:spLocks noChangeArrowheads="1"/>
          </p:cNvSpPr>
          <p:nvPr/>
        </p:nvSpPr>
        <p:spPr bwMode="auto">
          <a:xfrm>
            <a:off x="6561353" y="4118740"/>
            <a:ext cx="3257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000" b="1"/>
              <a:t>80</a:t>
            </a:r>
          </a:p>
        </p:txBody>
      </p:sp>
      <p:sp>
        <p:nvSpPr>
          <p:cNvPr id="63530" name="TextBox 16"/>
          <p:cNvSpPr txBox="1">
            <a:spLocks noChangeArrowheads="1"/>
          </p:cNvSpPr>
          <p:nvPr/>
        </p:nvSpPr>
        <p:spPr bwMode="auto">
          <a:xfrm>
            <a:off x="6966165" y="4118740"/>
            <a:ext cx="3962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000" b="1"/>
              <a:t>100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616122" y="4659283"/>
            <a:ext cx="464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80465" y="4659283"/>
            <a:ext cx="0" cy="666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916159" y="5326033"/>
            <a:ext cx="1643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34" name="TextBox 23"/>
          <p:cNvSpPr txBox="1">
            <a:spLocks noChangeArrowheads="1"/>
          </p:cNvSpPr>
          <p:nvPr/>
        </p:nvSpPr>
        <p:spPr bwMode="auto">
          <a:xfrm>
            <a:off x="7044748" y="4853356"/>
            <a:ext cx="7328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000" b="1"/>
              <a:t>P</a:t>
            </a:r>
            <a:r>
              <a:rPr lang="en-US" altLang="x-none" sz="1000" b="1" i="1"/>
              <a:t> </a:t>
            </a:r>
            <a:r>
              <a:rPr lang="en-US" altLang="x-none" sz="1000" b="1"/>
              <a:t>= 0.027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1645" y="5798366"/>
            <a:ext cx="8476997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Arial" panose="020B0604020202020204" pitchFamily="34" charset="0"/>
              </a:rPr>
              <a:t>*</a:t>
            </a:r>
            <a:r>
              <a:rPr lang="nl-NL" sz="1200">
                <a:latin typeface="+mn-lt"/>
                <a:cs typeface="Arial" panose="020B0604020202020204" pitchFamily="34" charset="0"/>
              </a:rPr>
              <a:t>P &lt; 0.05 </a:t>
            </a:r>
            <a:r>
              <a:rPr lang="nl-NL" sz="1200" dirty="0">
                <a:latin typeface="+mn-lt"/>
                <a:cs typeface="Arial" panose="020B0604020202020204" pitchFamily="34" charset="0"/>
              </a:rPr>
              <a:t>for placebo + C/P vs veliparib + C/P.</a:t>
            </a:r>
          </a:p>
          <a:p>
            <a:pPr>
              <a:spcAft>
                <a:spcPts val="0"/>
              </a:spcAft>
              <a:defRPr/>
            </a:pPr>
            <a:r>
              <a:rPr lang="nl-NL" sz="1200" dirty="0">
                <a:latin typeface="+mn-lt"/>
                <a:cs typeface="Arial" panose="020B0604020202020204" pitchFamily="34" charset="0"/>
              </a:rPr>
              <a:t>Tumor assessments were per independent radiology reviewer. ORR, CR, and PR shown represent confirmed responses; these analyses included all patients with measurable disease at baseline. DOR analysis included all patients with an objective response</a:t>
            </a:r>
            <a:r>
              <a:rPr lang="en-US" sz="1200" dirty="0">
                <a:latin typeface="+mn-lt"/>
                <a:cs typeface="Arial" panose="020B0604020202020204" pitchFamily="34" charset="0"/>
              </a:rPr>
              <a:t>. CBR analysis included </a:t>
            </a:r>
            <a:r>
              <a:rPr lang="en-US" altLang="en-US" sz="1200" dirty="0">
                <a:cs typeface="Arial" panose="020B0604020202020204" pitchFamily="34" charset="0"/>
              </a:rPr>
              <a:t>all randomized patients who had a deleterious </a:t>
            </a:r>
            <a:r>
              <a:rPr lang="en-US" altLang="en-US" sz="1200" i="1" dirty="0">
                <a:cs typeface="Arial" panose="020B0604020202020204" pitchFamily="34" charset="0"/>
              </a:rPr>
              <a:t>BRCA1/2</a:t>
            </a:r>
            <a:r>
              <a:rPr lang="en-US" altLang="en-US" sz="1200" dirty="0">
                <a:cs typeface="Arial" panose="020B0604020202020204" pitchFamily="34" charset="0"/>
              </a:rPr>
              <a:t> mutation per the core lab. </a:t>
            </a:r>
            <a:br>
              <a:rPr lang="en-US" altLang="en-US" sz="1200" dirty="0">
                <a:cs typeface="Arial" panose="020B0604020202020204" pitchFamily="34" charset="0"/>
              </a:rPr>
            </a:br>
            <a:r>
              <a:rPr lang="nl-NL" sz="12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DOR, duration of response; PR, partial response.</a:t>
            </a:r>
            <a:endParaRPr lang="en-US" sz="1200" strike="sngStrike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629" y="255757"/>
            <a:ext cx="7647385" cy="572691"/>
          </a:xfrm>
        </p:spPr>
        <p:txBody>
          <a:bodyPr/>
          <a:lstStyle/>
          <a:p>
            <a:pPr>
              <a:defRPr/>
            </a:pPr>
            <a:r>
              <a:rPr lang="en-US" sz="2800">
                <a:solidFill>
                  <a:srgbClr val="071D49"/>
                </a:solidFill>
                <a:latin typeface="+mn-lt"/>
                <a:cs typeface="Arial" panose="020B0604020202020204" pitchFamily="34" charset="0"/>
              </a:rPr>
              <a:t>BROCADE: Progression-Free </a:t>
            </a:r>
            <a:r>
              <a:rPr lang="en-US" sz="2800" dirty="0">
                <a:solidFill>
                  <a:srgbClr val="071D49"/>
                </a:solidFill>
                <a:latin typeface="+mn-lt"/>
                <a:cs typeface="Arial" panose="020B0604020202020204" pitchFamily="34" charset="0"/>
              </a:rPr>
              <a:t>Survival</a:t>
            </a:r>
            <a:endParaRPr lang="en-U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748526" y="5992496"/>
            <a:ext cx="754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986E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Corbel" charset="0"/>
                <a:ea typeface="ＭＳ Ｐゴシック" charset="-128"/>
                <a:cs typeface="Corbel" charset="0"/>
              </a:defRPr>
            </a:lvl1pPr>
            <a:lvl2pPr marL="742950" indent="-285750">
              <a:spcBef>
                <a:spcPct val="20000"/>
              </a:spcBef>
              <a:buClr>
                <a:srgbClr val="2986E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orbel" charset="0"/>
                <a:ea typeface="ＭＳ Ｐゴシック" charset="-128"/>
                <a:cs typeface="Corbel" charset="0"/>
              </a:defRPr>
            </a:lvl2pPr>
            <a:lvl3pPr marL="1143000" indent="-228600">
              <a:spcBef>
                <a:spcPct val="20000"/>
              </a:spcBef>
              <a:buClr>
                <a:srgbClr val="2986E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orbel" charset="0"/>
                <a:ea typeface="ＭＳ Ｐゴシック" charset="-128"/>
                <a:cs typeface="Corbel" charset="0"/>
              </a:defRPr>
            </a:lvl3pPr>
            <a:lvl4pPr marL="1600200" indent="-228600">
              <a:spcBef>
                <a:spcPct val="20000"/>
              </a:spcBef>
              <a:buClr>
                <a:srgbClr val="2986E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  <a:cs typeface="Corbel" charset="0"/>
              </a:defRPr>
            </a:lvl4pPr>
            <a:lvl5pPr marL="2057400" indent="-228600">
              <a:spcBef>
                <a:spcPct val="20000"/>
              </a:spcBef>
              <a:buClr>
                <a:srgbClr val="2986E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  <a:cs typeface="Corbe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86E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  <a:cs typeface="Corbe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86E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  <a:cs typeface="Corbe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86E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  <a:cs typeface="Corbe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86E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  <a:cs typeface="Corbel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1200" dirty="0">
                <a:latin typeface="Calibri" charset="0"/>
              </a:rPr>
              <a:t>*</a:t>
            </a:r>
            <a:r>
              <a:rPr lang="en-US" altLang="x-none" sz="1200" dirty="0">
                <a:latin typeface="Calibri" charset="0"/>
              </a:rPr>
              <a:t>From Cox proportional hazard model, stratified by ER/</a:t>
            </a:r>
            <a:r>
              <a:rPr lang="en-US" altLang="x-none" sz="1200" dirty="0" err="1">
                <a:latin typeface="Calibri" charset="0"/>
              </a:rPr>
              <a:t>PgR</a:t>
            </a:r>
            <a:r>
              <a:rPr lang="en-US" altLang="x-none" sz="1200" dirty="0">
                <a:latin typeface="Calibri" charset="0"/>
              </a:rPr>
              <a:t> status and prior cytotoxic therapy use.</a:t>
            </a:r>
            <a:endParaRPr lang="en-US" altLang="en-US" sz="1200" dirty="0">
              <a:latin typeface="Calibri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1200" dirty="0">
                <a:latin typeface="Calibri" charset="0"/>
              </a:rPr>
              <a:t>Efficacy population includes all randomized patients who had a deleterious </a:t>
            </a:r>
            <a:r>
              <a:rPr lang="en-US" altLang="en-US" sz="1200" i="1" dirty="0">
                <a:latin typeface="Calibri" charset="0"/>
              </a:rPr>
              <a:t>BRCA1/2</a:t>
            </a:r>
            <a:r>
              <a:rPr lang="en-US" altLang="en-US" sz="1200" dirty="0">
                <a:latin typeface="Calibri" charset="0"/>
              </a:rPr>
              <a:t> mutation per the core lab.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1200" dirty="0">
                <a:latin typeface="Calibri" charset="0"/>
              </a:rPr>
              <a:t>CI, confidence interval; HR, hazard ratio.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38303" y="841500"/>
            <a:ext cx="3100388" cy="754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x-none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48526" y="948587"/>
            <a:ext cx="7164208" cy="4274080"/>
            <a:chOff x="2176463" y="1615679"/>
            <a:chExt cx="6032898" cy="3599154"/>
          </a:xfrm>
        </p:grpSpPr>
        <p:pic>
          <p:nvPicPr>
            <p:cNvPr id="64513" name="Picture 50" descr="U:\ABT-888\M12895\DERIVED_DB\KMPLOT\M12895_KMPlot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76" y="1657350"/>
              <a:ext cx="4980385" cy="2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657601" y="3844528"/>
              <a:ext cx="727472" cy="566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endParaRPr lang="en-US" altLang="x-none" sz="12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4517" name="TextBox 5"/>
            <p:cNvSpPr txBox="1">
              <a:spLocks noChangeArrowheads="1"/>
            </p:cNvSpPr>
            <p:nvPr/>
          </p:nvSpPr>
          <p:spPr bwMode="auto">
            <a:xfrm>
              <a:off x="4710114" y="4629152"/>
              <a:ext cx="1965682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 b="1" dirty="0"/>
                <a:t>Months Since Randomization</a:t>
              </a:r>
            </a:p>
          </p:txBody>
        </p:sp>
        <p:sp>
          <p:nvSpPr>
            <p:cNvPr id="64518" name="TextBox 7"/>
            <p:cNvSpPr txBox="1">
              <a:spLocks noChangeArrowheads="1"/>
            </p:cNvSpPr>
            <p:nvPr/>
          </p:nvSpPr>
          <p:spPr bwMode="auto">
            <a:xfrm rot="16200000">
              <a:off x="1720603" y="2827956"/>
              <a:ext cx="2033176" cy="44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x-none" sz="1400" b="1" dirty="0"/>
                <a:t>Probability of </a:t>
              </a:r>
            </a:p>
            <a:p>
              <a:pPr algn="ctr"/>
              <a:r>
                <a:rPr lang="en-US" altLang="x-none" sz="1400" b="1" dirty="0"/>
                <a:t>Progression-Free Survival</a:t>
              </a:r>
            </a:p>
          </p:txBody>
        </p:sp>
        <p:sp>
          <p:nvSpPr>
            <p:cNvPr id="64519" name="TextBox 8"/>
            <p:cNvSpPr txBox="1">
              <a:spLocks noChangeArrowheads="1"/>
            </p:cNvSpPr>
            <p:nvPr/>
          </p:nvSpPr>
          <p:spPr bwMode="auto">
            <a:xfrm>
              <a:off x="2176464" y="4689872"/>
              <a:ext cx="996475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 dirty="0"/>
                <a:t>Number at risk</a:t>
              </a:r>
            </a:p>
          </p:txBody>
        </p:sp>
        <p:sp>
          <p:nvSpPr>
            <p:cNvPr id="64520" name="TextBox 9"/>
            <p:cNvSpPr txBox="1">
              <a:spLocks noChangeArrowheads="1"/>
            </p:cNvSpPr>
            <p:nvPr/>
          </p:nvSpPr>
          <p:spPr bwMode="auto">
            <a:xfrm>
              <a:off x="2176463" y="4843463"/>
              <a:ext cx="985676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Placebo + C/P</a:t>
              </a:r>
            </a:p>
          </p:txBody>
        </p:sp>
        <p:sp>
          <p:nvSpPr>
            <p:cNvPr id="64521" name="TextBox 13"/>
            <p:cNvSpPr txBox="1">
              <a:spLocks noChangeArrowheads="1"/>
            </p:cNvSpPr>
            <p:nvPr/>
          </p:nvSpPr>
          <p:spPr bwMode="auto">
            <a:xfrm>
              <a:off x="2176463" y="4981575"/>
              <a:ext cx="1013645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Veliparib + C/P</a:t>
              </a:r>
            </a:p>
          </p:txBody>
        </p:sp>
        <p:sp>
          <p:nvSpPr>
            <p:cNvPr id="64522" name="TextBox 11"/>
            <p:cNvSpPr txBox="1">
              <a:spLocks noChangeArrowheads="1"/>
            </p:cNvSpPr>
            <p:nvPr/>
          </p:nvSpPr>
          <p:spPr bwMode="auto">
            <a:xfrm>
              <a:off x="3161110" y="4843463"/>
              <a:ext cx="298591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98</a:t>
              </a:r>
            </a:p>
          </p:txBody>
        </p:sp>
        <p:sp>
          <p:nvSpPr>
            <p:cNvPr id="64523" name="TextBox 15"/>
            <p:cNvSpPr txBox="1">
              <a:spLocks noChangeArrowheads="1"/>
            </p:cNvSpPr>
            <p:nvPr/>
          </p:nvSpPr>
          <p:spPr bwMode="auto">
            <a:xfrm>
              <a:off x="3163491" y="4981575"/>
              <a:ext cx="298591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95</a:t>
              </a:r>
            </a:p>
          </p:txBody>
        </p:sp>
        <p:sp>
          <p:nvSpPr>
            <p:cNvPr id="64524" name="TextBox 16"/>
            <p:cNvSpPr txBox="1">
              <a:spLocks noChangeArrowheads="1"/>
            </p:cNvSpPr>
            <p:nvPr/>
          </p:nvSpPr>
          <p:spPr bwMode="auto">
            <a:xfrm>
              <a:off x="3750469" y="4843463"/>
              <a:ext cx="298591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82</a:t>
              </a:r>
            </a:p>
          </p:txBody>
        </p:sp>
        <p:sp>
          <p:nvSpPr>
            <p:cNvPr id="64525" name="TextBox 17"/>
            <p:cNvSpPr txBox="1">
              <a:spLocks noChangeArrowheads="1"/>
            </p:cNvSpPr>
            <p:nvPr/>
          </p:nvSpPr>
          <p:spPr bwMode="auto">
            <a:xfrm>
              <a:off x="3752850" y="4981575"/>
              <a:ext cx="298591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80</a:t>
              </a:r>
            </a:p>
          </p:txBody>
        </p:sp>
        <p:sp>
          <p:nvSpPr>
            <p:cNvPr id="64526" name="TextBox 18"/>
            <p:cNvSpPr txBox="1">
              <a:spLocks noChangeArrowheads="1"/>
            </p:cNvSpPr>
            <p:nvPr/>
          </p:nvSpPr>
          <p:spPr bwMode="auto">
            <a:xfrm>
              <a:off x="4304110" y="4843463"/>
              <a:ext cx="298591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61</a:t>
              </a:r>
            </a:p>
          </p:txBody>
        </p:sp>
        <p:sp>
          <p:nvSpPr>
            <p:cNvPr id="64527" name="TextBox 19"/>
            <p:cNvSpPr txBox="1">
              <a:spLocks noChangeArrowheads="1"/>
            </p:cNvSpPr>
            <p:nvPr/>
          </p:nvSpPr>
          <p:spPr bwMode="auto">
            <a:xfrm>
              <a:off x="4307681" y="4981575"/>
              <a:ext cx="298591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60</a:t>
              </a:r>
            </a:p>
          </p:txBody>
        </p:sp>
        <p:sp>
          <p:nvSpPr>
            <p:cNvPr id="64528" name="TextBox 20"/>
            <p:cNvSpPr txBox="1">
              <a:spLocks noChangeArrowheads="1"/>
            </p:cNvSpPr>
            <p:nvPr/>
          </p:nvSpPr>
          <p:spPr bwMode="auto">
            <a:xfrm>
              <a:off x="4847035" y="4843463"/>
              <a:ext cx="298591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35</a:t>
              </a:r>
            </a:p>
          </p:txBody>
        </p:sp>
        <p:sp>
          <p:nvSpPr>
            <p:cNvPr id="64529" name="TextBox 22"/>
            <p:cNvSpPr txBox="1">
              <a:spLocks noChangeArrowheads="1"/>
            </p:cNvSpPr>
            <p:nvPr/>
          </p:nvSpPr>
          <p:spPr bwMode="auto">
            <a:xfrm>
              <a:off x="4854179" y="4981575"/>
              <a:ext cx="298591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38</a:t>
              </a:r>
            </a:p>
          </p:txBody>
        </p:sp>
        <p:sp>
          <p:nvSpPr>
            <p:cNvPr id="64530" name="TextBox 24"/>
            <p:cNvSpPr txBox="1">
              <a:spLocks noChangeArrowheads="1"/>
            </p:cNvSpPr>
            <p:nvPr/>
          </p:nvSpPr>
          <p:spPr bwMode="auto">
            <a:xfrm>
              <a:off x="5416154" y="4843463"/>
              <a:ext cx="298591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20</a:t>
              </a:r>
            </a:p>
          </p:txBody>
        </p:sp>
        <p:sp>
          <p:nvSpPr>
            <p:cNvPr id="64531" name="TextBox 25"/>
            <p:cNvSpPr txBox="1">
              <a:spLocks noChangeArrowheads="1"/>
            </p:cNvSpPr>
            <p:nvPr/>
          </p:nvSpPr>
          <p:spPr bwMode="auto">
            <a:xfrm>
              <a:off x="5423297" y="4981575"/>
              <a:ext cx="298591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22</a:t>
              </a:r>
            </a:p>
          </p:txBody>
        </p:sp>
        <p:sp>
          <p:nvSpPr>
            <p:cNvPr id="64532" name="TextBox 26"/>
            <p:cNvSpPr txBox="1">
              <a:spLocks noChangeArrowheads="1"/>
            </p:cNvSpPr>
            <p:nvPr/>
          </p:nvSpPr>
          <p:spPr bwMode="auto">
            <a:xfrm>
              <a:off x="6037660" y="4843463"/>
              <a:ext cx="227049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8</a:t>
              </a:r>
            </a:p>
          </p:txBody>
        </p:sp>
        <p:sp>
          <p:nvSpPr>
            <p:cNvPr id="64533" name="TextBox 27"/>
            <p:cNvSpPr txBox="1">
              <a:spLocks noChangeArrowheads="1"/>
            </p:cNvSpPr>
            <p:nvPr/>
          </p:nvSpPr>
          <p:spPr bwMode="auto">
            <a:xfrm>
              <a:off x="6004322" y="4981575"/>
              <a:ext cx="298591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13</a:t>
              </a:r>
            </a:p>
          </p:txBody>
        </p:sp>
        <p:sp>
          <p:nvSpPr>
            <p:cNvPr id="64534" name="TextBox 28"/>
            <p:cNvSpPr txBox="1">
              <a:spLocks noChangeArrowheads="1"/>
            </p:cNvSpPr>
            <p:nvPr/>
          </p:nvSpPr>
          <p:spPr bwMode="auto">
            <a:xfrm>
              <a:off x="6548438" y="4843463"/>
              <a:ext cx="227049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4</a:t>
              </a:r>
            </a:p>
          </p:txBody>
        </p:sp>
        <p:sp>
          <p:nvSpPr>
            <p:cNvPr id="64535" name="TextBox 29"/>
            <p:cNvSpPr txBox="1">
              <a:spLocks noChangeArrowheads="1"/>
            </p:cNvSpPr>
            <p:nvPr/>
          </p:nvSpPr>
          <p:spPr bwMode="auto">
            <a:xfrm>
              <a:off x="6555581" y="4981575"/>
              <a:ext cx="227049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4</a:t>
              </a:r>
            </a:p>
          </p:txBody>
        </p:sp>
        <p:sp>
          <p:nvSpPr>
            <p:cNvPr id="64536" name="TextBox 30"/>
            <p:cNvSpPr txBox="1">
              <a:spLocks noChangeArrowheads="1"/>
            </p:cNvSpPr>
            <p:nvPr/>
          </p:nvSpPr>
          <p:spPr bwMode="auto">
            <a:xfrm>
              <a:off x="7080647" y="4843463"/>
              <a:ext cx="227049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0</a:t>
              </a:r>
            </a:p>
          </p:txBody>
        </p:sp>
        <p:sp>
          <p:nvSpPr>
            <p:cNvPr id="64537" name="TextBox 31"/>
            <p:cNvSpPr txBox="1">
              <a:spLocks noChangeArrowheads="1"/>
            </p:cNvSpPr>
            <p:nvPr/>
          </p:nvSpPr>
          <p:spPr bwMode="auto">
            <a:xfrm>
              <a:off x="7087791" y="4981575"/>
              <a:ext cx="227049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2</a:t>
              </a:r>
            </a:p>
          </p:txBody>
        </p:sp>
        <p:sp>
          <p:nvSpPr>
            <p:cNvPr id="64538" name="TextBox 32"/>
            <p:cNvSpPr txBox="1">
              <a:spLocks noChangeArrowheads="1"/>
            </p:cNvSpPr>
            <p:nvPr/>
          </p:nvSpPr>
          <p:spPr bwMode="auto">
            <a:xfrm>
              <a:off x="7718822" y="4843463"/>
              <a:ext cx="198834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0</a:t>
              </a:r>
            </a:p>
          </p:txBody>
        </p:sp>
        <p:sp>
          <p:nvSpPr>
            <p:cNvPr id="64539" name="TextBox 33"/>
            <p:cNvSpPr txBox="1">
              <a:spLocks noChangeArrowheads="1"/>
            </p:cNvSpPr>
            <p:nvPr/>
          </p:nvSpPr>
          <p:spPr bwMode="auto">
            <a:xfrm>
              <a:off x="7725966" y="4981575"/>
              <a:ext cx="198834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1</a:t>
              </a:r>
            </a:p>
          </p:txBody>
        </p:sp>
        <p:sp>
          <p:nvSpPr>
            <p:cNvPr id="64541" name="TextBox 14"/>
            <p:cNvSpPr txBox="1">
              <a:spLocks noChangeArrowheads="1"/>
            </p:cNvSpPr>
            <p:nvPr/>
          </p:nvSpPr>
          <p:spPr bwMode="auto">
            <a:xfrm>
              <a:off x="3543302" y="4102894"/>
              <a:ext cx="1016723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 b="1"/>
                <a:t>Placebo + C/P</a:t>
              </a:r>
            </a:p>
          </p:txBody>
        </p:sp>
        <p:sp>
          <p:nvSpPr>
            <p:cNvPr id="64542" name="TextBox 34"/>
            <p:cNvSpPr txBox="1">
              <a:spLocks noChangeArrowheads="1"/>
            </p:cNvSpPr>
            <p:nvPr/>
          </p:nvSpPr>
          <p:spPr bwMode="auto">
            <a:xfrm>
              <a:off x="3545683" y="4230291"/>
              <a:ext cx="1060890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 b="1"/>
                <a:t>Veliparib + C/P</a:t>
              </a:r>
            </a:p>
          </p:txBody>
        </p:sp>
        <p:sp>
          <p:nvSpPr>
            <p:cNvPr id="64543" name="TextBox 35"/>
            <p:cNvSpPr txBox="1">
              <a:spLocks noChangeArrowheads="1"/>
            </p:cNvSpPr>
            <p:nvPr/>
          </p:nvSpPr>
          <p:spPr bwMode="auto">
            <a:xfrm>
              <a:off x="3008710" y="4220766"/>
              <a:ext cx="335038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0.0</a:t>
              </a:r>
            </a:p>
          </p:txBody>
        </p:sp>
        <p:sp>
          <p:nvSpPr>
            <p:cNvPr id="64544" name="TextBox 36"/>
            <p:cNvSpPr txBox="1">
              <a:spLocks noChangeArrowheads="1"/>
            </p:cNvSpPr>
            <p:nvPr/>
          </p:nvSpPr>
          <p:spPr bwMode="auto">
            <a:xfrm>
              <a:off x="3008710" y="3169444"/>
              <a:ext cx="335038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0.4</a:t>
              </a:r>
            </a:p>
          </p:txBody>
        </p:sp>
        <p:sp>
          <p:nvSpPr>
            <p:cNvPr id="64545" name="TextBox 37"/>
            <p:cNvSpPr txBox="1">
              <a:spLocks noChangeArrowheads="1"/>
            </p:cNvSpPr>
            <p:nvPr/>
          </p:nvSpPr>
          <p:spPr bwMode="auto">
            <a:xfrm>
              <a:off x="3008710" y="2132410"/>
              <a:ext cx="335038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0.8</a:t>
              </a:r>
            </a:p>
          </p:txBody>
        </p:sp>
        <p:sp>
          <p:nvSpPr>
            <p:cNvPr id="64546" name="TextBox 38"/>
            <p:cNvSpPr txBox="1">
              <a:spLocks noChangeArrowheads="1"/>
            </p:cNvSpPr>
            <p:nvPr/>
          </p:nvSpPr>
          <p:spPr bwMode="auto">
            <a:xfrm>
              <a:off x="3008710" y="3689747"/>
              <a:ext cx="335038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0.2</a:t>
              </a:r>
            </a:p>
          </p:txBody>
        </p:sp>
        <p:sp>
          <p:nvSpPr>
            <p:cNvPr id="64547" name="TextBox 39"/>
            <p:cNvSpPr txBox="1">
              <a:spLocks noChangeArrowheads="1"/>
            </p:cNvSpPr>
            <p:nvPr/>
          </p:nvSpPr>
          <p:spPr bwMode="auto">
            <a:xfrm>
              <a:off x="3008710" y="2655094"/>
              <a:ext cx="335038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0.6</a:t>
              </a:r>
            </a:p>
          </p:txBody>
        </p:sp>
        <p:sp>
          <p:nvSpPr>
            <p:cNvPr id="64548" name="TextBox 40"/>
            <p:cNvSpPr txBox="1">
              <a:spLocks noChangeArrowheads="1"/>
            </p:cNvSpPr>
            <p:nvPr/>
          </p:nvSpPr>
          <p:spPr bwMode="auto">
            <a:xfrm>
              <a:off x="3008710" y="1615679"/>
              <a:ext cx="335038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1.0</a:t>
              </a:r>
            </a:p>
          </p:txBody>
        </p:sp>
        <p:sp>
          <p:nvSpPr>
            <p:cNvPr id="64549" name="TextBox 41"/>
            <p:cNvSpPr txBox="1">
              <a:spLocks noChangeArrowheads="1"/>
            </p:cNvSpPr>
            <p:nvPr/>
          </p:nvSpPr>
          <p:spPr bwMode="auto">
            <a:xfrm>
              <a:off x="3195638" y="4444604"/>
              <a:ext cx="227049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0</a:t>
              </a:r>
            </a:p>
          </p:txBody>
        </p:sp>
        <p:sp>
          <p:nvSpPr>
            <p:cNvPr id="64550" name="TextBox 42"/>
            <p:cNvSpPr txBox="1">
              <a:spLocks noChangeArrowheads="1"/>
            </p:cNvSpPr>
            <p:nvPr/>
          </p:nvSpPr>
          <p:spPr bwMode="auto">
            <a:xfrm>
              <a:off x="3759994" y="4457700"/>
              <a:ext cx="227049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4</a:t>
              </a:r>
            </a:p>
          </p:txBody>
        </p:sp>
        <p:sp>
          <p:nvSpPr>
            <p:cNvPr id="64551" name="TextBox 43"/>
            <p:cNvSpPr txBox="1">
              <a:spLocks noChangeArrowheads="1"/>
            </p:cNvSpPr>
            <p:nvPr/>
          </p:nvSpPr>
          <p:spPr bwMode="auto">
            <a:xfrm>
              <a:off x="4316016" y="4457700"/>
              <a:ext cx="227049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8</a:t>
              </a:r>
            </a:p>
          </p:txBody>
        </p:sp>
        <p:sp>
          <p:nvSpPr>
            <p:cNvPr id="64552" name="TextBox 44"/>
            <p:cNvSpPr txBox="1">
              <a:spLocks noChangeArrowheads="1"/>
            </p:cNvSpPr>
            <p:nvPr/>
          </p:nvSpPr>
          <p:spPr bwMode="auto">
            <a:xfrm>
              <a:off x="4847035" y="4457700"/>
              <a:ext cx="298591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12</a:t>
              </a:r>
            </a:p>
          </p:txBody>
        </p:sp>
        <p:sp>
          <p:nvSpPr>
            <p:cNvPr id="64553" name="TextBox 45"/>
            <p:cNvSpPr txBox="1">
              <a:spLocks noChangeArrowheads="1"/>
            </p:cNvSpPr>
            <p:nvPr/>
          </p:nvSpPr>
          <p:spPr bwMode="auto">
            <a:xfrm>
              <a:off x="5416154" y="4457700"/>
              <a:ext cx="298591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16</a:t>
              </a:r>
            </a:p>
          </p:txBody>
        </p:sp>
        <p:sp>
          <p:nvSpPr>
            <p:cNvPr id="64554" name="TextBox 46"/>
            <p:cNvSpPr txBox="1">
              <a:spLocks noChangeArrowheads="1"/>
            </p:cNvSpPr>
            <p:nvPr/>
          </p:nvSpPr>
          <p:spPr bwMode="auto">
            <a:xfrm>
              <a:off x="5969794" y="4457700"/>
              <a:ext cx="298591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20</a:t>
              </a:r>
            </a:p>
          </p:txBody>
        </p:sp>
        <p:sp>
          <p:nvSpPr>
            <p:cNvPr id="64555" name="TextBox 47"/>
            <p:cNvSpPr txBox="1">
              <a:spLocks noChangeArrowheads="1"/>
            </p:cNvSpPr>
            <p:nvPr/>
          </p:nvSpPr>
          <p:spPr bwMode="auto">
            <a:xfrm>
              <a:off x="6524625" y="4457700"/>
              <a:ext cx="298591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24</a:t>
              </a:r>
            </a:p>
          </p:txBody>
        </p:sp>
        <p:sp>
          <p:nvSpPr>
            <p:cNvPr id="64556" name="TextBox 48"/>
            <p:cNvSpPr txBox="1">
              <a:spLocks noChangeArrowheads="1"/>
            </p:cNvSpPr>
            <p:nvPr/>
          </p:nvSpPr>
          <p:spPr bwMode="auto">
            <a:xfrm>
              <a:off x="7087791" y="4457700"/>
              <a:ext cx="298591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28</a:t>
              </a:r>
            </a:p>
          </p:txBody>
        </p:sp>
        <p:sp>
          <p:nvSpPr>
            <p:cNvPr id="64557" name="TextBox 49"/>
            <p:cNvSpPr txBox="1">
              <a:spLocks noChangeArrowheads="1"/>
            </p:cNvSpPr>
            <p:nvPr/>
          </p:nvSpPr>
          <p:spPr bwMode="auto">
            <a:xfrm>
              <a:off x="7649766" y="4457700"/>
              <a:ext cx="298591" cy="23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x-none" sz="1200"/>
                <a:t>32</a:t>
              </a:r>
            </a:p>
          </p:txBody>
        </p:sp>
      </p:grpSp>
      <p:sp>
        <p:nvSpPr>
          <p:cNvPr id="64558" name="TextBox 2"/>
          <p:cNvSpPr txBox="1">
            <a:spLocks noChangeArrowheads="1"/>
          </p:cNvSpPr>
          <p:nvPr/>
        </p:nvSpPr>
        <p:spPr bwMode="auto">
          <a:xfrm>
            <a:off x="1761029" y="5367338"/>
            <a:ext cx="7772032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86518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86518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86518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86518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86518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518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518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518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518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x-none" sz="1500" dirty="0"/>
              <a:t>Median (95% CI) PFS, </a:t>
            </a:r>
            <a:r>
              <a:rPr lang="en-US" altLang="x-none" sz="1500" dirty="0" err="1"/>
              <a:t>Veliparib</a:t>
            </a:r>
            <a:r>
              <a:rPr lang="en-US" altLang="x-none" sz="1500" dirty="0"/>
              <a:t> + TMZ: 7.4 (5.9–8.5) months; HR = 1.858 (1.278–2.702), P</a:t>
            </a:r>
            <a:r>
              <a:rPr lang="en-US" altLang="x-none" sz="1500" i="1" dirty="0"/>
              <a:t> </a:t>
            </a:r>
            <a:r>
              <a:rPr lang="en-US" altLang="x-none" sz="1500" dirty="0"/>
              <a:t>= 0.001. (SABCS program number: P4-22-02)</a:t>
            </a:r>
            <a:endParaRPr lang="en-US" altLang="x-none" sz="1500" dirty="0">
              <a:latin typeface="Calibri" charset="0"/>
              <a:ea typeface="MS Mincho" charset="-128"/>
              <a:cs typeface="Times New Roman" charset="0"/>
            </a:endParaRPr>
          </a:p>
          <a:p>
            <a:endParaRPr lang="en-US" altLang="x-none" sz="15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2975"/>
              </p:ext>
            </p:extLst>
          </p:nvPr>
        </p:nvGraphicFramePr>
        <p:xfrm>
          <a:off x="5330631" y="1052487"/>
          <a:ext cx="5821996" cy="812800"/>
        </p:xfrm>
        <a:graphic>
          <a:graphicData uri="http://schemas.openxmlformats.org/drawingml/2006/table">
            <a:tbl>
              <a:tblPr/>
              <a:tblGrid>
                <a:gridCol w="1405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2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7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78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36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Placebo + C/P</a:t>
                      </a: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N = 98</a:t>
                      </a: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23E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Veliparib + C/P</a:t>
                      </a: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N = 95</a:t>
                      </a: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HR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 value</a:t>
                      </a:r>
                      <a:r>
                        <a:rPr kumimoji="0" lang="en-US" altLang="x-none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*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D2926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Median PFS, months (95% CI)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12.3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(9.3–14.5)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14.1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(11.5–16.2)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Mincho" charset="-128"/>
                          <a:cs typeface="MS Mincho" charset="-128"/>
                        </a:rPr>
                        <a:t>0.789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Mincho" charset="-128"/>
                          <a:cs typeface="MS Mincho" charset="-128"/>
                        </a:rPr>
                        <a:t>(0.536–1.162)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6E2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rbel" charset="0"/>
                          <a:ea typeface="ＭＳ Ｐゴシック" charset="-128"/>
                          <a:cs typeface="Corbe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Mincho" charset="-128"/>
                          <a:cs typeface="MS Mincho" charset="-128"/>
                        </a:rPr>
                        <a:t>0.231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42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932364" y="5703888"/>
            <a:ext cx="23272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0" hangingPunct="0">
              <a:spcAft>
                <a:spcPct val="20000"/>
              </a:spcAft>
              <a:buClr>
                <a:srgbClr val="000000"/>
              </a:buClr>
              <a:buSzPct val="80000"/>
              <a:buFont typeface="Wingdings" charset="2"/>
              <a:buNone/>
            </a:pPr>
            <a:r>
              <a:rPr lang="en-US" altLang="x-none" sz="2000" b="1">
                <a:solidFill>
                  <a:srgbClr val="EFC53D"/>
                </a:solidFill>
              </a:rPr>
              <a:t>Moderator</a:t>
            </a:r>
            <a:r>
              <a:rPr lang="en-US" altLang="x-none" sz="1800" b="1">
                <a:solidFill>
                  <a:srgbClr val="FFFFFF"/>
                </a:solidFill>
              </a:rPr>
              <a:t/>
            </a:r>
            <a:br>
              <a:rPr lang="en-US" altLang="x-none" sz="1800" b="1">
                <a:solidFill>
                  <a:srgbClr val="FFFFFF"/>
                </a:solidFill>
              </a:rPr>
            </a:br>
            <a:r>
              <a:rPr lang="en-US" altLang="x-none" sz="1800" b="1">
                <a:solidFill>
                  <a:srgbClr val="FFFFFF"/>
                </a:solidFill>
              </a:rPr>
              <a:t>Neil Love, MD</a:t>
            </a:r>
            <a:endParaRPr lang="en-US" altLang="x-none" sz="2000" b="1">
              <a:solidFill>
                <a:srgbClr val="FFFFF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24500" y="4284663"/>
            <a:ext cx="11528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/>
            <a:r>
              <a:rPr lang="en-US" altLang="x-none" sz="2000" b="1">
                <a:solidFill>
                  <a:srgbClr val="EFC53D"/>
                </a:solidFill>
              </a:rPr>
              <a:t>Faculty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144464"/>
            <a:ext cx="10972800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0" hangingPunct="0"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Consensus or Controversy? </a:t>
            </a:r>
            <a:br>
              <a:rPr lang="en-US" sz="3600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3600" b="1" dirty="0">
                <a:solidFill>
                  <a:srgbClr val="EFC53D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Clinical Investigators Provide Perspectives on Practical Issues and Ongoing Research Related to the Management of Breast Cancer</a:t>
            </a:r>
            <a:r>
              <a:rPr lang="en-US" sz="3600" b="1" dirty="0">
                <a:solidFill>
                  <a:srgbClr val="EFC53D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/>
            </a:r>
            <a:br>
              <a:rPr lang="en-US" sz="3600" b="1" dirty="0">
                <a:solidFill>
                  <a:srgbClr val="EFC53D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1800" b="1" dirty="0">
                <a:solidFill>
                  <a:prstClr val="white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/>
            </a:r>
            <a:br>
              <a:rPr lang="en-US" sz="1800" b="1" dirty="0">
                <a:solidFill>
                  <a:prstClr val="white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Monday, June 4, 2018 </a:t>
            </a:r>
          </a:p>
          <a:p>
            <a:pPr algn="ctr" defTabSz="914400" eaLnBrk="0" hangingPunct="0">
              <a:defRPr/>
            </a:pP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7:00 PM – 9:30 PM</a:t>
            </a:r>
            <a:b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Chicago, Illinois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xmlns="" id="{B147A8FB-57CD-834B-B2A1-0EA921D2A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24400"/>
            <a:ext cx="685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numCol="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0" hangingPunct="0"/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Harold J Burstein, MD, PhD</a:t>
            </a:r>
          </a:p>
          <a:p>
            <a:pPr defTabSz="914400" eaLnBrk="0" hangingPunct="0"/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Angelo Di Leo, MD, PhD</a:t>
            </a:r>
          </a:p>
          <a:p>
            <a:pPr defTabSz="914400" eaLnBrk="0" hangingPunct="0"/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Sara A </a:t>
            </a:r>
            <a:r>
              <a:rPr lang="en-US" altLang="x-none" sz="1800" b="1" dirty="0" err="1">
                <a:solidFill>
                  <a:srgbClr val="FFFFFF"/>
                </a:solidFill>
                <a:ea typeface="ヒラギノ角ゴ Pro W3" charset="-128"/>
              </a:rPr>
              <a:t>Hurvitz</a:t>
            </a:r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, MD</a:t>
            </a:r>
          </a:p>
          <a:p>
            <a:pPr defTabSz="914400" eaLnBrk="0" hangingPunct="0"/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Mark Robson, MD</a:t>
            </a:r>
          </a:p>
          <a:p>
            <a:pPr defTabSz="914400" eaLnBrk="0" hangingPunct="0"/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Hope S </a:t>
            </a:r>
            <a:r>
              <a:rPr lang="en-US" altLang="x-none" sz="1800" b="1" dirty="0" err="1">
                <a:solidFill>
                  <a:srgbClr val="FFFFFF"/>
                </a:solidFill>
                <a:ea typeface="ヒラギノ角ゴ Pro W3" charset="-128"/>
              </a:rPr>
              <a:t>Rugo</a:t>
            </a:r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, MD</a:t>
            </a:r>
          </a:p>
          <a:p>
            <a:pPr defTabSz="914400" eaLnBrk="0" hangingPunct="0"/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George W Sledge Jr, MD</a:t>
            </a:r>
          </a:p>
        </p:txBody>
      </p:sp>
    </p:spTree>
    <p:extLst>
      <p:ext uri="{BB962C8B-B14F-4D97-AF65-F5344CB8AC3E}">
        <p14:creationId xmlns:p14="http://schemas.microsoft.com/office/powerpoint/2010/main" val="516507348"/>
      </p:ext>
    </p:extLst>
  </p:cSld>
  <p:clrMapOvr>
    <a:masterClrMapping/>
  </p:clrMapOvr>
  <p:transition spd="slow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8CFE8E-B309-0E45-BFE8-0A7B6B50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Contributing Oncologist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B050C0-FA78-AE4C-9E70-EB015B761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44-year-old woman</a:t>
            </a:r>
            <a:r>
              <a:rPr lang="en-US" b="1" dirty="0"/>
              <a:t> </a:t>
            </a:r>
            <a:r>
              <a:rPr lang="en-US" dirty="0"/>
              <a:t>with triple-negative metastatic breast cancer and disease progression on several chemotherapeutic regimens is found to have a BRCA1 germline mutation. She is started on </a:t>
            </a:r>
            <a:r>
              <a:rPr lang="en-US" dirty="0" err="1"/>
              <a:t>olaparib</a:t>
            </a:r>
            <a:r>
              <a:rPr lang="en-US" dirty="0"/>
              <a:t> at 300 mg PO BID with clinical improvement, but 6 weeks into therapy her hemoglobin drops from 10.5 g/</a:t>
            </a:r>
            <a:r>
              <a:rPr lang="en-US" dirty="0" err="1"/>
              <a:t>dL</a:t>
            </a:r>
            <a:r>
              <a:rPr lang="en-US" dirty="0"/>
              <a:t> to 8 g/</a:t>
            </a:r>
            <a:r>
              <a:rPr lang="en-US" dirty="0" err="1"/>
              <a:t>dL</a:t>
            </a:r>
            <a:r>
              <a:rPr lang="en-US" dirty="0"/>
              <a:t> with no evidence of hemolysis or bleeding. The only other side effect is mild nausea.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Question</a:t>
            </a:r>
            <a:endParaRPr lang="en-US" dirty="0"/>
          </a:p>
          <a:p>
            <a:pPr lvl="0"/>
            <a:r>
              <a:rPr lang="en-US" dirty="0"/>
              <a:t>What would be your most likely treatment approach? </a:t>
            </a:r>
          </a:p>
        </p:txBody>
      </p:sp>
    </p:spTree>
    <p:extLst>
      <p:ext uri="{BB962C8B-B14F-4D97-AF65-F5344CB8AC3E}">
        <p14:creationId xmlns:p14="http://schemas.microsoft.com/office/powerpoint/2010/main" val="1859346973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91208"/>
              </p:ext>
            </p:extLst>
          </p:nvPr>
        </p:nvGraphicFramePr>
        <p:xfrm>
          <a:off x="1480854" y="2222789"/>
          <a:ext cx="8128000" cy="1159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592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Advisory Committee, Consulting Agreement and Contracted Research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AstraZeneca Pharmaceuticals LP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7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FF19E5E-B648-664A-92FA-8EC8CC1E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2104019"/>
          </a:xfrm>
        </p:spPr>
        <p:txBody>
          <a:bodyPr/>
          <a:lstStyle/>
          <a:p>
            <a:r>
              <a:rPr lang="en-US" sz="2667" dirty="0"/>
              <a:t>In general, for a 65-year-old woman who presents with metastatic breast cancer and no relevant family history, at what point, if any, would you order BRCA testing if the patient’s disease were…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1932AA1-B19B-014A-98C5-06AE3DCAE85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Immediately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3748F11-EF95-7C41-BC4A-854B75A1841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lnSpc>
                <a:spcPts val="1973"/>
              </a:lnSpc>
            </a:pPr>
            <a:r>
              <a:rPr lang="en-US" dirty="0"/>
              <a:t>None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15F003E-181A-7644-8581-E41E922FBDE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Immediately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388CCE1-E3E3-7041-B4AA-7ABA2887247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Immediately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4D93A9C-CDB2-3149-9876-22F97269981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Immediately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F966C8AC-5267-6D44-ABAD-653663884C8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lvl="0">
              <a:lnSpc>
                <a:spcPts val="2000"/>
              </a:lnSpc>
            </a:pPr>
            <a:r>
              <a:rPr lang="en-US" sz="1867" dirty="0">
                <a:solidFill>
                  <a:srgbClr val="FFFFFF"/>
                </a:solidFill>
              </a:rPr>
              <a:t>After second-line treatment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E5F0B020-A8EB-5142-A4A8-65CE4EF84BA4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sz="1867" dirty="0"/>
              <a:t>After second-line treatment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4EFDB4DC-EE20-BA47-AF1D-AC5E4A5A811A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>
              <a:lnSpc>
                <a:spcPts val="1973"/>
              </a:lnSpc>
            </a:pPr>
            <a:r>
              <a:rPr lang="en-US" dirty="0"/>
              <a:t>None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9719337E-28CB-104E-8110-9DAB313C8865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pPr>
              <a:lnSpc>
                <a:spcPts val="1973"/>
              </a:lnSpc>
            </a:pPr>
            <a:r>
              <a:rPr lang="en-US" dirty="0"/>
              <a:t>None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E1E90D00-13F6-EA4C-B88F-E8A49841BC10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pPr>
              <a:lnSpc>
                <a:spcPts val="1973"/>
              </a:lnSpc>
            </a:pPr>
            <a:r>
              <a:rPr lang="en-US" dirty="0"/>
              <a:t>None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B184C860-3DD1-CA48-AC7A-20A4C1C15037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>
              <a:lnSpc>
                <a:spcPts val="1973"/>
              </a:lnSpc>
            </a:pPr>
            <a:r>
              <a:rPr lang="en-US" dirty="0"/>
              <a:t>None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EB33A26-C356-A843-81CD-9C37E51103F0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7ADFFD2D-9A95-B248-B479-CB118E8E7299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pPr>
              <a:lnSpc>
                <a:spcPts val="1973"/>
              </a:lnSpc>
            </a:pPr>
            <a:r>
              <a:rPr lang="en-US" dirty="0"/>
              <a:t>None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4788702A-B630-634B-A7FC-55A9E914F211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pPr>
              <a:lnSpc>
                <a:spcPts val="1973"/>
              </a:lnSpc>
            </a:pPr>
            <a:r>
              <a:rPr lang="en-US" dirty="0"/>
              <a:t>None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44FEDAD5-09E9-7445-B01F-EEE942D03002}"/>
              </a:ext>
            </a:extLst>
          </p:cNvPr>
          <p:cNvSpPr>
            <a:spLocks noGrp="1"/>
          </p:cNvSpPr>
          <p:nvPr>
            <p:ph idx="24"/>
          </p:nvPr>
        </p:nvSpPr>
        <p:spPr/>
        <p:txBody>
          <a:bodyPr/>
          <a:lstStyle/>
          <a:p>
            <a:pPr>
              <a:lnSpc>
                <a:spcPts val="1973"/>
              </a:lnSpc>
            </a:pPr>
            <a:r>
              <a:rPr lang="en-US" dirty="0"/>
              <a:t>None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xmlns="" id="{D41330E2-250A-0F46-B4C5-58E03D179D2D}"/>
              </a:ext>
            </a:extLst>
          </p:cNvPr>
          <p:cNvSpPr>
            <a:spLocks noGrp="1"/>
          </p:cNvSpPr>
          <p:nvPr>
            <p:ph idx="25"/>
          </p:nvPr>
        </p:nvSpPr>
        <p:spPr/>
        <p:txBody>
          <a:bodyPr/>
          <a:lstStyle/>
          <a:p>
            <a:pPr>
              <a:lnSpc>
                <a:spcPts val="1973"/>
              </a:lnSpc>
            </a:pPr>
            <a:r>
              <a:rPr lang="en-US" dirty="0"/>
              <a:t>None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xmlns="" id="{DD9FC07F-E74F-6544-B7FA-8864107CA897}"/>
              </a:ext>
            </a:extLst>
          </p:cNvPr>
          <p:cNvSpPr>
            <a:spLocks noGrp="1"/>
          </p:cNvSpPr>
          <p:nvPr>
            <p:ph idx="26"/>
          </p:nvPr>
        </p:nvSpPr>
        <p:spPr/>
        <p:txBody>
          <a:bodyPr/>
          <a:lstStyle/>
          <a:p>
            <a:pPr>
              <a:lnSpc>
                <a:spcPts val="1973"/>
              </a:lnSpc>
            </a:pPr>
            <a:r>
              <a:rPr lang="en-US" dirty="0"/>
              <a:t>None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44571297-FCF1-E945-B6E2-420D84062A6A}"/>
              </a:ext>
            </a:extLst>
          </p:cNvPr>
          <p:cNvSpPr>
            <a:spLocks noGrp="1"/>
          </p:cNvSpPr>
          <p:nvPr>
            <p:ph idx="27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2FF53B0B-2FAE-AE47-A43A-CA65D3D010A1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en-US" dirty="0"/>
              <a:t>Triple-negative 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xmlns="" id="{5C0C1428-AE7C-C646-99A0-3D8353EBCC3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en-US" dirty="0"/>
              <a:t>ER-positive, </a:t>
            </a:r>
            <a:br>
              <a:rPr lang="en-US" dirty="0"/>
            </a:br>
            <a:r>
              <a:rPr lang="en-US" dirty="0"/>
              <a:t>HER2-negative 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xmlns="" id="{52565B74-F0A8-7744-B308-32BF2E53110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en-US" dirty="0"/>
              <a:t>HER2-positive </a:t>
            </a:r>
          </a:p>
        </p:txBody>
      </p:sp>
    </p:spTree>
    <p:extLst>
      <p:ext uri="{BB962C8B-B14F-4D97-AF65-F5344CB8AC3E}">
        <p14:creationId xmlns:p14="http://schemas.microsoft.com/office/powerpoint/2010/main" val="4093634362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1CAD672C-2CEE-034F-A0DB-222A5BCE5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2104019"/>
          </a:xfrm>
        </p:spPr>
        <p:txBody>
          <a:bodyPr/>
          <a:lstStyle/>
          <a:p>
            <a:r>
              <a:rPr lang="en-US" sz="2667" dirty="0"/>
              <a:t>Reimbursement and regulatory issues aside, have you or would you use </a:t>
            </a:r>
            <a:r>
              <a:rPr lang="en-US" sz="2667" dirty="0" err="1"/>
              <a:t>olaparib</a:t>
            </a:r>
            <a:r>
              <a:rPr lang="en-US" sz="2667" dirty="0"/>
              <a:t> for a patient who has a </a:t>
            </a:r>
            <a:r>
              <a:rPr lang="en-US" sz="2667" u="sng" dirty="0"/>
              <a:t>somatic</a:t>
            </a:r>
            <a:r>
              <a:rPr lang="en-US" sz="2667" dirty="0"/>
              <a:t> BRCA mutation? A </a:t>
            </a:r>
            <a:r>
              <a:rPr lang="en-US" sz="2667" u="sng" dirty="0"/>
              <a:t>PALB2 germline</a:t>
            </a:r>
            <a:r>
              <a:rPr lang="en-US" sz="2667" dirty="0"/>
              <a:t> mutation?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EBFD7AEF-F997-CA4E-8C79-5238D377A4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sz="1867" dirty="0"/>
              <a:t>No, but would for the right patient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A73F5BA3-E244-C743-9AC6-835A381BF60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sz="1867" dirty="0"/>
              <a:t>No, but would for the right patient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0EC17C9D-86C1-314C-9100-2F15CBB28ED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sz="1867" dirty="0"/>
              <a:t>No, but would for the right patient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89CA5E20-728B-2847-9D65-A03C9732B0C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sz="1867" dirty="0"/>
              <a:t>No, but would for the right patient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22164B84-447F-6345-81AB-9381E73ACD6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sz="1867" dirty="0"/>
              <a:t>No, but would for the right patient 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CC20546B-6000-5743-864F-3530545A94E2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I have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6AE0D43F-B705-B74A-A71B-74AAAE87BFD9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sz="1867" dirty="0"/>
              <a:t>No, but would for the right patient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AE0B8CEA-805E-774C-B545-49AEDD8B8B65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sz="1867" dirty="0"/>
              <a:t>No, but would for the right patient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50324CFC-D402-0F40-868C-47A8301C01B9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sz="1867" dirty="0"/>
              <a:t>No, but would for the right patient 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E03E5A44-EF39-9B4C-B32B-F6463DE25D7C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sz="1867" dirty="0"/>
              <a:t>No, but would for the right patient 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xmlns="" id="{D9E026AD-0975-0040-9C9A-24EB8EED2308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sz="1867" dirty="0"/>
              <a:t>I have for 1 patient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xmlns="" id="{969B284E-9D79-AB4F-90B2-261BCF336971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lvl="0">
              <a:lnSpc>
                <a:spcPts val="2000"/>
              </a:lnSpc>
            </a:pPr>
            <a:r>
              <a:rPr lang="en-US" sz="1867" dirty="0">
                <a:solidFill>
                  <a:srgbClr val="FFFFFF"/>
                </a:solidFill>
              </a:rPr>
              <a:t>No, but would for the right patient 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97BA44AC-D4DE-4F45-8C0A-79F70A8637A1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en-US" dirty="0"/>
              <a:t>Somatic BRCA mutation 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91A29B03-C28F-254C-AAD2-518D0E893D2A}"/>
              </a:ext>
            </a:extLst>
          </p:cNvPr>
          <p:cNvSpPr>
            <a:spLocks noGrp="1"/>
          </p:cNvSpPr>
          <p:nvPr>
            <p:ph idx="24"/>
          </p:nvPr>
        </p:nvSpPr>
        <p:spPr/>
        <p:txBody>
          <a:bodyPr/>
          <a:lstStyle/>
          <a:p>
            <a:r>
              <a:rPr lang="en-US" dirty="0"/>
              <a:t>PALB2 germline mutation </a:t>
            </a:r>
          </a:p>
        </p:txBody>
      </p:sp>
    </p:spTree>
    <p:extLst>
      <p:ext uri="{BB962C8B-B14F-4D97-AF65-F5344CB8AC3E}">
        <p14:creationId xmlns:p14="http://schemas.microsoft.com/office/powerpoint/2010/main" val="2578956441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0334D96-D562-484B-B379-D2AE46165E7C}"/>
              </a:ext>
            </a:extLst>
          </p:cNvPr>
          <p:cNvSpPr/>
          <p:nvPr/>
        </p:nvSpPr>
        <p:spPr bwMode="auto">
          <a:xfrm>
            <a:off x="965319" y="1908215"/>
            <a:ext cx="10261363" cy="508000"/>
          </a:xfrm>
          <a:prstGeom prst="rect">
            <a:avLst/>
          </a:prstGeom>
          <a:solidFill>
            <a:srgbClr val="6DCEEE"/>
          </a:solidFill>
          <a:ln w="12700" cap="flat" cmpd="sng" algn="ctr">
            <a:solidFill>
              <a:srgbClr val="6CCDE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hangingPunct="0"/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xmlns="" id="{F7E5DBDB-38C4-844E-A1C4-0C2EB276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905000"/>
          </a:xfrm>
        </p:spPr>
        <p:txBody>
          <a:bodyPr/>
          <a:lstStyle/>
          <a:p>
            <a:r>
              <a:rPr lang="en-US" sz="2667" dirty="0"/>
              <a:t>Reimbursement and regulatory issues aside, what would be your preferred treatment approach for a patient with metastatic </a:t>
            </a:r>
            <a:r>
              <a:rPr lang="en-US" sz="2667" u="sng" dirty="0"/>
              <a:t>TNBC</a:t>
            </a:r>
            <a:r>
              <a:rPr lang="en-US" sz="2667" dirty="0"/>
              <a:t> and a BRCA germline mutation?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79C78595-239B-9F49-B9AA-14D281FB5FA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33728" y="2744807"/>
            <a:ext cx="3108960" cy="5080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1867" dirty="0"/>
              <a:t>Platinum chemotherapy 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66D5EFF4-7CD9-3F4C-8766-0AAFCCA9B9F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33728" y="3354407"/>
            <a:ext cx="3108960" cy="5080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1867" dirty="0"/>
              <a:t>Platinum chemotherapy 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xmlns="" id="{00CD760F-DA36-FC41-84E1-AA685C3E7AC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633728" y="3946043"/>
            <a:ext cx="3108960" cy="508000"/>
          </a:xfrm>
        </p:spPr>
        <p:txBody>
          <a:bodyPr/>
          <a:lstStyle/>
          <a:p>
            <a:r>
              <a:rPr lang="en-US" sz="1867" dirty="0"/>
              <a:t>Induction chemo </a:t>
            </a:r>
            <a:r>
              <a:rPr lang="en-US" sz="1867" dirty="0">
                <a:sym typeface="Wingdings" pitchFamily="2" charset="2"/>
              </a:rPr>
              <a:t></a:t>
            </a:r>
            <a:r>
              <a:rPr lang="en-US" sz="1867" dirty="0"/>
              <a:t> </a:t>
            </a:r>
            <a:r>
              <a:rPr lang="en-US" sz="1867" dirty="0" err="1"/>
              <a:t>olaparib</a:t>
            </a:r>
            <a:r>
              <a:rPr lang="en-US" sz="1867" dirty="0"/>
              <a:t> maintenance 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xmlns="" id="{D7E007CC-F271-8D43-9C7B-945FC58936E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/>
              <a:t>Olaparib</a:t>
            </a:r>
            <a:r>
              <a:rPr lang="en-US" dirty="0"/>
              <a:t> 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B03EE018-601C-624E-906D-5D8CC33B510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sz="1867" dirty="0"/>
              <a:t>Platinum chemotherapy 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03D7B5D9-D021-F148-9822-2C78C95BDAA0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lvl="0">
              <a:lnSpc>
                <a:spcPts val="2000"/>
              </a:lnSpc>
            </a:pPr>
            <a:r>
              <a:rPr lang="en-US" sz="1867" dirty="0">
                <a:solidFill>
                  <a:srgbClr val="FFFFFF"/>
                </a:solidFill>
              </a:rPr>
              <a:t>Platinum chemotherapy 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xmlns="" id="{43A0A491-CF19-CD4D-BF90-6D2CF5259EB1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sz="1867" dirty="0"/>
              <a:t>Platinum chemotherapy 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xmlns="" id="{9792EEAA-80AD-7C4B-B130-7AB4DC9D9C1A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sz="1867" dirty="0"/>
              <a:t>Platinum chemotherapy 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xmlns="" id="{45E6BCFD-5F6D-9747-92D5-1B042A824424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 err="1"/>
              <a:t>Olaparib</a:t>
            </a:r>
            <a:r>
              <a:rPr lang="en-US" dirty="0"/>
              <a:t> 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xmlns="" id="{5D3AB27D-D115-794A-BAB0-65CB80215DFD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 err="1"/>
              <a:t>Olaparib</a:t>
            </a:r>
            <a:r>
              <a:rPr lang="en-US" dirty="0"/>
              <a:t> 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xmlns="" id="{093F028B-19A4-084B-AC52-FE8C09A2E58F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 err="1"/>
              <a:t>Olaparib</a:t>
            </a:r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xmlns="" id="{EF861C90-7818-FB46-98A3-6381E2099C13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lvl="0">
              <a:lnSpc>
                <a:spcPts val="2000"/>
              </a:lnSpc>
            </a:pPr>
            <a:r>
              <a:rPr lang="en-US" sz="1867" dirty="0">
                <a:solidFill>
                  <a:srgbClr val="FFFFFF"/>
                </a:solidFill>
              </a:rPr>
              <a:t>Platinum chemotherapy 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xmlns="" id="{A3A6BBF6-677B-BB41-8462-F30C79506006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 err="1"/>
              <a:t>Olaparib</a:t>
            </a:r>
            <a:r>
              <a:rPr lang="en-US" dirty="0"/>
              <a:t> 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xmlns="" id="{C4EB574F-4806-8843-8F5C-E4926115DD69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en-US" dirty="0" err="1"/>
              <a:t>Olaparib</a:t>
            </a:r>
            <a:r>
              <a:rPr lang="en-US" dirty="0"/>
              <a:t> 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xmlns="" id="{B60E39CF-886B-D54D-AF43-CF53BAE7C733}"/>
              </a:ext>
            </a:extLst>
          </p:cNvPr>
          <p:cNvSpPr>
            <a:spLocks noGrp="1"/>
          </p:cNvSpPr>
          <p:nvPr>
            <p:ph idx="24"/>
          </p:nvPr>
        </p:nvSpPr>
        <p:spPr/>
        <p:txBody>
          <a:bodyPr/>
          <a:lstStyle/>
          <a:p>
            <a:r>
              <a:rPr lang="en-US" dirty="0" err="1"/>
              <a:t>Olaparib</a:t>
            </a:r>
            <a:r>
              <a:rPr lang="en-US" dirty="0"/>
              <a:t> 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xmlns="" id="{A5052180-774F-AC4C-8F24-EBE1133DE2D2}"/>
              </a:ext>
            </a:extLst>
          </p:cNvPr>
          <p:cNvSpPr>
            <a:spLocks noGrp="1"/>
          </p:cNvSpPr>
          <p:nvPr>
            <p:ph idx="25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sz="1867" dirty="0" err="1"/>
              <a:t>Nonplatinum</a:t>
            </a:r>
            <a:r>
              <a:rPr lang="en-US" sz="1867" dirty="0"/>
              <a:t> chemo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xmlns="" id="{8F58A6BA-A815-0447-8743-9CE45B711821}"/>
              </a:ext>
            </a:extLst>
          </p:cNvPr>
          <p:cNvSpPr>
            <a:spLocks noGrp="1"/>
          </p:cNvSpPr>
          <p:nvPr>
            <p:ph idx="26"/>
          </p:nvPr>
        </p:nvSpPr>
        <p:spPr/>
        <p:txBody>
          <a:bodyPr/>
          <a:lstStyle/>
          <a:p>
            <a:r>
              <a:rPr lang="en-US" sz="1867" dirty="0"/>
              <a:t>Alternate chemotherapy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xmlns="" id="{3D74DB15-C257-834E-A979-D309008B2BE8}"/>
              </a:ext>
            </a:extLst>
          </p:cNvPr>
          <p:cNvSpPr>
            <a:spLocks noGrp="1"/>
          </p:cNvSpPr>
          <p:nvPr>
            <p:ph idx="27"/>
          </p:nvPr>
        </p:nvSpPr>
        <p:spPr/>
        <p:txBody>
          <a:bodyPr/>
          <a:lstStyle/>
          <a:p>
            <a:r>
              <a:rPr lang="en-US" dirty="0"/>
              <a:t>Olaparib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xmlns="" id="{1274CC25-FDBA-7141-A878-FC2FFE0CB5B0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1625600" y="1997558"/>
            <a:ext cx="3117088" cy="672657"/>
          </a:xfrm>
        </p:spPr>
        <p:txBody>
          <a:bodyPr/>
          <a:lstStyle/>
          <a:p>
            <a:r>
              <a:rPr lang="en-US" dirty="0"/>
              <a:t>De novo 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xmlns="" id="{919A36AB-B0E8-AC45-923D-580FB979237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815840" y="1986771"/>
            <a:ext cx="3108960" cy="683444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dirty="0"/>
              <a:t>After </a:t>
            </a:r>
            <a:r>
              <a:rPr lang="en-US" dirty="0" err="1"/>
              <a:t>adj</a:t>
            </a:r>
            <a:r>
              <a:rPr lang="en-US" dirty="0"/>
              <a:t> </a:t>
            </a:r>
            <a:r>
              <a:rPr lang="en-US" dirty="0" err="1"/>
              <a:t>anthra</a:t>
            </a:r>
            <a:r>
              <a:rPr lang="en-US" dirty="0"/>
              <a:t>/tax 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xmlns="" id="{B18D361F-CEBB-704F-B56E-1FFDCBD2A0D8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8010144" y="2015819"/>
            <a:ext cx="3108960" cy="654396"/>
          </a:xfrm>
        </p:spPr>
        <p:txBody>
          <a:bodyPr/>
          <a:lstStyle/>
          <a:p>
            <a:r>
              <a:rPr lang="en-US" sz="1600" dirty="0"/>
              <a:t>After </a:t>
            </a:r>
            <a:r>
              <a:rPr lang="en-US" sz="1600" dirty="0" err="1"/>
              <a:t>adj</a:t>
            </a:r>
            <a:r>
              <a:rPr lang="en-US" sz="1600" dirty="0"/>
              <a:t> </a:t>
            </a:r>
            <a:r>
              <a:rPr lang="en-US" sz="1600" dirty="0" err="1"/>
              <a:t>anthra</a:t>
            </a:r>
            <a:r>
              <a:rPr lang="en-US" sz="1600" dirty="0"/>
              <a:t>/tax </a:t>
            </a: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/>
              <a:t> platinum </a:t>
            </a:r>
          </a:p>
        </p:txBody>
      </p:sp>
    </p:spTree>
    <p:extLst>
      <p:ext uri="{BB962C8B-B14F-4D97-AF65-F5344CB8AC3E}">
        <p14:creationId xmlns:p14="http://schemas.microsoft.com/office/powerpoint/2010/main" val="891531031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xmlns="" id="{9755826A-83BF-0D4C-8900-7941952D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-1"/>
            <a:ext cx="10362724" cy="2051396"/>
          </a:xfrm>
        </p:spPr>
        <p:txBody>
          <a:bodyPr/>
          <a:lstStyle/>
          <a:p>
            <a:r>
              <a:rPr lang="en-US" sz="2667" dirty="0"/>
              <a:t>Reimbursement and regulatory issues aside, what would </a:t>
            </a:r>
            <a:br>
              <a:rPr lang="en-US" sz="2667" dirty="0"/>
            </a:br>
            <a:r>
              <a:rPr lang="en-US" sz="2667" dirty="0"/>
              <a:t>be your preferred treatment approach for a patient with metastatic </a:t>
            </a:r>
            <a:r>
              <a:rPr lang="en-US" sz="2667" u="sng" dirty="0"/>
              <a:t>ER-positive, HER2-negative</a:t>
            </a:r>
            <a:r>
              <a:rPr lang="en-US" sz="2667" dirty="0"/>
              <a:t> breast cancer and a BRCA germline mutation?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xmlns="" id="{FB501005-ABDA-F04C-87D9-F0DD901BE37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Olaparib</a:t>
            </a:r>
            <a:r>
              <a:rPr lang="en-US" dirty="0"/>
              <a:t> 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xmlns="" id="{B9042B12-5C33-0B43-B237-F44FD0E8110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err="1"/>
              <a:t>Exemestane</a:t>
            </a:r>
            <a:r>
              <a:rPr lang="en-US" dirty="0"/>
              <a:t> + </a:t>
            </a:r>
            <a:r>
              <a:rPr lang="en-US" dirty="0" err="1"/>
              <a:t>everolimus</a:t>
            </a:r>
            <a:endParaRPr lang="en-US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xmlns="" id="{7B443446-99B2-C240-8E54-1DAE0FF57F6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err="1"/>
              <a:t>Exemestane</a:t>
            </a:r>
            <a:r>
              <a:rPr lang="en-US" dirty="0"/>
              <a:t> + </a:t>
            </a:r>
            <a:r>
              <a:rPr lang="en-US" dirty="0" err="1"/>
              <a:t>everolimus</a:t>
            </a:r>
            <a:endParaRPr lang="en-US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xmlns="" id="{632D6EAC-9EDF-3147-94A3-8AE94C03F0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/>
              <a:t>Olaparib</a:t>
            </a:r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xmlns="" id="{D313234A-2C8E-4B46-9585-246C54E3D0C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err="1"/>
              <a:t>Olaparib</a:t>
            </a:r>
            <a:r>
              <a:rPr lang="en-US" dirty="0"/>
              <a:t> ± endocrine therapy 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xmlns="" id="{974AEB02-A123-A64E-BAD7-D5E7667FDCB8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lvl="0"/>
            <a:r>
              <a:rPr lang="en-US" dirty="0" err="1">
                <a:solidFill>
                  <a:srgbClr val="FFFFFF"/>
                </a:solidFill>
              </a:rPr>
              <a:t>Exemestane</a:t>
            </a:r>
            <a:r>
              <a:rPr lang="en-US" dirty="0">
                <a:solidFill>
                  <a:srgbClr val="FFFFFF"/>
                </a:solidFill>
              </a:rPr>
              <a:t> + </a:t>
            </a:r>
            <a:r>
              <a:rPr lang="en-US" dirty="0" err="1">
                <a:solidFill>
                  <a:srgbClr val="FFFFFF"/>
                </a:solidFill>
              </a:rPr>
              <a:t>everolimus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xmlns="" id="{289A208A-5593-7240-B6FB-52122948F9CD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Endocrine therapy 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xmlns="" id="{BB6CBD8E-FA7F-5849-9CDA-5158106C200F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sz="2000" dirty="0"/>
              <a:t>CDK4/6 inhibitor + endocrine therapy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xmlns="" id="{6D5070CE-E837-2145-A5BB-60E46A7D80EA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sz="2000" dirty="0"/>
              <a:t>CDK4/6 inhibitor + endocrine therapy 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xmlns="" id="{F5337394-BDD8-9347-9FFC-F0676CAC2A95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sz="2000" dirty="0"/>
              <a:t>CDK4/6 inhibitor + endocrine therapy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xmlns="" id="{CEB34807-7297-9E41-8BD7-AF363A87C13E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sz="1867" dirty="0" err="1"/>
              <a:t>Olaparib</a:t>
            </a:r>
            <a:r>
              <a:rPr lang="en-US" sz="1867" dirty="0"/>
              <a:t> + endocrine therapy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xmlns="" id="{B3E875C9-FAC5-B647-88DC-F2990FE6D3F0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lvl="0">
              <a:lnSpc>
                <a:spcPts val="2000"/>
              </a:lnSpc>
            </a:pPr>
            <a:r>
              <a:rPr lang="en-US" sz="2000" dirty="0">
                <a:solidFill>
                  <a:srgbClr val="FFFFFF"/>
                </a:solidFill>
              </a:rPr>
              <a:t>CDK4/6 inhibitor + endocrine therapy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xmlns="" id="{413C91BE-DD6B-A047-BB95-DEBCC651482A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en-US" dirty="0"/>
              <a:t>De novo 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xmlns="" id="{F3B687DC-8EEE-844C-B662-F63709C8798D}"/>
              </a:ext>
            </a:extLst>
          </p:cNvPr>
          <p:cNvSpPr>
            <a:spLocks noGrp="1"/>
          </p:cNvSpPr>
          <p:nvPr>
            <p:ph idx="24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dirty="0"/>
              <a:t>After </a:t>
            </a:r>
            <a:r>
              <a:rPr lang="en-US" dirty="0" err="1"/>
              <a:t>adj</a:t>
            </a:r>
            <a:r>
              <a:rPr lang="en-US" dirty="0"/>
              <a:t> anastrozole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palbociclib</a:t>
            </a:r>
            <a:r>
              <a:rPr lang="en-US" dirty="0"/>
              <a:t>/</a:t>
            </a:r>
            <a:r>
              <a:rPr lang="en-US" dirty="0" err="1"/>
              <a:t>fulvestrant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5212295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9D895DD7-8350-3047-AD04-4C1DC60E3F0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No, but would for the right patient 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64A55E51-FC7F-FC41-8E34-DE0325D3882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No, but would for the right patient 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xmlns="" id="{E6109865-C212-2046-890C-9BEC32C09C6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No, but would for the right patient 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xmlns="" id="{786D1B08-E4F9-564A-A2F6-792F1D494C4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No, but would for the right patient 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55DBA8A9-3766-5D48-9C67-AF3B5D437A9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No, but would for the right patient 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650E49E2-0854-5D40-8430-60686B482E77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No, but would for the right patient 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xmlns="" id="{DF0274C8-C2C7-934B-B23C-5AEB3C4D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2514600"/>
          </a:xfrm>
        </p:spPr>
        <p:txBody>
          <a:bodyPr/>
          <a:lstStyle/>
          <a:p>
            <a:r>
              <a:rPr lang="en-US" sz="2667" dirty="0"/>
              <a:t>Have you or would you administer </a:t>
            </a:r>
            <a:r>
              <a:rPr lang="en-US" sz="2667" dirty="0" err="1"/>
              <a:t>olaparib</a:t>
            </a:r>
            <a:r>
              <a:rPr lang="en-US" sz="2667" dirty="0"/>
              <a:t> to an asymptomatic patient with a BRCA germline mutation and </a:t>
            </a:r>
            <a:br>
              <a:rPr lang="en-US" sz="2667" dirty="0"/>
            </a:br>
            <a:r>
              <a:rPr lang="en-US" sz="2667" u="sng" dirty="0"/>
              <a:t>ER-negative, HER2-positive</a:t>
            </a:r>
            <a:r>
              <a:rPr lang="en-US" sz="2667" dirty="0"/>
              <a:t> metastatic breast cancer presenting with progressive disease who has received all standard anti-HER2 treatments? </a:t>
            </a:r>
          </a:p>
        </p:txBody>
      </p:sp>
    </p:spTree>
    <p:extLst>
      <p:ext uri="{BB962C8B-B14F-4D97-AF65-F5344CB8AC3E}">
        <p14:creationId xmlns:p14="http://schemas.microsoft.com/office/powerpoint/2010/main" val="48331129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E2A7FBED-1032-7446-907E-68342E57D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39" y="-1"/>
            <a:ext cx="10362724" cy="2060615"/>
          </a:xfrm>
        </p:spPr>
        <p:txBody>
          <a:bodyPr/>
          <a:lstStyle/>
          <a:p>
            <a:r>
              <a:rPr lang="en-US" sz="2667" dirty="0"/>
              <a:t>In general, in which line of therapy would you generally administer </a:t>
            </a:r>
            <a:r>
              <a:rPr lang="en-US" sz="2667" dirty="0" err="1"/>
              <a:t>olaparib</a:t>
            </a:r>
            <a:r>
              <a:rPr lang="en-US" sz="2667" dirty="0"/>
              <a:t> to a patient with metastatic breast cancer and a BRCA germline mutation?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616DA6DC-A0AE-024B-85F5-A06F269C85F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Third line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59EE7846-B828-9E46-B0DB-D8C9EC0F029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Third line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29B1B419-F9BE-5048-9FFE-4129E03BE325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Third line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44E8F579-111E-5C4A-9114-9D708A4635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Second line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5393A650-2532-ED4E-BE2F-F4FECD3A193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First- or second-line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8772B0B8-4BF1-D141-9CC9-5030F4C107D0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Third line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A8F7FA35-4B3C-C945-A542-2EE7EB905BA4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Second line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11B9EED7-496C-2845-9081-924FD03C57A7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Second line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7A0A4361-4F64-5142-8D5F-8701FABB0FEA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Second line 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DDC07C66-3105-5642-BDD4-B40BF25D8AEF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/>
              <a:t>First line 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xmlns="" id="{08621382-4290-BC45-8770-B4F45CFA38B7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/>
              <a:t>First- or second-line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xmlns="" id="{9BAAEFEA-AFE6-FA47-85BE-4D4E45CAB0B9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Third line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A100BD39-64D5-1B40-8AA8-980D64C0C84F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en-US" dirty="0"/>
              <a:t>Triple-negative 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894C3B79-E73D-CD4C-B807-443C2B57F30E}"/>
              </a:ext>
            </a:extLst>
          </p:cNvPr>
          <p:cNvSpPr>
            <a:spLocks noGrp="1"/>
          </p:cNvSpPr>
          <p:nvPr>
            <p:ph idx="24"/>
          </p:nvPr>
        </p:nvSpPr>
        <p:spPr/>
        <p:txBody>
          <a:bodyPr/>
          <a:lstStyle/>
          <a:p>
            <a:r>
              <a:rPr lang="en-US" dirty="0"/>
              <a:t>ER-positive, HER2-negative </a:t>
            </a:r>
          </a:p>
        </p:txBody>
      </p:sp>
    </p:spTree>
    <p:extLst>
      <p:ext uri="{BB962C8B-B14F-4D97-AF65-F5344CB8AC3E}">
        <p14:creationId xmlns:p14="http://schemas.microsoft.com/office/powerpoint/2010/main" val="637086409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Slide Template 1">
  <a:themeElements>
    <a:clrScheme name="MSK color palle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Z Divider Slide Options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Z External Template 16x9.potx" id="{66AAC869-5407-4D39-BB16-E22823B24132}" vid="{B987829B-142C-4AA9-9B37-5BB60DE300B9}"/>
    </a:ext>
  </a:extLst>
</a:theme>
</file>

<file path=ppt/theme/theme3.xml><?xml version="1.0" encoding="utf-8"?>
<a:theme xmlns:a="http://schemas.openxmlformats.org/drawingml/2006/main" name="1_AZ Divider Slide Options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Z External Template 16x9.potx" id="{66AAC869-5407-4D39-BB16-E22823B24132}" vid="{B987829B-142C-4AA9-9B37-5BB60DE300B9}"/>
    </a:ext>
  </a:ext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52F3A62DB5174EAF725BED86CC1C16" ma:contentTypeVersion="0" ma:contentTypeDescription="Create a new document." ma:contentTypeScope="" ma:versionID="710fb4556a6f12383269ea9f46c8efd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0af78823aaf61d518397dbc2b6278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AFB241-9C3D-4836-B338-498D0292F87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9B4559C-E216-4B0F-AB68-314D40262D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9FDFE3-0814-4EBA-AC6B-EC331962DF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 Template 1</Template>
  <TotalTime>1682</TotalTime>
  <Words>2362</Words>
  <Application>Microsoft Macintosh PowerPoint</Application>
  <PresentationFormat>Widescreen</PresentationFormat>
  <Paragraphs>599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9" baseType="lpstr">
      <vt:lpstr>Calibri</vt:lpstr>
      <vt:lpstr>Corbel</vt:lpstr>
      <vt:lpstr>Georgia</vt:lpstr>
      <vt:lpstr>Gothic</vt:lpstr>
      <vt:lpstr>Helvetica</vt:lpstr>
      <vt:lpstr>MS Mincho</vt:lpstr>
      <vt:lpstr>MS PGothic</vt:lpstr>
      <vt:lpstr>ＭＳ Ｐゴシック</vt:lpstr>
      <vt:lpstr>StarSymbol</vt:lpstr>
      <vt:lpstr>Times New Roman</vt:lpstr>
      <vt:lpstr>Wingdings</vt:lpstr>
      <vt:lpstr>ヒラギノ角ゴ Pro W3</vt:lpstr>
      <vt:lpstr>黑体</vt:lpstr>
      <vt:lpstr>Arial</vt:lpstr>
      <vt:lpstr>Slide Template 1</vt:lpstr>
      <vt:lpstr>AZ Divider Slide Options</vt:lpstr>
      <vt:lpstr>1_AZ Divider Slide Options</vt:lpstr>
      <vt:lpstr>1_Blank Presentation</vt:lpstr>
      <vt:lpstr>Blank Presentation</vt:lpstr>
      <vt:lpstr>2_Blank Presentation</vt:lpstr>
      <vt:lpstr>4_Blank Presentation</vt:lpstr>
      <vt:lpstr>PowerPoint Presentation</vt:lpstr>
      <vt:lpstr>DNA Damage Repair and Breast Cancer Treatment: PARP Inhibitors</vt:lpstr>
      <vt:lpstr>Disclosures</vt:lpstr>
      <vt:lpstr>In general, for a 65-year-old woman who presents with metastatic breast cancer and no relevant family history, at what point, if any, would you order BRCA testing if the patient’s disease were… </vt:lpstr>
      <vt:lpstr>Reimbursement and regulatory issues aside, have you or would you use olaparib for a patient who has a somatic BRCA mutation? A PALB2 germline mutation? </vt:lpstr>
      <vt:lpstr>Reimbursement and regulatory issues aside, what would be your preferred treatment approach for a patient with metastatic TNBC and a BRCA germline mutation?</vt:lpstr>
      <vt:lpstr>Reimbursement and regulatory issues aside, what would  be your preferred treatment approach for a patient with metastatic ER-positive, HER2-negative breast cancer and a BRCA germline mutation?</vt:lpstr>
      <vt:lpstr>Have you or would you administer olaparib to an asymptomatic patient with a BRCA germline mutation and  ER-negative, HER2-positive metastatic breast cancer presenting with progressive disease who has received all standard anti-HER2 treatments? </vt:lpstr>
      <vt:lpstr>In general, in which line of therapy would you generally administer olaparib to a patient with metastatic breast cancer and a BRCA germline mutation? </vt:lpstr>
      <vt:lpstr>Contributing Oncologist Case</vt:lpstr>
      <vt:lpstr>Alternative model (PARP “trapping”)</vt:lpstr>
      <vt:lpstr>Phase II studies of olaparib in breast cancer</vt:lpstr>
      <vt:lpstr>OlympiAD study design</vt:lpstr>
      <vt:lpstr>PowerPoint Presentation</vt:lpstr>
      <vt:lpstr>PowerPoint Presentation</vt:lpstr>
      <vt:lpstr>Overall survival</vt:lpstr>
      <vt:lpstr>Overall survival in prespecified subgroups</vt:lpstr>
      <vt:lpstr>Adverse events occurring in ≥10% of patients in either arm,  with ≥5% difference in frequency between arms</vt:lpstr>
      <vt:lpstr>Study Design: EMBRACA </vt:lpstr>
      <vt:lpstr>Primary Endpoint: PFS by Blinded Central Review</vt:lpstr>
      <vt:lpstr>PFS: Subgroup Analysis</vt:lpstr>
      <vt:lpstr>Interim OS Analysis: Secondary Endpoint </vt:lpstr>
      <vt:lpstr>Extending the effectiveness of PARPi</vt:lpstr>
      <vt:lpstr>Combination with conventional cytotoxics</vt:lpstr>
      <vt:lpstr>BROCADE: Tumor Response</vt:lpstr>
      <vt:lpstr>BROCADE: Progression-Free Survival</vt:lpstr>
      <vt:lpstr>PowerPoint Presentation</vt:lpstr>
      <vt:lpstr>Contributing Oncologist Case</vt:lpstr>
    </vt:vector>
  </TitlesOfParts>
  <Manager/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Microsoft Office User</cp:lastModifiedBy>
  <cp:revision>77</cp:revision>
  <cp:lastPrinted>2018-06-04T22:26:53Z</cp:lastPrinted>
  <dcterms:created xsi:type="dcterms:W3CDTF">2017-08-12T16:02:41Z</dcterms:created>
  <dcterms:modified xsi:type="dcterms:W3CDTF">2018-06-11T11:58:55Z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0x010100E052F3A62DB5174EAF725BED86CC1C16</vt:lpwstr>
  </property>
</Properties>
</file>