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90000" r:id="rId2"/>
    <p:sldMasterId id="2147490008" r:id="rId3"/>
    <p:sldMasterId id="2147490027" r:id="rId4"/>
  </p:sldMasterIdLst>
  <p:notesMasterIdLst>
    <p:notesMasterId r:id="rId10"/>
  </p:notesMasterIdLst>
  <p:handoutMasterIdLst>
    <p:handoutMasterId r:id="rId11"/>
  </p:handoutMasterIdLst>
  <p:sldIdLst>
    <p:sldId id="325" r:id="rId5"/>
    <p:sldId id="302" r:id="rId6"/>
    <p:sldId id="305" r:id="rId7"/>
    <p:sldId id="311" r:id="rId8"/>
    <p:sldId id="317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9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74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99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248" algn="l" defTabSz="91449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497" algn="l" defTabSz="91449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747" algn="l" defTabSz="91449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997" algn="l" defTabSz="91449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B52"/>
    <a:srgbClr val="FF00FF"/>
    <a:srgbClr val="BBE0E3"/>
    <a:srgbClr val="79D4FF"/>
    <a:srgbClr val="BAD529"/>
    <a:srgbClr val="FF9300"/>
    <a:srgbClr val="0025A7"/>
    <a:srgbClr val="005796"/>
    <a:srgbClr val="002E5E"/>
    <a:srgbClr val="F895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5"/>
    <p:restoredTop sz="95872"/>
  </p:normalViewPr>
  <p:slideViewPr>
    <p:cSldViewPr snapToGrid="0">
      <p:cViewPr>
        <p:scale>
          <a:sx n="100" d="100"/>
          <a:sy n="100" d="100"/>
        </p:scale>
        <p:origin x="968" y="360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8" Type="http://schemas.openxmlformats.org/officeDocument/2006/relationships/slide" Target="slides/slide4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12" Type="http://schemas.openxmlformats.org/officeDocument/2006/relationships/presProps" Target="presProps.xml"/><Relationship Id="rId7" Type="http://schemas.openxmlformats.org/officeDocument/2006/relationships/slide" Target="slides/slide3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AA2AE9-8C44-0D48-A5EB-581168E4CAF8}" type="datetimeFigureOut">
              <a:rPr lang="en-US" altLang="en-US"/>
              <a:pPr/>
              <a:t>3/27/18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F60FF3-8482-8F47-A9E8-BB698317D6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313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AE9978-DBE0-0647-A8B1-B7828B2E1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088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9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74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99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248" algn="l" defTabSz="4572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497" algn="l" defTabSz="4572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747" algn="l" defTabSz="4572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997" algn="l" defTabSz="4572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0BBC9E9-DFBC-432E-B4D7-A5E026B032E1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25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latin typeface="Times" charset="0"/>
              </a:rPr>
              <a:pPr/>
              <a:t>3</a:t>
            </a:fld>
            <a:endParaRPr lang="en-US" sz="1200"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latin typeface="Times" charset="0"/>
              </a:rPr>
              <a:pPr algn="r"/>
              <a:t>3</a:t>
            </a:fld>
            <a:endParaRPr lang="en-US" sz="1200"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latin typeface="Times" charset="0"/>
                <a:cs typeface="Arial" charset="0"/>
              </a:rPr>
              <a:pPr algn="r"/>
              <a:t>3</a:t>
            </a:fld>
            <a:endParaRPr lang="en-US" sz="1200"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latin typeface="Times" charset="0"/>
                <a:cs typeface="Arial" charset="0"/>
              </a:rPr>
              <a:pPr algn="r"/>
              <a:t>3</a:t>
            </a:fld>
            <a:endParaRPr lang="en-US" sz="1200"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6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RTP_SlideBackground-YiR_v3fr-bullet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TP_SlideBackground-ASCO-GI-13_v1fr-Tit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619" y="0"/>
            <a:ext cx="91463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10363200" cy="1143000"/>
          </a:xfrm>
        </p:spPr>
        <p:txBody>
          <a:bodyPr/>
          <a:lstStyle>
            <a:lvl1pPr algn="ctr">
              <a:defRPr sz="23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4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7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763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"/>
            <a:ext cx="2590800" cy="6489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5" y="1"/>
            <a:ext cx="7569200" cy="6489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565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7" y="220504"/>
            <a:ext cx="11447319" cy="838200"/>
          </a:xfrm>
          <a:prstGeom prst="rect">
            <a:avLst/>
          </a:prstGeom>
        </p:spPr>
        <p:txBody>
          <a:bodyPr lIns="91388" tIns="45693" rIns="91388" bIns="45693"/>
          <a:lstStyle>
            <a:lvl1pPr>
              <a:defRPr sz="3177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2933" y="6526842"/>
            <a:ext cx="11445393" cy="226084"/>
          </a:xfrm>
          <a:prstGeom prst="rect">
            <a:avLst/>
          </a:prstGeom>
        </p:spPr>
        <p:txBody>
          <a:bodyPr lIns="91398" tIns="45699" rIns="91398" bIns="45699" anchor="b"/>
          <a:lstStyle>
            <a:lvl1pPr marL="0" indent="0">
              <a:buNone/>
              <a:defRPr sz="1059" b="1">
                <a:solidFill>
                  <a:schemeClr val="bg1"/>
                </a:solidFill>
              </a:defRPr>
            </a:lvl1pPr>
            <a:lvl2pPr marL="403187" indent="0">
              <a:buNone/>
              <a:defRPr sz="1059">
                <a:solidFill>
                  <a:schemeClr val="bg1"/>
                </a:solidFill>
              </a:defRPr>
            </a:lvl2pPr>
            <a:lvl3pPr marL="806375" indent="0">
              <a:buNone/>
              <a:defRPr sz="1059">
                <a:solidFill>
                  <a:schemeClr val="bg1"/>
                </a:solidFill>
              </a:defRPr>
            </a:lvl3pPr>
            <a:lvl4pPr marL="1209560" indent="0">
              <a:buNone/>
              <a:defRPr sz="1059">
                <a:solidFill>
                  <a:schemeClr val="bg1"/>
                </a:solidFill>
              </a:defRPr>
            </a:lvl4pPr>
            <a:lvl5pPr marL="1612749" indent="0">
              <a:buNone/>
              <a:defRPr sz="1059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7"/>
          <a:stretch/>
        </p:blipFill>
        <p:spPr bwMode="grayWhite">
          <a:xfrm>
            <a:off x="0" y="3405193"/>
            <a:ext cx="12192000" cy="3452811"/>
          </a:xfrm>
          <a:prstGeom prst="rect">
            <a:avLst/>
          </a:prstGeom>
        </p:spPr>
      </p:pic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1876568"/>
            <a:ext cx="11430000" cy="1143000"/>
          </a:xfrm>
          <a:prstGeom prst="rect">
            <a:avLst/>
          </a:prstGeom>
        </p:spPr>
        <p:txBody>
          <a:bodyPr lIns="91388" tIns="45693" rIns="91388" bIns="45693" anchor="b"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3669443"/>
            <a:ext cx="11430000" cy="1752600"/>
          </a:xfrm>
          <a:prstGeom prst="rect">
            <a:avLst/>
          </a:prstGeom>
        </p:spPr>
        <p:txBody>
          <a:bodyPr lIns="92012" tIns="46008" rIns="92012" bIns="4600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3416959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2300" y="6249988"/>
            <a:ext cx="2844800" cy="207963"/>
          </a:xfrm>
          <a:prstGeom prst="rect">
            <a:avLst/>
          </a:prstGeom>
          <a:ln/>
        </p:spPr>
        <p:txBody>
          <a:bodyPr lIns="91398" tIns="45699" rIns="91398" bIns="45699"/>
          <a:lstStyle>
            <a:lvl1pPr>
              <a:defRPr/>
            </a:lvl1pPr>
          </a:lstStyle>
          <a:p>
            <a:pPr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795">
                <a:solidFill>
                  <a:srgbClr val="1C2E37"/>
                </a:solidFill>
                <a:latin typeface="Calibri"/>
                <a:ea typeface=""/>
              </a:rPr>
              <a:t>19.10.2005 / </a:t>
            </a:r>
            <a:fld id="{CEF88F35-B23D-4308-86F7-AEF7C622C0AF}" type="slidenum">
              <a:rPr lang="de-DE" sz="1795" smtClean="0">
                <a:solidFill>
                  <a:srgbClr val="1C2E37"/>
                </a:solidFill>
                <a:latin typeface="Calibri"/>
                <a:ea typeface=""/>
              </a:rPr>
              <a:pPr defTabSz="45686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de-DE" sz="1795">
              <a:solidFill>
                <a:srgbClr val="1C2E37"/>
              </a:solidFill>
              <a:latin typeface="Calibri"/>
              <a:ea typeface="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7951" y="6237288"/>
            <a:ext cx="3860800" cy="476251"/>
          </a:xfrm>
          <a:prstGeom prst="rect">
            <a:avLst/>
          </a:prstGeom>
          <a:ln/>
        </p:spPr>
        <p:txBody>
          <a:bodyPr lIns="91398" tIns="45699" rIns="91398" bIns="45699"/>
          <a:lstStyle>
            <a:lvl1pPr>
              <a:defRPr/>
            </a:lvl1pPr>
          </a:lstStyle>
          <a:p>
            <a:pPr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795">
              <a:solidFill>
                <a:srgbClr val="1C2E37"/>
              </a:solidFill>
              <a:latin typeface="Calibri"/>
              <a:ea typeface="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552123"/>
            <a:ext cx="7006269" cy="553999"/>
          </a:xfrm>
        </p:spPr>
        <p:txBody>
          <a:bodyPr lIns="91398" tIns="45699" rIns="91398" bIns="45699" anchor="b">
            <a:noAutofit/>
          </a:bodyPr>
          <a:lstStyle>
            <a:lvl1pPr>
              <a:defRPr sz="2381" cap="none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720000" y="1080001"/>
            <a:ext cx="7006269" cy="488795"/>
          </a:xfrm>
        </p:spPr>
        <p:txBody>
          <a:bodyPr lIns="91398" tIns="45699" rIns="91398" bIns="45699">
            <a:noAutofit/>
          </a:bodyPr>
          <a:lstStyle>
            <a:lvl1pPr marL="0" indent="0">
              <a:buNone/>
              <a:defRPr sz="1941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20000" y="2112963"/>
            <a:ext cx="10742400" cy="4020208"/>
          </a:xfrm>
        </p:spPr>
        <p:txBody>
          <a:bodyPr lIns="91398" tIns="45699" rIns="91398" bIns="45699">
            <a:noAutofit/>
          </a:bodyPr>
          <a:lstStyle>
            <a:lvl1pPr marL="0" indent="0">
              <a:buNone/>
              <a:defRPr sz="1588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 lIns="91398" tIns="45699" rIns="91398" bIns="45699"/>
          <a:lstStyle>
            <a:lvl1pPr>
              <a:defRPr/>
            </a:lvl1pPr>
          </a:lstStyle>
          <a:p>
            <a:pPr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7A788FA-F864-4521-9DFD-AF03C9BFF3E5}" type="slidenum">
              <a:rPr lang="en-US" altLang="en-US" sz="1795" smtClean="0">
                <a:solidFill>
                  <a:srgbClr val="1C2E37"/>
                </a:solidFill>
                <a:latin typeface="Calibri"/>
                <a:ea typeface=""/>
              </a:rPr>
              <a:pPr defTabSz="45686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795" dirty="0">
              <a:solidFill>
                <a:srgbClr val="1C2E37"/>
              </a:solidFill>
              <a:latin typeface="Calibri"/>
              <a:ea typeface="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gutter spa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83"/>
          <a:stretch>
            <a:fillRect/>
          </a:stretch>
        </p:blipFill>
        <p:spPr bwMode="auto">
          <a:xfrm>
            <a:off x="11347451" y="6078540"/>
            <a:ext cx="814916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758" y="1995494"/>
            <a:ext cx="1562100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8" t="14111" r="61900"/>
          <a:stretch>
            <a:fillRect/>
          </a:stretch>
        </p:blipFill>
        <p:spPr bwMode="auto">
          <a:xfrm>
            <a:off x="4269319" y="180975"/>
            <a:ext cx="21844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-10575" y="0"/>
            <a:ext cx="6790268" cy="6858000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645" tIns="40323" rIns="80645" bIns="40323" anchor="ctr"/>
          <a:lstStyle/>
          <a:p>
            <a:pPr algn="ctr"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"/>
            <a:ext cx="12192000" cy="195263"/>
          </a:xfrm>
          <a:prstGeom prst="rect">
            <a:avLst/>
          </a:prstGeom>
          <a:solidFill>
            <a:srgbClr val="409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645" tIns="40323" rIns="80645" bIns="40323" anchor="ctr"/>
          <a:lstStyle/>
          <a:p>
            <a:pPr algn="ctr"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0039360" y="415929"/>
            <a:ext cx="2028825" cy="730251"/>
          </a:xfrm>
        </p:spPr>
        <p:txBody>
          <a:bodyPr lIns="91398" tIns="45699" rIns="91398" bIns="45699"/>
          <a:lstStyle/>
          <a:p>
            <a:pPr lvl="0"/>
            <a:endParaRPr lang="en-US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9323921" y="6540505"/>
            <a:ext cx="414867" cy="215900"/>
          </a:xfrm>
        </p:spPr>
        <p:txBody>
          <a:bodyPr lIns="91398" tIns="45699" rIns="91398" bIns="45699"/>
          <a:lstStyle>
            <a:lvl1pPr>
              <a:defRPr/>
            </a:lvl1pPr>
          </a:lstStyle>
          <a:p>
            <a:pPr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DD61856-7998-43CB-A029-8FE9F56C062F}" type="slidenum">
              <a:rPr lang="en-US" altLang="en-US" sz="1795" smtClean="0">
                <a:solidFill>
                  <a:srgbClr val="1C2E37"/>
                </a:solidFill>
                <a:latin typeface="Calibri"/>
                <a:ea typeface=""/>
              </a:rPr>
              <a:pPr defTabSz="45686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795">
              <a:solidFill>
                <a:srgbClr val="1C2E37"/>
              </a:solidFill>
              <a:latin typeface="Calibri"/>
              <a:ea typeface="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EB9A-8736-5048-830E-EEEC6E87A1BB}" type="datetimeFigureOut">
              <a:rPr lang="en-US" smtClean="0"/>
              <a:pPr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39A3-1701-8C48-8BC5-C2293E5641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3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0AED-DAA8-064D-B21D-77EC2D4F8DE1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8E7-3A80-EA46-AB30-795D5F21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6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0AED-DAA8-064D-B21D-77EC2D4F8DE1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8E7-3A80-EA46-AB30-795D5F21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3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93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0AED-DAA8-064D-B21D-77EC2D4F8DE1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8E7-3A80-EA46-AB30-795D5F21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9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0AED-DAA8-064D-B21D-77EC2D4F8DE1}" type="datetimeFigureOut">
              <a:rPr lang="en-US" smtClean="0"/>
              <a:t>3/27/18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8E7-3A80-EA46-AB30-795D5F21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0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0AED-DAA8-064D-B21D-77EC2D4F8DE1}" type="datetimeFigureOut">
              <a:rPr lang="en-US" smtClean="0"/>
              <a:t>3/27/18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8E7-3A80-EA46-AB30-795D5F21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5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0AED-DAA8-064D-B21D-77EC2D4F8DE1}" type="datetimeFigureOut">
              <a:rPr lang="en-US" smtClean="0"/>
              <a:t>3/27/18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8E7-3A80-EA46-AB30-795D5F21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2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0AED-DAA8-064D-B21D-77EC2D4F8DE1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8E7-3A80-EA46-AB30-795D5F21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5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0AED-DAA8-064D-B21D-77EC2D4F8DE1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8E7-3A80-EA46-AB30-795D5F21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5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0AED-DAA8-064D-B21D-77EC2D4F8DE1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8E7-3A80-EA46-AB30-795D5F21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2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EB9A-8736-5048-830E-EEEC6E87A1B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39A3-1701-8C48-8BC5-C2293E56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4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186676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Continuing Education</a:t>
            </a:r>
          </a:p>
        </p:txBody>
      </p:sp>
    </p:spTree>
    <p:extLst>
      <p:ext uri="{BB962C8B-B14F-4D97-AF65-F5344CB8AC3E}">
        <p14:creationId xmlns:p14="http://schemas.microsoft.com/office/powerpoint/2010/main" val="9562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173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3773" y="6161088"/>
            <a:ext cx="10963409" cy="69691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511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1277600" cy="8001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70432" y="5440680"/>
            <a:ext cx="9875520" cy="365760"/>
          </a:xfrm>
          <a:prstGeom prst="round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enter 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AAE5F709-831D-428F-BC20-6262338BCD40}" type="datetime1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1602"/>
            <a:ext cx="98552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600" indent="0">
              <a:buNone/>
              <a:defRPr sz="1000"/>
            </a:lvl2pPr>
            <a:lvl3pPr marL="457200" indent="0">
              <a:buNone/>
              <a:defRPr sz="10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</a:lstStyle>
          <a:p>
            <a:pPr lvl="0"/>
            <a:r>
              <a:rPr lang="en-US" dirty="0"/>
              <a:t>Reference(s)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478"/>
            <a:ext cx="11277600" cy="41852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506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600">
                <a:solidFill>
                  <a:schemeClr val="accent6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924395" y="1600203"/>
            <a:ext cx="106580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Clr>
                <a:schemeClr val="accent6"/>
              </a:buClr>
              <a:buFont typeface="Wingdings" charset="2"/>
              <a:buChar char="§"/>
              <a:defRPr>
                <a:latin typeface="Helvetica"/>
                <a:cs typeface="Helvetica"/>
              </a:defRPr>
            </a:lvl1pPr>
            <a:lvl2pPr marL="742950" indent="-285750">
              <a:buClr>
                <a:schemeClr val="accent6"/>
              </a:buClr>
              <a:buFont typeface="Arial"/>
              <a:buChar char="•"/>
              <a:defRPr>
                <a:solidFill>
                  <a:schemeClr val="accent5"/>
                </a:solidFill>
                <a:latin typeface="Helvetica"/>
                <a:cs typeface="Helvetica"/>
              </a:defRPr>
            </a:lvl2pPr>
            <a:lvl3pPr marL="1143000" indent="-228600">
              <a:buClr>
                <a:schemeClr val="accent6"/>
              </a:buClr>
              <a:buFont typeface="Lucida Grande"/>
              <a:buChar char="–"/>
              <a:defRPr>
                <a:solidFill>
                  <a:schemeClr val="accent5"/>
                </a:solidFill>
                <a:latin typeface="Helvetica"/>
                <a:cs typeface="Helvetica"/>
              </a:defRPr>
            </a:lvl3pPr>
            <a:lvl4pPr marL="1600200" indent="-228600">
              <a:buClr>
                <a:schemeClr val="accent6"/>
              </a:buClr>
              <a:buFont typeface="Wingdings" charset="2"/>
              <a:buChar char="§"/>
              <a:defRPr>
                <a:solidFill>
                  <a:schemeClr val="accent5"/>
                </a:solidFill>
                <a:latin typeface="Helvetica"/>
                <a:cs typeface="Helvetica"/>
              </a:defRPr>
            </a:lvl4pPr>
            <a:lvl5pPr marL="2286000" indent="-457200">
              <a:buClr>
                <a:schemeClr val="accent6"/>
              </a:buClr>
              <a:buFont typeface="Lucida Grande"/>
              <a:buChar char="-"/>
              <a:defRPr>
                <a:solidFill>
                  <a:schemeClr val="accent5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23" y="6356353"/>
            <a:ext cx="10549572" cy="365125"/>
          </a:xfrm>
          <a:prstGeom prst="rect">
            <a:avLst/>
          </a:prstGeom>
          <a:ln w="0">
            <a:noFill/>
          </a:ln>
          <a:effectLst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6C6C6C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53989" y="1411647"/>
            <a:ext cx="11438011" cy="30014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96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75" y="1042871"/>
            <a:ext cx="11642652" cy="4908391"/>
          </a:xfrm>
        </p:spPr>
        <p:txBody>
          <a:bodyPr/>
          <a:lstStyle>
            <a:lvl2pPr marL="514350" indent="-171450">
              <a:buFont typeface=".AppleSystemUIFont" charset="-120"/>
              <a:buChar char="–"/>
              <a:defRPr/>
            </a:lvl2pPr>
            <a:lvl4pPr marL="1200150" indent="-171450">
              <a:buFont typeface=".AppleSystemUIFont" charset="-120"/>
              <a:buChar char="–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274674" y="5951261"/>
            <a:ext cx="11642652" cy="529884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FontTx/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04743" y="6216203"/>
            <a:ext cx="523240" cy="4685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066FB1F9-62BF-443F-A24D-8346C11133D7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EEECE1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9144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EEECE1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5709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75" y="1042871"/>
            <a:ext cx="11642652" cy="4908391"/>
          </a:xfrm>
        </p:spPr>
        <p:txBody>
          <a:bodyPr/>
          <a:lstStyle>
            <a:lvl2pPr marL="514350" indent="-171450">
              <a:buFont typeface=".AppleSystemUIFont" charset="-120"/>
              <a:buChar char="–"/>
              <a:defRPr/>
            </a:lvl2pPr>
            <a:lvl4pPr marL="1200150" indent="-171450">
              <a:buFont typeface=".AppleSystemUIFont" charset="-120"/>
              <a:buChar char="–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274674" y="5951261"/>
            <a:ext cx="11642652" cy="529884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FontTx/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04743" y="6216203"/>
            <a:ext cx="523240" cy="4685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066FB1F9-62BF-443F-A24D-8346C11133D7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EEECE1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9144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EEECE1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2696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RTP_SlideBackground-YiR_v3fr-bullet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TP_SlideBackground-ASCO-GI-13_v1fr-Tit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619" y="0"/>
            <a:ext cx="91463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10363200" cy="1143000"/>
          </a:xfrm>
        </p:spPr>
        <p:txBody>
          <a:bodyPr/>
          <a:lstStyle>
            <a:lvl1pPr algn="ctr">
              <a:defRPr sz="23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4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4" y="1462089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62089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4" y="1462089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62089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27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1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1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1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"/>
            <a:ext cx="2590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5" y="1"/>
            <a:ext cx="75692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59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95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41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614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1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1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1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60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RTP_SlideBackground-YiR_v3fr-bullete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639" y="0"/>
            <a:ext cx="103627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39" y="1462089"/>
            <a:ext cx="10362724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62" r:id="rId1"/>
    <p:sldLayoutId id="2147489963" r:id="rId2"/>
    <p:sldLayoutId id="2147489964" r:id="rId3"/>
    <p:sldLayoutId id="2147489965" r:id="rId4"/>
    <p:sldLayoutId id="2147489966" r:id="rId5"/>
    <p:sldLayoutId id="2147489967" r:id="rId6"/>
    <p:sldLayoutId id="2147489968" r:id="rId7"/>
    <p:sldLayoutId id="2147489969" r:id="rId8"/>
    <p:sldLayoutId id="2147489970" r:id="rId9"/>
    <p:sldLayoutId id="2147489971" r:id="rId10"/>
    <p:sldLayoutId id="2147489972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E0E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White"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01" r:id="rId1"/>
    <p:sldLayoutId id="2147490002" r:id="rId2"/>
    <p:sldLayoutId id="2147490003" r:id="rId3"/>
    <p:sldLayoutId id="2147490006" r:id="rId4"/>
    <p:sldLayoutId id="2147490007" r:id="rId5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403187" rtl="0" eaLnBrk="1" latinLnBrk="0" hangingPunct="1">
        <a:spcBef>
          <a:spcPct val="0"/>
        </a:spcBef>
        <a:buNone/>
        <a:defRPr sz="3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391" indent="-302391" algn="l" defTabSz="403187" rtl="0" eaLnBrk="1" latinLnBrk="0" hangingPunct="1">
        <a:spcBef>
          <a:spcPct val="20000"/>
        </a:spcBef>
        <a:buFont typeface="Arial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178" indent="-251992" algn="l" defTabSz="403187" rtl="0" eaLnBrk="1" latinLnBrk="0" hangingPunct="1">
        <a:spcBef>
          <a:spcPct val="20000"/>
        </a:spcBef>
        <a:buFont typeface="Arial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7968" indent="-201594" algn="l" defTabSz="403187" rtl="0" eaLnBrk="1" latinLnBrk="0" hangingPunct="1">
        <a:spcBef>
          <a:spcPct val="20000"/>
        </a:spcBef>
        <a:buFont typeface="Arial"/>
        <a:buChar char="•"/>
        <a:defRPr sz="2207" kern="1200">
          <a:solidFill>
            <a:schemeClr val="tx1"/>
          </a:solidFill>
          <a:latin typeface="+mn-lt"/>
          <a:ea typeface="+mn-ea"/>
          <a:cs typeface="+mn-cs"/>
        </a:defRPr>
      </a:lvl3pPr>
      <a:lvl4pPr marL="1411155" indent="-201594" algn="l" defTabSz="403187" rtl="0" eaLnBrk="1" latinLnBrk="0" hangingPunct="1">
        <a:spcBef>
          <a:spcPct val="20000"/>
        </a:spcBef>
        <a:buFont typeface="Arial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4343" indent="-201594" algn="l" defTabSz="403187" rtl="0" eaLnBrk="1" latinLnBrk="0" hangingPunct="1">
        <a:spcBef>
          <a:spcPct val="20000"/>
        </a:spcBef>
        <a:buFont typeface="Arial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7533" indent="-201594" algn="l" defTabSz="403187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0718" indent="-201594" algn="l" defTabSz="403187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3910" indent="-201594" algn="l" defTabSz="403187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7093" indent="-201594" algn="l" defTabSz="403187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187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375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09562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2749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5936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19125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2312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5499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30AED-DAA8-064D-B21D-77EC2D4F8DE1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A58E7-3A80-EA46-AB30-795D5F21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8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09" r:id="rId1"/>
    <p:sldLayoutId id="2147490010" r:id="rId2"/>
    <p:sldLayoutId id="2147490011" r:id="rId3"/>
    <p:sldLayoutId id="2147490012" r:id="rId4"/>
    <p:sldLayoutId id="2147490013" r:id="rId5"/>
    <p:sldLayoutId id="2147490014" r:id="rId6"/>
    <p:sldLayoutId id="2147490015" r:id="rId7"/>
    <p:sldLayoutId id="2147490016" r:id="rId8"/>
    <p:sldLayoutId id="2147490017" r:id="rId9"/>
    <p:sldLayoutId id="2147490018" r:id="rId10"/>
    <p:sldLayoutId id="2147490019" r:id="rId11"/>
    <p:sldLayoutId id="2147490020" r:id="rId12"/>
    <p:sldLayoutId id="2147490021" r:id="rId13"/>
    <p:sldLayoutId id="2147490022" r:id="rId14"/>
    <p:sldLayoutId id="2147490023" r:id="rId15"/>
    <p:sldLayoutId id="2147490024" r:id="rId16"/>
    <p:sldLayoutId id="2147490025" r:id="rId17"/>
    <p:sldLayoutId id="2147490026" r:id="rId18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RTP_SlideBackground-YiR_v3fr-bullete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639" y="0"/>
            <a:ext cx="103627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39" y="1462089"/>
            <a:ext cx="10362724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912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28" r:id="rId1"/>
    <p:sldLayoutId id="2147490029" r:id="rId2"/>
    <p:sldLayoutId id="2147490030" r:id="rId3"/>
    <p:sldLayoutId id="2147490031" r:id="rId4"/>
    <p:sldLayoutId id="2147490032" r:id="rId5"/>
    <p:sldLayoutId id="2147490033" r:id="rId6"/>
    <p:sldLayoutId id="2147490034" r:id="rId7"/>
    <p:sldLayoutId id="2147490035" r:id="rId8"/>
    <p:sldLayoutId id="2147490036" r:id="rId9"/>
    <p:sldLayoutId id="2147490037" r:id="rId10"/>
    <p:sldLayoutId id="2147490038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E0E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2180493" y="2544640"/>
            <a:ext cx="741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  <a:t>Please note, these are the </a:t>
            </a:r>
            <a: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  <a:t>actual</a:t>
            </a:r>
            <a:b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  <a:t>video-recorded proceedings from the </a:t>
            </a:r>
            <a: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  <a:t>live </a:t>
            </a:r>
            <a: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  <a:t>CME event and may include the use of trade names and other raw, unedited content. </a:t>
            </a:r>
            <a:endParaRPr lang="en-US" sz="26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004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305C9B3-DD16-094A-A9BF-6D0E2D9B9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24" y="169687"/>
            <a:ext cx="10360152" cy="379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b="1" dirty="0">
                <a:solidFill>
                  <a:srgbClr val="BBE0E3"/>
                </a:solidFill>
                <a:latin typeface="Arial" pitchFamily="34" charset="0"/>
                <a:ea typeface="ヒラギノ角ゴ Pro W3" charset="-128"/>
              </a:rPr>
              <a:t>Cases from the Community </a:t>
            </a:r>
            <a:endParaRPr lang="en-US" sz="3000" b="1" dirty="0">
              <a:solidFill>
                <a:srgbClr val="EFC53D"/>
              </a:solidFill>
              <a:latin typeface="Arial" pitchFamily="34" charset="0"/>
              <a:ea typeface="ヒラギノ角ゴ Pro W3" charset="-128"/>
            </a:endParaRPr>
          </a:p>
          <a:p>
            <a:pPr algn="ctr"/>
            <a:r>
              <a:rPr lang="en-US" sz="3000" b="1" dirty="0">
                <a:solidFill>
                  <a:srgbClr val="EFC53D"/>
                </a:solidFill>
                <a:latin typeface="Arial" pitchFamily="34" charset="0"/>
                <a:ea typeface="ヒラギノ角ゴ Pro W3" charset="-128"/>
              </a:rPr>
              <a:t> Clinical Investigators Provide </a:t>
            </a:r>
            <a:br>
              <a:rPr lang="en-US" sz="3000" b="1" dirty="0">
                <a:solidFill>
                  <a:srgbClr val="EFC53D"/>
                </a:solidFill>
                <a:latin typeface="Arial" pitchFamily="34" charset="0"/>
                <a:ea typeface="ヒラギノ角ゴ Pro W3" charset="-128"/>
              </a:rPr>
            </a:br>
            <a:r>
              <a:rPr lang="en-US" sz="3000" b="1" dirty="0">
                <a:solidFill>
                  <a:srgbClr val="EFC53D"/>
                </a:solidFill>
                <a:latin typeface="Arial" pitchFamily="34" charset="0"/>
                <a:ea typeface="ヒラギノ角ゴ Pro W3" charset="-128"/>
              </a:rPr>
              <a:t>Their Perspectives on Emerging Research </a:t>
            </a:r>
            <a:br>
              <a:rPr lang="en-US" sz="3000" b="1" dirty="0">
                <a:solidFill>
                  <a:srgbClr val="EFC53D"/>
                </a:solidFill>
                <a:latin typeface="Arial" pitchFamily="34" charset="0"/>
                <a:ea typeface="ヒラギノ角ゴ Pro W3" charset="-128"/>
              </a:rPr>
            </a:br>
            <a:r>
              <a:rPr lang="en-US" sz="3000" b="1" dirty="0">
                <a:solidFill>
                  <a:srgbClr val="EFC53D"/>
                </a:solidFill>
                <a:latin typeface="Arial" pitchFamily="34" charset="0"/>
                <a:ea typeface="ヒラギノ角ゴ Pro W3" charset="-128"/>
              </a:rPr>
              <a:t>and Actual Patients with Ovarian Cancer </a:t>
            </a:r>
          </a:p>
          <a:p>
            <a:pPr algn="ctr"/>
            <a:r>
              <a:rPr lang="en-US" sz="1200" b="1">
                <a:solidFill>
                  <a:srgbClr val="EFC53D"/>
                </a:solidFill>
                <a:latin typeface="Arial" pitchFamily="34" charset="0"/>
                <a:ea typeface="ヒラギノ角ゴ Pro W3" charset="-128"/>
                <a:cs typeface="ヒラギノ角ゴ Pro W3" pitchFamily="1" charset="-128"/>
              </a:rPr>
              <a:t/>
            </a:r>
            <a:br>
              <a:rPr lang="en-US" sz="1200" b="1">
                <a:solidFill>
                  <a:srgbClr val="EFC53D"/>
                </a:solidFill>
                <a:latin typeface="Arial" pitchFamily="34" charset="0"/>
                <a:ea typeface="ヒラギノ角ゴ Pro W3" charset="-128"/>
                <a:cs typeface="ヒラギノ角ゴ Pro W3" pitchFamily="1" charset="-128"/>
              </a:rPr>
            </a:br>
            <a:r>
              <a:rPr lang="en-US" sz="2800" b="1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Monday, </a:t>
            </a:r>
            <a:r>
              <a:rPr lang="en-US" sz="2800" b="1" dirty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March 26, 2018</a:t>
            </a:r>
          </a:p>
          <a:p>
            <a:pPr algn="ctr"/>
            <a:r>
              <a:rPr lang="en-US" sz="2800" b="1" dirty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 12:45 PM – 2:15 PM </a:t>
            </a:r>
            <a:br>
              <a:rPr lang="en-US" sz="2800" b="1" dirty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</a:br>
            <a:r>
              <a:rPr lang="en-US" sz="2800" b="1" dirty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New Orleans, Louisiana</a:t>
            </a:r>
            <a:endParaRPr lang="en-US" sz="2800" b="1" dirty="0">
              <a:solidFill>
                <a:srgbClr val="BBE0E3"/>
              </a:solidFill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xmlns="" id="{04CA0496-6AB3-404F-B441-F5B84D960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537" y="4798032"/>
            <a:ext cx="125386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b="1" dirty="0">
                <a:solidFill>
                  <a:srgbClr val="EFC53D"/>
                </a:solidFill>
                <a:ea typeface="ヒラギノ角ゴ Pro W3" charset="0"/>
                <a:cs typeface="ヒラギノ角ゴ Pro W3" charset="0"/>
              </a:rPr>
              <a:t>Faculty</a:t>
            </a:r>
            <a:r>
              <a:rPr lang="en-US" sz="2200" b="1" dirty="0">
                <a:solidFill>
                  <a:schemeClr val="bg1"/>
                </a:solidFill>
                <a:ea typeface="ヒラギノ角ゴ Pro W3" charset="0"/>
                <a:cs typeface="ヒラギノ角ゴ Pro W3" charset="0"/>
              </a:rPr>
              <a:t> 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C866CFE3-EDFA-DD49-9561-0AFDAEBE3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215" y="5302945"/>
            <a:ext cx="2817137" cy="96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1" spcCol="45720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/>
              <a:t>Don S </a:t>
            </a:r>
            <a:r>
              <a:rPr lang="en-US" sz="2000" b="1" dirty="0" err="1"/>
              <a:t>Dizon</a:t>
            </a:r>
            <a:r>
              <a:rPr lang="en-US" sz="2000" b="1" dirty="0"/>
              <a:t>, MD</a:t>
            </a:r>
          </a:p>
          <a:p>
            <a:r>
              <a:rPr lang="en-US" sz="2000" b="1" dirty="0" err="1"/>
              <a:t>Lainie</a:t>
            </a:r>
            <a:r>
              <a:rPr lang="en-US" sz="2000" b="1" dirty="0"/>
              <a:t> P Martin, MD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xmlns="" id="{E0336A8D-A497-0146-9814-AF06F17AE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773" y="3887970"/>
            <a:ext cx="15664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200" b="1" dirty="0">
                <a:solidFill>
                  <a:srgbClr val="EFC53D"/>
                </a:solidFill>
              </a:rPr>
              <a:t>Moderator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xmlns="" id="{64CBE464-5985-4C4A-B286-CABA8F8B7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487" y="4247634"/>
            <a:ext cx="30270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ts val="213"/>
              </a:spcBef>
            </a:pPr>
            <a:r>
              <a:rPr lang="en-US" sz="2000" b="1" dirty="0"/>
              <a:t>Neil Love, MD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xmlns="" id="{32C11D5D-D9E1-9444-8109-BB21FC83F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754" y="5302945"/>
            <a:ext cx="4536716" cy="96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1" spcCol="45720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/>
              <a:t>Bradley J Monk, MD</a:t>
            </a:r>
          </a:p>
          <a:p>
            <a:r>
              <a:rPr lang="en-US" sz="2000" b="1" dirty="0"/>
              <a:t>Angeles Alvarez Secord, MD, </a:t>
            </a:r>
            <a:r>
              <a:rPr lang="en-US" sz="2000" b="1" dirty="0" err="1"/>
              <a:t>MHSc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5370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 for Moderator Neil Love, MD</a:t>
            </a:r>
          </a:p>
        </p:txBody>
      </p:sp>
      <p:sp>
        <p:nvSpPr>
          <p:cNvPr id="6146" name="Content Placeholder 8"/>
          <p:cNvSpPr>
            <a:spLocks noGrp="1"/>
          </p:cNvSpPr>
          <p:nvPr>
            <p:ph idx="1"/>
          </p:nvPr>
        </p:nvSpPr>
        <p:spPr>
          <a:xfrm>
            <a:off x="914639" y="1143000"/>
            <a:ext cx="10362724" cy="5346701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 err="1"/>
              <a:t>Dr</a:t>
            </a:r>
            <a:r>
              <a:rPr lang="en-US" sz="1900" dirty="0"/>
              <a:t> Love is president and CEO of Research To Practice, which receives funds in the form of educational grants to develop CME activities from the following commercial interests: AbbVie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Acerta</a:t>
            </a:r>
            <a:r>
              <a:rPr lang="en-US" sz="1900" dirty="0"/>
              <a:t> Pharma, Adaptive Biotechnologies, </a:t>
            </a:r>
            <a:r>
              <a:rPr lang="en-US" sz="1900" dirty="0" err="1"/>
              <a:t>Agendia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Agios</a:t>
            </a:r>
            <a:r>
              <a:rPr lang="en-US" sz="1900" dirty="0"/>
              <a:t> Pharmaceuticals </a:t>
            </a:r>
            <a:r>
              <a:rPr lang="en-US" sz="1900" dirty="0" err="1"/>
              <a:t>Inc</a:t>
            </a:r>
            <a:r>
              <a:rPr lang="en-US" sz="1900" dirty="0"/>
              <a:t>, Amgen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Ariad</a:t>
            </a:r>
            <a:r>
              <a:rPr lang="en-US" sz="1900" dirty="0"/>
              <a:t> Pharmaceuticals </a:t>
            </a:r>
            <a:r>
              <a:rPr lang="en-US" sz="1900" dirty="0" err="1"/>
              <a:t>Inc</a:t>
            </a:r>
            <a:r>
              <a:rPr lang="en-US" sz="1900" dirty="0"/>
              <a:t>, Array </a:t>
            </a:r>
            <a:r>
              <a:rPr lang="en-US" sz="1900" dirty="0" err="1"/>
              <a:t>BioPharma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Astellas</a:t>
            </a:r>
            <a:r>
              <a:rPr lang="en-US" sz="1900" dirty="0"/>
              <a:t> Pharma Global Development </a:t>
            </a:r>
            <a:r>
              <a:rPr lang="en-US" sz="1900" dirty="0" err="1"/>
              <a:t>Inc</a:t>
            </a:r>
            <a:r>
              <a:rPr lang="en-US" sz="1900" dirty="0"/>
              <a:t>, AstraZeneca Pharmaceuticals LP, </a:t>
            </a:r>
            <a:r>
              <a:rPr lang="en-US" sz="1900" dirty="0" err="1"/>
              <a:t>Baxalta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Bayer HealthCare Pharmaceuticals, </a:t>
            </a:r>
            <a:r>
              <a:rPr lang="en-US" sz="1900" dirty="0" err="1"/>
              <a:t>Biodesix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bioTheranostics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Boehringer</a:t>
            </a:r>
            <a:r>
              <a:rPr lang="en-US" sz="1900" dirty="0"/>
              <a:t> </a:t>
            </a:r>
            <a:r>
              <a:rPr lang="en-US" sz="1900" dirty="0" err="1"/>
              <a:t>Ingelheim</a:t>
            </a:r>
            <a:r>
              <a:rPr lang="en-US" sz="1900" dirty="0"/>
              <a:t> Pharmaceuticals </a:t>
            </a:r>
            <a:r>
              <a:rPr lang="en-US" sz="1900" dirty="0" err="1"/>
              <a:t>Inc</a:t>
            </a:r>
            <a:r>
              <a:rPr lang="en-US" sz="1900" dirty="0"/>
              <a:t>, Boston Biomedical Pharma </a:t>
            </a:r>
            <a:r>
              <a:rPr lang="en-US" sz="1900" dirty="0" err="1"/>
              <a:t>Inc</a:t>
            </a:r>
            <a:r>
              <a:rPr lang="en-US" sz="1900" dirty="0"/>
              <a:t>, Bristol-Myers Squibb Company, Celgene Corporation, Clovis Oncology, CTI </a:t>
            </a:r>
            <a:r>
              <a:rPr lang="en-US" sz="1900" dirty="0" err="1"/>
              <a:t>BioPharma</a:t>
            </a:r>
            <a:r>
              <a:rPr lang="en-US" sz="1900" dirty="0"/>
              <a:t> Corp, </a:t>
            </a:r>
            <a:r>
              <a:rPr lang="en-US" sz="1900" dirty="0" err="1"/>
              <a:t>Dendreon</a:t>
            </a:r>
            <a:r>
              <a:rPr lang="en-US" sz="1900" dirty="0"/>
              <a:t> Pharmaceuticals </a:t>
            </a:r>
            <a:r>
              <a:rPr lang="en-US" sz="1900" dirty="0" err="1"/>
              <a:t>Inc</a:t>
            </a:r>
            <a:r>
              <a:rPr lang="en-US" sz="1900" dirty="0"/>
              <a:t>, Eisai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Exelixis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Foundation Medicine, Genentech </a:t>
            </a:r>
            <a:r>
              <a:rPr lang="en-US" sz="1900" dirty="0" err="1"/>
              <a:t>BioOncology</a:t>
            </a:r>
            <a:r>
              <a:rPr lang="en-US" sz="1900" dirty="0"/>
              <a:t>, Genomic Health </a:t>
            </a:r>
            <a:r>
              <a:rPr lang="en-US" sz="1900" dirty="0" err="1"/>
              <a:t>Inc</a:t>
            </a:r>
            <a:r>
              <a:rPr lang="en-US" sz="1900" dirty="0"/>
              <a:t>, Gilead Sciences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Halozyme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ImmunoGen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Incyte</a:t>
            </a:r>
            <a:r>
              <a:rPr lang="en-US" sz="1900" dirty="0"/>
              <a:t> Corporation, Infinity Pharmaceuticals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Ipsen</a:t>
            </a:r>
            <a:r>
              <a:rPr lang="en-US" sz="1900" dirty="0"/>
              <a:t> Biopharmaceuticals </a:t>
            </a:r>
            <a:r>
              <a:rPr lang="en-US" sz="1900" dirty="0" err="1"/>
              <a:t>Inc</a:t>
            </a:r>
            <a:r>
              <a:rPr lang="en-US" sz="1900" dirty="0"/>
              <a:t>, Janssen Biotech </a:t>
            </a:r>
            <a:r>
              <a:rPr lang="en-US" sz="1900" dirty="0" err="1"/>
              <a:t>Inc</a:t>
            </a:r>
            <a:r>
              <a:rPr lang="en-US" sz="1900" dirty="0"/>
              <a:t>, administered by Janssen Scientific Affairs LLC, Jazz Pharmaceuticals </a:t>
            </a:r>
            <a:r>
              <a:rPr lang="en-US" sz="1900" dirty="0" err="1"/>
              <a:t>Inc</a:t>
            </a:r>
            <a:r>
              <a:rPr lang="en-US" sz="1900" dirty="0"/>
              <a:t>, Kite Pharma </a:t>
            </a:r>
            <a:r>
              <a:rPr lang="en-US" sz="1900" dirty="0" err="1"/>
              <a:t>Inc</a:t>
            </a:r>
            <a:r>
              <a:rPr lang="en-US" sz="1900" dirty="0"/>
              <a:t>, Lexicon Pharmaceuticals </a:t>
            </a:r>
            <a:r>
              <a:rPr lang="en-US" sz="1900" dirty="0" err="1"/>
              <a:t>Inc</a:t>
            </a:r>
            <a:r>
              <a:rPr lang="en-US" sz="1900" dirty="0"/>
              <a:t>, Lilly, </a:t>
            </a:r>
            <a:r>
              <a:rPr lang="en-US" sz="1900" dirty="0" err="1"/>
              <a:t>Medivation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a Pfizer Company, Merck, Merrimack Pharmaceuticals </a:t>
            </a:r>
            <a:r>
              <a:rPr lang="en-US" sz="1900" dirty="0" err="1"/>
              <a:t>Inc</a:t>
            </a:r>
            <a:r>
              <a:rPr lang="en-US" sz="1900" dirty="0"/>
              <a:t>, Myriad Genetic Laboratories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NanoString</a:t>
            </a:r>
            <a:r>
              <a:rPr lang="en-US" sz="1900" dirty="0"/>
              <a:t> Technologies, </a:t>
            </a:r>
            <a:r>
              <a:rPr lang="en-US" sz="1900" dirty="0" err="1"/>
              <a:t>Natera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Novartis, </a:t>
            </a:r>
            <a:r>
              <a:rPr lang="en-US" sz="1900" dirty="0" err="1"/>
              <a:t>Novocure</a:t>
            </a:r>
            <a:r>
              <a:rPr lang="en-US" sz="1900" dirty="0"/>
              <a:t>, Onyx Pharmaceuticals, an Amgen subsidiary, Pfizer </a:t>
            </a:r>
            <a:r>
              <a:rPr lang="en-US" sz="1900" dirty="0" err="1"/>
              <a:t>Inc</a:t>
            </a:r>
            <a:r>
              <a:rPr lang="en-US" sz="1900" dirty="0"/>
              <a:t>, </a:t>
            </a:r>
            <a:r>
              <a:rPr lang="en-US" sz="1900" dirty="0" err="1"/>
              <a:t>Pharmacyclics</a:t>
            </a:r>
            <a:r>
              <a:rPr lang="en-US" sz="1900" dirty="0"/>
              <a:t> LLC, an AbbVie Company, Prometheus Laboratories </a:t>
            </a:r>
            <a:r>
              <a:rPr lang="en-US" sz="1900" dirty="0" err="1"/>
              <a:t>Inc</a:t>
            </a:r>
            <a:r>
              <a:rPr lang="en-US" sz="1900" dirty="0"/>
              <a:t>, Puma Biotechnology </a:t>
            </a:r>
            <a:r>
              <a:rPr lang="en-US" sz="1900" dirty="0" err="1"/>
              <a:t>Inc</a:t>
            </a:r>
            <a:r>
              <a:rPr lang="en-US" sz="1900" dirty="0"/>
              <a:t>, Regeneron Pharmaceuticals </a:t>
            </a:r>
            <a:r>
              <a:rPr lang="en-US" sz="1900" dirty="0" err="1"/>
              <a:t>Inc</a:t>
            </a:r>
            <a:r>
              <a:rPr lang="en-US" sz="1900" dirty="0"/>
              <a:t>, Sanofi Genzyme, Seattle Genetics, Sigma-Tau Pharmaceuticals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Sirtex</a:t>
            </a:r>
            <a:r>
              <a:rPr lang="en-US" sz="1900" dirty="0"/>
              <a:t> Medical Ltd, Spectrum Pharmaceuticals </a:t>
            </a:r>
            <a:r>
              <a:rPr lang="en-US" sz="1900" dirty="0" err="1"/>
              <a:t>Inc</a:t>
            </a:r>
            <a:r>
              <a:rPr lang="en-US" sz="1900" dirty="0"/>
              <a:t>, Taiho Oncology </a:t>
            </a:r>
            <a:r>
              <a:rPr lang="en-US" sz="1900" dirty="0" err="1"/>
              <a:t>Inc</a:t>
            </a:r>
            <a:r>
              <a:rPr lang="en-US" sz="1900" dirty="0"/>
              <a:t>, Takeda Oncology, </a:t>
            </a:r>
            <a:r>
              <a:rPr lang="en-US" sz="1900" dirty="0" err="1"/>
              <a:t>Tesaro</a:t>
            </a:r>
            <a:r>
              <a:rPr lang="en-US" sz="1900" dirty="0"/>
              <a:t> </a:t>
            </a:r>
            <a:r>
              <a:rPr lang="en-US" sz="1900" dirty="0" err="1"/>
              <a:t>Inc</a:t>
            </a:r>
            <a:r>
              <a:rPr lang="en-US" sz="1900" dirty="0"/>
              <a:t>, </a:t>
            </a:r>
            <a:r>
              <a:rPr lang="en-US" sz="1900" dirty="0" err="1"/>
              <a:t>Teva</a:t>
            </a:r>
            <a:r>
              <a:rPr lang="en-US" sz="1900" dirty="0"/>
              <a:t> Oncology and Tokai Pharmaceuticals Inc.</a:t>
            </a:r>
          </a:p>
        </p:txBody>
      </p:sp>
    </p:spTree>
    <p:extLst>
      <p:ext uri="{BB962C8B-B14F-4D97-AF65-F5344CB8AC3E}">
        <p14:creationId xmlns:p14="http://schemas.microsoft.com/office/powerpoint/2010/main" val="31246872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914639" y="0"/>
            <a:ext cx="10362724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Agenda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526295"/>
              </p:ext>
            </p:extLst>
          </p:nvPr>
        </p:nvGraphicFramePr>
        <p:xfrm>
          <a:off x="914639" y="990597"/>
          <a:ext cx="10360152" cy="4525790"/>
        </p:xfrm>
        <a:graphic>
          <a:graphicData uri="http://schemas.openxmlformats.org/drawingml/2006/table">
            <a:tbl>
              <a:tblPr/>
              <a:tblGrid>
                <a:gridCol w="10360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4269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Module 1 –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Dr</a:t>
                      </a: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Secord: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Local and Systemic Therapeutic Considerations for Patients with Newly Diagnosed Advanced </a:t>
                      </a:r>
                      <a:b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</a:b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Ovarian Cancer   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90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Module 2 –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Dr</a:t>
                      </a: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Monk:</a:t>
                      </a: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Evolving Treatment Paradigms for Patients with Platinum-Sensitive Recurrent Ovarian Cancer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204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Module 3 –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Dr</a:t>
                      </a: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Dizon</a:t>
                      </a: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: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Patient- and Disease-Specific Considerations in the Management of Platinum-Resistant Recurrent Ovarian Cancer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269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Module 4 –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Dr</a:t>
                      </a: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Martin: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Novel Investigational Agents in Development for Patients with Ovarian Cancer 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7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2CF1E81-CED1-F248-80C6-9C79B62EEA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2" r="2058"/>
          <a:stretch/>
        </p:blipFill>
        <p:spPr>
          <a:xfrm>
            <a:off x="2000410" y="1553132"/>
            <a:ext cx="8191180" cy="4723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434"/>
            <a:ext cx="10972800" cy="1143000"/>
          </a:xfrm>
        </p:spPr>
        <p:txBody>
          <a:bodyPr>
            <a:normAutofit/>
          </a:bodyPr>
          <a:lstStyle/>
          <a:p>
            <a:r>
              <a:rPr lang="en-US" b="1" dirty="0"/>
              <a:t>Pending Approval: </a:t>
            </a:r>
            <a:r>
              <a:rPr lang="en-US" b="1" dirty="0" err="1"/>
              <a:t>Bevacizumab</a:t>
            </a:r>
            <a:r>
              <a:rPr lang="en-US" b="1" dirty="0"/>
              <a:t> </a:t>
            </a:r>
            <a:r>
              <a:rPr lang="en-US" b="1" baseline="30000" dirty="0"/>
              <a:t>(2018)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14706"/>
            <a:ext cx="10972800" cy="4525963"/>
          </a:xfrm>
        </p:spPr>
        <p:txBody>
          <a:bodyPr>
            <a:normAutofit/>
          </a:bodyPr>
          <a:lstStyle/>
          <a:p>
            <a:r>
              <a:rPr lang="en-US" sz="2600" dirty="0"/>
              <a:t>Front-line (PDUFA Date June 25, 2018)</a:t>
            </a:r>
          </a:p>
          <a:p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441" y="6187442"/>
            <a:ext cx="7619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 overall survival to be presented at ASCO 2018</a:t>
            </a:r>
          </a:p>
        </p:txBody>
      </p:sp>
    </p:spTree>
    <p:extLst>
      <p:ext uri="{BB962C8B-B14F-4D97-AF65-F5344CB8AC3E}">
        <p14:creationId xmlns:p14="http://schemas.microsoft.com/office/powerpoint/2010/main" val="203076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 Slide - Blank">
  <a:themeElements>
    <a:clrScheme name="Custom 1">
      <a:dk1>
        <a:srgbClr val="1C2E37"/>
      </a:dk1>
      <a:lt1>
        <a:sysClr val="window" lastClr="FFFFFF"/>
      </a:lt1>
      <a:dk2>
        <a:srgbClr val="215366"/>
      </a:dk2>
      <a:lt2>
        <a:srgbClr val="EBEBEB"/>
      </a:lt2>
      <a:accent1>
        <a:srgbClr val="6DCFF6"/>
      </a:accent1>
      <a:accent2>
        <a:srgbClr val="00AEF0"/>
      </a:accent2>
      <a:accent3>
        <a:srgbClr val="8FD5F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EF0"/>
      </a:hlink>
      <a:folHlink>
        <a:srgbClr val="00AE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62A45804C7345BFDE61DA2C172BE7" ma:contentTypeVersion="9" ma:contentTypeDescription="Create a new document." ma:contentTypeScope="" ma:versionID="3f6dff938f4fcdf8da214b7bee4f4390">
  <xsd:schema xmlns:xsd="http://www.w3.org/2001/XMLSchema" xmlns:xs="http://www.w3.org/2001/XMLSchema" xmlns:p="http://schemas.microsoft.com/office/2006/metadata/properties" xmlns:ns2="96f1686b-f877-4eb8-89ab-3a67a5dc2612" xmlns:ns3="b4104d5b-b872-4636-a728-507be7308f43" targetNamespace="http://schemas.microsoft.com/office/2006/metadata/properties" ma:root="true" ma:fieldsID="f0de397315c461ca0fcb209ca18b41e9" ns2:_="" ns3:_="">
    <xsd:import namespace="96f1686b-f877-4eb8-89ab-3a67a5dc2612"/>
    <xsd:import namespace="b4104d5b-b872-4636-a728-507be7308f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f1686b-f877-4eb8-89ab-3a67a5dc26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Status" ma:index="16" nillable="true" ma:displayName="Status" ma:internalName="Status">
      <xsd:simpleType>
        <xsd:restriction base="dms:Choice">
          <xsd:enumeration value="Rejected"/>
          <xsd:enumeration value="Appr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04d5b-b872-4636-a728-507be7308f4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6f1686b-f877-4eb8-89ab-3a67a5dc2612" xsi:nil="true"/>
  </documentManagement>
</p:properties>
</file>

<file path=customXml/itemProps1.xml><?xml version="1.0" encoding="utf-8"?>
<ds:datastoreItem xmlns:ds="http://schemas.openxmlformats.org/officeDocument/2006/customXml" ds:itemID="{BA737C26-B101-4102-B6A0-1A95758B8F47}"/>
</file>

<file path=customXml/itemProps2.xml><?xml version="1.0" encoding="utf-8"?>
<ds:datastoreItem xmlns:ds="http://schemas.openxmlformats.org/officeDocument/2006/customXml" ds:itemID="{964D1FC1-ED20-40B9-9883-697257850A83}"/>
</file>

<file path=customXml/itemProps3.xml><?xml version="1.0" encoding="utf-8"?>
<ds:datastoreItem xmlns:ds="http://schemas.openxmlformats.org/officeDocument/2006/customXml" ds:itemID="{562271A9-B246-4E9A-A6B5-ADA22B2E54D0}"/>
</file>

<file path=docProps/app.xml><?xml version="1.0" encoding="utf-8"?>
<Properties xmlns="http://schemas.openxmlformats.org/officeDocument/2006/extended-properties" xmlns:vt="http://schemas.openxmlformats.org/officeDocument/2006/docPropsVTypes">
  <TotalTime>6511</TotalTime>
  <Words>352</Words>
  <Application>Microsoft Macintosh PowerPoint</Application>
  <PresentationFormat>Widescreen</PresentationFormat>
  <Paragraphs>27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.AppleSystemUIFont</vt:lpstr>
      <vt:lpstr>Calibri</vt:lpstr>
      <vt:lpstr>Helvetica</vt:lpstr>
      <vt:lpstr>Lucida Grande</vt:lpstr>
      <vt:lpstr>ＭＳ Ｐゴシック</vt:lpstr>
      <vt:lpstr>Times</vt:lpstr>
      <vt:lpstr>Wingdings</vt:lpstr>
      <vt:lpstr>ヒラギノ角ゴ Pro W3</vt:lpstr>
      <vt:lpstr>Arial</vt:lpstr>
      <vt:lpstr>Blank Presentation</vt:lpstr>
      <vt:lpstr>Content Slide - Blank</vt:lpstr>
      <vt:lpstr>Office Theme</vt:lpstr>
      <vt:lpstr>2_Blank Presentation</vt:lpstr>
      <vt:lpstr>PowerPoint Presentation</vt:lpstr>
      <vt:lpstr>PowerPoint Presentation</vt:lpstr>
      <vt:lpstr>Disclosures for Moderator Neil Love, MD</vt:lpstr>
      <vt:lpstr>Agenda</vt:lpstr>
      <vt:lpstr>Pending Approval: Bevacizumab (2018)</vt:lpstr>
    </vt:vector>
  </TitlesOfParts>
  <Manager/>
  <Company>Research To Practice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 Practice </dc:title>
  <dc:subject/>
  <dc:creator>Fernando G Rendina </dc:creator>
  <cp:keywords/>
  <dc:description/>
  <cp:lastModifiedBy>Microsoft Office User</cp:lastModifiedBy>
  <cp:revision>915</cp:revision>
  <cp:lastPrinted>2018-03-26T15:34:48Z</cp:lastPrinted>
  <dcterms:created xsi:type="dcterms:W3CDTF">2012-08-13T12:55:31Z</dcterms:created>
  <dcterms:modified xsi:type="dcterms:W3CDTF">2018-03-27T17:04:37Z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0x01010018862A45804C7345BFDE61DA2C172BE7</vt:lpwstr>
  </property>
</Properties>
</file>