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xlsx" ContentType="application/vnd.openxmlformats-officedocument.spreadsheetml.sheet"/>
  <Override PartName="/ppt/slides/slide28.xml" ContentType="application/vnd.openxmlformats-officedocument.presentationml.sl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7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01" r:id="rId4"/>
    <p:sldMasterId id="2147483720" r:id="rId5"/>
    <p:sldMasterId id="2147483739" r:id="rId6"/>
  </p:sldMasterIdLst>
  <p:notesMasterIdLst>
    <p:notesMasterId r:id="rId35"/>
  </p:notesMasterIdLst>
  <p:sldIdLst>
    <p:sldId id="321" r:id="rId7"/>
    <p:sldId id="314" r:id="rId8"/>
    <p:sldId id="313" r:id="rId9"/>
    <p:sldId id="320" r:id="rId10"/>
    <p:sldId id="316" r:id="rId11"/>
    <p:sldId id="318" r:id="rId12"/>
    <p:sldId id="319" r:id="rId13"/>
    <p:sldId id="257" r:id="rId14"/>
    <p:sldId id="273" r:id="rId15"/>
    <p:sldId id="263" r:id="rId16"/>
    <p:sldId id="269" r:id="rId17"/>
    <p:sldId id="274" r:id="rId18"/>
    <p:sldId id="284" r:id="rId19"/>
    <p:sldId id="291" r:id="rId20"/>
    <p:sldId id="292" r:id="rId21"/>
    <p:sldId id="301" r:id="rId22"/>
    <p:sldId id="310" r:id="rId23"/>
    <p:sldId id="293" r:id="rId24"/>
    <p:sldId id="294" r:id="rId25"/>
    <p:sldId id="296" r:id="rId26"/>
    <p:sldId id="299" r:id="rId27"/>
    <p:sldId id="303" r:id="rId28"/>
    <p:sldId id="305" r:id="rId29"/>
    <p:sldId id="307" r:id="rId30"/>
    <p:sldId id="308" r:id="rId31"/>
    <p:sldId id="311" r:id="rId32"/>
    <p:sldId id="312" r:id="rId33"/>
    <p:sldId id="30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>
        <p:scale>
          <a:sx n="100" d="100"/>
          <a:sy n="100" d="100"/>
        </p:scale>
        <p:origin x="90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ustomXml" Target="../customXml/item3.xml"/><Relationship Id="rId7" Type="http://schemas.openxmlformats.org/officeDocument/2006/relationships/slide" Target="slides/slide1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41" Type="http://schemas.openxmlformats.org/officeDocument/2006/relationships/customXml" Target="../customXml/item2.xml"/><Relationship Id="rId24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26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36" Type="http://schemas.openxmlformats.org/officeDocument/2006/relationships/presProps" Target="presProps.xml"/><Relationship Id="rId15" Type="http://schemas.openxmlformats.org/officeDocument/2006/relationships/slide" Target="slides/slide9.xml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30" Type="http://schemas.openxmlformats.org/officeDocument/2006/relationships/slide" Target="slides/slide24.xml"/><Relationship Id="rId9" Type="http://schemas.openxmlformats.org/officeDocument/2006/relationships/slide" Target="slides/slide3.xml"/><Relationship Id="rId35" Type="http://schemas.openxmlformats.org/officeDocument/2006/relationships/notesMaster" Target="notesMasters/notesMaster1.xml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64311156766648"/>
          <c:y val="0.04796875"/>
          <c:w val="0.914437184765241"/>
          <c:h val="0.6491337946497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1-2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F64-4299-B1AA-E0C44D52667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"/>
                  <c:y val="-0.0217013888888889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F64-4299-B1AA-E0C44D5266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64-4299-B1AA-E0C44D5266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64-4299-B1AA-E0C44D526676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27031382062683E-16"/>
                  <c:y val="-0.026575844500456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9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/>
                      <a:t>5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675-084E-A53C-749BCD405A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675-084E-A53C-749BCD405AAA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Endocrine</c:v>
                </c:pt>
                <c:pt idx="1">
                  <c:v>Gastrointestinal</c:v>
                </c:pt>
                <c:pt idx="2">
                  <c:v>Hepatic</c:v>
                </c:pt>
                <c:pt idx="3">
                  <c:v>Pulmonary</c:v>
                </c:pt>
                <c:pt idx="4">
                  <c:v>Renal</c:v>
                </c:pt>
                <c:pt idx="5">
                  <c:v>Skin</c:v>
                </c:pt>
                <c:pt idx="6">
                  <c:v>Infusion reaction</c:v>
                </c:pt>
                <c:pt idx="8">
                  <c:v>Endocrine</c:v>
                </c:pt>
                <c:pt idx="9">
                  <c:v>Gastrointestinal</c:v>
                </c:pt>
                <c:pt idx="10">
                  <c:v>Hepatic</c:v>
                </c:pt>
                <c:pt idx="11">
                  <c:v>Pulmonary</c:v>
                </c:pt>
                <c:pt idx="12">
                  <c:v>Renal</c:v>
                </c:pt>
                <c:pt idx="13">
                  <c:v>Skin</c:v>
                </c:pt>
                <c:pt idx="14">
                  <c:v>Infusion reaction</c:v>
                </c:pt>
                <c:pt idx="16">
                  <c:v>Endocrine</c:v>
                </c:pt>
                <c:pt idx="17">
                  <c:v>Gastrointestinal</c:v>
                </c:pt>
                <c:pt idx="18">
                  <c:v>Hepatic</c:v>
                </c:pt>
                <c:pt idx="19">
                  <c:v>Pulmonary</c:v>
                </c:pt>
                <c:pt idx="20">
                  <c:v>Renal</c:v>
                </c:pt>
                <c:pt idx="21">
                  <c:v>Skin</c:v>
                </c:pt>
                <c:pt idx="22">
                  <c:v>Infusion reaction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13.5</c:v>
                </c:pt>
                <c:pt idx="1">
                  <c:v>9.5</c:v>
                </c:pt>
                <c:pt idx="2">
                  <c:v>1.9</c:v>
                </c:pt>
                <c:pt idx="3">
                  <c:v>3.9</c:v>
                </c:pt>
                <c:pt idx="4">
                  <c:v>0.0</c:v>
                </c:pt>
                <c:pt idx="5">
                  <c:v>21.2</c:v>
                </c:pt>
                <c:pt idx="6">
                  <c:v>7.7</c:v>
                </c:pt>
                <c:pt idx="8">
                  <c:v>10.5</c:v>
                </c:pt>
                <c:pt idx="9">
                  <c:v>18.4</c:v>
                </c:pt>
                <c:pt idx="10">
                  <c:v>2.6</c:v>
                </c:pt>
                <c:pt idx="11">
                  <c:v>5.2</c:v>
                </c:pt>
                <c:pt idx="12">
                  <c:v>2.6</c:v>
                </c:pt>
                <c:pt idx="13">
                  <c:v>36.9</c:v>
                </c:pt>
                <c:pt idx="14">
                  <c:v>5.3</c:v>
                </c:pt>
                <c:pt idx="16">
                  <c:v>15.3</c:v>
                </c:pt>
                <c:pt idx="17">
                  <c:v>20.5</c:v>
                </c:pt>
                <c:pt idx="18">
                  <c:v>0.0</c:v>
                </c:pt>
                <c:pt idx="19">
                  <c:v>2.5</c:v>
                </c:pt>
                <c:pt idx="20">
                  <c:v>5.1</c:v>
                </c:pt>
                <c:pt idx="21">
                  <c:v>33.4</c:v>
                </c:pt>
                <c:pt idx="2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64-4299-B1AA-E0C44D5266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3-4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12029549416404E-18"/>
                  <c:y val="-0.034825798383727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F64-4299-B1AA-E0C44D5266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F64-4299-B1AA-E0C44D5266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"/>
                  <c:y val="0.01263966665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64-4299-B1AA-E0C44D5266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675-084E-A53C-749BCD405AA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F64-4299-B1AA-E0C44D52667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69623639533126E-17"/>
                  <c:y val="-0.022652227561841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675-084E-A53C-749BCD405A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32935422997274E-17"/>
                  <c:y val="-0.0002172376186419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F64-4299-B1AA-E0C44D5266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00307111015752E-5"/>
                  <c:y val="-0.027242086712095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675-084E-A53C-749BCD405A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64-4299-B1AA-E0C44D5266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75-084E-A53C-749BCD405AA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0.000172723952139319"/>
                  <c:y val="-0.025648500895008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675-084E-A53C-749BCD405A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64-4299-B1AA-E0C44D526676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675-084E-A53C-749BCD405AAA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6.11628724566557E-8"/>
                  <c:y val="-0.02573668761014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675-084E-A53C-749BCD405AAA}"/>
                </c:ext>
                <c:ext xmlns:c15="http://schemas.microsoft.com/office/drawing/2012/chart" uri="{CE6537A1-D6FC-4f65-9D91-7224C49458BB}">
                  <c15:layout>
                    <c:manualLayout>
                      <c:w val="0.0172706376596759"/>
                      <c:h val="0.0789585879351446"/>
                    </c:manualLayout>
                  </c15:layout>
                </c:ext>
              </c:extLst>
            </c:dLbl>
            <c:dLbl>
              <c:idx val="22"/>
              <c:layout>
                <c:manualLayout>
                  <c:x val="0.0"/>
                  <c:y val="-0.0258245031833276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675-084E-A53C-749BCD405A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Endocrine</c:v>
                </c:pt>
                <c:pt idx="1">
                  <c:v>Gastrointestinal</c:v>
                </c:pt>
                <c:pt idx="2">
                  <c:v>Hepatic</c:v>
                </c:pt>
                <c:pt idx="3">
                  <c:v>Pulmonary</c:v>
                </c:pt>
                <c:pt idx="4">
                  <c:v>Renal</c:v>
                </c:pt>
                <c:pt idx="5">
                  <c:v>Skin</c:v>
                </c:pt>
                <c:pt idx="6">
                  <c:v>Infusion reaction</c:v>
                </c:pt>
                <c:pt idx="8">
                  <c:v>Endocrine</c:v>
                </c:pt>
                <c:pt idx="9">
                  <c:v>Gastrointestinal</c:v>
                </c:pt>
                <c:pt idx="10">
                  <c:v>Hepatic</c:v>
                </c:pt>
                <c:pt idx="11">
                  <c:v>Pulmonary</c:v>
                </c:pt>
                <c:pt idx="12">
                  <c:v>Renal</c:v>
                </c:pt>
                <c:pt idx="13">
                  <c:v>Skin</c:v>
                </c:pt>
                <c:pt idx="14">
                  <c:v>Infusion reaction</c:v>
                </c:pt>
                <c:pt idx="16">
                  <c:v>Endocrine</c:v>
                </c:pt>
                <c:pt idx="17">
                  <c:v>Gastrointestinal</c:v>
                </c:pt>
                <c:pt idx="18">
                  <c:v>Hepatic</c:v>
                </c:pt>
                <c:pt idx="19">
                  <c:v>Pulmonary</c:v>
                </c:pt>
                <c:pt idx="20">
                  <c:v>Renal</c:v>
                </c:pt>
                <c:pt idx="21">
                  <c:v>Skin</c:v>
                </c:pt>
                <c:pt idx="22">
                  <c:v>Infusion reaction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1.9</c:v>
                </c:pt>
                <c:pt idx="1">
                  <c:v>2.0</c:v>
                </c:pt>
                <c:pt idx="2">
                  <c:v>1.9</c:v>
                </c:pt>
                <c:pt idx="3">
                  <c:v>1.9</c:v>
                </c:pt>
                <c:pt idx="4">
                  <c:v>0.0</c:v>
                </c:pt>
                <c:pt idx="5">
                  <c:v>3.8</c:v>
                </c:pt>
                <c:pt idx="6">
                  <c:v>0.0</c:v>
                </c:pt>
                <c:pt idx="8">
                  <c:v>5.3</c:v>
                </c:pt>
                <c:pt idx="9">
                  <c:v>5.3</c:v>
                </c:pt>
                <c:pt idx="10">
                  <c:v>0.0</c:v>
                </c:pt>
                <c:pt idx="11">
                  <c:v>5.3</c:v>
                </c:pt>
                <c:pt idx="12">
                  <c:v>5.3</c:v>
                </c:pt>
                <c:pt idx="13">
                  <c:v>2.6</c:v>
                </c:pt>
                <c:pt idx="14">
                  <c:v>0.0</c:v>
                </c:pt>
                <c:pt idx="16">
                  <c:v>7.7</c:v>
                </c:pt>
                <c:pt idx="17">
                  <c:v>5.1</c:v>
                </c:pt>
                <c:pt idx="18">
                  <c:v>5.1</c:v>
                </c:pt>
                <c:pt idx="19">
                  <c:v>2.6</c:v>
                </c:pt>
                <c:pt idx="20">
                  <c:v>0.0</c:v>
                </c:pt>
                <c:pt idx="21">
                  <c:v>5.1</c:v>
                </c:pt>
                <c:pt idx="2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64-4299-B1AA-E0C44D526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-721210464"/>
        <c:axId val="-721209104"/>
      </c:barChart>
      <c:catAx>
        <c:axId val="-721210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400000"/>
          <a:lstStyle/>
          <a:p>
            <a:pPr>
              <a:lnSpc>
                <a:spcPct val="90000"/>
              </a:lnSpc>
              <a:defRPr sz="1200" b="1" i="0" baseline="0">
                <a:solidFill>
                  <a:schemeClr val="tx1"/>
                </a:solidFill>
              </a:defRPr>
            </a:pPr>
            <a:endParaRPr lang="en-US"/>
          </a:p>
        </c:txPr>
        <c:crossAx val="-721209104"/>
        <c:crosses val="autoZero"/>
        <c:auto val="1"/>
        <c:lblAlgn val="ctr"/>
        <c:lblOffset val="100"/>
        <c:noMultiLvlLbl val="0"/>
      </c:catAx>
      <c:valAx>
        <c:axId val="-721209104"/>
        <c:scaling>
          <c:orientation val="minMax"/>
          <c:max val="6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-721210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3D594-37CF-4E28-8C87-739EAF0418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8DC8272-0AB9-4199-A7DE-5EF679FF5E7A}">
      <dgm:prSet/>
      <dgm:spPr/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Newly diagnosed resectable                       stage I (&gt;2cm)/II/IIIA NSCLC</a:t>
          </a:r>
        </a:p>
      </dgm:t>
    </dgm:pt>
    <dgm:pt modelId="{89B823F2-2C96-4BE8-86E7-4B1F288C7787}" type="parTrans" cxnId="{C2666564-F419-4E8C-87CE-CDB6ABC20F18}">
      <dgm:prSet/>
      <dgm:spPr/>
      <dgm:t>
        <a:bodyPr/>
        <a:lstStyle/>
        <a:p>
          <a:endParaRPr lang="en-US"/>
        </a:p>
      </dgm:t>
    </dgm:pt>
    <dgm:pt modelId="{8B2BB796-BAE0-4BC0-BE67-9B9055AFB09A}" type="sibTrans" cxnId="{C2666564-F419-4E8C-87CE-CDB6ABC20F18}">
      <dgm:prSet/>
      <dgm:spPr/>
      <dgm:t>
        <a:bodyPr/>
        <a:lstStyle/>
        <a:p>
          <a:endParaRPr lang="en-US"/>
        </a:p>
      </dgm:t>
    </dgm:pt>
    <dgm:pt modelId="{A1652240-B66C-4992-AF22-FC63EE3B51A3}">
      <dgm:prSet/>
      <dgm:spPr/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Nivolumab 3mg/kg IV</a:t>
          </a:r>
        </a:p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(Day -14 &amp; </a:t>
          </a:r>
        </a:p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Day -28)</a:t>
          </a:r>
        </a:p>
      </dgm:t>
    </dgm:pt>
    <dgm:pt modelId="{3D50380B-9355-4BBE-9D71-45E134D59330}" type="parTrans" cxnId="{62201AA4-7410-4CA5-972F-97C82BF4CA15}">
      <dgm:prSet/>
      <dgm:spPr/>
      <dgm:t>
        <a:bodyPr/>
        <a:lstStyle/>
        <a:p>
          <a:endParaRPr lang="en-US"/>
        </a:p>
      </dgm:t>
    </dgm:pt>
    <dgm:pt modelId="{3D8EA841-FCE9-403F-B759-B40452AC5B05}" type="sibTrans" cxnId="{62201AA4-7410-4CA5-972F-97C82BF4CA15}">
      <dgm:prSet/>
      <dgm:spPr/>
      <dgm:t>
        <a:bodyPr/>
        <a:lstStyle/>
        <a:p>
          <a:endParaRPr lang="en-US"/>
        </a:p>
      </dgm:t>
    </dgm:pt>
    <dgm:pt modelId="{91E9E376-2AD2-465B-8D21-46A1CCCCB6B9}">
      <dgm:prSet/>
      <dgm:spPr/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Surgical resection  </a:t>
          </a:r>
        </a:p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(Day 0)</a:t>
          </a:r>
        </a:p>
      </dgm:t>
    </dgm:pt>
    <dgm:pt modelId="{51734851-72D5-4332-8A49-4757201D5728}" type="parTrans" cxnId="{681FFDB8-4B14-4EFD-8CD2-8F798DEA93F4}">
      <dgm:prSet/>
      <dgm:spPr/>
      <dgm:t>
        <a:bodyPr/>
        <a:lstStyle/>
        <a:p>
          <a:endParaRPr lang="en-US"/>
        </a:p>
      </dgm:t>
    </dgm:pt>
    <dgm:pt modelId="{415B9026-6227-4613-8578-5E3937F56968}" type="sibTrans" cxnId="{681FFDB8-4B14-4EFD-8CD2-8F798DEA93F4}">
      <dgm:prSet/>
      <dgm:spPr/>
      <dgm:t>
        <a:bodyPr/>
        <a:lstStyle/>
        <a:p>
          <a:endParaRPr lang="en-US"/>
        </a:p>
      </dgm:t>
    </dgm:pt>
    <dgm:pt modelId="{6C4831A9-2169-4702-AFB2-85447F7F759F}">
      <dgm:prSet/>
      <dgm:spPr/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Standard of care postoperative treatment </a:t>
          </a:r>
        </a:p>
      </dgm:t>
    </dgm:pt>
    <dgm:pt modelId="{39362DE2-4F06-4C4B-BB60-402C962ED20B}" type="parTrans" cxnId="{8304E681-F2C4-43AF-BBEA-7EA0673A38F6}">
      <dgm:prSet/>
      <dgm:spPr/>
      <dgm:t>
        <a:bodyPr/>
        <a:lstStyle/>
        <a:p>
          <a:endParaRPr lang="en-US"/>
        </a:p>
      </dgm:t>
    </dgm:pt>
    <dgm:pt modelId="{74EFE290-3224-4459-9745-F2DB604904F4}" type="sibTrans" cxnId="{8304E681-F2C4-43AF-BBEA-7EA0673A38F6}">
      <dgm:prSet/>
      <dgm:spPr/>
      <dgm:t>
        <a:bodyPr/>
        <a:lstStyle/>
        <a:p>
          <a:endParaRPr lang="en-US"/>
        </a:p>
      </dgm:t>
    </dgm:pt>
    <dgm:pt modelId="{5F47A6B2-8577-417A-AF8F-252632550C5D}" type="pres">
      <dgm:prSet presAssocID="{F573D594-37CF-4E28-8C87-739EAF041871}" presName="Name0" presStyleCnt="0">
        <dgm:presLayoutVars>
          <dgm:dir/>
          <dgm:resizeHandles val="exact"/>
        </dgm:presLayoutVars>
      </dgm:prSet>
      <dgm:spPr/>
    </dgm:pt>
    <dgm:pt modelId="{C369E736-866E-4708-9981-9583AC0D3843}" type="pres">
      <dgm:prSet presAssocID="{D8DC8272-0AB9-4199-A7DE-5EF679FF5E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22BD-899B-4F78-9FA5-639DEDBFEAB6}" type="pres">
      <dgm:prSet presAssocID="{8B2BB796-BAE0-4BC0-BE67-9B9055AFB09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EFED52C-E0EE-46D0-9909-F61771F01CB0}" type="pres">
      <dgm:prSet presAssocID="{8B2BB796-BAE0-4BC0-BE67-9B9055AFB09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FABA145-F71B-48F0-8814-5FCF797879DB}" type="pres">
      <dgm:prSet presAssocID="{A1652240-B66C-4992-AF22-FC63EE3B51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65ECF-171C-40D3-BD58-23CF633647D9}" type="pres">
      <dgm:prSet presAssocID="{3D8EA841-FCE9-403F-B759-B40452AC5B0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B31E229-3F2D-4BAE-A324-684B5EE2A364}" type="pres">
      <dgm:prSet presAssocID="{3D8EA841-FCE9-403F-B759-B40452AC5B0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5343407-93BD-4FA6-BDB4-BFC4ACEE7C5C}" type="pres">
      <dgm:prSet presAssocID="{91E9E376-2AD2-465B-8D21-46A1CCCCB6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68E29-B262-43E6-829D-7F1F0E23B2AC}" type="pres">
      <dgm:prSet presAssocID="{415B9026-6227-4613-8578-5E3937F5696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61A7C60-4F85-4460-BA80-15B3E208031E}" type="pres">
      <dgm:prSet presAssocID="{415B9026-6227-4613-8578-5E3937F5696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00ABF1D-9518-4403-809A-BB4393020392}" type="pres">
      <dgm:prSet presAssocID="{6C4831A9-2169-4702-AFB2-85447F7F75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666564-F419-4E8C-87CE-CDB6ABC20F18}" srcId="{F573D594-37CF-4E28-8C87-739EAF041871}" destId="{D8DC8272-0AB9-4199-A7DE-5EF679FF5E7A}" srcOrd="0" destOrd="0" parTransId="{89B823F2-2C96-4BE8-86E7-4B1F288C7787}" sibTransId="{8B2BB796-BAE0-4BC0-BE67-9B9055AFB09A}"/>
    <dgm:cxn modelId="{681FFDB8-4B14-4EFD-8CD2-8F798DEA93F4}" srcId="{F573D594-37CF-4E28-8C87-739EAF041871}" destId="{91E9E376-2AD2-465B-8D21-46A1CCCCB6B9}" srcOrd="2" destOrd="0" parTransId="{51734851-72D5-4332-8A49-4757201D5728}" sibTransId="{415B9026-6227-4613-8578-5E3937F56968}"/>
    <dgm:cxn modelId="{8F7D9805-A46D-4F32-9F78-020957BD440C}" type="presOf" srcId="{6C4831A9-2169-4702-AFB2-85447F7F759F}" destId="{600ABF1D-9518-4403-809A-BB4393020392}" srcOrd="0" destOrd="0" presId="urn:microsoft.com/office/officeart/2005/8/layout/process1"/>
    <dgm:cxn modelId="{D15B0CE1-11E7-401A-963F-244362E6BC17}" type="presOf" srcId="{91E9E376-2AD2-465B-8D21-46A1CCCCB6B9}" destId="{75343407-93BD-4FA6-BDB4-BFC4ACEE7C5C}" srcOrd="0" destOrd="0" presId="urn:microsoft.com/office/officeart/2005/8/layout/process1"/>
    <dgm:cxn modelId="{3F361703-2143-45D5-B87D-9C8C8AEE5D17}" type="presOf" srcId="{8B2BB796-BAE0-4BC0-BE67-9B9055AFB09A}" destId="{8EFED52C-E0EE-46D0-9909-F61771F01CB0}" srcOrd="1" destOrd="0" presId="urn:microsoft.com/office/officeart/2005/8/layout/process1"/>
    <dgm:cxn modelId="{8304E681-F2C4-43AF-BBEA-7EA0673A38F6}" srcId="{F573D594-37CF-4E28-8C87-739EAF041871}" destId="{6C4831A9-2169-4702-AFB2-85447F7F759F}" srcOrd="3" destOrd="0" parTransId="{39362DE2-4F06-4C4B-BB60-402C962ED20B}" sibTransId="{74EFE290-3224-4459-9745-F2DB604904F4}"/>
    <dgm:cxn modelId="{62201AA4-7410-4CA5-972F-97C82BF4CA15}" srcId="{F573D594-37CF-4E28-8C87-739EAF041871}" destId="{A1652240-B66C-4992-AF22-FC63EE3B51A3}" srcOrd="1" destOrd="0" parTransId="{3D50380B-9355-4BBE-9D71-45E134D59330}" sibTransId="{3D8EA841-FCE9-403F-B759-B40452AC5B05}"/>
    <dgm:cxn modelId="{6207878E-4DAE-478F-8F1B-FA2DB1416F41}" type="presOf" srcId="{3D8EA841-FCE9-403F-B759-B40452AC5B05}" destId="{1B31E229-3F2D-4BAE-A324-684B5EE2A364}" srcOrd="1" destOrd="0" presId="urn:microsoft.com/office/officeart/2005/8/layout/process1"/>
    <dgm:cxn modelId="{2B051B36-3FFF-406B-9CE1-1BCE1205D5C9}" type="presOf" srcId="{A1652240-B66C-4992-AF22-FC63EE3B51A3}" destId="{8FABA145-F71B-48F0-8814-5FCF797879DB}" srcOrd="0" destOrd="0" presId="urn:microsoft.com/office/officeart/2005/8/layout/process1"/>
    <dgm:cxn modelId="{297C696A-35A9-4F1D-9A9B-62977FB36264}" type="presOf" srcId="{F573D594-37CF-4E28-8C87-739EAF041871}" destId="{5F47A6B2-8577-417A-AF8F-252632550C5D}" srcOrd="0" destOrd="0" presId="urn:microsoft.com/office/officeart/2005/8/layout/process1"/>
    <dgm:cxn modelId="{FC9D5754-6D8E-4C48-83CB-EC16E3D2E44D}" type="presOf" srcId="{D8DC8272-0AB9-4199-A7DE-5EF679FF5E7A}" destId="{C369E736-866E-4708-9981-9583AC0D3843}" srcOrd="0" destOrd="0" presId="urn:microsoft.com/office/officeart/2005/8/layout/process1"/>
    <dgm:cxn modelId="{7FFF09D6-0FF0-4AE3-804A-D1BD656F17FB}" type="presOf" srcId="{3D8EA841-FCE9-403F-B759-B40452AC5B05}" destId="{73765ECF-171C-40D3-BD58-23CF633647D9}" srcOrd="0" destOrd="0" presId="urn:microsoft.com/office/officeart/2005/8/layout/process1"/>
    <dgm:cxn modelId="{630DD046-81E1-46D7-9D06-976AF4C1A41E}" type="presOf" srcId="{415B9026-6227-4613-8578-5E3937F56968}" destId="{161A7C60-4F85-4460-BA80-15B3E208031E}" srcOrd="1" destOrd="0" presId="urn:microsoft.com/office/officeart/2005/8/layout/process1"/>
    <dgm:cxn modelId="{B2AA152F-FFBB-4B39-9A2A-2A21563220EB}" type="presOf" srcId="{415B9026-6227-4613-8578-5E3937F56968}" destId="{DF668E29-B262-43E6-829D-7F1F0E23B2AC}" srcOrd="0" destOrd="0" presId="urn:microsoft.com/office/officeart/2005/8/layout/process1"/>
    <dgm:cxn modelId="{4D012450-46D5-4D4E-B065-1282DEC7A991}" type="presOf" srcId="{8B2BB796-BAE0-4BC0-BE67-9B9055AFB09A}" destId="{E34A22BD-899B-4F78-9FA5-639DEDBFEAB6}" srcOrd="0" destOrd="0" presId="urn:microsoft.com/office/officeart/2005/8/layout/process1"/>
    <dgm:cxn modelId="{5DF599B7-0B89-4108-B327-97ADCF5EE4D3}" type="presParOf" srcId="{5F47A6B2-8577-417A-AF8F-252632550C5D}" destId="{C369E736-866E-4708-9981-9583AC0D3843}" srcOrd="0" destOrd="0" presId="urn:microsoft.com/office/officeart/2005/8/layout/process1"/>
    <dgm:cxn modelId="{6E0F1410-7DAB-4785-BD2E-DE7D3C2D61E7}" type="presParOf" srcId="{5F47A6B2-8577-417A-AF8F-252632550C5D}" destId="{E34A22BD-899B-4F78-9FA5-639DEDBFEAB6}" srcOrd="1" destOrd="0" presId="urn:microsoft.com/office/officeart/2005/8/layout/process1"/>
    <dgm:cxn modelId="{0FBCDC66-2C98-4495-87CA-764B92C18D2F}" type="presParOf" srcId="{E34A22BD-899B-4F78-9FA5-639DEDBFEAB6}" destId="{8EFED52C-E0EE-46D0-9909-F61771F01CB0}" srcOrd="0" destOrd="0" presId="urn:microsoft.com/office/officeart/2005/8/layout/process1"/>
    <dgm:cxn modelId="{1B160095-4876-463E-9F03-C2ECAE4ECDB6}" type="presParOf" srcId="{5F47A6B2-8577-417A-AF8F-252632550C5D}" destId="{8FABA145-F71B-48F0-8814-5FCF797879DB}" srcOrd="2" destOrd="0" presId="urn:microsoft.com/office/officeart/2005/8/layout/process1"/>
    <dgm:cxn modelId="{10BB4EE8-C10F-407C-86D0-85841F57885C}" type="presParOf" srcId="{5F47A6B2-8577-417A-AF8F-252632550C5D}" destId="{73765ECF-171C-40D3-BD58-23CF633647D9}" srcOrd="3" destOrd="0" presId="urn:microsoft.com/office/officeart/2005/8/layout/process1"/>
    <dgm:cxn modelId="{4F1F02A3-040F-499B-A564-E301D710D30D}" type="presParOf" srcId="{73765ECF-171C-40D3-BD58-23CF633647D9}" destId="{1B31E229-3F2D-4BAE-A324-684B5EE2A364}" srcOrd="0" destOrd="0" presId="urn:microsoft.com/office/officeart/2005/8/layout/process1"/>
    <dgm:cxn modelId="{3ADAEE60-E98D-4393-83A8-524A426C36F4}" type="presParOf" srcId="{5F47A6B2-8577-417A-AF8F-252632550C5D}" destId="{75343407-93BD-4FA6-BDB4-BFC4ACEE7C5C}" srcOrd="4" destOrd="0" presId="urn:microsoft.com/office/officeart/2005/8/layout/process1"/>
    <dgm:cxn modelId="{D3235EFE-B2A3-45A4-BE4B-917ED747F066}" type="presParOf" srcId="{5F47A6B2-8577-417A-AF8F-252632550C5D}" destId="{DF668E29-B262-43E6-829D-7F1F0E23B2AC}" srcOrd="5" destOrd="0" presId="urn:microsoft.com/office/officeart/2005/8/layout/process1"/>
    <dgm:cxn modelId="{CE312460-8ED2-46D2-9E1F-EA39C9F9EBD7}" type="presParOf" srcId="{DF668E29-B262-43E6-829D-7F1F0E23B2AC}" destId="{161A7C60-4F85-4460-BA80-15B3E208031E}" srcOrd="0" destOrd="0" presId="urn:microsoft.com/office/officeart/2005/8/layout/process1"/>
    <dgm:cxn modelId="{2C997377-C0D4-4FFE-A66D-AEE252709907}" type="presParOf" srcId="{5F47A6B2-8577-417A-AF8F-252632550C5D}" destId="{600ABF1D-9518-4403-809A-BB439302039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9E736-866E-4708-9981-9583AC0D3843}">
      <dsp:nvSpPr>
        <dsp:cNvPr id="0" name=""/>
        <dsp:cNvSpPr/>
      </dsp:nvSpPr>
      <dsp:spPr>
        <a:xfrm>
          <a:off x="3850" y="1283518"/>
          <a:ext cx="1683711" cy="176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Newly diagnosed resectable                       stage I (&gt;2cm)/II/IIIA NSCLC</a:t>
          </a:r>
        </a:p>
      </dsp:txBody>
      <dsp:txXfrm>
        <a:off x="53164" y="1332832"/>
        <a:ext cx="1585083" cy="1669268"/>
      </dsp:txXfrm>
    </dsp:sp>
    <dsp:sp modelId="{E34A22BD-899B-4F78-9FA5-639DEDBFEAB6}">
      <dsp:nvSpPr>
        <dsp:cNvPr id="0" name=""/>
        <dsp:cNvSpPr/>
      </dsp:nvSpPr>
      <dsp:spPr>
        <a:xfrm>
          <a:off x="1855933" y="1958686"/>
          <a:ext cx="356946" cy="4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55933" y="2042198"/>
        <a:ext cx="249862" cy="250536"/>
      </dsp:txXfrm>
    </dsp:sp>
    <dsp:sp modelId="{8FABA145-F71B-48F0-8814-5FCF797879DB}">
      <dsp:nvSpPr>
        <dsp:cNvPr id="0" name=""/>
        <dsp:cNvSpPr/>
      </dsp:nvSpPr>
      <dsp:spPr>
        <a:xfrm>
          <a:off x="2361046" y="1283518"/>
          <a:ext cx="1683711" cy="176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Nivolumab 3mg/kg IV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(Day -14 &amp;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Day -28)</a:t>
          </a:r>
        </a:p>
      </dsp:txBody>
      <dsp:txXfrm>
        <a:off x="2410360" y="1332832"/>
        <a:ext cx="1585083" cy="1669268"/>
      </dsp:txXfrm>
    </dsp:sp>
    <dsp:sp modelId="{73765ECF-171C-40D3-BD58-23CF633647D9}">
      <dsp:nvSpPr>
        <dsp:cNvPr id="0" name=""/>
        <dsp:cNvSpPr/>
      </dsp:nvSpPr>
      <dsp:spPr>
        <a:xfrm>
          <a:off x="4213128" y="1958686"/>
          <a:ext cx="356946" cy="4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213128" y="2042198"/>
        <a:ext cx="249862" cy="250536"/>
      </dsp:txXfrm>
    </dsp:sp>
    <dsp:sp modelId="{75343407-93BD-4FA6-BDB4-BFC4ACEE7C5C}">
      <dsp:nvSpPr>
        <dsp:cNvPr id="0" name=""/>
        <dsp:cNvSpPr/>
      </dsp:nvSpPr>
      <dsp:spPr>
        <a:xfrm>
          <a:off x="4718242" y="1283518"/>
          <a:ext cx="1683711" cy="176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Surgical resection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(Day 0)</a:t>
          </a:r>
        </a:p>
      </dsp:txBody>
      <dsp:txXfrm>
        <a:off x="4767556" y="1332832"/>
        <a:ext cx="1585083" cy="1669268"/>
      </dsp:txXfrm>
    </dsp:sp>
    <dsp:sp modelId="{DF668E29-B262-43E6-829D-7F1F0E23B2AC}">
      <dsp:nvSpPr>
        <dsp:cNvPr id="0" name=""/>
        <dsp:cNvSpPr/>
      </dsp:nvSpPr>
      <dsp:spPr>
        <a:xfrm>
          <a:off x="6570324" y="1958686"/>
          <a:ext cx="356946" cy="4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570324" y="2042198"/>
        <a:ext cx="249862" cy="250536"/>
      </dsp:txXfrm>
    </dsp:sp>
    <dsp:sp modelId="{600ABF1D-9518-4403-809A-BB4393020392}">
      <dsp:nvSpPr>
        <dsp:cNvPr id="0" name=""/>
        <dsp:cNvSpPr/>
      </dsp:nvSpPr>
      <dsp:spPr>
        <a:xfrm>
          <a:off x="7075437" y="1283518"/>
          <a:ext cx="1683711" cy="176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Standard of care postoperative treatment </a:t>
          </a:r>
        </a:p>
      </dsp:txBody>
      <dsp:txXfrm>
        <a:off x="7124751" y="1332832"/>
        <a:ext cx="1585083" cy="1669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0.13098</cdr:x>
      <cdr:y>0.58993</cdr:y>
    </cdr:from>
    <cdr:to>
      <cdr:x>0.16165</cdr:x>
      <cdr:y>0.66169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0708" y="1705825"/>
          <a:ext cx="250724" cy="207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/>
            <a:t>2</a:t>
          </a:r>
        </a:p>
      </cdr:txBody>
    </cdr:sp>
  </cdr:relSizeAnchor>
  <cdr:relSizeAnchor xmlns:cdr="http://schemas.openxmlformats.org/drawingml/2006/chartDrawing">
    <cdr:from>
      <cdr:x>0.09097</cdr:x>
      <cdr:y>0.50648</cdr:y>
    </cdr:from>
    <cdr:to>
      <cdr:x>0.12164</cdr:x>
      <cdr:y>0.57824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43683" y="1464525"/>
          <a:ext cx="250724" cy="207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/>
            <a:t>2</a:t>
          </a:r>
        </a:p>
      </cdr:txBody>
    </cdr:sp>
  </cdr:relSizeAnchor>
  <cdr:relSizeAnchor xmlns:cdr="http://schemas.openxmlformats.org/drawingml/2006/chartDrawing">
    <cdr:from>
      <cdr:x>0.17098</cdr:x>
      <cdr:y>0.56687</cdr:y>
    </cdr:from>
    <cdr:to>
      <cdr:x>0.20165</cdr:x>
      <cdr:y>0.63863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97733" y="1639150"/>
          <a:ext cx="250724" cy="207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/>
            <a:t>2</a:t>
          </a:r>
        </a:p>
      </cdr:txBody>
    </cdr:sp>
  </cdr:relSizeAnchor>
  <cdr:relSizeAnchor xmlns:cdr="http://schemas.openxmlformats.org/drawingml/2006/chartDrawing">
    <cdr:from>
      <cdr:x>0.80638</cdr:x>
      <cdr:y>0.57565</cdr:y>
    </cdr:from>
    <cdr:to>
      <cdr:x>0.83705</cdr:x>
      <cdr:y>0.64741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592033" y="1664550"/>
          <a:ext cx="250724" cy="207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/>
            <a:t>3</a:t>
          </a:r>
        </a:p>
      </cdr:txBody>
    </cdr:sp>
  </cdr:relSizeAnchor>
  <cdr:relSizeAnchor xmlns:cdr="http://schemas.openxmlformats.org/drawingml/2006/chartDrawing">
    <cdr:from>
      <cdr:x>0.56791</cdr:x>
      <cdr:y>0.20013</cdr:y>
    </cdr:from>
    <cdr:to>
      <cdr:x>0.59858</cdr:x>
      <cdr:y>0.27189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642583" y="578700"/>
          <a:ext cx="250724" cy="207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/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569C-2E81-428C-B961-F771D34E45A4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07F1-4324-43A7-99A1-4711CB17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65" y="1630036"/>
            <a:ext cx="11842721" cy="6863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3" y="2223348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3" y="4691832"/>
            <a:ext cx="8534400" cy="13069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Date or Reference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MSK_logo_simp_hor_r_rev_d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2" y="244928"/>
            <a:ext cx="4407740" cy="12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34" y="983048"/>
            <a:ext cx="11394276" cy="5176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932" y="6356353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64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09600" y="431715"/>
            <a:ext cx="11256608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9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602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602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932" y="6353221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330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9306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733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130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1932" y="6356353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65" y="1630036"/>
            <a:ext cx="11842721" cy="6863396"/>
          </a:xfrm>
          <a:prstGeom prst="rect">
            <a:avLst/>
          </a:prstGeom>
        </p:spPr>
      </p:pic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6"/>
            <a:ext cx="2877749" cy="664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048" y="2084803"/>
            <a:ext cx="10363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3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34" y="89098"/>
            <a:ext cx="11394276" cy="6852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072" y="1135412"/>
            <a:ext cx="6815667" cy="46331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35412"/>
            <a:ext cx="4011084" cy="49981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6354787"/>
            <a:ext cx="372313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34" y="89098"/>
            <a:ext cx="11394276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200"/>
              <a:t>Click to edit Master title style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6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5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285" y="6356353"/>
            <a:ext cx="328044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34" y="89098"/>
            <a:ext cx="11394276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3200"/>
              <a:t>Click to edit Master title style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58855" y="6465807"/>
            <a:ext cx="13208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49FCA"/>
                </a:solidFill>
              </a:defRPr>
            </a:lvl1pPr>
          </a:lstStyle>
          <a:p>
            <a:pPr defTabSz="457200">
              <a:defRPr/>
            </a:pPr>
            <a:fld id="{F7A7672C-765D-C749-A386-A7D512D8DF4B}" type="datetime1">
              <a:rPr lang="en-US" smtClean="0"/>
              <a:pPr defTabSz="457200">
                <a:defRPr/>
              </a:pPr>
              <a:t>1/26/18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9FCA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49FCA"/>
                </a:solidFill>
              </a:defRPr>
            </a:lvl1pPr>
          </a:lstStyle>
          <a:p>
            <a:pPr>
              <a:defRPr/>
            </a:pPr>
            <a:fld id="{C4C66A6D-0826-A046-B434-1CF4F6FDB1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4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4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35" y="89097"/>
            <a:ext cx="11394276" cy="685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83218AE-A823-4AB9-B6C8-3F329123BB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9"/>
            <a:ext cx="7006269" cy="5539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4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20000" y="2112964"/>
            <a:ext cx="10742400" cy="401362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0000" y="550802"/>
            <a:ext cx="10075917" cy="5539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2"/>
            <a:ext cx="10075917" cy="48879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3D96-D520-43E8-9FE3-99F474E31BD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64" y="1630036"/>
            <a:ext cx="11842721" cy="6863396"/>
          </a:xfrm>
          <a:prstGeom prst="rect">
            <a:avLst/>
          </a:prstGeom>
        </p:spPr>
      </p:pic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6"/>
            <a:ext cx="2877749" cy="664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048" y="2084801"/>
            <a:ext cx="10363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2136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2136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2136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2136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2136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2136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2136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928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28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928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8928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8928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8928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8928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5344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5344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5344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5344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5344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5344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5344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2136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2136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2136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2136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2136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2136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2136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38608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24" hasCustomPrompt="1"/>
          </p:nvPr>
        </p:nvSpPr>
        <p:spPr>
          <a:xfrm>
            <a:off x="7213600" y="2162215"/>
            <a:ext cx="38608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</a:t>
            </a:r>
            <a:endParaRPr lang="en-US" dirty="0"/>
          </a:p>
        </p:txBody>
      </p:sp>
    </p:spTree>
    <p:extLst/>
  </p:cSld>
  <p:clrMapOvr>
    <a:masterClrMapping/>
  </p:clrMapOvr>
  <p:transition advTm="7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2540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928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28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928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8928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8928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8928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8928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5344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5344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5344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5344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5344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5344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5344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892800" y="2162215"/>
            <a:ext cx="2540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534400" y="2162215"/>
            <a:ext cx="2540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228281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7205363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9182444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5228281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5228281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5228281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5228281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228281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228281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28281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232456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5" hasCustomPrompt="1"/>
          </p:nvPr>
        </p:nvSpPr>
        <p:spPr>
          <a:xfrm>
            <a:off x="7232456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7232456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7232456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7232456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7232456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232456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182444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182444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182444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9182444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9182444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182444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9182444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228281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7205363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  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9182444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5228281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5228281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5228281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5228281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228281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228281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28281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232456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5" hasCustomPrompt="1"/>
          </p:nvPr>
        </p:nvSpPr>
        <p:spPr>
          <a:xfrm>
            <a:off x="7232456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7232456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7232456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7232456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7232456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232456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182444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182444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182444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9182444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9182444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182444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9182444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48" hasCustomPrompt="1"/>
          </p:nvPr>
        </p:nvSpPr>
        <p:spPr>
          <a:xfrm>
            <a:off x="3227999" y="1905000"/>
            <a:ext cx="3930683" cy="2032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49" hasCustomPrompt="1"/>
          </p:nvPr>
        </p:nvSpPr>
        <p:spPr>
          <a:xfrm>
            <a:off x="7158683" y="1905000"/>
            <a:ext cx="3954163" cy="2032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7752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7752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7752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752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47752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7752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7752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7752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64008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64008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64008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5" hasCustomPrompt="1"/>
          </p:nvPr>
        </p:nvSpPr>
        <p:spPr>
          <a:xfrm>
            <a:off x="64008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64008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64008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64008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64008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80264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80264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80264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80264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80264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80264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80264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80264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48" hasCustomPrompt="1"/>
          </p:nvPr>
        </p:nvSpPr>
        <p:spPr>
          <a:xfrm>
            <a:off x="95504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idx="49" hasCustomPrompt="1"/>
          </p:nvPr>
        </p:nvSpPr>
        <p:spPr>
          <a:xfrm>
            <a:off x="95504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50" hasCustomPrompt="1"/>
          </p:nvPr>
        </p:nvSpPr>
        <p:spPr>
          <a:xfrm>
            <a:off x="95504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4" name="Content Placeholder 2"/>
          <p:cNvSpPr>
            <a:spLocks noGrp="1"/>
          </p:cNvSpPr>
          <p:nvPr>
            <p:ph idx="51" hasCustomPrompt="1"/>
          </p:nvPr>
        </p:nvSpPr>
        <p:spPr>
          <a:xfrm>
            <a:off x="95504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52" hasCustomPrompt="1"/>
          </p:nvPr>
        </p:nvSpPr>
        <p:spPr>
          <a:xfrm>
            <a:off x="95504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idx="53" hasCustomPrompt="1"/>
          </p:nvPr>
        </p:nvSpPr>
        <p:spPr>
          <a:xfrm>
            <a:off x="95504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7" name="Content Placeholder 2"/>
          <p:cNvSpPr>
            <a:spLocks noGrp="1"/>
          </p:cNvSpPr>
          <p:nvPr>
            <p:ph idx="54" hasCustomPrompt="1"/>
          </p:nvPr>
        </p:nvSpPr>
        <p:spPr>
          <a:xfrm>
            <a:off x="95504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55" hasCustomPrompt="1"/>
          </p:nvPr>
        </p:nvSpPr>
        <p:spPr>
          <a:xfrm>
            <a:off x="95504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6224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572000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572000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572000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8" hasCustomPrompt="1"/>
          </p:nvPr>
        </p:nvSpPr>
        <p:spPr>
          <a:xfrm>
            <a:off x="4572000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572000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572000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572000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873293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892800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892800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892800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36" hasCustomPrompt="1"/>
          </p:nvPr>
        </p:nvSpPr>
        <p:spPr>
          <a:xfrm>
            <a:off x="5892800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7" hasCustomPrompt="1"/>
          </p:nvPr>
        </p:nvSpPr>
        <p:spPr>
          <a:xfrm>
            <a:off x="5892800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8" hasCustomPrompt="1"/>
          </p:nvPr>
        </p:nvSpPr>
        <p:spPr>
          <a:xfrm>
            <a:off x="5892800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9" hasCustomPrompt="1"/>
          </p:nvPr>
        </p:nvSpPr>
        <p:spPr>
          <a:xfrm>
            <a:off x="5892800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18434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41" hasCustomPrompt="1"/>
          </p:nvPr>
        </p:nvSpPr>
        <p:spPr>
          <a:xfrm>
            <a:off x="7179733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/>
          <p:cNvSpPr>
            <a:spLocks noGrp="1"/>
          </p:cNvSpPr>
          <p:nvPr>
            <p:ph idx="42" hasCustomPrompt="1"/>
          </p:nvPr>
        </p:nvSpPr>
        <p:spPr>
          <a:xfrm>
            <a:off x="7179733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43" hasCustomPrompt="1"/>
          </p:nvPr>
        </p:nvSpPr>
        <p:spPr>
          <a:xfrm>
            <a:off x="7179733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3" name="Content Placeholder 2"/>
          <p:cNvSpPr>
            <a:spLocks noGrp="1"/>
          </p:cNvSpPr>
          <p:nvPr>
            <p:ph idx="44" hasCustomPrompt="1"/>
          </p:nvPr>
        </p:nvSpPr>
        <p:spPr>
          <a:xfrm>
            <a:off x="7179733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4" name="Content Placeholder 2"/>
          <p:cNvSpPr>
            <a:spLocks noGrp="1"/>
          </p:cNvSpPr>
          <p:nvPr>
            <p:ph idx="45" hasCustomPrompt="1"/>
          </p:nvPr>
        </p:nvSpPr>
        <p:spPr>
          <a:xfrm>
            <a:off x="7179733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5" name="Content Placeholder 2"/>
          <p:cNvSpPr>
            <a:spLocks noGrp="1"/>
          </p:cNvSpPr>
          <p:nvPr>
            <p:ph idx="46" hasCustomPrompt="1"/>
          </p:nvPr>
        </p:nvSpPr>
        <p:spPr>
          <a:xfrm>
            <a:off x="7179733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6" name="Content Placeholder 2"/>
          <p:cNvSpPr>
            <a:spLocks noGrp="1"/>
          </p:cNvSpPr>
          <p:nvPr>
            <p:ph idx="47" hasCustomPrompt="1"/>
          </p:nvPr>
        </p:nvSpPr>
        <p:spPr>
          <a:xfrm>
            <a:off x="7179733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849538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/>
          <p:cNvSpPr>
            <a:spLocks noGrp="1"/>
          </p:cNvSpPr>
          <p:nvPr>
            <p:ph idx="49" hasCustomPrompt="1"/>
          </p:nvPr>
        </p:nvSpPr>
        <p:spPr>
          <a:xfrm>
            <a:off x="8466667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/>
          <p:cNvSpPr>
            <a:spLocks noGrp="1"/>
          </p:cNvSpPr>
          <p:nvPr>
            <p:ph idx="50" hasCustomPrompt="1"/>
          </p:nvPr>
        </p:nvSpPr>
        <p:spPr>
          <a:xfrm>
            <a:off x="8466667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51" hasCustomPrompt="1"/>
          </p:nvPr>
        </p:nvSpPr>
        <p:spPr>
          <a:xfrm>
            <a:off x="8466667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/>
          <p:cNvSpPr>
            <a:spLocks noGrp="1"/>
          </p:cNvSpPr>
          <p:nvPr>
            <p:ph idx="52" hasCustomPrompt="1"/>
          </p:nvPr>
        </p:nvSpPr>
        <p:spPr>
          <a:xfrm>
            <a:off x="8466667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/>
          <p:cNvSpPr>
            <a:spLocks noGrp="1"/>
          </p:cNvSpPr>
          <p:nvPr>
            <p:ph idx="53" hasCustomPrompt="1"/>
          </p:nvPr>
        </p:nvSpPr>
        <p:spPr>
          <a:xfrm>
            <a:off x="8466667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/>
          <p:cNvSpPr>
            <a:spLocks noGrp="1"/>
          </p:cNvSpPr>
          <p:nvPr>
            <p:ph idx="54" hasCustomPrompt="1"/>
          </p:nvPr>
        </p:nvSpPr>
        <p:spPr>
          <a:xfrm>
            <a:off x="8466667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/>
          <p:cNvSpPr>
            <a:spLocks noGrp="1"/>
          </p:cNvSpPr>
          <p:nvPr>
            <p:ph idx="55" hasCustomPrompt="1"/>
          </p:nvPr>
        </p:nvSpPr>
        <p:spPr>
          <a:xfrm>
            <a:off x="8466667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56" hasCustomPrompt="1"/>
          </p:nvPr>
        </p:nvSpPr>
        <p:spPr>
          <a:xfrm>
            <a:off x="9806432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/>
          <p:cNvSpPr>
            <a:spLocks noGrp="1"/>
          </p:cNvSpPr>
          <p:nvPr>
            <p:ph idx="57" hasCustomPrompt="1"/>
          </p:nvPr>
        </p:nvSpPr>
        <p:spPr>
          <a:xfrm>
            <a:off x="9787467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/>
          <p:cNvSpPr>
            <a:spLocks noGrp="1"/>
          </p:cNvSpPr>
          <p:nvPr>
            <p:ph idx="58" hasCustomPrompt="1"/>
          </p:nvPr>
        </p:nvSpPr>
        <p:spPr>
          <a:xfrm>
            <a:off x="9787467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/>
          <p:cNvSpPr>
            <a:spLocks noGrp="1"/>
          </p:cNvSpPr>
          <p:nvPr>
            <p:ph idx="59" hasCustomPrompt="1"/>
          </p:nvPr>
        </p:nvSpPr>
        <p:spPr>
          <a:xfrm>
            <a:off x="9787467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60" hasCustomPrompt="1"/>
          </p:nvPr>
        </p:nvSpPr>
        <p:spPr>
          <a:xfrm>
            <a:off x="9787467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/>
          <p:cNvSpPr>
            <a:spLocks noGrp="1"/>
          </p:cNvSpPr>
          <p:nvPr>
            <p:ph idx="61" hasCustomPrompt="1"/>
          </p:nvPr>
        </p:nvSpPr>
        <p:spPr>
          <a:xfrm>
            <a:off x="9787467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idx="62" hasCustomPrompt="1"/>
          </p:nvPr>
        </p:nvSpPr>
        <p:spPr>
          <a:xfrm>
            <a:off x="9787467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/>
          <p:cNvSpPr>
            <a:spLocks noGrp="1"/>
          </p:cNvSpPr>
          <p:nvPr>
            <p:ph idx="63" hasCustomPrompt="1"/>
          </p:nvPr>
        </p:nvSpPr>
        <p:spPr>
          <a:xfrm>
            <a:off x="9787467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6224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873293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18434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849538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56" hasCustomPrompt="1"/>
          </p:nvPr>
        </p:nvSpPr>
        <p:spPr>
          <a:xfrm>
            <a:off x="9806432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376251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3688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3688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3688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8" hasCustomPrompt="1"/>
          </p:nvPr>
        </p:nvSpPr>
        <p:spPr>
          <a:xfrm>
            <a:off x="43688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3688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3688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3688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501301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4864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4864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4864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36" hasCustomPrompt="1"/>
          </p:nvPr>
        </p:nvSpPr>
        <p:spPr>
          <a:xfrm>
            <a:off x="54864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7" hasCustomPrompt="1"/>
          </p:nvPr>
        </p:nvSpPr>
        <p:spPr>
          <a:xfrm>
            <a:off x="54864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8" hasCustomPrompt="1"/>
          </p:nvPr>
        </p:nvSpPr>
        <p:spPr>
          <a:xfrm>
            <a:off x="54864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9" hasCustomPrompt="1"/>
          </p:nvPr>
        </p:nvSpPr>
        <p:spPr>
          <a:xfrm>
            <a:off x="54864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40" hasCustomPrompt="1"/>
          </p:nvPr>
        </p:nvSpPr>
        <p:spPr>
          <a:xfrm>
            <a:off x="6626352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41" hasCustomPrompt="1"/>
          </p:nvPr>
        </p:nvSpPr>
        <p:spPr>
          <a:xfrm>
            <a:off x="6648704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/>
          <p:cNvSpPr>
            <a:spLocks noGrp="1"/>
          </p:cNvSpPr>
          <p:nvPr>
            <p:ph idx="42" hasCustomPrompt="1"/>
          </p:nvPr>
        </p:nvSpPr>
        <p:spPr>
          <a:xfrm>
            <a:off x="6648704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43" hasCustomPrompt="1"/>
          </p:nvPr>
        </p:nvSpPr>
        <p:spPr>
          <a:xfrm>
            <a:off x="6648704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3" name="Content Placeholder 2"/>
          <p:cNvSpPr>
            <a:spLocks noGrp="1"/>
          </p:cNvSpPr>
          <p:nvPr>
            <p:ph idx="44" hasCustomPrompt="1"/>
          </p:nvPr>
        </p:nvSpPr>
        <p:spPr>
          <a:xfrm>
            <a:off x="6648704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4" name="Content Placeholder 2"/>
          <p:cNvSpPr>
            <a:spLocks noGrp="1"/>
          </p:cNvSpPr>
          <p:nvPr>
            <p:ph idx="45" hasCustomPrompt="1"/>
          </p:nvPr>
        </p:nvSpPr>
        <p:spPr>
          <a:xfrm>
            <a:off x="6648704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5" name="Content Placeholder 2"/>
          <p:cNvSpPr>
            <a:spLocks noGrp="1"/>
          </p:cNvSpPr>
          <p:nvPr>
            <p:ph idx="46" hasCustomPrompt="1"/>
          </p:nvPr>
        </p:nvSpPr>
        <p:spPr>
          <a:xfrm>
            <a:off x="6648704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6" name="Content Placeholder 2"/>
          <p:cNvSpPr>
            <a:spLocks noGrp="1"/>
          </p:cNvSpPr>
          <p:nvPr>
            <p:ph idx="47" hasCustomPrompt="1"/>
          </p:nvPr>
        </p:nvSpPr>
        <p:spPr>
          <a:xfrm>
            <a:off x="6648704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7751403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/>
          <p:cNvSpPr>
            <a:spLocks noGrp="1"/>
          </p:cNvSpPr>
          <p:nvPr>
            <p:ph idx="49" hasCustomPrompt="1"/>
          </p:nvPr>
        </p:nvSpPr>
        <p:spPr>
          <a:xfrm>
            <a:off x="7766304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/>
          <p:cNvSpPr>
            <a:spLocks noGrp="1"/>
          </p:cNvSpPr>
          <p:nvPr>
            <p:ph idx="50" hasCustomPrompt="1"/>
          </p:nvPr>
        </p:nvSpPr>
        <p:spPr>
          <a:xfrm>
            <a:off x="7766304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51" hasCustomPrompt="1"/>
          </p:nvPr>
        </p:nvSpPr>
        <p:spPr>
          <a:xfrm>
            <a:off x="7766304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/>
          <p:cNvSpPr>
            <a:spLocks noGrp="1"/>
          </p:cNvSpPr>
          <p:nvPr>
            <p:ph idx="52" hasCustomPrompt="1"/>
          </p:nvPr>
        </p:nvSpPr>
        <p:spPr>
          <a:xfrm>
            <a:off x="7766304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/>
          <p:cNvSpPr>
            <a:spLocks noGrp="1"/>
          </p:cNvSpPr>
          <p:nvPr>
            <p:ph idx="53" hasCustomPrompt="1"/>
          </p:nvPr>
        </p:nvSpPr>
        <p:spPr>
          <a:xfrm>
            <a:off x="7766304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/>
          <p:cNvSpPr>
            <a:spLocks noGrp="1"/>
          </p:cNvSpPr>
          <p:nvPr>
            <p:ph idx="54" hasCustomPrompt="1"/>
          </p:nvPr>
        </p:nvSpPr>
        <p:spPr>
          <a:xfrm>
            <a:off x="7766304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/>
          <p:cNvSpPr>
            <a:spLocks noGrp="1"/>
          </p:cNvSpPr>
          <p:nvPr>
            <p:ph idx="55" hasCustomPrompt="1"/>
          </p:nvPr>
        </p:nvSpPr>
        <p:spPr>
          <a:xfrm>
            <a:off x="7766304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56" hasCustomPrompt="1"/>
          </p:nvPr>
        </p:nvSpPr>
        <p:spPr>
          <a:xfrm>
            <a:off x="8876453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/>
          <p:cNvSpPr>
            <a:spLocks noGrp="1"/>
          </p:cNvSpPr>
          <p:nvPr>
            <p:ph idx="57" hasCustomPrompt="1"/>
          </p:nvPr>
        </p:nvSpPr>
        <p:spPr>
          <a:xfrm>
            <a:off x="89408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/>
          <p:cNvSpPr>
            <a:spLocks noGrp="1"/>
          </p:cNvSpPr>
          <p:nvPr>
            <p:ph idx="58" hasCustomPrompt="1"/>
          </p:nvPr>
        </p:nvSpPr>
        <p:spPr>
          <a:xfrm>
            <a:off x="89408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/>
          <p:cNvSpPr>
            <a:spLocks noGrp="1"/>
          </p:cNvSpPr>
          <p:nvPr>
            <p:ph idx="59" hasCustomPrompt="1"/>
          </p:nvPr>
        </p:nvSpPr>
        <p:spPr>
          <a:xfrm>
            <a:off x="89408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60" hasCustomPrompt="1"/>
          </p:nvPr>
        </p:nvSpPr>
        <p:spPr>
          <a:xfrm>
            <a:off x="89408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/>
          <p:cNvSpPr>
            <a:spLocks noGrp="1"/>
          </p:cNvSpPr>
          <p:nvPr>
            <p:ph idx="61" hasCustomPrompt="1"/>
          </p:nvPr>
        </p:nvSpPr>
        <p:spPr>
          <a:xfrm>
            <a:off x="89408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idx="62" hasCustomPrompt="1"/>
          </p:nvPr>
        </p:nvSpPr>
        <p:spPr>
          <a:xfrm>
            <a:off x="89408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/>
          <p:cNvSpPr>
            <a:spLocks noGrp="1"/>
          </p:cNvSpPr>
          <p:nvPr>
            <p:ph idx="63" hasCustomPrompt="1"/>
          </p:nvPr>
        </p:nvSpPr>
        <p:spPr>
          <a:xfrm>
            <a:off x="89408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FECD3829-3435-3946-81EF-FE9E540B0D94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100584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676A9253-EB5D-1546-AA91-34929E176F05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100584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DB4EC508-CE68-C449-B591-780D268B32B5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100584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0D4126F3-3B1D-D941-A5D3-0B976CE4DC3C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100584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108B47B6-5A93-CD42-8937-3BF4652BF628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100584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4429B785-22DF-2E4C-8180-80651BFD0334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100584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xmlns="" id="{683DCF70-411A-124F-9976-0824FE277DB3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100584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F3A688DA-5B11-4B41-AD4D-1C673C604574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10001504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advTm="7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advTm="7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advTm="7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advTm="7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advTm="7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78232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2136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2136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2136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2136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2136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2136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2136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928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28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928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8928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8928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8928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8928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5344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5344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5344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5344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5344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5344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5344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213600" y="2717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213600" y="322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213600" y="3733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213600" y="4241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213600" y="4749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213600" y="5268411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213600" y="5765800"/>
            <a:ext cx="386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38608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24" hasCustomPrompt="1"/>
          </p:nvPr>
        </p:nvSpPr>
        <p:spPr>
          <a:xfrm>
            <a:off x="7213600" y="2162215"/>
            <a:ext cx="38608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</a:t>
            </a:r>
            <a:endParaRPr lang="en-US" dirty="0"/>
          </a:p>
        </p:txBody>
      </p:sp>
    </p:spTree>
    <p:extLst/>
  </p:cSld>
  <p:clrMapOvr>
    <a:masterClrMapping/>
  </p:clrMapOvr>
  <p:transition advTm="7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2540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928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8928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928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8928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8928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8928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8928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24" hasCustomPrompt="1"/>
          </p:nvPr>
        </p:nvSpPr>
        <p:spPr>
          <a:xfrm>
            <a:off x="8534400" y="2717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534400" y="322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534400" y="3733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534400" y="4241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534400" y="4749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534400" y="5268411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534400" y="5765800"/>
            <a:ext cx="2540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892800" y="2162215"/>
            <a:ext cx="2540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534400" y="2162215"/>
            <a:ext cx="2540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228281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7205363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9182444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5228281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5228281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5228281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5228281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228281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228281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28281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232456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5" hasCustomPrompt="1"/>
          </p:nvPr>
        </p:nvSpPr>
        <p:spPr>
          <a:xfrm>
            <a:off x="7232456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7232456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7232456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7232456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7232456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232456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182444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182444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182444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9182444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9182444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182444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9182444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228281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7205363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  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9182444" y="2162215"/>
            <a:ext cx="19304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/>
              <a:t>Answer  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5228281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5228281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5228281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5228281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5228281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228281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28281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232456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5" hasCustomPrompt="1"/>
          </p:nvPr>
        </p:nvSpPr>
        <p:spPr>
          <a:xfrm>
            <a:off x="7232456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7232456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7232456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7232456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7232456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232456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182444" y="2717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182444" y="322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9182444" y="3733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9182444" y="4241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9182444" y="4749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182444" y="5268411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9182444" y="5765800"/>
            <a:ext cx="19304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48" hasCustomPrompt="1"/>
          </p:nvPr>
        </p:nvSpPr>
        <p:spPr>
          <a:xfrm>
            <a:off x="3227999" y="1905000"/>
            <a:ext cx="3930683" cy="2032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49" hasCustomPrompt="1"/>
          </p:nvPr>
        </p:nvSpPr>
        <p:spPr>
          <a:xfrm>
            <a:off x="7158683" y="1905000"/>
            <a:ext cx="3954163" cy="2032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7752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7752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7752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752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 hasCustomPrompt="1"/>
          </p:nvPr>
        </p:nvSpPr>
        <p:spPr>
          <a:xfrm>
            <a:off x="47752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7752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7752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7752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64008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3" hasCustomPrompt="1"/>
          </p:nvPr>
        </p:nvSpPr>
        <p:spPr>
          <a:xfrm>
            <a:off x="64008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4" hasCustomPrompt="1"/>
          </p:nvPr>
        </p:nvSpPr>
        <p:spPr>
          <a:xfrm>
            <a:off x="64008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5" hasCustomPrompt="1"/>
          </p:nvPr>
        </p:nvSpPr>
        <p:spPr>
          <a:xfrm>
            <a:off x="64008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64008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64008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38" hasCustomPrompt="1"/>
          </p:nvPr>
        </p:nvSpPr>
        <p:spPr>
          <a:xfrm>
            <a:off x="64008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39" hasCustomPrompt="1"/>
          </p:nvPr>
        </p:nvSpPr>
        <p:spPr>
          <a:xfrm>
            <a:off x="64008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40" hasCustomPrompt="1"/>
          </p:nvPr>
        </p:nvSpPr>
        <p:spPr>
          <a:xfrm>
            <a:off x="80264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41" hasCustomPrompt="1"/>
          </p:nvPr>
        </p:nvSpPr>
        <p:spPr>
          <a:xfrm>
            <a:off x="80264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42" hasCustomPrompt="1"/>
          </p:nvPr>
        </p:nvSpPr>
        <p:spPr>
          <a:xfrm>
            <a:off x="80264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43" hasCustomPrompt="1"/>
          </p:nvPr>
        </p:nvSpPr>
        <p:spPr>
          <a:xfrm>
            <a:off x="80264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4" hasCustomPrompt="1"/>
          </p:nvPr>
        </p:nvSpPr>
        <p:spPr>
          <a:xfrm>
            <a:off x="80264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45" hasCustomPrompt="1"/>
          </p:nvPr>
        </p:nvSpPr>
        <p:spPr>
          <a:xfrm>
            <a:off x="80264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9" name="Content Placeholder 2"/>
          <p:cNvSpPr>
            <a:spLocks noGrp="1"/>
          </p:cNvSpPr>
          <p:nvPr>
            <p:ph idx="46" hasCustomPrompt="1"/>
          </p:nvPr>
        </p:nvSpPr>
        <p:spPr>
          <a:xfrm>
            <a:off x="80264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47" hasCustomPrompt="1"/>
          </p:nvPr>
        </p:nvSpPr>
        <p:spPr>
          <a:xfrm>
            <a:off x="80264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48" hasCustomPrompt="1"/>
          </p:nvPr>
        </p:nvSpPr>
        <p:spPr>
          <a:xfrm>
            <a:off x="9550400" y="2162215"/>
            <a:ext cx="1524000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idx="49" hasCustomPrompt="1"/>
          </p:nvPr>
        </p:nvSpPr>
        <p:spPr>
          <a:xfrm>
            <a:off x="9550400" y="2717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50" hasCustomPrompt="1"/>
          </p:nvPr>
        </p:nvSpPr>
        <p:spPr>
          <a:xfrm>
            <a:off x="9550400" y="322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4" name="Content Placeholder 2"/>
          <p:cNvSpPr>
            <a:spLocks noGrp="1"/>
          </p:cNvSpPr>
          <p:nvPr>
            <p:ph idx="51" hasCustomPrompt="1"/>
          </p:nvPr>
        </p:nvSpPr>
        <p:spPr>
          <a:xfrm>
            <a:off x="9550400" y="3733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52" hasCustomPrompt="1"/>
          </p:nvPr>
        </p:nvSpPr>
        <p:spPr>
          <a:xfrm>
            <a:off x="9550400" y="4241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idx="53" hasCustomPrompt="1"/>
          </p:nvPr>
        </p:nvSpPr>
        <p:spPr>
          <a:xfrm>
            <a:off x="9550400" y="4749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7" name="Content Placeholder 2"/>
          <p:cNvSpPr>
            <a:spLocks noGrp="1"/>
          </p:cNvSpPr>
          <p:nvPr>
            <p:ph idx="54" hasCustomPrompt="1"/>
          </p:nvPr>
        </p:nvSpPr>
        <p:spPr>
          <a:xfrm>
            <a:off x="9550400" y="5268411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55" hasCustomPrompt="1"/>
          </p:nvPr>
        </p:nvSpPr>
        <p:spPr>
          <a:xfrm>
            <a:off x="9550400" y="5765800"/>
            <a:ext cx="15240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6224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572000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572000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572000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8" hasCustomPrompt="1"/>
          </p:nvPr>
        </p:nvSpPr>
        <p:spPr>
          <a:xfrm>
            <a:off x="4572000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572000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572000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572000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873293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892800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892800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892800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36" hasCustomPrompt="1"/>
          </p:nvPr>
        </p:nvSpPr>
        <p:spPr>
          <a:xfrm>
            <a:off x="5892800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7" hasCustomPrompt="1"/>
          </p:nvPr>
        </p:nvSpPr>
        <p:spPr>
          <a:xfrm>
            <a:off x="5892800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8" hasCustomPrompt="1"/>
          </p:nvPr>
        </p:nvSpPr>
        <p:spPr>
          <a:xfrm>
            <a:off x="5892800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9" hasCustomPrompt="1"/>
          </p:nvPr>
        </p:nvSpPr>
        <p:spPr>
          <a:xfrm>
            <a:off x="5892800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18434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41" hasCustomPrompt="1"/>
          </p:nvPr>
        </p:nvSpPr>
        <p:spPr>
          <a:xfrm>
            <a:off x="7179733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/>
          <p:cNvSpPr>
            <a:spLocks noGrp="1"/>
          </p:cNvSpPr>
          <p:nvPr>
            <p:ph idx="42" hasCustomPrompt="1"/>
          </p:nvPr>
        </p:nvSpPr>
        <p:spPr>
          <a:xfrm>
            <a:off x="7179733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43" hasCustomPrompt="1"/>
          </p:nvPr>
        </p:nvSpPr>
        <p:spPr>
          <a:xfrm>
            <a:off x="7179733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3" name="Content Placeholder 2"/>
          <p:cNvSpPr>
            <a:spLocks noGrp="1"/>
          </p:cNvSpPr>
          <p:nvPr>
            <p:ph idx="44" hasCustomPrompt="1"/>
          </p:nvPr>
        </p:nvSpPr>
        <p:spPr>
          <a:xfrm>
            <a:off x="7179733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4" name="Content Placeholder 2"/>
          <p:cNvSpPr>
            <a:spLocks noGrp="1"/>
          </p:cNvSpPr>
          <p:nvPr>
            <p:ph idx="45" hasCustomPrompt="1"/>
          </p:nvPr>
        </p:nvSpPr>
        <p:spPr>
          <a:xfrm>
            <a:off x="7179733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5" name="Content Placeholder 2"/>
          <p:cNvSpPr>
            <a:spLocks noGrp="1"/>
          </p:cNvSpPr>
          <p:nvPr>
            <p:ph idx="46" hasCustomPrompt="1"/>
          </p:nvPr>
        </p:nvSpPr>
        <p:spPr>
          <a:xfrm>
            <a:off x="7179733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6" name="Content Placeholder 2"/>
          <p:cNvSpPr>
            <a:spLocks noGrp="1"/>
          </p:cNvSpPr>
          <p:nvPr>
            <p:ph idx="47" hasCustomPrompt="1"/>
          </p:nvPr>
        </p:nvSpPr>
        <p:spPr>
          <a:xfrm>
            <a:off x="7179733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849538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/>
          <p:cNvSpPr>
            <a:spLocks noGrp="1"/>
          </p:cNvSpPr>
          <p:nvPr>
            <p:ph idx="49" hasCustomPrompt="1"/>
          </p:nvPr>
        </p:nvSpPr>
        <p:spPr>
          <a:xfrm>
            <a:off x="8466667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/>
          <p:cNvSpPr>
            <a:spLocks noGrp="1"/>
          </p:cNvSpPr>
          <p:nvPr>
            <p:ph idx="50" hasCustomPrompt="1"/>
          </p:nvPr>
        </p:nvSpPr>
        <p:spPr>
          <a:xfrm>
            <a:off x="8466667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51" hasCustomPrompt="1"/>
          </p:nvPr>
        </p:nvSpPr>
        <p:spPr>
          <a:xfrm>
            <a:off x="8466667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/>
          <p:cNvSpPr>
            <a:spLocks noGrp="1"/>
          </p:cNvSpPr>
          <p:nvPr>
            <p:ph idx="52" hasCustomPrompt="1"/>
          </p:nvPr>
        </p:nvSpPr>
        <p:spPr>
          <a:xfrm>
            <a:off x="8466667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/>
          <p:cNvSpPr>
            <a:spLocks noGrp="1"/>
          </p:cNvSpPr>
          <p:nvPr>
            <p:ph idx="53" hasCustomPrompt="1"/>
          </p:nvPr>
        </p:nvSpPr>
        <p:spPr>
          <a:xfrm>
            <a:off x="8466667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/>
          <p:cNvSpPr>
            <a:spLocks noGrp="1"/>
          </p:cNvSpPr>
          <p:nvPr>
            <p:ph idx="54" hasCustomPrompt="1"/>
          </p:nvPr>
        </p:nvSpPr>
        <p:spPr>
          <a:xfrm>
            <a:off x="8466667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/>
          <p:cNvSpPr>
            <a:spLocks noGrp="1"/>
          </p:cNvSpPr>
          <p:nvPr>
            <p:ph idx="55" hasCustomPrompt="1"/>
          </p:nvPr>
        </p:nvSpPr>
        <p:spPr>
          <a:xfrm>
            <a:off x="8466667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56" hasCustomPrompt="1"/>
          </p:nvPr>
        </p:nvSpPr>
        <p:spPr>
          <a:xfrm>
            <a:off x="9806432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/>
          <p:cNvSpPr>
            <a:spLocks noGrp="1"/>
          </p:cNvSpPr>
          <p:nvPr>
            <p:ph idx="57" hasCustomPrompt="1"/>
          </p:nvPr>
        </p:nvSpPr>
        <p:spPr>
          <a:xfrm>
            <a:off x="9787467" y="2717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/>
          <p:cNvSpPr>
            <a:spLocks noGrp="1"/>
          </p:cNvSpPr>
          <p:nvPr>
            <p:ph idx="58" hasCustomPrompt="1"/>
          </p:nvPr>
        </p:nvSpPr>
        <p:spPr>
          <a:xfrm>
            <a:off x="9787467" y="322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/>
          <p:cNvSpPr>
            <a:spLocks noGrp="1"/>
          </p:cNvSpPr>
          <p:nvPr>
            <p:ph idx="59" hasCustomPrompt="1"/>
          </p:nvPr>
        </p:nvSpPr>
        <p:spPr>
          <a:xfrm>
            <a:off x="9787467" y="3733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60" hasCustomPrompt="1"/>
          </p:nvPr>
        </p:nvSpPr>
        <p:spPr>
          <a:xfrm>
            <a:off x="9787467" y="4241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/>
          <p:cNvSpPr>
            <a:spLocks noGrp="1"/>
          </p:cNvSpPr>
          <p:nvPr>
            <p:ph idx="61" hasCustomPrompt="1"/>
          </p:nvPr>
        </p:nvSpPr>
        <p:spPr>
          <a:xfrm>
            <a:off x="9787467" y="4749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idx="62" hasCustomPrompt="1"/>
          </p:nvPr>
        </p:nvSpPr>
        <p:spPr>
          <a:xfrm>
            <a:off x="9787467" y="5268411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/>
          <p:cNvSpPr>
            <a:spLocks noGrp="1"/>
          </p:cNvSpPr>
          <p:nvPr>
            <p:ph idx="63" hasCustomPrompt="1"/>
          </p:nvPr>
        </p:nvSpPr>
        <p:spPr>
          <a:xfrm>
            <a:off x="9787467" y="5765800"/>
            <a:ext cx="1320800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133"/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6224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873293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184340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8495387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56" hasCustomPrompt="1"/>
          </p:nvPr>
        </p:nvSpPr>
        <p:spPr>
          <a:xfrm>
            <a:off x="9806432" y="2162215"/>
            <a:ext cx="1267968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933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251200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12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12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512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512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512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512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512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376251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3688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3688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3688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8" hasCustomPrompt="1"/>
          </p:nvPr>
        </p:nvSpPr>
        <p:spPr>
          <a:xfrm>
            <a:off x="43688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3688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3688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3688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5501301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4864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4864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4864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36" hasCustomPrompt="1"/>
          </p:nvPr>
        </p:nvSpPr>
        <p:spPr>
          <a:xfrm>
            <a:off x="54864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7" hasCustomPrompt="1"/>
          </p:nvPr>
        </p:nvSpPr>
        <p:spPr>
          <a:xfrm>
            <a:off x="54864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8" hasCustomPrompt="1"/>
          </p:nvPr>
        </p:nvSpPr>
        <p:spPr>
          <a:xfrm>
            <a:off x="54864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9" hasCustomPrompt="1"/>
          </p:nvPr>
        </p:nvSpPr>
        <p:spPr>
          <a:xfrm>
            <a:off x="54864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9" name="Content Placeholder 2"/>
          <p:cNvSpPr>
            <a:spLocks noGrp="1"/>
          </p:cNvSpPr>
          <p:nvPr>
            <p:ph idx="40" hasCustomPrompt="1"/>
          </p:nvPr>
        </p:nvSpPr>
        <p:spPr>
          <a:xfrm>
            <a:off x="6626352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0" name="Content Placeholder 2"/>
          <p:cNvSpPr>
            <a:spLocks noGrp="1"/>
          </p:cNvSpPr>
          <p:nvPr>
            <p:ph idx="41" hasCustomPrompt="1"/>
          </p:nvPr>
        </p:nvSpPr>
        <p:spPr>
          <a:xfrm>
            <a:off x="6648704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1" name="Content Placeholder 2"/>
          <p:cNvSpPr>
            <a:spLocks noGrp="1"/>
          </p:cNvSpPr>
          <p:nvPr>
            <p:ph idx="42" hasCustomPrompt="1"/>
          </p:nvPr>
        </p:nvSpPr>
        <p:spPr>
          <a:xfrm>
            <a:off x="6648704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2" name="Content Placeholder 2"/>
          <p:cNvSpPr>
            <a:spLocks noGrp="1"/>
          </p:cNvSpPr>
          <p:nvPr>
            <p:ph idx="43" hasCustomPrompt="1"/>
          </p:nvPr>
        </p:nvSpPr>
        <p:spPr>
          <a:xfrm>
            <a:off x="6648704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3" name="Content Placeholder 2"/>
          <p:cNvSpPr>
            <a:spLocks noGrp="1"/>
          </p:cNvSpPr>
          <p:nvPr>
            <p:ph idx="44" hasCustomPrompt="1"/>
          </p:nvPr>
        </p:nvSpPr>
        <p:spPr>
          <a:xfrm>
            <a:off x="6648704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4" name="Content Placeholder 2"/>
          <p:cNvSpPr>
            <a:spLocks noGrp="1"/>
          </p:cNvSpPr>
          <p:nvPr>
            <p:ph idx="45" hasCustomPrompt="1"/>
          </p:nvPr>
        </p:nvSpPr>
        <p:spPr>
          <a:xfrm>
            <a:off x="6648704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5" name="Content Placeholder 2"/>
          <p:cNvSpPr>
            <a:spLocks noGrp="1"/>
          </p:cNvSpPr>
          <p:nvPr>
            <p:ph idx="46" hasCustomPrompt="1"/>
          </p:nvPr>
        </p:nvSpPr>
        <p:spPr>
          <a:xfrm>
            <a:off x="6648704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6" name="Content Placeholder 2"/>
          <p:cNvSpPr>
            <a:spLocks noGrp="1"/>
          </p:cNvSpPr>
          <p:nvPr>
            <p:ph idx="47" hasCustomPrompt="1"/>
          </p:nvPr>
        </p:nvSpPr>
        <p:spPr>
          <a:xfrm>
            <a:off x="6648704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7751403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8" name="Content Placeholder 2"/>
          <p:cNvSpPr>
            <a:spLocks noGrp="1"/>
          </p:cNvSpPr>
          <p:nvPr>
            <p:ph idx="49" hasCustomPrompt="1"/>
          </p:nvPr>
        </p:nvSpPr>
        <p:spPr>
          <a:xfrm>
            <a:off x="7766304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9" name="Content Placeholder 2"/>
          <p:cNvSpPr>
            <a:spLocks noGrp="1"/>
          </p:cNvSpPr>
          <p:nvPr>
            <p:ph idx="50" hasCustomPrompt="1"/>
          </p:nvPr>
        </p:nvSpPr>
        <p:spPr>
          <a:xfrm>
            <a:off x="7766304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51" hasCustomPrompt="1"/>
          </p:nvPr>
        </p:nvSpPr>
        <p:spPr>
          <a:xfrm>
            <a:off x="7766304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1" name="Content Placeholder 2"/>
          <p:cNvSpPr>
            <a:spLocks noGrp="1"/>
          </p:cNvSpPr>
          <p:nvPr>
            <p:ph idx="52" hasCustomPrompt="1"/>
          </p:nvPr>
        </p:nvSpPr>
        <p:spPr>
          <a:xfrm>
            <a:off x="7766304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2" name="Content Placeholder 2"/>
          <p:cNvSpPr>
            <a:spLocks noGrp="1"/>
          </p:cNvSpPr>
          <p:nvPr>
            <p:ph idx="53" hasCustomPrompt="1"/>
          </p:nvPr>
        </p:nvSpPr>
        <p:spPr>
          <a:xfrm>
            <a:off x="7766304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3" name="Content Placeholder 2"/>
          <p:cNvSpPr>
            <a:spLocks noGrp="1"/>
          </p:cNvSpPr>
          <p:nvPr>
            <p:ph idx="54" hasCustomPrompt="1"/>
          </p:nvPr>
        </p:nvSpPr>
        <p:spPr>
          <a:xfrm>
            <a:off x="7766304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4" name="Content Placeholder 2"/>
          <p:cNvSpPr>
            <a:spLocks noGrp="1"/>
          </p:cNvSpPr>
          <p:nvPr>
            <p:ph idx="55" hasCustomPrompt="1"/>
          </p:nvPr>
        </p:nvSpPr>
        <p:spPr>
          <a:xfrm>
            <a:off x="7766304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56" hasCustomPrompt="1"/>
          </p:nvPr>
        </p:nvSpPr>
        <p:spPr>
          <a:xfrm>
            <a:off x="8876453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6" name="Content Placeholder 2"/>
          <p:cNvSpPr>
            <a:spLocks noGrp="1"/>
          </p:cNvSpPr>
          <p:nvPr>
            <p:ph idx="57" hasCustomPrompt="1"/>
          </p:nvPr>
        </p:nvSpPr>
        <p:spPr>
          <a:xfrm>
            <a:off x="89408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7" name="Content Placeholder 2"/>
          <p:cNvSpPr>
            <a:spLocks noGrp="1"/>
          </p:cNvSpPr>
          <p:nvPr>
            <p:ph idx="58" hasCustomPrompt="1"/>
          </p:nvPr>
        </p:nvSpPr>
        <p:spPr>
          <a:xfrm>
            <a:off x="89408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8" name="Content Placeholder 2"/>
          <p:cNvSpPr>
            <a:spLocks noGrp="1"/>
          </p:cNvSpPr>
          <p:nvPr>
            <p:ph idx="59" hasCustomPrompt="1"/>
          </p:nvPr>
        </p:nvSpPr>
        <p:spPr>
          <a:xfrm>
            <a:off x="89408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60" hasCustomPrompt="1"/>
          </p:nvPr>
        </p:nvSpPr>
        <p:spPr>
          <a:xfrm>
            <a:off x="89408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0" name="Content Placeholder 2"/>
          <p:cNvSpPr>
            <a:spLocks noGrp="1"/>
          </p:cNvSpPr>
          <p:nvPr>
            <p:ph idx="61" hasCustomPrompt="1"/>
          </p:nvPr>
        </p:nvSpPr>
        <p:spPr>
          <a:xfrm>
            <a:off x="89408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1" name="Content Placeholder 2"/>
          <p:cNvSpPr>
            <a:spLocks noGrp="1"/>
          </p:cNvSpPr>
          <p:nvPr>
            <p:ph idx="62" hasCustomPrompt="1"/>
          </p:nvPr>
        </p:nvSpPr>
        <p:spPr>
          <a:xfrm>
            <a:off x="89408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2" name="Content Placeholder 2"/>
          <p:cNvSpPr>
            <a:spLocks noGrp="1"/>
          </p:cNvSpPr>
          <p:nvPr>
            <p:ph idx="63" hasCustomPrompt="1"/>
          </p:nvPr>
        </p:nvSpPr>
        <p:spPr>
          <a:xfrm>
            <a:off x="89408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FECD3829-3435-3946-81EF-FE9E540B0D94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10058400" y="2717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676A9253-EB5D-1546-AA91-34929E176F05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10058400" y="322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DB4EC508-CE68-C449-B591-780D268B32B5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10058400" y="3733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0D4126F3-3B1D-D941-A5D3-0B976CE4DC3C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10058400" y="4241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108B47B6-5A93-CD42-8937-3BF4652BF628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10058400" y="4749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4429B785-22DF-2E4C-8180-80651BFD0334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10058400" y="5268411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xmlns="" id="{683DCF70-411A-124F-9976-0824FE277DB3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10058400" y="5765800"/>
            <a:ext cx="1072896" cy="50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7"/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F3A688DA-5B11-4B41-AD4D-1C673C604574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10001504" y="2162215"/>
            <a:ext cx="1072896" cy="508000"/>
          </a:xfrm>
          <a:prstGeom prst="rect">
            <a:avLst/>
          </a:prstGeom>
          <a:solidFill>
            <a:srgbClr val="AECCD8"/>
          </a:solidFill>
        </p:spPr>
        <p:txBody>
          <a:bodyPr anchor="ctr"/>
          <a:lstStyle>
            <a:lvl1pPr marL="0" indent="0" algn="ctr">
              <a:buFontTx/>
              <a:buNone/>
              <a:defRPr sz="1733" b="1">
                <a:solidFill>
                  <a:srgbClr val="002E5D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/>
  </p:cSld>
  <p:clrMapOvr>
    <a:masterClrMapping/>
  </p:clrMapOvr>
  <p:transition advTm="7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advTm="7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advTm="7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advTm="7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advTm="7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advTm="7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3.xml"/><Relationship Id="rId19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17C0-A389-4C92-8174-F5AA0F9A0E42}" type="datetimeFigureOut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A3DF-1D70-4223-8B36-9F6E2338F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8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934" y="354336"/>
            <a:ext cx="11394276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34" y="1125253"/>
            <a:ext cx="11394276" cy="500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932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defTabSz="457200"/>
            <a:r>
              <a:rPr lang="en-US"/>
              <a:t>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0084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defTabSz="457200"/>
            <a:fld id="{D9DADDD7-F6DB-DE43-84D3-BDE65D6DBA61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6" descr="MSK_logo_simp_hor_s_rev_d.pdf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6"/>
          <a:stretch/>
        </p:blipFill>
        <p:spPr>
          <a:xfrm>
            <a:off x="9829800" y="6102379"/>
            <a:ext cx="2301723" cy="6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D92D-F952-4A30-815F-1BC12D6D72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7CBD-C8A4-40D6-AC0E-C20547A83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1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ransition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ransition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27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chart" Target="../charts/chart1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.emf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jpe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2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4.emf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5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6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7.pn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2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Rationale for neoadjuvant nivolumab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Neoadjuvant nivolumab treatment</a:t>
            </a:r>
          </a:p>
          <a:p>
            <a:pPr lvl="1"/>
            <a:r>
              <a:rPr lang="en-US" dirty="0"/>
              <a:t>May induce immunity against micrometastases</a:t>
            </a:r>
          </a:p>
          <a:p>
            <a:pPr lvl="1"/>
            <a:r>
              <a:rPr lang="en-US" dirty="0"/>
              <a:t>Allows pathologic response assessment</a:t>
            </a:r>
          </a:p>
          <a:p>
            <a:pPr lvl="1"/>
            <a:r>
              <a:rPr lang="en-US" dirty="0"/>
              <a:t>Provides tissue for correlative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1888" y="4719700"/>
            <a:ext cx="1286312" cy="156965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Tumor  Biopsy</a:t>
            </a:r>
          </a:p>
          <a:p>
            <a:pPr algn="ctr"/>
            <a:endParaRPr lang="en-US" sz="1600" b="1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PBMC &amp; plasma collection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2276" y="4719701"/>
            <a:ext cx="2287524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Tumor  &amp; Lymph Node Assessment</a:t>
            </a:r>
          </a:p>
          <a:p>
            <a:endParaRPr lang="en-US" sz="800" b="1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TILS</a:t>
            </a:r>
          </a:p>
          <a:p>
            <a:endParaRPr lang="en-US" sz="800" b="1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PBMC &amp; plasma collection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8121290"/>
              </p:ext>
            </p:extLst>
          </p:nvPr>
        </p:nvGraphicFramePr>
        <p:xfrm>
          <a:off x="1981200" y="1474766"/>
          <a:ext cx="8763000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844" y="6553200"/>
            <a:ext cx="38862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by: Chaft &amp; Forde, et al. ASCO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7600" y="2133601"/>
            <a:ext cx="403860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MPR = 9/21 cases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[43% (95% CI 24-63%)]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Pre-treatment PD-L1 positivity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[≥1% membranous staining (Dako 28-8)] did not correlate with MPR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Pathologic responses to neoadjuvant nivolumab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3276601"/>
            <a:ext cx="1905000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</a:rPr>
              <a:t>Pre-treatment PD-L1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867401"/>
            <a:ext cx="4876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*MPR is defined as ≤10% viable tumor cells</a:t>
            </a:r>
          </a:p>
          <a:p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dirty="0" err="1">
                <a:solidFill>
                  <a:schemeClr val="bg1"/>
                </a:solidFill>
              </a:rPr>
              <a:t>Pataer</a:t>
            </a:r>
            <a:r>
              <a:rPr lang="en-US" sz="1100" dirty="0">
                <a:solidFill>
                  <a:schemeClr val="bg1"/>
                </a:solidFill>
              </a:rPr>
              <a:t>, et al. JTO, 2012. Hellmann, et al. Lancet </a:t>
            </a:r>
            <a:r>
              <a:rPr lang="en-US" sz="1100" dirty="0" err="1">
                <a:solidFill>
                  <a:schemeClr val="bg1"/>
                </a:solidFill>
              </a:rPr>
              <a:t>Oncol</a:t>
            </a:r>
            <a:r>
              <a:rPr lang="en-US" sz="1100" dirty="0">
                <a:solidFill>
                  <a:schemeClr val="bg1"/>
                </a:solidFill>
              </a:rPr>
              <a:t> 2014.)</a:t>
            </a:r>
          </a:p>
          <a:p>
            <a:endParaRPr lang="en-US" sz="16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07069"/>
            <a:ext cx="5029200" cy="34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553200"/>
            <a:ext cx="38862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by: Chaft &amp; Forde, et al. ASCO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PD-1 + CTLA4 and other immunotherapeutic targets in late phase development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9601200" cy="3428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PD-1 and CTLA-4 have non-redundant, potentially synergistic, effects on effector T cells</a:t>
            </a:r>
          </a:p>
          <a:p>
            <a:pPr lvl="1"/>
            <a:r>
              <a:rPr lang="en-US" dirty="0"/>
              <a:t>CTLA-4: prevents activation, proliferation</a:t>
            </a:r>
          </a:p>
          <a:p>
            <a:pPr lvl="1"/>
            <a:r>
              <a:rPr lang="en-US" dirty="0"/>
              <a:t>PD-1: inhibits proliferation, cytokine production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r>
              <a:rPr lang="en-US" dirty="0"/>
              <a:t>Distinct toxicity in CTLA-4 KO and PD-1 KO mice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Combination of anti-CTLA-4 and PD-1 effective in mice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0224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</a:rPr>
              <a:t>Curran… Allison, PNAS 2010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07846" y="1979946"/>
            <a:ext cx="8576308" cy="74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671263" y="1676400"/>
            <a:ext cx="10600847" cy="3962400"/>
            <a:chOff x="347974" y="1135338"/>
            <a:chExt cx="8442458" cy="3155634"/>
          </a:xfrm>
        </p:grpSpPr>
        <p:grpSp>
          <p:nvGrpSpPr>
            <p:cNvPr id="3" name="Group 6"/>
            <p:cNvGrpSpPr/>
            <p:nvPr/>
          </p:nvGrpSpPr>
          <p:grpSpPr>
            <a:xfrm>
              <a:off x="347974" y="1273452"/>
              <a:ext cx="8442458" cy="3017520"/>
              <a:chOff x="456295" y="940077"/>
              <a:chExt cx="7615575" cy="3145593"/>
            </a:xfrm>
          </p:grpSpPr>
          <p:graphicFrame>
            <p:nvGraphicFramePr>
              <p:cNvPr id="34" name="Chart 33"/>
              <p:cNvGraphicFramePr/>
              <p:nvPr>
                <p:extLst>
                  <p:ext uri="{D42A27DB-BD31-4B8C-83A1-F6EECF244321}">
                    <p14:modId xmlns:p14="http://schemas.microsoft.com/office/powerpoint/2010/main" val="1541342359"/>
                  </p:ext>
                </p:extLst>
              </p:nvPr>
            </p:nvGraphicFramePr>
            <p:xfrm>
              <a:off x="697653" y="1071350"/>
              <a:ext cx="7374217" cy="30143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5" name="TextBox 34"/>
              <p:cNvSpPr txBox="1"/>
              <p:nvPr/>
            </p:nvSpPr>
            <p:spPr>
              <a:xfrm rot="16200000">
                <a:off x="-660856" y="2057228"/>
                <a:ext cx="2455407" cy="22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Patients with an event, %</a:t>
                </a:r>
                <a:endParaRPr lang="en-GB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30580" y="1177409"/>
                <a:ext cx="2186939" cy="434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1F497D"/>
                    </a:solidFill>
                  </a:rPr>
                  <a:t>Nivo 3 Q2W</a:t>
                </a:r>
                <a:br>
                  <a:rPr lang="pt-BR" sz="1400" b="1" dirty="0">
                    <a:solidFill>
                      <a:srgbClr val="1F497D"/>
                    </a:solidFill>
                  </a:rPr>
                </a:br>
                <a:r>
                  <a:rPr lang="pt-BR" sz="1400" b="1" dirty="0">
                    <a:solidFill>
                      <a:srgbClr val="1F497D"/>
                    </a:solidFill>
                  </a:rPr>
                  <a:t>(n = 52)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07365" y="1177409"/>
                <a:ext cx="2186939" cy="434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solidFill>
                      <a:srgbClr val="1F497D"/>
                    </a:solidFill>
                  </a:rPr>
                  <a:t>Nivo 3 Q2W + </a:t>
                </a:r>
                <a:r>
                  <a:rPr lang="en-US" sz="1400" b="1" dirty="0">
                    <a:solidFill>
                      <a:srgbClr val="1F497D"/>
                    </a:solidFill>
                  </a:rPr>
                  <a:t>I</a:t>
                </a:r>
                <a:r>
                  <a:rPr lang="pl-PL" sz="1400" b="1" dirty="0">
                    <a:solidFill>
                      <a:srgbClr val="1F497D"/>
                    </a:solidFill>
                  </a:rPr>
                  <a:t>pi 1 Q12W</a:t>
                </a:r>
              </a:p>
              <a:p>
                <a:pPr algn="ctr"/>
                <a:r>
                  <a:rPr lang="pl-PL" sz="1400" b="1" dirty="0">
                    <a:solidFill>
                      <a:srgbClr val="1F497D"/>
                    </a:solidFill>
                  </a:rPr>
                  <a:t>(n = 38)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578524" y="1177409"/>
                <a:ext cx="2186939" cy="434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solidFill>
                      <a:srgbClr val="1F497D"/>
                    </a:solidFill>
                  </a:rPr>
                  <a:t>Nivo 3 Q2W + </a:t>
                </a:r>
                <a:r>
                  <a:rPr lang="en-US" sz="1400" b="1" dirty="0">
                    <a:solidFill>
                      <a:srgbClr val="1F497D"/>
                    </a:solidFill>
                  </a:rPr>
                  <a:t>I</a:t>
                </a:r>
                <a:r>
                  <a:rPr lang="pl-PL" sz="1400" b="1" dirty="0">
                    <a:solidFill>
                      <a:srgbClr val="1F497D"/>
                    </a:solidFill>
                  </a:rPr>
                  <a:t>pi 1 Q6W</a:t>
                </a:r>
              </a:p>
              <a:p>
                <a:pPr algn="ctr"/>
                <a:r>
                  <a:rPr lang="pl-PL" sz="1400" b="1" dirty="0">
                    <a:solidFill>
                      <a:srgbClr val="1F497D"/>
                    </a:solidFill>
                  </a:rPr>
                  <a:t>(n = 39)</a:t>
                </a:r>
              </a:p>
            </p:txBody>
          </p:sp>
          <p:cxnSp>
            <p:nvCxnSpPr>
              <p:cNvPr id="39" name="Straight Connector 4"/>
              <p:cNvCxnSpPr/>
              <p:nvPr/>
            </p:nvCxnSpPr>
            <p:spPr>
              <a:xfrm>
                <a:off x="3225919" y="1246316"/>
                <a:ext cx="0" cy="192024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588599" y="1252423"/>
                <a:ext cx="0" cy="1920240"/>
              </a:xfrm>
              <a:prstGeom prst="line">
                <a:avLst/>
              </a:prstGeom>
              <a:ln w="952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5"/>
              <p:cNvSpPr txBox="1"/>
              <p:nvPr/>
            </p:nvSpPr>
            <p:spPr>
              <a:xfrm>
                <a:off x="5735999" y="2763305"/>
                <a:ext cx="245518" cy="22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prstClr val="white"/>
                    </a:solidFill>
                  </a:rPr>
                  <a:t>15</a:t>
                </a:r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3696720" y="1135338"/>
              <a:ext cx="2266675" cy="262229"/>
              <a:chOff x="3491440" y="1135338"/>
              <a:chExt cx="2266675" cy="262229"/>
            </a:xfrm>
          </p:grpSpPr>
          <p:grpSp>
            <p:nvGrpSpPr>
              <p:cNvPr id="5" name="Group 26"/>
              <p:cNvGrpSpPr/>
              <p:nvPr/>
            </p:nvGrpSpPr>
            <p:grpSpPr>
              <a:xfrm>
                <a:off x="3491440" y="1152455"/>
                <a:ext cx="1024576" cy="245112"/>
                <a:chOff x="2960135" y="3894627"/>
                <a:chExt cx="917991" cy="245112"/>
              </a:xfrm>
            </p:grpSpPr>
            <p:sp>
              <p:nvSpPr>
                <p:cNvPr id="32" name="Rectangle 31"/>
                <p:cNvSpPr/>
                <p:nvPr/>
              </p:nvSpPr>
              <p:spPr bwMode="auto">
                <a:xfrm>
                  <a:off x="2960135" y="3941537"/>
                  <a:ext cx="133584" cy="133584"/>
                </a:xfrm>
                <a:prstGeom prst="rect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GB" sz="1200">
                    <a:solidFill>
                      <a:prstClr val="white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017519" y="3894627"/>
                  <a:ext cx="860607" cy="24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Grade  1−2</a:t>
                  </a:r>
                  <a:endPara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Group 10"/>
              <p:cNvGrpSpPr/>
              <p:nvPr/>
            </p:nvGrpSpPr>
            <p:grpSpPr>
              <a:xfrm>
                <a:off x="4690484" y="1135338"/>
                <a:ext cx="1067631" cy="245112"/>
                <a:chOff x="4690484" y="1135338"/>
                <a:chExt cx="1067631" cy="245112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743436" y="1135338"/>
                  <a:ext cx="1014679" cy="24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Grade  3−4</a:t>
                  </a:r>
                  <a:endPara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4690484" y="1199365"/>
                  <a:ext cx="149094" cy="133584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GB" sz="1200">
                    <a:solidFill>
                      <a:prstClr val="white"/>
                    </a:solidFill>
                    <a:latin typeface="Arial" panose="020B0604020202020204" pitchFamily="34" charset="0"/>
                    <a:cs typeface="Arial Unicode MS" panose="020B0604020202020204" pitchFamily="34" charset="-128"/>
                  </a:endParaRPr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 rot="-2460000">
              <a:off x="6561114" y="3687517"/>
              <a:ext cx="601686" cy="2100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-2460000">
              <a:off x="6766579" y="3664415"/>
              <a:ext cx="654050" cy="177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-2460000">
              <a:off x="4162634" y="3664414"/>
              <a:ext cx="654050" cy="177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-2460000">
              <a:off x="1591201" y="3656882"/>
              <a:ext cx="654050" cy="177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-2400000">
              <a:off x="1495046" y="3653738"/>
              <a:ext cx="783881" cy="193899"/>
            </a:xfrm>
            <a:prstGeom prst="rect">
              <a:avLst/>
            </a:prstGeom>
            <a:noFill/>
          </p:spPr>
          <p:txBody>
            <a:bodyPr wrap="square" lIns="27432" tIns="27432" rIns="27432" bIns="27432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prstClr val="black"/>
                  </a:solidFill>
                </a:rPr>
                <a:t>Pulmonary</a:t>
              </a:r>
              <a:r>
                <a:rPr lang="en-US" sz="1200" b="1" baseline="30000" dirty="0" err="1">
                  <a:solidFill>
                    <a:prstClr val="black"/>
                  </a:solidFill>
                </a:rPr>
                <a:t>a</a:t>
              </a:r>
              <a:endParaRPr lang="en-US" sz="1200" b="1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-2400000">
              <a:off x="4120230" y="3653686"/>
              <a:ext cx="754444" cy="193899"/>
            </a:xfrm>
            <a:prstGeom prst="rect">
              <a:avLst/>
            </a:prstGeom>
            <a:noFill/>
          </p:spPr>
          <p:txBody>
            <a:bodyPr wrap="square" lIns="27432" tIns="27432" rIns="27432" bIns="27432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prstClr val="black"/>
                  </a:solidFill>
                </a:rPr>
                <a:t>Pulmonary</a:t>
              </a:r>
              <a:r>
                <a:rPr lang="en-US" sz="1200" b="1" baseline="30000" dirty="0" err="1">
                  <a:solidFill>
                    <a:prstClr val="black"/>
                  </a:solidFill>
                </a:rPr>
                <a:t>a</a:t>
              </a:r>
              <a:endParaRPr lang="en-US" sz="1200" b="1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-2400000">
              <a:off x="6714899" y="3649845"/>
              <a:ext cx="749359" cy="193899"/>
            </a:xfrm>
            <a:prstGeom prst="rect">
              <a:avLst/>
            </a:prstGeom>
            <a:noFill/>
          </p:spPr>
          <p:txBody>
            <a:bodyPr wrap="square" lIns="27432" tIns="27432" rIns="27432" bIns="27432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prstClr val="black"/>
                  </a:solidFill>
                </a:rPr>
                <a:t>Pulmonary</a:t>
              </a:r>
              <a:r>
                <a:rPr lang="en-US" sz="1200" b="1" baseline="30000" dirty="0" err="1">
                  <a:solidFill>
                    <a:prstClr val="black"/>
                  </a:solidFill>
                </a:rPr>
                <a:t>a</a:t>
              </a:r>
              <a:endParaRPr lang="en-US" sz="1200" b="1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-2400000">
              <a:off x="7498992" y="3734127"/>
              <a:ext cx="960120" cy="270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-2400000">
              <a:off x="2280192" y="3728127"/>
              <a:ext cx="960120" cy="270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-2400000">
              <a:off x="4908192" y="3749726"/>
              <a:ext cx="960120" cy="270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-2400000">
              <a:off x="2265570" y="3690155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</a:rPr>
                <a:t>Hypersensitivity/</a:t>
              </a:r>
              <a:br>
                <a:rPr lang="en-US" sz="1200" b="1" dirty="0">
                  <a:solidFill>
                    <a:prstClr val="black"/>
                  </a:solidFill>
                </a:rPr>
              </a:br>
              <a:r>
                <a:rPr lang="en-US" sz="1200" b="1" dirty="0">
                  <a:solidFill>
                    <a:prstClr val="black"/>
                  </a:solidFill>
                </a:rPr>
                <a:t>infusion </a:t>
              </a:r>
              <a:r>
                <a:rPr lang="en-US" sz="1200" b="1" dirty="0" err="1">
                  <a:solidFill>
                    <a:prstClr val="black"/>
                  </a:solidFill>
                </a:rPr>
                <a:t>rxn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-2400000">
              <a:off x="4851570" y="3690155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</a:rPr>
                <a:t>Hypersensitivity/</a:t>
              </a:r>
              <a:br>
                <a:rPr lang="en-US" sz="1200" b="1" dirty="0">
                  <a:solidFill>
                    <a:prstClr val="black"/>
                  </a:solidFill>
                </a:rPr>
              </a:br>
              <a:r>
                <a:rPr lang="en-US" sz="1200" b="1" dirty="0">
                  <a:solidFill>
                    <a:prstClr val="black"/>
                  </a:solidFill>
                </a:rPr>
                <a:t>infusion </a:t>
              </a:r>
              <a:r>
                <a:rPr lang="en-US" sz="1200" b="1" dirty="0" err="1">
                  <a:solidFill>
                    <a:prstClr val="black"/>
                  </a:solidFill>
                </a:rPr>
                <a:t>rxn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-2400000">
              <a:off x="7459170" y="3690155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</a:rPr>
                <a:t>Hypersensitivity/</a:t>
              </a:r>
              <a:br>
                <a:rPr lang="en-US" sz="1200" b="1" dirty="0">
                  <a:solidFill>
                    <a:prstClr val="black"/>
                  </a:solidFill>
                </a:rPr>
              </a:br>
              <a:r>
                <a:rPr lang="en-US" sz="1200" b="1" dirty="0">
                  <a:solidFill>
                    <a:prstClr val="black"/>
                  </a:solidFill>
                </a:rPr>
                <a:t>infusion </a:t>
              </a:r>
              <a:r>
                <a:rPr lang="en-US" sz="1200" b="1" dirty="0" err="1">
                  <a:solidFill>
                    <a:prstClr val="black"/>
                  </a:solidFill>
                </a:rPr>
                <a:t>rxn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850603" y="6334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</a:rPr>
              <a:t>Gettinger WCLC 2016</a:t>
            </a:r>
          </a:p>
          <a:p>
            <a:pPr algn="r"/>
            <a:r>
              <a:rPr lang="en-US" sz="1400" dirty="0">
                <a:solidFill>
                  <a:prstClr val="black"/>
                </a:solidFill>
              </a:rPr>
              <a:t>Hellmann Lancet Oncology 2016</a:t>
            </a:r>
          </a:p>
        </p:txBody>
      </p:sp>
      <p:sp>
        <p:nvSpPr>
          <p:cNvPr id="45" name="Titl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2600" b="1" dirty="0"/>
              <a:t>In practice: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Nivolumab Plus Ipilimumab in First-line NSCLC:</a:t>
            </a:r>
            <a:br>
              <a:rPr lang="en-US" sz="2600" dirty="0"/>
            </a:br>
            <a:r>
              <a:rPr lang="en-US" sz="2600" u="sng" dirty="0"/>
              <a:t>Safety</a:t>
            </a:r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/>
          <p:cNvSpPr txBox="1">
            <a:spLocks/>
          </p:cNvSpPr>
          <p:nvPr/>
        </p:nvSpPr>
        <p:spPr>
          <a:xfrm>
            <a:off x="1839904" y="5487618"/>
            <a:ext cx="8604325" cy="608382"/>
          </a:xfrm>
          <a:prstGeom prst="rect">
            <a:avLst/>
          </a:prstGeom>
        </p:spPr>
        <p:txBody>
          <a:bodyPr/>
          <a:lstStyle>
            <a:lvl1pPr marL="174625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/>
            <a:r>
              <a:rPr sz="1400" dirty="0">
                <a:solidFill>
                  <a:prstClr val="black"/>
                </a:solidFill>
              </a:rPr>
              <a:t>5 CRs (10%) in the nivolumab monotherapy cohort (1 in a patient with tumor PD-L1 expression &lt;1%)</a:t>
            </a:r>
          </a:p>
          <a:p>
            <a:pPr marL="115888" indent="-115888"/>
            <a:r>
              <a:rPr sz="1400" dirty="0">
                <a:solidFill>
                  <a:prstClr val="black"/>
                </a:solidFill>
              </a:rPr>
              <a:t>6 CRs (8%) in the nivolumab + ipilimumab cohorts</a:t>
            </a:r>
            <a:r>
              <a:rPr sz="1400" baseline="30000" dirty="0">
                <a:solidFill>
                  <a:prstClr val="black"/>
                </a:solidFill>
              </a:rPr>
              <a:t>a</a:t>
            </a:r>
            <a:r>
              <a:rPr sz="1400" dirty="0">
                <a:solidFill>
                  <a:prstClr val="black"/>
                </a:solidFill>
              </a:rPr>
              <a:t> (3 in patients with tumor PD-L1 expression &lt;1%)</a:t>
            </a:r>
          </a:p>
          <a:p>
            <a:pPr marL="115888" indent="-115888"/>
            <a:endParaRPr sz="1400" dirty="0">
              <a:solidFill>
                <a:prstClr val="black"/>
              </a:solidFill>
            </a:endParaRPr>
          </a:p>
          <a:p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30038" y="6334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</a:rPr>
              <a:t>Gettinger WCLC 2016</a:t>
            </a:r>
          </a:p>
          <a:p>
            <a:pPr algn="r"/>
            <a:r>
              <a:rPr lang="en-US" sz="1400" dirty="0">
                <a:solidFill>
                  <a:prstClr val="black"/>
                </a:solidFill>
              </a:rPr>
              <a:t>Hellmann Lancet Oncology 2016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9200" y="1667438"/>
            <a:ext cx="10142101" cy="3581400"/>
            <a:chOff x="1884580" y="2159000"/>
            <a:chExt cx="8559648" cy="302260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2159000"/>
              <a:ext cx="8343900" cy="255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rot="16200000" flipH="1">
              <a:off x="1133499" y="3204927"/>
              <a:ext cx="1749912" cy="2477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ORR (%)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446454" y="2740487"/>
              <a:ext cx="11246" cy="149993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132330" y="4319427"/>
              <a:ext cx="8311898" cy="378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1118" y="4489599"/>
              <a:ext cx="7931020" cy="2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147763" algn="ctr"/>
                  <a:tab pos="3087688" algn="ctr"/>
                  <a:tab pos="5029200" algn="ctr"/>
                  <a:tab pos="6970713" algn="ctr"/>
                </a:tabLst>
              </a:pPr>
              <a:r>
                <a:rPr lang="en-US" sz="1400" b="1" dirty="0">
                  <a:solidFill>
                    <a:prstClr val="black"/>
                  </a:solidFill>
                </a:rPr>
                <a:t>	           Overall	                              &lt;1%	                                                 ≥1%	                                                  ≥50%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7715" y="4904602"/>
              <a:ext cx="1836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PD-L1 expression</a:t>
              </a:r>
              <a:endPara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1"/>
            <p:cNvGrpSpPr/>
            <p:nvPr/>
          </p:nvGrpSpPr>
          <p:grpSpPr>
            <a:xfrm>
              <a:off x="2454448" y="4249945"/>
              <a:ext cx="7378080" cy="276999"/>
              <a:chOff x="938034" y="3781848"/>
              <a:chExt cx="7274910" cy="27699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38034" y="378184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66112" y="3781848"/>
                <a:ext cx="336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52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01761" y="3781848"/>
                <a:ext cx="336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77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90550" y="3781848"/>
                <a:ext cx="336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16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44861" y="3781848"/>
                <a:ext cx="336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19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900392" y="3781848"/>
                <a:ext cx="336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52176" y="3781848"/>
                <a:ext cx="336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95850" y="3781848"/>
                <a:ext cx="336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12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64553" y="3781848"/>
                <a:ext cx="336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450658" y="4015528"/>
                <a:ext cx="10058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381058" y="4015528"/>
                <a:ext cx="10058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88567" y="4015528"/>
                <a:ext cx="10058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207104" y="4015528"/>
                <a:ext cx="10058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Left Brace 33"/>
            <p:cNvSpPr/>
            <p:nvPr/>
          </p:nvSpPr>
          <p:spPr>
            <a:xfrm rot="16200000">
              <a:off x="7277100" y="2400300"/>
              <a:ext cx="228600" cy="4876800"/>
            </a:xfrm>
            <a:prstGeom prst="lef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95600" y="25908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6"/>
            <p:cNvGrpSpPr/>
            <p:nvPr/>
          </p:nvGrpSpPr>
          <p:grpSpPr>
            <a:xfrm>
              <a:off x="2711600" y="2425124"/>
              <a:ext cx="3278500" cy="233779"/>
              <a:chOff x="3696720" y="1143896"/>
              <a:chExt cx="3278500" cy="233779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3696720" y="1207909"/>
                <a:ext cx="149094" cy="133584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GB" sz="1050">
                  <a:solidFill>
                    <a:prstClr val="white"/>
                  </a:solidFill>
                  <a:latin typeface="Arial" panose="020B0604020202020204" pitchFamily="34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60541" y="1143896"/>
                <a:ext cx="1014679" cy="233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Nivo</a:t>
                </a:r>
                <a:r>
                  <a:rPr lang="en-US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Q2W</a:t>
                </a:r>
                <a:endParaRPr lang="en-GB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5825144" y="1207909"/>
                <a:ext cx="149094" cy="133584"/>
              </a:xfrm>
              <a:prstGeom prst="rect">
                <a:avLst/>
              </a:prstGeom>
              <a:solidFill>
                <a:srgbClr val="0983B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GB" sz="1050">
                  <a:solidFill>
                    <a:prstClr val="white"/>
                  </a:solidFill>
                  <a:latin typeface="Arial" panose="020B0604020202020204" pitchFamily="34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813232" y="1143896"/>
                <a:ext cx="2010446" cy="233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Nivo</a:t>
                </a:r>
                <a:r>
                  <a:rPr lang="en-US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Q2W + </a:t>
                </a:r>
                <a:r>
                  <a:rPr lang="en-US" sz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Ipi</a:t>
                </a:r>
                <a:r>
                  <a:rPr lang="en-US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Q6/12W </a:t>
                </a:r>
                <a:endParaRPr lang="en-GB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Titl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2600" b="1" dirty="0"/>
              <a:t>In practice: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Nivolumab Plus Ipilimumab in First-line NSCLC:</a:t>
            </a:r>
            <a:br>
              <a:rPr lang="en-US" sz="2600" dirty="0"/>
            </a:br>
            <a:r>
              <a:rPr lang="en-US" sz="2600" u="sng" dirty="0"/>
              <a:t>Efficacy</a:t>
            </a: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rgbClr val="01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 </a:t>
            </a:r>
            <a:r>
              <a:rPr lang="en-US" sz="2800" dirty="0" err="1">
                <a:solidFill>
                  <a:srgbClr val="0C4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CheckMate</a:t>
            </a:r>
            <a:r>
              <a:rPr lang="en-US" sz="2800" dirty="0">
                <a:solidFill>
                  <a:srgbClr val="0C4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227 (NCT02477826) Study Design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49013" y="1676400"/>
            <a:ext cx="10443292" cy="3429000"/>
            <a:chOff x="1844634" y="2133600"/>
            <a:chExt cx="8455232" cy="2776231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844634" y="2210999"/>
              <a:ext cx="2173184" cy="269883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 w="25400" cap="flat" cmpd="sng" algn="ctr">
              <a:solidFill>
                <a:srgbClr val="06559D"/>
              </a:solidFill>
              <a:prstDash val="solid"/>
            </a:ln>
            <a:effectLst/>
          </p:spPr>
          <p:txBody>
            <a:bodyPr lIns="0" tIns="34290" rIns="0" bIns="34290" anchor="ctr"/>
            <a:lstStyle/>
            <a:p>
              <a:pPr marL="80962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US" sz="13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eligibility criteria:</a:t>
              </a:r>
            </a:p>
            <a:p>
              <a:pPr marL="168275" indent="-87313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 IV or recurrent NSCLC</a:t>
              </a:r>
            </a:p>
            <a:p>
              <a:pPr marL="168275" indent="-87313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prior systemic therapy for advanced disease</a:t>
              </a:r>
            </a:p>
            <a:p>
              <a:pPr marL="168275" indent="-87313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lang="en-US" sz="1300" i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EGFR</a:t>
              </a:r>
              <a:r>
                <a:rPr lang="en-US" sz="1300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/ALK</a:t>
              </a:r>
              <a:r>
                <a:rPr lang="en-US" sz="13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mutations sensitive to available targeted inhibitor therapy</a:t>
              </a:r>
            </a:p>
            <a:p>
              <a:pPr marL="168275" indent="-87313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CNS metastases permitted if adequately treated ≥2 weeks prior to randomization</a:t>
              </a:r>
            </a:p>
            <a:p>
              <a:pPr marL="60325">
                <a:spcBef>
                  <a:spcPts val="200"/>
                </a:spcBef>
                <a:spcAft>
                  <a:spcPts val="200"/>
                </a:spcAft>
              </a:pPr>
              <a:r>
                <a:rPr lang="en-US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Stratification factor at randomization:</a:t>
              </a:r>
            </a:p>
            <a:p>
              <a:pPr marL="168275" indent="-87313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Histology (squamous vs </a:t>
              </a:r>
              <a:br>
                <a:rPr lang="en-US" sz="13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non-squamous) </a:t>
              </a:r>
            </a:p>
          </p:txBody>
        </p:sp>
        <p:sp>
          <p:nvSpPr>
            <p:cNvPr id="5" name="TextBox 12"/>
            <p:cNvSpPr txBox="1">
              <a:spLocks noChangeArrowheads="1"/>
            </p:cNvSpPr>
            <p:nvPr/>
          </p:nvSpPr>
          <p:spPr bwMode="auto">
            <a:xfrm>
              <a:off x="4312091" y="3418527"/>
              <a:ext cx="1359988" cy="2539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Randomize 1:1:1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9361715" y="3008374"/>
              <a:ext cx="938151" cy="973777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 w="25400" cap="flat" cmpd="sng" algn="ctr">
              <a:solidFill>
                <a:srgbClr val="06559D"/>
              </a:solidFill>
              <a:prstDash val="solid"/>
            </a:ln>
            <a:effectLst/>
          </p:spPr>
          <p:txBody>
            <a:bodyPr lIns="0" tIns="34290" rIns="0" bIns="34290" anchor="ctr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 progression or unacceptable toxicity</a:t>
              </a:r>
              <a:r>
                <a:rPr lang="en-GB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Elbow Connector 6"/>
            <p:cNvCxnSpPr>
              <a:stCxn id="25" idx="3"/>
              <a:endCxn id="6" idx="1"/>
            </p:cNvCxnSpPr>
            <p:nvPr/>
          </p:nvCxnSpPr>
          <p:spPr>
            <a:xfrm>
              <a:off x="8126102" y="2348484"/>
              <a:ext cx="1235613" cy="1146778"/>
            </a:xfrm>
            <a:prstGeom prst="bentConnector3">
              <a:avLst>
                <a:gd name="adj1" fmla="val 23174"/>
              </a:avLst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472940" y="2564019"/>
              <a:ext cx="754380" cy="4742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PD-L1+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(≥1%)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2941" y="3994202"/>
              <a:ext cx="738657" cy="4742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PD-L1</a:t>
              </a:r>
              <a:r>
                <a:rPr lang="en-US" sz="1200" b="1" dirty="0">
                  <a:solidFill>
                    <a:srgbClr val="000000"/>
                  </a:solidFill>
                  <a:latin typeface="Arial"/>
                  <a:cs typeface="Arial"/>
                </a:rPr>
                <a:t>‒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(&lt;1%)</a:t>
              </a:r>
            </a:p>
          </p:txBody>
        </p:sp>
        <p:cxnSp>
          <p:nvCxnSpPr>
            <p:cNvPr id="10" name="Elbow Connector 9"/>
            <p:cNvCxnSpPr>
              <a:stCxn id="9" idx="3"/>
              <a:endCxn id="28" idx="1"/>
            </p:cNvCxnSpPr>
            <p:nvPr/>
          </p:nvCxnSpPr>
          <p:spPr>
            <a:xfrm flipV="1">
              <a:off x="5211597" y="3775299"/>
              <a:ext cx="445624" cy="45604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flipV="1">
              <a:off x="5216361" y="4232986"/>
              <a:ext cx="445623" cy="312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9" idx="3"/>
              <a:endCxn id="26" idx="1"/>
            </p:cNvCxnSpPr>
            <p:nvPr/>
          </p:nvCxnSpPr>
          <p:spPr>
            <a:xfrm>
              <a:off x="5211597" y="4231344"/>
              <a:ext cx="445622" cy="39074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8" idx="3"/>
              <a:endCxn id="25" idx="1"/>
            </p:cNvCxnSpPr>
            <p:nvPr/>
          </p:nvCxnSpPr>
          <p:spPr>
            <a:xfrm flipV="1">
              <a:off x="5227321" y="2348484"/>
              <a:ext cx="429901" cy="45267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8" idx="3"/>
              <a:endCxn id="24" idx="1"/>
            </p:cNvCxnSpPr>
            <p:nvPr/>
          </p:nvCxnSpPr>
          <p:spPr>
            <a:xfrm flipV="1">
              <a:off x="5227321" y="2797908"/>
              <a:ext cx="429901" cy="32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/>
            <p:nvPr/>
          </p:nvCxnSpPr>
          <p:spPr>
            <a:xfrm>
              <a:off x="5227320" y="2801161"/>
              <a:ext cx="429898" cy="37759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4" idx="3"/>
              <a:endCxn id="8" idx="1"/>
            </p:cNvCxnSpPr>
            <p:nvPr/>
          </p:nvCxnSpPr>
          <p:spPr>
            <a:xfrm flipV="1">
              <a:off x="4017818" y="2801161"/>
              <a:ext cx="455122" cy="75925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438026" y="2624506"/>
              <a:ext cx="950028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Tumor scans Q6W until </a:t>
              </a:r>
              <a:br>
                <a:rPr lang="en-US" sz="105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 48 then Q12W</a:t>
              </a:r>
              <a:endParaRPr lang="en-US" sz="1050" b="1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Elbow Connector 17"/>
            <p:cNvCxnSpPr>
              <a:stCxn id="4" idx="3"/>
              <a:endCxn id="9" idx="1"/>
            </p:cNvCxnSpPr>
            <p:nvPr/>
          </p:nvCxnSpPr>
          <p:spPr>
            <a:xfrm>
              <a:off x="4017818" y="3560415"/>
              <a:ext cx="455122" cy="67092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6559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26" idx="3"/>
              <a:endCxn id="6" idx="1"/>
            </p:cNvCxnSpPr>
            <p:nvPr/>
          </p:nvCxnSpPr>
          <p:spPr>
            <a:xfrm flipV="1">
              <a:off x="8126100" y="3495262"/>
              <a:ext cx="1235615" cy="1126828"/>
            </a:xfrm>
            <a:prstGeom prst="bentConnector3">
              <a:avLst>
                <a:gd name="adj1" fmla="val 23174"/>
              </a:avLst>
            </a:prstGeom>
            <a:ln w="19050">
              <a:solidFill>
                <a:srgbClr val="06559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4" idx="3"/>
            </p:cNvCxnSpPr>
            <p:nvPr/>
          </p:nvCxnSpPr>
          <p:spPr>
            <a:xfrm>
              <a:off x="8126102" y="2797909"/>
              <a:ext cx="289237" cy="1887"/>
            </a:xfrm>
            <a:prstGeom prst="line">
              <a:avLst/>
            </a:prstGeom>
            <a:ln w="19050">
              <a:solidFill>
                <a:srgbClr val="003C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21323" y="3171137"/>
              <a:ext cx="289237" cy="157"/>
            </a:xfrm>
            <a:prstGeom prst="line">
              <a:avLst/>
            </a:prstGeom>
            <a:ln w="19050">
              <a:solidFill>
                <a:srgbClr val="003C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119799" y="3780770"/>
              <a:ext cx="289270" cy="100"/>
            </a:xfrm>
            <a:prstGeom prst="line">
              <a:avLst/>
            </a:prstGeom>
            <a:ln w="19050">
              <a:solidFill>
                <a:srgbClr val="003C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21305" y="4252257"/>
              <a:ext cx="289270" cy="100"/>
            </a:xfrm>
            <a:prstGeom prst="line">
              <a:avLst/>
            </a:prstGeom>
            <a:ln w="19050">
              <a:solidFill>
                <a:srgbClr val="003C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 bwMode="auto">
            <a:xfrm>
              <a:off x="5657221" y="2585171"/>
              <a:ext cx="2468880" cy="425475"/>
            </a:xfrm>
            <a:prstGeom prst="roundRect">
              <a:avLst>
                <a:gd name="adj" fmla="val 0"/>
              </a:avLst>
            </a:prstGeom>
            <a:solidFill>
              <a:srgbClr val="005991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4" tIns="34290" rIns="9144" bIns="34290" anchor="ctr"/>
            <a:lstStyle/>
            <a:p>
              <a:pPr algn="ctr" eaLnBrk="0" hangingPunct="0">
                <a:defRPr/>
              </a:pPr>
              <a:r>
                <a:rPr lang="en-US" sz="13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Nivolumab monotherapy</a:t>
              </a:r>
            </a:p>
            <a:p>
              <a:pPr algn="ctr" eaLnBrk="0" hangingPunct="0">
                <a:defRPr/>
              </a:pPr>
              <a:r>
                <a:rPr lang="en-US" sz="13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240 mg Q2W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657221" y="2133600"/>
              <a:ext cx="2468880" cy="429768"/>
            </a:xfrm>
            <a:prstGeom prst="roundRect">
              <a:avLst>
                <a:gd name="adj" fmla="val 0"/>
              </a:avLst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en-US" sz="1300" b="1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Nivolumab</a:t>
              </a:r>
              <a:r>
                <a:rPr lang="en-US" sz="13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mg/kg Q2W + Ipilimumab 1 mg/kg Q6W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657219" y="4475786"/>
              <a:ext cx="2468880" cy="292608"/>
            </a:xfrm>
            <a:prstGeom prst="roundRect">
              <a:avLst>
                <a:gd name="adj" fmla="val 0"/>
              </a:avLst>
            </a:prstGeom>
            <a:solidFill>
              <a:srgbClr val="00A24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" tIns="45720" rIns="914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defRPr/>
              </a:pPr>
              <a:r>
                <a:rPr lang="en-US" sz="13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Chemotherapy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657220" y="4018100"/>
              <a:ext cx="2468880" cy="429768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 w="1905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3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Nivolumab 360 mg Q3W + Chemotherapy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5657221" y="3560415"/>
              <a:ext cx="2468880" cy="429768"/>
            </a:xfrm>
            <a:prstGeom prst="roundRect">
              <a:avLst>
                <a:gd name="adj" fmla="val 0"/>
              </a:avLst>
            </a:prstGeom>
            <a:solidFill>
              <a:srgbClr val="FF6600"/>
            </a:solidFill>
            <a:ln w="1905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en-US" sz="1300" b="1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Nivolumab</a:t>
              </a:r>
              <a:r>
                <a:rPr lang="en-US" sz="13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mg/kg Q2W + Ipilimumab 1 mg/kg Q6W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5657218" y="3032447"/>
              <a:ext cx="2468880" cy="292608"/>
            </a:xfrm>
            <a:prstGeom prst="roundRect">
              <a:avLst>
                <a:gd name="adj" fmla="val 0"/>
              </a:avLst>
            </a:prstGeom>
            <a:solidFill>
              <a:srgbClr val="00A24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" tIns="45720" rIns="9144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defRPr/>
              </a:pPr>
              <a:r>
                <a:rPr lang="en-US" sz="13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Chemotherapy</a:t>
              </a:r>
            </a:p>
          </p:txBody>
        </p:sp>
      </p:grp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rgbClr val="01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of Phase 3 trials of 1L PD-(L)1 combos</a:t>
            </a:r>
            <a:endParaRPr lang="en-US" sz="28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75862"/>
              </p:ext>
            </p:extLst>
          </p:nvPr>
        </p:nvGraphicFramePr>
        <p:xfrm>
          <a:off x="1143000" y="1371600"/>
          <a:ext cx="98298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1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PD-(L)1 blockade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Combination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Atezo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IMPower130</a:t>
                      </a:r>
                    </a:p>
                    <a:p>
                      <a:r>
                        <a:rPr lang="en-US" dirty="0"/>
                        <a:t>IMPower131</a:t>
                      </a:r>
                    </a:p>
                    <a:p>
                      <a:r>
                        <a:rPr lang="en-US" dirty="0"/>
                        <a:t>IMPower132</a:t>
                      </a:r>
                    </a:p>
                    <a:p>
                      <a:r>
                        <a:rPr lang="en-US" dirty="0"/>
                        <a:t>IMPower150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Pembro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KEYNOTE-189</a:t>
                      </a:r>
                    </a:p>
                    <a:p>
                      <a:r>
                        <a:rPr lang="en-US" dirty="0"/>
                        <a:t>KEYNOTE-407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CheckMate227</a:t>
                      </a:r>
                    </a:p>
                    <a:p>
                      <a:r>
                        <a:rPr lang="en-US" dirty="0"/>
                        <a:t>CheckMate722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Durva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Treme</a:t>
                      </a:r>
                      <a:r>
                        <a:rPr lang="en-US" dirty="0"/>
                        <a:t> + Chemo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POSEIDON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Durva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MYSTIC</a:t>
                      </a:r>
                    </a:p>
                    <a:p>
                      <a:r>
                        <a:rPr lang="en-US" dirty="0"/>
                        <a:t>NEPTUNE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CheckMate227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Pembro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Epacadostat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NCT03322540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786" y="2101227"/>
            <a:ext cx="7967442" cy="1470025"/>
          </a:xfrm>
        </p:spPr>
        <p:txBody>
          <a:bodyPr/>
          <a:lstStyle/>
          <a:p>
            <a:r>
              <a:rPr lang="en-US" b="1" dirty="0"/>
              <a:t>IDO</a:t>
            </a:r>
          </a:p>
        </p:txBody>
      </p:sp>
    </p:spTree>
    <p:extLst>
      <p:ext uri="{BB962C8B-B14F-4D97-AF65-F5344CB8AC3E}">
        <p14:creationId xmlns:p14="http://schemas.microsoft.com/office/powerpoint/2010/main" val="15397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Concept:</a:t>
            </a:r>
            <a:br>
              <a:rPr lang="en-US" dirty="0"/>
            </a:br>
            <a:r>
              <a:rPr lang="en-US" dirty="0"/>
              <a:t>IDO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007" y="1371600"/>
            <a:ext cx="7686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4478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Existing and Emerging Immunotherapeutic Approaches, Including Combination Strategies, in NSCLC and SCLC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Matthew Hellmann</a:t>
            </a:r>
          </a:p>
          <a:p>
            <a:r>
              <a:rPr lang="en-US" dirty="0"/>
              <a:t>Memorial Sloan Kettering Cancer Center</a:t>
            </a:r>
          </a:p>
          <a:p>
            <a:endParaRPr lang="en-US" dirty="0"/>
          </a:p>
          <a:p>
            <a:r>
              <a:rPr lang="en-US" dirty="0"/>
              <a:t>RTP Satellite Symposium ASCO –SITC 2018</a:t>
            </a:r>
          </a:p>
          <a:p>
            <a:r>
              <a:rPr lang="en-US" dirty="0"/>
              <a:t>January 25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96359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3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91600" y="655022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Munn, Science 1998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52042" y="1371600"/>
            <a:ext cx="9319090" cy="5011461"/>
            <a:chOff x="2057400" y="1406604"/>
            <a:chExt cx="8153400" cy="4384596"/>
          </a:xfrm>
        </p:grpSpPr>
        <p:sp>
          <p:nvSpPr>
            <p:cNvPr id="13" name="Rectangle 12"/>
            <p:cNvSpPr/>
            <p:nvPr/>
          </p:nvSpPr>
          <p:spPr>
            <a:xfrm>
              <a:off x="2057400" y="1406604"/>
              <a:ext cx="8153400" cy="43845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dirty="0">
                  <a:solidFill>
                    <a:schemeClr val="tx1"/>
                  </a:solidFill>
                </a:rPr>
                <a:t>Placenta 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4764" y="1828800"/>
              <a:ext cx="4562475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886200" y="1447800"/>
              <a:ext cx="2133600" cy="323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Syngeneic </a:t>
              </a:r>
              <a:r>
                <a:rPr lang="en-US" dirty="0"/>
                <a:t>fetus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0" y="1447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Allogeneic fetus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863334" y="4234934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 IDO </a:t>
              </a:r>
              <a:r>
                <a:rPr lang="en-US" dirty="0" err="1"/>
                <a:t>inh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2863334" y="2406134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 IDO </a:t>
              </a:r>
              <a:r>
                <a:rPr lang="en-US" dirty="0" err="1"/>
                <a:t>inh</a:t>
              </a:r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Concept:</a:t>
            </a:r>
            <a:br>
              <a:rPr lang="en-US" dirty="0"/>
            </a:br>
            <a:r>
              <a:rPr lang="en-US" dirty="0"/>
              <a:t>IDO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Epacadostat</a:t>
            </a:r>
            <a:r>
              <a:rPr lang="en-US" sz="3600" dirty="0"/>
              <a:t> + </a:t>
            </a:r>
            <a:r>
              <a:rPr lang="en-US" sz="3600" dirty="0" err="1"/>
              <a:t>Pembrolizumab</a:t>
            </a:r>
            <a:r>
              <a:rPr lang="en-US" sz="3600" dirty="0"/>
              <a:t> (ECHO-202)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9667" y="655022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Gangadhar</a:t>
            </a:r>
            <a:r>
              <a:rPr lang="en-US" sz="1400" dirty="0"/>
              <a:t>, ASCO 2017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144" y="1103160"/>
            <a:ext cx="8367711" cy="42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81200" y="5334000"/>
            <a:ext cx="8229600" cy="12192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2900" dirty="0">
                <a:latin typeface="Calibri" charset="0"/>
                <a:ea typeface="Calibri" charset="0"/>
                <a:cs typeface="Calibri" charset="0"/>
              </a:rPr>
              <a:t>ORR </a:t>
            </a:r>
            <a:r>
              <a:rPr lang="mr-IN" sz="2900" dirty="0">
                <a:latin typeface="Calibri" charset="0"/>
                <a:ea typeface="Calibri" charset="0"/>
                <a:cs typeface="Calibri" charset="0"/>
              </a:rPr>
              <a:t>10/38</a:t>
            </a:r>
            <a:r>
              <a:rPr lang="en-US" sz="2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2900" dirty="0">
                <a:latin typeface="Calibri" charset="0"/>
                <a:ea typeface="Calibri" charset="0"/>
                <a:cs typeface="Calibri" charset="0"/>
              </a:rPr>
              <a:t>(34%)</a:t>
            </a: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Among PDL1 &gt; 50% - 3/7 (43%)</a:t>
            </a: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Among PDL1 &lt; 50% - 6/18 (33%)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Minimal excess toxicity. Grade 3-4 events: increased lipase, fatigue, rash</a:t>
            </a: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786" y="2101227"/>
            <a:ext cx="7967442" cy="1470025"/>
          </a:xfrm>
        </p:spPr>
        <p:txBody>
          <a:bodyPr/>
          <a:lstStyle/>
          <a:p>
            <a:r>
              <a:rPr lang="en-US" b="1" dirty="0"/>
              <a:t>What about SCLC</a:t>
            </a:r>
          </a:p>
        </p:txBody>
      </p:sp>
    </p:spTree>
    <p:extLst>
      <p:ext uri="{BB962C8B-B14F-4D97-AF65-F5344CB8AC3E}">
        <p14:creationId xmlns:p14="http://schemas.microsoft.com/office/powerpoint/2010/main" val="15397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Immunotherapy can work in SCLC</a:t>
            </a:r>
            <a:br>
              <a:rPr lang="en-US" sz="3600" dirty="0"/>
            </a:br>
            <a:r>
              <a:rPr lang="en-US" sz="3600" dirty="0"/>
              <a:t>PD-L1 is uncommon and not predictive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73701" y="1256726"/>
            <a:ext cx="6728329" cy="2789565"/>
            <a:chOff x="2574880" y="1447801"/>
            <a:chExt cx="6264383" cy="2597213"/>
          </a:xfrm>
        </p:grpSpPr>
        <p:grpSp>
          <p:nvGrpSpPr>
            <p:cNvPr id="4" name="Group 3"/>
            <p:cNvGrpSpPr/>
            <p:nvPr/>
          </p:nvGrpSpPr>
          <p:grpSpPr>
            <a:xfrm>
              <a:off x="3761332" y="2218635"/>
              <a:ext cx="1801444" cy="1024278"/>
              <a:chOff x="2791914" y="2909772"/>
              <a:chExt cx="4008200" cy="1517650"/>
            </a:xfrm>
          </p:grpSpPr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>
                <a:off x="2791914" y="2909772"/>
                <a:ext cx="0" cy="688975"/>
              </a:xfrm>
              <a:prstGeom prst="line">
                <a:avLst/>
              </a:prstGeom>
              <a:noFill/>
              <a:ln w="28575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3112570" y="3041535"/>
                <a:ext cx="0" cy="557212"/>
              </a:xfrm>
              <a:prstGeom prst="line">
                <a:avLst/>
              </a:prstGeom>
              <a:noFill/>
              <a:ln w="28575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3272898" y="3063760"/>
                <a:ext cx="0" cy="534987"/>
              </a:xfrm>
              <a:prstGeom prst="line">
                <a:avLst/>
              </a:prstGeom>
              <a:noFill/>
              <a:ln w="28575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555522" y="3347922"/>
                <a:ext cx="0" cy="250825"/>
              </a:xfrm>
              <a:prstGeom prst="line">
                <a:avLst/>
              </a:prstGeom>
              <a:noFill/>
              <a:ln w="28575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V="1">
                <a:off x="6399294" y="3598747"/>
                <a:ext cx="0" cy="600075"/>
              </a:xfrm>
              <a:prstGeom prst="line">
                <a:avLst/>
              </a:prstGeom>
              <a:noFill/>
              <a:ln w="28575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 flipV="1">
                <a:off x="6800114" y="3598747"/>
                <a:ext cx="0" cy="828675"/>
              </a:xfrm>
              <a:prstGeom prst="line">
                <a:avLst/>
              </a:prstGeom>
              <a:noFill/>
              <a:ln w="28575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5998474" y="3598747"/>
                <a:ext cx="0" cy="514350"/>
              </a:xfrm>
              <a:prstGeom prst="line">
                <a:avLst/>
              </a:prstGeom>
              <a:noFill/>
              <a:ln w="28575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292957" y="1884353"/>
              <a:ext cx="2594080" cy="1798915"/>
              <a:chOff x="1749782" y="2414472"/>
              <a:chExt cx="5771808" cy="2665412"/>
            </a:xfrm>
          </p:grpSpPr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1749782" y="2414472"/>
                <a:ext cx="0" cy="1184275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58"/>
              <p:cNvSpPr>
                <a:spLocks noChangeShapeType="1"/>
              </p:cNvSpPr>
              <p:nvPr/>
            </p:nvSpPr>
            <p:spPr bwMode="auto">
              <a:xfrm>
                <a:off x="2150602" y="2673235"/>
                <a:ext cx="0" cy="92551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59"/>
              <p:cNvSpPr>
                <a:spLocks noChangeShapeType="1"/>
              </p:cNvSpPr>
              <p:nvPr/>
            </p:nvSpPr>
            <p:spPr bwMode="auto">
              <a:xfrm>
                <a:off x="2711750" y="2879610"/>
                <a:ext cx="0" cy="719137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60"/>
              <p:cNvSpPr>
                <a:spLocks noChangeShapeType="1"/>
              </p:cNvSpPr>
              <p:nvPr/>
            </p:nvSpPr>
            <p:spPr bwMode="auto">
              <a:xfrm>
                <a:off x="2310930" y="2711335"/>
                <a:ext cx="0" cy="88741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61"/>
              <p:cNvSpPr>
                <a:spLocks noChangeShapeType="1"/>
              </p:cNvSpPr>
              <p:nvPr/>
            </p:nvSpPr>
            <p:spPr bwMode="auto">
              <a:xfrm>
                <a:off x="2872078" y="2965335"/>
                <a:ext cx="0" cy="63341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62"/>
              <p:cNvSpPr>
                <a:spLocks noChangeShapeType="1"/>
              </p:cNvSpPr>
              <p:nvPr/>
            </p:nvSpPr>
            <p:spPr bwMode="auto">
              <a:xfrm>
                <a:off x="3353062" y="3100272"/>
                <a:ext cx="0" cy="498475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Line 63"/>
              <p:cNvSpPr>
                <a:spLocks noChangeShapeType="1"/>
              </p:cNvSpPr>
              <p:nvPr/>
            </p:nvSpPr>
            <p:spPr bwMode="auto">
              <a:xfrm>
                <a:off x="3513390" y="3160597"/>
                <a:ext cx="0" cy="438150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64"/>
              <p:cNvSpPr>
                <a:spLocks noChangeShapeType="1"/>
              </p:cNvSpPr>
              <p:nvPr/>
            </p:nvSpPr>
            <p:spPr bwMode="auto">
              <a:xfrm>
                <a:off x="3994374" y="3295535"/>
                <a:ext cx="0" cy="30321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65"/>
              <p:cNvSpPr>
                <a:spLocks noChangeShapeType="1"/>
              </p:cNvSpPr>
              <p:nvPr/>
            </p:nvSpPr>
            <p:spPr bwMode="auto">
              <a:xfrm>
                <a:off x="4074538" y="3295535"/>
                <a:ext cx="0" cy="30321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66"/>
              <p:cNvSpPr>
                <a:spLocks noChangeShapeType="1"/>
              </p:cNvSpPr>
              <p:nvPr/>
            </p:nvSpPr>
            <p:spPr bwMode="auto">
              <a:xfrm>
                <a:off x="4154702" y="3300297"/>
                <a:ext cx="0" cy="298450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67"/>
              <p:cNvSpPr>
                <a:spLocks noChangeShapeType="1"/>
              </p:cNvSpPr>
              <p:nvPr/>
            </p:nvSpPr>
            <p:spPr bwMode="auto">
              <a:xfrm>
                <a:off x="4234866" y="3311410"/>
                <a:ext cx="0" cy="287337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68"/>
              <p:cNvSpPr>
                <a:spLocks noChangeShapeType="1"/>
              </p:cNvSpPr>
              <p:nvPr/>
            </p:nvSpPr>
            <p:spPr bwMode="auto">
              <a:xfrm>
                <a:off x="4315030" y="3311410"/>
                <a:ext cx="0" cy="287337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69"/>
              <p:cNvSpPr>
                <a:spLocks noChangeShapeType="1"/>
              </p:cNvSpPr>
              <p:nvPr/>
            </p:nvSpPr>
            <p:spPr bwMode="auto">
              <a:xfrm>
                <a:off x="4796014" y="3441585"/>
                <a:ext cx="0" cy="15716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70"/>
              <p:cNvSpPr>
                <a:spLocks noChangeShapeType="1"/>
              </p:cNvSpPr>
              <p:nvPr/>
            </p:nvSpPr>
            <p:spPr bwMode="auto">
              <a:xfrm>
                <a:off x="4876178" y="3460635"/>
                <a:ext cx="0" cy="13811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71"/>
              <p:cNvSpPr>
                <a:spLocks noChangeShapeType="1"/>
              </p:cNvSpPr>
              <p:nvPr/>
            </p:nvSpPr>
            <p:spPr bwMode="auto">
              <a:xfrm flipV="1">
                <a:off x="5677818" y="3598747"/>
                <a:ext cx="0" cy="217487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72"/>
              <p:cNvSpPr>
                <a:spLocks noChangeShapeType="1"/>
              </p:cNvSpPr>
              <p:nvPr/>
            </p:nvSpPr>
            <p:spPr bwMode="auto">
              <a:xfrm flipV="1">
                <a:off x="5757982" y="3598747"/>
                <a:ext cx="0" cy="27146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73"/>
              <p:cNvSpPr>
                <a:spLocks noChangeShapeType="1"/>
              </p:cNvSpPr>
              <p:nvPr/>
            </p:nvSpPr>
            <p:spPr bwMode="auto">
              <a:xfrm flipV="1">
                <a:off x="5838146" y="3598747"/>
                <a:ext cx="0" cy="27146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74"/>
              <p:cNvSpPr>
                <a:spLocks noChangeShapeType="1"/>
              </p:cNvSpPr>
              <p:nvPr/>
            </p:nvSpPr>
            <p:spPr bwMode="auto">
              <a:xfrm flipV="1">
                <a:off x="5918310" y="3598747"/>
                <a:ext cx="0" cy="379412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75"/>
              <p:cNvSpPr>
                <a:spLocks noChangeShapeType="1"/>
              </p:cNvSpPr>
              <p:nvPr/>
            </p:nvSpPr>
            <p:spPr bwMode="auto">
              <a:xfrm flipV="1">
                <a:off x="6559622" y="3598747"/>
                <a:ext cx="0" cy="641350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76"/>
              <p:cNvSpPr>
                <a:spLocks noChangeShapeType="1"/>
              </p:cNvSpPr>
              <p:nvPr/>
            </p:nvSpPr>
            <p:spPr bwMode="auto">
              <a:xfrm flipV="1">
                <a:off x="6639786" y="3598747"/>
                <a:ext cx="0" cy="676275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77"/>
              <p:cNvSpPr>
                <a:spLocks noChangeShapeType="1"/>
              </p:cNvSpPr>
              <p:nvPr/>
            </p:nvSpPr>
            <p:spPr bwMode="auto">
              <a:xfrm flipV="1">
                <a:off x="6880278" y="3598747"/>
                <a:ext cx="0" cy="885825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Line 69"/>
              <p:cNvSpPr>
                <a:spLocks noChangeShapeType="1"/>
              </p:cNvSpPr>
              <p:nvPr/>
            </p:nvSpPr>
            <p:spPr bwMode="auto">
              <a:xfrm>
                <a:off x="5357162" y="3585076"/>
                <a:ext cx="0" cy="18288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80"/>
              <p:cNvSpPr>
                <a:spLocks noChangeShapeType="1"/>
              </p:cNvSpPr>
              <p:nvPr/>
            </p:nvSpPr>
            <p:spPr bwMode="auto">
              <a:xfrm flipV="1">
                <a:off x="7521590" y="3598747"/>
                <a:ext cx="0" cy="1481137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Line 79"/>
              <p:cNvSpPr>
                <a:spLocks noChangeShapeType="1"/>
              </p:cNvSpPr>
              <p:nvPr/>
            </p:nvSpPr>
            <p:spPr bwMode="auto">
              <a:xfrm flipV="1">
                <a:off x="7281098" y="3598747"/>
                <a:ext cx="0" cy="1054100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78"/>
              <p:cNvSpPr>
                <a:spLocks noChangeShapeType="1"/>
              </p:cNvSpPr>
              <p:nvPr/>
            </p:nvSpPr>
            <p:spPr bwMode="auto">
              <a:xfrm flipV="1">
                <a:off x="7120770" y="3598747"/>
                <a:ext cx="0" cy="923925"/>
              </a:xfrm>
              <a:prstGeom prst="line">
                <a:avLst/>
              </a:prstGeom>
              <a:noFill/>
              <a:ln w="28575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4842199" y="2666490"/>
              <a:ext cx="0" cy="17143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 flipV="1">
              <a:off x="5670863" y="2683633"/>
              <a:ext cx="0" cy="612853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5418661" y="2683633"/>
              <a:ext cx="0" cy="423211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V="1">
              <a:off x="5346603" y="2683633"/>
              <a:ext cx="0" cy="389997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V="1">
              <a:off x="5310574" y="2683633"/>
              <a:ext cx="0" cy="367497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 flipV="1">
              <a:off x="5274545" y="2683632"/>
              <a:ext cx="0" cy="357854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 flipV="1">
              <a:off x="5238516" y="2683633"/>
              <a:ext cx="0" cy="352497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 flipV="1">
              <a:off x="5022343" y="2683633"/>
              <a:ext cx="0" cy="103927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V="1">
              <a:off x="4986314" y="2683633"/>
              <a:ext cx="0" cy="71785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49" name="Line 29"/>
            <p:cNvSpPr>
              <a:spLocks noChangeShapeType="1"/>
            </p:cNvSpPr>
            <p:nvPr/>
          </p:nvSpPr>
          <p:spPr bwMode="auto">
            <a:xfrm flipV="1">
              <a:off x="4950285" y="2683633"/>
              <a:ext cx="0" cy="38571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4878228" y="2666490"/>
              <a:ext cx="0" cy="17143"/>
            </a:xfrm>
            <a:prstGeom prst="line">
              <a:avLst/>
            </a:prstGeom>
            <a:noFill/>
            <a:ln w="28575" cap="flat">
              <a:solidFill>
                <a:srgbClr val="002A7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>
              <a:off x="4806170" y="2664346"/>
              <a:ext cx="0" cy="19286"/>
            </a:xfrm>
            <a:prstGeom prst="line">
              <a:avLst/>
            </a:prstGeom>
            <a:noFill/>
            <a:ln w="28575" cap="flat">
              <a:solidFill>
                <a:srgbClr val="002A7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4770141" y="2638632"/>
              <a:ext cx="0" cy="45000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>
              <a:off x="4734112" y="2597918"/>
              <a:ext cx="0" cy="85714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4" name="Line 34"/>
            <p:cNvSpPr>
              <a:spLocks noChangeShapeType="1"/>
            </p:cNvSpPr>
            <p:nvPr/>
          </p:nvSpPr>
          <p:spPr bwMode="auto">
            <a:xfrm>
              <a:off x="4626025" y="2564705"/>
              <a:ext cx="0" cy="118927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5" name="Line 35"/>
            <p:cNvSpPr>
              <a:spLocks noChangeShapeType="1"/>
            </p:cNvSpPr>
            <p:nvPr/>
          </p:nvSpPr>
          <p:spPr bwMode="auto">
            <a:xfrm>
              <a:off x="4589997" y="2521847"/>
              <a:ext cx="0" cy="161784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6" name="Line 36"/>
            <p:cNvSpPr>
              <a:spLocks noChangeShapeType="1"/>
            </p:cNvSpPr>
            <p:nvPr/>
          </p:nvSpPr>
          <p:spPr bwMode="auto">
            <a:xfrm>
              <a:off x="4517939" y="2510062"/>
              <a:ext cx="0" cy="173570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4481910" y="2504706"/>
              <a:ext cx="0" cy="178927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>
              <a:off x="4265737" y="2473633"/>
              <a:ext cx="0" cy="209998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59" name="Line 39"/>
            <p:cNvSpPr>
              <a:spLocks noChangeShapeType="1"/>
            </p:cNvSpPr>
            <p:nvPr/>
          </p:nvSpPr>
          <p:spPr bwMode="auto">
            <a:xfrm>
              <a:off x="4229708" y="2441492"/>
              <a:ext cx="0" cy="242141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>
              <a:off x="4193679" y="2441492"/>
              <a:ext cx="0" cy="242141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1" name="Line 41"/>
            <p:cNvSpPr>
              <a:spLocks noChangeShapeType="1"/>
            </p:cNvSpPr>
            <p:nvPr/>
          </p:nvSpPr>
          <p:spPr bwMode="auto">
            <a:xfrm>
              <a:off x="4157650" y="2430777"/>
              <a:ext cx="0" cy="252855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2" name="Line 42"/>
            <p:cNvSpPr>
              <a:spLocks noChangeShapeType="1"/>
            </p:cNvSpPr>
            <p:nvPr/>
          </p:nvSpPr>
          <p:spPr bwMode="auto">
            <a:xfrm>
              <a:off x="4121621" y="2423278"/>
              <a:ext cx="0" cy="260355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3" name="Line 43"/>
            <p:cNvSpPr>
              <a:spLocks noChangeShapeType="1"/>
            </p:cNvSpPr>
            <p:nvPr/>
          </p:nvSpPr>
          <p:spPr bwMode="auto">
            <a:xfrm>
              <a:off x="4049563" y="2360064"/>
              <a:ext cx="0" cy="323569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4" name="Line 44"/>
            <p:cNvSpPr>
              <a:spLocks noChangeShapeType="1"/>
            </p:cNvSpPr>
            <p:nvPr/>
          </p:nvSpPr>
          <p:spPr bwMode="auto">
            <a:xfrm>
              <a:off x="3941477" y="2307563"/>
              <a:ext cx="0" cy="376068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5" name="Line 45"/>
            <p:cNvSpPr>
              <a:spLocks noChangeShapeType="1"/>
            </p:cNvSpPr>
            <p:nvPr/>
          </p:nvSpPr>
          <p:spPr bwMode="auto">
            <a:xfrm>
              <a:off x="3869419" y="2289350"/>
              <a:ext cx="0" cy="394283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6" name="Line 46"/>
            <p:cNvSpPr>
              <a:spLocks noChangeShapeType="1"/>
            </p:cNvSpPr>
            <p:nvPr/>
          </p:nvSpPr>
          <p:spPr bwMode="auto">
            <a:xfrm>
              <a:off x="3833390" y="2276492"/>
              <a:ext cx="0" cy="407140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7" name="Line 47"/>
            <p:cNvSpPr>
              <a:spLocks noChangeShapeType="1"/>
            </p:cNvSpPr>
            <p:nvPr/>
          </p:nvSpPr>
          <p:spPr bwMode="auto">
            <a:xfrm>
              <a:off x="3689274" y="2190779"/>
              <a:ext cx="0" cy="492853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8" name="Line 48"/>
            <p:cNvSpPr>
              <a:spLocks noChangeShapeType="1"/>
            </p:cNvSpPr>
            <p:nvPr/>
          </p:nvSpPr>
          <p:spPr bwMode="auto">
            <a:xfrm>
              <a:off x="3653246" y="2152208"/>
              <a:ext cx="0" cy="531425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69" name="Line 49"/>
            <p:cNvSpPr>
              <a:spLocks noChangeShapeType="1"/>
            </p:cNvSpPr>
            <p:nvPr/>
          </p:nvSpPr>
          <p:spPr bwMode="auto">
            <a:xfrm>
              <a:off x="3617217" y="2140422"/>
              <a:ext cx="0" cy="543210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0" name="Line 50"/>
            <p:cNvSpPr>
              <a:spLocks noChangeShapeType="1"/>
            </p:cNvSpPr>
            <p:nvPr/>
          </p:nvSpPr>
          <p:spPr bwMode="auto">
            <a:xfrm>
              <a:off x="3581188" y="2116852"/>
              <a:ext cx="0" cy="566781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1" name="Line 51"/>
            <p:cNvSpPr>
              <a:spLocks noChangeShapeType="1"/>
            </p:cNvSpPr>
            <p:nvPr/>
          </p:nvSpPr>
          <p:spPr bwMode="auto">
            <a:xfrm>
              <a:off x="3509130" y="2069708"/>
              <a:ext cx="0" cy="613924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2" name="Line 52"/>
            <p:cNvSpPr>
              <a:spLocks noChangeShapeType="1"/>
            </p:cNvSpPr>
            <p:nvPr/>
          </p:nvSpPr>
          <p:spPr bwMode="auto">
            <a:xfrm>
              <a:off x="3437072" y="2016138"/>
              <a:ext cx="0" cy="667495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3" name="Line 53"/>
            <p:cNvSpPr>
              <a:spLocks noChangeShapeType="1"/>
            </p:cNvSpPr>
            <p:nvPr/>
          </p:nvSpPr>
          <p:spPr bwMode="auto">
            <a:xfrm>
              <a:off x="3401043" y="1967924"/>
              <a:ext cx="0" cy="715709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4" name="Line 54"/>
            <p:cNvSpPr>
              <a:spLocks noChangeShapeType="1"/>
            </p:cNvSpPr>
            <p:nvPr/>
          </p:nvSpPr>
          <p:spPr bwMode="auto">
            <a:xfrm>
              <a:off x="3365015" y="1945423"/>
              <a:ext cx="0" cy="738208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5" name="Line 55"/>
            <p:cNvSpPr>
              <a:spLocks noChangeShapeType="1"/>
            </p:cNvSpPr>
            <p:nvPr/>
          </p:nvSpPr>
          <p:spPr bwMode="auto">
            <a:xfrm>
              <a:off x="3328986" y="1937924"/>
              <a:ext cx="0" cy="745709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6" name="Line 56"/>
            <p:cNvSpPr>
              <a:spLocks noChangeShapeType="1"/>
            </p:cNvSpPr>
            <p:nvPr/>
          </p:nvSpPr>
          <p:spPr bwMode="auto">
            <a:xfrm>
              <a:off x="3256928" y="1598284"/>
              <a:ext cx="0" cy="1085349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7" name="Line 57"/>
            <p:cNvSpPr>
              <a:spLocks noChangeShapeType="1"/>
            </p:cNvSpPr>
            <p:nvPr/>
          </p:nvSpPr>
          <p:spPr bwMode="auto">
            <a:xfrm>
              <a:off x="3220899" y="1598284"/>
              <a:ext cx="0" cy="1085349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 flipV="1">
              <a:off x="5526747" y="2683632"/>
              <a:ext cx="0" cy="476782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79" name="Line 20"/>
            <p:cNvSpPr>
              <a:spLocks noChangeShapeType="1"/>
            </p:cNvSpPr>
            <p:nvPr/>
          </p:nvSpPr>
          <p:spPr bwMode="auto">
            <a:xfrm flipV="1">
              <a:off x="5634834" y="2683633"/>
              <a:ext cx="0" cy="599995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 flipV="1">
              <a:off x="5742921" y="2683632"/>
              <a:ext cx="0" cy="661066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 flipV="1">
              <a:off x="5814978" y="2683633"/>
              <a:ext cx="0" cy="714637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V="1">
              <a:off x="5848076" y="2683632"/>
              <a:ext cx="0" cy="764994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 flipV="1">
              <a:off x="5923053" y="2683632"/>
              <a:ext cx="0" cy="1086420"/>
            </a:xfrm>
            <a:prstGeom prst="line">
              <a:avLst/>
            </a:prstGeom>
            <a:noFill/>
            <a:ln w="28575" cap="flat">
              <a:solidFill>
                <a:srgbClr val="00457C">
                  <a:lumMod val="40000"/>
                  <a:lumOff val="6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190380" y="3036549"/>
              <a:ext cx="745203" cy="770158"/>
              <a:chOff x="2566684" y="2843653"/>
              <a:chExt cx="745203" cy="770158"/>
            </a:xfrm>
          </p:grpSpPr>
          <p:sp>
            <p:nvSpPr>
              <p:cNvPr id="85" name="Oval 87"/>
              <p:cNvSpPr>
                <a:spLocks noChangeArrowheads="1"/>
              </p:cNvSpPr>
              <p:nvPr/>
            </p:nvSpPr>
            <p:spPr bwMode="auto">
              <a:xfrm>
                <a:off x="2566684" y="2843653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Oval 88"/>
              <p:cNvSpPr>
                <a:spLocks noChangeArrowheads="1"/>
              </p:cNvSpPr>
              <p:nvPr/>
            </p:nvSpPr>
            <p:spPr bwMode="auto">
              <a:xfrm>
                <a:off x="2891658" y="2975018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Oval 89"/>
              <p:cNvSpPr>
                <a:spLocks noChangeArrowheads="1"/>
              </p:cNvSpPr>
              <p:nvPr/>
            </p:nvSpPr>
            <p:spPr bwMode="auto">
              <a:xfrm>
                <a:off x="3000821" y="3101445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Oval 90"/>
              <p:cNvSpPr>
                <a:spLocks noChangeArrowheads="1"/>
              </p:cNvSpPr>
              <p:nvPr/>
            </p:nvSpPr>
            <p:spPr bwMode="auto">
              <a:xfrm>
                <a:off x="3107093" y="3166382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Oval 91"/>
              <p:cNvSpPr>
                <a:spLocks noChangeArrowheads="1"/>
              </p:cNvSpPr>
              <p:nvPr/>
            </p:nvSpPr>
            <p:spPr bwMode="auto">
              <a:xfrm>
                <a:off x="3178065" y="3214596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Oval 92"/>
              <p:cNvSpPr>
                <a:spLocks noChangeArrowheads="1"/>
              </p:cNvSpPr>
              <p:nvPr/>
            </p:nvSpPr>
            <p:spPr bwMode="auto">
              <a:xfrm>
                <a:off x="3215167" y="3268168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Oval 93"/>
              <p:cNvSpPr>
                <a:spLocks noChangeArrowheads="1"/>
              </p:cNvSpPr>
              <p:nvPr/>
            </p:nvSpPr>
            <p:spPr bwMode="auto">
              <a:xfrm>
                <a:off x="3249752" y="3500665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Oval 94"/>
              <p:cNvSpPr>
                <a:spLocks noChangeArrowheads="1"/>
              </p:cNvSpPr>
              <p:nvPr/>
            </p:nvSpPr>
            <p:spPr bwMode="auto">
              <a:xfrm>
                <a:off x="3142392" y="3209689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Oval 95"/>
              <p:cNvSpPr>
                <a:spLocks noChangeArrowheads="1"/>
              </p:cNvSpPr>
              <p:nvPr/>
            </p:nvSpPr>
            <p:spPr bwMode="auto">
              <a:xfrm>
                <a:off x="3071419" y="3126740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Oval 96"/>
              <p:cNvSpPr>
                <a:spLocks noChangeArrowheads="1"/>
              </p:cNvSpPr>
              <p:nvPr/>
            </p:nvSpPr>
            <p:spPr bwMode="auto">
              <a:xfrm>
                <a:off x="3287229" y="3586379"/>
                <a:ext cx="24658" cy="27432"/>
              </a:xfrm>
              <a:prstGeom prst="ellipse">
                <a:avLst/>
              </a:prstGeom>
              <a:solidFill>
                <a:srgbClr val="DD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" name="Line 52"/>
            <p:cNvSpPr>
              <a:spLocks noChangeShapeType="1"/>
            </p:cNvSpPr>
            <p:nvPr/>
          </p:nvSpPr>
          <p:spPr bwMode="auto">
            <a:xfrm>
              <a:off x="3156714" y="1867288"/>
              <a:ext cx="2465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6" name="Line 53"/>
            <p:cNvSpPr>
              <a:spLocks noChangeShapeType="1"/>
            </p:cNvSpPr>
            <p:nvPr/>
          </p:nvSpPr>
          <p:spPr bwMode="auto">
            <a:xfrm>
              <a:off x="3156714" y="2138357"/>
              <a:ext cx="2465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7" name="Line 54"/>
            <p:cNvSpPr>
              <a:spLocks noChangeShapeType="1"/>
            </p:cNvSpPr>
            <p:nvPr/>
          </p:nvSpPr>
          <p:spPr bwMode="auto">
            <a:xfrm>
              <a:off x="3158141" y="2411570"/>
              <a:ext cx="2465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8" name="Line 55"/>
            <p:cNvSpPr>
              <a:spLocks noChangeShapeType="1"/>
            </p:cNvSpPr>
            <p:nvPr/>
          </p:nvSpPr>
          <p:spPr bwMode="auto">
            <a:xfrm>
              <a:off x="3158141" y="2682639"/>
              <a:ext cx="2791712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99" name="Line 56"/>
            <p:cNvSpPr>
              <a:spLocks noChangeShapeType="1"/>
            </p:cNvSpPr>
            <p:nvPr/>
          </p:nvSpPr>
          <p:spPr bwMode="auto">
            <a:xfrm>
              <a:off x="3156714" y="2953709"/>
              <a:ext cx="2465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0" name="Line 57"/>
            <p:cNvSpPr>
              <a:spLocks noChangeShapeType="1"/>
            </p:cNvSpPr>
            <p:nvPr/>
          </p:nvSpPr>
          <p:spPr bwMode="auto">
            <a:xfrm>
              <a:off x="3158141" y="3224778"/>
              <a:ext cx="2465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1" name="Line 58"/>
            <p:cNvSpPr>
              <a:spLocks noChangeShapeType="1"/>
            </p:cNvSpPr>
            <p:nvPr/>
          </p:nvSpPr>
          <p:spPr bwMode="auto">
            <a:xfrm>
              <a:off x="3156714" y="3495848"/>
              <a:ext cx="2465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2" name="Line 59"/>
            <p:cNvSpPr>
              <a:spLocks noChangeShapeType="1"/>
            </p:cNvSpPr>
            <p:nvPr/>
          </p:nvSpPr>
          <p:spPr bwMode="auto">
            <a:xfrm>
              <a:off x="3156714" y="3765845"/>
              <a:ext cx="2465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3" name="Line 60"/>
            <p:cNvSpPr>
              <a:spLocks noChangeShapeType="1"/>
            </p:cNvSpPr>
            <p:nvPr/>
          </p:nvSpPr>
          <p:spPr bwMode="auto">
            <a:xfrm>
              <a:off x="3156714" y="1597291"/>
              <a:ext cx="2465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16200000">
              <a:off x="1668906" y="2490624"/>
              <a:ext cx="2213123" cy="401176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Best change from baseline in </a:t>
              </a:r>
              <a:br>
                <a:rPr lang="en-US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target lesion volume (%)</a:t>
              </a:r>
            </a:p>
          </p:txBody>
        </p:sp>
        <p:sp>
          <p:nvSpPr>
            <p:cNvPr id="105" name="TextBox 104"/>
            <p:cNvSpPr txBox="1">
              <a:spLocks/>
            </p:cNvSpPr>
            <p:nvPr/>
          </p:nvSpPr>
          <p:spPr>
            <a:xfrm>
              <a:off x="2860995" y="3700802"/>
              <a:ext cx="267381" cy="1234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n-US" sz="1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6" name="TextBox 105"/>
            <p:cNvSpPr txBox="1">
              <a:spLocks/>
            </p:cNvSpPr>
            <p:nvPr/>
          </p:nvSpPr>
          <p:spPr>
            <a:xfrm>
              <a:off x="2917629" y="3430126"/>
              <a:ext cx="210747" cy="1234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n-US" sz="1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107" name="TextBox 106"/>
            <p:cNvSpPr txBox="1">
              <a:spLocks/>
            </p:cNvSpPr>
            <p:nvPr/>
          </p:nvSpPr>
          <p:spPr>
            <a:xfrm>
              <a:off x="2917629" y="3159448"/>
              <a:ext cx="210747" cy="1234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n-US" sz="1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108" name="TextBox 107"/>
            <p:cNvSpPr txBox="1">
              <a:spLocks/>
            </p:cNvSpPr>
            <p:nvPr/>
          </p:nvSpPr>
          <p:spPr>
            <a:xfrm>
              <a:off x="2917629" y="2888771"/>
              <a:ext cx="210747" cy="1234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n-US" sz="1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109" name="TextBox 108"/>
            <p:cNvSpPr txBox="1">
              <a:spLocks/>
            </p:cNvSpPr>
            <p:nvPr/>
          </p:nvSpPr>
          <p:spPr>
            <a:xfrm>
              <a:off x="2917629" y="2618093"/>
              <a:ext cx="210747" cy="1234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0" name="TextBox 109"/>
            <p:cNvSpPr txBox="1">
              <a:spLocks/>
            </p:cNvSpPr>
            <p:nvPr/>
          </p:nvSpPr>
          <p:spPr>
            <a:xfrm>
              <a:off x="2917629" y="2347416"/>
              <a:ext cx="210747" cy="1234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111" name="TextBox 110"/>
            <p:cNvSpPr txBox="1">
              <a:spLocks/>
            </p:cNvSpPr>
            <p:nvPr/>
          </p:nvSpPr>
          <p:spPr>
            <a:xfrm>
              <a:off x="2917629" y="2076738"/>
              <a:ext cx="210747" cy="1234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112" name="TextBox 111"/>
            <p:cNvSpPr txBox="1">
              <a:spLocks/>
            </p:cNvSpPr>
            <p:nvPr/>
          </p:nvSpPr>
          <p:spPr>
            <a:xfrm>
              <a:off x="2917629" y="1806061"/>
              <a:ext cx="210747" cy="1234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113" name="TextBox 112"/>
            <p:cNvSpPr txBox="1">
              <a:spLocks/>
            </p:cNvSpPr>
            <p:nvPr/>
          </p:nvSpPr>
          <p:spPr>
            <a:xfrm>
              <a:off x="2917629" y="1535383"/>
              <a:ext cx="210747" cy="1234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4" name="Line 77"/>
            <p:cNvSpPr>
              <a:spLocks noChangeShapeType="1"/>
            </p:cNvSpPr>
            <p:nvPr/>
          </p:nvSpPr>
          <p:spPr bwMode="auto">
            <a:xfrm>
              <a:off x="3211298" y="3007279"/>
              <a:ext cx="2732650" cy="0"/>
            </a:xfrm>
            <a:prstGeom prst="line">
              <a:avLst/>
            </a:prstGeom>
            <a:noFill/>
            <a:ln w="12700" cap="flat">
              <a:solidFill>
                <a:srgbClr val="FFFFFF">
                  <a:lumMod val="5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584327" y="1447801"/>
              <a:ext cx="1996013" cy="461665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sz="1300" b="1" dirty="0">
                  <a:cs typeface="Times New Roman" panose="02020603050405020304" pitchFamily="18" charset="0"/>
                </a:rPr>
                <a:t>CheckMate 032</a:t>
              </a:r>
            </a:p>
            <a:p>
              <a:pPr algn="ctr"/>
              <a:r>
                <a:rPr lang="en-US" sz="1300" b="1" dirty="0">
                  <a:cs typeface="Times New Roman" panose="02020603050405020304" pitchFamily="18" charset="0"/>
                </a:rPr>
                <a:t>Nivolumab Monotherapy</a:t>
              </a:r>
              <a:r>
                <a:rPr lang="en-US" sz="1300" b="1" baseline="30000" dirty="0"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3181373" y="1594073"/>
              <a:ext cx="0" cy="21788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00" kern="0">
                <a:solidFill>
                  <a:srgbClr val="000000"/>
                </a:solidFill>
              </a:endParaRPr>
            </a:p>
          </p:txBody>
        </p:sp>
        <p:sp>
          <p:nvSpPr>
            <p:cNvPr id="117" name="Oval 39"/>
            <p:cNvSpPr>
              <a:spLocks noChangeArrowheads="1"/>
            </p:cNvSpPr>
            <p:nvPr/>
          </p:nvSpPr>
          <p:spPr bwMode="auto">
            <a:xfrm>
              <a:off x="8600673" y="3630124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18" name="Oval 41"/>
            <p:cNvSpPr>
              <a:spLocks noChangeArrowheads="1"/>
            </p:cNvSpPr>
            <p:nvPr/>
          </p:nvSpPr>
          <p:spPr bwMode="auto">
            <a:xfrm>
              <a:off x="8364510" y="3384769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19" name="Oval 43"/>
            <p:cNvSpPr>
              <a:spLocks noChangeArrowheads="1"/>
            </p:cNvSpPr>
            <p:nvPr/>
          </p:nvSpPr>
          <p:spPr bwMode="auto">
            <a:xfrm>
              <a:off x="8303864" y="3319413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0" name="Oval 45"/>
            <p:cNvSpPr>
              <a:spLocks noChangeArrowheads="1"/>
            </p:cNvSpPr>
            <p:nvPr/>
          </p:nvSpPr>
          <p:spPr bwMode="auto">
            <a:xfrm>
              <a:off x="8126920" y="3233699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1" name="Oval 47"/>
            <p:cNvSpPr>
              <a:spLocks noChangeArrowheads="1"/>
            </p:cNvSpPr>
            <p:nvPr/>
          </p:nvSpPr>
          <p:spPr bwMode="auto">
            <a:xfrm>
              <a:off x="8009194" y="3144771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2" name="Oval 49"/>
            <p:cNvSpPr>
              <a:spLocks noChangeArrowheads="1"/>
            </p:cNvSpPr>
            <p:nvPr/>
          </p:nvSpPr>
          <p:spPr bwMode="auto">
            <a:xfrm>
              <a:off x="8718399" y="3782267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3" name="Oval 51"/>
            <p:cNvSpPr>
              <a:spLocks noChangeArrowheads="1"/>
            </p:cNvSpPr>
            <p:nvPr/>
          </p:nvSpPr>
          <p:spPr bwMode="auto">
            <a:xfrm>
              <a:off x="8659893" y="3630124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4" name="Oval 53"/>
            <p:cNvSpPr>
              <a:spLocks noChangeArrowheads="1"/>
            </p:cNvSpPr>
            <p:nvPr/>
          </p:nvSpPr>
          <p:spPr bwMode="auto">
            <a:xfrm>
              <a:off x="8541454" y="3415840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5" name="Oval 55"/>
            <p:cNvSpPr>
              <a:spLocks noChangeArrowheads="1"/>
            </p:cNvSpPr>
            <p:nvPr/>
          </p:nvSpPr>
          <p:spPr bwMode="auto">
            <a:xfrm>
              <a:off x="8482948" y="3415840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6" name="Oval 57"/>
            <p:cNvSpPr>
              <a:spLocks noChangeArrowheads="1"/>
            </p:cNvSpPr>
            <p:nvPr/>
          </p:nvSpPr>
          <p:spPr bwMode="auto">
            <a:xfrm>
              <a:off x="8423729" y="3415840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7" name="Oval 59"/>
            <p:cNvSpPr>
              <a:spLocks noChangeArrowheads="1"/>
            </p:cNvSpPr>
            <p:nvPr/>
          </p:nvSpPr>
          <p:spPr bwMode="auto">
            <a:xfrm>
              <a:off x="8245358" y="3284055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8" name="Oval 61"/>
            <p:cNvSpPr>
              <a:spLocks noChangeArrowheads="1"/>
            </p:cNvSpPr>
            <p:nvPr/>
          </p:nvSpPr>
          <p:spPr bwMode="auto">
            <a:xfrm>
              <a:off x="8186139" y="3273341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29" name="Oval 63"/>
            <p:cNvSpPr>
              <a:spLocks noChangeArrowheads="1"/>
            </p:cNvSpPr>
            <p:nvPr/>
          </p:nvSpPr>
          <p:spPr bwMode="auto">
            <a:xfrm>
              <a:off x="8068413" y="3202628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30" name="Oval 65"/>
            <p:cNvSpPr>
              <a:spLocks noChangeArrowheads="1"/>
            </p:cNvSpPr>
            <p:nvPr/>
          </p:nvSpPr>
          <p:spPr bwMode="auto">
            <a:xfrm>
              <a:off x="7891469" y="3135128"/>
              <a:ext cx="24658" cy="27432"/>
            </a:xfrm>
            <a:prstGeom prst="ellipse">
              <a:avLst/>
            </a:prstGeom>
            <a:solidFill>
              <a:srgbClr val="DD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6067801" y="1599132"/>
              <a:ext cx="2545003" cy="2012408"/>
              <a:chOff x="1655763" y="1996733"/>
              <a:chExt cx="5662613" cy="2976563"/>
            </a:xfrm>
          </p:grpSpPr>
          <p:sp>
            <p:nvSpPr>
              <p:cNvPr id="132" name="Line 6"/>
              <p:cNvSpPr>
                <a:spLocks noChangeShapeType="1"/>
              </p:cNvSpPr>
              <p:nvPr/>
            </p:nvSpPr>
            <p:spPr bwMode="auto">
              <a:xfrm>
                <a:off x="1655763" y="1996733"/>
                <a:ext cx="0" cy="1603375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Line 7"/>
              <p:cNvSpPr>
                <a:spLocks noChangeShapeType="1"/>
              </p:cNvSpPr>
              <p:nvPr/>
            </p:nvSpPr>
            <p:spPr bwMode="auto">
              <a:xfrm>
                <a:off x="1787526" y="1996733"/>
                <a:ext cx="0" cy="1603375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Line 8"/>
              <p:cNvSpPr>
                <a:spLocks noChangeShapeType="1"/>
              </p:cNvSpPr>
              <p:nvPr/>
            </p:nvSpPr>
            <p:spPr bwMode="auto">
              <a:xfrm>
                <a:off x="2184401" y="2566646"/>
                <a:ext cx="0" cy="1033463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9"/>
              <p:cNvSpPr>
                <a:spLocks noChangeShapeType="1"/>
              </p:cNvSpPr>
              <p:nvPr/>
            </p:nvSpPr>
            <p:spPr bwMode="auto">
              <a:xfrm>
                <a:off x="2316163" y="2930183"/>
                <a:ext cx="0" cy="669925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Line 10"/>
              <p:cNvSpPr>
                <a:spLocks noChangeShapeType="1"/>
              </p:cNvSpPr>
              <p:nvPr/>
            </p:nvSpPr>
            <p:spPr bwMode="auto">
              <a:xfrm>
                <a:off x="2446338" y="2947646"/>
                <a:ext cx="0" cy="652463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Line 11"/>
              <p:cNvSpPr>
                <a:spLocks noChangeShapeType="1"/>
              </p:cNvSpPr>
              <p:nvPr/>
            </p:nvSpPr>
            <p:spPr bwMode="auto">
              <a:xfrm>
                <a:off x="2578101" y="2988921"/>
                <a:ext cx="0" cy="611188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Line 12"/>
              <p:cNvSpPr>
                <a:spLocks noChangeShapeType="1"/>
              </p:cNvSpPr>
              <p:nvPr/>
            </p:nvSpPr>
            <p:spPr bwMode="auto">
              <a:xfrm>
                <a:off x="3103563" y="3071471"/>
                <a:ext cx="0" cy="528638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Line 13"/>
              <p:cNvSpPr>
                <a:spLocks noChangeShapeType="1"/>
              </p:cNvSpPr>
              <p:nvPr/>
            </p:nvSpPr>
            <p:spPr bwMode="auto">
              <a:xfrm>
                <a:off x="3233738" y="3120683"/>
                <a:ext cx="0" cy="479425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Line 14"/>
              <p:cNvSpPr>
                <a:spLocks noChangeShapeType="1"/>
              </p:cNvSpPr>
              <p:nvPr/>
            </p:nvSpPr>
            <p:spPr bwMode="auto">
              <a:xfrm flipV="1">
                <a:off x="4419601" y="3600108"/>
                <a:ext cx="0" cy="195263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Line 15"/>
              <p:cNvSpPr>
                <a:spLocks noChangeShapeType="1"/>
              </p:cNvSpPr>
              <p:nvPr/>
            </p:nvSpPr>
            <p:spPr bwMode="auto">
              <a:xfrm flipV="1">
                <a:off x="4816476" y="3600108"/>
                <a:ext cx="0" cy="323850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Line 16"/>
              <p:cNvSpPr>
                <a:spLocks noChangeShapeType="1"/>
              </p:cNvSpPr>
              <p:nvPr/>
            </p:nvSpPr>
            <p:spPr bwMode="auto">
              <a:xfrm flipV="1">
                <a:off x="5210176" y="3600108"/>
                <a:ext cx="0" cy="406400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17"/>
              <p:cNvSpPr>
                <a:spLocks noChangeShapeType="1"/>
              </p:cNvSpPr>
              <p:nvPr/>
            </p:nvSpPr>
            <p:spPr bwMode="auto">
              <a:xfrm flipV="1">
                <a:off x="5341938" y="3600108"/>
                <a:ext cx="0" cy="428625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18"/>
              <p:cNvSpPr>
                <a:spLocks noChangeShapeType="1"/>
              </p:cNvSpPr>
              <p:nvPr/>
            </p:nvSpPr>
            <p:spPr bwMode="auto">
              <a:xfrm flipV="1">
                <a:off x="5603876" y="3600108"/>
                <a:ext cx="0" cy="582613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Line 38"/>
              <p:cNvSpPr>
                <a:spLocks noChangeShapeType="1"/>
              </p:cNvSpPr>
              <p:nvPr/>
            </p:nvSpPr>
            <p:spPr bwMode="auto">
              <a:xfrm flipV="1">
                <a:off x="7318376" y="3600108"/>
                <a:ext cx="0" cy="1373188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40"/>
              <p:cNvSpPr>
                <a:spLocks noChangeShapeType="1"/>
              </p:cNvSpPr>
              <p:nvPr/>
            </p:nvSpPr>
            <p:spPr bwMode="auto">
              <a:xfrm flipV="1">
                <a:off x="6789738" y="3600108"/>
                <a:ext cx="0" cy="1017588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42"/>
              <p:cNvSpPr>
                <a:spLocks noChangeShapeType="1"/>
              </p:cNvSpPr>
              <p:nvPr/>
            </p:nvSpPr>
            <p:spPr bwMode="auto">
              <a:xfrm flipV="1">
                <a:off x="6657976" y="3600108"/>
                <a:ext cx="0" cy="919163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Line 44"/>
              <p:cNvSpPr>
                <a:spLocks noChangeShapeType="1"/>
              </p:cNvSpPr>
              <p:nvPr/>
            </p:nvSpPr>
            <p:spPr bwMode="auto">
              <a:xfrm flipV="1">
                <a:off x="6264276" y="3600108"/>
                <a:ext cx="0" cy="787400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46"/>
              <p:cNvSpPr>
                <a:spLocks noChangeShapeType="1"/>
              </p:cNvSpPr>
              <p:nvPr/>
            </p:nvSpPr>
            <p:spPr bwMode="auto">
              <a:xfrm flipV="1">
                <a:off x="6002338" y="3600108"/>
                <a:ext cx="0" cy="660400"/>
              </a:xfrm>
              <a:prstGeom prst="line">
                <a:avLst/>
              </a:prstGeom>
              <a:noFill/>
              <a:ln w="38100" cap="flat">
                <a:solidFill>
                  <a:srgbClr val="FFFFFF">
                    <a:lumMod val="85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185526" y="1659236"/>
              <a:ext cx="2545002" cy="2112222"/>
              <a:chOff x="1917701" y="2085633"/>
              <a:chExt cx="5662612" cy="3124200"/>
            </a:xfrm>
          </p:grpSpPr>
          <p:sp>
            <p:nvSpPr>
              <p:cNvPr id="151" name="Line 19"/>
              <p:cNvSpPr>
                <a:spLocks noChangeShapeType="1"/>
              </p:cNvSpPr>
              <p:nvPr/>
            </p:nvSpPr>
            <p:spPr bwMode="auto">
              <a:xfrm>
                <a:off x="1917701" y="2085633"/>
                <a:ext cx="0" cy="1514475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20"/>
              <p:cNvSpPr>
                <a:spLocks noChangeShapeType="1"/>
              </p:cNvSpPr>
              <p:nvPr/>
            </p:nvSpPr>
            <p:spPr bwMode="auto">
              <a:xfrm>
                <a:off x="2840038" y="3049246"/>
                <a:ext cx="0" cy="550863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21"/>
              <p:cNvSpPr>
                <a:spLocks noChangeShapeType="1"/>
              </p:cNvSpPr>
              <p:nvPr/>
            </p:nvSpPr>
            <p:spPr bwMode="auto">
              <a:xfrm>
                <a:off x="3368676" y="3161958"/>
                <a:ext cx="0" cy="438150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Line 22"/>
              <p:cNvSpPr>
                <a:spLocks noChangeShapeType="1"/>
              </p:cNvSpPr>
              <p:nvPr/>
            </p:nvSpPr>
            <p:spPr bwMode="auto">
              <a:xfrm>
                <a:off x="3500438" y="3236571"/>
                <a:ext cx="0" cy="363538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Line 23"/>
              <p:cNvSpPr>
                <a:spLocks noChangeShapeType="1"/>
              </p:cNvSpPr>
              <p:nvPr/>
            </p:nvSpPr>
            <p:spPr bwMode="auto">
              <a:xfrm>
                <a:off x="3632201" y="3308008"/>
                <a:ext cx="0" cy="292100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24"/>
              <p:cNvSpPr>
                <a:spLocks noChangeShapeType="1"/>
              </p:cNvSpPr>
              <p:nvPr/>
            </p:nvSpPr>
            <p:spPr bwMode="auto">
              <a:xfrm>
                <a:off x="3762376" y="3330233"/>
                <a:ext cx="0" cy="269875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25"/>
              <p:cNvSpPr>
                <a:spLocks noChangeShapeType="1"/>
              </p:cNvSpPr>
              <p:nvPr/>
            </p:nvSpPr>
            <p:spPr bwMode="auto">
              <a:xfrm>
                <a:off x="3894138" y="3387383"/>
                <a:ext cx="0" cy="212725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Line 26"/>
              <p:cNvSpPr>
                <a:spLocks noChangeShapeType="1"/>
              </p:cNvSpPr>
              <p:nvPr/>
            </p:nvSpPr>
            <p:spPr bwMode="auto">
              <a:xfrm>
                <a:off x="4025901" y="3395321"/>
                <a:ext cx="0" cy="204788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Line 27"/>
              <p:cNvSpPr>
                <a:spLocks noChangeShapeType="1"/>
              </p:cNvSpPr>
              <p:nvPr/>
            </p:nvSpPr>
            <p:spPr bwMode="auto">
              <a:xfrm flipV="1">
                <a:off x="4156076" y="3600108"/>
                <a:ext cx="0" cy="65088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Line 28"/>
              <p:cNvSpPr>
                <a:spLocks noChangeShapeType="1"/>
              </p:cNvSpPr>
              <p:nvPr/>
            </p:nvSpPr>
            <p:spPr bwMode="auto">
              <a:xfrm flipV="1">
                <a:off x="4287838" y="3600108"/>
                <a:ext cx="0" cy="82550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Line 29"/>
              <p:cNvSpPr>
                <a:spLocks noChangeShapeType="1"/>
              </p:cNvSpPr>
              <p:nvPr/>
            </p:nvSpPr>
            <p:spPr bwMode="auto">
              <a:xfrm flipV="1">
                <a:off x="4549776" y="3600108"/>
                <a:ext cx="0" cy="195263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Line 30"/>
              <p:cNvSpPr>
                <a:spLocks noChangeShapeType="1"/>
              </p:cNvSpPr>
              <p:nvPr/>
            </p:nvSpPr>
            <p:spPr bwMode="auto">
              <a:xfrm flipV="1">
                <a:off x="4686301" y="3600108"/>
                <a:ext cx="0" cy="315913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Line 31"/>
              <p:cNvSpPr>
                <a:spLocks noChangeShapeType="1"/>
              </p:cNvSpPr>
              <p:nvPr/>
            </p:nvSpPr>
            <p:spPr bwMode="auto">
              <a:xfrm flipV="1">
                <a:off x="5080001" y="3600108"/>
                <a:ext cx="0" cy="365125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Line 32"/>
              <p:cNvSpPr>
                <a:spLocks noChangeShapeType="1"/>
              </p:cNvSpPr>
              <p:nvPr/>
            </p:nvSpPr>
            <p:spPr bwMode="auto">
              <a:xfrm flipV="1">
                <a:off x="5473701" y="3600108"/>
                <a:ext cx="0" cy="442913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Line 33"/>
              <p:cNvSpPr>
                <a:spLocks noChangeShapeType="1"/>
              </p:cNvSpPr>
              <p:nvPr/>
            </p:nvSpPr>
            <p:spPr bwMode="auto">
              <a:xfrm flipV="1">
                <a:off x="5870576" y="3600108"/>
                <a:ext cx="0" cy="649288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Line 48"/>
              <p:cNvSpPr>
                <a:spLocks noChangeShapeType="1"/>
              </p:cNvSpPr>
              <p:nvPr/>
            </p:nvSpPr>
            <p:spPr bwMode="auto">
              <a:xfrm flipV="1">
                <a:off x="7580313" y="3600108"/>
                <a:ext cx="0" cy="1609725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 flipV="1">
                <a:off x="7448551" y="3600108"/>
                <a:ext cx="0" cy="1381125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Line 52"/>
              <p:cNvSpPr>
                <a:spLocks noChangeShapeType="1"/>
              </p:cNvSpPr>
              <p:nvPr/>
            </p:nvSpPr>
            <p:spPr bwMode="auto">
              <a:xfrm flipV="1">
                <a:off x="7186613" y="3600108"/>
                <a:ext cx="0" cy="1058863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Line 54"/>
              <p:cNvSpPr>
                <a:spLocks noChangeShapeType="1"/>
              </p:cNvSpPr>
              <p:nvPr/>
            </p:nvSpPr>
            <p:spPr bwMode="auto">
              <a:xfrm flipV="1">
                <a:off x="7051676" y="3600108"/>
                <a:ext cx="0" cy="1058863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Line 56"/>
              <p:cNvSpPr>
                <a:spLocks noChangeShapeType="1"/>
              </p:cNvSpPr>
              <p:nvPr/>
            </p:nvSpPr>
            <p:spPr bwMode="auto">
              <a:xfrm flipV="1">
                <a:off x="6919913" y="3600108"/>
                <a:ext cx="0" cy="1058863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Line 58"/>
              <p:cNvSpPr>
                <a:spLocks noChangeShapeType="1"/>
              </p:cNvSpPr>
              <p:nvPr/>
            </p:nvSpPr>
            <p:spPr bwMode="auto">
              <a:xfrm flipV="1">
                <a:off x="6526213" y="3600108"/>
                <a:ext cx="0" cy="863600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Line 60"/>
              <p:cNvSpPr>
                <a:spLocks noChangeShapeType="1"/>
              </p:cNvSpPr>
              <p:nvPr/>
            </p:nvSpPr>
            <p:spPr bwMode="auto">
              <a:xfrm flipV="1">
                <a:off x="6396038" y="3600108"/>
                <a:ext cx="0" cy="847725"/>
              </a:xfrm>
              <a:prstGeom prst="line">
                <a:avLst/>
              </a:prstGeom>
              <a:noFill/>
              <a:ln w="38100" cap="flat">
                <a:solidFill>
                  <a:srgbClr val="00457C">
                    <a:lumMod val="40000"/>
                    <a:lumOff val="6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6246172" y="1692507"/>
              <a:ext cx="1833658" cy="1498304"/>
              <a:chOff x="2052638" y="2134846"/>
              <a:chExt cx="4079875" cy="2216150"/>
            </a:xfrm>
          </p:grpSpPr>
          <p:sp>
            <p:nvSpPr>
              <p:cNvPr id="174" name="Line 34"/>
              <p:cNvSpPr>
                <a:spLocks noChangeShapeType="1"/>
              </p:cNvSpPr>
              <p:nvPr/>
            </p:nvSpPr>
            <p:spPr bwMode="auto">
              <a:xfrm>
                <a:off x="2052638" y="2134846"/>
                <a:ext cx="0" cy="1465263"/>
              </a:xfrm>
              <a:prstGeom prst="line">
                <a:avLst/>
              </a:prstGeom>
              <a:noFill/>
              <a:ln w="38100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Line 35"/>
              <p:cNvSpPr>
                <a:spLocks noChangeShapeType="1"/>
              </p:cNvSpPr>
              <p:nvPr/>
            </p:nvSpPr>
            <p:spPr bwMode="auto">
              <a:xfrm>
                <a:off x="2709863" y="2996858"/>
                <a:ext cx="0" cy="603250"/>
              </a:xfrm>
              <a:prstGeom prst="line">
                <a:avLst/>
              </a:prstGeom>
              <a:noFill/>
              <a:ln w="38100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Line 36"/>
              <p:cNvSpPr>
                <a:spLocks noChangeShapeType="1"/>
              </p:cNvSpPr>
              <p:nvPr/>
            </p:nvSpPr>
            <p:spPr bwMode="auto">
              <a:xfrm>
                <a:off x="2971801" y="3065121"/>
                <a:ext cx="0" cy="534988"/>
              </a:xfrm>
              <a:prstGeom prst="line">
                <a:avLst/>
              </a:prstGeom>
              <a:noFill/>
              <a:ln w="38100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 flipV="1">
                <a:off x="4948238" y="3600108"/>
                <a:ext cx="0" cy="349250"/>
              </a:xfrm>
              <a:prstGeom prst="line">
                <a:avLst/>
              </a:prstGeom>
              <a:noFill/>
              <a:ln w="38100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Line 62"/>
              <p:cNvSpPr>
                <a:spLocks noChangeShapeType="1"/>
              </p:cNvSpPr>
              <p:nvPr/>
            </p:nvSpPr>
            <p:spPr bwMode="auto">
              <a:xfrm flipV="1">
                <a:off x="6132513" y="3600108"/>
                <a:ext cx="0" cy="750888"/>
              </a:xfrm>
              <a:prstGeom prst="line">
                <a:avLst/>
              </a:prstGeom>
              <a:noFill/>
              <a:ln w="38100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Line 64"/>
              <p:cNvSpPr>
                <a:spLocks noChangeShapeType="1"/>
              </p:cNvSpPr>
              <p:nvPr/>
            </p:nvSpPr>
            <p:spPr bwMode="auto">
              <a:xfrm flipV="1">
                <a:off x="5735638" y="3600108"/>
                <a:ext cx="0" cy="646113"/>
              </a:xfrm>
              <a:prstGeom prst="line">
                <a:avLst/>
              </a:prstGeom>
              <a:noFill/>
              <a:ln w="38100" cap="flat">
                <a:solidFill>
                  <a:srgbClr val="002A7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" name="Line 55"/>
            <p:cNvSpPr>
              <a:spLocks noChangeShapeType="1"/>
            </p:cNvSpPr>
            <p:nvPr/>
          </p:nvSpPr>
          <p:spPr bwMode="auto">
            <a:xfrm>
              <a:off x="6015130" y="2684292"/>
              <a:ext cx="27516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81" name="Line 77"/>
            <p:cNvSpPr>
              <a:spLocks noChangeShapeType="1"/>
            </p:cNvSpPr>
            <p:nvPr/>
          </p:nvSpPr>
          <p:spPr bwMode="auto">
            <a:xfrm>
              <a:off x="6039974" y="3008933"/>
              <a:ext cx="2732650" cy="0"/>
            </a:xfrm>
            <a:prstGeom prst="line">
              <a:avLst/>
            </a:prstGeom>
            <a:noFill/>
            <a:ln w="12700" cap="flat">
              <a:solidFill>
                <a:srgbClr val="FFFFFF">
                  <a:lumMod val="5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82" name="Rectangle 90"/>
            <p:cNvSpPr>
              <a:spLocks noChangeArrowheads="1"/>
            </p:cNvSpPr>
            <p:nvPr/>
          </p:nvSpPr>
          <p:spPr bwMode="auto">
            <a:xfrm>
              <a:off x="6042613" y="1573364"/>
              <a:ext cx="45720" cy="4572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83" name="Rectangle 90"/>
            <p:cNvSpPr>
              <a:spLocks noChangeArrowheads="1"/>
            </p:cNvSpPr>
            <p:nvPr/>
          </p:nvSpPr>
          <p:spPr bwMode="auto">
            <a:xfrm>
              <a:off x="6102873" y="1573375"/>
              <a:ext cx="45720" cy="4572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84" name="Line 55"/>
            <p:cNvSpPr>
              <a:spLocks noChangeShapeType="1"/>
            </p:cNvSpPr>
            <p:nvPr/>
          </p:nvSpPr>
          <p:spPr bwMode="auto">
            <a:xfrm>
              <a:off x="6015129" y="1594073"/>
              <a:ext cx="0" cy="21788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374137" y="1447801"/>
              <a:ext cx="2195614" cy="461665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sz="1300" b="1" dirty="0">
                  <a:cs typeface="Times New Roman" panose="02020603050405020304" pitchFamily="18" charset="0"/>
                </a:rPr>
                <a:t>CheckMate 032</a:t>
              </a:r>
            </a:p>
            <a:p>
              <a:pPr algn="ctr"/>
              <a:r>
                <a:rPr lang="en-US" sz="1300" b="1" dirty="0">
                  <a:cs typeface="Times New Roman" panose="02020603050405020304" pitchFamily="18" charset="0"/>
                </a:rPr>
                <a:t>Nivolumab-1 + Ipilimumab-3</a:t>
              </a:r>
            </a:p>
          </p:txBody>
        </p:sp>
        <p:sp>
          <p:nvSpPr>
            <p:cNvPr id="186" name="Rectangle 90"/>
            <p:cNvSpPr>
              <a:spLocks noChangeArrowheads="1"/>
            </p:cNvSpPr>
            <p:nvPr/>
          </p:nvSpPr>
          <p:spPr bwMode="auto">
            <a:xfrm>
              <a:off x="3196557" y="1574980"/>
              <a:ext cx="45720" cy="4572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90"/>
            <p:cNvSpPr>
              <a:spLocks noChangeArrowheads="1"/>
            </p:cNvSpPr>
            <p:nvPr/>
          </p:nvSpPr>
          <p:spPr bwMode="auto">
            <a:xfrm>
              <a:off x="3232497" y="1574991"/>
              <a:ext cx="45720" cy="4572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 kern="0">
                <a:solidFill>
                  <a:srgbClr val="000000"/>
                </a:solidFill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3101561" y="3887409"/>
              <a:ext cx="5737702" cy="157605"/>
              <a:chOff x="777115" y="3735871"/>
              <a:chExt cx="5737702" cy="157605"/>
            </a:xfrm>
          </p:grpSpPr>
          <p:sp>
            <p:nvSpPr>
              <p:cNvPr id="189" name="TextBox 188"/>
              <p:cNvSpPr txBox="1"/>
              <p:nvPr/>
            </p:nvSpPr>
            <p:spPr>
              <a:xfrm>
                <a:off x="896150" y="3735871"/>
                <a:ext cx="573108" cy="157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r>
                  <a:rPr lang="en-US" sz="1100" b="1" dirty="0">
                    <a:latin typeface="+mj-lt"/>
                    <a:cs typeface="Times New Roman" panose="02020603050405020304" pitchFamily="18" charset="0"/>
                  </a:rPr>
                  <a:t>&lt;1% PD-L1</a:t>
                </a:r>
              </a:p>
            </p:txBody>
          </p:sp>
          <p:sp>
            <p:nvSpPr>
              <p:cNvPr id="190" name="Rectangle 90"/>
              <p:cNvSpPr>
                <a:spLocks noChangeArrowheads="1"/>
              </p:cNvSpPr>
              <p:nvPr/>
            </p:nvSpPr>
            <p:spPr bwMode="auto">
              <a:xfrm>
                <a:off x="777115" y="3768953"/>
                <a:ext cx="91440" cy="91440"/>
              </a:xfrm>
              <a:prstGeom prst="rect">
                <a:avLst/>
              </a:prstGeom>
              <a:solidFill>
                <a:srgbClr val="65BB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800" b="1" ker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719423" y="3735871"/>
                <a:ext cx="573108" cy="157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r>
                  <a:rPr lang="en-GB" sz="1100" b="1" dirty="0">
                    <a:latin typeface="+mj-lt"/>
                    <a:cs typeface="Times New Roman" panose="02020603050405020304" pitchFamily="18" charset="0"/>
                  </a:rPr>
                  <a:t>≥1% PD-L1</a:t>
                </a:r>
              </a:p>
            </p:txBody>
          </p:sp>
          <p:sp>
            <p:nvSpPr>
              <p:cNvPr id="192" name="Rectangle 90"/>
              <p:cNvSpPr>
                <a:spLocks noChangeArrowheads="1"/>
              </p:cNvSpPr>
              <p:nvPr/>
            </p:nvSpPr>
            <p:spPr bwMode="auto">
              <a:xfrm>
                <a:off x="1600388" y="3768953"/>
                <a:ext cx="91440" cy="91440"/>
              </a:xfrm>
              <a:prstGeom prst="rect">
                <a:avLst/>
              </a:prstGeom>
              <a:solidFill>
                <a:srgbClr val="002A7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800" b="1" ker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2527659" y="3743751"/>
                <a:ext cx="1556646" cy="141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1100" b="1" dirty="0">
                    <a:latin typeface="+mj-lt"/>
                    <a:cs typeface="Times New Roman" panose="02020603050405020304" pitchFamily="18" charset="0"/>
                  </a:rPr>
                  <a:t>PD-L1 not evaluable/missing</a:t>
                </a:r>
              </a:p>
            </p:txBody>
          </p:sp>
          <p:sp>
            <p:nvSpPr>
              <p:cNvPr id="194" name="Rectangle 90"/>
              <p:cNvSpPr>
                <a:spLocks noChangeArrowheads="1"/>
              </p:cNvSpPr>
              <p:nvPr/>
            </p:nvSpPr>
            <p:spPr bwMode="auto">
              <a:xfrm>
                <a:off x="2408625" y="3768953"/>
                <a:ext cx="91440" cy="914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800" b="1" ker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130094" y="3735871"/>
                <a:ext cx="1213378" cy="157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r>
                  <a:rPr lang="en-GB" sz="1100" b="1" dirty="0">
                    <a:latin typeface="+mj-lt"/>
                    <a:cs typeface="Times New Roman" panose="02020603050405020304" pitchFamily="18" charset="0"/>
                  </a:rPr>
                  <a:t>Confirmed responders</a:t>
                </a:r>
              </a:p>
            </p:txBody>
          </p:sp>
          <p:sp>
            <p:nvSpPr>
              <p:cNvPr id="196" name="Oval 84"/>
              <p:cNvSpPr>
                <a:spLocks noChangeArrowheads="1"/>
              </p:cNvSpPr>
              <p:nvPr/>
            </p:nvSpPr>
            <p:spPr bwMode="auto">
              <a:xfrm>
                <a:off x="4037282" y="3776888"/>
                <a:ext cx="75570" cy="755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800" b="1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487998" y="3735871"/>
                <a:ext cx="1026819" cy="157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r>
                  <a:rPr lang="en-GB" sz="1100" b="1" dirty="0">
                    <a:latin typeface="+mj-lt"/>
                    <a:cs typeface="Times New Roman" panose="02020603050405020304" pitchFamily="18" charset="0"/>
                  </a:rPr>
                  <a:t>Truncated to 100%</a:t>
                </a:r>
              </a:p>
            </p:txBody>
          </p:sp>
          <p:sp>
            <p:nvSpPr>
              <p:cNvPr id="198" name="Rectangle 90"/>
              <p:cNvSpPr>
                <a:spLocks noChangeArrowheads="1"/>
              </p:cNvSpPr>
              <p:nvPr/>
            </p:nvSpPr>
            <p:spPr bwMode="auto">
              <a:xfrm>
                <a:off x="5383456" y="3783446"/>
                <a:ext cx="62455" cy="62455"/>
              </a:xfrm>
              <a:prstGeom prst="rect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800" b="1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9" name="TextBox 198"/>
          <p:cNvSpPr txBox="1"/>
          <p:nvPr/>
        </p:nvSpPr>
        <p:spPr>
          <a:xfrm rot="16200000">
            <a:off x="6189867" y="5520606"/>
            <a:ext cx="2213123" cy="461665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Best change from baseline in </a:t>
            </a:r>
            <a:b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target lesion volume (%)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6324156" y="5308026"/>
            <a:ext cx="484213" cy="480828"/>
            <a:chOff x="2057479" y="3270115"/>
            <a:chExt cx="400176" cy="397379"/>
          </a:xfrm>
        </p:grpSpPr>
        <p:sp>
          <p:nvSpPr>
            <p:cNvPr id="202" name="Rectangle 201"/>
            <p:cNvSpPr/>
            <p:nvPr/>
          </p:nvSpPr>
          <p:spPr>
            <a:xfrm>
              <a:off x="2057479" y="3326139"/>
              <a:ext cx="91440" cy="91440"/>
            </a:xfrm>
            <a:prstGeom prst="rect">
              <a:avLst/>
            </a:prstGeom>
            <a:solidFill>
              <a:srgbClr val="002A7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057479" y="3520029"/>
              <a:ext cx="91440" cy="91440"/>
            </a:xfrm>
            <a:prstGeom prst="rect">
              <a:avLst/>
            </a:prstGeom>
            <a:solidFill>
              <a:srgbClr val="65BB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120891" y="3270115"/>
              <a:ext cx="336764" cy="20348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defRPr/>
              </a:pPr>
              <a:r>
                <a:rPr lang="en-US" sz="1000" b="1" kern="0" dirty="0">
                  <a:solidFill>
                    <a:srgbClr val="000000"/>
                  </a:solidFill>
                </a:rPr>
                <a:t>≥1%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0891" y="3464005"/>
              <a:ext cx="336764" cy="20348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defRPr/>
              </a:pPr>
              <a:r>
                <a:rPr lang="en-US" sz="1000" b="1" kern="0" dirty="0">
                  <a:solidFill>
                    <a:srgbClr val="000000"/>
                  </a:solidFill>
                </a:rPr>
                <a:t>&lt;1%</a:t>
              </a:r>
            </a:p>
          </p:txBody>
        </p:sp>
      </p:grpSp>
      <p:sp>
        <p:nvSpPr>
          <p:cNvPr id="206" name="Rectangle 205"/>
          <p:cNvSpPr/>
          <p:nvPr/>
        </p:nvSpPr>
        <p:spPr>
          <a:xfrm>
            <a:off x="4763994" y="4932938"/>
            <a:ext cx="2239019" cy="168728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924857" y="4196761"/>
            <a:ext cx="33283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300" b="1" kern="0" dirty="0">
                <a:solidFill>
                  <a:srgbClr val="000000"/>
                </a:solidFill>
              </a:rPr>
              <a:t>CheckMate 032: </a:t>
            </a:r>
            <a:br>
              <a:rPr lang="en-US" sz="1300" b="1" kern="0" dirty="0">
                <a:solidFill>
                  <a:srgbClr val="000000"/>
                </a:solidFill>
              </a:rPr>
            </a:br>
            <a:r>
              <a:rPr lang="en-US" sz="1300" b="1" kern="0" dirty="0">
                <a:solidFill>
                  <a:srgbClr val="000000"/>
                </a:solidFill>
              </a:rPr>
              <a:t>Tumor PD-L1 expression in </a:t>
            </a:r>
            <a:br>
              <a:rPr lang="en-US" sz="1300" b="1" kern="0" dirty="0">
                <a:solidFill>
                  <a:srgbClr val="000000"/>
                </a:solidFill>
              </a:rPr>
            </a:br>
            <a:r>
              <a:rPr lang="en-US" sz="1300" b="1" kern="0" dirty="0">
                <a:solidFill>
                  <a:srgbClr val="000000"/>
                </a:solidFill>
              </a:rPr>
              <a:t>non-randomized cohort (n = 159)</a:t>
            </a:r>
            <a:r>
              <a:rPr lang="en-US" sz="1300" b="1" kern="0" baseline="30000" dirty="0">
                <a:solidFill>
                  <a:srgbClr val="000000"/>
                </a:solidFill>
              </a:rPr>
              <a:t>1a</a:t>
            </a:r>
            <a:endParaRPr lang="en-US" sz="1300" b="1" kern="0" dirty="0">
              <a:solidFill>
                <a:srgbClr val="000000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635749" y="5487859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254802" y="6091578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FFFFFF"/>
                </a:solidFill>
              </a:rPr>
              <a:t>82%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770547" y="6466331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Antonia… Hellmann, WCLC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876" y="4901270"/>
            <a:ext cx="1933024" cy="192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" name="Picture 2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Tumor mutation burden in SCLC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58400" y="3048000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5410200"/>
            <a:ext cx="228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1676401"/>
            <a:ext cx="877540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81800" y="6550224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Antonia… Hellmann, WCLC 2017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Tumor mutation burden in SCLC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58400" y="28484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5410200"/>
            <a:ext cx="228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60" y="1352673"/>
            <a:ext cx="10686080" cy="383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16200000">
            <a:off x="8839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3124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40699" y="5463240"/>
            <a:ext cx="8001000" cy="828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/>
              <a:t>TMB matters for PD-1 treatment across lung cancers… and may be even more important in context of combo therapy</a:t>
            </a:r>
            <a:endParaRPr lang="en-US" sz="22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943600" y="3124200"/>
            <a:ext cx="1637607" cy="5486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76400" y="1155992"/>
            <a:ext cx="8610600" cy="591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62403" y="6535227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Antonia… Hellmann, WCLC 2017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58400" y="28484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5410200"/>
            <a:ext cx="228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8839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3124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80211" y="1496285"/>
            <a:ext cx="7481454" cy="390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9800" y="16002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593" y="304800"/>
            <a:ext cx="6896100" cy="61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Pembrolizumab in SCLC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58400" y="28484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5410200"/>
            <a:ext cx="228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8839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3124200" y="1019688"/>
            <a:ext cx="228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80211" y="1496285"/>
            <a:ext cx="7481454" cy="390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29400" y="642329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Ott, JCO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43" y="1033383"/>
            <a:ext cx="5144292" cy="554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6146626" y="1527678"/>
            <a:ext cx="5339100" cy="3945235"/>
            <a:chOff x="6146626" y="1527678"/>
            <a:chExt cx="5339100" cy="39452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6626" y="1591187"/>
              <a:ext cx="5339100" cy="388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248400" y="1527678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Neoadjuvant approach and progression into early stage lung cancer</a:t>
            </a:r>
          </a:p>
          <a:p>
            <a:pPr lvl="1"/>
            <a:r>
              <a:rPr lang="en-US" b="1" dirty="0"/>
              <a:t>Adjuvant PDL1 is here… neoadjuvant may come!</a:t>
            </a:r>
          </a:p>
          <a:p>
            <a:endParaRPr lang="en-US" dirty="0"/>
          </a:p>
          <a:p>
            <a:r>
              <a:rPr lang="en-US" dirty="0"/>
              <a:t>PD-1 + CTLA4 and other immunotherapeutic targets in late phase development</a:t>
            </a:r>
          </a:p>
          <a:p>
            <a:pPr lvl="1"/>
            <a:r>
              <a:rPr lang="en-US" b="1" dirty="0"/>
              <a:t>Multiple Ph3 trials are enrolled and results awaited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Immunotherapy in SCLC</a:t>
            </a:r>
          </a:p>
          <a:p>
            <a:pPr lvl="1"/>
            <a:r>
              <a:rPr lang="en-US" b="1" dirty="0"/>
              <a:t>PD-1 blockade can work in SCLC (NCCN listed)</a:t>
            </a:r>
          </a:p>
          <a:p>
            <a:pPr lvl="1"/>
            <a:r>
              <a:rPr lang="en-US" b="1" dirty="0"/>
              <a:t>TMB may be a useful biomarker of activity for combination therapy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85934"/>
              </p:ext>
            </p:extLst>
          </p:nvPr>
        </p:nvGraphicFramePr>
        <p:xfrm>
          <a:off x="2362200" y="2514600"/>
          <a:ext cx="7772399" cy="142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5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AstraZeneca Pharmaceuticals LP, Bristol-Myers Squibb Company, Genentech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BioOncology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Janssen Biotech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Merck, Novartis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3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>
            <a:no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3251200" y="5776411"/>
            <a:ext cx="7823201" cy="508000"/>
          </a:xfrm>
        </p:spPr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2514600"/>
          </a:xfrm>
        </p:spPr>
        <p:txBody>
          <a:bodyPr/>
          <a:lstStyle/>
          <a:p>
            <a:r>
              <a:rPr lang="en-US"/>
              <a:t>Are there any situations in which you would use the combination of an anti-PD-1/PD-L1 antibody and an anti-CTLA-4 antibody for metastatic </a:t>
            </a:r>
            <a:r>
              <a:rPr lang="en-US" u="sng"/>
              <a:t>NSCLC</a:t>
            </a:r>
            <a:r>
              <a:rPr lang="en-US"/>
              <a:t> outside of a trial setting?</a:t>
            </a:r>
          </a:p>
        </p:txBody>
      </p:sp>
    </p:spTree>
    <p:extLst>
      <p:ext uri="{BB962C8B-B14F-4D97-AF65-F5344CB8AC3E}">
        <p14:creationId xmlns:p14="http://schemas.microsoft.com/office/powerpoint/2010/main" val="18163414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  <a:endParaRPr lang="en-US" dirty="0">
              <a:solidFill>
                <a:srgbClr val="FF4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Yes: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Yes: Routine as 2</a:t>
            </a:r>
            <a:r>
              <a:rPr lang="en-US" baseline="30000" dirty="0"/>
              <a:t>nd</a:t>
            </a:r>
            <a:r>
              <a:rPr lang="en-US" dirty="0"/>
              <a:t>-line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Yes: Will discuss as 2</a:t>
            </a:r>
            <a:r>
              <a:rPr lang="en-US" baseline="30000" dirty="0"/>
              <a:t>nd</a:t>
            </a:r>
            <a:r>
              <a:rPr lang="en-US" dirty="0"/>
              <a:t>-line option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Yes: 2</a:t>
            </a:r>
            <a:r>
              <a:rPr lang="en-US" baseline="30000" dirty="0"/>
              <a:t>nd</a:t>
            </a:r>
            <a:r>
              <a:rPr lang="en-US" dirty="0"/>
              <a:t> line as standard treatment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Yes: Good PS and no contraindications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2514600"/>
          </a:xfrm>
        </p:spPr>
        <p:txBody>
          <a:bodyPr/>
          <a:lstStyle/>
          <a:p>
            <a:r>
              <a:rPr lang="en-US"/>
              <a:t>Are there any situations in which you would use the combination of an anti-PD-1/PD-L1 antibody and an anti-CTLA-4 antibody for metastatic </a:t>
            </a:r>
            <a:r>
              <a:rPr lang="en-US" u="sng"/>
              <a:t>small cell lung cancer</a:t>
            </a:r>
            <a:r>
              <a:rPr lang="en-US"/>
              <a:t> outside of a trial setting?</a:t>
            </a:r>
          </a:p>
        </p:txBody>
      </p:sp>
    </p:spTree>
    <p:extLst>
      <p:ext uri="{BB962C8B-B14F-4D97-AF65-F5344CB8AC3E}">
        <p14:creationId xmlns:p14="http://schemas.microsoft.com/office/powerpoint/2010/main" val="10525457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1200" y="2717800"/>
            <a:ext cx="7823200" cy="508000"/>
          </a:xfrm>
        </p:spPr>
        <p:txBody>
          <a:bodyPr/>
          <a:lstStyle/>
          <a:p>
            <a:r>
              <a:rPr lang="en-US" dirty="0" err="1"/>
              <a:t>Nivolumab</a:t>
            </a:r>
            <a:r>
              <a:rPr lang="en-US" dirty="0"/>
              <a:t>/</a:t>
            </a:r>
            <a:r>
              <a:rPr lang="en-US" dirty="0" err="1"/>
              <a:t>ipilimumab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251200" y="3225800"/>
            <a:ext cx="7823200" cy="508000"/>
          </a:xfrm>
        </p:spPr>
        <p:txBody>
          <a:bodyPr/>
          <a:lstStyle/>
          <a:p>
            <a:r>
              <a:rPr lang="en-US" dirty="0" err="1"/>
              <a:t>Nivolumab</a:t>
            </a:r>
            <a:r>
              <a:rPr lang="en-US" dirty="0"/>
              <a:t>/</a:t>
            </a:r>
            <a:r>
              <a:rPr lang="en-US" dirty="0" err="1"/>
              <a:t>ipilimumab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3251200" y="3733800"/>
            <a:ext cx="7823200" cy="508000"/>
          </a:xfrm>
        </p:spPr>
        <p:txBody>
          <a:bodyPr/>
          <a:lstStyle/>
          <a:p>
            <a:r>
              <a:rPr lang="en-US" dirty="0" err="1"/>
              <a:t>Nivolumab</a:t>
            </a:r>
            <a:r>
              <a:rPr lang="en-US" dirty="0"/>
              <a:t>/</a:t>
            </a:r>
            <a:r>
              <a:rPr lang="en-US" dirty="0" err="1"/>
              <a:t>ipilimumab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3251200" y="4241800"/>
            <a:ext cx="7823200" cy="508000"/>
          </a:xfrm>
        </p:spPr>
        <p:txBody>
          <a:bodyPr/>
          <a:lstStyle/>
          <a:p>
            <a:r>
              <a:rPr lang="en-US" dirty="0" err="1"/>
              <a:t>Nivolumab</a:t>
            </a:r>
            <a:r>
              <a:rPr lang="en-US" dirty="0"/>
              <a:t>/</a:t>
            </a:r>
            <a:r>
              <a:rPr lang="en-US" dirty="0" err="1"/>
              <a:t>ipilimumab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251200" y="4749800"/>
            <a:ext cx="7823200" cy="508000"/>
          </a:xfrm>
        </p:spPr>
        <p:txBody>
          <a:bodyPr/>
          <a:lstStyle/>
          <a:p>
            <a:r>
              <a:rPr lang="en-US" dirty="0"/>
              <a:t>Nivolumab/ipilimumab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251200" y="5268411"/>
            <a:ext cx="7823200" cy="508000"/>
          </a:xfrm>
        </p:spPr>
        <p:txBody>
          <a:bodyPr/>
          <a:lstStyle/>
          <a:p>
            <a:r>
              <a:rPr lang="en-US" dirty="0" err="1"/>
              <a:t>Nivolumab</a:t>
            </a:r>
            <a:r>
              <a:rPr lang="en-US" dirty="0"/>
              <a:t>/</a:t>
            </a:r>
            <a:r>
              <a:rPr lang="en-US" dirty="0" err="1"/>
              <a:t>ipilimumab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3251200" y="5765800"/>
            <a:ext cx="7823200" cy="508000"/>
          </a:xfrm>
        </p:spPr>
        <p:txBody>
          <a:bodyPr/>
          <a:lstStyle/>
          <a:p>
            <a:r>
              <a:rPr lang="en-US" dirty="0" err="1"/>
              <a:t>Nivolumab</a:t>
            </a:r>
            <a:r>
              <a:rPr lang="en-US" dirty="0"/>
              <a:t>/</a:t>
            </a:r>
            <a:r>
              <a:rPr lang="en-US" dirty="0" err="1"/>
              <a:t>ipilimumab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2514600"/>
          </a:xfrm>
        </p:spPr>
        <p:txBody>
          <a:bodyPr/>
          <a:lstStyle/>
          <a:p>
            <a:r>
              <a:rPr lang="en-US" sz="2667" dirty="0"/>
              <a:t>A 60-year-old patient with metastatic SCLC experiences a response to first-line carboplatin/etoposide but then experiences disease progression after 3 months. What would you recommend?</a:t>
            </a:r>
          </a:p>
        </p:txBody>
      </p:sp>
    </p:spTree>
    <p:extLst>
      <p:ext uri="{BB962C8B-B14F-4D97-AF65-F5344CB8AC3E}">
        <p14:creationId xmlns:p14="http://schemas.microsoft.com/office/powerpoint/2010/main" val="15954777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PEG-IL-2, adenosine receptor inhibitors, LAG3, 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IDO inhibitors; B7H3 </a:t>
            </a:r>
            <a:r>
              <a:rPr lang="en-US" dirty="0" err="1"/>
              <a:t>MAbs</a:t>
            </a:r>
            <a:r>
              <a:rPr lang="en-US" dirty="0"/>
              <a:t>; HEAT vaccine; chemo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Personalized cancer vaccines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Radiation therapy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VEGF inhibitors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IDO and LAG3 as promising targets; DART molecules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Radiation; </a:t>
            </a:r>
            <a:r>
              <a:rPr lang="en-US" dirty="0" err="1"/>
              <a:t>multikinase</a:t>
            </a:r>
            <a:r>
              <a:rPr lang="en-US" dirty="0"/>
              <a:t> inhibitors such as </a:t>
            </a:r>
            <a:r>
              <a:rPr lang="en-US" dirty="0" err="1"/>
              <a:t>cabozantinib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2514600"/>
          </a:xfrm>
        </p:spPr>
        <p:txBody>
          <a:bodyPr/>
          <a:lstStyle/>
          <a:p>
            <a:r>
              <a:rPr lang="en-US"/>
              <a:t>What other strategies combining anti-PD-1/PD-L1 antibodies with other agents do you believe are particularly promising? </a:t>
            </a:r>
          </a:p>
        </p:txBody>
      </p:sp>
    </p:spTree>
    <p:extLst>
      <p:ext uri="{BB962C8B-B14F-4D97-AF65-F5344CB8AC3E}">
        <p14:creationId xmlns:p14="http://schemas.microsoft.com/office/powerpoint/2010/main" val="1714030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363200" cy="4525963"/>
          </a:xfrm>
        </p:spPr>
        <p:txBody>
          <a:bodyPr/>
          <a:lstStyle/>
          <a:p>
            <a:r>
              <a:rPr lang="en-US" dirty="0"/>
              <a:t>Neoadjuvant approach and progression into early stage lung cancer</a:t>
            </a:r>
          </a:p>
          <a:p>
            <a:endParaRPr lang="en-US" dirty="0"/>
          </a:p>
          <a:p>
            <a:r>
              <a:rPr lang="en-US" dirty="0"/>
              <a:t>PD-1 + CTLA4 and other immunotherapeutic targets in late phase development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Immunotherapy in SCLC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8" y="6220160"/>
            <a:ext cx="538843" cy="5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Emerging role for immunotherapy in neoadjuvant setting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SK blue template">
  <a:themeElements>
    <a:clrScheme name="MSK Color Palet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445B8AAF-ADEB-4595-9497-CC7C161000BA}"/>
</file>

<file path=customXml/itemProps2.xml><?xml version="1.0" encoding="utf-8"?>
<ds:datastoreItem xmlns:ds="http://schemas.openxmlformats.org/officeDocument/2006/customXml" ds:itemID="{F689AFE5-E61F-4C1C-A771-98E02C3F6876}"/>
</file>

<file path=customXml/itemProps3.xml><?xml version="1.0" encoding="utf-8"?>
<ds:datastoreItem xmlns:ds="http://schemas.openxmlformats.org/officeDocument/2006/customXml" ds:itemID="{BE8E9B68-B3AB-496D-93D2-15FE797F8CC4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1063</Words>
  <Application>Microsoft Macintosh PowerPoint</Application>
  <PresentationFormat>Widescreen</PresentationFormat>
  <Paragraphs>256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 Narrow</vt:lpstr>
      <vt:lpstr>Arial Unicode MS</vt:lpstr>
      <vt:lpstr>Calibri</vt:lpstr>
      <vt:lpstr>Corbel</vt:lpstr>
      <vt:lpstr>ＭＳ Ｐゴシック</vt:lpstr>
      <vt:lpstr>Times New Roman</vt:lpstr>
      <vt:lpstr>Arial</vt:lpstr>
      <vt:lpstr>Office Theme</vt:lpstr>
      <vt:lpstr>2_MSK blue template</vt:lpstr>
      <vt:lpstr>2_Office Theme</vt:lpstr>
      <vt:lpstr>1_Blank Presentation</vt:lpstr>
      <vt:lpstr>2_Blank Presentation</vt:lpstr>
      <vt:lpstr>3_Blank Presentation</vt:lpstr>
      <vt:lpstr>PowerPoint Presentation</vt:lpstr>
      <vt:lpstr>Existing and Emerging Immunotherapeutic Approaches, Including Combination Strategies, in NSCLC and SCLC </vt:lpstr>
      <vt:lpstr>Disclosures</vt:lpstr>
      <vt:lpstr>Are there any situations in which you would use the combination of an anti-PD-1/PD-L1 antibody and an anti-CTLA-4 antibody for metastatic NSCLC outside of a trial setting?</vt:lpstr>
      <vt:lpstr>Are there any situations in which you would use the combination of an anti-PD-1/PD-L1 antibody and an anti-CTLA-4 antibody for metastatic small cell lung cancer outside of a trial setting?</vt:lpstr>
      <vt:lpstr>A 60-year-old patient with metastatic SCLC experiences a response to first-line carboplatin/etoposide but then experiences disease progression after 3 months. What would you recommend?</vt:lpstr>
      <vt:lpstr>What other strategies combining anti-PD-1/PD-L1 antibodies with other agents do you believe are particularly promising? </vt:lpstr>
      <vt:lpstr>Topics for discussion</vt:lpstr>
      <vt:lpstr>Emerging role for immunotherapy in neoadjuvant setting</vt:lpstr>
      <vt:lpstr>Rationale for neoadjuvant nivolumab</vt:lpstr>
      <vt:lpstr>Pathologic responses to neoadjuvant nivolumab</vt:lpstr>
      <vt:lpstr>PD-1 + CTLA4 and other immunotherapeutic targets in late phase development</vt:lpstr>
      <vt:lpstr>Concept</vt:lpstr>
      <vt:lpstr>In practice: Nivolumab Plus Ipilimumab in First-line NSCLC: Safety</vt:lpstr>
      <vt:lpstr>In practice: Nivolumab Plus Ipilimumab in First-line NSCLC: Efficacy</vt:lpstr>
      <vt:lpstr>Phase 3 CheckMate 227 (NCT02477826) Study Design</vt:lpstr>
      <vt:lpstr>Landscape of Phase 3 trials of 1L PD-(L)1 combos</vt:lpstr>
      <vt:lpstr>IDO</vt:lpstr>
      <vt:lpstr>Concept: IDO</vt:lpstr>
      <vt:lpstr>Concept: IDO</vt:lpstr>
      <vt:lpstr>Epacadostat + Pembrolizumab (ECHO-202)</vt:lpstr>
      <vt:lpstr>What about SCLC</vt:lpstr>
      <vt:lpstr>Immunotherapy can work in SCLC PD-L1 is uncommon and not predictive</vt:lpstr>
      <vt:lpstr>Tumor mutation burden in SCLC</vt:lpstr>
      <vt:lpstr>Tumor mutation burden in SCLC</vt:lpstr>
      <vt:lpstr>PowerPoint Presentation</vt:lpstr>
      <vt:lpstr>Pembrolizumab in SCLC</vt:lpstr>
      <vt:lpstr>Summary of discussion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19</cp:revision>
  <cp:lastPrinted>2018-01-25T23:33:17Z</cp:lastPrinted>
  <dcterms:created xsi:type="dcterms:W3CDTF">2018-01-15T16:46:28Z</dcterms:created>
  <dcterms:modified xsi:type="dcterms:W3CDTF">2018-01-26T19:07:19Z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