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90000" r:id="rId2"/>
    <p:sldMasterId id="2147490009" r:id="rId3"/>
    <p:sldMasterId id="2147490028" r:id="rId4"/>
    <p:sldMasterId id="2147490052" r:id="rId5"/>
  </p:sldMasterIdLst>
  <p:notesMasterIdLst>
    <p:notesMasterId r:id="rId14"/>
  </p:notesMasterIdLst>
  <p:handoutMasterIdLst>
    <p:handoutMasterId r:id="rId15"/>
  </p:handoutMasterIdLst>
  <p:sldIdLst>
    <p:sldId id="324" r:id="rId6"/>
    <p:sldId id="302" r:id="rId7"/>
    <p:sldId id="305" r:id="rId8"/>
    <p:sldId id="311" r:id="rId9"/>
    <p:sldId id="318" r:id="rId10"/>
    <p:sldId id="317" r:id="rId11"/>
    <p:sldId id="316" r:id="rId12"/>
    <p:sldId id="319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9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74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99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248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497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747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997" algn="l" defTabSz="91449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B52"/>
    <a:srgbClr val="FF00FF"/>
    <a:srgbClr val="BBE0E3"/>
    <a:srgbClr val="79D4FF"/>
    <a:srgbClr val="BAD529"/>
    <a:srgbClr val="FF9300"/>
    <a:srgbClr val="0025A7"/>
    <a:srgbClr val="005796"/>
    <a:srgbClr val="002E5E"/>
    <a:srgbClr val="F89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/>
    <p:restoredTop sz="90061"/>
  </p:normalViewPr>
  <p:slideViewPr>
    <p:cSldViewPr snapToGrid="0">
      <p:cViewPr>
        <p:scale>
          <a:sx n="100" d="100"/>
          <a:sy n="100" d="100"/>
        </p:scale>
        <p:origin x="928" y="14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7" Type="http://schemas.openxmlformats.org/officeDocument/2006/relationships/slide" Target="slides/slide2.xml"/><Relationship Id="rId1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tableStyles" Target="tableStyles.xml"/><Relationship Id="rId10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AA2AE9-8C44-0D48-A5EB-581168E4CAF8}" type="datetimeFigureOut">
              <a:rPr lang="en-US" altLang="en-US"/>
              <a:pPr/>
              <a:t>1/26/18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F60FF3-8482-8F47-A9E8-BB698317D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31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AE9978-DBE0-0647-A8B1-B7828B2E1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7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9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248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97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747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97" algn="l" defTabSz="457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0BBC9E9-DFBC-432E-B4D7-A5E026B032E1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5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083F44-652A-8340-B985-A6316E606BB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2AA5DB0-B10D-C947-94BF-35AC4EBB75FA}" type="slidenum">
              <a:rPr lang="en-US" sz="1200">
                <a:latin typeface="Times" charset="0"/>
              </a:rPr>
              <a:pPr algn="r"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6A25546-B503-9E4B-9435-4FFE16C82FF4}" type="slidenum">
              <a:rPr lang="en-US" sz="1200">
                <a:latin typeface="Times" charset="0"/>
              </a:rPr>
              <a:pPr algn="r"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1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6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6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76" y="484632"/>
            <a:ext cx="1091184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76" y="4498848"/>
            <a:ext cx="10728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15765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7" y="220504"/>
            <a:ext cx="11447319" cy="838200"/>
          </a:xfrm>
          <a:prstGeom prst="rect">
            <a:avLst/>
          </a:prstGeom>
        </p:spPr>
        <p:txBody>
          <a:bodyPr lIns="91388" tIns="45693" rIns="91388" bIns="45693"/>
          <a:lstStyle>
            <a:lvl1pPr>
              <a:defRPr sz="317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33" y="6526842"/>
            <a:ext cx="11445393" cy="226084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187" indent="0">
              <a:buNone/>
              <a:defRPr sz="1059">
                <a:solidFill>
                  <a:schemeClr val="bg1"/>
                </a:solidFill>
              </a:defRPr>
            </a:lvl2pPr>
            <a:lvl3pPr marL="806375" indent="0">
              <a:buNone/>
              <a:defRPr sz="1059">
                <a:solidFill>
                  <a:schemeClr val="bg1"/>
                </a:solidFill>
              </a:defRPr>
            </a:lvl3pPr>
            <a:lvl4pPr marL="1209560" indent="0">
              <a:buNone/>
              <a:defRPr sz="1059">
                <a:solidFill>
                  <a:schemeClr val="bg1"/>
                </a:solidFill>
              </a:defRPr>
            </a:lvl4pPr>
            <a:lvl5pPr marL="1612749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/>
          <a:stretch/>
        </p:blipFill>
        <p:spPr bwMode="grayWhite">
          <a:xfrm>
            <a:off x="0" y="3405193"/>
            <a:ext cx="12192000" cy="3452811"/>
          </a:xfrm>
          <a:prstGeom prst="rect">
            <a:avLst/>
          </a:prstGeom>
        </p:spPr>
      </p:pic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876568"/>
            <a:ext cx="11430000" cy="1143000"/>
          </a:xfrm>
          <a:prstGeom prst="rect">
            <a:avLst/>
          </a:prstGeom>
        </p:spPr>
        <p:txBody>
          <a:bodyPr lIns="91388" tIns="45693" rIns="91388" bIns="45693" anchor="b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669443"/>
            <a:ext cx="11430000" cy="1752600"/>
          </a:xfrm>
          <a:prstGeom prst="rect">
            <a:avLst/>
          </a:prstGeom>
        </p:spPr>
        <p:txBody>
          <a:bodyPr lIns="92012" tIns="46008" rIns="92012" bIns="4600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41695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2300" y="6249988"/>
            <a:ext cx="2844800" cy="207963"/>
          </a:xfrm>
          <a:prstGeom prst="rect">
            <a:avLst/>
          </a:prstGeom>
          <a:ln/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795">
                <a:solidFill>
                  <a:srgbClr val="1C2E37"/>
                </a:solidFill>
                <a:latin typeface="Calibri"/>
                <a:ea typeface=""/>
              </a:rPr>
              <a:t>19.10.2005 / </a:t>
            </a:r>
            <a:fld id="{CEF88F35-B23D-4308-86F7-AEF7C622C0AF}" type="slidenum">
              <a:rPr lang="de-DE" sz="1795" smtClean="0">
                <a:solidFill>
                  <a:srgbClr val="1C2E37"/>
                </a:solidFill>
                <a:latin typeface="Calibri"/>
                <a:ea typeface=""/>
              </a:rPr>
              <a:pPr defTabSz="45686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1795">
              <a:solidFill>
                <a:srgbClr val="1C2E37"/>
              </a:solidFill>
              <a:latin typeface="Calibri"/>
              <a:ea typeface="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727951" y="6237288"/>
            <a:ext cx="3860800" cy="476251"/>
          </a:xfrm>
          <a:prstGeom prst="rect">
            <a:avLst/>
          </a:prstGeom>
          <a:ln/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795">
              <a:solidFill>
                <a:srgbClr val="1C2E37"/>
              </a:solidFill>
              <a:latin typeface="Calibri"/>
              <a:ea typeface="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3"/>
            <a:ext cx="7006269" cy="553999"/>
          </a:xfrm>
        </p:spPr>
        <p:txBody>
          <a:bodyPr lIns="91398" tIns="45699" rIns="91398" bIns="45699" anchor="b">
            <a:noAutofit/>
          </a:bodyPr>
          <a:lstStyle>
            <a:lvl1pPr>
              <a:defRPr sz="2381" cap="none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7006269" cy="488795"/>
          </a:xfrm>
        </p:spPr>
        <p:txBody>
          <a:bodyPr lIns="91398" tIns="45699" rIns="91398" bIns="45699">
            <a:noAutofit/>
          </a:bodyPr>
          <a:lstStyle>
            <a:lvl1pPr marL="0" indent="0">
              <a:buNone/>
              <a:defRPr sz="19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 lIns="91398" tIns="45699" rIns="91398" bIns="45699">
            <a:noAutofit/>
          </a:bodyPr>
          <a:lstStyle>
            <a:lvl1pPr marL="0" indent="0">
              <a:buNone/>
              <a:defRPr sz="1588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7A788FA-F864-4521-9DFD-AF03C9BFF3E5}" type="slidenum">
              <a:rPr lang="en-US" altLang="en-US" sz="1795" smtClean="0">
                <a:solidFill>
                  <a:srgbClr val="1C2E37"/>
                </a:solidFill>
                <a:latin typeface="Calibri"/>
                <a:ea typeface=""/>
              </a:rPr>
              <a:pPr defTabSz="45686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795" dirty="0">
              <a:solidFill>
                <a:srgbClr val="1C2E37"/>
              </a:solidFill>
              <a:latin typeface="Calibri"/>
              <a:ea typeface="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gutter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3"/>
          <a:stretch>
            <a:fillRect/>
          </a:stretch>
        </p:blipFill>
        <p:spPr bwMode="auto">
          <a:xfrm>
            <a:off x="11347451" y="6078540"/>
            <a:ext cx="81491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58" y="1995494"/>
            <a:ext cx="15621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14111" r="61900"/>
          <a:stretch>
            <a:fillRect/>
          </a:stretch>
        </p:blipFill>
        <p:spPr bwMode="auto">
          <a:xfrm>
            <a:off x="4269319" y="180975"/>
            <a:ext cx="21844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575" y="0"/>
            <a:ext cx="6790268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5" tIns="40323" rIns="80645" bIns="40323" anchor="ctr"/>
          <a:lstStyle/>
          <a:p>
            <a:pPr algn="ctr"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65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"/>
            <a:ext cx="12192000" cy="195263"/>
          </a:xfrm>
          <a:prstGeom prst="rect">
            <a:avLst/>
          </a:prstGeom>
          <a:solidFill>
            <a:srgbClr val="40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5" tIns="40323" rIns="80645" bIns="40323" anchor="ctr"/>
          <a:lstStyle/>
          <a:p>
            <a:pPr algn="ctr"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65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039360" y="415929"/>
            <a:ext cx="2028825" cy="730251"/>
          </a:xfrm>
        </p:spPr>
        <p:txBody>
          <a:bodyPr lIns="91398" tIns="45699" rIns="91398" bIns="45699"/>
          <a:lstStyle/>
          <a:p>
            <a:pPr lvl="0"/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323921" y="6540505"/>
            <a:ext cx="414867" cy="215900"/>
          </a:xfrm>
        </p:spPr>
        <p:txBody>
          <a:bodyPr lIns="91398" tIns="45699" rIns="91398" bIns="45699"/>
          <a:lstStyle>
            <a:lvl1pPr>
              <a:defRPr/>
            </a:lvl1pPr>
          </a:lstStyle>
          <a:p>
            <a:pPr defTabSz="456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D61856-7998-43CB-A029-8FE9F56C062F}" type="slidenum">
              <a:rPr lang="en-US" altLang="en-US" sz="1795" smtClean="0">
                <a:solidFill>
                  <a:srgbClr val="1C2E37"/>
                </a:solidFill>
                <a:latin typeface="Calibri"/>
                <a:ea typeface=""/>
              </a:rPr>
              <a:pPr defTabSz="45686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795">
              <a:solidFill>
                <a:srgbClr val="1C2E37"/>
              </a:solidFill>
              <a:latin typeface="Calibri"/>
              <a:ea typeface="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1221795"/>
      </p:ext>
    </p:extLst>
  </p:cSld>
  <p:clrMapOvr>
    <a:masterClrMapping/>
  </p:clrMapOvr>
  <p:transition advTm="7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405595"/>
      </p:ext>
    </p:extLst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2136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2136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2136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2136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2136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2136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136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731010"/>
      </p:ext>
    </p:extLst>
  </p:cSld>
  <p:clrMapOvr>
    <a:masterClrMapping/>
  </p:clrMapOvr>
  <p:transition advTm="7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928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28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928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28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8928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8928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8928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5344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5344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5344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5344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5344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5344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5344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621393"/>
      </p:ext>
    </p:extLst>
  </p:cSld>
  <p:clrMapOvr>
    <a:masterClrMapping/>
  </p:clrMapOvr>
  <p:transition advTm="7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2136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2136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2136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2136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2136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2136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136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4" hasCustomPrompt="1"/>
          </p:nvPr>
        </p:nvSpPr>
        <p:spPr>
          <a:xfrm>
            <a:off x="7213600" y="2162215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1774"/>
      </p:ext>
    </p:extLst>
  </p:cSld>
  <p:clrMapOvr>
    <a:masterClrMapping/>
  </p:clrMapOvr>
  <p:transition advTm="7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928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28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928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28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8928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8928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8928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5344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5344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5344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5344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5344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5344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5344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8928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5344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01318367"/>
      </p:ext>
    </p:extLst>
  </p:cSld>
  <p:clrMapOvr>
    <a:masterClrMapping/>
  </p:clrMapOvr>
  <p:transition advTm="7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228281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205363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9182444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5228281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228281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228281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228281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228281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228281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28281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232456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232456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232456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232456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232456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232456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232456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182444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182444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82444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182444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182444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182444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9182444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8618131"/>
      </p:ext>
    </p:extLst>
  </p:cSld>
  <p:clrMapOvr>
    <a:masterClrMapping/>
  </p:clrMapOvr>
  <p:transition advTm="7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228281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205363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  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9182444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5228281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228281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228281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228281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228281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228281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28281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232456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232456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232456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232456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232456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232456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232456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182444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182444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82444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182444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182444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182444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9182444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48" hasCustomPrompt="1"/>
          </p:nvPr>
        </p:nvSpPr>
        <p:spPr>
          <a:xfrm>
            <a:off x="3227999" y="1905000"/>
            <a:ext cx="3930683" cy="2032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158683" y="1905000"/>
            <a:ext cx="3954163" cy="2032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699047700"/>
      </p:ext>
    </p:extLst>
  </p:cSld>
  <p:clrMapOvr>
    <a:masterClrMapping/>
  </p:clrMapOvr>
  <p:transition advTm="7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7752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7752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7752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752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7752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7752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7752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7752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64008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64008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64008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64008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4008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64008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64008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64008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80264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80264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80264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80264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80264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80264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80264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80264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48" hasCustomPrompt="1"/>
          </p:nvPr>
        </p:nvSpPr>
        <p:spPr>
          <a:xfrm>
            <a:off x="95504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49" hasCustomPrompt="1"/>
          </p:nvPr>
        </p:nvSpPr>
        <p:spPr>
          <a:xfrm>
            <a:off x="95504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50" hasCustomPrompt="1"/>
          </p:nvPr>
        </p:nvSpPr>
        <p:spPr>
          <a:xfrm>
            <a:off x="95504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51" hasCustomPrompt="1"/>
          </p:nvPr>
        </p:nvSpPr>
        <p:spPr>
          <a:xfrm>
            <a:off x="95504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52" hasCustomPrompt="1"/>
          </p:nvPr>
        </p:nvSpPr>
        <p:spPr>
          <a:xfrm>
            <a:off x="95504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53" hasCustomPrompt="1"/>
          </p:nvPr>
        </p:nvSpPr>
        <p:spPr>
          <a:xfrm>
            <a:off x="95504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idx="54" hasCustomPrompt="1"/>
          </p:nvPr>
        </p:nvSpPr>
        <p:spPr>
          <a:xfrm>
            <a:off x="95504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55" hasCustomPrompt="1"/>
          </p:nvPr>
        </p:nvSpPr>
        <p:spPr>
          <a:xfrm>
            <a:off x="95504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48768841"/>
      </p:ext>
    </p:extLst>
  </p:cSld>
  <p:clrMapOvr>
    <a:masterClrMapping/>
  </p:clrMapOvr>
  <p:transition advTm="7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6224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5720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5720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5720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5720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5720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5720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5720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873293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8928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8928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8928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6" hasCustomPrompt="1"/>
          </p:nvPr>
        </p:nvSpPr>
        <p:spPr>
          <a:xfrm>
            <a:off x="58928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7" hasCustomPrompt="1"/>
          </p:nvPr>
        </p:nvSpPr>
        <p:spPr>
          <a:xfrm>
            <a:off x="58928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8" hasCustomPrompt="1"/>
          </p:nvPr>
        </p:nvSpPr>
        <p:spPr>
          <a:xfrm>
            <a:off x="58928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9" hasCustomPrompt="1"/>
          </p:nvPr>
        </p:nvSpPr>
        <p:spPr>
          <a:xfrm>
            <a:off x="58928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18434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41" hasCustomPrompt="1"/>
          </p:nvPr>
        </p:nvSpPr>
        <p:spPr>
          <a:xfrm>
            <a:off x="7179733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42" hasCustomPrompt="1"/>
          </p:nvPr>
        </p:nvSpPr>
        <p:spPr>
          <a:xfrm>
            <a:off x="7179733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43" hasCustomPrompt="1"/>
          </p:nvPr>
        </p:nvSpPr>
        <p:spPr>
          <a:xfrm>
            <a:off x="7179733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/>
          <p:cNvSpPr>
            <a:spLocks noGrp="1"/>
          </p:cNvSpPr>
          <p:nvPr>
            <p:ph idx="44" hasCustomPrompt="1"/>
          </p:nvPr>
        </p:nvSpPr>
        <p:spPr>
          <a:xfrm>
            <a:off x="7179733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179733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46" hasCustomPrompt="1"/>
          </p:nvPr>
        </p:nvSpPr>
        <p:spPr>
          <a:xfrm>
            <a:off x="7179733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/>
          <p:cNvSpPr>
            <a:spLocks noGrp="1"/>
          </p:cNvSpPr>
          <p:nvPr>
            <p:ph idx="47" hasCustomPrompt="1"/>
          </p:nvPr>
        </p:nvSpPr>
        <p:spPr>
          <a:xfrm>
            <a:off x="7179733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849538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49" hasCustomPrompt="1"/>
          </p:nvPr>
        </p:nvSpPr>
        <p:spPr>
          <a:xfrm>
            <a:off x="8466667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8466667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51" hasCustomPrompt="1"/>
          </p:nvPr>
        </p:nvSpPr>
        <p:spPr>
          <a:xfrm>
            <a:off x="8466667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/>
          <p:cNvSpPr>
            <a:spLocks noGrp="1"/>
          </p:cNvSpPr>
          <p:nvPr>
            <p:ph idx="52" hasCustomPrompt="1"/>
          </p:nvPr>
        </p:nvSpPr>
        <p:spPr>
          <a:xfrm>
            <a:off x="8466667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/>
          <p:cNvSpPr>
            <a:spLocks noGrp="1"/>
          </p:cNvSpPr>
          <p:nvPr>
            <p:ph idx="53" hasCustomPrompt="1"/>
          </p:nvPr>
        </p:nvSpPr>
        <p:spPr>
          <a:xfrm>
            <a:off x="8466667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/>
          <p:cNvSpPr>
            <a:spLocks noGrp="1"/>
          </p:cNvSpPr>
          <p:nvPr>
            <p:ph idx="54" hasCustomPrompt="1"/>
          </p:nvPr>
        </p:nvSpPr>
        <p:spPr>
          <a:xfrm>
            <a:off x="8466667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/>
          <p:cNvSpPr>
            <a:spLocks noGrp="1"/>
          </p:cNvSpPr>
          <p:nvPr>
            <p:ph idx="55" hasCustomPrompt="1"/>
          </p:nvPr>
        </p:nvSpPr>
        <p:spPr>
          <a:xfrm>
            <a:off x="8466667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9806432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/>
          <p:cNvSpPr>
            <a:spLocks noGrp="1"/>
          </p:cNvSpPr>
          <p:nvPr>
            <p:ph idx="57" hasCustomPrompt="1"/>
          </p:nvPr>
        </p:nvSpPr>
        <p:spPr>
          <a:xfrm>
            <a:off x="9787467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/>
          <p:cNvSpPr>
            <a:spLocks noGrp="1"/>
          </p:cNvSpPr>
          <p:nvPr>
            <p:ph idx="58" hasCustomPrompt="1"/>
          </p:nvPr>
        </p:nvSpPr>
        <p:spPr>
          <a:xfrm>
            <a:off x="9787467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/>
          <p:cNvSpPr>
            <a:spLocks noGrp="1"/>
          </p:cNvSpPr>
          <p:nvPr>
            <p:ph idx="59" hasCustomPrompt="1"/>
          </p:nvPr>
        </p:nvSpPr>
        <p:spPr>
          <a:xfrm>
            <a:off x="9787467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60" hasCustomPrompt="1"/>
          </p:nvPr>
        </p:nvSpPr>
        <p:spPr>
          <a:xfrm>
            <a:off x="9787467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/>
          <p:cNvSpPr>
            <a:spLocks noGrp="1"/>
          </p:cNvSpPr>
          <p:nvPr>
            <p:ph idx="61" hasCustomPrompt="1"/>
          </p:nvPr>
        </p:nvSpPr>
        <p:spPr>
          <a:xfrm>
            <a:off x="9787467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idx="62" hasCustomPrompt="1"/>
          </p:nvPr>
        </p:nvSpPr>
        <p:spPr>
          <a:xfrm>
            <a:off x="9787467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/>
          <p:cNvSpPr>
            <a:spLocks noGrp="1"/>
          </p:cNvSpPr>
          <p:nvPr>
            <p:ph idx="63" hasCustomPrompt="1"/>
          </p:nvPr>
        </p:nvSpPr>
        <p:spPr>
          <a:xfrm>
            <a:off x="9787467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77219247"/>
      </p:ext>
    </p:extLst>
  </p:cSld>
  <p:clrMapOvr>
    <a:masterClrMapping/>
  </p:clrMapOvr>
  <p:transition advTm="7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6224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873293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18434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849538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9806432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85290440"/>
      </p:ext>
    </p:extLst>
  </p:cSld>
  <p:clrMapOvr>
    <a:masterClrMapping/>
  </p:clrMapOvr>
  <p:transition advTm="7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76251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3688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3688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3688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3688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3688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3688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3688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501301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4864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4864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4864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6" hasCustomPrompt="1"/>
          </p:nvPr>
        </p:nvSpPr>
        <p:spPr>
          <a:xfrm>
            <a:off x="54864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7" hasCustomPrompt="1"/>
          </p:nvPr>
        </p:nvSpPr>
        <p:spPr>
          <a:xfrm>
            <a:off x="54864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8" hasCustomPrompt="1"/>
          </p:nvPr>
        </p:nvSpPr>
        <p:spPr>
          <a:xfrm>
            <a:off x="54864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9" hasCustomPrompt="1"/>
          </p:nvPr>
        </p:nvSpPr>
        <p:spPr>
          <a:xfrm>
            <a:off x="54864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6626352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41" hasCustomPrompt="1"/>
          </p:nvPr>
        </p:nvSpPr>
        <p:spPr>
          <a:xfrm>
            <a:off x="6648704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42" hasCustomPrompt="1"/>
          </p:nvPr>
        </p:nvSpPr>
        <p:spPr>
          <a:xfrm>
            <a:off x="6648704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43" hasCustomPrompt="1"/>
          </p:nvPr>
        </p:nvSpPr>
        <p:spPr>
          <a:xfrm>
            <a:off x="6648704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/>
          <p:cNvSpPr>
            <a:spLocks noGrp="1"/>
          </p:cNvSpPr>
          <p:nvPr>
            <p:ph idx="44" hasCustomPrompt="1"/>
          </p:nvPr>
        </p:nvSpPr>
        <p:spPr>
          <a:xfrm>
            <a:off x="6648704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45" hasCustomPrompt="1"/>
          </p:nvPr>
        </p:nvSpPr>
        <p:spPr>
          <a:xfrm>
            <a:off x="6648704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46" hasCustomPrompt="1"/>
          </p:nvPr>
        </p:nvSpPr>
        <p:spPr>
          <a:xfrm>
            <a:off x="6648704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/>
          <p:cNvSpPr>
            <a:spLocks noGrp="1"/>
          </p:cNvSpPr>
          <p:nvPr>
            <p:ph idx="47" hasCustomPrompt="1"/>
          </p:nvPr>
        </p:nvSpPr>
        <p:spPr>
          <a:xfrm>
            <a:off x="6648704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7751403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766304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7766304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51" hasCustomPrompt="1"/>
          </p:nvPr>
        </p:nvSpPr>
        <p:spPr>
          <a:xfrm>
            <a:off x="7766304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/>
          <p:cNvSpPr>
            <a:spLocks noGrp="1"/>
          </p:cNvSpPr>
          <p:nvPr>
            <p:ph idx="52" hasCustomPrompt="1"/>
          </p:nvPr>
        </p:nvSpPr>
        <p:spPr>
          <a:xfrm>
            <a:off x="7766304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/>
          <p:cNvSpPr>
            <a:spLocks noGrp="1"/>
          </p:cNvSpPr>
          <p:nvPr>
            <p:ph idx="53" hasCustomPrompt="1"/>
          </p:nvPr>
        </p:nvSpPr>
        <p:spPr>
          <a:xfrm>
            <a:off x="7766304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/>
          <p:cNvSpPr>
            <a:spLocks noGrp="1"/>
          </p:cNvSpPr>
          <p:nvPr>
            <p:ph idx="54" hasCustomPrompt="1"/>
          </p:nvPr>
        </p:nvSpPr>
        <p:spPr>
          <a:xfrm>
            <a:off x="7766304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/>
          <p:cNvSpPr>
            <a:spLocks noGrp="1"/>
          </p:cNvSpPr>
          <p:nvPr>
            <p:ph idx="55" hasCustomPrompt="1"/>
          </p:nvPr>
        </p:nvSpPr>
        <p:spPr>
          <a:xfrm>
            <a:off x="7766304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8876453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/>
          <p:cNvSpPr>
            <a:spLocks noGrp="1"/>
          </p:cNvSpPr>
          <p:nvPr>
            <p:ph idx="57" hasCustomPrompt="1"/>
          </p:nvPr>
        </p:nvSpPr>
        <p:spPr>
          <a:xfrm>
            <a:off x="89408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/>
          <p:cNvSpPr>
            <a:spLocks noGrp="1"/>
          </p:cNvSpPr>
          <p:nvPr>
            <p:ph idx="58" hasCustomPrompt="1"/>
          </p:nvPr>
        </p:nvSpPr>
        <p:spPr>
          <a:xfrm>
            <a:off x="89408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/>
          <p:cNvSpPr>
            <a:spLocks noGrp="1"/>
          </p:cNvSpPr>
          <p:nvPr>
            <p:ph idx="59" hasCustomPrompt="1"/>
          </p:nvPr>
        </p:nvSpPr>
        <p:spPr>
          <a:xfrm>
            <a:off x="89408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60" hasCustomPrompt="1"/>
          </p:nvPr>
        </p:nvSpPr>
        <p:spPr>
          <a:xfrm>
            <a:off x="89408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/>
          <p:cNvSpPr>
            <a:spLocks noGrp="1"/>
          </p:cNvSpPr>
          <p:nvPr>
            <p:ph idx="61" hasCustomPrompt="1"/>
          </p:nvPr>
        </p:nvSpPr>
        <p:spPr>
          <a:xfrm>
            <a:off x="89408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idx="62" hasCustomPrompt="1"/>
          </p:nvPr>
        </p:nvSpPr>
        <p:spPr>
          <a:xfrm>
            <a:off x="89408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/>
          <p:cNvSpPr>
            <a:spLocks noGrp="1"/>
          </p:cNvSpPr>
          <p:nvPr>
            <p:ph idx="63" hasCustomPrompt="1"/>
          </p:nvPr>
        </p:nvSpPr>
        <p:spPr>
          <a:xfrm>
            <a:off x="89408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FECD3829-3435-3946-81EF-FE9E540B0D94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100584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676A9253-EB5D-1546-AA91-34929E176F05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100584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DB4EC508-CE68-C449-B591-780D268B32B5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100584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0D4126F3-3B1D-D941-A5D3-0B976CE4DC3C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100584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108B47B6-5A93-CD42-8937-3BF4652BF628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100584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4429B785-22DF-2E4C-8180-80651BFD0334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100584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683DCF70-411A-124F-9976-0824FE277DB3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100584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F3A688DA-5B11-4B41-AD4D-1C673C604574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10001504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38433002"/>
      </p:ext>
    </p:extLst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7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321490"/>
      </p:ext>
    </p:extLst>
  </p:cSld>
  <p:clrMapOvr>
    <a:masterClrMapping/>
  </p:clrMapOvr>
  <p:transition advTm="7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22647"/>
      </p:ext>
    </p:extLst>
  </p:cSld>
  <p:clrMapOvr>
    <a:masterClrMapping/>
  </p:clrMapOvr>
  <p:transition advTm="7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792032"/>
      </p:ext>
    </p:extLst>
  </p:cSld>
  <p:clrMapOvr>
    <a:masterClrMapping/>
  </p:clrMapOvr>
  <p:transition advTm="7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562517"/>
      </p:ext>
    </p:extLst>
  </p:cSld>
  <p:clrMapOvr>
    <a:masterClrMapping/>
  </p:clrMapOvr>
  <p:transition advTm="7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094641"/>
      </p:ext>
    </p:extLst>
  </p:cSld>
  <p:clrMapOvr>
    <a:masterClrMapping/>
  </p:clrMapOvr>
  <p:transition advTm="7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558504"/>
      </p:ext>
    </p:extLst>
  </p:cSld>
  <p:clrMapOvr>
    <a:masterClrMapping/>
  </p:clrMapOvr>
  <p:transition advTm="7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14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0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0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3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2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12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0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8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95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1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6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6" r:id="rId5"/>
    <p:sldLayoutId id="2147489967" r:id="rId6"/>
    <p:sldLayoutId id="2147489968" r:id="rId7"/>
    <p:sldLayoutId id="2147489969" r:id="rId8"/>
    <p:sldLayoutId id="2147489970" r:id="rId9"/>
    <p:sldLayoutId id="2147489971" r:id="rId10"/>
    <p:sldLayoutId id="2147489972" r:id="rId11"/>
    <p:sldLayoutId id="2147490008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01" r:id="rId1"/>
    <p:sldLayoutId id="2147490002" r:id="rId2"/>
    <p:sldLayoutId id="2147490003" r:id="rId3"/>
    <p:sldLayoutId id="2147490006" r:id="rId4"/>
    <p:sldLayoutId id="2147490007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403187" rtl="0" eaLnBrk="1" latinLnBrk="0" hangingPunct="1">
        <a:spcBef>
          <a:spcPct val="0"/>
        </a:spcBef>
        <a:buNone/>
        <a:defRPr sz="3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1" indent="-302391" algn="l" defTabSz="403187" rtl="0" eaLnBrk="1" latinLnBrk="0" hangingPunct="1">
        <a:spcBef>
          <a:spcPct val="20000"/>
        </a:spcBef>
        <a:buFont typeface="Arial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178" indent="-251992" algn="l" defTabSz="403187" rtl="0" eaLnBrk="1" latinLnBrk="0" hangingPunct="1">
        <a:spcBef>
          <a:spcPct val="20000"/>
        </a:spcBef>
        <a:buFont typeface="Arial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8" indent="-201594" algn="l" defTabSz="403187" rtl="0" eaLnBrk="1" latinLnBrk="0" hangingPunct="1">
        <a:spcBef>
          <a:spcPct val="20000"/>
        </a:spcBef>
        <a:buFont typeface="Arial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3pPr>
      <a:lvl4pPr marL="1411155" indent="-201594" algn="l" defTabSz="403187" rtl="0" eaLnBrk="1" latinLnBrk="0" hangingPunct="1">
        <a:spcBef>
          <a:spcPct val="20000"/>
        </a:spcBef>
        <a:buFont typeface="Arial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4343" indent="-201594" algn="l" defTabSz="403187" rtl="0" eaLnBrk="1" latinLnBrk="0" hangingPunct="1">
        <a:spcBef>
          <a:spcPct val="20000"/>
        </a:spcBef>
        <a:buFont typeface="Arial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7533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0718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3910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7093" indent="-201594" algn="l" defTabSz="40318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187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375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09562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2749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5936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19125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2312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5499" algn="l" defTabSz="40318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8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10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  <p:sldLayoutId id="2147490020" r:id="rId11"/>
    <p:sldLayoutId id="2147490021" r:id="rId12"/>
    <p:sldLayoutId id="2147490022" r:id="rId13"/>
    <p:sldLayoutId id="2147490023" r:id="rId14"/>
    <p:sldLayoutId id="2147490024" r:id="rId15"/>
    <p:sldLayoutId id="2147490025" r:id="rId16"/>
    <p:sldLayoutId id="2147490026" r:id="rId17"/>
    <p:sldLayoutId id="2147490027" r:id="rId18"/>
  </p:sldLayoutIdLst>
  <p:transition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EA586-DBBE-F349-8EA4-0E574DDE1FB5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FB88-DE94-C247-B661-CCF3FBB5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29" r:id="rId1"/>
    <p:sldLayoutId id="2147490030" r:id="rId2"/>
    <p:sldLayoutId id="2147490031" r:id="rId3"/>
    <p:sldLayoutId id="2147490032" r:id="rId4"/>
    <p:sldLayoutId id="2147490033" r:id="rId5"/>
    <p:sldLayoutId id="2147490034" r:id="rId6"/>
    <p:sldLayoutId id="2147490035" r:id="rId7"/>
    <p:sldLayoutId id="2147490036" r:id="rId8"/>
    <p:sldLayoutId id="2147490037" r:id="rId9"/>
    <p:sldLayoutId id="2147490038" r:id="rId10"/>
    <p:sldLayoutId id="2147490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80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53" r:id="rId1"/>
    <p:sldLayoutId id="2147490054" r:id="rId2"/>
    <p:sldLayoutId id="2147490055" r:id="rId3"/>
    <p:sldLayoutId id="2147490056" r:id="rId4"/>
    <p:sldLayoutId id="2147490057" r:id="rId5"/>
    <p:sldLayoutId id="2147490058" r:id="rId6"/>
    <p:sldLayoutId id="2147490059" r:id="rId7"/>
    <p:sldLayoutId id="2147490060" r:id="rId8"/>
    <p:sldLayoutId id="2147490061" r:id="rId9"/>
    <p:sldLayoutId id="2147490062" r:id="rId10"/>
    <p:sldLayoutId id="214749006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35D952-6384-C24F-8A7B-69BBB352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24" y="169687"/>
            <a:ext cx="10360152" cy="37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dirty="0">
                <a:solidFill>
                  <a:srgbClr val="BBE0E3"/>
                </a:solidFill>
                <a:latin typeface="Arial" pitchFamily="34" charset="0"/>
                <a:ea typeface="ヒラギノ角ゴ Pro W3" charset="-128"/>
              </a:rPr>
              <a:t>Consensus or Controversy?</a:t>
            </a:r>
            <a:r>
              <a:rPr lang="en-US" sz="30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</a:rPr>
              <a:t/>
            </a:r>
            <a:br>
              <a:rPr lang="en-US" sz="30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</a:rPr>
            </a:br>
            <a:r>
              <a:rPr lang="en-US" sz="30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</a:rPr>
              <a:t>Clinical Investigators Provide Perspectives on the Current and Future Role of Immune Checkpoint Inhibitors in the Management of Lung Cancer</a:t>
            </a:r>
          </a:p>
          <a:p>
            <a:pPr algn="ctr"/>
            <a:r>
              <a:rPr lang="en-US" sz="12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  <a:cs typeface="ヒラギノ角ゴ Pro W3" pitchFamily="1" charset="-128"/>
              </a:rPr>
              <a:t/>
            </a:r>
            <a:br>
              <a:rPr lang="en-US" sz="1200" b="1" dirty="0">
                <a:solidFill>
                  <a:srgbClr val="EFC53D"/>
                </a:solidFill>
                <a:latin typeface="Arial" pitchFamily="34" charset="0"/>
                <a:ea typeface="ヒラギノ角ゴ Pro W3" charset="-128"/>
                <a:cs typeface="ヒラギノ角ゴ Pro W3" pitchFamily="1" charset="-128"/>
              </a:rPr>
            </a:br>
            <a:r>
              <a:rPr lang="en-US" sz="2800" b="1" dirty="0">
                <a:solidFill>
                  <a:srgbClr val="BBE0E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Thursday, January 25, 2018</a:t>
            </a:r>
          </a:p>
          <a:p>
            <a:pPr algn="ctr"/>
            <a:r>
              <a:rPr lang="en-US" sz="2800" b="1" dirty="0">
                <a:solidFill>
                  <a:srgbClr val="BBE0E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6:45 PM – 8:45 PM</a:t>
            </a:r>
            <a:br>
              <a:rPr lang="en-US" sz="2800" b="1" dirty="0">
                <a:solidFill>
                  <a:srgbClr val="BBE0E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800" b="1" dirty="0">
                <a:solidFill>
                  <a:srgbClr val="BBE0E3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San Francisco, California</a:t>
            </a:r>
            <a:endParaRPr lang="en-US" sz="2800" b="1" dirty="0">
              <a:solidFill>
                <a:srgbClr val="BBE0E3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33D84EF4-D35D-9E4C-A60E-E08F0D005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537" y="4798032"/>
            <a:ext cx="12538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dirty="0">
                <a:solidFill>
                  <a:srgbClr val="EFC53D"/>
                </a:solidFill>
                <a:ea typeface="ヒラギノ角ゴ Pro W3" charset="0"/>
                <a:cs typeface="ヒラギノ角ゴ Pro W3" charset="0"/>
              </a:rPr>
              <a:t>Faculty</a:t>
            </a:r>
            <a:r>
              <a:rPr lang="en-US" sz="2200" b="1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0864B484-1FF8-6A47-8376-82274304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02945"/>
            <a:ext cx="7772400" cy="11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2" spcCol="45720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/>
              <a:t>Matthew D Hellmann, MD</a:t>
            </a:r>
          </a:p>
          <a:p>
            <a:r>
              <a:rPr lang="en-US" sz="2000" b="1" dirty="0"/>
              <a:t>Corey J Langer, MD</a:t>
            </a:r>
          </a:p>
          <a:p>
            <a:endParaRPr lang="en-US" sz="2000" b="1" dirty="0"/>
          </a:p>
          <a:p>
            <a:r>
              <a:rPr lang="en-US" sz="2000" b="1" dirty="0"/>
              <a:t>David R </a:t>
            </a:r>
            <a:r>
              <a:rPr lang="en-US" sz="2000" b="1" dirty="0" err="1"/>
              <a:t>Spigel</a:t>
            </a:r>
            <a:r>
              <a:rPr lang="en-US" sz="2000" b="1" dirty="0"/>
              <a:t>, MD</a:t>
            </a:r>
          </a:p>
          <a:p>
            <a:r>
              <a:rPr lang="en-US" sz="2000" b="1" dirty="0"/>
              <a:t>Heather </a:t>
            </a:r>
            <a:r>
              <a:rPr lang="en-US" sz="2000" b="1" dirty="0" err="1"/>
              <a:t>Wakelee</a:t>
            </a:r>
            <a:r>
              <a:rPr lang="en-US" sz="2000" b="1" dirty="0"/>
              <a:t>, MD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C7BF3A02-28E9-1C4A-B3B8-B0792BAFB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773" y="3887970"/>
            <a:ext cx="15664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00" b="1" dirty="0">
                <a:solidFill>
                  <a:srgbClr val="EFC53D"/>
                </a:solidFill>
              </a:rPr>
              <a:t>Moderator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9E2677AE-106F-664B-A59F-23F7D4693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487" y="4247634"/>
            <a:ext cx="3027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213"/>
              </a:spcBef>
            </a:pPr>
            <a:r>
              <a:rPr lang="en-US" sz="2000" b="1" dirty="0"/>
              <a:t>Neil Love, MD</a:t>
            </a:r>
          </a:p>
        </p:txBody>
      </p:sp>
    </p:spTree>
    <p:extLst>
      <p:ext uri="{BB962C8B-B14F-4D97-AF65-F5344CB8AC3E}">
        <p14:creationId xmlns:p14="http://schemas.microsoft.com/office/powerpoint/2010/main" val="14537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Moderator Neil Love, MD</a:t>
            </a:r>
          </a:p>
        </p:txBody>
      </p:sp>
      <p:sp>
        <p:nvSpPr>
          <p:cNvPr id="6146" name="Content Placeholder 8"/>
          <p:cNvSpPr>
            <a:spLocks noGrp="1"/>
          </p:cNvSpPr>
          <p:nvPr>
            <p:ph idx="1"/>
          </p:nvPr>
        </p:nvSpPr>
        <p:spPr>
          <a:xfrm>
            <a:off x="914639" y="1143000"/>
            <a:ext cx="10362724" cy="5346701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err="1"/>
              <a:t>Dr</a:t>
            </a:r>
            <a:r>
              <a:rPr lang="en-US" sz="1900" dirty="0"/>
              <a:t> Love is president and CEO of Research To Practice, which receives funds in the form of educational grants to develop CME activities from the following commercial interests: AbbVie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Acerta</a:t>
            </a:r>
            <a:r>
              <a:rPr lang="en-US" sz="1900" dirty="0"/>
              <a:t> Pharma, Adaptive Biotechnologies, </a:t>
            </a:r>
            <a:r>
              <a:rPr lang="en-US" sz="1900" dirty="0" err="1"/>
              <a:t>Agendia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Agios</a:t>
            </a:r>
            <a:r>
              <a:rPr lang="en-US" sz="1900" dirty="0"/>
              <a:t> Pharmaceuticals </a:t>
            </a:r>
            <a:r>
              <a:rPr lang="en-US" sz="1900" dirty="0" err="1"/>
              <a:t>Inc</a:t>
            </a:r>
            <a:r>
              <a:rPr lang="en-US" sz="1900" dirty="0"/>
              <a:t>, Amgen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Ariad</a:t>
            </a:r>
            <a:r>
              <a:rPr lang="en-US" sz="1900" dirty="0"/>
              <a:t> Pharmaceuticals </a:t>
            </a:r>
            <a:r>
              <a:rPr lang="en-US" sz="1900" dirty="0" err="1"/>
              <a:t>Inc</a:t>
            </a:r>
            <a:r>
              <a:rPr lang="en-US" sz="1900" dirty="0"/>
              <a:t>, Array </a:t>
            </a:r>
            <a:r>
              <a:rPr lang="en-US" sz="1900" dirty="0" err="1"/>
              <a:t>BioPharma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Astellas</a:t>
            </a:r>
            <a:r>
              <a:rPr lang="en-US" sz="1900" dirty="0"/>
              <a:t> Pharma Global Development </a:t>
            </a:r>
            <a:r>
              <a:rPr lang="en-US" sz="1900" dirty="0" err="1"/>
              <a:t>Inc</a:t>
            </a:r>
            <a:r>
              <a:rPr lang="en-US" sz="1900" dirty="0"/>
              <a:t>, AstraZeneca Pharmaceuticals LP, </a:t>
            </a:r>
            <a:r>
              <a:rPr lang="en-US" sz="1900" dirty="0" err="1"/>
              <a:t>Baxalta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Bayer HealthCare Pharmaceuticals, </a:t>
            </a:r>
            <a:r>
              <a:rPr lang="en-US" sz="1900" dirty="0" err="1"/>
              <a:t>Biodesix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bioTheranostics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Boehringer</a:t>
            </a:r>
            <a:r>
              <a:rPr lang="en-US" sz="1900" dirty="0"/>
              <a:t> </a:t>
            </a:r>
            <a:r>
              <a:rPr lang="en-US" sz="1900" dirty="0" err="1"/>
              <a:t>Ingelheim</a:t>
            </a:r>
            <a:r>
              <a:rPr lang="en-US" sz="1900" dirty="0"/>
              <a:t> Pharmaceuticals </a:t>
            </a:r>
            <a:r>
              <a:rPr lang="en-US" sz="1900" dirty="0" err="1"/>
              <a:t>Inc</a:t>
            </a:r>
            <a:r>
              <a:rPr lang="en-US" sz="1900" dirty="0"/>
              <a:t>, Boston Biomedical Pharma </a:t>
            </a:r>
            <a:r>
              <a:rPr lang="en-US" sz="1900" dirty="0" err="1"/>
              <a:t>Inc</a:t>
            </a:r>
            <a:r>
              <a:rPr lang="en-US" sz="1900" dirty="0"/>
              <a:t>, Bristol-Myers Squibb Company, Celgene Corporation, Clovis Oncology, CTI </a:t>
            </a:r>
            <a:r>
              <a:rPr lang="en-US" sz="1900" dirty="0" err="1"/>
              <a:t>BioPharma</a:t>
            </a:r>
            <a:r>
              <a:rPr lang="en-US" sz="1900" dirty="0"/>
              <a:t> Corp, </a:t>
            </a:r>
            <a:r>
              <a:rPr lang="en-US" sz="1900" dirty="0" err="1"/>
              <a:t>Dendreon</a:t>
            </a:r>
            <a:r>
              <a:rPr lang="en-US" sz="1900" dirty="0"/>
              <a:t> Pharmaceuticals </a:t>
            </a:r>
            <a:r>
              <a:rPr lang="en-US" sz="1900" dirty="0" err="1"/>
              <a:t>Inc</a:t>
            </a:r>
            <a:r>
              <a:rPr lang="en-US" sz="1900" dirty="0"/>
              <a:t>, Eisai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Exelixis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Foundation Medicine, Genentech </a:t>
            </a:r>
            <a:r>
              <a:rPr lang="en-US" sz="1900" dirty="0" err="1"/>
              <a:t>BioOncology</a:t>
            </a:r>
            <a:r>
              <a:rPr lang="en-US" sz="1900" dirty="0"/>
              <a:t>, Genomic Health </a:t>
            </a:r>
            <a:r>
              <a:rPr lang="en-US" sz="1900" dirty="0" err="1"/>
              <a:t>Inc</a:t>
            </a:r>
            <a:r>
              <a:rPr lang="en-US" sz="1900" dirty="0"/>
              <a:t>, Gilead Sciences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Halozyme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ImmunoGen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Incyte</a:t>
            </a:r>
            <a:r>
              <a:rPr lang="en-US" sz="1900" dirty="0"/>
              <a:t> Corporation, Infinity Pharmaceuticals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Ipsen</a:t>
            </a:r>
            <a:r>
              <a:rPr lang="en-US" sz="1900" dirty="0"/>
              <a:t> Biopharmaceuticals </a:t>
            </a:r>
            <a:r>
              <a:rPr lang="en-US" sz="1900" dirty="0" err="1"/>
              <a:t>Inc</a:t>
            </a:r>
            <a:r>
              <a:rPr lang="en-US" sz="1900" dirty="0"/>
              <a:t>, Janssen Biotech </a:t>
            </a:r>
            <a:r>
              <a:rPr lang="en-US" sz="1900" dirty="0" err="1"/>
              <a:t>Inc</a:t>
            </a:r>
            <a:r>
              <a:rPr lang="en-US" sz="1900" dirty="0"/>
              <a:t>, administered by Janssen Scientific Affairs LLC, Jazz Pharmaceuticals </a:t>
            </a:r>
            <a:r>
              <a:rPr lang="en-US" sz="1900" dirty="0" err="1"/>
              <a:t>Inc</a:t>
            </a:r>
            <a:r>
              <a:rPr lang="en-US" sz="1900" dirty="0"/>
              <a:t>, Kite Pharma </a:t>
            </a:r>
            <a:r>
              <a:rPr lang="en-US" sz="1900" dirty="0" err="1"/>
              <a:t>Inc</a:t>
            </a:r>
            <a:r>
              <a:rPr lang="en-US" sz="1900" dirty="0"/>
              <a:t>, Lexicon Pharmaceuticals </a:t>
            </a:r>
            <a:r>
              <a:rPr lang="en-US" sz="1900" dirty="0" err="1"/>
              <a:t>Inc</a:t>
            </a:r>
            <a:r>
              <a:rPr lang="en-US" sz="1900" dirty="0"/>
              <a:t>, Lilly, </a:t>
            </a:r>
            <a:r>
              <a:rPr lang="en-US" sz="1900" dirty="0" err="1"/>
              <a:t>Medivation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a Pfizer Company, Merck, Merrimack Pharmaceuticals </a:t>
            </a:r>
            <a:r>
              <a:rPr lang="en-US" sz="1900" dirty="0" err="1"/>
              <a:t>Inc</a:t>
            </a:r>
            <a:r>
              <a:rPr lang="en-US" sz="1900" dirty="0"/>
              <a:t>, Myriad Genetic Laboratories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NanoString</a:t>
            </a:r>
            <a:r>
              <a:rPr lang="en-US" sz="1900" dirty="0"/>
              <a:t> Technologies, </a:t>
            </a:r>
            <a:r>
              <a:rPr lang="en-US" sz="1900" dirty="0" err="1"/>
              <a:t>Natera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Novartis, </a:t>
            </a:r>
            <a:r>
              <a:rPr lang="en-US" sz="1900" dirty="0" err="1"/>
              <a:t>Novocure</a:t>
            </a:r>
            <a:r>
              <a:rPr lang="en-US" sz="1900" dirty="0"/>
              <a:t>, Onyx Pharmaceuticals, an Amgen subsidiary, Pfizer </a:t>
            </a:r>
            <a:r>
              <a:rPr lang="en-US" sz="1900" dirty="0" err="1"/>
              <a:t>Inc</a:t>
            </a:r>
            <a:r>
              <a:rPr lang="en-US" sz="1900" dirty="0"/>
              <a:t>, </a:t>
            </a:r>
            <a:r>
              <a:rPr lang="en-US" sz="1900" dirty="0" err="1"/>
              <a:t>Pharmacyclics</a:t>
            </a:r>
            <a:r>
              <a:rPr lang="en-US" sz="1900" dirty="0"/>
              <a:t> LLC, an AbbVie Company, Prometheus Laboratories </a:t>
            </a:r>
            <a:r>
              <a:rPr lang="en-US" sz="1900" dirty="0" err="1"/>
              <a:t>Inc</a:t>
            </a:r>
            <a:r>
              <a:rPr lang="en-US" sz="1900" dirty="0"/>
              <a:t>, Puma Biotechnology </a:t>
            </a:r>
            <a:r>
              <a:rPr lang="en-US" sz="1900" dirty="0" err="1"/>
              <a:t>Inc</a:t>
            </a:r>
            <a:r>
              <a:rPr lang="en-US" sz="1900" dirty="0"/>
              <a:t>, Regeneron Pharmaceuticals </a:t>
            </a:r>
            <a:r>
              <a:rPr lang="en-US" sz="1900" dirty="0" err="1"/>
              <a:t>Inc</a:t>
            </a:r>
            <a:r>
              <a:rPr lang="en-US" sz="1900" dirty="0"/>
              <a:t>, Sanofi Genzyme, Seattle Genetics, Sigma-Tau Pharmaceuticals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Sirtex</a:t>
            </a:r>
            <a:r>
              <a:rPr lang="en-US" sz="1900" dirty="0"/>
              <a:t> Medical Ltd, Spectrum Pharmaceuticals </a:t>
            </a:r>
            <a:r>
              <a:rPr lang="en-US" sz="1900" dirty="0" err="1"/>
              <a:t>Inc</a:t>
            </a:r>
            <a:r>
              <a:rPr lang="en-US" sz="1900" dirty="0"/>
              <a:t>, Taiho Oncology </a:t>
            </a:r>
            <a:r>
              <a:rPr lang="en-US" sz="1900" dirty="0" err="1"/>
              <a:t>Inc</a:t>
            </a:r>
            <a:r>
              <a:rPr lang="en-US" sz="1900" dirty="0"/>
              <a:t>, Takeda Oncology, </a:t>
            </a:r>
            <a:r>
              <a:rPr lang="en-US" sz="1900" dirty="0" err="1"/>
              <a:t>Tesaro</a:t>
            </a:r>
            <a:r>
              <a:rPr lang="en-US" sz="1900" dirty="0"/>
              <a:t> </a:t>
            </a:r>
            <a:r>
              <a:rPr lang="en-US" sz="1900" dirty="0" err="1"/>
              <a:t>Inc</a:t>
            </a:r>
            <a:r>
              <a:rPr lang="en-US" sz="1900" dirty="0"/>
              <a:t>, </a:t>
            </a:r>
            <a:r>
              <a:rPr lang="en-US" sz="1900" dirty="0" err="1"/>
              <a:t>Teva</a:t>
            </a:r>
            <a:r>
              <a:rPr lang="en-US" sz="1900" dirty="0"/>
              <a:t> Oncology and Tokai Pharmaceuticals Inc.</a:t>
            </a:r>
          </a:p>
        </p:txBody>
      </p:sp>
    </p:spTree>
    <p:extLst>
      <p:ext uri="{BB962C8B-B14F-4D97-AF65-F5344CB8AC3E}">
        <p14:creationId xmlns:p14="http://schemas.microsoft.com/office/powerpoint/2010/main" val="3124687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579"/>
              </p:ext>
            </p:extLst>
          </p:nvPr>
        </p:nvGraphicFramePr>
        <p:xfrm>
          <a:off x="914639" y="990597"/>
          <a:ext cx="10360152" cy="4288333"/>
        </p:xfrm>
        <a:graphic>
          <a:graphicData uri="http://schemas.openxmlformats.org/drawingml/2006/table">
            <a:tbl>
              <a:tblPr/>
              <a:tblGrid>
                <a:gridCol w="1036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269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1 –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Spigel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Locally Advanced Non-Small Cell </a:t>
                      </a:r>
                      <a:b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</a:b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Lung Cancer 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090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2 –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Wakelee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: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Immune-Mediated Toxicities; Relative Contraindications for Patients with Existing Autoimmune Disease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204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3 –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Langer: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Metastatic Non-Small Cell Lung Cancer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69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4 –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Hellmann: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Novel Immunotherapeutic Approaches; Small Cell Lung Cancer 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Memorial Sloan Kettering Cancer Center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University of Pennsylvania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Sarah Cannon Research Institute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Stanford University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Washington University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University of California, San Francisco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Emory University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514600"/>
          </a:xfrm>
        </p:spPr>
        <p:txBody>
          <a:bodyPr/>
          <a:lstStyle/>
          <a:p>
            <a:r>
              <a:rPr lang="en-US" dirty="0"/>
              <a:t>In preparation for this meeting, we conducted a survey of 7 lung cancer clinical investigators</a:t>
            </a:r>
          </a:p>
        </p:txBody>
      </p:sp>
    </p:spTree>
    <p:extLst>
      <p:ext uri="{BB962C8B-B14F-4D97-AF65-F5344CB8AC3E}">
        <p14:creationId xmlns:p14="http://schemas.microsoft.com/office/powerpoint/2010/main" val="7694701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659892" y="461861"/>
            <a:ext cx="10715244" cy="4005072"/>
          </a:xfrm>
        </p:spPr>
        <p:txBody>
          <a:bodyPr/>
          <a:lstStyle/>
          <a:p>
            <a:r>
              <a:rPr lang="en-US" dirty="0"/>
              <a:t>Analysis of Over 100,000 Patients with Cancer for </a:t>
            </a:r>
            <a:r>
              <a:rPr lang="en-US" i="1" dirty="0"/>
              <a:t>CD274</a:t>
            </a:r>
            <a:r>
              <a:rPr lang="en-US" dirty="0"/>
              <a:t> (</a:t>
            </a:r>
            <a:r>
              <a:rPr lang="en-US" i="1" dirty="0"/>
              <a:t>PD-L1</a:t>
            </a:r>
            <a:r>
              <a:rPr lang="en-US" dirty="0"/>
              <a:t>) Amplification: Implications for Treatment with Immune Checkpoint Blockade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Goodman A et al.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Proc ASCO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2017;Abstract 47.</a:t>
            </a:r>
          </a:p>
        </p:txBody>
      </p:sp>
    </p:spTree>
    <p:extLst>
      <p:ext uri="{BB962C8B-B14F-4D97-AF65-F5344CB8AC3E}">
        <p14:creationId xmlns:p14="http://schemas.microsoft.com/office/powerpoint/2010/main" val="64212101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Analysis of </a:t>
            </a:r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CD274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(</a:t>
            </a:r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PD-L1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) Gene Amplification in Patients with Cancer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14639" y="1324929"/>
            <a:ext cx="10362724" cy="50276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Analysis of </a:t>
            </a:r>
            <a:r>
              <a:rPr lang="en-US" sz="2200" i="1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CD274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gene copy number amplification (CNA) in &gt;100,000 patient samples from Foundation Medicine database and UC San Diego.</a:t>
            </a:r>
          </a:p>
          <a:p>
            <a:pPr eaLnBrk="1" hangingPunct="1">
              <a:spcBef>
                <a:spcPts val="1800"/>
              </a:spcBef>
            </a:pPr>
            <a:r>
              <a:rPr lang="en-US" sz="2200" i="1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CD274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CNAs detected in 0.7% of all tumor samples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9 patients with </a:t>
            </a:r>
            <a:r>
              <a:rPr lang="en-US" sz="2200" i="1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CD274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CNA were treated with PD-1/PD-L1 blockade at UC San Diego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Response rate = 6/9 (67%); median PFS = 15.1 </a:t>
            </a:r>
            <a:r>
              <a:rPr lang="en-US" sz="2200" dirty="0" err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mos</a:t>
            </a:r>
            <a:endParaRPr lang="en-US" sz="220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C568F5E3-EDB3-A44D-8B97-2ED64FDD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2434589"/>
            <a:ext cx="9075419" cy="3074671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FFFFFF"/>
              </a:solidFill>
              <a:cs typeface="ＭＳ Ｐゴシック"/>
            </a:endParaRPr>
          </a:p>
        </p:txBody>
      </p:sp>
      <p:graphicFrame>
        <p:nvGraphicFramePr>
          <p:cNvPr id="7" name="Group 217">
            <a:extLst>
              <a:ext uri="{FF2B5EF4-FFF2-40B4-BE49-F238E27FC236}">
                <a16:creationId xmlns:a16="http://schemas.microsoft.com/office/drawing/2014/main" xmlns="" id="{A90FEF34-8798-1C45-A2FF-CD7FB408C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23835"/>
              </p:ext>
            </p:extLst>
          </p:nvPr>
        </p:nvGraphicFramePr>
        <p:xfrm>
          <a:off x="1417320" y="2553347"/>
          <a:ext cx="8766810" cy="2833416"/>
        </p:xfrm>
        <a:graphic>
          <a:graphicData uri="http://schemas.openxmlformats.org/drawingml/2006/table">
            <a:tbl>
              <a:tblPr/>
              <a:tblGrid>
                <a:gridCol w="3806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27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Select Tumor Type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Total Patients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% with </a:t>
                      </a:r>
                      <a:r>
                        <a:rPr kumimoji="0" lang="en-US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CD274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CNA</a:t>
                      </a:r>
                    </a:p>
                  </a:txBody>
                  <a:tcPr marL="91438" marR="91438" marT="45685" marB="45685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 charset="-128"/>
                        </a:rPr>
                        <a:t>Soft tissue sarcoma undifferentiated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313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3.8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 charset="-128"/>
                        </a:rPr>
                        <a:t>Thyroid anaplastic sarcoma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165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 charset="-128"/>
                        </a:rPr>
                        <a:t>Lung adenocarcinoma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≥ 10,000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 charset="-128"/>
                        </a:rPr>
                        <a:t>Breast cancer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2,000 – 9,999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2.0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8001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 charset="-128"/>
                        </a:rPr>
                        <a:t>Colon cancer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2,000 – 9,999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07472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 charset="-128"/>
                        </a:rPr>
                        <a:t>Prostate cancer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2,000 – 9,999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91438" marR="91438" marT="45685" marB="4568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3299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09FA55-DBA5-6F42-B3A2-18117D4049BB}"/>
              </a:ext>
            </a:extLst>
          </p:cNvPr>
          <p:cNvSpPr txBox="1"/>
          <p:nvPr/>
        </p:nvSpPr>
        <p:spPr>
          <a:xfrm>
            <a:off x="148590" y="6463351"/>
            <a:ext cx="507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Goodman A et al. </a:t>
            </a:r>
            <a:r>
              <a:rPr lang="en-US" sz="1800" i="1" dirty="0"/>
              <a:t>Proc ASCO </a:t>
            </a:r>
            <a:r>
              <a:rPr lang="en-US" sz="1800" dirty="0"/>
              <a:t>2017;Abstract 47.</a:t>
            </a:r>
          </a:p>
        </p:txBody>
      </p:sp>
    </p:spTree>
    <p:extLst>
      <p:ext uri="{BB962C8B-B14F-4D97-AF65-F5344CB8AC3E}">
        <p14:creationId xmlns:p14="http://schemas.microsoft.com/office/powerpoint/2010/main" val="28127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2652" r="911"/>
          <a:stretch/>
        </p:blipFill>
        <p:spPr>
          <a:xfrm>
            <a:off x="216976" y="493776"/>
            <a:ext cx="11863953" cy="600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3008" y="6488668"/>
            <a:ext cx="54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Goodman A et al.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 ASCO SITC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2018;Abstract 47.</a:t>
            </a:r>
          </a:p>
        </p:txBody>
      </p:sp>
    </p:spTree>
    <p:extLst>
      <p:ext uri="{BB962C8B-B14F-4D97-AF65-F5344CB8AC3E}">
        <p14:creationId xmlns:p14="http://schemas.microsoft.com/office/powerpoint/2010/main" val="7908950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Slide - Blank">
  <a:themeElements>
    <a:clrScheme name="Custom 1">
      <a:dk1>
        <a:srgbClr val="1C2E37"/>
      </a:dk1>
      <a:lt1>
        <a:sysClr val="window" lastClr="FFFFFF"/>
      </a:lt1>
      <a:dk2>
        <a:srgbClr val="215366"/>
      </a:dk2>
      <a:lt2>
        <a:srgbClr val="EBEBEB"/>
      </a:lt2>
      <a:accent1>
        <a:srgbClr val="6DCFF6"/>
      </a:accent1>
      <a:accent2>
        <a:srgbClr val="00AEF0"/>
      </a:accent2>
      <a:accent3>
        <a:srgbClr val="8FD5F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EF0"/>
      </a:hlink>
      <a:folHlink>
        <a:srgbClr val="00AE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65C86BBF-AE72-40CD-8859-E5574FEF4F4A}"/>
</file>

<file path=customXml/itemProps2.xml><?xml version="1.0" encoding="utf-8"?>
<ds:datastoreItem xmlns:ds="http://schemas.openxmlformats.org/officeDocument/2006/customXml" ds:itemID="{9BB5DE14-1169-48F0-8516-BBF46935CBE8}"/>
</file>

<file path=customXml/itemProps3.xml><?xml version="1.0" encoding="utf-8"?>
<ds:datastoreItem xmlns:ds="http://schemas.openxmlformats.org/officeDocument/2006/customXml" ds:itemID="{BDCA3D35-3F36-4208-9ECC-09D62E703C09}"/>
</file>

<file path=docProps/app.xml><?xml version="1.0" encoding="utf-8"?>
<Properties xmlns="http://schemas.openxmlformats.org/officeDocument/2006/extended-properties" xmlns:vt="http://schemas.openxmlformats.org/officeDocument/2006/docPropsVTypes">
  <TotalTime>6417</TotalTime>
  <Words>514</Words>
  <Application>Microsoft Macintosh PowerPoint</Application>
  <PresentationFormat>Widescreen</PresentationFormat>
  <Paragraphs>72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Calibri</vt:lpstr>
      <vt:lpstr>Calibri Light</vt:lpstr>
      <vt:lpstr>ＭＳ Ｐゴシック</vt:lpstr>
      <vt:lpstr>ＭＳ 明朝</vt:lpstr>
      <vt:lpstr>Times</vt:lpstr>
      <vt:lpstr>Wingdings</vt:lpstr>
      <vt:lpstr>ヒラギノ角ゴ Pro W3</vt:lpstr>
      <vt:lpstr>Arial</vt:lpstr>
      <vt:lpstr>Blank Presentation</vt:lpstr>
      <vt:lpstr>Content Slide - Blank</vt:lpstr>
      <vt:lpstr>1_Blank Presentation</vt:lpstr>
      <vt:lpstr>Office Theme</vt:lpstr>
      <vt:lpstr>2_Blank Presentation</vt:lpstr>
      <vt:lpstr>PowerPoint Presentation</vt:lpstr>
      <vt:lpstr>PowerPoint Presentation</vt:lpstr>
      <vt:lpstr>Disclosures for Moderator Neil Love, MD</vt:lpstr>
      <vt:lpstr>Agenda</vt:lpstr>
      <vt:lpstr>In preparation for this meeting, we conducted a survey of 7 lung cancer clinical investigators</vt:lpstr>
      <vt:lpstr>Analysis of Over 100,000 Patients with Cancer for CD274 (PD-L1) Amplification: Implications for Treatment with Immune Checkpoint Blockade  </vt:lpstr>
      <vt:lpstr>Analysis of CD274 (PD-L1) Gene Amplification in Patients with Cancer </vt:lpstr>
      <vt:lpstr>PowerPoint Presentation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 </dc:title>
  <dc:subject/>
  <dc:creator>Fernando G Rendina </dc:creator>
  <cp:keywords/>
  <dc:description/>
  <cp:lastModifiedBy>Microsoft Office User</cp:lastModifiedBy>
  <cp:revision>896</cp:revision>
  <cp:lastPrinted>2018-01-26T19:02:01Z</cp:lastPrinted>
  <dcterms:created xsi:type="dcterms:W3CDTF">2012-08-13T12:55:31Z</dcterms:created>
  <dcterms:modified xsi:type="dcterms:W3CDTF">2018-01-26T19:02:17Z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