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media/image2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  <p:sldMasterId id="2147483762" r:id="rId7"/>
    <p:sldMasterId id="2147483846" r:id="rId8"/>
  </p:sldMasterIdLst>
  <p:notesMasterIdLst>
    <p:notesMasterId r:id="rId42"/>
  </p:notesMasterIdLst>
  <p:sldIdLst>
    <p:sldId id="436" r:id="rId9"/>
    <p:sldId id="260" r:id="rId10"/>
    <p:sldId id="420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399" r:id="rId20"/>
    <p:sldId id="392" r:id="rId21"/>
    <p:sldId id="394" r:id="rId22"/>
    <p:sldId id="393" r:id="rId23"/>
    <p:sldId id="401" r:id="rId24"/>
    <p:sldId id="403" r:id="rId25"/>
    <p:sldId id="395" r:id="rId26"/>
    <p:sldId id="405" r:id="rId27"/>
    <p:sldId id="406" r:id="rId28"/>
    <p:sldId id="407" r:id="rId29"/>
    <p:sldId id="404" r:id="rId30"/>
    <p:sldId id="409" r:id="rId31"/>
    <p:sldId id="410" r:id="rId32"/>
    <p:sldId id="411" r:id="rId33"/>
    <p:sldId id="412" r:id="rId34"/>
    <p:sldId id="414" r:id="rId35"/>
    <p:sldId id="415" r:id="rId36"/>
    <p:sldId id="416" r:id="rId37"/>
    <p:sldId id="417" r:id="rId38"/>
    <p:sldId id="413" r:id="rId39"/>
    <p:sldId id="418" r:id="rId40"/>
    <p:sldId id="419" r:id="rId4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0E2F"/>
    <a:srgbClr val="CD1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4" autoAdjust="0"/>
    <p:restoredTop sz="93884" autoAdjust="0"/>
  </p:normalViewPr>
  <p:slideViewPr>
    <p:cSldViewPr snapToGrid="0" snapToObjects="1" showGuides="1">
      <p:cViewPr>
        <p:scale>
          <a:sx n="100" d="100"/>
          <a:sy n="100" d="100"/>
        </p:scale>
        <p:origin x="952" y="360"/>
      </p:cViewPr>
      <p:guideLst>
        <p:guide orient="horz" pos="2160"/>
        <p:guide pos="3800"/>
      </p:guideLst>
    </p:cSldViewPr>
  </p:slideViewPr>
  <p:outlineViewPr>
    <p:cViewPr>
      <p:scale>
        <a:sx n="33" d="100"/>
        <a:sy n="33" d="100"/>
      </p:scale>
      <p:origin x="0" y="-5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24" Type="http://schemas.openxmlformats.org/officeDocument/2006/relationships/slide" Target="slides/slide16.xml"/><Relationship Id="rId1" Type="http://schemas.openxmlformats.org/officeDocument/2006/relationships/customXml" Target="../customXml/item1.xml"/><Relationship Id="rId32" Type="http://schemas.openxmlformats.org/officeDocument/2006/relationships/slide" Target="slides/slide24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5" Type="http://schemas.openxmlformats.org/officeDocument/2006/relationships/customXml" Target="../customXml/item5.xml"/><Relationship Id="rId36" Type="http://schemas.openxmlformats.org/officeDocument/2006/relationships/slide" Target="slides/slide28.xml"/><Relationship Id="rId15" Type="http://schemas.openxmlformats.org/officeDocument/2006/relationships/slide" Target="slides/slide7.xml"/><Relationship Id="rId31" Type="http://schemas.openxmlformats.org/officeDocument/2006/relationships/slide" Target="slides/slide2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4" Type="http://schemas.openxmlformats.org/officeDocument/2006/relationships/viewProps" Target="viewProps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" Type="http://schemas.openxmlformats.org/officeDocument/2006/relationships/customXml" Target="../customXml/item4.xml"/><Relationship Id="rId30" Type="http://schemas.openxmlformats.org/officeDocument/2006/relationships/slide" Target="slides/slide22.xml"/><Relationship Id="rId9" Type="http://schemas.openxmlformats.org/officeDocument/2006/relationships/slide" Target="slides/slide1.xml"/><Relationship Id="rId35" Type="http://schemas.openxmlformats.org/officeDocument/2006/relationships/slide" Target="slides/slide27.xml"/><Relationship Id="rId14" Type="http://schemas.openxmlformats.org/officeDocument/2006/relationships/slide" Target="slides/slide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3.xml"/><Relationship Id="rId46" Type="http://schemas.openxmlformats.org/officeDocument/2006/relationships/tableStyles" Target="tableStyles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8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1.xlsx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reduction in SPD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9830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DE-45CF-9A12-20481CF4FEB0}"/>
              </c:ext>
            </c:extLst>
          </c:dPt>
          <c:dPt>
            <c:idx val="6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DE-45CF-9A12-20481CF4FEB0}"/>
              </c:ext>
            </c:extLst>
          </c:dPt>
          <c:dPt>
            <c:idx val="9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DE-45CF-9A12-20481CF4FEB0}"/>
              </c:ext>
            </c:extLst>
          </c:dPt>
          <c:dPt>
            <c:idx val="10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2DE-45CF-9A12-20481CF4FEB0}"/>
              </c:ext>
            </c:extLst>
          </c:dPt>
          <c:dPt>
            <c:idx val="12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2DE-45CF-9A12-20481CF4FEB0}"/>
              </c:ext>
            </c:extLst>
          </c:dPt>
          <c:dPt>
            <c:idx val="40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2DE-45CF-9A12-20481CF4FEB0}"/>
              </c:ext>
            </c:extLst>
          </c:dPt>
          <c:dPt>
            <c:idx val="80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2DE-45CF-9A12-20481CF4FEB0}"/>
              </c:ext>
            </c:extLst>
          </c:dPt>
          <c:dPt>
            <c:idx val="89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2DE-45CF-9A12-20481CF4FEB0}"/>
              </c:ext>
            </c:extLst>
          </c:dPt>
          <c:dPt>
            <c:idx val="93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2DE-45CF-9A12-20481CF4FEB0}"/>
              </c:ext>
            </c:extLst>
          </c:dPt>
          <c:dPt>
            <c:idx val="94"/>
            <c:invertIfNegative val="0"/>
            <c:bubble3D val="0"/>
            <c:spPr>
              <a:solidFill>
                <a:srgbClr val="FFA50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2DE-45CF-9A12-20481CF4FEB0}"/>
              </c:ext>
            </c:extLst>
          </c:dPt>
          <c:dPt>
            <c:idx val="95"/>
            <c:invertIfNegative val="0"/>
            <c:bubble3D val="0"/>
            <c:spPr>
              <a:solidFill>
                <a:srgbClr val="FFA50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2DE-45CF-9A12-20481CF4FEB0}"/>
              </c:ext>
            </c:extLst>
          </c:dPt>
          <c:dPt>
            <c:idx val="97"/>
            <c:invertIfNegative val="0"/>
            <c:bubble3D val="0"/>
            <c:spPr>
              <a:solidFill>
                <a:srgbClr val="FFA50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2DE-45CF-9A12-20481CF4FEB0}"/>
              </c:ext>
            </c:extLst>
          </c:dPt>
          <c:dPt>
            <c:idx val="113"/>
            <c:invertIfNegative val="0"/>
            <c:bubble3D val="0"/>
            <c:spPr>
              <a:solidFill>
                <a:srgbClr val="FFA50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2DE-45CF-9A12-20481CF4FEB0}"/>
              </c:ext>
            </c:extLst>
          </c:dPt>
          <c:dPt>
            <c:idx val="121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2DE-45CF-9A12-20481CF4FEB0}"/>
              </c:ext>
            </c:extLst>
          </c:dPt>
          <c:cat>
            <c:numRef>
              <c:f>Sheet1!$A$2:$A$124</c:f>
              <c:numCache>
                <c:formatCode>General</c:formatCode>
                <c:ptCount val="123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</c:numCache>
            </c:numRef>
          </c:cat>
          <c:val>
            <c:numRef>
              <c:f>Sheet1!$B$2:$B$124</c:f>
              <c:numCache>
                <c:formatCode>General</c:formatCode>
                <c:ptCount val="123"/>
                <c:pt idx="0">
                  <c:v>23.96</c:v>
                </c:pt>
                <c:pt idx="1">
                  <c:v>-49.89</c:v>
                </c:pt>
                <c:pt idx="2">
                  <c:v>-50.09</c:v>
                </c:pt>
                <c:pt idx="3">
                  <c:v>-52.61</c:v>
                </c:pt>
                <c:pt idx="4">
                  <c:v>-53.29</c:v>
                </c:pt>
                <c:pt idx="5">
                  <c:v>-55.28</c:v>
                </c:pt>
                <c:pt idx="6">
                  <c:v>-64.09</c:v>
                </c:pt>
                <c:pt idx="7">
                  <c:v>-64.1</c:v>
                </c:pt>
                <c:pt idx="8">
                  <c:v>-67.02</c:v>
                </c:pt>
                <c:pt idx="9">
                  <c:v>-70.17999999999998</c:v>
                </c:pt>
                <c:pt idx="10">
                  <c:v>-70.83</c:v>
                </c:pt>
                <c:pt idx="11">
                  <c:v>-71.55</c:v>
                </c:pt>
                <c:pt idx="12">
                  <c:v>-78.39</c:v>
                </c:pt>
                <c:pt idx="13">
                  <c:v>-78.89</c:v>
                </c:pt>
                <c:pt idx="14">
                  <c:v>-79.58</c:v>
                </c:pt>
                <c:pt idx="15">
                  <c:v>-79.97</c:v>
                </c:pt>
                <c:pt idx="16">
                  <c:v>-81.35</c:v>
                </c:pt>
                <c:pt idx="17">
                  <c:v>-81.6</c:v>
                </c:pt>
                <c:pt idx="18">
                  <c:v>-82.93</c:v>
                </c:pt>
                <c:pt idx="19">
                  <c:v>-83.91</c:v>
                </c:pt>
                <c:pt idx="20">
                  <c:v>-84.2</c:v>
                </c:pt>
                <c:pt idx="21">
                  <c:v>-84.29</c:v>
                </c:pt>
                <c:pt idx="22">
                  <c:v>-84.64</c:v>
                </c:pt>
                <c:pt idx="23">
                  <c:v>-85.35</c:v>
                </c:pt>
                <c:pt idx="24">
                  <c:v>-85.66999999999997</c:v>
                </c:pt>
                <c:pt idx="25">
                  <c:v>-85.84</c:v>
                </c:pt>
                <c:pt idx="26">
                  <c:v>-86.13</c:v>
                </c:pt>
                <c:pt idx="27">
                  <c:v>-86.16999999999997</c:v>
                </c:pt>
                <c:pt idx="28">
                  <c:v>-87.63</c:v>
                </c:pt>
                <c:pt idx="29">
                  <c:v>-87.92</c:v>
                </c:pt>
                <c:pt idx="30">
                  <c:v>-88.24</c:v>
                </c:pt>
                <c:pt idx="31">
                  <c:v>-88.55</c:v>
                </c:pt>
                <c:pt idx="32">
                  <c:v>-88.7</c:v>
                </c:pt>
                <c:pt idx="33">
                  <c:v>-88.82</c:v>
                </c:pt>
                <c:pt idx="34">
                  <c:v>-89.14</c:v>
                </c:pt>
                <c:pt idx="35">
                  <c:v>-89.62</c:v>
                </c:pt>
                <c:pt idx="36">
                  <c:v>-89.79</c:v>
                </c:pt>
                <c:pt idx="37">
                  <c:v>-89.99</c:v>
                </c:pt>
                <c:pt idx="38">
                  <c:v>-90.01</c:v>
                </c:pt>
                <c:pt idx="39">
                  <c:v>-90.53</c:v>
                </c:pt>
                <c:pt idx="40">
                  <c:v>-91.02</c:v>
                </c:pt>
                <c:pt idx="41">
                  <c:v>-91.41</c:v>
                </c:pt>
                <c:pt idx="42">
                  <c:v>-91.44</c:v>
                </c:pt>
                <c:pt idx="43">
                  <c:v>-92.15</c:v>
                </c:pt>
                <c:pt idx="44">
                  <c:v>-92.28</c:v>
                </c:pt>
                <c:pt idx="45">
                  <c:v>-92.43</c:v>
                </c:pt>
                <c:pt idx="46">
                  <c:v>-92.71</c:v>
                </c:pt>
                <c:pt idx="47">
                  <c:v>-92.72</c:v>
                </c:pt>
                <c:pt idx="48">
                  <c:v>-92.76</c:v>
                </c:pt>
                <c:pt idx="49">
                  <c:v>-92.9</c:v>
                </c:pt>
                <c:pt idx="50">
                  <c:v>-93.46</c:v>
                </c:pt>
                <c:pt idx="51">
                  <c:v>-93.53</c:v>
                </c:pt>
                <c:pt idx="52">
                  <c:v>-93.62</c:v>
                </c:pt>
                <c:pt idx="53">
                  <c:v>-93.99</c:v>
                </c:pt>
                <c:pt idx="54">
                  <c:v>-94.73</c:v>
                </c:pt>
                <c:pt idx="55">
                  <c:v>-94.91</c:v>
                </c:pt>
                <c:pt idx="56">
                  <c:v>-94.93</c:v>
                </c:pt>
                <c:pt idx="57">
                  <c:v>-94.96</c:v>
                </c:pt>
                <c:pt idx="58">
                  <c:v>-95.05</c:v>
                </c:pt>
                <c:pt idx="59">
                  <c:v>-95.32</c:v>
                </c:pt>
                <c:pt idx="60">
                  <c:v>-95.35</c:v>
                </c:pt>
                <c:pt idx="61">
                  <c:v>-95.45</c:v>
                </c:pt>
                <c:pt idx="62">
                  <c:v>-95.84</c:v>
                </c:pt>
                <c:pt idx="63">
                  <c:v>-96.37</c:v>
                </c:pt>
                <c:pt idx="64">
                  <c:v>-96.57</c:v>
                </c:pt>
                <c:pt idx="65">
                  <c:v>-96.58</c:v>
                </c:pt>
                <c:pt idx="66">
                  <c:v>-96.75</c:v>
                </c:pt>
                <c:pt idx="67">
                  <c:v>-96.76</c:v>
                </c:pt>
                <c:pt idx="68">
                  <c:v>-96.93</c:v>
                </c:pt>
                <c:pt idx="69">
                  <c:v>-97.27</c:v>
                </c:pt>
                <c:pt idx="70">
                  <c:v>-97.32</c:v>
                </c:pt>
                <c:pt idx="71">
                  <c:v>-97.52</c:v>
                </c:pt>
                <c:pt idx="72">
                  <c:v>-98.21</c:v>
                </c:pt>
                <c:pt idx="73">
                  <c:v>-98.53</c:v>
                </c:pt>
                <c:pt idx="74">
                  <c:v>-98.6</c:v>
                </c:pt>
                <c:pt idx="75">
                  <c:v>-98.64</c:v>
                </c:pt>
                <c:pt idx="76">
                  <c:v>-98.73</c:v>
                </c:pt>
                <c:pt idx="77">
                  <c:v>-98.9</c:v>
                </c:pt>
                <c:pt idx="78">
                  <c:v>-98.97</c:v>
                </c:pt>
                <c:pt idx="79">
                  <c:v>-99.17999999999998</c:v>
                </c:pt>
                <c:pt idx="80">
                  <c:v>-99.47</c:v>
                </c:pt>
                <c:pt idx="81">
                  <c:v>-99.69</c:v>
                </c:pt>
                <c:pt idx="82">
                  <c:v>-100.0</c:v>
                </c:pt>
                <c:pt idx="83">
                  <c:v>-100.0</c:v>
                </c:pt>
                <c:pt idx="84">
                  <c:v>-100.0</c:v>
                </c:pt>
                <c:pt idx="85">
                  <c:v>-100.0</c:v>
                </c:pt>
                <c:pt idx="86">
                  <c:v>-100.0</c:v>
                </c:pt>
                <c:pt idx="87">
                  <c:v>-100.0</c:v>
                </c:pt>
                <c:pt idx="88">
                  <c:v>-100.0</c:v>
                </c:pt>
                <c:pt idx="89">
                  <c:v>-100.0</c:v>
                </c:pt>
                <c:pt idx="90">
                  <c:v>-100.0</c:v>
                </c:pt>
                <c:pt idx="91">
                  <c:v>-100.0</c:v>
                </c:pt>
                <c:pt idx="92">
                  <c:v>-100.0</c:v>
                </c:pt>
                <c:pt idx="93">
                  <c:v>-100.0</c:v>
                </c:pt>
                <c:pt idx="94">
                  <c:v>-100.0</c:v>
                </c:pt>
                <c:pt idx="95">
                  <c:v>-100.0</c:v>
                </c:pt>
                <c:pt idx="96">
                  <c:v>-100.0</c:v>
                </c:pt>
                <c:pt idx="97">
                  <c:v>-100.0</c:v>
                </c:pt>
                <c:pt idx="98">
                  <c:v>-100.0</c:v>
                </c:pt>
                <c:pt idx="99">
                  <c:v>-100.0</c:v>
                </c:pt>
                <c:pt idx="100">
                  <c:v>-100.0</c:v>
                </c:pt>
                <c:pt idx="101">
                  <c:v>-100.0</c:v>
                </c:pt>
                <c:pt idx="102">
                  <c:v>-100.0</c:v>
                </c:pt>
                <c:pt idx="103">
                  <c:v>-100.0</c:v>
                </c:pt>
                <c:pt idx="104">
                  <c:v>-100.0</c:v>
                </c:pt>
                <c:pt idx="105">
                  <c:v>-100.0</c:v>
                </c:pt>
                <c:pt idx="106">
                  <c:v>-100.0</c:v>
                </c:pt>
                <c:pt idx="107">
                  <c:v>-100.0</c:v>
                </c:pt>
                <c:pt idx="108">
                  <c:v>-100.0</c:v>
                </c:pt>
                <c:pt idx="109">
                  <c:v>-100.0</c:v>
                </c:pt>
                <c:pt idx="110">
                  <c:v>-100.0</c:v>
                </c:pt>
                <c:pt idx="111">
                  <c:v>-100.0</c:v>
                </c:pt>
                <c:pt idx="112">
                  <c:v>-100.0</c:v>
                </c:pt>
                <c:pt idx="113">
                  <c:v>-100.0</c:v>
                </c:pt>
                <c:pt idx="114">
                  <c:v>-100.0</c:v>
                </c:pt>
                <c:pt idx="115">
                  <c:v>-100.0</c:v>
                </c:pt>
                <c:pt idx="116">
                  <c:v>-100.0</c:v>
                </c:pt>
                <c:pt idx="117">
                  <c:v>-100.0</c:v>
                </c:pt>
                <c:pt idx="118">
                  <c:v>-100.0</c:v>
                </c:pt>
                <c:pt idx="119">
                  <c:v>-100.0</c:v>
                </c:pt>
                <c:pt idx="120">
                  <c:v>-100.0</c:v>
                </c:pt>
                <c:pt idx="121">
                  <c:v>-100.0</c:v>
                </c:pt>
                <c:pt idx="122">
                  <c:v>-100.0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D2DE-45CF-9A12-20481CF4FE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Response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Sheet1!$A$2:$A$124</c:f>
              <c:numCache>
                <c:formatCode>General</c:formatCode>
                <c:ptCount val="123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</c:numCache>
            </c:numRef>
          </c:cat>
          <c:val>
            <c:numRef>
              <c:f>Sheet1!$C$2:$C$124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D2DE-45CF-9A12-20481CF4F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406033280"/>
        <c:axId val="1405860176"/>
      </c:barChart>
      <c:catAx>
        <c:axId val="140603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860176"/>
        <c:crosses val="autoZero"/>
        <c:auto val="1"/>
        <c:lblAlgn val="ctr"/>
        <c:lblOffset val="100"/>
        <c:noMultiLvlLbl val="0"/>
      </c:catAx>
      <c:valAx>
        <c:axId val="1405860176"/>
        <c:scaling>
          <c:orientation val="minMax"/>
          <c:min val="-100.0"/>
        </c:scaling>
        <c:delete val="0"/>
        <c:axPos val="l"/>
        <c:majorGridlines>
          <c:spPr>
            <a:ln w="9525" cap="flat" cmpd="sng" algn="ctr">
              <a:noFill/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Percent Chang</a:t>
                </a:r>
                <a:r>
                  <a:rPr lang="en-US" sz="1600" b="1" baseline="0" dirty="0">
                    <a:solidFill>
                      <a:schemeClr val="tx1"/>
                    </a:solidFill>
                  </a:rPr>
                  <a:t>e 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in SPD</a:t>
                </a:r>
              </a:p>
            </c:rich>
          </c:tx>
          <c:layout>
            <c:manualLayout>
              <c:xMode val="edge"/>
              <c:yMode val="edge"/>
              <c:x val="0.0165389980457937"/>
              <c:y val="0.166191999753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033280"/>
        <c:crosses val="autoZero"/>
        <c:crossBetween val="between"/>
        <c:majorUnit val="2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Geneva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388DC7-E9F6-284C-9857-FDA7F02FFFDF}" type="datetimeFigureOut">
              <a:rPr lang="en-US"/>
              <a:pPr/>
              <a:t>7/23/18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Geneva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FAA9E6-400A-E640-A318-E520058423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00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5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11996-DAB2-4E24-A600-D06D6988324F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635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11996-DAB2-4E24-A600-D06D6988324F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9279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23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16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088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808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528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248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68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D1823B-2AD2-4A0C-95B8-7990651B2E7B}" type="slidenum">
              <a:rPr lang="en-US" altLang="en-US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15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4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0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9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58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4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9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9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9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9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9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95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10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10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10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10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10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5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11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11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11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11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hangingPunct="0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 defTabSz="914400" eaLnBrk="0" hangingPunct="0"/>
              <a:t>11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92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23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16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088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808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528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248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68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D1823B-2AD2-4A0C-95B8-7990651B2E7B}" type="slidenum">
              <a:rPr lang="en-US" altLang="en-US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9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66469"/>
            <a:ext cx="10363200" cy="891930"/>
          </a:xfrm>
        </p:spPr>
        <p:txBody>
          <a:bodyPr>
            <a:normAutofit/>
          </a:bodyPr>
          <a:lstStyle>
            <a:lvl1pPr algn="ctr">
              <a:defRPr sz="4000" b="0" i="0">
                <a:solidFill>
                  <a:srgbClr val="CD113B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8671" y="5429210"/>
            <a:ext cx="8534400" cy="107376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F42DBC-C000-474C-847A-96A1FE0230FB}" type="datetime1">
              <a:rPr lang="en-US"/>
              <a:pPr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09FEC-A01C-EB4F-9AED-98C23E3BD7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98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1176000" cy="762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066800"/>
            <a:ext cx="25908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066800"/>
            <a:ext cx="75692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DE6A48-BD34-9247-8CD2-A207D07E22B4}" type="datetime1">
              <a:rPr lang="en-US"/>
              <a:pPr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41447-81A8-E34A-8E29-11F044513D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360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0422-FAC2-1B47-B696-15B7C4FF0E2E}" type="datetime1">
              <a:rPr lang="en-US" smtClean="0"/>
              <a:pPr/>
              <a:t>7/23/18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AB64-726D-C943-9B15-2E81C6025A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90453"/>
            <a:ext cx="10972800" cy="713538"/>
          </a:xfr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68921"/>
            <a:ext cx="10972800" cy="494790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eaLnBrk="0" hangingPunct="0">
              <a:defRPr/>
            </a:pPr>
            <a:fld id="{659D2F7D-FC5C-3F46-9C72-E18FC1D7FFE0}" type="slidenum">
              <a:rPr lang="en-GB">
                <a:latin typeface="Arial"/>
                <a:ea typeface="ＭＳ Ｐゴシック"/>
              </a:rPr>
              <a:pPr defTabSz="914400" eaLnBrk="0" hangingPunct="0">
                <a:defRPr/>
              </a:pPr>
              <a:t>‹#›</a:t>
            </a:fld>
            <a:endParaRPr lang="en-GB">
              <a:latin typeface="Arial"/>
              <a:ea typeface="ＭＳ Ｐゴシック"/>
            </a:endParaRPr>
          </a:p>
        </p:txBody>
      </p:sp>
    </p:spTree>
    <p:extLst/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eaLnBrk="0" hangingPunct="0">
              <a:defRPr/>
            </a:pPr>
            <a:fld id="{796EC0D8-CF13-B54F-AABB-1280F8E58F14}" type="slidenum">
              <a:rPr lang="en-GB">
                <a:latin typeface="Arial"/>
                <a:ea typeface="ＭＳ Ｐゴシック"/>
              </a:rPr>
              <a:pPr defTabSz="914400" eaLnBrk="0" hangingPunct="0">
                <a:defRPr/>
              </a:pPr>
              <a:t>‹#›</a:t>
            </a:fld>
            <a:endParaRPr lang="en-GB">
              <a:latin typeface="Arial"/>
              <a:ea typeface="ＭＳ Ｐゴシック"/>
            </a:endParaRPr>
          </a:p>
        </p:txBody>
      </p:sp>
    </p:spTree>
    <p:extLst/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eaLnBrk="0" hangingPunct="0">
              <a:defRPr/>
            </a:pPr>
            <a:fld id="{659D2F7D-FC5C-3F46-9C72-E18FC1D7FFE0}" type="slidenum">
              <a:rPr lang="en-GB">
                <a:latin typeface="Arial"/>
                <a:ea typeface="ＭＳ Ｐゴシック"/>
              </a:rPr>
              <a:pPr defTabSz="914400" eaLnBrk="0" hangingPunct="0">
                <a:defRPr/>
              </a:pPr>
              <a:t>‹#›</a:t>
            </a:fld>
            <a:endParaRPr lang="en-GB">
              <a:latin typeface="Arial"/>
              <a:ea typeface="ＭＳ Ｐゴシック"/>
            </a:endParaRPr>
          </a:p>
        </p:txBody>
      </p:sp>
    </p:spTree>
    <p:extLst/>
  </p:cSld>
  <p:clrMapOvr>
    <a:masterClrMapping/>
  </p:clrMapOvr>
  <p:transition spd="slow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 defTabSz="914400" eaLnBrk="0" hangingPunct="0">
              <a:defRPr/>
            </a:pPr>
            <a:fld id="{865B40A2-B197-3B46-BE14-65D655D54854}" type="slidenum">
              <a:rPr lang="en-US">
                <a:ea typeface="ＭＳ Ｐゴシック"/>
              </a:rPr>
              <a:pPr defTabSz="914400" eaLnBrk="0" hangingPunct="0">
                <a:defRPr/>
              </a:pPr>
              <a:t>‹#›</a:t>
            </a:fld>
            <a:endParaRPr lang="en-US" dirty="0">
              <a:ea typeface="ＭＳ Ｐゴシック"/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 defTabSz="914400" eaLnBrk="0" hangingPunct="0">
              <a:defRPr/>
            </a:pPr>
            <a:endParaRPr lang="en-US" sz="2400">
              <a:latin typeface="Arial"/>
              <a:ea typeface="ＭＳ Ｐゴシック"/>
              <a:cs typeface="ＭＳ Ｐゴシック"/>
            </a:endParaRPr>
          </a:p>
        </p:txBody>
      </p:sp>
    </p:spTree>
    <p:extLst/>
  </p:cSld>
  <p:clrMapOvr>
    <a:masterClrMapping/>
  </p:clrMapOvr>
  <p:transition spd="slow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A077D-40D2-7645-91D9-F5061C772B13}" type="datetime1">
              <a:rPr lang="en-US"/>
              <a:pPr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A7F1F-F248-F943-913A-EBF08A13E9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3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88565"/>
            <a:ext cx="5384800" cy="35375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88565"/>
            <a:ext cx="5384800" cy="35375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2AE92-20AD-8D4C-BE5B-92E66A82D5FE}" type="datetime1">
              <a:rPr lang="en-US"/>
              <a:pPr/>
              <a:t>7/23/18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444B3-43E0-CD49-8543-3A769AE78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4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1154113"/>
            <a:ext cx="12192000" cy="5703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3935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79118"/>
            <a:ext cx="5386917" cy="3229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439357"/>
            <a:ext cx="5389033" cy="5527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079119"/>
            <a:ext cx="5389033" cy="34137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2BA450-71FD-9942-8270-D5CA8842F7D9}" type="datetime1">
              <a:rPr lang="en-US"/>
              <a:pPr/>
              <a:t>7/23/18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9816D-E0BB-3C42-AAB0-B7861CA7F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98E1D7-994E-D349-BA70-864DB4C10606}" type="datetime1">
              <a:rPr lang="en-US"/>
              <a:pPr/>
              <a:t>7/23/18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451F8-756F-BB4E-845F-D2F68FD517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8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CE9C8A-AE92-184B-AD47-7CC5EB34B77F}" type="datetime1">
              <a:rPr lang="en-US"/>
              <a:pPr/>
              <a:t>7/23/18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F890B-22CC-2246-8194-71A211E47A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01661"/>
            <a:ext cx="7315200" cy="312591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5BE30-18F9-E140-A267-EABB0CD34C41}" type="datetime1">
              <a:rPr lang="en-US"/>
              <a:pPr/>
              <a:t>7/23/18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520E0-F525-124B-8DCB-FDFCBFF95D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7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18" Type="http://schemas.openxmlformats.org/officeDocument/2006/relationships/image" Target="../media/image3.jp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504772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767367"/>
            <a:ext cx="10972800" cy="372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6090422-FAC2-1B47-B696-15B7C4FF0E2E}" type="datetime1">
              <a:rPr lang="en-US"/>
              <a:pPr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0ABAB64-726D-C943-9B15-2E81C6025A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61" r:id="rId3"/>
    <p:sldLayoutId id="2147483752" r:id="rId4"/>
    <p:sldLayoutId id="2147483759" r:id="rId5"/>
    <p:sldLayoutId id="2147483760" r:id="rId6"/>
    <p:sldLayoutId id="2147483753" r:id="rId7"/>
    <p:sldLayoutId id="2147483754" r:id="rId8"/>
    <p:sldLayoutId id="2147483755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D113B"/>
          </a:solidFill>
          <a:latin typeface="Arial"/>
          <a:ea typeface="Geneva" pitchFamily="37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pitchFamily="37" charset="-128"/>
          <a:cs typeface="Geneva" pitchFamily="3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pitchFamily="3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Geneva" pitchFamily="3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Geneva" pitchFamily="3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Geneva" pitchFamily="3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RTP_SlidePlain-ASCO12_v1f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0467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1036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51C8C1-6F5B-AE47-94EA-3A55EFA8C77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549082" y="6324600"/>
            <a:ext cx="1457036" cy="4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1" charset="0"/>
          <a:ea typeface="ヒラギノ角ゴ Pro W3" charset="-128"/>
          <a:cs typeface="ヒラギノ角ゴ Pro W3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1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1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1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1" charset="0"/>
          <a:ea typeface="ヒラギノ角ゴ Pro W3" charset="-128"/>
          <a:cs typeface="ヒラギノ角ゴ Pro W3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old" pitchFamily="-111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old" pitchFamily="-111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old" pitchFamily="-111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old" pitchFamily="-111" charset="0"/>
        </a:defRPr>
      </a:lvl9pPr>
    </p:titleStyle>
    <p:bodyStyle>
      <a:lvl1pPr marL="342900" indent="-342900" algn="l" rtl="0" eaLnBrk="0" fontAlgn="base" hangingPunct="0">
        <a:spcBef>
          <a:spcPts val="1675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ts val="1675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ts val="1675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ts val="1675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ts val="1675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CDE7F3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CDE7F3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CDE7F3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CDE7F3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907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video-recorded proceedings from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2590172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 txBox="1">
            <a:spLocks/>
          </p:cNvSpPr>
          <p:nvPr/>
        </p:nvSpPr>
        <p:spPr bwMode="auto">
          <a:xfrm>
            <a:off x="798786" y="128533"/>
            <a:ext cx="106469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defTabSz="914400">
              <a:spcBef>
                <a:spcPct val="40000"/>
              </a:spcBef>
              <a:spcAft>
                <a:spcPts val="600"/>
              </a:spcAft>
              <a:defRPr/>
            </a:pP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How would you globally compare the antitumor activity of venetoclax/rituximab to that of bendamustine/rituximab in patients with CLL?</a:t>
            </a:r>
          </a:p>
        </p:txBody>
      </p:sp>
      <p:sp>
        <p:nvSpPr>
          <p:cNvPr id="5" name="Title 13"/>
          <p:cNvSpPr>
            <a:spLocks/>
          </p:cNvSpPr>
          <p:nvPr/>
        </p:nvSpPr>
        <p:spPr bwMode="auto">
          <a:xfrm>
            <a:off x="279639" y="60960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defTabSz="914400"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  <a:cs typeface=""/>
              </a:rPr>
              <a:t>N = 24 investigators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39" y="2310801"/>
            <a:ext cx="3262347" cy="3778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FF"/>
                </a:solidFill>
                <a:latin typeface="Arial"/>
                <a:ea typeface=""/>
                <a:cs typeface=""/>
              </a:rPr>
              <a:t>Venetoclax</a:t>
            </a: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/rituximab has greater activity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39" y="3542461"/>
            <a:ext cx="3262347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They have approximately equal activity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39" y="4375538"/>
            <a:ext cx="3262347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I don’t know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2283789"/>
            <a:ext cx="411163" cy="411163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8530" y="2276275"/>
            <a:ext cx="914400" cy="3778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21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88798" y="2283789"/>
            <a:ext cx="411163" cy="4111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22492" y="2283789"/>
            <a:ext cx="411163" cy="4111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56186" y="2283789"/>
            <a:ext cx="411163" cy="4111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89880" y="2283789"/>
            <a:ext cx="411163" cy="4111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23574" y="2283789"/>
            <a:ext cx="411163" cy="411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57268" y="2283789"/>
            <a:ext cx="411163" cy="411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90962" y="2283789"/>
            <a:ext cx="411163" cy="4111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24656" y="2283789"/>
            <a:ext cx="411163" cy="411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58350" y="2283789"/>
            <a:ext cx="411163" cy="4111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3547214"/>
            <a:ext cx="411163" cy="411163"/>
          </a:xfrm>
          <a:prstGeom prst="rect">
            <a:avLst/>
          </a:prstGeom>
        </p:spPr>
      </p:pic>
      <p:sp>
        <p:nvSpPr>
          <p:cNvPr id="22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839" y="3549183"/>
            <a:ext cx="9144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4363339"/>
            <a:ext cx="411163" cy="411163"/>
          </a:xfrm>
          <a:prstGeom prst="rect">
            <a:avLst/>
          </a:prstGeom>
        </p:spPr>
      </p:pic>
      <p:sp>
        <p:nvSpPr>
          <p:cNvPr id="25" name="Text Box 4">
            <a:extLst>
              <a:ext uri="{FF2B5EF4-FFF2-40B4-BE49-F238E27FC236}">
                <a16:creationId xmlns:a16="http://schemas.microsoft.com/office/drawing/2014/main" xmlns="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061" y="4394401"/>
            <a:ext cx="9144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92044" y="2283789"/>
            <a:ext cx="411163" cy="4111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25738" y="2283789"/>
            <a:ext cx="411163" cy="4111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86C1CD8-BCA6-A649-8663-736A21DAB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859432" y="2283789"/>
            <a:ext cx="411163" cy="4111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9919600-75F6-2849-959F-0489B65C2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93126" y="2283789"/>
            <a:ext cx="411163" cy="4111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A88F2AD-37A5-B049-B4DD-88612DEC9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726820" y="2283789"/>
            <a:ext cx="411163" cy="4111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14DBE8C-E5A9-A14E-AAA1-83C3C157C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88798" y="4363339"/>
            <a:ext cx="411163" cy="4111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2725240"/>
            <a:ext cx="411163" cy="4111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88798" y="2725240"/>
            <a:ext cx="411163" cy="4111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22492" y="2725240"/>
            <a:ext cx="411163" cy="4111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56186" y="2725240"/>
            <a:ext cx="411163" cy="4111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89880" y="2725240"/>
            <a:ext cx="411163" cy="4111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23574" y="2725240"/>
            <a:ext cx="411163" cy="4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 txBox="1">
            <a:spLocks/>
          </p:cNvSpPr>
          <p:nvPr/>
        </p:nvSpPr>
        <p:spPr bwMode="auto">
          <a:xfrm>
            <a:off x="798786" y="287310"/>
            <a:ext cx="1064698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defTabSz="914400">
              <a:spcBef>
                <a:spcPct val="40000"/>
              </a:spcBef>
              <a:spcAft>
                <a:spcPts val="600"/>
              </a:spcAft>
              <a:defRPr/>
            </a:pP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Reimbursement and regulatory issues aside, in general, what third-line therapy would you recommend for a </a:t>
            </a:r>
            <a:r>
              <a:rPr lang="en-US" sz="2200" u="sng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60-year-old</a:t>
            </a: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 patient </a:t>
            </a:r>
            <a:r>
              <a:rPr lang="en-US" sz="2200" baseline="0">
                <a:solidFill>
                  <a:srgbClr val="FDF493"/>
                </a:solidFill>
                <a:latin typeface="Arial" pitchFamily="34" charset="0"/>
                <a:cs typeface=""/>
              </a:rPr>
              <a:t>with CLL without del(17p) or TP53 mutation who </a:t>
            </a: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responds to BR for 24 months and experiences disease relapse, then receives ibrutinib for 18 months followed by disease progression?</a:t>
            </a:r>
          </a:p>
        </p:txBody>
      </p:sp>
      <p:sp>
        <p:nvSpPr>
          <p:cNvPr id="5" name="Title 13"/>
          <p:cNvSpPr>
            <a:spLocks/>
          </p:cNvSpPr>
          <p:nvPr/>
        </p:nvSpPr>
        <p:spPr bwMode="auto">
          <a:xfrm>
            <a:off x="279639" y="60960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defTabSz="914400"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  <a:cs typeface=""/>
              </a:rPr>
              <a:t>N = 24 investigators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60131" y="3882443"/>
            <a:ext cx="411163" cy="409086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351" y="3921718"/>
            <a:ext cx="2543781" cy="3673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FF"/>
                </a:solidFill>
                <a:latin typeface="Arial"/>
                <a:ea typeface=""/>
                <a:cs typeface=""/>
              </a:rPr>
              <a:t>Venetoclax</a:t>
            </a: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/rituximab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45136" y="3921718"/>
            <a:ext cx="799478" cy="3673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90" y="2610737"/>
            <a:ext cx="3235719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FF"/>
                </a:solidFill>
                <a:latin typeface="Arial"/>
                <a:ea typeface=""/>
                <a:cs typeface=""/>
              </a:rPr>
              <a:t>Venetoclax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23" y="2654286"/>
            <a:ext cx="685800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18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54772" y="2610737"/>
            <a:ext cx="411163" cy="409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94650" y="3882443"/>
            <a:ext cx="411163" cy="4090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91002" y="2610737"/>
            <a:ext cx="411163" cy="4090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27232" y="2610737"/>
            <a:ext cx="411163" cy="4090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63462" y="2610737"/>
            <a:ext cx="411163" cy="4090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9692" y="2610737"/>
            <a:ext cx="411163" cy="4090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35922" y="2610737"/>
            <a:ext cx="411163" cy="4090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72152" y="2610737"/>
            <a:ext cx="411163" cy="4090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08382" y="2610737"/>
            <a:ext cx="411163" cy="4090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44614" y="2610737"/>
            <a:ext cx="411163" cy="4090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80844" y="2610737"/>
            <a:ext cx="411163" cy="4090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17074" y="2610737"/>
            <a:ext cx="411163" cy="4090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53306" y="2610737"/>
            <a:ext cx="411163" cy="4090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9A0E39-E735-6649-9DF6-8DF970877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89538" y="2610737"/>
            <a:ext cx="411163" cy="4090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7ED6266-DCDF-0147-B216-F1B69BF4B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25768" y="2610737"/>
            <a:ext cx="411163" cy="4090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2A536AB-52BB-4B4E-9B5E-C0CC0213B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27232" y="3882443"/>
            <a:ext cx="411163" cy="4090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54772" y="3061685"/>
            <a:ext cx="411163" cy="4090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91002" y="3061685"/>
            <a:ext cx="411163" cy="4090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27232" y="3061685"/>
            <a:ext cx="411163" cy="4090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63462" y="3061685"/>
            <a:ext cx="411163" cy="4090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87964" y="3882443"/>
            <a:ext cx="411163" cy="40908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2483" y="3882443"/>
            <a:ext cx="411163" cy="40908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D2A536AB-52BB-4B4E-9B5E-C0CC0213B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55065" y="3882443"/>
            <a:ext cx="411163" cy="40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6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238" y="21698"/>
            <a:ext cx="9053176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Considerations in relapsed/refractory CLL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238" y="1349607"/>
            <a:ext cx="9109614" cy="372550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treatment needed?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Rule out Richter Transformation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Prior therapy</a:t>
            </a: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Chemoimmunotherapy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Ibrutinib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duration to prior therapy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Better or worse than median</a:t>
            </a:r>
          </a:p>
          <a:p>
            <a:pPr lvl="4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Cytogenetics and molecular studies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Del 17p/TP53 mutation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Karyotype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Del 11q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901874" y="1365337"/>
            <a:ext cx="10384077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ctrTitle"/>
          </p:nvPr>
        </p:nvSpPr>
        <p:spPr>
          <a:xfrm>
            <a:off x="2257425" y="2468685"/>
            <a:ext cx="7772400" cy="891930"/>
          </a:xfrm>
        </p:spPr>
        <p:txBody>
          <a:bodyPr>
            <a:normAutofit fontScale="90000"/>
          </a:bodyPr>
          <a:lstStyle/>
          <a:p>
            <a:r>
              <a:rPr lang="en-US" altLang="en-US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Venetoclax</a:t>
            </a:r>
            <a:r>
              <a:rPr lang="en-US" alt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CLL</a:t>
            </a:r>
            <a:br>
              <a:rPr lang="en-US" alt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1752600" y="2828925"/>
            <a:ext cx="8578850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45060" name="Picture 2" descr="http://sharepoint.mc.rochester.edu/sites/BRANDCENTER/URMC/Logos/Wilmot/URM_WCI_Vert_4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5689600"/>
            <a:ext cx="14636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45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874" y="35201"/>
            <a:ext cx="9015007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Venetoclax</a:t>
            </a:r>
            <a:r>
              <a:rPr lang="en-US" dirty="0" smtClean="0">
                <a:solidFill>
                  <a:schemeClr val="tx2"/>
                </a:solidFill>
              </a:rPr>
              <a:t> in relapsed CLL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015" t="3334" r="1400" b="62866"/>
          <a:stretch/>
        </p:blipFill>
        <p:spPr>
          <a:xfrm>
            <a:off x="6402646" y="3064327"/>
            <a:ext cx="5572236" cy="3793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030" y="6255223"/>
            <a:ext cx="424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Roberts et al, </a:t>
            </a:r>
            <a:r>
              <a:rPr lang="en-US" i="1" dirty="0" smtClean="0"/>
              <a:t>NEJM </a:t>
            </a:r>
            <a:r>
              <a:rPr lang="en-US" dirty="0" smtClean="0"/>
              <a:t>374:311 2016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8030" y="1315233"/>
            <a:ext cx="5973518" cy="4096010"/>
            <a:chOff x="238030" y="1315233"/>
            <a:chExt cx="5973518" cy="40960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4" t="19286" r="3137" b="45238"/>
            <a:stretch/>
          </p:blipFill>
          <p:spPr>
            <a:xfrm>
              <a:off x="501042" y="1397730"/>
              <a:ext cx="5710506" cy="401351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38030" y="1315233"/>
              <a:ext cx="563636" cy="576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901874" y="1178201"/>
            <a:ext cx="10384077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9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901874" y="304801"/>
            <a:ext cx="10384077" cy="739775"/>
          </a:xfrm>
        </p:spPr>
        <p:txBody>
          <a:bodyPr/>
          <a:lstStyle/>
          <a:p>
            <a:r>
              <a:rPr lang="en-US" alt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Clinicopathological</a:t>
            </a:r>
            <a:r>
              <a:rPr lang="en-US" alt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features and outcomes of CLL on </a:t>
            </a:r>
            <a:r>
              <a:rPr lang="en-US" alt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venetoclax</a:t>
            </a:r>
            <a:endParaRPr lang="en-US" altLang="en-U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01874" y="1219201"/>
            <a:ext cx="10847539" cy="488097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relapsed/refractory CLL, approximately 80% of patients respond to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venetoclax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irrespective of risk factors for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chemoimmunotherapy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67 patients on 3 early phase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venetoclax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trials: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25 (37%) experienced PD; including 17 with Richter’s transformation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Fludarabine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refractoriness and complex karyotype were associated with progression.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Del(17p) and TP53 mutation were 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associated with progression</a:t>
            </a:r>
          </a:p>
          <a:p>
            <a:pPr lvl="1">
              <a:spcAft>
                <a:spcPts val="1200"/>
              </a:spcAft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endParaRPr lang="en-US" altLang="en-US" dirty="0" smtClean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901874" y="1365337"/>
            <a:ext cx="10384077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7926" y="6286500"/>
            <a:ext cx="473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Anderson et al, </a:t>
            </a:r>
            <a:r>
              <a:rPr lang="en-US" i="1" dirty="0" smtClean="0"/>
              <a:t>Blood </a:t>
            </a:r>
            <a:r>
              <a:rPr lang="en-US" dirty="0" smtClean="0"/>
              <a:t>129:3362  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B22DC8-9CBF-4FE8-9EC1-15807114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027" y="76379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MURANO </a:t>
            </a:r>
            <a:r>
              <a:rPr lang="en-US" dirty="0" smtClean="0">
                <a:solidFill>
                  <a:schemeClr val="tx2"/>
                </a:solidFill>
              </a:rPr>
              <a:t>Study: Randomized phase 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 Box 45">
            <a:extLst>
              <a:ext uri="{FF2B5EF4-FFF2-40B4-BE49-F238E27FC236}">
                <a16:creationId xmlns:a16="http://schemas.microsoft.com/office/drawing/2014/main" xmlns="" id="{ECD8E1EE-8538-4371-90A0-67A843685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36" y="3170074"/>
            <a:ext cx="3193879" cy="117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Adult pts with R/R CLL, 1-3 prior tx lines (with ≥ 1 CT-containing regimen), prior bendamustine permitted if DoR ≥ 24 mos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(N = 389) 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46">
            <a:extLst>
              <a:ext uri="{FF2B5EF4-FFF2-40B4-BE49-F238E27FC236}">
                <a16:creationId xmlns:a16="http://schemas.microsoft.com/office/drawing/2014/main" xmlns="" id="{7408123E-80AD-46DB-843F-038564DE1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539" y="2697914"/>
            <a:ext cx="28233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i="1" dirty="0">
                <a:solidFill>
                  <a:schemeClr val="tx1"/>
                </a:solidFill>
              </a:rPr>
              <a:t>Venetoclax monotherapy until PD, unacceptable toxicity, or maximum of 2 yrs from Day 1 of C1</a:t>
            </a:r>
          </a:p>
        </p:txBody>
      </p:sp>
      <p:sp>
        <p:nvSpPr>
          <p:cNvPr id="16" name="Rectangle 49">
            <a:extLst>
              <a:ext uri="{FF2B5EF4-FFF2-40B4-BE49-F238E27FC236}">
                <a16:creationId xmlns:a16="http://schemas.microsoft.com/office/drawing/2014/main" xmlns="" id="{88FF864D-6600-4269-B147-0378029E0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922" y="2602424"/>
            <a:ext cx="3180797" cy="110889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Venetoclax dose ramp-up;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 then 400 mg PO QD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Rituximab 375 mg/m</a:t>
            </a:r>
            <a:r>
              <a:rPr lang="en-US" altLang="en-US" sz="1600" b="1" baseline="30000" dirty="0">
                <a:solidFill>
                  <a:schemeClr val="bg1"/>
                </a:solidFill>
              </a:rPr>
              <a:t>2,</a:t>
            </a:r>
            <a:r>
              <a:rPr lang="en-US" altLang="en-US" sz="1600" b="1" dirty="0">
                <a:solidFill>
                  <a:schemeClr val="bg1"/>
                </a:solidFill>
              </a:rPr>
              <a:t>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 then 500 mg/m</a:t>
            </a:r>
            <a:r>
              <a:rPr lang="en-US" altLang="en-US" sz="1600" b="1" baseline="30000" dirty="0">
                <a:solidFill>
                  <a:schemeClr val="bg1"/>
                </a:solidFill>
              </a:rPr>
              <a:t>2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50">
            <a:extLst>
              <a:ext uri="{FF2B5EF4-FFF2-40B4-BE49-F238E27FC236}">
                <a16:creationId xmlns:a16="http://schemas.microsoft.com/office/drawing/2014/main" xmlns="" id="{F85BFA5F-861A-43F7-ADBC-52C0C9D10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922" y="3758756"/>
            <a:ext cx="3180797" cy="1181499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Bendamustine 70 mg/m</a:t>
            </a:r>
            <a:r>
              <a:rPr lang="en-US" altLang="en-US" sz="1600" b="1" baseline="30000" dirty="0">
                <a:solidFill>
                  <a:schemeClr val="bg1"/>
                </a:solidFill>
              </a:rPr>
              <a:t>2</a:t>
            </a:r>
            <a:r>
              <a:rPr lang="en-US" altLang="en-US" sz="1600" b="1" dirty="0">
                <a:solidFill>
                  <a:schemeClr val="bg1"/>
                </a:solidFill>
              </a:rPr>
              <a:t> on Days 1, 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Rituximab 375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mg/m</a:t>
            </a:r>
            <a:r>
              <a:rPr lang="en-US" altLang="en-US" sz="1600" b="1" baseline="30000" dirty="0" smtClean="0">
                <a:solidFill>
                  <a:schemeClr val="bg1"/>
                </a:solidFill>
              </a:rPr>
              <a:t>2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,</a:t>
            </a:r>
            <a:endParaRPr lang="en-US" altLang="en-US" sz="1600" b="1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Then 500 mg/m</a:t>
            </a:r>
            <a:r>
              <a:rPr lang="en-US" altLang="en-US" sz="1600" b="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Rectangle 46">
            <a:extLst>
              <a:ext uri="{FF2B5EF4-FFF2-40B4-BE49-F238E27FC236}">
                <a16:creationId xmlns:a16="http://schemas.microsoft.com/office/drawing/2014/main" xmlns="" id="{7FD53735-458A-452B-A579-1D8A4DF37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459" y="1361269"/>
            <a:ext cx="21482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i="1" dirty="0">
                <a:solidFill>
                  <a:schemeClr val="tx1"/>
                </a:solidFill>
              </a:rPr>
              <a:t>Stratified by del(17p), prior tx response,* geographic region</a:t>
            </a:r>
          </a:p>
        </p:txBody>
      </p:sp>
      <p:sp>
        <p:nvSpPr>
          <p:cNvPr id="43" name="Line 52">
            <a:extLst>
              <a:ext uri="{FF2B5EF4-FFF2-40B4-BE49-F238E27FC236}">
                <a16:creationId xmlns:a16="http://schemas.microsoft.com/office/drawing/2014/main" xmlns="" id="{81D3BEB4-B0B3-401D-AF8B-BE4E4FB32D8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216833" y="2313883"/>
            <a:ext cx="342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4" name="Text Box 30">
            <a:extLst>
              <a:ext uri="{FF2B5EF4-FFF2-40B4-BE49-F238E27FC236}">
                <a16:creationId xmlns:a16="http://schemas.microsoft.com/office/drawing/2014/main" xmlns="" id="{9A9FCDB8-C962-4AE0-A5FF-569538589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32" y="5445942"/>
            <a:ext cx="10672175" cy="55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*High-risk CLL defined as: del(17p); no response to first-line CT-containing tx; or relapsed in ≤ 12 mos after CT or in </a:t>
            </a:r>
            <a:br>
              <a:rPr lang="en-US" altLang="en-US" sz="1600" dirty="0">
                <a:solidFill>
                  <a:schemeClr val="tx1"/>
                </a:solidFill>
              </a:rPr>
            </a:br>
            <a:r>
              <a:rPr lang="en-US" altLang="en-US" sz="1600" dirty="0">
                <a:solidFill>
                  <a:schemeClr val="tx1"/>
                </a:solidFill>
              </a:rPr>
              <a:t>≤ 24 mos after chemoimmunotherapy.</a:t>
            </a:r>
          </a:p>
        </p:txBody>
      </p:sp>
      <p:sp>
        <p:nvSpPr>
          <p:cNvPr id="25" name="Line 53">
            <a:extLst>
              <a:ext uri="{FF2B5EF4-FFF2-40B4-BE49-F238E27FC236}">
                <a16:creationId xmlns:a16="http://schemas.microsoft.com/office/drawing/2014/main" xmlns="" id="{B2698960-3213-4D63-BD2E-9BF037AFA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9416" y="3967149"/>
            <a:ext cx="466725" cy="2631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8" name="Line 54">
            <a:extLst>
              <a:ext uri="{FF2B5EF4-FFF2-40B4-BE49-F238E27FC236}">
                <a16:creationId xmlns:a16="http://schemas.microsoft.com/office/drawing/2014/main" xmlns="" id="{ED98519B-3376-47D1-904E-C465C268A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9416" y="3205369"/>
            <a:ext cx="466725" cy="2607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9" name="Line 52">
            <a:extLst>
              <a:ext uri="{FF2B5EF4-FFF2-40B4-BE49-F238E27FC236}">
                <a16:creationId xmlns:a16="http://schemas.microsoft.com/office/drawing/2014/main" xmlns="" id="{BB3C2780-67F6-4C84-9AB2-CE21D268A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4980" y="3231200"/>
            <a:ext cx="342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Rectangle 46">
            <a:extLst>
              <a:ext uri="{FF2B5EF4-FFF2-40B4-BE49-F238E27FC236}">
                <a16:creationId xmlns:a16="http://schemas.microsoft.com/office/drawing/2014/main" xmlns="" id="{BB0FE740-4D18-4D3B-BAAC-EA59121E6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6525" y="2216629"/>
            <a:ext cx="21482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dirty="0">
                <a:solidFill>
                  <a:schemeClr val="tx1"/>
                </a:solidFill>
              </a:rPr>
              <a:t>28-d cycles</a:t>
            </a:r>
          </a:p>
        </p:txBody>
      </p:sp>
      <p:sp>
        <p:nvSpPr>
          <p:cNvPr id="21" name="Line 52">
            <a:extLst>
              <a:ext uri="{FF2B5EF4-FFF2-40B4-BE49-F238E27FC236}">
                <a16:creationId xmlns:a16="http://schemas.microsoft.com/office/drawing/2014/main" xmlns="" id="{F1F24331-925D-45E7-8AC3-7F1C629F7DE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741342" y="2558694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19875" y="6375023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Seymour et al. </a:t>
            </a:r>
            <a:r>
              <a:rPr lang="en-US" i="1" dirty="0" smtClean="0"/>
              <a:t>NEJM </a:t>
            </a:r>
            <a:r>
              <a:rPr lang="en-US" dirty="0" smtClean="0"/>
              <a:t>378:1107 2018</a:t>
            </a:r>
            <a:endParaRPr lang="en-US" dirty="0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901874" y="1194327"/>
            <a:ext cx="10384077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348" y="82872"/>
            <a:ext cx="8229600" cy="835574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MURANO </a:t>
            </a:r>
            <a:r>
              <a:rPr lang="en-US" dirty="0" smtClean="0">
                <a:solidFill>
                  <a:schemeClr val="tx2"/>
                </a:solidFill>
              </a:rPr>
              <a:t>Trial: </a:t>
            </a:r>
            <a:r>
              <a:rPr lang="en-US" dirty="0">
                <a:solidFill>
                  <a:schemeClr val="tx2"/>
                </a:solidFill>
              </a:rPr>
              <a:t>Safety</a:t>
            </a:r>
          </a:p>
        </p:txBody>
      </p:sp>
      <p:graphicFrame>
        <p:nvGraphicFramePr>
          <p:cNvPr id="12" name="Group 155">
            <a:extLst>
              <a:ext uri="{FF2B5EF4-FFF2-40B4-BE49-F238E27FC236}">
                <a16:creationId xmlns:a16="http://schemas.microsoft.com/office/drawing/2014/main" xmlns="" id="{6D28CF5C-CE58-464C-9EEC-08411A3AB6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583767"/>
              </p:ext>
            </p:extLst>
          </p:nvPr>
        </p:nvGraphicFramePr>
        <p:xfrm>
          <a:off x="839243" y="1116905"/>
          <a:ext cx="10484286" cy="4846628"/>
        </p:xfrm>
        <a:graphic>
          <a:graphicData uri="http://schemas.openxmlformats.org/drawingml/2006/table">
            <a:tbl>
              <a:tblPr/>
              <a:tblGrid>
                <a:gridCol w="5685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9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99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12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Grade 3/4 AE With ≥ 2% Diff. Between Arms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 (%)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VEN + 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(n = 194)</a:t>
                      </a:r>
                    </a:p>
                  </a:txBody>
                  <a:tcPr marL="91411" marR="91411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(n = 188)</a:t>
                      </a:r>
                    </a:p>
                  </a:txBody>
                  <a:tcPr marL="91411" marR="91411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Neutropenia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112 (58)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73 (39)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Anemia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 (11)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26 (14)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Thrombocytopenia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11 (6)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19 (10)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Febrile neutropenia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7 (4)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18 (10)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Pneumonia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10 (5)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15 (8)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Infusion-related reaction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3 (2)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10 (5)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TLS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6 (3)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2 (1)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Hypotension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5 (3)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Hyperglycemia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4 (2)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Hypogammaglobulinemia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4 (2)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11" marR="91411" marT="34295" marB="342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86425" y="649856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Seymour et al. </a:t>
            </a:r>
            <a:r>
              <a:rPr lang="en-US" i="1" dirty="0"/>
              <a:t>NEJM </a:t>
            </a:r>
            <a:r>
              <a:rPr lang="en-US" dirty="0"/>
              <a:t>378:1107 2018</a:t>
            </a:r>
          </a:p>
          <a:p>
            <a:endParaRPr lang="en-US" dirty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889348" y="814192"/>
            <a:ext cx="10384077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3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901874" y="304801"/>
            <a:ext cx="9880426" cy="739775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MURANO 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  <a:b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Venetoclax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/rituximab vs.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bendamustine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/rituximab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532" t="1588" r="25562" b="82557"/>
          <a:stretch/>
        </p:blipFill>
        <p:spPr>
          <a:xfrm>
            <a:off x="2198864" y="1499344"/>
            <a:ext cx="7790096" cy="4784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2836" y="6418295"/>
            <a:ext cx="518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Seymour et al. </a:t>
            </a:r>
            <a:r>
              <a:rPr lang="en-US" i="1" dirty="0"/>
              <a:t>NEJM </a:t>
            </a:r>
            <a:r>
              <a:rPr lang="en-US" dirty="0"/>
              <a:t>378:1107 2018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901874" y="1365337"/>
            <a:ext cx="10384077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2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874" y="0"/>
            <a:ext cx="9308926" cy="977030"/>
          </a:xfrm>
        </p:spPr>
        <p:txBody>
          <a:bodyPr/>
          <a:lstStyle/>
          <a:p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MURANO </a:t>
            </a:r>
            <a:r>
              <a:rPr lang="en-US" dirty="0" smtClean="0">
                <a:solidFill>
                  <a:srgbClr val="002060"/>
                </a:solidFill>
              </a:rPr>
              <a:t>trial: MRD status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2722" r="7321" b="13340"/>
          <a:stretch/>
        </p:blipFill>
        <p:spPr>
          <a:xfrm>
            <a:off x="1089765" y="1227550"/>
            <a:ext cx="9828957" cy="4985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1750" y="6427232"/>
            <a:ext cx="443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Seymour et al. </a:t>
            </a:r>
            <a:r>
              <a:rPr lang="en-US" i="1" dirty="0"/>
              <a:t>NEJM </a:t>
            </a:r>
            <a:r>
              <a:rPr lang="en-US" dirty="0"/>
              <a:t>378:1107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901874" y="977030"/>
            <a:ext cx="10384077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3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5020" y="2061936"/>
            <a:ext cx="8721969" cy="89193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Chronic </a:t>
            </a:r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dirty="0" smtClean="0">
                <a:solidFill>
                  <a:schemeClr val="tx2"/>
                </a:solidFill>
              </a:rPr>
              <a:t>ymphocytic Leukemia: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Contemporary management of relapsed 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and </a:t>
            </a:r>
            <a:r>
              <a:rPr lang="en-US" sz="3200" dirty="0">
                <a:solidFill>
                  <a:schemeClr val="tx2"/>
                </a:solidFill>
              </a:rPr>
              <a:t>refractory disease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32112" y="4055000"/>
            <a:ext cx="6400800" cy="107376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W. Friedberg M.D.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 Durand Professor of Medicine</a:t>
            </a:r>
          </a:p>
        </p:txBody>
      </p:sp>
      <p:pic>
        <p:nvPicPr>
          <p:cNvPr id="1026" name="Picture 2" descr="http://sharepoint.mc.rochester.edu/sites/BRANDCENTER/URMC/Logos/Wilmot/URM_WCI_Horiz_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677" y="5736626"/>
            <a:ext cx="534967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1843088" y="2246644"/>
            <a:ext cx="8578850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87" y="2543"/>
            <a:ext cx="85016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0725" y="6248401"/>
            <a:ext cx="401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Seymour et al. </a:t>
            </a:r>
            <a:r>
              <a:rPr lang="en-US" i="1" dirty="0"/>
              <a:t>NEJM </a:t>
            </a:r>
            <a:r>
              <a:rPr lang="en-US" dirty="0"/>
              <a:t>378:1107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712" y="0"/>
            <a:ext cx="9015459" cy="1143000"/>
          </a:xfrm>
        </p:spPr>
        <p:txBody>
          <a:bodyPr/>
          <a:lstStyle/>
          <a:p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MURANO </a:t>
            </a:r>
            <a:r>
              <a:rPr lang="en-US" dirty="0" smtClean="0">
                <a:solidFill>
                  <a:srgbClr val="002060"/>
                </a:solidFill>
              </a:rPr>
              <a:t>trial: Overall survival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(median follow-up 24 months)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9" t="53095" r="1880" b="7857"/>
          <a:stretch/>
        </p:blipFill>
        <p:spPr>
          <a:xfrm>
            <a:off x="1670957" y="1314451"/>
            <a:ext cx="8954432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4626" y="6343651"/>
            <a:ext cx="410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Seymour et al. </a:t>
            </a:r>
            <a:r>
              <a:rPr lang="en-US" i="1" dirty="0"/>
              <a:t>NEJM </a:t>
            </a:r>
            <a:r>
              <a:rPr lang="en-US" dirty="0"/>
              <a:t>378:1107 2018</a:t>
            </a:r>
          </a:p>
          <a:p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901874" y="1194528"/>
            <a:ext cx="10384077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873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Issues with </a:t>
            </a: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MURANO trial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873" y="1365121"/>
            <a:ext cx="10384077" cy="478515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Bendamustine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dosing (70 mg/m</a:t>
            </a:r>
            <a:r>
              <a:rPr lang="en-US" sz="2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for all patients)</a:t>
            </a:r>
          </a:p>
          <a:p>
            <a:pPr>
              <a:spcBef>
                <a:spcPts val="1800"/>
              </a:spcBef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Inclusion of del 17p patients on a BR trial</a:t>
            </a:r>
          </a:p>
          <a:p>
            <a:pPr>
              <a:spcBef>
                <a:spcPts val="1800"/>
              </a:spcBef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bendamustine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allowed</a:t>
            </a:r>
          </a:p>
          <a:p>
            <a:pPr>
              <a:spcBef>
                <a:spcPts val="1800"/>
              </a:spcBef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Duration of therapy not equivalent</a:t>
            </a:r>
          </a:p>
          <a:p>
            <a:pPr>
              <a:spcBef>
                <a:spcPts val="1800"/>
              </a:spcBef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20% of patients had not had prior anti-CD20 therapy</a:t>
            </a:r>
          </a:p>
          <a:p>
            <a:pPr>
              <a:spcBef>
                <a:spcPts val="1800"/>
              </a:spcBef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No cross-over allowed</a:t>
            </a:r>
          </a:p>
          <a:p>
            <a:pPr>
              <a:spcBef>
                <a:spcPts val="1800"/>
              </a:spcBef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Follow-up short; will MRD negativity persist after cessation of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venetoclax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901874" y="1014608"/>
            <a:ext cx="10384077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3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07" y="21051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Venetoclax</a:t>
            </a:r>
            <a:r>
              <a:rPr lang="en-US" dirty="0" smtClean="0">
                <a:solidFill>
                  <a:schemeClr val="tx2"/>
                </a:solidFill>
              </a:rPr>
              <a:t> FDA approval in CLL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062163" y="1839090"/>
            <a:ext cx="778192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914400">
              <a:spcBef>
                <a:spcPct val="0"/>
              </a:spcBef>
              <a:buNone/>
            </a:pPr>
            <a:r>
              <a:rPr lang="en-US" altLang="en-US" sz="4400" i="1" dirty="0">
                <a:solidFill>
                  <a:schemeClr val="tx1"/>
                </a:solidFill>
                <a:latin typeface="Arial" panose="020B0604020202020204" pitchFamily="34" charset="0"/>
              </a:rPr>
              <a:t>17p deletion </a:t>
            </a:r>
          </a:p>
          <a:p>
            <a:pPr marL="0" indent="0" defTabSz="914400">
              <a:spcBef>
                <a:spcPct val="0"/>
              </a:spcBef>
              <a:buNone/>
            </a:pPr>
            <a:endParaRPr lang="en-US" altLang="en-US" sz="44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defTabSz="914400">
              <a:spcBef>
                <a:spcPct val="0"/>
              </a:spcBef>
              <a:buNone/>
            </a:pPr>
            <a:r>
              <a:rPr lang="en-US" altLang="en-US" sz="4400" i="1" dirty="0">
                <a:solidFill>
                  <a:schemeClr val="tx1"/>
                </a:solidFill>
                <a:latin typeface="Arial" panose="020B0604020202020204" pitchFamily="34" charset="0"/>
              </a:rPr>
              <a:t>At least one prior therapy</a:t>
            </a:r>
          </a:p>
          <a:p>
            <a:pPr marL="0" indent="0" defTabSz="914400">
              <a:spcBef>
                <a:spcPct val="0"/>
              </a:spcBef>
              <a:buNone/>
            </a:pPr>
            <a:endParaRPr lang="en-US" altLang="en-US" sz="44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901874" y="1365337"/>
            <a:ext cx="10384077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82" y="21051"/>
            <a:ext cx="9436865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Venetoclax</a:t>
            </a:r>
            <a:r>
              <a:rPr lang="en-US" dirty="0" smtClean="0">
                <a:solidFill>
                  <a:schemeClr val="tx2"/>
                </a:solidFill>
              </a:rPr>
              <a:t> FDA approval in CLL: June 8, 2018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062163" y="1839090"/>
            <a:ext cx="778192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914400">
              <a:spcBef>
                <a:spcPct val="0"/>
              </a:spcBef>
              <a:buNone/>
            </a:pPr>
            <a:r>
              <a:rPr lang="en-US" altLang="en-US" sz="4400" i="1" strike="sngStrike" dirty="0">
                <a:solidFill>
                  <a:schemeClr val="tx1"/>
                </a:solidFill>
                <a:latin typeface="Arial" panose="020B0604020202020204" pitchFamily="34" charset="0"/>
              </a:rPr>
              <a:t>17p deletion </a:t>
            </a:r>
          </a:p>
          <a:p>
            <a:pPr marL="0" indent="0" defTabSz="914400">
              <a:spcBef>
                <a:spcPct val="0"/>
              </a:spcBef>
              <a:buNone/>
            </a:pPr>
            <a:endParaRPr lang="en-US" altLang="en-US" sz="44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defTabSz="914400">
              <a:spcBef>
                <a:spcPct val="0"/>
              </a:spcBef>
              <a:buNone/>
            </a:pPr>
            <a:r>
              <a:rPr lang="en-US" altLang="en-US" sz="4400" i="1" dirty="0">
                <a:solidFill>
                  <a:schemeClr val="tx1"/>
                </a:solidFill>
                <a:latin typeface="Arial" panose="020B0604020202020204" pitchFamily="34" charset="0"/>
              </a:rPr>
              <a:t>At least one prior therapy</a:t>
            </a:r>
          </a:p>
          <a:p>
            <a:pPr marL="0" indent="0" defTabSz="914400">
              <a:spcBef>
                <a:spcPct val="0"/>
              </a:spcBef>
              <a:buNone/>
            </a:pPr>
            <a:endParaRPr lang="en-US" altLang="en-US" sz="44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901874" y="1365337"/>
            <a:ext cx="10384077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ctrTitle"/>
          </p:nvPr>
        </p:nvSpPr>
        <p:spPr>
          <a:xfrm>
            <a:off x="2257425" y="2468685"/>
            <a:ext cx="7772400" cy="891930"/>
          </a:xfrm>
        </p:spPr>
        <p:txBody>
          <a:bodyPr>
            <a:normAutofit fontScale="90000"/>
          </a:bodyPr>
          <a:lstStyle/>
          <a:p>
            <a:r>
              <a:rPr lang="en-US" altLang="en-US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Acalabrutinib</a:t>
            </a:r>
            <a:r>
              <a:rPr lang="en-US" alt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CLL</a:t>
            </a:r>
            <a:br>
              <a:rPr lang="en-US" alt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1752600" y="2828925"/>
            <a:ext cx="8578850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45060" name="Picture 2" descr="http://sharepoint.mc.rochester.edu/sites/BRANDCENTER/URMC/Logos/Wilmot/URM_WCI_Vert_4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5689600"/>
            <a:ext cx="14636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02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1" b="11848"/>
          <a:stretch/>
        </p:blipFill>
        <p:spPr bwMode="auto">
          <a:xfrm>
            <a:off x="574574" y="1839930"/>
            <a:ext cx="11130331" cy="428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874" y="149501"/>
            <a:ext cx="9423226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Acalabrutinib</a:t>
            </a:r>
            <a:r>
              <a:rPr lang="en-US" dirty="0" smtClean="0">
                <a:solidFill>
                  <a:schemeClr val="tx2"/>
                </a:solidFill>
              </a:rPr>
              <a:t> vs. </a:t>
            </a:r>
            <a:r>
              <a:rPr lang="en-US" dirty="0" err="1" smtClean="0">
                <a:solidFill>
                  <a:schemeClr val="tx2"/>
                </a:solidFill>
              </a:rPr>
              <a:t>ibrutinib</a:t>
            </a:r>
            <a:r>
              <a:rPr lang="en-US" dirty="0" smtClean="0">
                <a:solidFill>
                  <a:schemeClr val="tx2"/>
                </a:solidFill>
              </a:rPr>
              <a:t>: kinase activity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901874" y="1365337"/>
            <a:ext cx="10384077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7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82" y="4925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ACE-CL-001 </a:t>
            </a:r>
            <a:r>
              <a:rPr lang="en-US" dirty="0" err="1" smtClean="0">
                <a:solidFill>
                  <a:schemeClr val="tx2"/>
                </a:solidFill>
              </a:rPr>
              <a:t>Acalabrutinib</a:t>
            </a:r>
            <a:r>
              <a:rPr lang="en-US" dirty="0" smtClean="0">
                <a:solidFill>
                  <a:schemeClr val="tx2"/>
                </a:solidFill>
              </a:rPr>
              <a:t> in CLL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901874" y="1365337"/>
            <a:ext cx="10384077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7ABBC80-0117-40F0-9529-1BD5B6340BB8}"/>
              </a:ext>
            </a:extLst>
          </p:cNvPr>
          <p:cNvSpPr txBox="1"/>
          <p:nvPr/>
        </p:nvSpPr>
        <p:spPr>
          <a:xfrm>
            <a:off x="8568388" y="1770055"/>
            <a:ext cx="3163536" cy="301621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Primary </a:t>
            </a:r>
            <a:r>
              <a:rPr lang="en-US" b="1" dirty="0" smtClean="0">
                <a:solidFill>
                  <a:srgbClr val="000000"/>
                </a:solidFill>
              </a:rPr>
              <a:t>endpoint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endParaRPr lang="en-US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    Safety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Secondary endpoints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</a:rPr>
              <a:t>     ORR (IWCLL 2008 criteria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         with modification for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         lymphocytosis)</a:t>
            </a:r>
            <a:r>
              <a:rPr lang="en-US" baseline="30000" dirty="0">
                <a:solidFill>
                  <a:srgbClr val="000000"/>
                </a:solidFill>
              </a:rPr>
              <a:t>1,2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   DOR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    PFS </a:t>
            </a:r>
          </a:p>
          <a:p>
            <a:r>
              <a:rPr lang="en-US" b="1" dirty="0">
                <a:solidFill>
                  <a:srgbClr val="000000"/>
                </a:solidFill>
              </a:rPr>
              <a:t>Ad hoc endpoint:</a:t>
            </a:r>
          </a:p>
          <a:p>
            <a:r>
              <a:rPr lang="en-US" dirty="0">
                <a:solidFill>
                  <a:srgbClr val="000000"/>
                </a:solidFill>
              </a:rPr>
              <a:t>     Time to response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609600" y="4970366"/>
            <a:ext cx="10972800" cy="547283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 smtClean="0"/>
              <a:t>All </a:t>
            </a:r>
            <a:r>
              <a:rPr lang="en-US" dirty="0"/>
              <a:t>patients were switched to 100 mg </a:t>
            </a:r>
            <a:r>
              <a:rPr lang="en-US" dirty="0" smtClean="0"/>
              <a:t>BID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9296172-69C2-44E5-B26A-68E29745B2DE}"/>
              </a:ext>
            </a:extLst>
          </p:cNvPr>
          <p:cNvGrpSpPr/>
          <p:nvPr/>
        </p:nvGrpSpPr>
        <p:grpSpPr>
          <a:xfrm>
            <a:off x="460077" y="1878235"/>
            <a:ext cx="7813792" cy="2870283"/>
            <a:chOff x="391837" y="2703722"/>
            <a:chExt cx="7813792" cy="287028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ABE3161-297F-43F4-AB82-87158297A31A}"/>
                </a:ext>
              </a:extLst>
            </p:cNvPr>
            <p:cNvSpPr/>
            <p:nvPr/>
          </p:nvSpPr>
          <p:spPr>
            <a:xfrm>
              <a:off x="4386365" y="2703722"/>
              <a:ext cx="2622413" cy="2870283"/>
            </a:xfrm>
            <a:prstGeom prst="roundRect">
              <a:avLst>
                <a:gd name="adj" fmla="val 775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spcAft>
                  <a:spcPts val="600"/>
                </a:spcAft>
              </a:pPr>
              <a:r>
                <a:rPr lang="en-US" b="1" i="1" dirty="0">
                  <a:solidFill>
                    <a:schemeClr val="bg1"/>
                  </a:solidFill>
                </a:rPr>
                <a:t>Expansion phase</a:t>
              </a:r>
            </a:p>
            <a:p>
              <a:pPr algn="ctr">
                <a:spcAft>
                  <a:spcPts val="600"/>
                </a:spcAft>
              </a:pPr>
              <a:r>
                <a:rPr lang="en-US" b="1" u="sng" dirty="0">
                  <a:solidFill>
                    <a:schemeClr val="bg1"/>
                  </a:solidFill>
                </a:rPr>
                <a:t>Acalabrutinib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>
                <a:spcAft>
                  <a:spcPts val="0"/>
                </a:spcAft>
              </a:pPr>
              <a:r>
                <a:rPr lang="en-US" dirty="0">
                  <a:solidFill>
                    <a:schemeClr val="bg1"/>
                  </a:solidFill>
                </a:rPr>
                <a:t>100 mg bid </a:t>
              </a:r>
            </a:p>
            <a:p>
              <a:pPr algn="ctr">
                <a:spcAft>
                  <a:spcPts val="0"/>
                </a:spcAft>
              </a:pPr>
              <a:r>
                <a:rPr lang="en-US" dirty="0">
                  <a:solidFill>
                    <a:schemeClr val="bg1"/>
                  </a:solidFill>
                </a:rPr>
                <a:t>or</a:t>
              </a:r>
            </a:p>
            <a:p>
              <a:pPr algn="ctr">
                <a:spcAft>
                  <a:spcPts val="6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200 mg </a:t>
              </a:r>
              <a:r>
                <a:rPr lang="en-US" dirty="0" err="1">
                  <a:solidFill>
                    <a:schemeClr val="bg1"/>
                  </a:solidFill>
                </a:rPr>
                <a:t>qd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>
                <a:spcAft>
                  <a:spcPts val="6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Treatment until disease progression or unacceptable toxicity</a:t>
              </a:r>
            </a:p>
          </p:txBody>
        </p:sp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AABE3161-297F-43F4-AB82-87158297A31A}"/>
                </a:ext>
              </a:extLst>
            </p:cNvPr>
            <p:cNvSpPr/>
            <p:nvPr/>
          </p:nvSpPr>
          <p:spPr>
            <a:xfrm>
              <a:off x="1949341" y="3074302"/>
              <a:ext cx="2108957" cy="2248299"/>
            </a:xfrm>
            <a:prstGeom prst="roundRect">
              <a:avLst>
                <a:gd name="adj" fmla="val 775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spcAft>
                  <a:spcPts val="600"/>
                </a:spcAft>
              </a:pPr>
              <a:r>
                <a:rPr lang="en-US" b="1" i="1" dirty="0">
                  <a:solidFill>
                    <a:schemeClr val="bg1"/>
                  </a:solidFill>
                </a:rPr>
                <a:t>Dose-escalation phase</a:t>
              </a:r>
              <a:endParaRPr lang="en-US" b="1" i="1" u="sng" dirty="0">
                <a:solidFill>
                  <a:schemeClr val="bg1"/>
                </a:solidFill>
              </a:endParaRPr>
            </a:p>
            <a:p>
              <a:pPr algn="ctr">
                <a:spcAft>
                  <a:spcPts val="600"/>
                </a:spcAft>
              </a:pPr>
              <a:r>
                <a:rPr lang="en-US" b="1" u="sng" dirty="0">
                  <a:solidFill>
                    <a:schemeClr val="bg1"/>
                  </a:solidFill>
                </a:rPr>
                <a:t>Acalabrutinib</a:t>
              </a:r>
            </a:p>
            <a:p>
              <a:pPr algn="ctr">
                <a:spcAft>
                  <a:spcPts val="6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(PO, 28-day cycles)</a:t>
              </a:r>
            </a:p>
            <a:p>
              <a:pPr algn="ctr">
                <a:spcAft>
                  <a:spcPts val="0"/>
                </a:spcAft>
              </a:pPr>
              <a:r>
                <a:rPr lang="en-US" dirty="0">
                  <a:solidFill>
                    <a:schemeClr val="bg1"/>
                  </a:solidFill>
                </a:rPr>
                <a:t>100-400 mg </a:t>
              </a:r>
              <a:r>
                <a:rPr lang="en-US" dirty="0" err="1">
                  <a:solidFill>
                    <a:schemeClr val="bg1"/>
                  </a:solidFill>
                </a:rPr>
                <a:t>qd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>
                <a:spcAft>
                  <a:spcPts val="0"/>
                </a:spcAft>
              </a:pPr>
              <a:r>
                <a:rPr lang="en-US" dirty="0">
                  <a:solidFill>
                    <a:schemeClr val="bg1"/>
                  </a:solidFill>
                </a:rPr>
                <a:t>or</a:t>
              </a:r>
            </a:p>
            <a:p>
              <a:pPr algn="ctr">
                <a:spcAft>
                  <a:spcPts val="6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100-200 mg bid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23036C9F-9547-4BD1-AE1E-7EE567455B85}"/>
                </a:ext>
              </a:extLst>
            </p:cNvPr>
            <p:cNvCxnSpPr>
              <a:cxnSpLocks/>
            </p:cNvCxnSpPr>
            <p:nvPr/>
          </p:nvCxnSpPr>
          <p:spPr>
            <a:xfrm>
              <a:off x="3872201" y="4186144"/>
              <a:ext cx="547710" cy="1106"/>
            </a:xfrm>
            <a:prstGeom prst="straightConnector1">
              <a:avLst/>
            </a:prstGeom>
            <a:ln w="5715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F101C867-70C5-4DBD-BCEA-E44B9110CF95}"/>
                </a:ext>
              </a:extLst>
            </p:cNvPr>
            <p:cNvGrpSpPr/>
            <p:nvPr/>
          </p:nvGrpSpPr>
          <p:grpSpPr>
            <a:xfrm>
              <a:off x="391837" y="3402443"/>
              <a:ext cx="1594178" cy="1592019"/>
              <a:chOff x="1135071" y="2406307"/>
              <a:chExt cx="2457902" cy="1187753"/>
            </a:xfrm>
          </p:grpSpPr>
          <p:sp>
            <p:nvSpPr>
              <p:cNvPr id="15" name="Rectangle: Rounded Corners 6">
                <a:extLst>
                  <a:ext uri="{FF2B5EF4-FFF2-40B4-BE49-F238E27FC236}">
                    <a16:creationId xmlns="" xmlns:a16="http://schemas.microsoft.com/office/drawing/2014/main" id="{43D4C435-13CE-4746-B351-F1D4CB5B26E4}"/>
                  </a:ext>
                </a:extLst>
              </p:cNvPr>
              <p:cNvSpPr/>
              <p:nvPr/>
            </p:nvSpPr>
            <p:spPr>
              <a:xfrm>
                <a:off x="1135071" y="2406307"/>
                <a:ext cx="1975097" cy="1187753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en-US" b="1" dirty="0"/>
                  <a:t>R/R CLL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dirty="0"/>
                  <a:t>Patients with ≥1 </a:t>
                </a:r>
                <a:br>
                  <a:rPr lang="en-US" dirty="0"/>
                </a:br>
                <a:r>
                  <a:rPr lang="en-US" dirty="0"/>
                  <a:t>prior treatment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="" xmlns:a16="http://schemas.microsoft.com/office/drawing/2014/main" id="{23036C9F-9547-4BD1-AE1E-7EE567455B85}"/>
                  </a:ext>
                </a:extLst>
              </p:cNvPr>
              <p:cNvCxnSpPr/>
              <p:nvPr/>
            </p:nvCxnSpPr>
            <p:spPr>
              <a:xfrm>
                <a:off x="2738730" y="3004199"/>
                <a:ext cx="854243" cy="0"/>
              </a:xfrm>
              <a:prstGeom prst="straightConnector1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23036C9F-9547-4BD1-AE1E-7EE567455B85}"/>
                </a:ext>
              </a:extLst>
            </p:cNvPr>
            <p:cNvCxnSpPr>
              <a:cxnSpLocks/>
            </p:cNvCxnSpPr>
            <p:nvPr/>
          </p:nvCxnSpPr>
          <p:spPr>
            <a:xfrm>
              <a:off x="6816430" y="4198452"/>
              <a:ext cx="547710" cy="1106"/>
            </a:xfrm>
            <a:prstGeom prst="straightConnector1">
              <a:avLst/>
            </a:prstGeom>
            <a:ln w="5715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8">
              <a:extLst>
                <a:ext uri="{FF2B5EF4-FFF2-40B4-BE49-F238E27FC236}">
                  <a16:creationId xmlns="" xmlns:a16="http://schemas.microsoft.com/office/drawing/2014/main" id="{2D8ABF91-B1FE-46A9-8D1F-46F58C65C6A7}"/>
                </a:ext>
              </a:extLst>
            </p:cNvPr>
            <p:cNvSpPr/>
            <p:nvPr/>
          </p:nvSpPr>
          <p:spPr>
            <a:xfrm>
              <a:off x="7336845" y="3906248"/>
              <a:ext cx="868784" cy="593723"/>
            </a:xfrm>
            <a:prstGeom prst="roundRect">
              <a:avLst>
                <a:gd name="adj" fmla="val 775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spcAft>
                  <a:spcPts val="6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N=134</a:t>
              </a:r>
            </a:p>
          </p:txBody>
        </p:sp>
      </p:grpSp>
      <p:sp>
        <p:nvSpPr>
          <p:cNvPr id="17" name="Content Placeholder 6"/>
          <p:cNvSpPr txBox="1">
            <a:spLocks/>
          </p:cNvSpPr>
          <p:nvPr/>
        </p:nvSpPr>
        <p:spPr>
          <a:xfrm>
            <a:off x="460077" y="5665254"/>
            <a:ext cx="11427123" cy="547283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/>
              <a:t>bid = twice daily; CLL = chronic lymphocytic leukemia; bid = twice daily; DOR = duration of response; IWCLL = International Workshop on Chronic Lymphocytic Leukemia; ORR = overall response rate; PFS = progression-free survival; </a:t>
            </a:r>
            <a:r>
              <a:rPr lang="en-US" sz="1500" dirty="0" err="1"/>
              <a:t>po</a:t>
            </a:r>
            <a:r>
              <a:rPr lang="en-US" sz="1500" dirty="0"/>
              <a:t> = orally; </a:t>
            </a:r>
            <a:r>
              <a:rPr lang="en-US" sz="1500" dirty="0" err="1"/>
              <a:t>qd</a:t>
            </a:r>
            <a:r>
              <a:rPr lang="en-US" sz="1500" dirty="0"/>
              <a:t> = once daily; R/R = relapsed/refractory. </a:t>
            </a:r>
          </a:p>
          <a:p>
            <a:pPr marL="0" indent="0">
              <a:spcBef>
                <a:spcPts val="1560"/>
              </a:spcBef>
              <a:buNone/>
            </a:pPr>
            <a:r>
              <a:rPr lang="en-US" sz="1500" baseline="30000" dirty="0"/>
              <a:t>1 </a:t>
            </a:r>
            <a:r>
              <a:rPr lang="en-US" sz="1500" dirty="0" err="1"/>
              <a:t>Hallek</a:t>
            </a:r>
            <a:r>
              <a:rPr lang="en-US" sz="1500" dirty="0"/>
              <a:t> M, et al. </a:t>
            </a:r>
            <a:r>
              <a:rPr lang="en-US" sz="1500" i="1" dirty="0"/>
              <a:t>Blood</a:t>
            </a:r>
            <a:r>
              <a:rPr lang="en-US" sz="1500" dirty="0"/>
              <a:t>. 2008;111(12):5446-5456. </a:t>
            </a:r>
            <a:r>
              <a:rPr lang="en-US" sz="1500" baseline="30000" dirty="0"/>
              <a:t>2 </a:t>
            </a:r>
            <a:r>
              <a:rPr lang="en-US" sz="1500" dirty="0" err="1"/>
              <a:t>Cheson</a:t>
            </a:r>
            <a:r>
              <a:rPr lang="en-US" sz="1500" dirty="0"/>
              <a:t> BD, et al. </a:t>
            </a:r>
            <a:r>
              <a:rPr lang="en-US" sz="1500" i="1" dirty="0"/>
              <a:t>J </a:t>
            </a:r>
            <a:r>
              <a:rPr lang="en-US" sz="1500" i="1" dirty="0" err="1"/>
              <a:t>Clin</a:t>
            </a:r>
            <a:r>
              <a:rPr lang="en-US" sz="1500" i="1" dirty="0"/>
              <a:t> </a:t>
            </a:r>
            <a:r>
              <a:rPr lang="en-US" sz="1500" i="1" dirty="0" err="1"/>
              <a:t>Oncol</a:t>
            </a:r>
            <a:r>
              <a:rPr lang="en-US" sz="1500" dirty="0"/>
              <a:t>. 2012;30:2820-2822. </a:t>
            </a:r>
          </a:p>
        </p:txBody>
      </p:sp>
    </p:spTree>
    <p:extLst>
      <p:ext uri="{BB962C8B-B14F-4D97-AF65-F5344CB8AC3E}">
        <p14:creationId xmlns:p14="http://schemas.microsoft.com/office/powerpoint/2010/main" val="122187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874" y="47447"/>
            <a:ext cx="9223201" cy="595554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Tumor burden change: </a:t>
            </a:r>
            <a:r>
              <a:rPr lang="en-US" dirty="0" err="1" smtClean="0">
                <a:solidFill>
                  <a:schemeClr val="tx2"/>
                </a:solidFill>
              </a:rPr>
              <a:t>acalabrutinib</a:t>
            </a:r>
            <a:r>
              <a:rPr lang="en-US" dirty="0" smtClean="0">
                <a:solidFill>
                  <a:schemeClr val="tx2"/>
                </a:solidFill>
              </a:rPr>
              <a:t> in CLL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7376" y="6315075"/>
            <a:ext cx="500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Byrd et al., ASH annual meeting 2017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5492" y="5442141"/>
            <a:ext cx="113805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aseline="30000" dirty="0"/>
              <a:t>a </a:t>
            </a:r>
            <a:r>
              <a:rPr lang="en-US" sz="1300" dirty="0"/>
              <a:t>Lymphadenopathy defined as presence of any node with a diameter 1.5 cm; </a:t>
            </a:r>
            <a:r>
              <a:rPr lang="en-US" sz="1300" baseline="30000" dirty="0"/>
              <a:t>b </a:t>
            </a:r>
            <a:r>
              <a:rPr lang="en-US" sz="1300" dirty="0"/>
              <a:t>Patients without the following were excluded from analysis: lymphadenopathy at baseline, </a:t>
            </a:r>
            <a:r>
              <a:rPr lang="en-US" sz="1300" dirty="0" err="1"/>
              <a:t>postbaseline</a:t>
            </a:r>
            <a:r>
              <a:rPr lang="en-US" sz="1300" dirty="0"/>
              <a:t> lymph node measurements, </a:t>
            </a:r>
            <a:r>
              <a:rPr lang="en-US" sz="1300" dirty="0" err="1"/>
              <a:t>postbaseline</a:t>
            </a:r>
            <a:r>
              <a:rPr lang="en-US" sz="1300" dirty="0"/>
              <a:t> overall response assessment</a:t>
            </a:r>
            <a:r>
              <a:rPr lang="en-US" sz="1300" dirty="0" smtClean="0"/>
              <a:t>.</a:t>
            </a:r>
            <a:r>
              <a:rPr lang="en-US" sz="1300" dirty="0"/>
              <a:t/>
            </a:r>
            <a:br>
              <a:rPr lang="en-US" sz="1300" dirty="0"/>
            </a:br>
            <a:endParaRPr lang="en-US" sz="1300" dirty="0"/>
          </a:p>
          <a:p>
            <a:r>
              <a:rPr lang="en-US" sz="1300" dirty="0"/>
              <a:t>CR = complete response; PR = partial response; PRL = partial response with lymphocytosis; SD = stable disease; SPD = sum of product </a:t>
            </a:r>
            <a:r>
              <a:rPr lang="en-US" sz="1300" dirty="0" smtClean="0"/>
              <a:t>diameters</a:t>
            </a:r>
            <a:endParaRPr lang="en-US" sz="13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621574"/>
              </p:ext>
            </p:extLst>
          </p:nvPr>
        </p:nvGraphicFramePr>
        <p:xfrm>
          <a:off x="298784" y="1782129"/>
          <a:ext cx="11518231" cy="3735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6FDBDC59-F8CE-450E-A6CD-B6A7A8EB20D5}"/>
              </a:ext>
            </a:extLst>
          </p:cNvPr>
          <p:cNvSpPr txBox="1">
            <a:spLocks/>
          </p:cNvSpPr>
          <p:nvPr/>
        </p:nvSpPr>
        <p:spPr>
          <a:xfrm>
            <a:off x="609600" y="969247"/>
            <a:ext cx="10972800" cy="4548402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528"/>
              </a:spcBef>
            </a:pPr>
            <a:r>
              <a:rPr lang="en-US" sz="2400" dirty="0" smtClean="0">
                <a:solidFill>
                  <a:srgbClr val="010203"/>
                </a:solidFill>
              </a:rPr>
              <a:t>Nearly </a:t>
            </a:r>
            <a:r>
              <a:rPr lang="en-US" sz="2400" dirty="0">
                <a:solidFill>
                  <a:srgbClr val="010203"/>
                </a:solidFill>
              </a:rPr>
              <a:t>all patients (99%) experienced a </a:t>
            </a:r>
            <a:r>
              <a:rPr lang="en-US" sz="2400" dirty="0" smtClean="0">
                <a:solidFill>
                  <a:srgbClr val="010203"/>
                </a:solidFill>
              </a:rPr>
              <a:t>reduction </a:t>
            </a:r>
            <a:r>
              <a:rPr lang="en-US" sz="2400" dirty="0">
                <a:solidFill>
                  <a:srgbClr val="010203"/>
                </a:solidFill>
              </a:rPr>
              <a:t>in </a:t>
            </a:r>
            <a:r>
              <a:rPr lang="en-US" sz="2400" dirty="0" err="1">
                <a:solidFill>
                  <a:srgbClr val="010203"/>
                </a:solidFill>
              </a:rPr>
              <a:t>lymphadenopathy</a:t>
            </a:r>
            <a:r>
              <a:rPr lang="en-US" sz="2400" baseline="30000" dirty="0" err="1">
                <a:solidFill>
                  <a:srgbClr val="010203"/>
                </a:solidFill>
              </a:rPr>
              <a:t>a</a:t>
            </a:r>
            <a:endParaRPr lang="en-US" sz="2100" dirty="0">
              <a:solidFill>
                <a:srgbClr val="010203"/>
              </a:solidFill>
            </a:endParaRPr>
          </a:p>
          <a:p>
            <a:pPr marL="0" indent="-228600">
              <a:spcBef>
                <a:spcPts val="528"/>
              </a:spcBef>
              <a:buFont typeface="Arial" charset="0"/>
              <a:buNone/>
            </a:pPr>
            <a:endParaRPr lang="en-US" sz="2100" baseline="30000" dirty="0">
              <a:solidFill>
                <a:srgbClr val="01020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4119" y="5009818"/>
            <a:ext cx="790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+mn-lt"/>
              </a:rPr>
              <a:t>n=123</a:t>
            </a:r>
            <a:r>
              <a:rPr lang="en-US" sz="1600" baseline="30000">
                <a:latin typeface="+mn-lt"/>
              </a:rPr>
              <a:t>b</a:t>
            </a:r>
            <a:endParaRPr lang="en-US" sz="16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84753" y="2126563"/>
            <a:ext cx="83127" cy="82780"/>
          </a:xfrm>
          <a:prstGeom prst="rect">
            <a:avLst/>
          </a:prstGeom>
          <a:solidFill>
            <a:srgbClr val="C0C0C0"/>
          </a:solidFill>
          <a:ln>
            <a:solidFill>
              <a:srgbClr val="C0C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/>
          <p:cNvSpPr/>
          <p:nvPr/>
        </p:nvSpPr>
        <p:spPr>
          <a:xfrm>
            <a:off x="7863840" y="2126563"/>
            <a:ext cx="83127" cy="82780"/>
          </a:xfrm>
          <a:prstGeom prst="rect">
            <a:avLst/>
          </a:prstGeom>
          <a:solidFill>
            <a:srgbClr val="298306"/>
          </a:solidFill>
          <a:ln>
            <a:solidFill>
              <a:srgbClr val="29830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/>
          <p:cNvSpPr/>
          <p:nvPr/>
        </p:nvSpPr>
        <p:spPr>
          <a:xfrm>
            <a:off x="6262638" y="2126563"/>
            <a:ext cx="83127" cy="82780"/>
          </a:xfrm>
          <a:prstGeom prst="rect">
            <a:avLst/>
          </a:prstGeom>
          <a:solidFill>
            <a:srgbClr val="FFA502"/>
          </a:solidFill>
          <a:ln>
            <a:solidFill>
              <a:srgbClr val="FFA5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/>
          <p:cNvSpPr/>
          <p:nvPr/>
        </p:nvSpPr>
        <p:spPr>
          <a:xfrm>
            <a:off x="6763000" y="2126563"/>
            <a:ext cx="83127" cy="82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7372687" y="1998676"/>
            <a:ext cx="57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n-lt"/>
              </a:rPr>
              <a:t>PRL</a:t>
            </a:r>
            <a:endParaRPr lang="en-US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1771" y="1998676"/>
            <a:ext cx="48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0572" y="1998676"/>
            <a:ext cx="49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0934" y="1998676"/>
            <a:ext cx="42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3202" y="1998676"/>
            <a:ext cx="161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Best Response: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901874" y="801666"/>
            <a:ext cx="10384077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874" y="0"/>
            <a:ext cx="9308926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Acalabrutinib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in CLL: PFS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5922" y="6473117"/>
            <a:ext cx="492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Byrd et al., ASH annual meeting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901874" y="1143000"/>
            <a:ext cx="10384077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597073" y="6149036"/>
            <a:ext cx="10972800" cy="431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600" dirty="0" smtClean="0"/>
              <a:t>DOR = duration of response; NR = not reached; PFS = progression-free survival; PR = partial response; TTR = time to response.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7073" y="1382605"/>
            <a:ext cx="5252153" cy="2020776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spcBef>
                <a:spcPts val="300"/>
              </a:spcBef>
              <a:spcAft>
                <a:spcPts val="600"/>
              </a:spcAft>
            </a:pPr>
            <a:r>
              <a:rPr lang="en-US" sz="2100" spc="-40" dirty="0">
                <a:solidFill>
                  <a:srgbClr val="010203"/>
                </a:solidFill>
              </a:rPr>
              <a:t>Median PFS in the overall population was not reached</a:t>
            </a:r>
          </a:p>
          <a:p>
            <a:pPr marL="231775" indent="-231775">
              <a:spcBef>
                <a:spcPts val="300"/>
              </a:spcBef>
              <a:spcAft>
                <a:spcPts val="600"/>
              </a:spcAft>
            </a:pPr>
            <a:r>
              <a:rPr lang="en-US" sz="2100" spc="-40" dirty="0"/>
              <a:t>Median TTR </a:t>
            </a:r>
            <a:r>
              <a:rPr lang="is-IS" sz="2100" spc="-40" dirty="0"/>
              <a:t>(≥ PR) was 5.3 months (95% CI: </a:t>
            </a:r>
            <a:r>
              <a:rPr lang="hr-HR" sz="2100" spc="-40" dirty="0"/>
              <a:t>1.7, 22.4)</a:t>
            </a:r>
            <a:r>
              <a:rPr lang="en-US" sz="2100" spc="-40" dirty="0"/>
              <a:t>, and median DOR was not reached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226" y="1382605"/>
            <a:ext cx="5655553" cy="4504818"/>
          </a:xfrm>
          <a:prstGeom prst="rect">
            <a:avLst/>
          </a:prstGeom>
        </p:spPr>
      </p:pic>
      <p:graphicFrame>
        <p:nvGraphicFramePr>
          <p:cNvPr id="10" name="Content Placeholder 7">
            <a:extLst>
              <a:ext uri="{FF2B5EF4-FFF2-40B4-BE49-F238E27FC236}">
                <a16:creationId xmlns="" xmlns:a16="http://schemas.microsoft.com/office/drawing/2014/main" id="{054DFCBA-37B5-42B3-B605-D93A4E376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885599"/>
              </p:ext>
            </p:extLst>
          </p:nvPr>
        </p:nvGraphicFramePr>
        <p:xfrm>
          <a:off x="851581" y="2986112"/>
          <a:ext cx="4997645" cy="3070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057">
                  <a:extLst>
                    <a:ext uri="{9D8B030D-6E8A-4147-A177-3AD203B41FA5}">
                      <a16:colId xmlns="" xmlns:a16="http://schemas.microsoft.com/office/drawing/2014/main" val="2644978287"/>
                    </a:ext>
                  </a:extLst>
                </a:gridCol>
                <a:gridCol w="1897588">
                  <a:extLst>
                    <a:ext uri="{9D8B030D-6E8A-4147-A177-3AD203B41FA5}">
                      <a16:colId xmlns="" xmlns:a16="http://schemas.microsoft.com/office/drawing/2014/main" val="3571698922"/>
                    </a:ext>
                  </a:extLst>
                </a:gridCol>
              </a:tblGrid>
              <a:tr h="33741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N=134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080816"/>
                  </a:ext>
                </a:extLst>
              </a:tr>
              <a:tr h="303672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90000"/>
                        </a:lnSpc>
                      </a:pPr>
                      <a:r>
                        <a:rPr lang="en-US" sz="1800" dirty="0">
                          <a:solidFill>
                            <a:srgbClr val="010203"/>
                          </a:solidFill>
                        </a:rPr>
                        <a:t>Median PFS</a:t>
                      </a:r>
                      <a:r>
                        <a:rPr lang="en-US" sz="1800" baseline="0" dirty="0">
                          <a:solidFill>
                            <a:srgbClr val="010203"/>
                          </a:solidFill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rgbClr val="010203"/>
                          </a:solidFill>
                        </a:rPr>
                        <a:t>mos</a:t>
                      </a:r>
                      <a:r>
                        <a:rPr lang="en-US" sz="1800" baseline="0" dirty="0">
                          <a:solidFill>
                            <a:srgbClr val="010203"/>
                          </a:solidFill>
                        </a:rPr>
                        <a:t> (95% CI)</a:t>
                      </a:r>
                      <a:r>
                        <a:rPr lang="en-US" sz="1800" baseline="30000" dirty="0">
                          <a:solidFill>
                            <a:srgbClr val="010203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13251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10203"/>
                          </a:solidFill>
                        </a:rPr>
                        <a:t>NR (35.7,</a:t>
                      </a:r>
                      <a:r>
                        <a:rPr lang="en-US" sz="1800" baseline="0" dirty="0">
                          <a:solidFill>
                            <a:srgbClr val="010203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010203"/>
                          </a:solidFill>
                        </a:rPr>
                        <a:t>NR)</a:t>
                      </a:r>
                    </a:p>
                  </a:txBody>
                  <a:tcPr marL="132510" marR="1325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65949837"/>
                  </a:ext>
                </a:extLst>
              </a:tr>
              <a:tr h="303672">
                <a:tc>
                  <a:txBody>
                    <a:bodyPr/>
                    <a:lstStyle/>
                    <a:p>
                      <a:pPr lvl="0">
                        <a:lnSpc>
                          <a:spcPct val="90000"/>
                        </a:lnSpc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</a:rPr>
                        <a:t>     del(17p)</a:t>
                      </a:r>
                    </a:p>
                  </a:txBody>
                  <a:tcPr marL="132510" marR="1325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>
                          <a:solidFill>
                            <a:srgbClr val="010203"/>
                          </a:solidFill>
                        </a:rPr>
                        <a:t>NR (21.4,</a:t>
                      </a:r>
                      <a:r>
                        <a:rPr lang="en-US" sz="1800" b="0" baseline="0" dirty="0">
                          <a:solidFill>
                            <a:srgbClr val="010203"/>
                          </a:solidFill>
                        </a:rPr>
                        <a:t> </a:t>
                      </a:r>
                      <a:r>
                        <a:rPr lang="en-US" sz="1800" b="0" dirty="0">
                          <a:solidFill>
                            <a:srgbClr val="010203"/>
                          </a:solidFill>
                        </a:rPr>
                        <a:t>NR)</a:t>
                      </a:r>
                    </a:p>
                  </a:txBody>
                  <a:tcPr marL="132510" marR="1325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8364142"/>
                  </a:ext>
                </a:extLst>
              </a:tr>
              <a:tr h="303672">
                <a:tc>
                  <a:txBody>
                    <a:bodyPr/>
                    <a:lstStyle/>
                    <a:p>
                      <a:pPr lvl="0">
                        <a:lnSpc>
                          <a:spcPct val="90000"/>
                        </a:lnSpc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</a:rPr>
                        <a:t>     del(11q)</a:t>
                      </a:r>
                    </a:p>
                  </a:txBody>
                  <a:tcPr marL="132510" marR="1325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>
                          <a:solidFill>
                            <a:srgbClr val="010203"/>
                          </a:solidFill>
                        </a:rPr>
                        <a:t>NR (NR,</a:t>
                      </a:r>
                      <a:r>
                        <a:rPr lang="en-US" sz="1800" b="0" baseline="0" dirty="0">
                          <a:solidFill>
                            <a:srgbClr val="010203"/>
                          </a:solidFill>
                        </a:rPr>
                        <a:t> </a:t>
                      </a:r>
                      <a:r>
                        <a:rPr lang="en-US" sz="1800" b="0" dirty="0">
                          <a:solidFill>
                            <a:srgbClr val="010203"/>
                          </a:solidFill>
                        </a:rPr>
                        <a:t>NR)</a:t>
                      </a:r>
                    </a:p>
                  </a:txBody>
                  <a:tcPr marL="132510" marR="1325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6836207"/>
                  </a:ext>
                </a:extLst>
              </a:tr>
              <a:tr h="303672">
                <a:tc>
                  <a:txBody>
                    <a:bodyPr/>
                    <a:lstStyle/>
                    <a:p>
                      <a:pPr lvl="0">
                        <a:lnSpc>
                          <a:spcPct val="90000"/>
                        </a:lnSpc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</a:rPr>
                        <a:t>     Complex karyotype</a:t>
                      </a:r>
                    </a:p>
                  </a:txBody>
                  <a:tcPr marL="132510" marR="1325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>
                          <a:solidFill>
                            <a:srgbClr val="010203"/>
                          </a:solidFill>
                        </a:rPr>
                        <a:t>27.9 (18.4, NR)</a:t>
                      </a:r>
                    </a:p>
                  </a:txBody>
                  <a:tcPr marL="132510" marR="1325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672">
                <a:tc>
                  <a:txBody>
                    <a:bodyPr/>
                    <a:lstStyle/>
                    <a:p>
                      <a:pPr lvl="0">
                        <a:lnSpc>
                          <a:spcPct val="90000"/>
                        </a:lnSpc>
                      </a:pP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</a:rPr>
                        <a:t>     No complex karyotype</a:t>
                      </a:r>
                      <a:endParaRPr lang="en-US" sz="1800" b="0" i="0" dirty="0">
                        <a:solidFill>
                          <a:srgbClr val="000000"/>
                        </a:solidFill>
                      </a:endParaRPr>
                    </a:p>
                  </a:txBody>
                  <a:tcPr marL="132510" marR="1325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10203"/>
                          </a:solidFill>
                        </a:rPr>
                        <a:t>NR (35.7, NR)</a:t>
                      </a:r>
                      <a:endParaRPr lang="en-US" sz="1800" b="0" dirty="0">
                        <a:solidFill>
                          <a:srgbClr val="010203"/>
                        </a:solidFill>
                      </a:endParaRPr>
                    </a:p>
                  </a:txBody>
                  <a:tcPr marL="132510" marR="1325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672">
                <a:tc>
                  <a:txBody>
                    <a:bodyPr/>
                    <a:lstStyle/>
                    <a:p>
                      <a:pPr lvl="0">
                        <a:lnSpc>
                          <a:spcPct val="90000"/>
                        </a:lnSpc>
                      </a:pPr>
                      <a:r>
                        <a:rPr lang="en-US" sz="1800" b="0" i="0" baseline="0" dirty="0">
                          <a:solidFill>
                            <a:srgbClr val="000000"/>
                          </a:solidFill>
                        </a:rPr>
                        <a:t>18-month PFS, % (95% CI)</a:t>
                      </a:r>
                      <a:r>
                        <a:rPr lang="en-US" sz="1800" b="0" i="0" baseline="30000" dirty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sz="1800" b="0" i="0" dirty="0">
                        <a:solidFill>
                          <a:srgbClr val="000000"/>
                        </a:solidFill>
                      </a:endParaRPr>
                    </a:p>
                  </a:txBody>
                  <a:tcPr marL="132510" marR="1325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rgbClr val="010203"/>
                          </a:solidFill>
                        </a:rPr>
                        <a:t>90 (83, 94)</a:t>
                      </a:r>
                    </a:p>
                  </a:txBody>
                  <a:tcPr marL="132510" marR="1325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3533956"/>
                  </a:ext>
                </a:extLst>
              </a:tr>
              <a:tr h="303672">
                <a:tc>
                  <a:txBody>
                    <a:bodyPr/>
                    <a:lstStyle/>
                    <a:p>
                      <a:pPr lvl="0">
                        <a:lnSpc>
                          <a:spcPct val="90000"/>
                        </a:lnSpc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</a:rPr>
                        <a:t>     del(17p)</a:t>
                      </a:r>
                    </a:p>
                  </a:txBody>
                  <a:tcPr marL="132510" marR="1325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>
                          <a:solidFill>
                            <a:srgbClr val="010203"/>
                          </a:solidFill>
                        </a:rPr>
                        <a:t>80 (59,</a:t>
                      </a:r>
                      <a:r>
                        <a:rPr lang="en-US" sz="1800" baseline="0" dirty="0">
                          <a:solidFill>
                            <a:srgbClr val="010203"/>
                          </a:solidFill>
                        </a:rPr>
                        <a:t> 91</a:t>
                      </a:r>
                      <a:r>
                        <a:rPr lang="en-US" sz="1800" dirty="0">
                          <a:solidFill>
                            <a:srgbClr val="010203"/>
                          </a:solidFill>
                        </a:rPr>
                        <a:t>)</a:t>
                      </a:r>
                      <a:endParaRPr lang="en-US" sz="1800" baseline="0" dirty="0">
                        <a:solidFill>
                          <a:srgbClr val="010203"/>
                        </a:solidFill>
                      </a:endParaRPr>
                    </a:p>
                  </a:txBody>
                  <a:tcPr marL="132510" marR="1325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93031039"/>
                  </a:ext>
                </a:extLst>
              </a:tr>
              <a:tr h="303672">
                <a:tc>
                  <a:txBody>
                    <a:bodyPr/>
                    <a:lstStyle/>
                    <a:p>
                      <a:pPr lvl="0">
                        <a:lnSpc>
                          <a:spcPct val="90000"/>
                        </a:lnSpc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</a:rPr>
                        <a:t>     del(11q)</a:t>
                      </a:r>
                    </a:p>
                  </a:txBody>
                  <a:tcPr marL="132510" marR="1325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aseline="0" dirty="0">
                          <a:solidFill>
                            <a:srgbClr val="010203"/>
                          </a:solidFill>
                        </a:rPr>
                        <a:t>100 (100, 100)</a:t>
                      </a:r>
                      <a:endParaRPr lang="en-US" sz="1800" dirty="0">
                        <a:solidFill>
                          <a:srgbClr val="010203"/>
                        </a:solidFill>
                      </a:endParaRPr>
                    </a:p>
                  </a:txBody>
                  <a:tcPr marL="132510" marR="1325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3672">
                <a:tc>
                  <a:txBody>
                    <a:bodyPr/>
                    <a:lstStyle/>
                    <a:p>
                      <a:pPr lvl="0">
                        <a:lnSpc>
                          <a:spcPct val="90000"/>
                        </a:lnSpc>
                      </a:pP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</a:rPr>
                        <a:t>     No complex karyotype</a:t>
                      </a:r>
                      <a:endParaRPr lang="en-US" sz="1800" b="0" i="0" dirty="0">
                        <a:solidFill>
                          <a:srgbClr val="000000"/>
                        </a:solidFill>
                      </a:endParaRPr>
                    </a:p>
                  </a:txBody>
                  <a:tcPr marL="132510" marR="1325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1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rgbClr val="010203"/>
                          </a:solidFill>
                        </a:rPr>
                        <a:t>95 (81, 99)</a:t>
                      </a:r>
                      <a:endParaRPr lang="en-US" sz="1800" dirty="0">
                        <a:solidFill>
                          <a:srgbClr val="010203"/>
                        </a:solidFill>
                      </a:endParaRPr>
                    </a:p>
                  </a:txBody>
                  <a:tcPr marL="132510" marR="1325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1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6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900814" y="2169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D113B"/>
                </a:solidFill>
                <a:latin typeface="Arial"/>
                <a:ea typeface="Geneva" pitchFamily="37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Disclosures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782627" y="1035326"/>
            <a:ext cx="8578850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53388"/>
              </p:ext>
            </p:extLst>
          </p:nvPr>
        </p:nvGraphicFramePr>
        <p:xfrm>
          <a:off x="1951614" y="1807485"/>
          <a:ext cx="8128000" cy="1802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271"/>
                <a:gridCol w="5081729"/>
              </a:tblGrid>
              <a:tr h="86055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Advisory Committee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Bayer HealthCare Pharmaceuticals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174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Data and Safety Monitoring Committee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Astellas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Pharma Global Development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Inc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6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874" y="28397"/>
            <a:ext cx="9137476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Acalabrutinib</a:t>
            </a:r>
            <a:r>
              <a:rPr lang="en-US" dirty="0" smtClean="0">
                <a:solidFill>
                  <a:schemeClr val="tx2"/>
                </a:solidFill>
              </a:rPr>
              <a:t>: safety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6425" y="629971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Byrd et al., ASH annual meeting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901874" y="1365337"/>
            <a:ext cx="10384077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609600" y="1751314"/>
            <a:ext cx="10972800" cy="4548402"/>
          </a:xfrm>
        </p:spPr>
        <p:txBody>
          <a:bodyPr>
            <a:normAutofit/>
          </a:bodyPr>
          <a:lstStyle/>
          <a:p>
            <a:pPr marL="231775" indent="-231775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Grade ≥3 AEs occurred in </a:t>
            </a:r>
            <a:r>
              <a:rPr lang="en-US" dirty="0"/>
              <a:t>74</a:t>
            </a:r>
            <a:r>
              <a:rPr lang="en-US" b="0" dirty="0"/>
              <a:t> patients (55%)</a:t>
            </a:r>
          </a:p>
          <a:p>
            <a:pPr marL="765161" lvl="1" indent="-231775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Grade ≥3 AEs occurring in ≥5% of patients were neutropenia (12%) and pneumonia (11%) </a:t>
            </a:r>
          </a:p>
          <a:p>
            <a:pPr marL="231775" indent="-231775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One case of </a:t>
            </a:r>
            <a:r>
              <a:rPr lang="en-US" dirty="0" smtClean="0"/>
              <a:t>Grade </a:t>
            </a:r>
            <a:r>
              <a:rPr lang="en-US" dirty="0"/>
              <a:t>≥3 bleeding occurred (epistaxis)</a:t>
            </a:r>
            <a:endParaRPr lang="en-US" b="0" dirty="0"/>
          </a:p>
          <a:p>
            <a:pPr marL="231775" indent="-231775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Other AEs of interest (any </a:t>
            </a:r>
            <a:r>
              <a:rPr lang="en-US" b="0" dirty="0" smtClean="0"/>
              <a:t>grade/Grade </a:t>
            </a:r>
            <a:r>
              <a:rPr lang="en-US" b="0" dirty="0"/>
              <a:t>≥3) included hypertension (13%/4%) and atrial fibrillation</a:t>
            </a:r>
            <a:r>
              <a:rPr lang="en-US" dirty="0"/>
              <a:t> or atrial flutter</a:t>
            </a:r>
            <a:r>
              <a:rPr lang="en-US" b="0" dirty="0"/>
              <a:t> (3%/1%) </a:t>
            </a:r>
          </a:p>
          <a:p>
            <a:pPr marL="231775" indent="-231775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Seven patients experienced Grade 5 AEs: pneumonia (n=4), candida sepsis (n=1), congestive cardiac failure (n=1), and </a:t>
            </a:r>
            <a:r>
              <a:rPr lang="en-US" dirty="0" err="1"/>
              <a:t>plasmablastic</a:t>
            </a:r>
            <a:r>
              <a:rPr lang="en-US" dirty="0"/>
              <a:t> lymphoma (n=1)</a:t>
            </a:r>
          </a:p>
          <a:p>
            <a:pPr marL="231775" indent="-231775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The </a:t>
            </a:r>
            <a:r>
              <a:rPr lang="en-US" b="0" dirty="0"/>
              <a:t>most common AEs leading to discontinuation were pneumonia (n=3), anemia, neutropenia, and thrombocytopenia (n=2 each)</a:t>
            </a:r>
          </a:p>
          <a:p>
            <a:pPr marL="231775" indent="-231775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Richter transformation occurred in 4 patients (3%)</a:t>
            </a:r>
          </a:p>
        </p:txBody>
      </p:sp>
    </p:spTree>
    <p:extLst>
      <p:ext uri="{BB962C8B-B14F-4D97-AF65-F5344CB8AC3E}">
        <p14:creationId xmlns:p14="http://schemas.microsoft.com/office/powerpoint/2010/main" val="12960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>
            <a:spLocks noChangeAspect="1"/>
          </p:cNvSpPr>
          <p:nvPr/>
        </p:nvSpPr>
        <p:spPr>
          <a:xfrm>
            <a:off x="901874" y="1045153"/>
            <a:ext cx="10791205" cy="4783845"/>
          </a:xfrm>
          <a:prstGeom prst="rect">
            <a:avLst/>
          </a:prstGeom>
          <a:blipFill>
            <a:blip r:embed="rId2" cstate="print"/>
            <a:srcRect/>
            <a:stretch>
              <a:fillRect t="-36682" b="-3603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9296400" y="0"/>
            <a:ext cx="127635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1874" y="84175"/>
            <a:ext cx="1103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Phase III Elevate CLL </a:t>
            </a:r>
            <a:r>
              <a:rPr lang="en-US" sz="2800" dirty="0" smtClean="0">
                <a:solidFill>
                  <a:schemeClr val="tx2"/>
                </a:solidFill>
              </a:rPr>
              <a:t>R/R </a:t>
            </a:r>
            <a:r>
              <a:rPr lang="en-US" sz="2800" dirty="0">
                <a:solidFill>
                  <a:schemeClr val="tx2"/>
                </a:solidFill>
              </a:rPr>
              <a:t>Trial </a:t>
            </a:r>
            <a:r>
              <a:rPr lang="en-US" sz="2800" dirty="0" smtClean="0">
                <a:solidFill>
                  <a:schemeClr val="tx2"/>
                </a:solidFill>
              </a:rPr>
              <a:t>Design</a:t>
            </a:r>
            <a:r>
              <a:rPr lang="en-US" sz="2800" dirty="0">
                <a:solidFill>
                  <a:schemeClr val="tx2"/>
                </a:solidFill>
              </a:rPr>
              <a:t>: </a:t>
            </a:r>
            <a:r>
              <a:rPr lang="en-US" sz="2800" dirty="0" err="1">
                <a:solidFill>
                  <a:schemeClr val="tx2"/>
                </a:solidFill>
              </a:rPr>
              <a:t>Acalabrutinib</a:t>
            </a:r>
            <a:r>
              <a:rPr lang="en-US" sz="2800" dirty="0">
                <a:solidFill>
                  <a:schemeClr val="tx2"/>
                </a:solidFill>
              </a:rPr>
              <a:t> vs. </a:t>
            </a:r>
            <a:r>
              <a:rPr lang="en-US" sz="2800" dirty="0" err="1" smtClean="0">
                <a:solidFill>
                  <a:schemeClr val="tx2"/>
                </a:solidFill>
              </a:rPr>
              <a:t>Ibrutinib</a:t>
            </a:r>
            <a:r>
              <a:rPr lang="is-IS" sz="2800" dirty="0" smtClean="0">
                <a:solidFill>
                  <a:schemeClr val="tx2"/>
                </a:solidFill>
              </a:rPr>
              <a:t> (ACE-CL-006)</a:t>
            </a:r>
            <a:endParaRPr lang="is-IS" sz="2800" dirty="0">
              <a:solidFill>
                <a:schemeClr val="tx2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901874" y="1070205"/>
            <a:ext cx="10384077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140" y="6133798"/>
            <a:ext cx="1071154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smtClean="0"/>
              <a:t>CLL </a:t>
            </a:r>
            <a:r>
              <a:rPr lang="en-US" sz="1600" dirty="0" smtClean="0"/>
              <a:t>treatment </a:t>
            </a:r>
            <a:r>
              <a:rPr lang="en-US" sz="1600" dirty="0"/>
              <a:t>with </a:t>
            </a:r>
            <a:r>
              <a:rPr lang="en-US" sz="1600" dirty="0" err="1"/>
              <a:t>acalabrutinib</a:t>
            </a:r>
            <a:r>
              <a:rPr lang="en-US" sz="1600" dirty="0"/>
              <a:t> is also being investigated in patients </a:t>
            </a:r>
            <a:r>
              <a:rPr lang="en-US" sz="1600" dirty="0" smtClean="0"/>
              <a:t>with treatment-naïve (ACE‐CL‐007 </a:t>
            </a:r>
            <a:r>
              <a:rPr lang="en-US" sz="1600" dirty="0"/>
              <a:t>[NCT02475681] and R/R CLL ACE‐CL‐309 [NCT02970318]) in ongoing Phase 3 studies.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140" y="5751702"/>
            <a:ext cx="1071154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/>
              <a:t>*</a:t>
            </a:r>
            <a:r>
              <a:rPr lang="en-US" sz="1600" baseline="30000"/>
              <a:t> </a:t>
            </a:r>
            <a:r>
              <a:rPr lang="en-US" sz="1600"/>
              <a:t>Treatment will be orally administered until disease progression or unacceptable toxicity.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666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652" y="644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Conclusions: </a:t>
            </a:r>
            <a:r>
              <a:rPr lang="en-US" dirty="0" err="1" smtClean="0">
                <a:solidFill>
                  <a:schemeClr val="tx2"/>
                </a:solidFill>
              </a:rPr>
              <a:t>Acalabrutinib</a:t>
            </a:r>
            <a:r>
              <a:rPr lang="en-US" dirty="0" smtClean="0">
                <a:solidFill>
                  <a:schemeClr val="tx2"/>
                </a:solidFill>
              </a:rPr>
              <a:t> vs. </a:t>
            </a:r>
            <a:r>
              <a:rPr lang="en-US" dirty="0" err="1" smtClean="0">
                <a:solidFill>
                  <a:schemeClr val="tx2"/>
                </a:solidFill>
              </a:rPr>
              <a:t>Ibrutinib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873" y="1693604"/>
            <a:ext cx="10597019" cy="3725508"/>
          </a:xfrm>
        </p:spPr>
        <p:txBody>
          <a:bodyPr/>
          <a:lstStyle/>
          <a:p>
            <a:pPr>
              <a:spcBef>
                <a:spcPts val="1776"/>
              </a:spcBef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Acalabrutinib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appears to have similar activity with shorter follow-up compared with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ibrutinib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CLL and MCL.</a:t>
            </a:r>
          </a:p>
          <a:p>
            <a:pPr>
              <a:spcBef>
                <a:spcPts val="1776"/>
              </a:spcBef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Kinome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analyses support increased specificity and decreased off-target effects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acalabrutinib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suggesting potential for decreased toxicities, particularly bleeding and cardiac toxicities.</a:t>
            </a:r>
          </a:p>
          <a:p>
            <a:pPr>
              <a:spcBef>
                <a:spcPts val="1776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Ongoing randomized trials will allow direct comparison between these two agents in CLL.</a:t>
            </a:r>
          </a:p>
          <a:p>
            <a:pPr>
              <a:spcBef>
                <a:spcPts val="1776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of oral drugs always an issue,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acalabrutinib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is BID.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901874" y="1352811"/>
            <a:ext cx="10384077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479"/>
          <a:stretch/>
        </p:blipFill>
        <p:spPr>
          <a:xfrm>
            <a:off x="1492502" y="822960"/>
            <a:ext cx="9175499" cy="6035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8301" y="114301"/>
            <a:ext cx="768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Thank you!</a:t>
            </a:r>
          </a:p>
        </p:txBody>
      </p:sp>
      <p:pic>
        <p:nvPicPr>
          <p:cNvPr id="6" name="Picture 2" descr="http://sharepoint.mc.rochester.edu/sites/BRANDCENTER/URMC/Logos/Wilmot/URM_WCI_Vert_4C_Re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61" y="5505887"/>
            <a:ext cx="1645920" cy="125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 txBox="1">
            <a:spLocks/>
          </p:cNvSpPr>
          <p:nvPr/>
        </p:nvSpPr>
        <p:spPr bwMode="auto">
          <a:xfrm>
            <a:off x="798786" y="152400"/>
            <a:ext cx="106469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  <a:defRPr/>
            </a:pP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Which of the following biomarkers do you routinely test for at each relapse of CLL requiring a change in treatment? </a:t>
            </a:r>
            <a:endParaRPr lang="en-US" sz="2200" baseline="0" dirty="0">
              <a:solidFill>
                <a:srgbClr val="FDF493"/>
              </a:solidFill>
              <a:latin typeface="Arial" pitchFamily="34" charset="0"/>
              <a:ea typeface="ヒラギノ角ゴ Pro W3" charset="-128"/>
              <a:cs typeface=""/>
            </a:endParaRPr>
          </a:p>
        </p:txBody>
      </p:sp>
      <p:sp>
        <p:nvSpPr>
          <p:cNvPr id="5" name="Title 13"/>
          <p:cNvSpPr>
            <a:spLocks/>
          </p:cNvSpPr>
          <p:nvPr/>
        </p:nvSpPr>
        <p:spPr bwMode="auto">
          <a:xfrm>
            <a:off x="644403" y="60960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defTabSz="914400"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  <a:cs typeface=""/>
              </a:rPr>
              <a:t>N = 24 investigators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68135"/>
            <a:ext cx="2743200" cy="3778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mr-IN" b="1" dirty="0" err="1">
                <a:solidFill>
                  <a:srgbClr val="FFFFFF"/>
                </a:solidFill>
                <a:latin typeface="Arial"/>
                <a:ea typeface=""/>
                <a:cs typeface="Mangal" charset="0"/>
              </a:rPr>
              <a:t>Del</a:t>
            </a:r>
            <a:r>
              <a:rPr lang="mr-IN" b="1" dirty="0">
                <a:solidFill>
                  <a:srgbClr val="FFFFFF"/>
                </a:solidFill>
                <a:latin typeface="Arial"/>
                <a:ea typeface=""/>
                <a:cs typeface="Mangal" charset="0"/>
              </a:rPr>
              <a:t>(17p)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86168"/>
            <a:ext cx="27432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mr-IN" b="1" dirty="0" err="1">
                <a:solidFill>
                  <a:srgbClr val="FFFFFF"/>
                </a:solidFill>
                <a:latin typeface="Arial"/>
                <a:ea typeface=""/>
                <a:cs typeface="Mangal" charset="0"/>
              </a:rPr>
              <a:t>Del</a:t>
            </a:r>
            <a:r>
              <a:rPr lang="mr-IN" b="1" dirty="0">
                <a:solidFill>
                  <a:srgbClr val="FFFFFF"/>
                </a:solidFill>
                <a:latin typeface="Arial"/>
                <a:ea typeface=""/>
                <a:cs typeface="Mangal" charset="0"/>
              </a:rPr>
              <a:t>(13q)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5903"/>
            <a:ext cx="27432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mr-IN" b="1" dirty="0" err="1">
                <a:solidFill>
                  <a:srgbClr val="FFFFFF"/>
                </a:solidFill>
                <a:latin typeface="Arial"/>
                <a:ea typeface=""/>
                <a:cs typeface="Mangal" charset="0"/>
              </a:rPr>
              <a:t>Del</a:t>
            </a:r>
            <a:r>
              <a:rPr lang="mr-IN" b="1" dirty="0">
                <a:solidFill>
                  <a:srgbClr val="FFFFFF"/>
                </a:solidFill>
                <a:latin typeface="Arial"/>
                <a:ea typeface=""/>
                <a:cs typeface="Mangal" charset="0"/>
              </a:rPr>
              <a:t>(11q)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73080"/>
            <a:ext cx="2743200" cy="43603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IGHV mutation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12AD4308-B197-FD42-A08F-183AFEC4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0625"/>
            <a:ext cx="27432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Trisomy 12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xmlns="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70902"/>
            <a:ext cx="2743200" cy="3778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TP53 mutation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12AD4308-B197-FD42-A08F-183AFEC4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37585"/>
            <a:ext cx="27432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Other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18" y="4334341"/>
            <a:ext cx="321665" cy="3200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56318" y="1741123"/>
            <a:ext cx="320040" cy="3200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56318" y="3057202"/>
            <a:ext cx="320040" cy="3200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56318" y="2166241"/>
            <a:ext cx="321665" cy="320040"/>
          </a:xfrm>
          <a:prstGeom prst="rect">
            <a:avLst/>
          </a:prstGeom>
        </p:spPr>
      </p:pic>
      <p:sp>
        <p:nvSpPr>
          <p:cNvPr id="27" name="Text Box 4">
            <a:extLst>
              <a:ext uri="{FF2B5EF4-FFF2-40B4-BE49-F238E27FC236}">
                <a16:creationId xmlns:a16="http://schemas.microsoft.com/office/drawing/2014/main" xmlns="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6065" y="1741123"/>
            <a:ext cx="543336" cy="32004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24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xmlns="" id="{12AD4308-B197-FD42-A08F-183AFEC4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572" y="3065179"/>
            <a:ext cx="914400" cy="31206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13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xmlns="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766" y="2168213"/>
            <a:ext cx="588936" cy="3465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20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xmlns="" id="{12AD4308-B197-FD42-A08F-183AFEC4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2361" y="4349660"/>
            <a:ext cx="914400" cy="2999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11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16435" y="1741123"/>
            <a:ext cx="320040" cy="320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16349" y="3057202"/>
            <a:ext cx="320040" cy="3200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16349" y="2166241"/>
            <a:ext cx="321665" cy="3200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76552" y="1741123"/>
            <a:ext cx="320040" cy="32004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76380" y="3057202"/>
            <a:ext cx="320040" cy="3200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76380" y="2166241"/>
            <a:ext cx="321665" cy="3200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36669" y="1741123"/>
            <a:ext cx="320040" cy="32004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36411" y="3057202"/>
            <a:ext cx="320040" cy="32004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36411" y="2166241"/>
            <a:ext cx="321665" cy="3200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6786" y="1741123"/>
            <a:ext cx="320040" cy="3200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6442" y="3057202"/>
            <a:ext cx="320040" cy="32004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6442" y="2166241"/>
            <a:ext cx="321665" cy="3200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56903" y="1741123"/>
            <a:ext cx="320040" cy="32004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56473" y="3057202"/>
            <a:ext cx="320040" cy="32004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56473" y="2166241"/>
            <a:ext cx="321665" cy="3200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17020" y="1741123"/>
            <a:ext cx="320040" cy="32004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16504" y="2166241"/>
            <a:ext cx="321665" cy="32004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77137" y="1741123"/>
            <a:ext cx="320040" cy="32004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76535" y="2166241"/>
            <a:ext cx="321665" cy="32004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37254" y="1741123"/>
            <a:ext cx="320040" cy="32004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36566" y="2166241"/>
            <a:ext cx="321665" cy="32004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7371" y="1741123"/>
            <a:ext cx="320040" cy="32004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57488" y="1741123"/>
            <a:ext cx="320040" cy="32004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17605" y="1741123"/>
            <a:ext cx="320040" cy="3200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77722" y="1741123"/>
            <a:ext cx="320040" cy="32004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56318" y="3490921"/>
            <a:ext cx="320040" cy="320040"/>
          </a:xfrm>
          <a:prstGeom prst="rect">
            <a:avLst/>
          </a:prstGeom>
        </p:spPr>
      </p:pic>
      <p:sp>
        <p:nvSpPr>
          <p:cNvPr id="75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541" y="3492890"/>
            <a:ext cx="914400" cy="31807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12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16349" y="3490921"/>
            <a:ext cx="320040" cy="32004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76380" y="3490921"/>
            <a:ext cx="320040" cy="32004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36411" y="3490921"/>
            <a:ext cx="320040" cy="32004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6442" y="3490921"/>
            <a:ext cx="320040" cy="32004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56318" y="2613704"/>
            <a:ext cx="320040" cy="320040"/>
          </a:xfrm>
          <a:prstGeom prst="rect">
            <a:avLst/>
          </a:prstGeom>
        </p:spPr>
      </p:pic>
      <p:sp>
        <p:nvSpPr>
          <p:cNvPr id="88" name="Text Box 4">
            <a:extLst>
              <a:ext uri="{FF2B5EF4-FFF2-40B4-BE49-F238E27FC236}">
                <a16:creationId xmlns:a16="http://schemas.microsoft.com/office/drawing/2014/main" xmlns="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0477" y="2644766"/>
            <a:ext cx="914400" cy="28897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16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16349" y="2613704"/>
            <a:ext cx="320040" cy="32004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76380" y="2613704"/>
            <a:ext cx="320040" cy="32004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36411" y="2613704"/>
            <a:ext cx="320040" cy="32004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6442" y="2613704"/>
            <a:ext cx="320040" cy="32004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56473" y="2613704"/>
            <a:ext cx="320040" cy="32004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16504" y="2613704"/>
            <a:ext cx="320040" cy="32004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76535" y="2613704"/>
            <a:ext cx="320040" cy="32004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56318" y="3909395"/>
            <a:ext cx="320040" cy="320040"/>
          </a:xfrm>
          <a:prstGeom prst="rect">
            <a:avLst/>
          </a:prstGeom>
        </p:spPr>
      </p:pic>
      <p:sp>
        <p:nvSpPr>
          <p:cNvPr id="101" name="Text Box 4">
            <a:extLst>
              <a:ext uri="{FF2B5EF4-FFF2-40B4-BE49-F238E27FC236}">
                <a16:creationId xmlns:a16="http://schemas.microsoft.com/office/drawing/2014/main" xmlns="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871" y="3896959"/>
            <a:ext cx="914400" cy="3324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6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16349" y="3909395"/>
            <a:ext cx="320040" cy="32004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76380" y="3909395"/>
            <a:ext cx="320040" cy="32004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37839" y="1741123"/>
            <a:ext cx="320040" cy="32004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71" y="4334341"/>
            <a:ext cx="321665" cy="32004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6442" y="3909395"/>
            <a:ext cx="320040" cy="32004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16504" y="3057202"/>
            <a:ext cx="320040" cy="32004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36566" y="3057202"/>
            <a:ext cx="320040" cy="32004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56628" y="3057202"/>
            <a:ext cx="320040" cy="32004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56473" y="3490921"/>
            <a:ext cx="320040" cy="32004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76535" y="3490921"/>
            <a:ext cx="320040" cy="32004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6597" y="3490921"/>
            <a:ext cx="320040" cy="32004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6597" y="2166241"/>
            <a:ext cx="321665" cy="32004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56628" y="2166241"/>
            <a:ext cx="321665" cy="32004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76690" y="2166241"/>
            <a:ext cx="321665" cy="32004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97956" y="1741123"/>
            <a:ext cx="320040" cy="320040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18190" y="1741123"/>
            <a:ext cx="320040" cy="32004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36566" y="2613704"/>
            <a:ext cx="320040" cy="32004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56628" y="2613704"/>
            <a:ext cx="320040" cy="32004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76690" y="2613704"/>
            <a:ext cx="320040" cy="32004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338424" y="1741123"/>
            <a:ext cx="320040" cy="32004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96752" y="2166241"/>
            <a:ext cx="321665" cy="320040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16814" y="2166241"/>
            <a:ext cx="321665" cy="320040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58658" y="1741123"/>
            <a:ext cx="320040" cy="32004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58073" y="1741123"/>
            <a:ext cx="320040" cy="32004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78307" y="1741123"/>
            <a:ext cx="320040" cy="320040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698541" y="1741123"/>
            <a:ext cx="320040" cy="320040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418775" y="1741123"/>
            <a:ext cx="320040" cy="32004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78892" y="1741123"/>
            <a:ext cx="320040" cy="32004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139016" y="1741123"/>
            <a:ext cx="320040" cy="32004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16659" y="2166241"/>
            <a:ext cx="321665" cy="32004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36721" y="2166241"/>
            <a:ext cx="321665" cy="32004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56783" y="2166241"/>
            <a:ext cx="321665" cy="320040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76845" y="2166241"/>
            <a:ext cx="321665" cy="320040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336876" y="2166241"/>
            <a:ext cx="321665" cy="320040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696916" y="2166241"/>
            <a:ext cx="321665" cy="320040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6597" y="2613704"/>
            <a:ext cx="320040" cy="32004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16659" y="2613704"/>
            <a:ext cx="320040" cy="32004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36721" y="2613704"/>
            <a:ext cx="320040" cy="320040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96752" y="2613704"/>
            <a:ext cx="320040" cy="320040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56783" y="2613704"/>
            <a:ext cx="320040" cy="32004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76535" y="3057202"/>
            <a:ext cx="320040" cy="32004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6597" y="3057202"/>
            <a:ext cx="320040" cy="32004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16659" y="3057202"/>
            <a:ext cx="320040" cy="32004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76690" y="3057202"/>
            <a:ext cx="320040" cy="32004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16504" y="3490921"/>
            <a:ext cx="320040" cy="32004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36566" y="3490921"/>
            <a:ext cx="320040" cy="32004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56628" y="3490921"/>
            <a:ext cx="320040" cy="320040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16659" y="3490921"/>
            <a:ext cx="320040" cy="320040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36411" y="3909395"/>
            <a:ext cx="320040" cy="320040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56473" y="3909395"/>
            <a:ext cx="320040" cy="320040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24" y="4334341"/>
            <a:ext cx="321665" cy="32004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77" y="4334341"/>
            <a:ext cx="321665" cy="320040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30" y="4334341"/>
            <a:ext cx="321665" cy="320040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83" y="4334341"/>
            <a:ext cx="321665" cy="320040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36" y="4334341"/>
            <a:ext cx="321665" cy="320040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389" y="4334341"/>
            <a:ext cx="321665" cy="320040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42" y="4334341"/>
            <a:ext cx="321665" cy="320040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95" y="4334341"/>
            <a:ext cx="321665" cy="320040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8" y="4334341"/>
            <a:ext cx="321665" cy="32004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03" y="4334341"/>
            <a:ext cx="321665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2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/>
          </p:cNvSpPr>
          <p:nvPr/>
        </p:nvSpPr>
        <p:spPr bwMode="auto">
          <a:xfrm>
            <a:off x="279639" y="60960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defTabSz="914400"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  <a:cs typeface=""/>
              </a:rPr>
              <a:t>N = 24 investigators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7912" y="4200219"/>
            <a:ext cx="411163" cy="409086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86" y="4239494"/>
            <a:ext cx="2455728" cy="31509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FF"/>
                </a:solidFill>
                <a:latin typeface="Arial"/>
                <a:ea typeface=""/>
                <a:cs typeface=""/>
              </a:rPr>
              <a:t>Venetoclax</a:t>
            </a: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/rituximab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324" y="4239494"/>
            <a:ext cx="685800" cy="31509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Arial"/>
                <a:ea typeface=""/>
                <a:cs typeface=""/>
              </a:rPr>
              <a:t>6</a:t>
            </a:r>
            <a:endParaRPr lang="en-US" b="1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85" y="3090148"/>
            <a:ext cx="2455727" cy="3198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FF"/>
                </a:solidFill>
                <a:latin typeface="Arial"/>
                <a:ea typeface=""/>
                <a:cs typeface=""/>
              </a:rPr>
              <a:t>Ibrutinib</a:t>
            </a:r>
            <a:endParaRPr lang="en-US" b="1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4865" y="3029917"/>
            <a:ext cx="411163" cy="411163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xmlns="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9364" y="3060979"/>
            <a:ext cx="9144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18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16681" y="3029917"/>
            <a:ext cx="411163" cy="4111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48497" y="3029917"/>
            <a:ext cx="411163" cy="411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80313" y="3029917"/>
            <a:ext cx="411163" cy="411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12129" y="3029917"/>
            <a:ext cx="411163" cy="4111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43945" y="3029917"/>
            <a:ext cx="411163" cy="411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75761" y="3029917"/>
            <a:ext cx="411163" cy="4111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07577" y="3029917"/>
            <a:ext cx="411163" cy="4111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39393" y="3029917"/>
            <a:ext cx="411163" cy="4111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71209" y="3029917"/>
            <a:ext cx="411163" cy="4111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03025" y="3029917"/>
            <a:ext cx="411163" cy="4111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25083" y="4200219"/>
            <a:ext cx="411163" cy="4090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52253" y="4200219"/>
            <a:ext cx="411163" cy="409086"/>
          </a:xfrm>
          <a:prstGeom prst="rect">
            <a:avLst/>
          </a:prstGeom>
        </p:spPr>
      </p:pic>
      <p:sp>
        <p:nvSpPr>
          <p:cNvPr id="25" name="Title 6"/>
          <p:cNvSpPr txBox="1">
            <a:spLocks/>
          </p:cNvSpPr>
          <p:nvPr/>
        </p:nvSpPr>
        <p:spPr bwMode="auto">
          <a:xfrm>
            <a:off x="798786" y="354371"/>
            <a:ext cx="106429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  <a:defRPr/>
            </a:pP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Reimbursement and regulatory issues aside, what second-line therapy would you recommend for an otherwise healthy </a:t>
            </a:r>
            <a:r>
              <a:rPr lang="en-US" sz="2200" u="sng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60-year-old</a:t>
            </a: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 patient with CLL without del(17p) or TP53 mutation who responded to FCR and then experienced disease progression 3 years later?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C2E3E85-A130-254C-A214-1AC85C707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34841" y="3029917"/>
            <a:ext cx="411163" cy="4111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AA5FCF-2711-3340-9BC2-596453D2A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766662" y="3029917"/>
            <a:ext cx="411163" cy="4111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78C6895-D176-0A40-AFD1-2E40DA040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85947" y="4200219"/>
            <a:ext cx="411163" cy="4090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86CD551-9279-1A4D-9466-FA621ACF7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13117" y="4200219"/>
            <a:ext cx="411163" cy="40908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4AA5FCF-2711-3340-9BC2-596453D2A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11966" y="3029917"/>
            <a:ext cx="411163" cy="4111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4865" y="3491391"/>
            <a:ext cx="411163" cy="4111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16681" y="3491391"/>
            <a:ext cx="411163" cy="4111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48497" y="3491391"/>
            <a:ext cx="411163" cy="4111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80313" y="3491391"/>
            <a:ext cx="411163" cy="4111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E86CD551-9279-1A4D-9466-FA621ACF7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37485" y="4200219"/>
            <a:ext cx="411163" cy="40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/>
          </p:cNvSpPr>
          <p:nvPr/>
        </p:nvSpPr>
        <p:spPr bwMode="auto">
          <a:xfrm>
            <a:off x="279639" y="60960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defTabSz="914400"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  <a:cs typeface=""/>
              </a:rPr>
              <a:t>N = 24 investigators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32794" y="3061931"/>
            <a:ext cx="411163" cy="409086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061" y="3101206"/>
            <a:ext cx="2543781" cy="3673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FF"/>
                </a:solidFill>
                <a:latin typeface="Arial"/>
                <a:ea typeface=""/>
                <a:cs typeface=""/>
              </a:rPr>
              <a:t>Venetoclax</a:t>
            </a: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/rituximab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950749" y="3101206"/>
            <a:ext cx="799478" cy="3673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FF"/>
                </a:solidFill>
                <a:ea typeface="Arial" charset="0"/>
                <a:cs typeface="Arial" charset="0"/>
              </a:rPr>
              <a:t>3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114" y="2250693"/>
            <a:ext cx="2455727" cy="3198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FF"/>
                </a:solidFill>
                <a:latin typeface="Arial"/>
                <a:ea typeface=""/>
                <a:cs typeface=""/>
              </a:rPr>
              <a:t>Ibrutinib</a:t>
            </a:r>
            <a:endParaRPr lang="en-US" b="1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32794" y="2190462"/>
            <a:ext cx="411163" cy="411163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6755" y="2221524"/>
            <a:ext cx="9144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Arial"/>
                <a:ea typeface=""/>
                <a:cs typeface=""/>
              </a:rPr>
              <a:t>18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64257" y="2190462"/>
            <a:ext cx="411163" cy="4111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95720" y="2190462"/>
            <a:ext cx="411163" cy="4111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27183" y="2190462"/>
            <a:ext cx="411163" cy="4111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58646" y="2190462"/>
            <a:ext cx="411163" cy="411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90109" y="2190462"/>
            <a:ext cx="411163" cy="411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21572" y="2190462"/>
            <a:ext cx="411163" cy="4111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553035" y="2190462"/>
            <a:ext cx="411163" cy="411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84498" y="2190462"/>
            <a:ext cx="411163" cy="4111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15961" y="2190462"/>
            <a:ext cx="411163" cy="4111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47424" y="2190462"/>
            <a:ext cx="411163" cy="4111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78887" y="2190462"/>
            <a:ext cx="411163" cy="4111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32794" y="4623387"/>
            <a:ext cx="411163" cy="411163"/>
          </a:xfrm>
          <a:prstGeom prst="rect">
            <a:avLst/>
          </a:prstGeom>
        </p:spPr>
      </p:pic>
      <p:sp>
        <p:nvSpPr>
          <p:cNvPr id="29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061" y="4678434"/>
            <a:ext cx="2570058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FF"/>
                </a:solidFill>
                <a:latin typeface="Arial"/>
                <a:ea typeface=""/>
                <a:cs typeface=""/>
              </a:rPr>
              <a:t>Idelalisib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923" y="4678434"/>
            <a:ext cx="685800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5" name="Title 6"/>
          <p:cNvSpPr txBox="1">
            <a:spLocks/>
          </p:cNvSpPr>
          <p:nvPr/>
        </p:nvSpPr>
        <p:spPr bwMode="auto">
          <a:xfrm>
            <a:off x="798786" y="354371"/>
            <a:ext cx="106429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  <a:defRPr/>
            </a:pP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Reimbursement and regulatory issues aside, what second-line therapy would you recommend for an otherwise healthy </a:t>
            </a:r>
            <a:r>
              <a:rPr lang="en-US" sz="2200" u="sng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80-year-old</a:t>
            </a: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 patient with CLL without del(17p) or TP53 mutation who responded to BR and then experienced disease progression 3 years later?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CA0DDE6-C8F1-F54A-B5EA-ABDA9671F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710350" y="2190462"/>
            <a:ext cx="411163" cy="4111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CCA13C00-6171-C342-8135-24FB89BF7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41813" y="2194488"/>
            <a:ext cx="411163" cy="4111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12FA0BB-F8E8-284B-8D08-B28DF5D4B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66488" y="3061931"/>
            <a:ext cx="411163" cy="409086"/>
          </a:xfrm>
          <a:prstGeom prst="rect">
            <a:avLst/>
          </a:prstGeom>
        </p:spPr>
      </p:pic>
      <p:sp>
        <p:nvSpPr>
          <p:cNvPr id="34" name="Text Box 4">
            <a:extLst>
              <a:ext uri="{FF2B5EF4-FFF2-40B4-BE49-F238E27FC236}">
                <a16:creationId xmlns:a16="http://schemas.microsoft.com/office/drawing/2014/main" xmlns="" id="{2DF4F3CD-83C5-A645-9BC7-AB591424B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0" y="3896830"/>
            <a:ext cx="3235720" cy="31509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FF"/>
                </a:solidFill>
                <a:latin typeface="Arial"/>
                <a:ea typeface=""/>
                <a:cs typeface=""/>
              </a:rPr>
              <a:t>Acalabrutinib</a:t>
            </a:r>
            <a:endParaRPr lang="en-US" b="1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E7404AC-E2FC-BA46-B06E-5DBF2842F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32794" y="3854157"/>
            <a:ext cx="411163" cy="411163"/>
          </a:xfrm>
          <a:prstGeom prst="rect">
            <a:avLst/>
          </a:prstGeom>
        </p:spPr>
      </p:pic>
      <p:sp>
        <p:nvSpPr>
          <p:cNvPr id="36" name="Text Box 4">
            <a:extLst>
              <a:ext uri="{FF2B5EF4-FFF2-40B4-BE49-F238E27FC236}">
                <a16:creationId xmlns:a16="http://schemas.microsoft.com/office/drawing/2014/main" xmlns="" id="{463604B2-08CC-454D-A155-A287E5337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445" y="3890344"/>
            <a:ext cx="685800" cy="31509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Arial"/>
                <a:ea typeface=""/>
                <a:cs typeface=""/>
              </a:rPr>
              <a:t>2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573276" y="2190462"/>
            <a:ext cx="411163" cy="4111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04739" y="2190462"/>
            <a:ext cx="411163" cy="4111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CA0DDE6-C8F1-F54A-B5EA-ABDA9671F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436202" y="2190462"/>
            <a:ext cx="411163" cy="4111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CA13C00-6171-C342-8135-24FB89BF7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867671" y="2194488"/>
            <a:ext cx="411163" cy="41116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6E7404AC-E2FC-BA46-B06E-5DBF2842F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66488" y="3854157"/>
            <a:ext cx="411163" cy="41116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12FA0BB-F8E8-284B-8D08-B28DF5D4B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95720" y="3061931"/>
            <a:ext cx="411163" cy="40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/>
          </p:cNvSpPr>
          <p:nvPr/>
        </p:nvSpPr>
        <p:spPr bwMode="auto">
          <a:xfrm>
            <a:off x="279639" y="60960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defTabSz="914400"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  <a:cs typeface=""/>
              </a:rPr>
              <a:t>N = 24 investigators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60131" y="2794141"/>
            <a:ext cx="411163" cy="409086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351" y="2833416"/>
            <a:ext cx="2543781" cy="3673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FF"/>
                </a:solidFill>
                <a:latin typeface="Arial"/>
                <a:ea typeface=""/>
                <a:cs typeface=""/>
              </a:rPr>
              <a:t>Venetoclax</a:t>
            </a: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/rituximab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868520" y="2833416"/>
            <a:ext cx="799478" cy="3673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Arial"/>
                <a:ea typeface=""/>
                <a:cs typeface=""/>
              </a:rPr>
              <a:t>16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90" y="3598387"/>
            <a:ext cx="3235719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FF"/>
                </a:solidFill>
                <a:latin typeface="Arial"/>
                <a:ea typeface=""/>
                <a:cs typeface=""/>
              </a:rPr>
              <a:t>Venetoclax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826" y="3598387"/>
            <a:ext cx="685800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54772" y="3532786"/>
            <a:ext cx="411163" cy="4090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94650" y="2794141"/>
            <a:ext cx="411163" cy="4090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29169" y="2794141"/>
            <a:ext cx="411163" cy="4090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63688" y="2794141"/>
            <a:ext cx="411163" cy="4090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8207" y="2794141"/>
            <a:ext cx="411163" cy="4090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32726" y="2794141"/>
            <a:ext cx="411163" cy="4090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90363" y="3532786"/>
            <a:ext cx="411163" cy="4090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25954" y="3532786"/>
            <a:ext cx="411163" cy="4090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75576" y="2794141"/>
            <a:ext cx="411163" cy="409086"/>
          </a:xfrm>
          <a:prstGeom prst="rect">
            <a:avLst/>
          </a:prstGeom>
        </p:spPr>
      </p:pic>
      <p:sp>
        <p:nvSpPr>
          <p:cNvPr id="30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351" y="4394564"/>
            <a:ext cx="2570058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FCR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54676" y="4339517"/>
            <a:ext cx="411163" cy="411163"/>
          </a:xfrm>
          <a:prstGeom prst="rect">
            <a:avLst/>
          </a:prstGeom>
        </p:spPr>
      </p:pic>
      <p:sp>
        <p:nvSpPr>
          <p:cNvPr id="32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0788" y="4406962"/>
            <a:ext cx="685800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2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xmlns="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89" y="5114518"/>
            <a:ext cx="3235720" cy="31509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BR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54675" y="5087085"/>
            <a:ext cx="411163" cy="411163"/>
          </a:xfrm>
          <a:prstGeom prst="rect">
            <a:avLst/>
          </a:prstGeom>
        </p:spPr>
      </p:pic>
      <p:sp>
        <p:nvSpPr>
          <p:cNvPr id="35" name="Text Box 4">
            <a:extLst>
              <a:ext uri="{FF2B5EF4-FFF2-40B4-BE49-F238E27FC236}">
                <a16:creationId xmlns:a16="http://schemas.microsoft.com/office/drawing/2014/main" xmlns="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8894" y="5135670"/>
            <a:ext cx="685800" cy="31509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2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90363" y="4339517"/>
            <a:ext cx="411163" cy="4111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90363" y="5087085"/>
            <a:ext cx="411163" cy="411163"/>
          </a:xfrm>
          <a:prstGeom prst="rect">
            <a:avLst/>
          </a:prstGeom>
        </p:spPr>
      </p:pic>
      <p:sp>
        <p:nvSpPr>
          <p:cNvPr id="27" name="Title 6"/>
          <p:cNvSpPr txBox="1">
            <a:spLocks/>
          </p:cNvSpPr>
          <p:nvPr/>
        </p:nvSpPr>
        <p:spPr bwMode="auto">
          <a:xfrm>
            <a:off x="798786" y="354371"/>
            <a:ext cx="106429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  <a:defRPr/>
            </a:pP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Reimbursement and regulatory issues aside, what second-line therapy would you recommend for an otherwise healthy </a:t>
            </a:r>
            <a:r>
              <a:rPr lang="en-US" sz="2200" u="sng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60-year-old</a:t>
            </a: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 patient with CLL without del(17p) or TP53 mutation who responded to </a:t>
            </a:r>
            <a:r>
              <a:rPr lang="en-US" sz="2200" u="sng" baseline="0" dirty="0" err="1">
                <a:solidFill>
                  <a:srgbClr val="FDF493"/>
                </a:solidFill>
                <a:latin typeface="Arial" pitchFamily="34" charset="0"/>
                <a:cs typeface=""/>
              </a:rPr>
              <a:t>ibrutinib</a:t>
            </a: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 and then experienced disease progression 3 years later?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24B03ED0-CEC5-E74C-B859-A45E1FCEF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61545" y="3532786"/>
            <a:ext cx="411163" cy="40908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10095" y="2794141"/>
            <a:ext cx="411163" cy="4090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44614" y="2794141"/>
            <a:ext cx="411163" cy="40908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87464" y="2794141"/>
            <a:ext cx="411163" cy="4090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11875" y="2794141"/>
            <a:ext cx="411163" cy="4090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46394" y="2794141"/>
            <a:ext cx="411163" cy="4090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89244" y="2794141"/>
            <a:ext cx="411163" cy="40908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23763" y="2794141"/>
            <a:ext cx="411163" cy="40908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58282" y="2794141"/>
            <a:ext cx="411163" cy="40908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301132" y="2794141"/>
            <a:ext cx="411163" cy="40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7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/>
          </p:cNvSpPr>
          <p:nvPr/>
        </p:nvSpPr>
        <p:spPr bwMode="auto">
          <a:xfrm>
            <a:off x="279639" y="60960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defTabSz="914400"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  <a:cs typeface=""/>
              </a:rPr>
              <a:t>N = 24 investigators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60131" y="2793789"/>
            <a:ext cx="411163" cy="409086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351" y="2833064"/>
            <a:ext cx="2543781" cy="3673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FF"/>
                </a:solidFill>
                <a:latin typeface="Arial"/>
                <a:ea typeface=""/>
                <a:cs typeface=""/>
              </a:rPr>
              <a:t>Venetoclax</a:t>
            </a: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/rituximab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230223" y="2833064"/>
            <a:ext cx="750277" cy="3673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FF"/>
                </a:solidFill>
                <a:ea typeface="Arial" charset="0"/>
                <a:cs typeface="Arial" charset="0"/>
              </a:rPr>
              <a:t>17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90" y="3832659"/>
            <a:ext cx="3235719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FF"/>
                </a:solidFill>
                <a:latin typeface="Arial"/>
                <a:ea typeface=""/>
                <a:cs typeface=""/>
              </a:rPr>
              <a:t>Venetoclax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731" y="3902997"/>
            <a:ext cx="685800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6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54772" y="3832659"/>
            <a:ext cx="411163" cy="409086"/>
          </a:xfrm>
          <a:prstGeom prst="rect">
            <a:avLst/>
          </a:prstGeom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351" y="4889542"/>
            <a:ext cx="2570058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FCR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54676" y="4834495"/>
            <a:ext cx="411163" cy="411163"/>
          </a:xfrm>
          <a:prstGeom prst="rect">
            <a:avLst/>
          </a:prstGeom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106" y="4889542"/>
            <a:ext cx="685800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94854" y="2793789"/>
            <a:ext cx="411163" cy="4090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29577" y="2793789"/>
            <a:ext cx="411163" cy="4090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64300" y="2793789"/>
            <a:ext cx="411163" cy="4090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9023" y="2793789"/>
            <a:ext cx="411163" cy="4090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33746" y="2793789"/>
            <a:ext cx="411163" cy="4090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90363" y="3832659"/>
            <a:ext cx="411163" cy="4090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25954" y="3832659"/>
            <a:ext cx="411163" cy="4090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61545" y="3832659"/>
            <a:ext cx="411163" cy="4090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7136" y="3832659"/>
            <a:ext cx="411163" cy="4090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68469" y="2793789"/>
            <a:ext cx="411163" cy="4090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03192" y="2793789"/>
            <a:ext cx="411163" cy="409086"/>
          </a:xfrm>
          <a:prstGeom prst="rect">
            <a:avLst/>
          </a:prstGeom>
        </p:spPr>
      </p:pic>
      <p:sp>
        <p:nvSpPr>
          <p:cNvPr id="33" name="Title 6"/>
          <p:cNvSpPr txBox="1">
            <a:spLocks/>
          </p:cNvSpPr>
          <p:nvPr/>
        </p:nvSpPr>
        <p:spPr bwMode="auto">
          <a:xfrm>
            <a:off x="798786" y="354371"/>
            <a:ext cx="106429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  <a:defRPr/>
            </a:pP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Reimbursement and regulatory issues aside, what second-line therapy would you recommend for an otherwise healthy </a:t>
            </a:r>
            <a:r>
              <a:rPr lang="en-US" sz="2200" u="sng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60-year-old</a:t>
            </a: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 patient with CLL and </a:t>
            </a:r>
            <a:r>
              <a:rPr lang="is-IS" sz="2200" u="sng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del(17p)</a:t>
            </a:r>
            <a:r>
              <a:rPr lang="is-I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 </a:t>
            </a: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 who responded to </a:t>
            </a:r>
            <a:r>
              <a:rPr lang="en-US" sz="2200" u="sng" baseline="0" dirty="0" err="1">
                <a:solidFill>
                  <a:srgbClr val="FDF493"/>
                </a:solidFill>
                <a:latin typeface="Arial" pitchFamily="34" charset="0"/>
                <a:cs typeface=""/>
              </a:rPr>
              <a:t>ibrutinib</a:t>
            </a: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 and then experienced disease progression 3 years later?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B367AF6-C0F1-D34F-A859-03EF0E8AB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37915" y="2793789"/>
            <a:ext cx="411163" cy="40908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FD604A5-EEDD-1A48-BC39-93E2BEA37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72638" y="2793789"/>
            <a:ext cx="411163" cy="40908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3D64D813-1225-DF40-AADF-C08B75871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07361" y="2793789"/>
            <a:ext cx="411163" cy="40908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17C2135-4E89-4644-96A6-A92EE43A7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32725" y="3832659"/>
            <a:ext cx="411163" cy="4090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42084" y="2793789"/>
            <a:ext cx="411163" cy="4090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76807" y="2793789"/>
            <a:ext cx="411163" cy="40908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11530" y="2793789"/>
            <a:ext cx="411163" cy="40908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BB367AF6-C0F1-D34F-A859-03EF0E8AB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46253" y="2793789"/>
            <a:ext cx="411163" cy="40908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3FD604A5-EEDD-1A48-BC39-93E2BEA37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80976" y="2793789"/>
            <a:ext cx="411163" cy="4090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3D64D813-1225-DF40-AADF-C08B75871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15695" y="2793789"/>
            <a:ext cx="411163" cy="40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60131" y="2776280"/>
            <a:ext cx="411163" cy="409086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351" y="2815555"/>
            <a:ext cx="2543781" cy="3673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FF"/>
                </a:solidFill>
                <a:latin typeface="Arial"/>
                <a:ea typeface=""/>
                <a:cs typeface=""/>
              </a:rPr>
              <a:t>Venetoclax</a:t>
            </a: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/rituximab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230223" y="2815555"/>
            <a:ext cx="799478" cy="3673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17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90" y="3815150"/>
            <a:ext cx="3235719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FF"/>
                </a:solidFill>
                <a:latin typeface="Arial"/>
                <a:ea typeface=""/>
                <a:cs typeface=""/>
              </a:rPr>
              <a:t>Venetoclax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195" y="3858699"/>
            <a:ext cx="685800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6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54772" y="3815150"/>
            <a:ext cx="411163" cy="409086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351" y="4872033"/>
            <a:ext cx="2570058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FF"/>
                </a:solidFill>
                <a:latin typeface="Arial"/>
                <a:ea typeface=""/>
                <a:cs typeface=""/>
              </a:rPr>
              <a:t>Obinutuzumab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xmlns="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106" y="4872033"/>
            <a:ext cx="685800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  <a:cs typeface=""/>
              </a:rPr>
              <a:t>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96999" y="2776280"/>
            <a:ext cx="411163" cy="4090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33867" y="2776280"/>
            <a:ext cx="411163" cy="4090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70735" y="2776280"/>
            <a:ext cx="411163" cy="4090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7603" y="2776280"/>
            <a:ext cx="411163" cy="4090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44471" y="2776280"/>
            <a:ext cx="411163" cy="4090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90363" y="3815150"/>
            <a:ext cx="411163" cy="4090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25954" y="3815150"/>
            <a:ext cx="411163" cy="4090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61545" y="3815150"/>
            <a:ext cx="411163" cy="4090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7136" y="3815150"/>
            <a:ext cx="411163" cy="4090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1339" y="2776280"/>
            <a:ext cx="411163" cy="4090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18207" y="2776280"/>
            <a:ext cx="411163" cy="4090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54772" y="4814628"/>
            <a:ext cx="411163" cy="409086"/>
          </a:xfrm>
          <a:prstGeom prst="rect">
            <a:avLst/>
          </a:prstGeom>
        </p:spPr>
      </p:pic>
      <p:sp>
        <p:nvSpPr>
          <p:cNvPr id="30" name="Title 13"/>
          <p:cNvSpPr>
            <a:spLocks/>
          </p:cNvSpPr>
          <p:nvPr/>
        </p:nvSpPr>
        <p:spPr bwMode="auto">
          <a:xfrm>
            <a:off x="279639" y="60960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defTabSz="914400"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  <a:cs typeface=""/>
              </a:rPr>
              <a:t>N = 24 investigators</a:t>
            </a:r>
          </a:p>
        </p:txBody>
      </p:sp>
      <p:sp>
        <p:nvSpPr>
          <p:cNvPr id="25" name="Title 6"/>
          <p:cNvSpPr txBox="1">
            <a:spLocks/>
          </p:cNvSpPr>
          <p:nvPr/>
        </p:nvSpPr>
        <p:spPr bwMode="auto">
          <a:xfrm>
            <a:off x="798786" y="354371"/>
            <a:ext cx="106429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  <a:defRPr/>
            </a:pP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Reimbursement and regulatory issues aside, what second-line therapy would you recommend for an otherwise healthy </a:t>
            </a:r>
            <a:r>
              <a:rPr lang="en-US" sz="2200" u="sng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80-year-old</a:t>
            </a: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 patient with CLL and </a:t>
            </a:r>
            <a:r>
              <a:rPr lang="is-IS" sz="2200" u="sng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del(17p)</a:t>
            </a:r>
            <a:r>
              <a:rPr lang="is-I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 </a:t>
            </a: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 who responded to </a:t>
            </a:r>
            <a:r>
              <a:rPr lang="en-US" sz="2200" u="sng" baseline="0" dirty="0" err="1">
                <a:solidFill>
                  <a:srgbClr val="FDF493"/>
                </a:solidFill>
                <a:latin typeface="Arial" pitchFamily="34" charset="0"/>
                <a:cs typeface=""/>
              </a:rPr>
              <a:t>ibrutinib</a:t>
            </a:r>
            <a:r>
              <a:rPr lang="en-US" sz="2200" baseline="0" dirty="0">
                <a:solidFill>
                  <a:srgbClr val="FDF493"/>
                </a:solidFill>
                <a:latin typeface="Arial" pitchFamily="34" charset="0"/>
                <a:cs typeface=""/>
              </a:rPr>
              <a:t> and then experienced disease progression 3 years later?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25B989F-D01C-FE43-A68E-8C70DBF55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55075" y="2776280"/>
            <a:ext cx="411163" cy="4090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59AD0AC-DBC7-154C-9D5C-1CC581249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91943" y="2776280"/>
            <a:ext cx="411163" cy="4090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57847CCE-F326-714B-9840-340446117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8811" y="2776280"/>
            <a:ext cx="411163" cy="4090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4425A79-D734-5B48-9F04-A4CBBD8EB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32725" y="3815150"/>
            <a:ext cx="411163" cy="4090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65679" y="2776280"/>
            <a:ext cx="411163" cy="4090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02547" y="2776280"/>
            <a:ext cx="411163" cy="4090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39415" y="2776280"/>
            <a:ext cx="411163" cy="40908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D25B989F-D01C-FE43-A68E-8C70DBF55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76283" y="2776280"/>
            <a:ext cx="411163" cy="40908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59AD0AC-DBC7-154C-9D5C-1CC581249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313151" y="2776280"/>
            <a:ext cx="411163" cy="40908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57847CCE-F326-714B-9840-340446117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50014" y="2776280"/>
            <a:ext cx="411163" cy="40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B33C0564-21D6-4D9B-856B-FCC1C6B74EC8}"/>
</file>

<file path=customXml/itemProps2.xml><?xml version="1.0" encoding="utf-8"?>
<ds:datastoreItem xmlns:ds="http://schemas.openxmlformats.org/officeDocument/2006/customXml" ds:itemID="{D0FCB119-769E-4F58-80B5-044E61504EAC}">
  <ds:schemaRefs>
    <ds:schemaRef ds:uri="175e93ab-ccf1-4204-8194-2c1fe52dadc8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67A7905-145D-44D4-B8E6-09F5B7A103F0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970B7EA5-3A0D-4427-B3A8-72663A98087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D53A5FE-0CFB-4783-95F1-C2557943C20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3721</TotalTime>
  <Words>1623</Words>
  <Application>Microsoft Macintosh PowerPoint</Application>
  <PresentationFormat>Widescreen</PresentationFormat>
  <Paragraphs>312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 Bold</vt:lpstr>
      <vt:lpstr>Calibri</vt:lpstr>
      <vt:lpstr>Geneva</vt:lpstr>
      <vt:lpstr>Mangal</vt:lpstr>
      <vt:lpstr>MS PGothic</vt:lpstr>
      <vt:lpstr>ＭＳ Ｐゴシック</vt:lpstr>
      <vt:lpstr>Times New Roman</vt:lpstr>
      <vt:lpstr>Verdana</vt:lpstr>
      <vt:lpstr>Wingdings</vt:lpstr>
      <vt:lpstr>ヒラギノ角ゴ Pro W3</vt:lpstr>
      <vt:lpstr>Arial</vt:lpstr>
      <vt:lpstr>Office Theme</vt:lpstr>
      <vt:lpstr>Blank Presentation</vt:lpstr>
      <vt:lpstr>9_Blank Presentation</vt:lpstr>
      <vt:lpstr>PowerPoint Presentation</vt:lpstr>
      <vt:lpstr>Chronic Lymphocytic Leukemia:  Contemporary management of relapsed  and refractory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Considerations in relapsed/refractory CLL</vt:lpstr>
      <vt:lpstr>Venetoclax in CLL  </vt:lpstr>
      <vt:lpstr>Venetoclax in relapsed CLL</vt:lpstr>
      <vt:lpstr>Clinicopathological features and outcomes of CLL on venetoclax</vt:lpstr>
      <vt:lpstr>MURANO Study: Randomized phase 3</vt:lpstr>
      <vt:lpstr>MURANO Trial: Safety</vt:lpstr>
      <vt:lpstr>MURANO trial Venetoclax/rituximab vs. bendamustine/rituximab</vt:lpstr>
      <vt:lpstr>MURANO trial: MRD status</vt:lpstr>
      <vt:lpstr>PowerPoint Presentation</vt:lpstr>
      <vt:lpstr>MURANO trial: Overall survival  (median follow-up 24 months)</vt:lpstr>
      <vt:lpstr>Issues with the MURANO trial</vt:lpstr>
      <vt:lpstr>Venetoclax FDA approval in CLL</vt:lpstr>
      <vt:lpstr>Venetoclax FDA approval in CLL: June 8, 2018</vt:lpstr>
      <vt:lpstr>Acalabrutinib in CLL  </vt:lpstr>
      <vt:lpstr>Acalabrutinib vs. ibrutinib: kinase activity</vt:lpstr>
      <vt:lpstr>ACE-CL-001 Acalabrutinib in CLL</vt:lpstr>
      <vt:lpstr>Tumor burden change: acalabrutinib in CLL</vt:lpstr>
      <vt:lpstr>Acalabrutinib in CLL: PFS</vt:lpstr>
      <vt:lpstr>Acalabrutinib: safety</vt:lpstr>
      <vt:lpstr>PowerPoint Presentation</vt:lpstr>
      <vt:lpstr>Conclusions: Acalabrutinib vs. Ibrutinib</vt:lpstr>
      <vt:lpstr>PowerPoint Presentation</vt:lpstr>
    </vt:vector>
  </TitlesOfParts>
  <Manager/>
  <Company>Research To Practice</Company>
  <LinksUpToDate>false</LinksUpToDate>
  <SharedDoc>false</SharedDoc>
  <HyperlinkBase/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Microsoft Office User</cp:lastModifiedBy>
  <cp:revision>110</cp:revision>
  <cp:lastPrinted>2018-07-18T19:26:23Z</cp:lastPrinted>
  <dcterms:created xsi:type="dcterms:W3CDTF">2010-04-01T20:51:44Z</dcterms:created>
  <dcterms:modified xsi:type="dcterms:W3CDTF">2018-07-23T17:00:53Z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 Svs Classification">
    <vt:lpwstr>General</vt:lpwstr>
  </property>
  <property fmtid="{D5CDD505-2E9C-101B-9397-08002B2CF9AE}" pid="3" name="ContentType">
    <vt:lpwstr>Document</vt:lpwstr>
  </property>
  <property fmtid="{D5CDD505-2E9C-101B-9397-08002B2CF9AE}" pid="4" name="Doc Type">
    <vt:lpwstr>Template</vt:lpwstr>
  </property>
  <property fmtid="{D5CDD505-2E9C-101B-9397-08002B2CF9AE}" pid="5" name="Employee Classification">
    <vt:lpwstr>General</vt:lpwstr>
  </property>
  <property fmtid="{D5CDD505-2E9C-101B-9397-08002B2CF9AE}" pid="6" name="Year">
    <vt:lpwstr>2015</vt:lpwstr>
  </property>
  <property fmtid="{D5CDD505-2E9C-101B-9397-08002B2CF9AE}" pid="7" name="Category">
    <vt:lpwstr>None</vt:lpwstr>
  </property>
  <property fmtid="{D5CDD505-2E9C-101B-9397-08002B2CF9AE}" pid="8" name="Doc Status">
    <vt:lpwstr>Final</vt:lpwstr>
  </property>
  <property fmtid="{D5CDD505-2E9C-101B-9397-08002B2CF9AE}" pid="9" name="Department">
    <vt:lpwstr>Communications</vt:lpwstr>
  </property>
  <property fmtid="{D5CDD505-2E9C-101B-9397-08002B2CF9AE}" pid="10" name="ContentTypeId">
    <vt:lpwstr>0x01010018862A45804C7345BFDE61DA2C172BE7</vt:lpwstr>
  </property>
</Properties>
</file>