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7882" r:id="rId2"/>
    <p:sldMasterId id="2147487907" r:id="rId3"/>
    <p:sldMasterId id="2147487919" r:id="rId4"/>
    <p:sldMasterId id="2147487927" r:id="rId5"/>
    <p:sldMasterId id="2147487952" r:id="rId6"/>
    <p:sldMasterId id="2147487977" r:id="rId7"/>
  </p:sldMasterIdLst>
  <p:notesMasterIdLst>
    <p:notesMasterId r:id="rId20"/>
  </p:notesMasterIdLst>
  <p:handoutMasterIdLst>
    <p:handoutMasterId r:id="rId21"/>
  </p:handoutMasterIdLst>
  <p:sldIdLst>
    <p:sldId id="936" r:id="rId8"/>
    <p:sldId id="922" r:id="rId9"/>
    <p:sldId id="305" r:id="rId10"/>
    <p:sldId id="311" r:id="rId11"/>
    <p:sldId id="932" r:id="rId12"/>
    <p:sldId id="928" r:id="rId13"/>
    <p:sldId id="929" r:id="rId14"/>
    <p:sldId id="933" r:id="rId15"/>
    <p:sldId id="934" r:id="rId16"/>
    <p:sldId id="935" r:id="rId17"/>
    <p:sldId id="930" r:id="rId18"/>
    <p:sldId id="931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CEC"/>
    <a:srgbClr val="FF00FF"/>
    <a:srgbClr val="015695"/>
    <a:srgbClr val="EF4F19"/>
    <a:srgbClr val="082A50"/>
    <a:srgbClr val="E9BB2B"/>
    <a:srgbClr val="2D2D8A"/>
    <a:srgbClr val="1E93E1"/>
    <a:srgbClr val="7EC131"/>
    <a:srgbClr val="115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566" autoAdjust="0"/>
  </p:normalViewPr>
  <p:slideViewPr>
    <p:cSldViewPr>
      <p:cViewPr>
        <p:scale>
          <a:sx n="100" d="100"/>
          <a:sy n="100" d="100"/>
        </p:scale>
        <p:origin x="904" y="360"/>
      </p:cViewPr>
      <p:guideLst>
        <p:guide orient="horz" pos="2160"/>
        <p:guide pos="3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960"/>
    </p:cViewPr>
  </p:sorterViewPr>
  <p:notesViewPr>
    <p:cSldViewPr snapToGrid="0" snapToObjects="1">
      <p:cViewPr varScale="1">
        <p:scale>
          <a:sx n="70" d="100"/>
          <a:sy n="70" d="100"/>
        </p:scale>
        <p:origin x="-2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8" Type="http://schemas.openxmlformats.org/officeDocument/2006/relationships/slide" Target="slides/slide1.xml"/><Relationship Id="rId26" Type="http://schemas.openxmlformats.org/officeDocument/2006/relationships/customXml" Target="../customXml/item1.xml"/><Relationship Id="rId2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5" Type="http://schemas.openxmlformats.org/officeDocument/2006/relationships/tableStyles" Target="tableStyle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24" Type="http://schemas.openxmlformats.org/officeDocument/2006/relationships/theme" Target="theme/theme1.xml"/><Relationship Id="rId11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viewProps" Target="viewProps.xml"/><Relationship Id="rId15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28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9" Type="http://schemas.openxmlformats.org/officeDocument/2006/relationships/slide" Target="slides/slide2.xml"/><Relationship Id="rId22" Type="http://schemas.openxmlformats.org/officeDocument/2006/relationships/presProps" Target="presProps.xml"/><Relationship Id="rId14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1094E-EE1B-DC4C-9055-4A48FF0273CD}" type="datetimeFigureOut">
              <a:rPr lang="en-US"/>
              <a:pPr>
                <a:defRPr/>
              </a:pPr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47A620-AB8F-CF46-A88D-87A30D4E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39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Breast Cancer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50E98-AC92-C54A-ACBD-9B80212A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7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Breast Cancer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latin typeface="Times" charset="0"/>
              </a:rPr>
              <a:pPr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latin typeface="Times" charset="0"/>
              </a:rPr>
              <a:pPr algn="r"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6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="" xmlns:a16="http://schemas.microsoft.com/office/drawing/2014/main" id="{2FBF26DC-9CE1-1942-A565-23AA648F8C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F740ABD-F5FF-6847-AEDC-E678246246F5}" type="slidenum"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 algn="r"/>
              <a:t>5</a:t>
            </a:fld>
            <a:endParaRPr lang="en-US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4515" name="Rectangle 7">
            <a:extLst>
              <a:ext uri="{FF2B5EF4-FFF2-40B4-BE49-F238E27FC236}">
                <a16:creationId xmlns="" xmlns:a16="http://schemas.microsoft.com/office/drawing/2014/main" id="{4B8DF1EF-A8A0-8E4B-889D-B615CD66BB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AB5EE92-50CE-5040-9CAC-26DB1C27909F}" type="slidenum"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 algn="r"/>
              <a:t>5</a:t>
            </a:fld>
            <a:endParaRPr lang="en-US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4516" name="Rectangle 7">
            <a:extLst>
              <a:ext uri="{FF2B5EF4-FFF2-40B4-BE49-F238E27FC236}">
                <a16:creationId xmlns="" xmlns:a16="http://schemas.microsoft.com/office/drawing/2014/main" id="{4B3310F3-38A3-134F-91C5-C96FF78D9D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97D3B45-68F4-6749-A11A-639D29960E77}" type="slidenum"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 algn="r"/>
              <a:t>5</a:t>
            </a:fld>
            <a:endParaRPr lang="en-US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4517" name="Rectangle 7">
            <a:extLst>
              <a:ext uri="{FF2B5EF4-FFF2-40B4-BE49-F238E27FC236}">
                <a16:creationId xmlns="" xmlns:a16="http://schemas.microsoft.com/office/drawing/2014/main" id="{314DDAD7-FAD5-984C-B6E3-8EF98D9C54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0539B6B-5EAF-7B45-BE99-6D2AFACCC9F1}" type="slidenum"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 algn="r"/>
              <a:t>5</a:t>
            </a:fld>
            <a:endParaRPr lang="en-US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4518" name="Rectangle 7">
            <a:extLst>
              <a:ext uri="{FF2B5EF4-FFF2-40B4-BE49-F238E27FC236}">
                <a16:creationId xmlns="" xmlns:a16="http://schemas.microsoft.com/office/drawing/2014/main" id="{1147DE1B-B6C9-1E4D-818A-44DA0C886B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B69CA80-9DA4-6745-BB35-8A2FBEB52A7B}" type="slidenum">
              <a:rPr lang="en-US" altLang="en-US" sz="1200">
                <a:solidFill>
                  <a:srgbClr val="000000"/>
                </a:solidFill>
                <a:ea typeface="MS PGothic" panose="020B0600070205080204" pitchFamily="34" charset="-128"/>
              </a:rPr>
              <a:pPr algn="r"/>
              <a:t>5</a:t>
            </a:fld>
            <a:endParaRPr lang="en-US" altLang="en-US" sz="12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64519" name="Rectangle 2">
            <a:extLst>
              <a:ext uri="{FF2B5EF4-FFF2-40B4-BE49-F238E27FC236}">
                <a16:creationId xmlns="" xmlns:a16="http://schemas.microsoft.com/office/drawing/2014/main" id="{9586FE5C-D0C0-3C46-8A40-98C798C91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20" name="Rectangle 3">
            <a:extLst>
              <a:ext uri="{FF2B5EF4-FFF2-40B4-BE49-F238E27FC236}">
                <a16:creationId xmlns="" xmlns:a16="http://schemas.microsoft.com/office/drawing/2014/main" id="{8A267F36-7527-7546-9E65-C390D6B97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C7EE6AA6-3663-4590-8EE6-4A2071D9A978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34FC389D-ABE6-409C-B044-6E2B733B6742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4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7BB75B19-4961-418A-A66C-1F59997093CE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5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B383FED5-FD11-410A-80A0-604BD0ACFD6D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6" name="Rectangle 7"/>
          <p:cNvSpPr txBox="1">
            <a:spLocks noGrp="1" noChangeArrowheads="1"/>
          </p:cNvSpPr>
          <p:nvPr/>
        </p:nvSpPr>
        <p:spPr bwMode="auto">
          <a:xfrm>
            <a:off x="3971926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5" rIns="93167" bIns="46585" anchor="b"/>
          <a:lstStyle>
            <a:lvl1pPr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/>
            <a:fld id="{09E5E09D-2876-4DD4-BE9E-6B6724F3C6B1}" type="slidenum">
              <a:rPr lang="en-US" altLang="en-US" sz="1200" b="0" baseline="0">
                <a:solidFill>
                  <a:srgbClr val="000000"/>
                </a:solidFill>
                <a:latin typeface="Arial" pitchFamily="34" charset="0"/>
                <a:cs typeface=""/>
              </a:rPr>
              <a:pPr algn="r"/>
              <a:t>8</a:t>
            </a:fld>
            <a:endParaRPr lang="en-US" altLang="en-US" sz="1200" b="0" baseline="0" dirty="0">
              <a:solidFill>
                <a:srgbClr val="000000"/>
              </a:solidFill>
              <a:latin typeface="Arial" pitchFamily="34" charset="0"/>
              <a:cs typeface=""/>
            </a:endParaRPr>
          </a:p>
        </p:txBody>
      </p:sp>
      <p:sp>
        <p:nvSpPr>
          <p:cNvPr id="870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altLang="en-US" sz="10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0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136336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FDB787-9FB4-DC4A-80AA-DB3AF5C8F3C0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00A_ONS-Breast-17-NL-Intro-Slides_v34fr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159187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794475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955924"/>
      </p:ext>
    </p:extLst>
  </p:cSld>
  <p:clrMapOvr>
    <a:masterClrMapping/>
  </p:clrMapOvr>
  <p:transition spd="slow"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085071"/>
      </p:ext>
    </p:extLst>
  </p:cSld>
  <p:clrMapOvr>
    <a:masterClrMapping/>
  </p:clrMapOvr>
  <p:transition spd="slow"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38933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2663883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972620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64710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0395028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016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32024"/>
      </p:ext>
    </p:extLst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327743"/>
      </p:ext>
    </p:extLst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27529"/>
      </p:ext>
    </p:extLst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1176000" cy="762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0668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0668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360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973674"/>
      </p:ext>
    </p:extLst>
  </p:cSld>
  <p:clrMapOvr>
    <a:masterClrMapping/>
  </p:clrMapOvr>
  <p:transition spd="slow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3600" baseline="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-1"/>
            <a:ext cx="10362724" cy="146208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47" y="2802960"/>
            <a:ext cx="10515600" cy="1371600"/>
          </a:xfrm>
        </p:spPr>
        <p:txBody>
          <a:bodyPr anchor="ctr"/>
          <a:lstStyle>
            <a:lvl1pPr algn="ctr">
              <a:defRPr sz="32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4630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463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63715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3477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63715"/>
            <a:ext cx="5389033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03477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73736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02751"/>
      </p:ext>
    </p:extLst>
  </p:cSld>
  <p:clrMapOvr>
    <a:masterClrMapping/>
  </p:clrMapOvr>
  <p:transition spd="slow"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52405"/>
      </p:ext>
    </p:extLst>
  </p:cSld>
  <p:clrMapOvr>
    <a:masterClrMapping/>
  </p:clrMapOvr>
  <p:transition spd="slow"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p:transition spd="slow"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670566"/>
      </p:ext>
    </p:extLst>
  </p:cSld>
  <p:clrMapOvr>
    <a:masterClrMapping/>
  </p:clrMapOvr>
  <p:transition spd="slow"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48.xml"/><Relationship Id="rId25" Type="http://schemas.openxmlformats.org/officeDocument/2006/relationships/theme" Target="../theme/theme2.xml"/><Relationship Id="rId26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theme" Target="../theme/theme4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90.xml"/><Relationship Id="rId25" Type="http://schemas.openxmlformats.org/officeDocument/2006/relationships/theme" Target="../theme/theme5.xml"/><Relationship Id="rId26" Type="http://schemas.openxmlformats.org/officeDocument/2006/relationships/image" Target="../media/image1.jpg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14.xml"/><Relationship Id="rId25" Type="http://schemas.openxmlformats.org/officeDocument/2006/relationships/theme" Target="../theme/theme6.xml"/><Relationship Id="rId26" Type="http://schemas.openxmlformats.org/officeDocument/2006/relationships/image" Target="../media/image1.jpg"/><Relationship Id="rId10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30.xml"/><Relationship Id="rId17" Type="http://schemas.openxmlformats.org/officeDocument/2006/relationships/theme" Target="../theme/theme7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5" r:id="rId1"/>
    <p:sldLayoutId id="2147487505" r:id="rId2"/>
    <p:sldLayoutId id="2147487506" r:id="rId3"/>
    <p:sldLayoutId id="2147487507" r:id="rId4"/>
    <p:sldLayoutId id="2147487508" r:id="rId5"/>
    <p:sldLayoutId id="2147487509" r:id="rId6"/>
    <p:sldLayoutId id="2147487510" r:id="rId7"/>
    <p:sldLayoutId id="2147487511" r:id="rId8"/>
    <p:sldLayoutId id="2147487512" r:id="rId9"/>
    <p:sldLayoutId id="2147487513" r:id="rId10"/>
    <p:sldLayoutId id="2147487514" r:id="rId11"/>
    <p:sldLayoutId id="2147487849" r:id="rId12"/>
    <p:sldLayoutId id="2147487835" r:id="rId13"/>
    <p:sldLayoutId id="2147487821" r:id="rId14"/>
    <p:sldLayoutId id="2147487807" r:id="rId15"/>
    <p:sldLayoutId id="2147487781" r:id="rId16"/>
    <p:sldLayoutId id="2147487755" r:id="rId17"/>
    <p:sldLayoutId id="2147487728" r:id="rId18"/>
    <p:sldLayoutId id="2147487699" r:id="rId19"/>
    <p:sldLayoutId id="2147487682" r:id="rId20"/>
    <p:sldLayoutId id="2147487554" r:id="rId21"/>
    <p:sldLayoutId id="2147487556" r:id="rId22"/>
    <p:sldLayoutId id="2147487540" r:id="rId23"/>
    <p:sldLayoutId id="2147487686" r:id="rId24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30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3" r:id="rId1"/>
    <p:sldLayoutId id="2147487884" r:id="rId2"/>
    <p:sldLayoutId id="2147487885" r:id="rId3"/>
    <p:sldLayoutId id="2147487886" r:id="rId4"/>
    <p:sldLayoutId id="2147487887" r:id="rId5"/>
    <p:sldLayoutId id="2147487888" r:id="rId6"/>
    <p:sldLayoutId id="2147487889" r:id="rId7"/>
    <p:sldLayoutId id="2147487890" r:id="rId8"/>
    <p:sldLayoutId id="2147487891" r:id="rId9"/>
    <p:sldLayoutId id="2147487892" r:id="rId10"/>
    <p:sldLayoutId id="2147487893" r:id="rId11"/>
    <p:sldLayoutId id="2147487894" r:id="rId12"/>
    <p:sldLayoutId id="2147487895" r:id="rId13"/>
    <p:sldLayoutId id="2147487896" r:id="rId14"/>
    <p:sldLayoutId id="2147487897" r:id="rId15"/>
    <p:sldLayoutId id="2147487898" r:id="rId16"/>
    <p:sldLayoutId id="2147487899" r:id="rId17"/>
    <p:sldLayoutId id="2147487900" r:id="rId18"/>
    <p:sldLayoutId id="2147487901" r:id="rId19"/>
    <p:sldLayoutId id="2147487902" r:id="rId20"/>
    <p:sldLayoutId id="2147487903" r:id="rId21"/>
    <p:sldLayoutId id="2147487904" r:id="rId22"/>
    <p:sldLayoutId id="2147487905" r:id="rId23"/>
    <p:sldLayoutId id="2147487906" r:id="rId24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TP_SlidePlain-ASCO12_v1fr">
            <a:extLst>
              <a:ext uri="{FF2B5EF4-FFF2-40B4-BE49-F238E27FC236}">
                <a16:creationId xmlns="" xmlns:a16="http://schemas.microsoft.com/office/drawing/2014/main" id="{60E73C99-A183-B04F-AEAE-9C27B3A23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4">
            <a:extLst>
              <a:ext uri="{FF2B5EF4-FFF2-40B4-BE49-F238E27FC236}">
                <a16:creationId xmlns="" xmlns:a16="http://schemas.microsoft.com/office/drawing/2014/main" id="{3B29AE74-E89F-5B4C-9213-7BB251538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36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5">
            <a:extLst>
              <a:ext uri="{FF2B5EF4-FFF2-40B4-BE49-F238E27FC236}">
                <a16:creationId xmlns="" xmlns:a16="http://schemas.microsoft.com/office/drawing/2014/main" id="{96922BD3-1BF8-A045-AD14-E8FCBB22D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51C8C1-6F5B-AE47-94EA-3A55EFA8C7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49082" y="6324600"/>
            <a:ext cx="1457036" cy="4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8" r:id="rId1"/>
    <p:sldLayoutId id="2147487909" r:id="rId2"/>
    <p:sldLayoutId id="2147487910" r:id="rId3"/>
    <p:sldLayoutId id="2147487911" r:id="rId4"/>
    <p:sldLayoutId id="2147487912" r:id="rId5"/>
    <p:sldLayoutId id="2147487913" r:id="rId6"/>
    <p:sldLayoutId id="2147487914" r:id="rId7"/>
    <p:sldLayoutId id="2147487915" r:id="rId8"/>
    <p:sldLayoutId id="2147487916" r:id="rId9"/>
    <p:sldLayoutId id="2147487917" r:id="rId10"/>
    <p:sldLayoutId id="2147487918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1" charset="0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pitchFamily="1" charset="0"/>
          <a:ea typeface="ヒラギノ角ゴ Pro W3" charset="-128"/>
          <a:cs typeface="ヒラギノ角ゴ Pro W3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old" pitchFamily="-111" charset="0"/>
        </a:defRPr>
      </a:lvl9pPr>
    </p:titleStyle>
    <p:bodyStyle>
      <a:lvl1pPr marL="342900" indent="-342900" algn="l" rtl="0" eaLnBrk="0" fontAlgn="base" hangingPunct="0">
        <a:spcBef>
          <a:spcPts val="1675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ts val="1675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ts val="1675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ヒラギノ角ゴ Pro W3"/>
        </a:defRPr>
      </a:lvl3pPr>
      <a:lvl4pPr marL="1600200" indent="-228600" algn="l" rtl="0" eaLnBrk="0" fontAlgn="base" hangingPunct="0">
        <a:spcBef>
          <a:spcPts val="1675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ヒラギノ角ゴ Pro W3"/>
        </a:defRPr>
      </a:lvl4pPr>
      <a:lvl5pPr marL="2057400" indent="-228600" algn="l" rtl="0" eaLnBrk="0" fontAlgn="base" hangingPunct="0">
        <a:spcBef>
          <a:spcPts val="1675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CDE7F3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76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20" r:id="rId1"/>
    <p:sldLayoutId id="2147487921" r:id="rId2"/>
    <p:sldLayoutId id="2147487922" r:id="rId3"/>
    <p:sldLayoutId id="2147487923" r:id="rId4"/>
    <p:sldLayoutId id="2147487924" r:id="rId5"/>
    <p:sldLayoutId id="2147487925" r:id="rId6"/>
    <p:sldLayoutId id="2147487926" r:id="rId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6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28" r:id="rId1"/>
    <p:sldLayoutId id="2147487929" r:id="rId2"/>
    <p:sldLayoutId id="2147487930" r:id="rId3"/>
    <p:sldLayoutId id="2147487931" r:id="rId4"/>
    <p:sldLayoutId id="2147487932" r:id="rId5"/>
    <p:sldLayoutId id="2147487933" r:id="rId6"/>
    <p:sldLayoutId id="2147487934" r:id="rId7"/>
    <p:sldLayoutId id="2147487935" r:id="rId8"/>
    <p:sldLayoutId id="2147487936" r:id="rId9"/>
    <p:sldLayoutId id="2147487937" r:id="rId10"/>
    <p:sldLayoutId id="2147487938" r:id="rId11"/>
    <p:sldLayoutId id="2147487939" r:id="rId12"/>
    <p:sldLayoutId id="2147487940" r:id="rId13"/>
    <p:sldLayoutId id="2147487941" r:id="rId14"/>
    <p:sldLayoutId id="2147487942" r:id="rId15"/>
    <p:sldLayoutId id="2147487943" r:id="rId16"/>
    <p:sldLayoutId id="2147487944" r:id="rId17"/>
    <p:sldLayoutId id="2147487945" r:id="rId18"/>
    <p:sldLayoutId id="2147487946" r:id="rId19"/>
    <p:sldLayoutId id="2147487947" r:id="rId20"/>
    <p:sldLayoutId id="2147487948" r:id="rId21"/>
    <p:sldLayoutId id="2147487949" r:id="rId22"/>
    <p:sldLayoutId id="2147487950" r:id="rId23"/>
    <p:sldLayoutId id="2147487951" r:id="rId24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93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53" r:id="rId1"/>
    <p:sldLayoutId id="2147487954" r:id="rId2"/>
    <p:sldLayoutId id="2147487955" r:id="rId3"/>
    <p:sldLayoutId id="2147487956" r:id="rId4"/>
    <p:sldLayoutId id="2147487957" r:id="rId5"/>
    <p:sldLayoutId id="2147487958" r:id="rId6"/>
    <p:sldLayoutId id="2147487959" r:id="rId7"/>
    <p:sldLayoutId id="2147487960" r:id="rId8"/>
    <p:sldLayoutId id="2147487961" r:id="rId9"/>
    <p:sldLayoutId id="2147487962" r:id="rId10"/>
    <p:sldLayoutId id="2147487963" r:id="rId11"/>
    <p:sldLayoutId id="2147487964" r:id="rId12"/>
    <p:sldLayoutId id="2147487965" r:id="rId13"/>
    <p:sldLayoutId id="2147487966" r:id="rId14"/>
    <p:sldLayoutId id="2147487967" r:id="rId15"/>
    <p:sldLayoutId id="2147487968" r:id="rId16"/>
    <p:sldLayoutId id="2147487969" r:id="rId17"/>
    <p:sldLayoutId id="2147487970" r:id="rId18"/>
    <p:sldLayoutId id="2147487971" r:id="rId19"/>
    <p:sldLayoutId id="2147487972" r:id="rId20"/>
    <p:sldLayoutId id="2147487973" r:id="rId21"/>
    <p:sldLayoutId id="2147487974" r:id="rId22"/>
    <p:sldLayoutId id="2147487975" r:id="rId23"/>
    <p:sldLayoutId id="2147487976" r:id="rId24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8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78" r:id="rId1"/>
    <p:sldLayoutId id="2147487979" r:id="rId2"/>
    <p:sldLayoutId id="2147487980" r:id="rId3"/>
    <p:sldLayoutId id="2147487981" r:id="rId4"/>
    <p:sldLayoutId id="2147487982" r:id="rId5"/>
    <p:sldLayoutId id="2147487983" r:id="rId6"/>
    <p:sldLayoutId id="2147487984" r:id="rId7"/>
    <p:sldLayoutId id="2147487985" r:id="rId8"/>
    <p:sldLayoutId id="2147487986" r:id="rId9"/>
    <p:sldLayoutId id="2147487987" r:id="rId10"/>
    <p:sldLayoutId id="2147487988" r:id="rId11"/>
    <p:sldLayoutId id="2147487989" r:id="rId12"/>
    <p:sldLayoutId id="2147487990" r:id="rId13"/>
    <p:sldLayoutId id="2147487991" r:id="rId14"/>
    <p:sldLayoutId id="2147487992" r:id="rId15"/>
    <p:sldLayoutId id="2147487993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19976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2364" y="5703888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20000"/>
              </a:spcAft>
              <a:buClr>
                <a:srgbClr val="000000"/>
              </a:buClr>
              <a:buSzPct val="80000"/>
              <a:buFont typeface="Wingdings" charset="2"/>
              <a:buNone/>
            </a:pPr>
            <a:r>
              <a:rPr lang="en-US" altLang="x-none" sz="2000" b="1">
                <a:solidFill>
                  <a:srgbClr val="EFC53D"/>
                </a:solidFill>
              </a:rPr>
              <a:t>Moderator</a:t>
            </a:r>
            <a:r>
              <a:rPr lang="en-US" altLang="x-none" sz="1800" b="1">
                <a:solidFill>
                  <a:srgbClr val="FFFFFF"/>
                </a:solidFill>
              </a:rPr>
              <a:t/>
            </a:r>
            <a:br>
              <a:rPr lang="en-US" altLang="x-none" sz="1800" b="1">
                <a:solidFill>
                  <a:srgbClr val="FFFFFF"/>
                </a:solidFill>
              </a:rPr>
            </a:br>
            <a:r>
              <a:rPr lang="en-US" altLang="x-none" sz="1800" b="1">
                <a:solidFill>
                  <a:srgbClr val="FFFFFF"/>
                </a:solidFill>
              </a:rPr>
              <a:t>Neil Love, MD</a:t>
            </a:r>
            <a:endParaRPr lang="en-US" altLang="x-none" sz="2000" b="1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4500" y="4284663"/>
            <a:ext cx="1152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EFC53D"/>
                </a:solidFill>
              </a:rPr>
              <a:t>Faculty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Dissecting the Decision: </a:t>
            </a:r>
            <a:br>
              <a:rPr lang="en-US" sz="32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2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Documenting and Discussing the Clinical Practice Patterns of Hematologic Oncology Investigators </a:t>
            </a:r>
            <a:br>
              <a:rPr lang="en-US" sz="32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2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in the Management of Mantle Cell Lymphoma</a:t>
            </a: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/>
            </a: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Thursday, July 19, 2018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1:00 PM – 3:00 PM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Lahaina, Hawaii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A71917E6-E802-DE41-8B50-7A3AF1AE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244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Jeremy Abramson,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Brad S Kahl,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John P Leonard, MD</a:t>
            </a: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Julie M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Vose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MD, MBA</a:t>
            </a:r>
            <a:endParaRPr lang="en-US" altLang="x-none" sz="1800" b="1" dirty="0">
              <a:solidFill>
                <a:srgbClr val="FF00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977337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66" y="228600"/>
            <a:ext cx="4522068" cy="64008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6811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15" y="228601"/>
            <a:ext cx="7589520" cy="639704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63552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2364" y="5703888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20000"/>
              </a:spcAft>
              <a:buClr>
                <a:schemeClr val="tx2"/>
              </a:buClr>
              <a:buSzPct val="80000"/>
              <a:buFont typeface="Wingdings" charset="2"/>
              <a:buNone/>
            </a:pPr>
            <a:r>
              <a:rPr lang="en-US" altLang="x-none" sz="2000" b="1">
                <a:solidFill>
                  <a:srgbClr val="EFC53D"/>
                </a:solidFill>
              </a:rPr>
              <a:t>Moderator</a:t>
            </a:r>
            <a:r>
              <a:rPr lang="en-US" altLang="x-none" sz="1800" b="1"/>
              <a:t/>
            </a:r>
            <a:br>
              <a:rPr lang="en-US" altLang="x-none" sz="1800" b="1"/>
            </a:br>
            <a:r>
              <a:rPr lang="en-US" altLang="x-none" sz="1800" b="1">
                <a:solidFill>
                  <a:srgbClr val="FFFFFF"/>
                </a:solidFill>
              </a:rPr>
              <a:t>Neil Love, MD</a:t>
            </a:r>
            <a:endParaRPr lang="en-US" altLang="x-none" sz="2000" b="1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4500" y="4284663"/>
            <a:ext cx="1152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EFC53D"/>
                </a:solidFill>
              </a:rPr>
              <a:t>Faculty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defRPr/>
            </a:pPr>
            <a:r>
              <a:rPr lang="en-US" sz="32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Dissecting the Decision: </a:t>
            </a:r>
            <a:endParaRPr lang="en-US" sz="3200" b="1" dirty="0">
              <a:solidFill>
                <a:srgbClr val="EFC53D"/>
              </a:solidFill>
              <a:latin typeface="Arial" pitchFamily="1" charset="0"/>
              <a:ea typeface="ヒラギノ角ゴ Pro W3" pitchFamily="1" charset="-128"/>
              <a:cs typeface="ヒラギノ角ゴ Pro W3" pitchFamily="1" charset="-128"/>
            </a:endParaRPr>
          </a:p>
          <a:p>
            <a:pPr lvl="0" algn="ctr">
              <a:defRPr/>
            </a:pPr>
            <a:r>
              <a:rPr lang="en-US" sz="32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 Documenting and Discussing the Clinical Practice Patterns of Hematologic Oncology Investigators </a:t>
            </a:r>
            <a:br>
              <a:rPr lang="en-US" sz="32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2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in the Management of Follicular Lymphoma </a:t>
            </a: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/>
            </a: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Monday, July 16, 2018</a:t>
            </a:r>
          </a:p>
          <a:p>
            <a:pPr lvl="0"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1:00 PM – 3:00 PM</a:t>
            </a:r>
          </a:p>
          <a:p>
            <a:pPr lvl="0"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Lahaina, Hawaii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B147A8FB-57CD-834B-B2A1-0EA921D2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244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Stephen M Ansell, MD, PhD</a:t>
            </a:r>
          </a:p>
          <a:p>
            <a:pPr lvl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Nathan H Fowler, MD</a:t>
            </a:r>
          </a:p>
          <a:p>
            <a:pPr lvl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Laurie H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Sehn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MD, MPH</a:t>
            </a:r>
          </a:p>
          <a:p>
            <a:pPr lvl="0"/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Andrew D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Zelenetz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MD, PhD</a:t>
            </a:r>
            <a:endParaRPr lang="en-US" altLang="x-none" sz="1800" b="1" dirty="0">
              <a:solidFill>
                <a:srgbClr val="FF00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538012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>
          <a:xfrm>
            <a:off x="914639" y="0"/>
            <a:ext cx="10972800" cy="1143000"/>
          </a:xfrm>
        </p:spPr>
        <p:txBody>
          <a:bodyPr/>
          <a:lstStyle/>
          <a:p>
            <a:r>
              <a:rPr lang="en-US" dirty="0"/>
              <a:t>Disclosures for Moderator Neil Love, MD</a:t>
            </a:r>
          </a:p>
        </p:txBody>
      </p:sp>
      <p:sp>
        <p:nvSpPr>
          <p:cNvPr id="6146" name="Content Placeholder 8"/>
          <p:cNvSpPr>
            <a:spLocks noGrp="1"/>
          </p:cNvSpPr>
          <p:nvPr>
            <p:ph idx="1"/>
          </p:nvPr>
        </p:nvSpPr>
        <p:spPr>
          <a:xfrm>
            <a:off x="914639" y="1295400"/>
            <a:ext cx="10362724" cy="534670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Dr</a:t>
            </a:r>
            <a:r>
              <a:rPr lang="en-US" sz="1800" dirty="0"/>
              <a:t> Love is president and CEO of Research To Practice. Research To Practice receives funds in the form of educational grants to develop CME activities from the following commercial interests: AbbVie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Acerta</a:t>
            </a:r>
            <a:r>
              <a:rPr lang="en-US" sz="1800" dirty="0"/>
              <a:t> Pharma — A member of the AstraZeneca Group, Adaptive Biotechnologies, </a:t>
            </a:r>
            <a:r>
              <a:rPr lang="en-US" sz="1800" dirty="0" err="1"/>
              <a:t>Agendia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Agios</a:t>
            </a:r>
            <a:r>
              <a:rPr lang="en-US" sz="1800" dirty="0"/>
              <a:t> Pharmaceuticals </a:t>
            </a:r>
            <a:r>
              <a:rPr lang="en-US" sz="1800" dirty="0" err="1"/>
              <a:t>Inc</a:t>
            </a:r>
            <a:r>
              <a:rPr lang="en-US" sz="1800" dirty="0"/>
              <a:t>, Amgen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Ariad</a:t>
            </a:r>
            <a:r>
              <a:rPr lang="en-US" sz="1800" dirty="0"/>
              <a:t> Pharmaceuticals </a:t>
            </a:r>
            <a:r>
              <a:rPr lang="en-US" sz="1800" dirty="0" err="1"/>
              <a:t>Inc</a:t>
            </a:r>
            <a:r>
              <a:rPr lang="en-US" sz="1800" dirty="0"/>
              <a:t>, Array </a:t>
            </a:r>
            <a:r>
              <a:rPr lang="en-US" sz="1800" dirty="0" err="1"/>
              <a:t>BioPharma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Astellas</a:t>
            </a:r>
            <a:r>
              <a:rPr lang="en-US" sz="1800" dirty="0"/>
              <a:t> Pharma Global Development </a:t>
            </a:r>
            <a:r>
              <a:rPr lang="en-US" sz="1800" dirty="0" err="1"/>
              <a:t>Inc</a:t>
            </a:r>
            <a:r>
              <a:rPr lang="en-US" sz="1800" dirty="0"/>
              <a:t>, AstraZeneca Pharmaceuticals LP, </a:t>
            </a:r>
            <a:r>
              <a:rPr lang="en-US" sz="1800" dirty="0" err="1"/>
              <a:t>Baxalta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Bayer HealthCare Pharmaceuticals, </a:t>
            </a:r>
            <a:r>
              <a:rPr lang="en-US" sz="1800" dirty="0" err="1"/>
              <a:t>Biodesix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bioTheranostics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Boehringer</a:t>
            </a:r>
            <a:r>
              <a:rPr lang="en-US" sz="1800" dirty="0"/>
              <a:t> </a:t>
            </a:r>
            <a:r>
              <a:rPr lang="en-US" sz="1800" dirty="0" err="1"/>
              <a:t>Ingelheim</a:t>
            </a:r>
            <a:r>
              <a:rPr lang="en-US" sz="1800" dirty="0"/>
              <a:t> Pharmaceuticals </a:t>
            </a:r>
            <a:r>
              <a:rPr lang="en-US" sz="1800" dirty="0" err="1"/>
              <a:t>Inc</a:t>
            </a:r>
            <a:r>
              <a:rPr lang="en-US" sz="1800" dirty="0"/>
              <a:t>, Boston Biomedical Pharma </a:t>
            </a:r>
            <a:r>
              <a:rPr lang="en-US" sz="1800" dirty="0" err="1"/>
              <a:t>Inc</a:t>
            </a:r>
            <a:r>
              <a:rPr lang="en-US" sz="1800" dirty="0"/>
              <a:t>, Bristol-Myers Squibb Company, Celgene Corporation, Clovis Oncology, CTI </a:t>
            </a:r>
            <a:r>
              <a:rPr lang="en-US" sz="1800" dirty="0" err="1"/>
              <a:t>BioPharma</a:t>
            </a:r>
            <a:r>
              <a:rPr lang="en-US" sz="1800" dirty="0"/>
              <a:t> Corp, </a:t>
            </a:r>
            <a:r>
              <a:rPr lang="en-US" sz="1800" dirty="0" err="1"/>
              <a:t>Dendreon</a:t>
            </a:r>
            <a:r>
              <a:rPr lang="en-US" sz="1800" dirty="0"/>
              <a:t> Pharmaceuticals </a:t>
            </a:r>
            <a:r>
              <a:rPr lang="en-US" sz="1800" dirty="0" err="1"/>
              <a:t>Inc</a:t>
            </a:r>
            <a:r>
              <a:rPr lang="en-US" sz="1800" dirty="0"/>
              <a:t>, Eisai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Exelixis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Foundation Medicine, Genentech, Genomic Health </a:t>
            </a:r>
            <a:r>
              <a:rPr lang="en-US" sz="1800" dirty="0" err="1"/>
              <a:t>Inc</a:t>
            </a:r>
            <a:r>
              <a:rPr lang="en-US" sz="1800" dirty="0"/>
              <a:t>, Gilead Sciences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Halozyme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ImmunoGen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Incyte</a:t>
            </a:r>
            <a:r>
              <a:rPr lang="en-US" sz="1800" dirty="0"/>
              <a:t> Corporation, Infinity Pharmaceuticals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Ipsen</a:t>
            </a:r>
            <a:r>
              <a:rPr lang="en-US" sz="1800" dirty="0"/>
              <a:t> Biopharmaceuticals </a:t>
            </a:r>
            <a:r>
              <a:rPr lang="en-US" sz="1800" dirty="0" err="1"/>
              <a:t>Inc</a:t>
            </a:r>
            <a:r>
              <a:rPr lang="en-US" sz="1800" dirty="0"/>
              <a:t>, Janssen Biotech </a:t>
            </a:r>
            <a:r>
              <a:rPr lang="en-US" sz="1800" dirty="0" err="1"/>
              <a:t>Inc</a:t>
            </a:r>
            <a:r>
              <a:rPr lang="en-US" sz="1800" dirty="0"/>
              <a:t>, administered by Janssen Scientific Affairs LLC, Jazz Pharmaceuticals </a:t>
            </a:r>
            <a:r>
              <a:rPr lang="en-US" sz="1800" dirty="0" err="1"/>
              <a:t>Inc</a:t>
            </a:r>
            <a:r>
              <a:rPr lang="en-US" sz="1800" dirty="0"/>
              <a:t>, Kite Pharma </a:t>
            </a:r>
            <a:r>
              <a:rPr lang="en-US" sz="1800" dirty="0" err="1"/>
              <a:t>Inc</a:t>
            </a:r>
            <a:r>
              <a:rPr lang="en-US" sz="1800" dirty="0"/>
              <a:t>, Lexicon Pharmaceuticals </a:t>
            </a:r>
            <a:r>
              <a:rPr lang="en-US" sz="1800" dirty="0" err="1"/>
              <a:t>Inc</a:t>
            </a:r>
            <a:r>
              <a:rPr lang="en-US" sz="1800" dirty="0"/>
              <a:t>, Lilly, </a:t>
            </a:r>
            <a:r>
              <a:rPr lang="en-US" sz="1800" dirty="0" err="1"/>
              <a:t>Medivation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a Pfizer Company, Merck, Merrimack Pharmaceuticals </a:t>
            </a:r>
            <a:r>
              <a:rPr lang="en-US" sz="1800" dirty="0" err="1"/>
              <a:t>Inc</a:t>
            </a:r>
            <a:r>
              <a:rPr lang="en-US" sz="1800" dirty="0"/>
              <a:t>, Myriad Genetic Laboratories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NanoString</a:t>
            </a:r>
            <a:r>
              <a:rPr lang="en-US" sz="1800" dirty="0"/>
              <a:t> Technologies, </a:t>
            </a:r>
            <a:r>
              <a:rPr lang="en-US" sz="1800" dirty="0" err="1"/>
              <a:t>Natera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Novartis, </a:t>
            </a:r>
            <a:r>
              <a:rPr lang="en-US" sz="1800" dirty="0" err="1"/>
              <a:t>Novocure</a:t>
            </a:r>
            <a:r>
              <a:rPr lang="en-US" sz="1800" dirty="0"/>
              <a:t>, Onyx Pharmaceuticals, an Amgen subsidiary, Pfizer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Pharmacyclics</a:t>
            </a:r>
            <a:r>
              <a:rPr lang="en-US" sz="1800" dirty="0"/>
              <a:t> LLC, an AbbVie Company, Prometheus Laboratories </a:t>
            </a:r>
            <a:r>
              <a:rPr lang="en-US" sz="1800" dirty="0" err="1"/>
              <a:t>Inc</a:t>
            </a:r>
            <a:r>
              <a:rPr lang="en-US" sz="1800" dirty="0"/>
              <a:t>, Puma Biotechnology </a:t>
            </a:r>
            <a:r>
              <a:rPr lang="en-US" sz="1800" dirty="0" err="1"/>
              <a:t>Inc</a:t>
            </a:r>
            <a:r>
              <a:rPr lang="en-US" sz="1800" dirty="0"/>
              <a:t>, Regeneron Pharmaceuticals </a:t>
            </a:r>
            <a:r>
              <a:rPr lang="en-US" sz="1800" dirty="0" err="1"/>
              <a:t>Inc</a:t>
            </a:r>
            <a:r>
              <a:rPr lang="en-US" sz="1800" dirty="0"/>
              <a:t>, Sanofi Genzyme, Seattle Genetics, Sigma-Tau Pharmaceuticals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Sirtex</a:t>
            </a:r>
            <a:r>
              <a:rPr lang="en-US" sz="1800" dirty="0"/>
              <a:t> Medical Ltd, Spectrum Pharmaceuticals </a:t>
            </a:r>
            <a:r>
              <a:rPr lang="en-US" sz="1800" dirty="0" err="1"/>
              <a:t>Inc</a:t>
            </a:r>
            <a:r>
              <a:rPr lang="en-US" sz="1800" dirty="0"/>
              <a:t>, Taiho Oncology </a:t>
            </a:r>
            <a:r>
              <a:rPr lang="en-US" sz="1800" dirty="0" err="1"/>
              <a:t>Inc</a:t>
            </a:r>
            <a:r>
              <a:rPr lang="en-US" sz="1800" dirty="0"/>
              <a:t>, Takeda Oncology, </a:t>
            </a:r>
            <a:r>
              <a:rPr lang="en-US" sz="1800" dirty="0" err="1"/>
              <a:t>Tesaro</a:t>
            </a:r>
            <a:r>
              <a:rPr lang="en-US" sz="1800" dirty="0"/>
              <a:t> </a:t>
            </a:r>
            <a:r>
              <a:rPr lang="en-US" sz="1800" dirty="0" err="1"/>
              <a:t>Inc</a:t>
            </a:r>
            <a:r>
              <a:rPr lang="en-US" sz="1800" dirty="0"/>
              <a:t>, </a:t>
            </a:r>
            <a:r>
              <a:rPr lang="en-US" sz="1800" dirty="0" err="1"/>
              <a:t>Teva</a:t>
            </a:r>
            <a:r>
              <a:rPr lang="en-US" sz="1800" dirty="0"/>
              <a:t> Oncology and Tokai Pharmaceuticals Inc.</a:t>
            </a:r>
          </a:p>
        </p:txBody>
      </p:sp>
    </p:spTree>
    <p:extLst>
      <p:ext uri="{BB962C8B-B14F-4D97-AF65-F5344CB8AC3E}">
        <p14:creationId xmlns:p14="http://schemas.microsoft.com/office/powerpoint/2010/main" val="1108091121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914639" y="0"/>
            <a:ext cx="1036272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Agenda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0552"/>
              </p:ext>
            </p:extLst>
          </p:nvPr>
        </p:nvGraphicFramePr>
        <p:xfrm>
          <a:off x="914638" y="1447800"/>
          <a:ext cx="10515361" cy="4191000"/>
        </p:xfrm>
        <a:graphic>
          <a:graphicData uri="http://schemas.openxmlformats.org/drawingml/2006/table">
            <a:tbl>
              <a:tblPr/>
              <a:tblGrid>
                <a:gridCol w="10515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1 – </a:t>
                      </a: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Optimizing the Care of Patients with Newly Diagnosed Follicular Lymphoma — </a:t>
                      </a:r>
                      <a:r>
                        <a:rPr kumimoji="0" lang="en-US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Fowler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2</a:t>
                      </a:r>
                      <a:r>
                        <a:rPr kumimoji="0" lang="mr-IN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– </a:t>
                      </a: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Current Clinical Role of Maintenance Therapy in Follicular Lymphoma — </a:t>
                      </a:r>
                      <a:r>
                        <a:rPr kumimoji="0" lang="en-US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Zelenetz</a:t>
                      </a: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 </a:t>
                      </a:r>
                      <a:endParaRPr kumimoji="0" lang="en-US" sz="23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10" charset="-52"/>
                        <a:ea typeface="ヒラギノ角ゴ Pro W3" pitchFamily="-110" charset="-128"/>
                        <a:cs typeface="ヒラギノ角ゴ Pro W3" pitchFamily="-110" charset="-128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3 – </a:t>
                      </a: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Management of Relapsed/Refractory Follicular Lymphoma; Novel Agents and Strategies Under Investigation — </a:t>
                      </a:r>
                      <a:r>
                        <a:rPr kumimoji="0" lang="en-US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Ansell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Module 4 –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FC53D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Treatment Strategies for Patients with Early Disease Relapse; Histologic Transformation of Follicular Lymphoma — </a:t>
                      </a:r>
                      <a:r>
                        <a:rPr kumimoji="0" lang="en-US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Dr</a:t>
                      </a: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 </a:t>
                      </a:r>
                      <a:r>
                        <a:rPr kumimoji="0" lang="en-US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Sehn</a:t>
                      </a:r>
                      <a:r>
                        <a:rPr kumimoji="0" lang="en-US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10" charset="-52"/>
                          <a:ea typeface="ヒラギノ角ゴ Pro W3" pitchFamily="-110" charset="-128"/>
                          <a:cs typeface="ヒラギノ角ゴ Pro W3" pitchFamily="-110" charset="-128"/>
                        </a:rPr>
                        <a:t> </a:t>
                      </a: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="" xmlns:a16="http://schemas.microsoft.com/office/drawing/2014/main" id="{813F2D32-AD00-F346-9C4F-A85778570B8B}"/>
              </a:ext>
            </a:extLst>
          </p:cNvPr>
          <p:cNvSpPr>
            <a:spLocks/>
          </p:cNvSpPr>
          <p:nvPr/>
        </p:nvSpPr>
        <p:spPr bwMode="auto">
          <a:xfrm>
            <a:off x="320675" y="6211888"/>
            <a:ext cx="7772400" cy="6461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N =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24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"/>
              </a:rPr>
              <a:t>investigators</a:t>
            </a:r>
          </a:p>
        </p:txBody>
      </p:sp>
      <p:sp>
        <p:nvSpPr>
          <p:cNvPr id="11" name="Title 6">
            <a:extLst>
              <a:ext uri="{FF2B5EF4-FFF2-40B4-BE49-F238E27FC236}">
                <a16:creationId xmlns="" xmlns:a16="http://schemas.microsoft.com/office/drawing/2014/main" id="{56CD145E-779E-C64E-9A71-13725414057A}"/>
              </a:ext>
            </a:extLst>
          </p:cNvPr>
          <p:cNvSpPr txBox="1">
            <a:spLocks/>
          </p:cNvSpPr>
          <p:nvPr/>
        </p:nvSpPr>
        <p:spPr bwMode="auto">
          <a:xfrm>
            <a:off x="903890" y="1314991"/>
            <a:ext cx="10115802" cy="489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37931725" indent="-37474525"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eaLnBrk="0" hangingPunct="0"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Matthew S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Davids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MMSc</a:t>
            </a:r>
            <a:endParaRPr lang="en-US" altLang="en-US" sz="2000" b="0" baseline="0" dirty="0">
              <a:solidFill>
                <a:srgbClr val="FFFFFF"/>
              </a:solidFill>
              <a:latin typeface="Arial" pitchFamily="34" charset="0"/>
              <a:cs typeface=""/>
            </a:endParaRP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Jonathan W Friedberg,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MMSc</a:t>
            </a:r>
            <a:endParaRPr lang="en-US" altLang="en-US" sz="2000" b="0" baseline="0" dirty="0">
              <a:solidFill>
                <a:srgbClr val="FFFFFF"/>
              </a:solidFill>
              <a:latin typeface="Arial" pitchFamily="34" charset="0"/>
              <a:cs typeface=""/>
            </a:endParaRP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John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Gribben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MD, DSc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Stephen M Ansell, MD, PhD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Nathan H Fowler,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Laurie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Sehn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Andrew D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Zelenetz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MD, PhD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Jeremy S Abramson,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Brad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Kahl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John P Leonard,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Julie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Vose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MD, MBA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Ranjana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Advani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Nancy Bartlett,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Bruce D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Cheson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Kieron M Dunleavy,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Andreas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Engert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Richard I Fisher,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Steven M Horwitz,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Craig H Moskowitz,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Barbara Pro,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Mark J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Roschewski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Sonali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 M Smith,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Jasmine M Zain, MD</a:t>
            </a:r>
          </a:p>
          <a:p>
            <a:pPr marL="465138" indent="-454025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Emanuele </a:t>
            </a:r>
            <a:r>
              <a:rPr lang="en-US" altLang="en-US" sz="2000" b="0" baseline="0" dirty="0" err="1">
                <a:solidFill>
                  <a:srgbClr val="FFFFFF"/>
                </a:solidFill>
                <a:latin typeface="Arial" pitchFamily="34" charset="0"/>
                <a:cs typeface=""/>
              </a:rPr>
              <a:t>Zucca</a:t>
            </a:r>
            <a:r>
              <a:rPr lang="en-US" altLang="en-US" sz="2000" b="0" baseline="0" dirty="0">
                <a:solidFill>
                  <a:srgbClr val="FFFFFF"/>
                </a:solidFill>
                <a:latin typeface="Arial" pitchFamily="34" charset="0"/>
                <a:cs typeface=""/>
              </a:rPr>
              <a:t>, </a:t>
            </a:r>
            <a:r>
              <a:rPr lang="en-US" altLang="en-US" sz="2000" b="0" baseline="0" dirty="0" smtClean="0">
                <a:solidFill>
                  <a:srgbClr val="FFFFFF"/>
                </a:solidFill>
                <a:latin typeface="Arial" pitchFamily="34" charset="0"/>
                <a:cs typeface=""/>
              </a:rPr>
              <a:t>MD</a:t>
            </a:r>
            <a:endParaRPr lang="en-US" altLang="en-US" sz="2000" b="0" baseline="0" dirty="0">
              <a:solidFill>
                <a:srgbClr val="FFFFFF"/>
              </a:solidFill>
              <a:latin typeface="Arial" pitchFamily="34" charset="0"/>
              <a:cs typeface="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="" xmlns:a16="http://schemas.microsoft.com/office/drawing/2014/main" id="{10FFDBC6-375E-EC43-86D6-EED9E0F6B3AE}"/>
              </a:ext>
            </a:extLst>
          </p:cNvPr>
          <p:cNvSpPr txBox="1">
            <a:spLocks/>
          </p:cNvSpPr>
          <p:nvPr/>
        </p:nvSpPr>
        <p:spPr bwMode="auto">
          <a:xfrm>
            <a:off x="903890" y="274638"/>
            <a:ext cx="94593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1pPr>
            <a:lvl2pPr marL="37931725" indent="-37474525" eaLnBrk="0" hangingPunct="0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 eaLnBrk="0" hangingPunct="0">
              <a:spcBef>
                <a:spcPts val="1675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3pPr>
            <a:lvl4pPr marL="1600200" indent="-228600" eaLnBrk="0" hangingPunct="0">
              <a:spcBef>
                <a:spcPts val="1675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4pPr>
            <a:lvl5pPr marL="2057400" indent="-228600" eaLnBrk="0" hangingPunct="0">
              <a:spcBef>
                <a:spcPts val="1675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ts val="1675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</a:rPr>
              <a:t>Follicular Lymphoma Survey Respondents (</a:t>
            </a:r>
            <a:r>
              <a:rPr lang="mr-IN" alt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Mangal" panose="02040503050203030202" pitchFamily="18" charset="0"/>
              </a:rPr>
              <a:t>N</a:t>
            </a:r>
            <a:r>
              <a:rPr lang="mr-I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Mangal" panose="02040503050203030202" pitchFamily="18" charset="0"/>
              </a:rPr>
              <a:t> = </a:t>
            </a:r>
            <a:r>
              <a:rPr lang="en-US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</a:rPr>
              <a:t>24)</a:t>
            </a:r>
            <a:endParaRPr lang="en-US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058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“How I Treat”</a:t>
            </a:r>
            <a:br>
              <a:rPr lang="en-US" dirty="0"/>
            </a:b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Journal </a:t>
            </a:r>
            <a:r>
              <a:rPr lang="en-US" i="1" dirty="0" smtClean="0"/>
              <a:t>Blood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81600"/>
          </a:xfrm>
        </p:spPr>
        <p:txBody>
          <a:bodyPr numCol="2" spcCol="365760">
            <a:noAutofit/>
          </a:bodyPr>
          <a:lstStyle/>
          <a:p>
            <a:pPr marL="0" indent="0">
              <a:buNone/>
            </a:pPr>
            <a:r>
              <a:rPr lang="en-US" sz="1500" b="1" dirty="0" smtClean="0">
                <a:solidFill>
                  <a:srgbClr val="ACDCEC"/>
                </a:solidFill>
              </a:rPr>
              <a:t>How </a:t>
            </a:r>
            <a:r>
              <a:rPr lang="en-US" sz="1500" b="1" dirty="0">
                <a:solidFill>
                  <a:srgbClr val="ACDCEC"/>
                </a:solidFill>
              </a:rPr>
              <a:t>and when I do allogeneic transplant in CLL</a:t>
            </a:r>
            <a:r>
              <a:rPr lang="en-US" sz="1500" b="1" dirty="0">
                <a:solidFill>
                  <a:srgbClr val="FFFF00"/>
                </a:solidFill>
              </a:rPr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John </a:t>
            </a:r>
            <a:r>
              <a:rPr lang="en-US" sz="1500" dirty="0"/>
              <a:t>G </a:t>
            </a:r>
            <a:r>
              <a:rPr lang="en-US" sz="1500" dirty="0" err="1" smtClean="0"/>
              <a:t>Gribben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i="1" dirty="0" smtClean="0"/>
              <a:t>Blood</a:t>
            </a:r>
            <a:r>
              <a:rPr lang="en-US" sz="1500" dirty="0" smtClean="0"/>
              <a:t> </a:t>
            </a:r>
            <a:r>
              <a:rPr lang="en-US" sz="1500" dirty="0"/>
              <a:t>2018;132:31-9.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ACDCEC"/>
                </a:solidFill>
              </a:rPr>
              <a:t>How I treat CLL patients with </a:t>
            </a:r>
            <a:r>
              <a:rPr lang="en-US" sz="1500" b="1" dirty="0" err="1">
                <a:solidFill>
                  <a:srgbClr val="ACDCEC"/>
                </a:solidFill>
              </a:rPr>
              <a:t>ibrutinib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Jennifer </a:t>
            </a:r>
            <a:r>
              <a:rPr lang="en-US" sz="1500" dirty="0"/>
              <a:t>R </a:t>
            </a:r>
            <a:r>
              <a:rPr lang="en-US" sz="1500" dirty="0" smtClean="0"/>
              <a:t>Brown</a:t>
            </a:r>
            <a:br>
              <a:rPr lang="en-US" sz="1500" dirty="0" smtClean="0"/>
            </a:br>
            <a:r>
              <a:rPr lang="en-US" sz="1500" i="1" dirty="0" smtClean="0"/>
              <a:t>Blood</a:t>
            </a:r>
            <a:r>
              <a:rPr lang="en-US" sz="1500" dirty="0" smtClean="0"/>
              <a:t> </a:t>
            </a:r>
            <a:r>
              <a:rPr lang="en-US" sz="1500" dirty="0"/>
              <a:t>2018;131:379-86.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ACDCEC"/>
                </a:solidFill>
              </a:rPr>
              <a:t>How I manage </a:t>
            </a:r>
            <a:r>
              <a:rPr lang="en-US" sz="1500" b="1" dirty="0" err="1">
                <a:solidFill>
                  <a:srgbClr val="ACDCEC"/>
                </a:solidFill>
              </a:rPr>
              <a:t>ibrutinib</a:t>
            </a:r>
            <a:r>
              <a:rPr lang="en-US" sz="1500" b="1" dirty="0">
                <a:solidFill>
                  <a:srgbClr val="ACDCEC"/>
                </a:solidFill>
              </a:rPr>
              <a:t>-refractory chronic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b="1" dirty="0" smtClean="0">
                <a:solidFill>
                  <a:schemeClr val="accent1"/>
                </a:solidFill>
              </a:rPr>
              <a:t>lymphocytic </a:t>
            </a:r>
            <a:r>
              <a:rPr lang="en-US" sz="1500" b="1" dirty="0">
                <a:solidFill>
                  <a:schemeClr val="accent1"/>
                </a:solidFill>
              </a:rPr>
              <a:t>leukemia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Jennifer </a:t>
            </a:r>
            <a:r>
              <a:rPr lang="en-US" sz="1500" dirty="0"/>
              <a:t>A </a:t>
            </a:r>
            <a:r>
              <a:rPr lang="en-US" sz="1500" dirty="0" err="1" smtClean="0"/>
              <a:t>Woyach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i="1" dirty="0" smtClean="0"/>
              <a:t>Blood</a:t>
            </a:r>
            <a:r>
              <a:rPr lang="en-US" sz="1500" dirty="0" smtClean="0"/>
              <a:t> </a:t>
            </a:r>
            <a:r>
              <a:rPr lang="en-US" sz="1500" dirty="0"/>
              <a:t>2017;129:1270-4.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ACDCEC"/>
                </a:solidFill>
              </a:rPr>
              <a:t>How we treat Richter syndrome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Sameer </a:t>
            </a:r>
            <a:r>
              <a:rPr lang="en-US" sz="1500" dirty="0"/>
              <a:t>A Parikh, Neil E Kay and Tait D </a:t>
            </a:r>
            <a:r>
              <a:rPr lang="en-US" sz="1500" dirty="0" err="1" smtClean="0"/>
              <a:t>Shanafelt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i="1" dirty="0" smtClean="0"/>
              <a:t>Blood</a:t>
            </a:r>
            <a:r>
              <a:rPr lang="en-US" sz="1500" dirty="0" smtClean="0"/>
              <a:t> </a:t>
            </a:r>
            <a:r>
              <a:rPr lang="en-US" sz="1500" dirty="0"/>
              <a:t>2014;123:1647-57.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ACDCEC"/>
                </a:solidFill>
              </a:rPr>
              <a:t>How I treat mantle cell lymphoma</a:t>
            </a:r>
            <a:r>
              <a:rPr lang="en-US" sz="1500" dirty="0">
                <a:solidFill>
                  <a:srgbClr val="ACDCEC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500" dirty="0"/>
              <a:t>Michele </a:t>
            </a:r>
            <a:r>
              <a:rPr lang="en-US" sz="1500" dirty="0" err="1"/>
              <a:t>Ghielmini</a:t>
            </a:r>
            <a:r>
              <a:rPr lang="en-US" sz="1500" dirty="0"/>
              <a:t> and Emanuele </a:t>
            </a:r>
            <a:r>
              <a:rPr lang="en-US" sz="1500" dirty="0" err="1"/>
              <a:t>Zucca</a:t>
            </a:r>
            <a:endParaRPr lang="en-US" sz="1500" dirty="0"/>
          </a:p>
          <a:p>
            <a:pPr marL="0" indent="0">
              <a:buNone/>
            </a:pPr>
            <a:r>
              <a:rPr lang="en-US" sz="1500" i="1" dirty="0"/>
              <a:t>Blood</a:t>
            </a:r>
            <a:r>
              <a:rPr lang="en-US" sz="1500" dirty="0"/>
              <a:t> </a:t>
            </a:r>
            <a:r>
              <a:rPr lang="en-US" sz="1500" dirty="0" smtClean="0"/>
              <a:t>2009;114:1469-76.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rgbClr val="ACDCEC"/>
                </a:solidFill>
              </a:rPr>
              <a:t>How </a:t>
            </a:r>
            <a:r>
              <a:rPr lang="en-US" sz="1500" b="1" dirty="0">
                <a:solidFill>
                  <a:srgbClr val="ACDCEC"/>
                </a:solidFill>
              </a:rPr>
              <a:t>I treat patients with aggressive</a:t>
            </a:r>
            <a:r>
              <a:rPr lang="en-US" sz="1500" dirty="0">
                <a:solidFill>
                  <a:srgbClr val="ACDCEC"/>
                </a:solidFill>
              </a:rPr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b="1" dirty="0" smtClean="0">
                <a:solidFill>
                  <a:srgbClr val="ACDCEC"/>
                </a:solidFill>
              </a:rPr>
              <a:t>lymphoma </a:t>
            </a:r>
            <a:r>
              <a:rPr lang="en-US" sz="1500" b="1" dirty="0">
                <a:solidFill>
                  <a:srgbClr val="ACDCEC"/>
                </a:solidFill>
              </a:rPr>
              <a:t>at high risk of CNS relapse </a:t>
            </a:r>
          </a:p>
          <a:p>
            <a:pPr marL="0" indent="0">
              <a:buNone/>
            </a:pPr>
            <a:r>
              <a:rPr lang="en-US" sz="1500" dirty="0"/>
              <a:t>Collin K Chin and Chan Yoon </a:t>
            </a:r>
            <a:r>
              <a:rPr lang="en-US" sz="1500" dirty="0" err="1"/>
              <a:t>Cheah</a:t>
            </a:r>
            <a:endParaRPr lang="en-US" sz="1500" dirty="0"/>
          </a:p>
          <a:p>
            <a:pPr marL="0" indent="0">
              <a:buNone/>
            </a:pPr>
            <a:r>
              <a:rPr lang="en-US" sz="1500" i="1" dirty="0"/>
              <a:t>Blood</a:t>
            </a:r>
            <a:r>
              <a:rPr lang="en-US" sz="1500" dirty="0"/>
              <a:t> 2017;130:867-74.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ACDCEC"/>
                </a:solidFill>
              </a:rPr>
              <a:t>How I treat double-hit lymphoma</a:t>
            </a:r>
            <a:r>
              <a:rPr lang="en-US" sz="1500" dirty="0">
                <a:solidFill>
                  <a:srgbClr val="ACDCEC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500" dirty="0"/>
              <a:t>Jonathan W Friedberg</a:t>
            </a:r>
          </a:p>
          <a:p>
            <a:pPr marL="0" indent="0">
              <a:buNone/>
            </a:pPr>
            <a:r>
              <a:rPr lang="en-US" sz="1500" i="1" dirty="0"/>
              <a:t>Blood</a:t>
            </a:r>
            <a:r>
              <a:rPr lang="en-US" sz="1500" dirty="0"/>
              <a:t> 2017;130:590-6.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ACDCEC"/>
                </a:solidFill>
              </a:rPr>
              <a:t>How I treat relapsed classical Hodgkin lymphoma </a:t>
            </a:r>
            <a:r>
              <a:rPr lang="en-US" sz="1500" b="1" dirty="0" smtClean="0">
                <a:solidFill>
                  <a:srgbClr val="ACDCEC"/>
                </a:solidFill>
              </a:rPr>
              <a:t/>
            </a:r>
            <a:br>
              <a:rPr lang="en-US" sz="1500" b="1" dirty="0" smtClean="0">
                <a:solidFill>
                  <a:srgbClr val="ACDCEC"/>
                </a:solidFill>
              </a:rPr>
            </a:br>
            <a:r>
              <a:rPr lang="en-US" sz="1500" b="1" dirty="0" smtClean="0">
                <a:solidFill>
                  <a:srgbClr val="ACDCEC"/>
                </a:solidFill>
              </a:rPr>
              <a:t>after </a:t>
            </a:r>
            <a:r>
              <a:rPr lang="en-US" sz="1500" b="1" dirty="0">
                <a:solidFill>
                  <a:srgbClr val="ACDCEC"/>
                </a:solidFill>
              </a:rPr>
              <a:t>autologous stem cell transplant</a:t>
            </a:r>
            <a:r>
              <a:rPr lang="en-US" sz="1500" dirty="0">
                <a:solidFill>
                  <a:srgbClr val="ACDCEC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500" dirty="0" err="1"/>
              <a:t>Lapo</a:t>
            </a:r>
            <a:r>
              <a:rPr lang="en-US" sz="1500" dirty="0"/>
              <a:t> </a:t>
            </a:r>
            <a:r>
              <a:rPr lang="en-US" sz="1500" dirty="0" err="1"/>
              <a:t>Alinari</a:t>
            </a:r>
            <a:r>
              <a:rPr lang="en-US" sz="1500" dirty="0"/>
              <a:t> and Kristie A Blum</a:t>
            </a:r>
          </a:p>
          <a:p>
            <a:pPr marL="0" indent="0">
              <a:buNone/>
            </a:pPr>
            <a:r>
              <a:rPr lang="en-US" sz="1500" i="1" dirty="0"/>
              <a:t>Blood</a:t>
            </a:r>
            <a:r>
              <a:rPr lang="en-US" sz="1500" dirty="0"/>
              <a:t> 2016;127:287-95.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ACDCEC"/>
                </a:solidFill>
              </a:rPr>
              <a:t>How I treat advanced classical Hodgkin lymphoma</a:t>
            </a:r>
            <a:r>
              <a:rPr lang="en-US" sz="1500" dirty="0">
                <a:solidFill>
                  <a:srgbClr val="ACDCEC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500" dirty="0"/>
              <a:t>Peter Johnson and Hayley McKenzie</a:t>
            </a:r>
          </a:p>
          <a:p>
            <a:pPr marL="0" indent="0">
              <a:buNone/>
            </a:pPr>
            <a:r>
              <a:rPr lang="en-US" sz="1500" i="1" dirty="0"/>
              <a:t>Blood</a:t>
            </a:r>
            <a:r>
              <a:rPr lang="en-US" sz="1500" dirty="0"/>
              <a:t> 2015;125:1717-23. </a:t>
            </a:r>
          </a:p>
        </p:txBody>
      </p:sp>
    </p:spTree>
    <p:extLst>
      <p:ext uri="{BB962C8B-B14F-4D97-AF65-F5344CB8AC3E}">
        <p14:creationId xmlns:p14="http://schemas.microsoft.com/office/powerpoint/2010/main" val="35628013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“How I Treat”</a:t>
            </a:r>
            <a:br>
              <a:rPr lang="en-US" dirty="0"/>
            </a:b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Journal </a:t>
            </a:r>
            <a:r>
              <a:rPr lang="en-US" i="1" dirty="0" smtClean="0"/>
              <a:t>Blood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 spcCol="365760">
            <a:noAutofit/>
          </a:bodyPr>
          <a:lstStyle/>
          <a:p>
            <a:pPr marL="0" indent="0">
              <a:buNone/>
            </a:pPr>
            <a:r>
              <a:rPr lang="en-US" sz="1500" b="1" dirty="0" smtClean="0">
                <a:solidFill>
                  <a:srgbClr val="ACDCEC"/>
                </a:solidFill>
              </a:rPr>
              <a:t>How </a:t>
            </a:r>
            <a:r>
              <a:rPr lang="en-US" sz="1500" b="1" dirty="0">
                <a:solidFill>
                  <a:srgbClr val="ACDCEC"/>
                </a:solidFill>
              </a:rPr>
              <a:t>I treat nodular lymphocyte predominant </a:t>
            </a:r>
            <a:r>
              <a:rPr lang="en-US" sz="1500" b="1" dirty="0" smtClean="0">
                <a:solidFill>
                  <a:srgbClr val="ACDCEC"/>
                </a:solidFill>
              </a:rPr>
              <a:t/>
            </a:r>
            <a:br>
              <a:rPr lang="en-US" sz="1500" b="1" dirty="0" smtClean="0">
                <a:solidFill>
                  <a:srgbClr val="ACDCEC"/>
                </a:solidFill>
              </a:rPr>
            </a:br>
            <a:r>
              <a:rPr lang="en-US" sz="1500" b="1" dirty="0" smtClean="0">
                <a:solidFill>
                  <a:srgbClr val="ACDCEC"/>
                </a:solidFill>
              </a:rPr>
              <a:t>Hodgkin </a:t>
            </a:r>
            <a:r>
              <a:rPr lang="en-US" sz="1500" b="1" dirty="0">
                <a:solidFill>
                  <a:srgbClr val="ACDCEC"/>
                </a:solidFill>
              </a:rPr>
              <a:t>lymphoma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Ranjana</a:t>
            </a:r>
            <a:r>
              <a:rPr lang="en-US" sz="1500" dirty="0" smtClean="0"/>
              <a:t> </a:t>
            </a:r>
            <a:r>
              <a:rPr lang="en-US" sz="1500" dirty="0"/>
              <a:t>H </a:t>
            </a:r>
            <a:r>
              <a:rPr lang="en-US" sz="1500" dirty="0" err="1"/>
              <a:t>Advani</a:t>
            </a:r>
            <a:r>
              <a:rPr lang="en-US" sz="1500" dirty="0"/>
              <a:t> and Richard T </a:t>
            </a:r>
            <a:r>
              <a:rPr lang="en-US" sz="1500" dirty="0" smtClean="0"/>
              <a:t>Hoppe</a:t>
            </a:r>
            <a:br>
              <a:rPr lang="en-US" sz="1500" dirty="0" smtClean="0"/>
            </a:br>
            <a:r>
              <a:rPr lang="en-US" sz="1500" i="1" dirty="0" smtClean="0"/>
              <a:t>Blood</a:t>
            </a:r>
            <a:r>
              <a:rPr lang="en-US" sz="1500" dirty="0" smtClean="0"/>
              <a:t> </a:t>
            </a:r>
            <a:r>
              <a:rPr lang="en-US" sz="1500" dirty="0"/>
              <a:t>2013;122:4182-8.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ACDCEC"/>
                </a:solidFill>
              </a:rPr>
              <a:t>How I treat relapsed and refractory Hodgkin lymphoma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John </a:t>
            </a:r>
            <a:r>
              <a:rPr lang="en-US" sz="1500" dirty="0" err="1"/>
              <a:t>Kuruvilla</a:t>
            </a:r>
            <a:r>
              <a:rPr lang="en-US" sz="1500" dirty="0"/>
              <a:t>, Armand Keating and Michael </a:t>
            </a:r>
            <a:r>
              <a:rPr lang="en-US" sz="1500" dirty="0" smtClean="0"/>
              <a:t>Crump</a:t>
            </a:r>
            <a:br>
              <a:rPr lang="en-US" sz="1500" dirty="0" smtClean="0"/>
            </a:br>
            <a:r>
              <a:rPr lang="en-US" sz="1500" i="1" dirty="0" smtClean="0"/>
              <a:t>Blood</a:t>
            </a:r>
            <a:r>
              <a:rPr lang="en-US" sz="1500" dirty="0" smtClean="0"/>
              <a:t> </a:t>
            </a:r>
            <a:r>
              <a:rPr lang="en-US" sz="1500" dirty="0"/>
              <a:t>2011;117:4208-17.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>
                <a:solidFill>
                  <a:srgbClr val="ACDCEC"/>
                </a:solidFill>
              </a:rPr>
              <a:t>How I treat elderly patients with diffuse </a:t>
            </a:r>
            <a:br>
              <a:rPr lang="en-US" sz="1500" b="1" dirty="0">
                <a:solidFill>
                  <a:srgbClr val="ACDCEC"/>
                </a:solidFill>
              </a:rPr>
            </a:br>
            <a:r>
              <a:rPr lang="en-US" sz="1500" b="1" dirty="0">
                <a:solidFill>
                  <a:srgbClr val="ACDCEC"/>
                </a:solidFill>
              </a:rPr>
              <a:t>large B-cell lymphoma</a:t>
            </a:r>
            <a:r>
              <a:rPr lang="en-US" sz="1500" dirty="0">
                <a:solidFill>
                  <a:srgbClr val="ACDCEC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500" dirty="0"/>
              <a:t>Michael </a:t>
            </a:r>
            <a:r>
              <a:rPr lang="en-US" sz="1500" dirty="0" err="1"/>
              <a:t>Pfreundschuh</a:t>
            </a:r>
            <a:endParaRPr lang="en-US" sz="1500" dirty="0"/>
          </a:p>
          <a:p>
            <a:pPr marL="0" indent="0">
              <a:buNone/>
            </a:pPr>
            <a:r>
              <a:rPr lang="en-US" sz="1500" i="1" dirty="0"/>
              <a:t>Blood</a:t>
            </a:r>
            <a:r>
              <a:rPr lang="en-US" sz="1500" dirty="0"/>
              <a:t> 2010;116:5103-10.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b="1" dirty="0" smtClean="0">
              <a:solidFill>
                <a:srgbClr val="ACDCEC"/>
              </a:solidFill>
            </a:endParaRPr>
          </a:p>
          <a:p>
            <a:pPr marL="0" indent="0">
              <a:buNone/>
            </a:pPr>
            <a:endParaRPr lang="en-US" sz="1500" b="1" dirty="0">
              <a:solidFill>
                <a:srgbClr val="ACDCEC"/>
              </a:solidFill>
            </a:endParaRPr>
          </a:p>
          <a:p>
            <a:pPr marL="0" indent="0">
              <a:buNone/>
            </a:pPr>
            <a:endParaRPr lang="en-US" sz="1500" b="1" dirty="0" smtClean="0">
              <a:solidFill>
                <a:srgbClr val="ACDCEC"/>
              </a:solidFill>
            </a:endParaRPr>
          </a:p>
          <a:p>
            <a:pPr marL="0" indent="0">
              <a:buNone/>
            </a:pPr>
            <a:endParaRPr lang="en-US" sz="1500" b="1" dirty="0">
              <a:solidFill>
                <a:srgbClr val="ACDCEC"/>
              </a:solidFill>
            </a:endParaRPr>
          </a:p>
          <a:p>
            <a:pPr marL="0" indent="0">
              <a:buNone/>
            </a:pPr>
            <a:endParaRPr lang="en-US" sz="1500" b="1" dirty="0" smtClean="0">
              <a:solidFill>
                <a:srgbClr val="ACDCEC"/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rgbClr val="ACDCEC"/>
                </a:solidFill>
              </a:rPr>
              <a:t>How </a:t>
            </a:r>
            <a:r>
              <a:rPr lang="en-US" sz="1500" b="1" dirty="0">
                <a:solidFill>
                  <a:srgbClr val="ACDCEC"/>
                </a:solidFill>
              </a:rPr>
              <a:t>I treat </a:t>
            </a:r>
            <a:r>
              <a:rPr lang="en-US" sz="1500" b="1" dirty="0" err="1">
                <a:solidFill>
                  <a:srgbClr val="ACDCEC"/>
                </a:solidFill>
              </a:rPr>
              <a:t>Burkitt</a:t>
            </a:r>
            <a:r>
              <a:rPr lang="en-US" sz="1500" b="1" dirty="0">
                <a:solidFill>
                  <a:srgbClr val="ACDCEC"/>
                </a:solidFill>
              </a:rPr>
              <a:t> lymphoma in adults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dirty="0"/>
              <a:t>Caron Jacobson and Ann </a:t>
            </a:r>
            <a:r>
              <a:rPr lang="en-US" sz="1500" dirty="0" err="1"/>
              <a:t>LaCasce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i="1" dirty="0"/>
              <a:t>Blood</a:t>
            </a:r>
            <a:r>
              <a:rPr lang="en-US" sz="1500" dirty="0"/>
              <a:t> 2014;124:2913-20.</a:t>
            </a:r>
          </a:p>
          <a:p>
            <a:pPr marL="0" indent="0">
              <a:buNone/>
            </a:pPr>
            <a:endParaRPr lang="en-US" sz="1500" b="1" dirty="0" smtClean="0">
              <a:solidFill>
                <a:srgbClr val="ACDCEC"/>
              </a:solidFill>
            </a:endParaRPr>
          </a:p>
          <a:p>
            <a:pPr marL="0" indent="0">
              <a:buNone/>
            </a:pPr>
            <a:r>
              <a:rPr lang="en-US" sz="1500" b="1" dirty="0" smtClean="0">
                <a:solidFill>
                  <a:srgbClr val="ACDCEC"/>
                </a:solidFill>
              </a:rPr>
              <a:t>How </a:t>
            </a:r>
            <a:r>
              <a:rPr lang="en-US" sz="1500" b="1" dirty="0">
                <a:solidFill>
                  <a:srgbClr val="ACDCEC"/>
                </a:solidFill>
              </a:rPr>
              <a:t>I treat the peripheral T-cell lymphomas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Alison J </a:t>
            </a:r>
            <a:r>
              <a:rPr lang="en-US" sz="1500" dirty="0"/>
              <a:t>Moskowitz, Matthew </a:t>
            </a:r>
            <a:r>
              <a:rPr lang="en-US" sz="1500" dirty="0" smtClean="0"/>
              <a:t>A </a:t>
            </a:r>
            <a:r>
              <a:rPr lang="en-US" sz="1500" dirty="0" err="1"/>
              <a:t>Lunning</a:t>
            </a:r>
            <a:r>
              <a:rPr lang="en-US" sz="1500" dirty="0"/>
              <a:t> and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Steven M Horwitz</a:t>
            </a:r>
            <a:br>
              <a:rPr lang="en-US" sz="1500" dirty="0" smtClean="0"/>
            </a:br>
            <a:r>
              <a:rPr lang="en-US" sz="1500" i="1" dirty="0" smtClean="0"/>
              <a:t>Blood</a:t>
            </a:r>
            <a:r>
              <a:rPr lang="en-US" sz="1500" dirty="0" smtClean="0"/>
              <a:t> </a:t>
            </a:r>
            <a:r>
              <a:rPr lang="en-US" sz="1500"/>
              <a:t>2014 </a:t>
            </a:r>
            <a:r>
              <a:rPr lang="en-US" sz="1500" smtClean="0"/>
              <a:t>123:2636-2644.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 smtClean="0">
                <a:solidFill>
                  <a:srgbClr val="ACDCEC"/>
                </a:solidFill>
              </a:rPr>
              <a:t>How </a:t>
            </a:r>
            <a:r>
              <a:rPr lang="en-US" sz="1500" b="1" dirty="0">
                <a:solidFill>
                  <a:srgbClr val="ACDCEC"/>
                </a:solidFill>
              </a:rPr>
              <a:t>I treat CNS lymphomas</a:t>
            </a:r>
            <a:r>
              <a:rPr lang="en-US" sz="1500" dirty="0">
                <a:solidFill>
                  <a:srgbClr val="ACDCEC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500" dirty="0"/>
              <a:t>James L Rubenstein, Neel K Gupta, Gabriel N Mannis, Amanda K </a:t>
            </a:r>
            <a:r>
              <a:rPr lang="en-US" sz="1500" dirty="0" err="1"/>
              <a:t>LaMarre</a:t>
            </a:r>
            <a:r>
              <a:rPr lang="en-US" sz="1500" dirty="0"/>
              <a:t> and Patrick </a:t>
            </a:r>
            <a:r>
              <a:rPr lang="en-US" sz="1500" dirty="0" err="1"/>
              <a:t>Treseler</a:t>
            </a:r>
            <a:endParaRPr lang="en-US" sz="1500" dirty="0"/>
          </a:p>
          <a:p>
            <a:pPr marL="0" indent="0">
              <a:buNone/>
            </a:pPr>
            <a:r>
              <a:rPr lang="en-US" sz="1500" i="1" dirty="0"/>
              <a:t>Blood</a:t>
            </a:r>
            <a:r>
              <a:rPr lang="en-US" sz="1500" dirty="0"/>
              <a:t> 2013;122:2318-30. 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1583791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/>
          </p:cNvSpPr>
          <p:nvPr/>
        </p:nvSpPr>
        <p:spPr bwMode="auto">
          <a:xfrm>
            <a:off x="152400" y="6248400"/>
            <a:ext cx="7772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ヒラギノ角ゴ Pro W3" charset="-128"/>
                <a:cs typeface="ＭＳ Ｐゴシック"/>
              </a:rPr>
              <a:t>N = 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Would you perform BRCA testing for your patients with metastatic prostate cancer and if positive administer a PARP inhibitor?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847215" y="233203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22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850" y="2168901"/>
            <a:ext cx="2285207" cy="19492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Yes</a:t>
            </a:r>
            <a:endParaRPr lang="en-US" sz="1800" b="1" dirty="0">
              <a:solidFill>
                <a:srgbClr val="FFFFFF"/>
              </a:solidFill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3485738"/>
            <a:ext cx="2417657" cy="23119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No</a:t>
            </a:r>
            <a:endParaRPr lang="en-US" sz="1800" b="1" dirty="0">
              <a:solidFill>
                <a:srgbClr val="FFFFFF"/>
              </a:solidFill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03047" y="3464991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smtClean="0">
                <a:solidFill>
                  <a:srgbClr val="FFFFFF"/>
                </a:solidFill>
                <a:latin typeface="Arial"/>
                <a:ea typeface="Arial" charset="0"/>
                <a:cs typeface="Arial" charset="0"/>
              </a:rPr>
              <a:t>3</a:t>
            </a:r>
            <a:endParaRPr lang="en-US" sz="1800" b="1" dirty="0">
              <a:solidFill>
                <a:srgbClr val="FFFFFF"/>
              </a:solidFill>
              <a:latin typeface="Arial"/>
              <a:ea typeface="Arial" charset="0"/>
              <a:cs typeface="Arial" charset="0"/>
            </a:endParaRPr>
          </a:p>
        </p:txBody>
      </p:sp>
      <p:pic>
        <p:nvPicPr>
          <p:cNvPr id="10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339593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339593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0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614" y="339593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62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33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04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75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46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29" y="20574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26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7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68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9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0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62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33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04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75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46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29" y="2539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1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2364" y="5703888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Aft>
                <a:spcPct val="20000"/>
              </a:spcAft>
              <a:buClr>
                <a:srgbClr val="000000"/>
              </a:buClr>
              <a:buSzPct val="80000"/>
              <a:buFont typeface="Wingdings" charset="2"/>
              <a:buNone/>
            </a:pPr>
            <a:r>
              <a:rPr lang="en-US" altLang="x-none" sz="2000" b="1">
                <a:solidFill>
                  <a:srgbClr val="EFC53D"/>
                </a:solidFill>
              </a:rPr>
              <a:t>Moderator</a:t>
            </a:r>
            <a:r>
              <a:rPr lang="en-US" altLang="x-none" sz="1800" b="1">
                <a:solidFill>
                  <a:srgbClr val="FFFFFF"/>
                </a:solidFill>
              </a:rPr>
              <a:t/>
            </a:r>
            <a:br>
              <a:rPr lang="en-US" altLang="x-none" sz="1800" b="1">
                <a:solidFill>
                  <a:srgbClr val="FFFFFF"/>
                </a:solidFill>
              </a:rPr>
            </a:br>
            <a:r>
              <a:rPr lang="en-US" altLang="x-none" sz="1800" b="1">
                <a:solidFill>
                  <a:srgbClr val="FFFFFF"/>
                </a:solidFill>
              </a:rPr>
              <a:t>Neil Love, MD</a:t>
            </a:r>
            <a:endParaRPr lang="en-US" altLang="x-none" sz="2000" b="1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4500" y="4284663"/>
            <a:ext cx="1152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>
                <a:solidFill>
                  <a:srgbClr val="EFC53D"/>
                </a:solidFill>
              </a:rPr>
              <a:t>Faculty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144464"/>
            <a:ext cx="109728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Dissecting the Decision: </a:t>
            </a:r>
            <a:br>
              <a:rPr lang="en-US" sz="3200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sz="3200" b="1" dirty="0">
                <a:solidFill>
                  <a:srgbClr val="EFC53D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 Documenting and Discussing the Clinical Practice Patterns of Hematologic Oncology Investigators in the Management of Chronic Lymphocytic Leukemia</a:t>
            </a:r>
            <a: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600" b="1" dirty="0">
                <a:solidFill>
                  <a:srgbClr val="EFC53D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/>
            </a:r>
            <a:br>
              <a:rPr lang="en-US" sz="1800" b="1" dirty="0">
                <a:solidFill>
                  <a:prstClr val="white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</a:b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Wednesday, July 18 , 2018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1:00 PM – 3:00 PM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1" charset="0"/>
                <a:ea typeface="ヒラギノ角ゴ Pro W3" pitchFamily="1" charset="-128"/>
                <a:cs typeface="ヒラギノ角ゴ Pro W3" pitchFamily="1" charset="-128"/>
              </a:rPr>
              <a:t>Lahaina, Hawaii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B147A8FB-57CD-834B-B2A1-0EA921D2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244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Matthew S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Davids</a:t>
            </a:r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, MD,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MMSc</a:t>
            </a:r>
            <a:endParaRPr lang="en-US" altLang="x-none" sz="1800" b="1" dirty="0">
              <a:solidFill>
                <a:srgbClr val="FFFFFF"/>
              </a:solidFill>
              <a:ea typeface="ヒラギノ角ゴ Pro W3" charset="-128"/>
            </a:endParaRP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Jonathan W Friedberg, MD,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MMSc</a:t>
            </a:r>
            <a:endParaRPr lang="en-US" altLang="x-none" sz="1800" b="1" dirty="0">
              <a:solidFill>
                <a:srgbClr val="FFFFFF"/>
              </a:solidFill>
              <a:ea typeface="ヒラギノ角ゴ Pro W3" charset="-128"/>
            </a:endParaRPr>
          </a:p>
          <a:p>
            <a:endParaRPr lang="en-US" altLang="x-none" sz="1800" b="1" dirty="0">
              <a:solidFill>
                <a:srgbClr val="FFFFFF"/>
              </a:solidFill>
              <a:ea typeface="ヒラギノ角ゴ Pro W3" charset="-128"/>
            </a:endParaRP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Prof John G Gribben, MD, DSc, </a:t>
            </a:r>
            <a:r>
              <a:rPr lang="en-US" altLang="x-none" sz="1800" b="1" dirty="0" err="1">
                <a:solidFill>
                  <a:srgbClr val="FFFFFF"/>
                </a:solidFill>
                <a:ea typeface="ヒラギノ角ゴ Pro W3" charset="-128"/>
              </a:rPr>
              <a:t>FMedSci</a:t>
            </a:r>
            <a:endParaRPr lang="en-US" altLang="x-none" sz="1800" b="1" dirty="0">
              <a:solidFill>
                <a:srgbClr val="FFFFFF"/>
              </a:solidFill>
              <a:ea typeface="ヒラギノ角ゴ Pro W3" charset="-128"/>
            </a:endParaRPr>
          </a:p>
          <a:p>
            <a:r>
              <a:rPr lang="en-US" altLang="x-none" sz="1800" b="1" dirty="0">
                <a:solidFill>
                  <a:srgbClr val="FFFFFF"/>
                </a:solidFill>
                <a:ea typeface="ヒラギノ角ゴ Pro W3" charset="-128"/>
              </a:rPr>
              <a:t>Thomas J Kipps, MD, PhD</a:t>
            </a:r>
            <a:endParaRPr lang="en-US" altLang="x-none" sz="1800" b="1" dirty="0">
              <a:solidFill>
                <a:srgbClr val="FF00FF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355825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numCol="1"/>
      <a:lstStyle>
        <a:defPPr algn="l">
          <a:spcBef>
            <a:spcPts val="0"/>
          </a:spcBef>
          <a:spcAft>
            <a:spcPts val="600"/>
          </a:spcAft>
          <a:defRPr sz="2200" baseline="0" dirty="0">
            <a:solidFill>
              <a:srgbClr val="FDF493"/>
            </a:solidFill>
            <a:latin typeface="Arial" pitchFamily="34" charset="0"/>
            <a:cs typeface="+mn-c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5A547452-F6B6-45B9-81E8-8AA213F8D6F1}"/>
</file>

<file path=customXml/itemProps2.xml><?xml version="1.0" encoding="utf-8"?>
<ds:datastoreItem xmlns:ds="http://schemas.openxmlformats.org/officeDocument/2006/customXml" ds:itemID="{6B78C598-D50B-4724-9D19-0149C8B2149E}"/>
</file>

<file path=customXml/itemProps3.xml><?xml version="1.0" encoding="utf-8"?>
<ds:datastoreItem xmlns:ds="http://schemas.openxmlformats.org/officeDocument/2006/customXml" ds:itemID="{5D007763-18F3-446E-B0FF-76FF37740B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13069</TotalTime>
  <Words>660</Words>
  <Application>Microsoft Macintosh PowerPoint</Application>
  <PresentationFormat>Widescreen</PresentationFormat>
  <Paragraphs>140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Bold</vt:lpstr>
      <vt:lpstr>Mangal</vt:lpstr>
      <vt:lpstr>MS PGothic</vt:lpstr>
      <vt:lpstr>ＭＳ Ｐゴシック</vt:lpstr>
      <vt:lpstr>Times</vt:lpstr>
      <vt:lpstr>Wingdings</vt:lpstr>
      <vt:lpstr>ヒラギノ角ゴ Pro W3</vt:lpstr>
      <vt:lpstr>Blank Presentation</vt:lpstr>
      <vt:lpstr>3_Blank Presentation</vt:lpstr>
      <vt:lpstr>4_Blank Presentation</vt:lpstr>
      <vt:lpstr>1_Blank Presentation</vt:lpstr>
      <vt:lpstr>2_Blank Presentation</vt:lpstr>
      <vt:lpstr>5_Blank Presentation</vt:lpstr>
      <vt:lpstr>6_Blank Presentation</vt:lpstr>
      <vt:lpstr>PowerPoint Presentation</vt:lpstr>
      <vt:lpstr>PowerPoint Presentation</vt:lpstr>
      <vt:lpstr>Disclosures for Moderator Neil Love, MD</vt:lpstr>
      <vt:lpstr>Agenda</vt:lpstr>
      <vt:lpstr>PowerPoint Presentation</vt:lpstr>
      <vt:lpstr>“How I Treat”  The Journal Blood</vt:lpstr>
      <vt:lpstr>“How I Treat”  The Journal Blood</vt:lpstr>
      <vt:lpstr>Would you perform BRCA testing for your patients with metastatic prostate cancer and if positive administer a PARP inhibitor?</vt:lpstr>
      <vt:lpstr>PowerPoint Presentation</vt:lpstr>
      <vt:lpstr>PowerPoint Presentation</vt:lpstr>
      <vt:lpstr>PowerPoint Presentation</vt:lpstr>
      <vt:lpstr>PowerPoint Presentation</vt:lpstr>
    </vt:vector>
  </TitlesOfParts>
  <Company>Research To Practice</Company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creator>Fernando G Rendina</dc:creator>
  <cp:lastModifiedBy>Microsoft Office User</cp:lastModifiedBy>
  <cp:revision>1545</cp:revision>
  <cp:lastPrinted>2018-07-24T11:44:03Z</cp:lastPrinted>
  <dcterms:created xsi:type="dcterms:W3CDTF">2012-08-13T12:55:31Z</dcterms:created>
  <dcterms:modified xsi:type="dcterms:W3CDTF">2018-07-24T11:44:04Z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