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722" r:id="rId6"/>
    <p:sldMasterId id="2147483734" r:id="rId7"/>
  </p:sldMasterIdLst>
  <p:notesMasterIdLst>
    <p:notesMasterId r:id="rId38"/>
  </p:notesMasterIdLst>
  <p:sldIdLst>
    <p:sldId id="607" r:id="rId8"/>
    <p:sldId id="256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572" r:id="rId17"/>
    <p:sldId id="563" r:id="rId18"/>
    <p:sldId id="566" r:id="rId19"/>
    <p:sldId id="592" r:id="rId20"/>
    <p:sldId id="562" r:id="rId21"/>
    <p:sldId id="545" r:id="rId22"/>
    <p:sldId id="581" r:id="rId23"/>
    <p:sldId id="582" r:id="rId24"/>
    <p:sldId id="583" r:id="rId25"/>
    <p:sldId id="585" r:id="rId26"/>
    <p:sldId id="579" r:id="rId27"/>
    <p:sldId id="574" r:id="rId28"/>
    <p:sldId id="313" r:id="rId29"/>
    <p:sldId id="594" r:id="rId30"/>
    <p:sldId id="338" r:id="rId31"/>
    <p:sldId id="568" r:id="rId32"/>
    <p:sldId id="590" r:id="rId33"/>
    <p:sldId id="591" r:id="rId34"/>
    <p:sldId id="589" r:id="rId35"/>
    <p:sldId id="560" r:id="rId36"/>
    <p:sldId id="575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95566" autoAdjust="0"/>
  </p:normalViewPr>
  <p:slideViewPr>
    <p:cSldViewPr>
      <p:cViewPr>
        <p:scale>
          <a:sx n="100" d="100"/>
          <a:sy n="100" d="100"/>
        </p:scale>
        <p:origin x="816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9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4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25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36" Type="http://schemas.openxmlformats.org/officeDocument/2006/relationships/slide" Target="slides/slide29.xml"/><Relationship Id="rId15" Type="http://schemas.openxmlformats.org/officeDocument/2006/relationships/slide" Target="slides/slide8.xml"/><Relationship Id="rId31" Type="http://schemas.openxmlformats.org/officeDocument/2006/relationships/slide" Target="slides/slide2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4" Type="http://schemas.openxmlformats.org/officeDocument/2006/relationships/customXml" Target="../customXml/item2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30" Type="http://schemas.openxmlformats.org/officeDocument/2006/relationships/slide" Target="slides/slide23.xml"/><Relationship Id="rId9" Type="http://schemas.openxmlformats.org/officeDocument/2006/relationships/slide" Target="slides/slide2.xml"/><Relationship Id="rId35" Type="http://schemas.openxmlformats.org/officeDocument/2006/relationships/slide" Target="slides/slide28.xml"/><Relationship Id="rId14" Type="http://schemas.openxmlformats.org/officeDocument/2006/relationships/slide" Target="slides/slide7.xml"/><Relationship Id="rId43" Type="http://schemas.openxmlformats.org/officeDocument/2006/relationships/customXml" Target="../customXml/item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RN10%20HD:Users:rn10a:Desktop:MASTER%20SPREADSHEET%20venetocla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RN10%20HD:Users:rn10a:Desktop:MASTER%20SPREADSHEET%20venetocla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DD0806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'Kaplan-Meier analysis1_HID1'!$A$2:$A$42</c:f>
              <c:numCache>
                <c:formatCode>0.000</c:formatCode>
                <c:ptCount val="41"/>
                <c:pt idx="0">
                  <c:v>0.0</c:v>
                </c:pt>
                <c:pt idx="1">
                  <c:v>0.657534246575342</c:v>
                </c:pt>
                <c:pt idx="2">
                  <c:v>0.657534246575342</c:v>
                </c:pt>
                <c:pt idx="3">
                  <c:v>1.052054794520548</c:v>
                </c:pt>
                <c:pt idx="4">
                  <c:v>1.052054794520548</c:v>
                </c:pt>
                <c:pt idx="5">
                  <c:v>1.315068493150685</c:v>
                </c:pt>
                <c:pt idx="6">
                  <c:v>1.315068493150685</c:v>
                </c:pt>
                <c:pt idx="7">
                  <c:v>2.005479452054795</c:v>
                </c:pt>
                <c:pt idx="8">
                  <c:v>2.005479452054795</c:v>
                </c:pt>
                <c:pt idx="9">
                  <c:v>2.235616438356165</c:v>
                </c:pt>
                <c:pt idx="10">
                  <c:v>2.235616438356165</c:v>
                </c:pt>
                <c:pt idx="11">
                  <c:v>3.057534246575344</c:v>
                </c:pt>
                <c:pt idx="12">
                  <c:v>3.057534246575344</c:v>
                </c:pt>
                <c:pt idx="13">
                  <c:v>3.090410958904109</c:v>
                </c:pt>
                <c:pt idx="14">
                  <c:v>3.090410958904109</c:v>
                </c:pt>
                <c:pt idx="15">
                  <c:v>3.189041095890411</c:v>
                </c:pt>
                <c:pt idx="16">
                  <c:v>3.189041095890411</c:v>
                </c:pt>
                <c:pt idx="17">
                  <c:v>3.715068493150673</c:v>
                </c:pt>
                <c:pt idx="18">
                  <c:v>3.715068493150673</c:v>
                </c:pt>
                <c:pt idx="19">
                  <c:v>3.978082191780822</c:v>
                </c:pt>
                <c:pt idx="20">
                  <c:v>3.978082191780822</c:v>
                </c:pt>
                <c:pt idx="21">
                  <c:v>5.556164383561643</c:v>
                </c:pt>
                <c:pt idx="22">
                  <c:v>5.556164383561643</c:v>
                </c:pt>
                <c:pt idx="23">
                  <c:v>10.84931506849315</c:v>
                </c:pt>
                <c:pt idx="24">
                  <c:v>10.84931506849315</c:v>
                </c:pt>
                <c:pt idx="25">
                  <c:v>19.0027397260274</c:v>
                </c:pt>
                <c:pt idx="26">
                  <c:v>19.0027397260274</c:v>
                </c:pt>
                <c:pt idx="27">
                  <c:v>26.66301369863014</c:v>
                </c:pt>
                <c:pt idx="28">
                  <c:v>26.66301369863014</c:v>
                </c:pt>
                <c:pt idx="29">
                  <c:v>29.26027397260274</c:v>
                </c:pt>
                <c:pt idx="30">
                  <c:v>29.26027397260274</c:v>
                </c:pt>
                <c:pt idx="31">
                  <c:v>30.08219178082192</c:v>
                </c:pt>
                <c:pt idx="32">
                  <c:v>30.08219178082192</c:v>
                </c:pt>
                <c:pt idx="33">
                  <c:v>31.66027397260274</c:v>
                </c:pt>
                <c:pt idx="34">
                  <c:v>31.66027397260274</c:v>
                </c:pt>
                <c:pt idx="35">
                  <c:v>32.21917808219178</c:v>
                </c:pt>
                <c:pt idx="36">
                  <c:v>32.21917808219178</c:v>
                </c:pt>
                <c:pt idx="37">
                  <c:v>34.48767123287671</c:v>
                </c:pt>
                <c:pt idx="38">
                  <c:v>34.48767123287671</c:v>
                </c:pt>
                <c:pt idx="39">
                  <c:v>34.84931506849315</c:v>
                </c:pt>
                <c:pt idx="40">
                  <c:v>34.84931506849315</c:v>
                </c:pt>
              </c:numCache>
            </c:numRef>
          </c:xVal>
          <c:yVal>
            <c:numRef>
              <c:f>'Kaplan-Meier analysis1_HID1'!$B$2:$B$42</c:f>
              <c:numCache>
                <c:formatCode>0.000</c:formatCode>
                <c:ptCount val="41"/>
                <c:pt idx="0">
                  <c:v>1.0</c:v>
                </c:pt>
                <c:pt idx="1">
                  <c:v>1.0</c:v>
                </c:pt>
                <c:pt idx="2">
                  <c:v>0.854483170597279</c:v>
                </c:pt>
                <c:pt idx="3">
                  <c:v>0.854483170597279</c:v>
                </c:pt>
                <c:pt idx="4">
                  <c:v>0.768521618913513</c:v>
                </c:pt>
                <c:pt idx="5">
                  <c:v>0.768521618913513</c:v>
                </c:pt>
                <c:pt idx="6">
                  <c:v>0.693509425261695</c:v>
                </c:pt>
                <c:pt idx="7">
                  <c:v>0.693509425261695</c:v>
                </c:pt>
                <c:pt idx="8">
                  <c:v>0.624695491884684</c:v>
                </c:pt>
                <c:pt idx="9">
                  <c:v>0.624695491884684</c:v>
                </c:pt>
                <c:pt idx="10">
                  <c:v>0.560227303217751</c:v>
                </c:pt>
                <c:pt idx="11">
                  <c:v>0.560227303217751</c:v>
                </c:pt>
                <c:pt idx="12">
                  <c:v>0.499163455473641</c:v>
                </c:pt>
                <c:pt idx="13">
                  <c:v>0.499163455473641</c:v>
                </c:pt>
                <c:pt idx="14">
                  <c:v>0.440962696904606</c:v>
                </c:pt>
                <c:pt idx="15">
                  <c:v>0.440962696904606</c:v>
                </c:pt>
                <c:pt idx="16">
                  <c:v>0.385296702753941</c:v>
                </c:pt>
                <c:pt idx="17">
                  <c:v>0.385296702753941</c:v>
                </c:pt>
                <c:pt idx="18">
                  <c:v>0.331967770946381</c:v>
                </c:pt>
                <c:pt idx="19">
                  <c:v>0.331967770946381</c:v>
                </c:pt>
                <c:pt idx="20">
                  <c:v>0.280869364855855</c:v>
                </c:pt>
                <c:pt idx="21">
                  <c:v>0.280869364855855</c:v>
                </c:pt>
                <c:pt idx="22">
                  <c:v>0.231967770946381</c:v>
                </c:pt>
                <c:pt idx="23">
                  <c:v>0.231967770946381</c:v>
                </c:pt>
                <c:pt idx="24">
                  <c:v>0.185296702753941</c:v>
                </c:pt>
                <c:pt idx="25">
                  <c:v>0.185296702753941</c:v>
                </c:pt>
                <c:pt idx="26">
                  <c:v>0.140962696904606</c:v>
                </c:pt>
                <c:pt idx="27">
                  <c:v>0.140962696904606</c:v>
                </c:pt>
                <c:pt idx="28">
                  <c:v>0.0991634554736407</c:v>
                </c:pt>
                <c:pt idx="29">
                  <c:v>0.0991634554736407</c:v>
                </c:pt>
                <c:pt idx="30">
                  <c:v>0.060227303217751</c:v>
                </c:pt>
                <c:pt idx="31">
                  <c:v>0.060227303217751</c:v>
                </c:pt>
                <c:pt idx="32">
                  <c:v>0.0246954918846838</c:v>
                </c:pt>
                <c:pt idx="33">
                  <c:v>0.0246954918846838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FA-4C7B-8AE0-A999B882102C}"/>
            </c:ext>
          </c:extLst>
        </c:ser>
        <c:ser>
          <c:idx val="1"/>
          <c:order val="1"/>
          <c:spPr>
            <a:ln w="28575">
              <a:solidFill>
                <a:srgbClr val="DD0806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'Kaplan-Meier analysis1_HID1'!$A$2:$A$42</c:f>
              <c:numCache>
                <c:formatCode>0.000</c:formatCode>
                <c:ptCount val="41"/>
                <c:pt idx="0">
                  <c:v>0.0</c:v>
                </c:pt>
                <c:pt idx="1">
                  <c:v>0.657534246575342</c:v>
                </c:pt>
                <c:pt idx="2">
                  <c:v>0.657534246575342</c:v>
                </c:pt>
                <c:pt idx="3">
                  <c:v>1.052054794520548</c:v>
                </c:pt>
                <c:pt idx="4">
                  <c:v>1.052054794520548</c:v>
                </c:pt>
                <c:pt idx="5">
                  <c:v>1.315068493150685</c:v>
                </c:pt>
                <c:pt idx="6">
                  <c:v>1.315068493150685</c:v>
                </c:pt>
                <c:pt idx="7">
                  <c:v>2.005479452054795</c:v>
                </c:pt>
                <c:pt idx="8">
                  <c:v>2.005479452054795</c:v>
                </c:pt>
                <c:pt idx="9">
                  <c:v>2.235616438356165</c:v>
                </c:pt>
                <c:pt idx="10">
                  <c:v>2.235616438356165</c:v>
                </c:pt>
                <c:pt idx="11">
                  <c:v>3.057534246575344</c:v>
                </c:pt>
                <c:pt idx="12">
                  <c:v>3.057534246575344</c:v>
                </c:pt>
                <c:pt idx="13">
                  <c:v>3.090410958904109</c:v>
                </c:pt>
                <c:pt idx="14">
                  <c:v>3.090410958904109</c:v>
                </c:pt>
                <c:pt idx="15">
                  <c:v>3.189041095890411</c:v>
                </c:pt>
                <c:pt idx="16">
                  <c:v>3.189041095890411</c:v>
                </c:pt>
                <c:pt idx="17">
                  <c:v>3.715068493150673</c:v>
                </c:pt>
                <c:pt idx="18">
                  <c:v>3.715068493150673</c:v>
                </c:pt>
                <c:pt idx="19">
                  <c:v>3.978082191780822</c:v>
                </c:pt>
                <c:pt idx="20">
                  <c:v>3.978082191780822</c:v>
                </c:pt>
                <c:pt idx="21">
                  <c:v>5.556164383561643</c:v>
                </c:pt>
                <c:pt idx="22">
                  <c:v>5.556164383561643</c:v>
                </c:pt>
                <c:pt idx="23">
                  <c:v>10.84931506849315</c:v>
                </c:pt>
                <c:pt idx="24">
                  <c:v>10.84931506849315</c:v>
                </c:pt>
                <c:pt idx="25">
                  <c:v>19.0027397260274</c:v>
                </c:pt>
                <c:pt idx="26">
                  <c:v>19.0027397260274</c:v>
                </c:pt>
                <c:pt idx="27">
                  <c:v>26.66301369863014</c:v>
                </c:pt>
                <c:pt idx="28">
                  <c:v>26.66301369863014</c:v>
                </c:pt>
                <c:pt idx="29">
                  <c:v>29.26027397260274</c:v>
                </c:pt>
                <c:pt idx="30">
                  <c:v>29.26027397260274</c:v>
                </c:pt>
                <c:pt idx="31">
                  <c:v>30.08219178082192</c:v>
                </c:pt>
                <c:pt idx="32">
                  <c:v>30.08219178082192</c:v>
                </c:pt>
                <c:pt idx="33">
                  <c:v>31.66027397260274</c:v>
                </c:pt>
                <c:pt idx="34">
                  <c:v>31.66027397260274</c:v>
                </c:pt>
                <c:pt idx="35">
                  <c:v>32.21917808219178</c:v>
                </c:pt>
                <c:pt idx="36">
                  <c:v>32.21917808219178</c:v>
                </c:pt>
                <c:pt idx="37">
                  <c:v>34.48767123287671</c:v>
                </c:pt>
                <c:pt idx="38">
                  <c:v>34.48767123287671</c:v>
                </c:pt>
                <c:pt idx="39">
                  <c:v>34.84931506849315</c:v>
                </c:pt>
                <c:pt idx="40">
                  <c:v>34.84931506849315</c:v>
                </c:pt>
              </c:numCache>
            </c:numRef>
          </c:xVal>
          <c:yVal>
            <c:numRef>
              <c:f>'Kaplan-Meier analysis1_HID1'!$C$2:$C$42</c:f>
              <c:numCache>
                <c:formatCode>0.000</c:formatCode>
                <c:ptCount val="41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0.975304508115316</c:v>
                </c:pt>
                <c:pt idx="9">
                  <c:v>0.975304508115316</c:v>
                </c:pt>
                <c:pt idx="10">
                  <c:v>0.939772696782249</c:v>
                </c:pt>
                <c:pt idx="11">
                  <c:v>0.939772696782249</c:v>
                </c:pt>
                <c:pt idx="12">
                  <c:v>0.900836544526359</c:v>
                </c:pt>
                <c:pt idx="13">
                  <c:v>0.900836544526359</c:v>
                </c:pt>
                <c:pt idx="14">
                  <c:v>0.859037303095394</c:v>
                </c:pt>
                <c:pt idx="15">
                  <c:v>0.859037303095394</c:v>
                </c:pt>
                <c:pt idx="16">
                  <c:v>0.814703297246059</c:v>
                </c:pt>
                <c:pt idx="17">
                  <c:v>0.814703297246059</c:v>
                </c:pt>
                <c:pt idx="18">
                  <c:v>0.768032229053619</c:v>
                </c:pt>
                <c:pt idx="19">
                  <c:v>0.768032229053619</c:v>
                </c:pt>
                <c:pt idx="20">
                  <c:v>0.719130635144145</c:v>
                </c:pt>
                <c:pt idx="21">
                  <c:v>0.719130635144145</c:v>
                </c:pt>
                <c:pt idx="22">
                  <c:v>0.668032229053619</c:v>
                </c:pt>
                <c:pt idx="23">
                  <c:v>0.668032229053619</c:v>
                </c:pt>
                <c:pt idx="24">
                  <c:v>0.614703297246059</c:v>
                </c:pt>
                <c:pt idx="25">
                  <c:v>0.614703297246059</c:v>
                </c:pt>
                <c:pt idx="26">
                  <c:v>0.559037303095394</c:v>
                </c:pt>
                <c:pt idx="27">
                  <c:v>0.559037303095394</c:v>
                </c:pt>
                <c:pt idx="28">
                  <c:v>0.500836544526359</c:v>
                </c:pt>
                <c:pt idx="29">
                  <c:v>0.500836544526359</c:v>
                </c:pt>
                <c:pt idx="30">
                  <c:v>0.439772696782249</c:v>
                </c:pt>
                <c:pt idx="31">
                  <c:v>0.439772696782249</c:v>
                </c:pt>
                <c:pt idx="32">
                  <c:v>0.375304508115316</c:v>
                </c:pt>
                <c:pt idx="33">
                  <c:v>0.375304508115316</c:v>
                </c:pt>
                <c:pt idx="34">
                  <c:v>0.306490574738305</c:v>
                </c:pt>
                <c:pt idx="35">
                  <c:v>0.306490574738305</c:v>
                </c:pt>
                <c:pt idx="36">
                  <c:v>0.231478381086487</c:v>
                </c:pt>
                <c:pt idx="37">
                  <c:v>0.231478381086487</c:v>
                </c:pt>
                <c:pt idx="38">
                  <c:v>0.145516829402721</c:v>
                </c:pt>
                <c:pt idx="39">
                  <c:v>0.145516829402721</c:v>
                </c:pt>
                <c:pt idx="40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5FA-4C7B-8AE0-A999B882102C}"/>
            </c:ext>
          </c:extLst>
        </c:ser>
        <c:ser>
          <c:idx val="2"/>
          <c:order val="2"/>
          <c:spPr>
            <a:ln w="28575">
              <a:solidFill>
                <a:srgbClr val="003CE6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'Kaplan-Meier analysis1_HID1'!$A$2:$A$42</c:f>
              <c:numCache>
                <c:formatCode>0.000</c:formatCode>
                <c:ptCount val="41"/>
                <c:pt idx="0">
                  <c:v>0.0</c:v>
                </c:pt>
                <c:pt idx="1">
                  <c:v>0.657534246575342</c:v>
                </c:pt>
                <c:pt idx="2">
                  <c:v>0.657534246575342</c:v>
                </c:pt>
                <c:pt idx="3">
                  <c:v>1.052054794520548</c:v>
                </c:pt>
                <c:pt idx="4">
                  <c:v>1.052054794520548</c:v>
                </c:pt>
                <c:pt idx="5">
                  <c:v>1.315068493150685</c:v>
                </c:pt>
                <c:pt idx="6">
                  <c:v>1.315068493150685</c:v>
                </c:pt>
                <c:pt idx="7">
                  <c:v>2.005479452054795</c:v>
                </c:pt>
                <c:pt idx="8">
                  <c:v>2.005479452054795</c:v>
                </c:pt>
                <c:pt idx="9">
                  <c:v>2.235616438356165</c:v>
                </c:pt>
                <c:pt idx="10">
                  <c:v>2.235616438356165</c:v>
                </c:pt>
                <c:pt idx="11">
                  <c:v>3.057534246575344</c:v>
                </c:pt>
                <c:pt idx="12">
                  <c:v>3.057534246575344</c:v>
                </c:pt>
                <c:pt idx="13">
                  <c:v>3.090410958904109</c:v>
                </c:pt>
                <c:pt idx="14">
                  <c:v>3.090410958904109</c:v>
                </c:pt>
                <c:pt idx="15">
                  <c:v>3.189041095890411</c:v>
                </c:pt>
                <c:pt idx="16">
                  <c:v>3.189041095890411</c:v>
                </c:pt>
                <c:pt idx="17">
                  <c:v>3.715068493150673</c:v>
                </c:pt>
                <c:pt idx="18">
                  <c:v>3.715068493150673</c:v>
                </c:pt>
                <c:pt idx="19">
                  <c:v>3.978082191780822</c:v>
                </c:pt>
                <c:pt idx="20">
                  <c:v>3.978082191780822</c:v>
                </c:pt>
                <c:pt idx="21">
                  <c:v>5.556164383561643</c:v>
                </c:pt>
                <c:pt idx="22">
                  <c:v>5.556164383561643</c:v>
                </c:pt>
                <c:pt idx="23">
                  <c:v>10.84931506849315</c:v>
                </c:pt>
                <c:pt idx="24">
                  <c:v>10.84931506849315</c:v>
                </c:pt>
                <c:pt idx="25">
                  <c:v>19.0027397260274</c:v>
                </c:pt>
                <c:pt idx="26">
                  <c:v>19.0027397260274</c:v>
                </c:pt>
                <c:pt idx="27">
                  <c:v>26.66301369863014</c:v>
                </c:pt>
                <c:pt idx="28">
                  <c:v>26.66301369863014</c:v>
                </c:pt>
                <c:pt idx="29">
                  <c:v>29.26027397260274</c:v>
                </c:pt>
                <c:pt idx="30">
                  <c:v>29.26027397260274</c:v>
                </c:pt>
                <c:pt idx="31">
                  <c:v>30.08219178082192</c:v>
                </c:pt>
                <c:pt idx="32">
                  <c:v>30.08219178082192</c:v>
                </c:pt>
                <c:pt idx="33">
                  <c:v>31.66027397260274</c:v>
                </c:pt>
                <c:pt idx="34">
                  <c:v>31.66027397260274</c:v>
                </c:pt>
                <c:pt idx="35">
                  <c:v>32.21917808219178</c:v>
                </c:pt>
                <c:pt idx="36">
                  <c:v>32.21917808219178</c:v>
                </c:pt>
                <c:pt idx="37">
                  <c:v>34.48767123287671</c:v>
                </c:pt>
                <c:pt idx="38">
                  <c:v>34.48767123287671</c:v>
                </c:pt>
                <c:pt idx="39">
                  <c:v>34.84931506849315</c:v>
                </c:pt>
                <c:pt idx="40">
                  <c:v>34.84931506849315</c:v>
                </c:pt>
              </c:numCache>
            </c:numRef>
          </c:xVal>
          <c:yVal>
            <c:numRef>
              <c:f>'Kaplan-Meier analysis1_HID1'!$D$2:$D$42</c:f>
              <c:numCache>
                <c:formatCode>0.000</c:formatCode>
                <c:ptCount val="41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  <c:pt idx="3">
                  <c:v>0.95</c:v>
                </c:pt>
                <c:pt idx="4">
                  <c:v>0.9</c:v>
                </c:pt>
                <c:pt idx="5">
                  <c:v>0.9</c:v>
                </c:pt>
                <c:pt idx="6">
                  <c:v>0.85</c:v>
                </c:pt>
                <c:pt idx="7">
                  <c:v>0.85</c:v>
                </c:pt>
                <c:pt idx="8">
                  <c:v>0.8</c:v>
                </c:pt>
                <c:pt idx="9">
                  <c:v>0.8</c:v>
                </c:pt>
                <c:pt idx="10">
                  <c:v>0.75</c:v>
                </c:pt>
                <c:pt idx="11">
                  <c:v>0.75</c:v>
                </c:pt>
                <c:pt idx="12">
                  <c:v>0.7</c:v>
                </c:pt>
                <c:pt idx="13">
                  <c:v>0.7</c:v>
                </c:pt>
                <c:pt idx="14">
                  <c:v>0.65</c:v>
                </c:pt>
                <c:pt idx="15">
                  <c:v>0.65</c:v>
                </c:pt>
                <c:pt idx="16">
                  <c:v>0.6</c:v>
                </c:pt>
                <c:pt idx="17">
                  <c:v>0.6</c:v>
                </c:pt>
                <c:pt idx="18">
                  <c:v>0.55</c:v>
                </c:pt>
                <c:pt idx="19">
                  <c:v>0.55</c:v>
                </c:pt>
                <c:pt idx="20">
                  <c:v>0.5</c:v>
                </c:pt>
                <c:pt idx="21">
                  <c:v>0.5</c:v>
                </c:pt>
                <c:pt idx="22">
                  <c:v>0.45</c:v>
                </c:pt>
                <c:pt idx="23">
                  <c:v>0.45</c:v>
                </c:pt>
                <c:pt idx="24">
                  <c:v>0.4</c:v>
                </c:pt>
                <c:pt idx="25">
                  <c:v>0.4</c:v>
                </c:pt>
                <c:pt idx="26">
                  <c:v>0.35</c:v>
                </c:pt>
                <c:pt idx="27">
                  <c:v>0.35</c:v>
                </c:pt>
                <c:pt idx="28">
                  <c:v>0.3</c:v>
                </c:pt>
                <c:pt idx="29">
                  <c:v>0.3</c:v>
                </c:pt>
                <c:pt idx="30">
                  <c:v>0.25</c:v>
                </c:pt>
                <c:pt idx="31">
                  <c:v>0.25</c:v>
                </c:pt>
                <c:pt idx="32">
                  <c:v>0.2</c:v>
                </c:pt>
                <c:pt idx="33">
                  <c:v>0.2</c:v>
                </c:pt>
                <c:pt idx="34">
                  <c:v>0.15</c:v>
                </c:pt>
                <c:pt idx="35">
                  <c:v>0.15</c:v>
                </c:pt>
                <c:pt idx="36">
                  <c:v>0.1</c:v>
                </c:pt>
                <c:pt idx="37">
                  <c:v>0.1</c:v>
                </c:pt>
                <c:pt idx="38">
                  <c:v>0.05</c:v>
                </c:pt>
                <c:pt idx="39">
                  <c:v>0.05</c:v>
                </c:pt>
                <c:pt idx="40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5FA-4C7B-8AE0-A999B8821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36256"/>
        <c:axId val="-18133408"/>
      </c:scatterChart>
      <c:valAx>
        <c:axId val="-18136256"/>
        <c:scaling>
          <c:orientation val="minMax"/>
          <c:max val="3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PFS on IBR (months)</a:t>
                </a:r>
              </a:p>
            </c:rich>
          </c:tx>
          <c:layout/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8133408"/>
        <c:crosses val="autoZero"/>
        <c:crossBetween val="midCat"/>
      </c:valAx>
      <c:valAx>
        <c:axId val="-18133408"/>
        <c:scaling>
          <c:orientation val="minMax"/>
          <c:max val="1.0"/>
          <c:min val="0.0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8136256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n-US" sz="1400" dirty="0"/>
              <a:t>Progression</a:t>
            </a:r>
            <a:r>
              <a:rPr lang="en-US" sz="1400" baseline="0" dirty="0"/>
              <a:t> free survival</a:t>
            </a:r>
          </a:p>
          <a:p>
            <a:pPr>
              <a:defRPr sz="1400" b="1"/>
            </a:pPr>
            <a:r>
              <a:rPr lang="en-US" sz="1400" baseline="0" dirty="0"/>
              <a:t>Median 3.2 months (95% CI 1.2 - 11.3 months) </a:t>
            </a:r>
            <a:endParaRPr lang="en-US" sz="14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DD0806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'Kaplan-Meier analysis_HID'!$A$2:$A$40</c:f>
              <c:numCache>
                <c:formatCode>0.000</c:formatCode>
                <c:ptCount val="39"/>
                <c:pt idx="0">
                  <c:v>0.0</c:v>
                </c:pt>
                <c:pt idx="1">
                  <c:v>0.526027397260274</c:v>
                </c:pt>
                <c:pt idx="2">
                  <c:v>0.526027397260274</c:v>
                </c:pt>
                <c:pt idx="3">
                  <c:v>0.756164383561644</c:v>
                </c:pt>
                <c:pt idx="4">
                  <c:v>0.756164383561644</c:v>
                </c:pt>
                <c:pt idx="5">
                  <c:v>0.789041095890411</c:v>
                </c:pt>
                <c:pt idx="6">
                  <c:v>0.789041095890411</c:v>
                </c:pt>
                <c:pt idx="7">
                  <c:v>1.084931506849315</c:v>
                </c:pt>
                <c:pt idx="8">
                  <c:v>1.084931506849315</c:v>
                </c:pt>
                <c:pt idx="9">
                  <c:v>1.183561643835616</c:v>
                </c:pt>
                <c:pt idx="10">
                  <c:v>1.183561643835616</c:v>
                </c:pt>
                <c:pt idx="11">
                  <c:v>1.47945205479452</c:v>
                </c:pt>
                <c:pt idx="12">
                  <c:v>1.47945205479452</c:v>
                </c:pt>
                <c:pt idx="13">
                  <c:v>1.972602739726027</c:v>
                </c:pt>
                <c:pt idx="14">
                  <c:v>1.972602739726027</c:v>
                </c:pt>
                <c:pt idx="15">
                  <c:v>2.202739726027397</c:v>
                </c:pt>
                <c:pt idx="16">
                  <c:v>2.202739726027397</c:v>
                </c:pt>
                <c:pt idx="17">
                  <c:v>2.63013698630137</c:v>
                </c:pt>
                <c:pt idx="18">
                  <c:v>2.63013698630137</c:v>
                </c:pt>
                <c:pt idx="19">
                  <c:v>3.68219178082192</c:v>
                </c:pt>
                <c:pt idx="20">
                  <c:v>3.68219178082192</c:v>
                </c:pt>
                <c:pt idx="21">
                  <c:v>4.306849315068494</c:v>
                </c:pt>
                <c:pt idx="22">
                  <c:v>4.306849315068494</c:v>
                </c:pt>
                <c:pt idx="23">
                  <c:v>6.016438356164384</c:v>
                </c:pt>
                <c:pt idx="24">
                  <c:v>6.016438356164384</c:v>
                </c:pt>
                <c:pt idx="25">
                  <c:v>6.443835616438355</c:v>
                </c:pt>
                <c:pt idx="26">
                  <c:v>6.443835616438355</c:v>
                </c:pt>
                <c:pt idx="27">
                  <c:v>9.073972602739718</c:v>
                </c:pt>
                <c:pt idx="28">
                  <c:v>9.073972602739718</c:v>
                </c:pt>
                <c:pt idx="29">
                  <c:v>9.99452054794521</c:v>
                </c:pt>
                <c:pt idx="30">
                  <c:v>9.99452054794521</c:v>
                </c:pt>
                <c:pt idx="31">
                  <c:v>10.19178082191781</c:v>
                </c:pt>
                <c:pt idx="32">
                  <c:v>10.19178082191781</c:v>
                </c:pt>
                <c:pt idx="33">
                  <c:v>11.34246575342466</c:v>
                </c:pt>
                <c:pt idx="34">
                  <c:v>11.34246575342466</c:v>
                </c:pt>
                <c:pt idx="35">
                  <c:v>12.2958904109589</c:v>
                </c:pt>
                <c:pt idx="36">
                  <c:v>12.2958904109589</c:v>
                </c:pt>
                <c:pt idx="37">
                  <c:v>13.05205479452055</c:v>
                </c:pt>
                <c:pt idx="38">
                  <c:v>13.05205479452055</c:v>
                </c:pt>
              </c:numCache>
            </c:numRef>
          </c:xVal>
          <c:yVal>
            <c:numRef>
              <c:f>'Kaplan-Meier analysis_HID'!$B$2:$B$40</c:f>
              <c:numCache>
                <c:formatCode>0.000</c:formatCode>
                <c:ptCount val="39"/>
                <c:pt idx="0">
                  <c:v>1.0</c:v>
                </c:pt>
                <c:pt idx="1">
                  <c:v>1.0</c:v>
                </c:pt>
                <c:pt idx="2">
                  <c:v>0.854483170597279</c:v>
                </c:pt>
                <c:pt idx="3">
                  <c:v>0.854483170597279</c:v>
                </c:pt>
                <c:pt idx="4">
                  <c:v>0.693509425261695</c:v>
                </c:pt>
                <c:pt idx="5">
                  <c:v>0.693509425261695</c:v>
                </c:pt>
                <c:pt idx="6">
                  <c:v>0.624695491884684</c:v>
                </c:pt>
                <c:pt idx="7">
                  <c:v>0.624695491884684</c:v>
                </c:pt>
                <c:pt idx="8">
                  <c:v>0.560227303217751</c:v>
                </c:pt>
                <c:pt idx="9">
                  <c:v>0.560227303217751</c:v>
                </c:pt>
                <c:pt idx="10">
                  <c:v>0.499163455473641</c:v>
                </c:pt>
                <c:pt idx="11">
                  <c:v>0.499163455473641</c:v>
                </c:pt>
                <c:pt idx="12">
                  <c:v>0.440962696904606</c:v>
                </c:pt>
                <c:pt idx="13">
                  <c:v>0.440962696904606</c:v>
                </c:pt>
                <c:pt idx="14">
                  <c:v>0.385296702753941</c:v>
                </c:pt>
                <c:pt idx="15">
                  <c:v>0.385296702753941</c:v>
                </c:pt>
                <c:pt idx="16">
                  <c:v>0.331967770946381</c:v>
                </c:pt>
                <c:pt idx="17">
                  <c:v>0.331967770946381</c:v>
                </c:pt>
                <c:pt idx="18">
                  <c:v>0.280869364855855</c:v>
                </c:pt>
                <c:pt idx="19">
                  <c:v>0.280869364855855</c:v>
                </c:pt>
                <c:pt idx="20">
                  <c:v>0.231967770946381</c:v>
                </c:pt>
                <c:pt idx="21">
                  <c:v>0.231967770946381</c:v>
                </c:pt>
                <c:pt idx="22">
                  <c:v>0.185296702753941</c:v>
                </c:pt>
                <c:pt idx="23">
                  <c:v>0.185296702753941</c:v>
                </c:pt>
                <c:pt idx="24">
                  <c:v>0.185296702753941</c:v>
                </c:pt>
                <c:pt idx="25">
                  <c:v>0.185296702753941</c:v>
                </c:pt>
                <c:pt idx="26">
                  <c:v>0.185296702753941</c:v>
                </c:pt>
                <c:pt idx="27">
                  <c:v>0.185296702753941</c:v>
                </c:pt>
                <c:pt idx="28">
                  <c:v>0.185296702753941</c:v>
                </c:pt>
                <c:pt idx="29">
                  <c:v>0.185296702753941</c:v>
                </c:pt>
                <c:pt idx="30">
                  <c:v>0.0982553881040516</c:v>
                </c:pt>
                <c:pt idx="31">
                  <c:v>0.0982553881040516</c:v>
                </c:pt>
                <c:pt idx="32">
                  <c:v>0.0982553881040516</c:v>
                </c:pt>
                <c:pt idx="33">
                  <c:v>0.0982553881040516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31-48FC-AC1B-D7F55982ADE4}"/>
            </c:ext>
          </c:extLst>
        </c:ser>
        <c:ser>
          <c:idx val="1"/>
          <c:order val="1"/>
          <c:spPr>
            <a:ln w="28575">
              <a:solidFill>
                <a:srgbClr val="DD0806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'Kaplan-Meier analysis_HID'!$A$2:$A$40</c:f>
              <c:numCache>
                <c:formatCode>0.000</c:formatCode>
                <c:ptCount val="39"/>
                <c:pt idx="0">
                  <c:v>0.0</c:v>
                </c:pt>
                <c:pt idx="1">
                  <c:v>0.526027397260274</c:v>
                </c:pt>
                <c:pt idx="2">
                  <c:v>0.526027397260274</c:v>
                </c:pt>
                <c:pt idx="3">
                  <c:v>0.756164383561644</c:v>
                </c:pt>
                <c:pt idx="4">
                  <c:v>0.756164383561644</c:v>
                </c:pt>
                <c:pt idx="5">
                  <c:v>0.789041095890411</c:v>
                </c:pt>
                <c:pt idx="6">
                  <c:v>0.789041095890411</c:v>
                </c:pt>
                <c:pt idx="7">
                  <c:v>1.084931506849315</c:v>
                </c:pt>
                <c:pt idx="8">
                  <c:v>1.084931506849315</c:v>
                </c:pt>
                <c:pt idx="9">
                  <c:v>1.183561643835616</c:v>
                </c:pt>
                <c:pt idx="10">
                  <c:v>1.183561643835616</c:v>
                </c:pt>
                <c:pt idx="11">
                  <c:v>1.47945205479452</c:v>
                </c:pt>
                <c:pt idx="12">
                  <c:v>1.47945205479452</c:v>
                </c:pt>
                <c:pt idx="13">
                  <c:v>1.972602739726027</c:v>
                </c:pt>
                <c:pt idx="14">
                  <c:v>1.972602739726027</c:v>
                </c:pt>
                <c:pt idx="15">
                  <c:v>2.202739726027397</c:v>
                </c:pt>
                <c:pt idx="16">
                  <c:v>2.202739726027397</c:v>
                </c:pt>
                <c:pt idx="17">
                  <c:v>2.63013698630137</c:v>
                </c:pt>
                <c:pt idx="18">
                  <c:v>2.63013698630137</c:v>
                </c:pt>
                <c:pt idx="19">
                  <c:v>3.68219178082192</c:v>
                </c:pt>
                <c:pt idx="20">
                  <c:v>3.68219178082192</c:v>
                </c:pt>
                <c:pt idx="21">
                  <c:v>4.306849315068494</c:v>
                </c:pt>
                <c:pt idx="22">
                  <c:v>4.306849315068494</c:v>
                </c:pt>
                <c:pt idx="23">
                  <c:v>6.016438356164384</c:v>
                </c:pt>
                <c:pt idx="24">
                  <c:v>6.016438356164384</c:v>
                </c:pt>
                <c:pt idx="25">
                  <c:v>6.443835616438355</c:v>
                </c:pt>
                <c:pt idx="26">
                  <c:v>6.443835616438355</c:v>
                </c:pt>
                <c:pt idx="27">
                  <c:v>9.073972602739718</c:v>
                </c:pt>
                <c:pt idx="28">
                  <c:v>9.073972602739718</c:v>
                </c:pt>
                <c:pt idx="29">
                  <c:v>9.99452054794521</c:v>
                </c:pt>
                <c:pt idx="30">
                  <c:v>9.99452054794521</c:v>
                </c:pt>
                <c:pt idx="31">
                  <c:v>10.19178082191781</c:v>
                </c:pt>
                <c:pt idx="32">
                  <c:v>10.19178082191781</c:v>
                </c:pt>
                <c:pt idx="33">
                  <c:v>11.34246575342466</c:v>
                </c:pt>
                <c:pt idx="34">
                  <c:v>11.34246575342466</c:v>
                </c:pt>
                <c:pt idx="35">
                  <c:v>12.2958904109589</c:v>
                </c:pt>
                <c:pt idx="36">
                  <c:v>12.2958904109589</c:v>
                </c:pt>
                <c:pt idx="37">
                  <c:v>13.05205479452055</c:v>
                </c:pt>
                <c:pt idx="38">
                  <c:v>13.05205479452055</c:v>
                </c:pt>
              </c:numCache>
            </c:numRef>
          </c:xVal>
          <c:yVal>
            <c:numRef>
              <c:f>'Kaplan-Meier analysis_HID'!$C$2:$C$40</c:f>
              <c:numCache>
                <c:formatCode>0.000</c:formatCode>
                <c:ptCount val="3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0.975304508115316</c:v>
                </c:pt>
                <c:pt idx="7">
                  <c:v>0.975304508115316</c:v>
                </c:pt>
                <c:pt idx="8">
                  <c:v>0.939772696782249</c:v>
                </c:pt>
                <c:pt idx="9">
                  <c:v>0.939772696782249</c:v>
                </c:pt>
                <c:pt idx="10">
                  <c:v>0.900836544526359</c:v>
                </c:pt>
                <c:pt idx="11">
                  <c:v>0.900836544526359</c:v>
                </c:pt>
                <c:pt idx="12">
                  <c:v>0.859037303095394</c:v>
                </c:pt>
                <c:pt idx="13">
                  <c:v>0.859037303095394</c:v>
                </c:pt>
                <c:pt idx="14">
                  <c:v>0.814703297246059</c:v>
                </c:pt>
                <c:pt idx="15">
                  <c:v>0.814703297246059</c:v>
                </c:pt>
                <c:pt idx="16">
                  <c:v>0.768032229053619</c:v>
                </c:pt>
                <c:pt idx="17">
                  <c:v>0.768032229053619</c:v>
                </c:pt>
                <c:pt idx="18">
                  <c:v>0.719130635144145</c:v>
                </c:pt>
                <c:pt idx="19">
                  <c:v>0.719130635144145</c:v>
                </c:pt>
                <c:pt idx="20">
                  <c:v>0.668032229053619</c:v>
                </c:pt>
                <c:pt idx="21">
                  <c:v>0.668032229053619</c:v>
                </c:pt>
                <c:pt idx="22">
                  <c:v>0.614703297246059</c:v>
                </c:pt>
                <c:pt idx="23">
                  <c:v>0.614703297246059</c:v>
                </c:pt>
                <c:pt idx="24">
                  <c:v>0.614703297246059</c:v>
                </c:pt>
                <c:pt idx="25">
                  <c:v>0.614703297246059</c:v>
                </c:pt>
                <c:pt idx="26">
                  <c:v>0.614703297246059</c:v>
                </c:pt>
                <c:pt idx="27">
                  <c:v>0.614703297246059</c:v>
                </c:pt>
                <c:pt idx="28">
                  <c:v>0.614703297246059</c:v>
                </c:pt>
                <c:pt idx="29">
                  <c:v>0.614703297246059</c:v>
                </c:pt>
                <c:pt idx="30">
                  <c:v>0.541744611895948</c:v>
                </c:pt>
                <c:pt idx="31">
                  <c:v>0.541744611895948</c:v>
                </c:pt>
                <c:pt idx="32">
                  <c:v>0.541744611895948</c:v>
                </c:pt>
                <c:pt idx="33">
                  <c:v>0.541744611895948</c:v>
                </c:pt>
                <c:pt idx="34">
                  <c:v>0.43914699310262</c:v>
                </c:pt>
                <c:pt idx="35">
                  <c:v>0.43914699310262</c:v>
                </c:pt>
                <c:pt idx="36">
                  <c:v>0.292681678525309</c:v>
                </c:pt>
                <c:pt idx="37">
                  <c:v>0.292681678525309</c:v>
                </c:pt>
                <c:pt idx="38">
                  <c:v>0.292681678525309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31-48FC-AC1B-D7F55982ADE4}"/>
            </c:ext>
          </c:extLst>
        </c:ser>
        <c:ser>
          <c:idx val="2"/>
          <c:order val="2"/>
          <c:spPr>
            <a:ln w="28575">
              <a:solidFill>
                <a:srgbClr val="003CE6"/>
              </a:solidFill>
              <a:prstDash val="solid"/>
            </a:ln>
            <a:effectLst/>
          </c:spPr>
          <c:marker>
            <c:symbol val="none"/>
          </c:marker>
          <c:dPt>
            <c:idx val="24"/>
            <c:marker>
              <c:symbol val="circle"/>
              <c:size val="5"/>
              <c:spPr>
                <a:solidFill>
                  <a:srgbClr val="FFFFFF"/>
                </a:solidFill>
                <a:ln w="28575"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A31-48FC-AC1B-D7F55982ADE4}"/>
              </c:ext>
            </c:extLst>
          </c:dPt>
          <c:dPt>
            <c:idx val="26"/>
            <c:marker>
              <c:symbol val="circle"/>
              <c:size val="5"/>
              <c:spPr>
                <a:solidFill>
                  <a:srgbClr val="FFFFFF"/>
                </a:solidFill>
                <a:ln w="28575"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A31-48FC-AC1B-D7F55982ADE4}"/>
              </c:ext>
            </c:extLst>
          </c:dPt>
          <c:dPt>
            <c:idx val="28"/>
            <c:marker>
              <c:symbol val="circle"/>
              <c:size val="5"/>
              <c:spPr>
                <a:solidFill>
                  <a:srgbClr val="FFFFFF"/>
                </a:solidFill>
                <a:ln w="28575"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A31-48FC-AC1B-D7F55982ADE4}"/>
              </c:ext>
            </c:extLst>
          </c:dPt>
          <c:dPt>
            <c:idx val="32"/>
            <c:marker>
              <c:symbol val="circle"/>
              <c:size val="5"/>
              <c:spPr>
                <a:solidFill>
                  <a:srgbClr val="FFFFFF"/>
                </a:solidFill>
                <a:ln w="28575"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A31-48FC-AC1B-D7F55982ADE4}"/>
              </c:ext>
            </c:extLst>
          </c:dPt>
          <c:dPt>
            <c:idx val="38"/>
            <c:marker>
              <c:symbol val="circle"/>
              <c:size val="5"/>
              <c:spPr>
                <a:solidFill>
                  <a:srgbClr val="FFFFFF"/>
                </a:solidFill>
                <a:ln w="28575"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A31-48FC-AC1B-D7F55982ADE4}"/>
              </c:ext>
            </c:extLst>
          </c:dPt>
          <c:xVal>
            <c:numRef>
              <c:f>'Kaplan-Meier analysis_HID'!$A$2:$A$40</c:f>
              <c:numCache>
                <c:formatCode>0.000</c:formatCode>
                <c:ptCount val="39"/>
                <c:pt idx="0">
                  <c:v>0.0</c:v>
                </c:pt>
                <c:pt idx="1">
                  <c:v>0.526027397260274</c:v>
                </c:pt>
                <c:pt idx="2">
                  <c:v>0.526027397260274</c:v>
                </c:pt>
                <c:pt idx="3">
                  <c:v>0.756164383561644</c:v>
                </c:pt>
                <c:pt idx="4">
                  <c:v>0.756164383561644</c:v>
                </c:pt>
                <c:pt idx="5">
                  <c:v>0.789041095890411</c:v>
                </c:pt>
                <c:pt idx="6">
                  <c:v>0.789041095890411</c:v>
                </c:pt>
                <c:pt idx="7">
                  <c:v>1.084931506849315</c:v>
                </c:pt>
                <c:pt idx="8">
                  <c:v>1.084931506849315</c:v>
                </c:pt>
                <c:pt idx="9">
                  <c:v>1.183561643835616</c:v>
                </c:pt>
                <c:pt idx="10">
                  <c:v>1.183561643835616</c:v>
                </c:pt>
                <c:pt idx="11">
                  <c:v>1.47945205479452</c:v>
                </c:pt>
                <c:pt idx="12">
                  <c:v>1.47945205479452</c:v>
                </c:pt>
                <c:pt idx="13">
                  <c:v>1.972602739726027</c:v>
                </c:pt>
                <c:pt idx="14">
                  <c:v>1.972602739726027</c:v>
                </c:pt>
                <c:pt idx="15">
                  <c:v>2.202739726027397</c:v>
                </c:pt>
                <c:pt idx="16">
                  <c:v>2.202739726027397</c:v>
                </c:pt>
                <c:pt idx="17">
                  <c:v>2.63013698630137</c:v>
                </c:pt>
                <c:pt idx="18">
                  <c:v>2.63013698630137</c:v>
                </c:pt>
                <c:pt idx="19">
                  <c:v>3.68219178082192</c:v>
                </c:pt>
                <c:pt idx="20">
                  <c:v>3.68219178082192</c:v>
                </c:pt>
                <c:pt idx="21">
                  <c:v>4.306849315068494</c:v>
                </c:pt>
                <c:pt idx="22">
                  <c:v>4.306849315068494</c:v>
                </c:pt>
                <c:pt idx="23">
                  <c:v>6.016438356164384</c:v>
                </c:pt>
                <c:pt idx="24">
                  <c:v>6.016438356164384</c:v>
                </c:pt>
                <c:pt idx="25">
                  <c:v>6.443835616438355</c:v>
                </c:pt>
                <c:pt idx="26">
                  <c:v>6.443835616438355</c:v>
                </c:pt>
                <c:pt idx="27">
                  <c:v>9.073972602739718</c:v>
                </c:pt>
                <c:pt idx="28">
                  <c:v>9.073972602739718</c:v>
                </c:pt>
                <c:pt idx="29">
                  <c:v>9.99452054794521</c:v>
                </c:pt>
                <c:pt idx="30">
                  <c:v>9.99452054794521</c:v>
                </c:pt>
                <c:pt idx="31">
                  <c:v>10.19178082191781</c:v>
                </c:pt>
                <c:pt idx="32">
                  <c:v>10.19178082191781</c:v>
                </c:pt>
                <c:pt idx="33">
                  <c:v>11.34246575342466</c:v>
                </c:pt>
                <c:pt idx="34">
                  <c:v>11.34246575342466</c:v>
                </c:pt>
                <c:pt idx="35">
                  <c:v>12.2958904109589</c:v>
                </c:pt>
                <c:pt idx="36">
                  <c:v>12.2958904109589</c:v>
                </c:pt>
                <c:pt idx="37">
                  <c:v>13.05205479452055</c:v>
                </c:pt>
                <c:pt idx="38">
                  <c:v>13.05205479452055</c:v>
                </c:pt>
              </c:numCache>
            </c:numRef>
          </c:xVal>
          <c:yVal>
            <c:numRef>
              <c:f>'Kaplan-Meier analysis_HID'!$D$2:$D$40</c:f>
              <c:numCache>
                <c:formatCode>0.000</c:formatCode>
                <c:ptCount val="39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  <c:pt idx="3">
                  <c:v>0.95</c:v>
                </c:pt>
                <c:pt idx="4">
                  <c:v>0.85</c:v>
                </c:pt>
                <c:pt idx="5">
                  <c:v>0.85</c:v>
                </c:pt>
                <c:pt idx="6">
                  <c:v>0.8</c:v>
                </c:pt>
                <c:pt idx="7">
                  <c:v>0.8</c:v>
                </c:pt>
                <c:pt idx="8">
                  <c:v>0.75</c:v>
                </c:pt>
                <c:pt idx="9">
                  <c:v>0.75</c:v>
                </c:pt>
                <c:pt idx="10">
                  <c:v>0.7</c:v>
                </c:pt>
                <c:pt idx="11">
                  <c:v>0.7</c:v>
                </c:pt>
                <c:pt idx="12">
                  <c:v>0.65</c:v>
                </c:pt>
                <c:pt idx="13">
                  <c:v>0.65</c:v>
                </c:pt>
                <c:pt idx="14">
                  <c:v>0.6</c:v>
                </c:pt>
                <c:pt idx="15">
                  <c:v>0.6</c:v>
                </c:pt>
                <c:pt idx="16">
                  <c:v>0.55</c:v>
                </c:pt>
                <c:pt idx="17">
                  <c:v>0.55</c:v>
                </c:pt>
                <c:pt idx="18">
                  <c:v>0.5</c:v>
                </c:pt>
                <c:pt idx="19">
                  <c:v>0.5</c:v>
                </c:pt>
                <c:pt idx="20">
                  <c:v>0.45</c:v>
                </c:pt>
                <c:pt idx="21">
                  <c:v>0.45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0.32</c:v>
                </c:pt>
                <c:pt idx="31">
                  <c:v>0.32</c:v>
                </c:pt>
                <c:pt idx="32">
                  <c:v>0.32</c:v>
                </c:pt>
                <c:pt idx="33">
                  <c:v>0.32</c:v>
                </c:pt>
                <c:pt idx="34">
                  <c:v>0.213333333333333</c:v>
                </c:pt>
                <c:pt idx="35">
                  <c:v>0.213333333333333</c:v>
                </c:pt>
                <c:pt idx="36">
                  <c:v>0.106666666666667</c:v>
                </c:pt>
                <c:pt idx="37">
                  <c:v>0.106666666666667</c:v>
                </c:pt>
                <c:pt idx="38">
                  <c:v>0.106666666666667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A31-48FC-AC1B-D7F55982A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2880"/>
        <c:axId val="13896240"/>
      </c:scatterChart>
      <c:valAx>
        <c:axId val="13892880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 b="1"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months</a:t>
                </a:r>
              </a:p>
            </c:rich>
          </c:tx>
          <c:layout/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896240"/>
        <c:crosses val="autoZero"/>
        <c:crossBetween val="midCat"/>
      </c:valAx>
      <c:valAx>
        <c:axId val="13896240"/>
        <c:scaling>
          <c:orientation val="minMax"/>
          <c:max val="1.0"/>
          <c:min val="0.0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892880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n-US" sz="1400" dirty="0"/>
              <a:t>Duration of response </a:t>
            </a:r>
          </a:p>
          <a:p>
            <a:pPr>
              <a:defRPr sz="1400" b="1"/>
            </a:pPr>
            <a:r>
              <a:rPr lang="en-US" sz="1400" dirty="0"/>
              <a:t>Median 7.8 months (95%</a:t>
            </a:r>
            <a:r>
              <a:rPr lang="en-US" sz="1400" baseline="0" dirty="0"/>
              <a:t> CI 1.0 months - NR)</a:t>
            </a:r>
            <a:endParaRPr lang="en-US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32616409059979"/>
          <c:y val="0.173381527740067"/>
          <c:w val="0.923200553419195"/>
          <c:h val="0.68969341116843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DD0806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'Kaplan-Meier analysis1_HID'!$A$2:$A$24</c:f>
              <c:numCache>
                <c:formatCode>0.000</c:formatCode>
                <c:ptCount val="23"/>
                <c:pt idx="0">
                  <c:v>0.0</c:v>
                </c:pt>
                <c:pt idx="1">
                  <c:v>0.164383561643836</c:v>
                </c:pt>
                <c:pt idx="2">
                  <c:v>0.164383561643836</c:v>
                </c:pt>
                <c:pt idx="3">
                  <c:v>0.624657534246575</c:v>
                </c:pt>
                <c:pt idx="4">
                  <c:v>0.624657534246575</c:v>
                </c:pt>
                <c:pt idx="5">
                  <c:v>0.953424657534247</c:v>
                </c:pt>
                <c:pt idx="6">
                  <c:v>0.953424657534247</c:v>
                </c:pt>
                <c:pt idx="7">
                  <c:v>2.367123287671232</c:v>
                </c:pt>
                <c:pt idx="8">
                  <c:v>2.367123287671232</c:v>
                </c:pt>
                <c:pt idx="9">
                  <c:v>2.761643835616438</c:v>
                </c:pt>
                <c:pt idx="10">
                  <c:v>2.761643835616438</c:v>
                </c:pt>
                <c:pt idx="11">
                  <c:v>2.794520547945205</c:v>
                </c:pt>
                <c:pt idx="12">
                  <c:v>2.794520547945205</c:v>
                </c:pt>
                <c:pt idx="13">
                  <c:v>4.47123287671233</c:v>
                </c:pt>
                <c:pt idx="14">
                  <c:v>4.47123287671233</c:v>
                </c:pt>
                <c:pt idx="15">
                  <c:v>7.824657534246564</c:v>
                </c:pt>
                <c:pt idx="16">
                  <c:v>7.824657534246564</c:v>
                </c:pt>
                <c:pt idx="17">
                  <c:v>8.745205479452048</c:v>
                </c:pt>
                <c:pt idx="18">
                  <c:v>8.745205479452048</c:v>
                </c:pt>
                <c:pt idx="19">
                  <c:v>9.797260273972583</c:v>
                </c:pt>
                <c:pt idx="20">
                  <c:v>9.797260273972583</c:v>
                </c:pt>
                <c:pt idx="21">
                  <c:v>12.49315068493151</c:v>
                </c:pt>
                <c:pt idx="22">
                  <c:v>12.49315068493151</c:v>
                </c:pt>
              </c:numCache>
            </c:numRef>
          </c:xVal>
          <c:yVal>
            <c:numRef>
              <c:f>'Kaplan-Meier analysis1_HID'!$B$2:$B$24</c:f>
              <c:numCache>
                <c:formatCode>0.000</c:formatCode>
                <c:ptCount val="23"/>
                <c:pt idx="0">
                  <c:v>1.0</c:v>
                </c:pt>
                <c:pt idx="1">
                  <c:v>1.0</c:v>
                </c:pt>
                <c:pt idx="2">
                  <c:v>0.739204333133848</c:v>
                </c:pt>
                <c:pt idx="3">
                  <c:v>0.739204333133848</c:v>
                </c:pt>
                <c:pt idx="4">
                  <c:v>0.590255058799017</c:v>
                </c:pt>
                <c:pt idx="5">
                  <c:v>0.590255058799017</c:v>
                </c:pt>
                <c:pt idx="6">
                  <c:v>0.464085575502368</c:v>
                </c:pt>
                <c:pt idx="7">
                  <c:v>0.464085575502368</c:v>
                </c:pt>
                <c:pt idx="8">
                  <c:v>0.464085575502368</c:v>
                </c:pt>
                <c:pt idx="9">
                  <c:v>0.464085575502368</c:v>
                </c:pt>
                <c:pt idx="10">
                  <c:v>0.329381918366921</c:v>
                </c:pt>
                <c:pt idx="11">
                  <c:v>0.329381918366921</c:v>
                </c:pt>
                <c:pt idx="12">
                  <c:v>0.329381918366921</c:v>
                </c:pt>
                <c:pt idx="13">
                  <c:v>0.329381918366921</c:v>
                </c:pt>
                <c:pt idx="14">
                  <c:v>0.329381918366921</c:v>
                </c:pt>
                <c:pt idx="15">
                  <c:v>0.329381918366921</c:v>
                </c:pt>
                <c:pt idx="16">
                  <c:v>0.123159433537266</c:v>
                </c:pt>
                <c:pt idx="17">
                  <c:v>0.123159433537266</c:v>
                </c:pt>
                <c:pt idx="18">
                  <c:v>0.123159433537266</c:v>
                </c:pt>
                <c:pt idx="19">
                  <c:v>0.123159433537266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5B-4C8E-AD9A-A77C48713FC0}"/>
            </c:ext>
          </c:extLst>
        </c:ser>
        <c:ser>
          <c:idx val="1"/>
          <c:order val="1"/>
          <c:spPr>
            <a:ln w="28575">
              <a:solidFill>
                <a:srgbClr val="DD0806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'Kaplan-Meier analysis1_HID'!$A$2:$A$24</c:f>
              <c:numCache>
                <c:formatCode>0.000</c:formatCode>
                <c:ptCount val="23"/>
                <c:pt idx="0">
                  <c:v>0.0</c:v>
                </c:pt>
                <c:pt idx="1">
                  <c:v>0.164383561643836</c:v>
                </c:pt>
                <c:pt idx="2">
                  <c:v>0.164383561643836</c:v>
                </c:pt>
                <c:pt idx="3">
                  <c:v>0.624657534246575</c:v>
                </c:pt>
                <c:pt idx="4">
                  <c:v>0.624657534246575</c:v>
                </c:pt>
                <c:pt idx="5">
                  <c:v>0.953424657534247</c:v>
                </c:pt>
                <c:pt idx="6">
                  <c:v>0.953424657534247</c:v>
                </c:pt>
                <c:pt idx="7">
                  <c:v>2.367123287671232</c:v>
                </c:pt>
                <c:pt idx="8">
                  <c:v>2.367123287671232</c:v>
                </c:pt>
                <c:pt idx="9">
                  <c:v>2.761643835616438</c:v>
                </c:pt>
                <c:pt idx="10">
                  <c:v>2.761643835616438</c:v>
                </c:pt>
                <c:pt idx="11">
                  <c:v>2.794520547945205</c:v>
                </c:pt>
                <c:pt idx="12">
                  <c:v>2.794520547945205</c:v>
                </c:pt>
                <c:pt idx="13">
                  <c:v>4.47123287671233</c:v>
                </c:pt>
                <c:pt idx="14">
                  <c:v>4.47123287671233</c:v>
                </c:pt>
                <c:pt idx="15">
                  <c:v>7.824657534246564</c:v>
                </c:pt>
                <c:pt idx="16">
                  <c:v>7.824657534246564</c:v>
                </c:pt>
                <c:pt idx="17">
                  <c:v>8.745205479452048</c:v>
                </c:pt>
                <c:pt idx="18">
                  <c:v>8.745205479452048</c:v>
                </c:pt>
                <c:pt idx="19">
                  <c:v>9.797260273972583</c:v>
                </c:pt>
                <c:pt idx="20">
                  <c:v>9.797260273972583</c:v>
                </c:pt>
                <c:pt idx="21">
                  <c:v>12.49315068493151</c:v>
                </c:pt>
                <c:pt idx="22">
                  <c:v>12.49315068493151</c:v>
                </c:pt>
              </c:numCache>
            </c:numRef>
          </c:xVal>
          <c:yVal>
            <c:numRef>
              <c:f>'Kaplan-Meier analysis1_HID'!$C$2:$C$24</c:f>
              <c:numCache>
                <c:formatCode>0.000</c:formatCode>
                <c:ptCount val="2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0.990459879043086</c:v>
                </c:pt>
                <c:pt idx="7">
                  <c:v>0.990459879043086</c:v>
                </c:pt>
                <c:pt idx="8">
                  <c:v>0.990459879043086</c:v>
                </c:pt>
                <c:pt idx="9">
                  <c:v>0.990459879043086</c:v>
                </c:pt>
                <c:pt idx="10">
                  <c:v>0.917371328386325</c:v>
                </c:pt>
                <c:pt idx="11">
                  <c:v>0.917371328386325</c:v>
                </c:pt>
                <c:pt idx="12">
                  <c:v>0.917371328386325</c:v>
                </c:pt>
                <c:pt idx="13">
                  <c:v>0.917371328386325</c:v>
                </c:pt>
                <c:pt idx="14">
                  <c:v>0.917371328386325</c:v>
                </c:pt>
                <c:pt idx="15">
                  <c:v>0.917371328386325</c:v>
                </c:pt>
                <c:pt idx="16">
                  <c:v>0.811905501527669</c:v>
                </c:pt>
                <c:pt idx="17">
                  <c:v>0.811905501527669</c:v>
                </c:pt>
                <c:pt idx="18">
                  <c:v>0.811905501527669</c:v>
                </c:pt>
                <c:pt idx="19">
                  <c:v>0.811905501527669</c:v>
                </c:pt>
                <c:pt idx="20">
                  <c:v>0.600658082140875</c:v>
                </c:pt>
                <c:pt idx="21">
                  <c:v>0.600658082140875</c:v>
                </c:pt>
                <c:pt idx="22">
                  <c:v>0.600658082140875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B5B-4C8E-AD9A-A77C48713FC0}"/>
            </c:ext>
          </c:extLst>
        </c:ser>
        <c:ser>
          <c:idx val="2"/>
          <c:order val="2"/>
          <c:spPr>
            <a:ln w="28575">
              <a:solidFill>
                <a:srgbClr val="003CE6"/>
              </a:solidFill>
              <a:prstDash val="solid"/>
            </a:ln>
            <a:effectLst/>
          </c:spPr>
          <c:marker>
            <c:symbol val="none"/>
          </c:marker>
          <c:dPt>
            <c:idx val="8"/>
            <c:marker>
              <c:symbol val="circle"/>
              <c:size val="5"/>
              <c:spPr>
                <a:solidFill>
                  <a:srgbClr val="FFFFFF"/>
                </a:solidFill>
                <a:ln w="28575"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B5B-4C8E-AD9A-A77C48713FC0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rgbClr val="FFFFFF"/>
                </a:solidFill>
                <a:ln w="28575"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B5B-4C8E-AD9A-A77C48713FC0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rgbClr val="FFFFFF"/>
                </a:solidFill>
                <a:ln w="28575"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B5B-4C8E-AD9A-A77C48713FC0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rgbClr val="FFFFFF"/>
                </a:solidFill>
                <a:ln w="28575"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B5B-4C8E-AD9A-A77C48713FC0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rgbClr val="FFFFFF"/>
                </a:solidFill>
                <a:ln w="28575"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B5B-4C8E-AD9A-A77C48713FC0}"/>
              </c:ext>
            </c:extLst>
          </c:dPt>
          <c:xVal>
            <c:numRef>
              <c:f>'Kaplan-Meier analysis1_HID'!$A$2:$A$24</c:f>
              <c:numCache>
                <c:formatCode>0.000</c:formatCode>
                <c:ptCount val="23"/>
                <c:pt idx="0">
                  <c:v>0.0</c:v>
                </c:pt>
                <c:pt idx="1">
                  <c:v>0.164383561643836</c:v>
                </c:pt>
                <c:pt idx="2">
                  <c:v>0.164383561643836</c:v>
                </c:pt>
                <c:pt idx="3">
                  <c:v>0.624657534246575</c:v>
                </c:pt>
                <c:pt idx="4">
                  <c:v>0.624657534246575</c:v>
                </c:pt>
                <c:pt idx="5">
                  <c:v>0.953424657534247</c:v>
                </c:pt>
                <c:pt idx="6">
                  <c:v>0.953424657534247</c:v>
                </c:pt>
                <c:pt idx="7">
                  <c:v>2.367123287671232</c:v>
                </c:pt>
                <c:pt idx="8">
                  <c:v>2.367123287671232</c:v>
                </c:pt>
                <c:pt idx="9">
                  <c:v>2.761643835616438</c:v>
                </c:pt>
                <c:pt idx="10">
                  <c:v>2.761643835616438</c:v>
                </c:pt>
                <c:pt idx="11">
                  <c:v>2.794520547945205</c:v>
                </c:pt>
                <c:pt idx="12">
                  <c:v>2.794520547945205</c:v>
                </c:pt>
                <c:pt idx="13">
                  <c:v>4.47123287671233</c:v>
                </c:pt>
                <c:pt idx="14">
                  <c:v>4.47123287671233</c:v>
                </c:pt>
                <c:pt idx="15">
                  <c:v>7.824657534246564</c:v>
                </c:pt>
                <c:pt idx="16">
                  <c:v>7.824657534246564</c:v>
                </c:pt>
                <c:pt idx="17">
                  <c:v>8.745205479452048</c:v>
                </c:pt>
                <c:pt idx="18">
                  <c:v>8.745205479452048</c:v>
                </c:pt>
                <c:pt idx="19">
                  <c:v>9.797260273972583</c:v>
                </c:pt>
                <c:pt idx="20">
                  <c:v>9.797260273972583</c:v>
                </c:pt>
                <c:pt idx="21">
                  <c:v>12.49315068493151</c:v>
                </c:pt>
                <c:pt idx="22">
                  <c:v>12.49315068493151</c:v>
                </c:pt>
              </c:numCache>
            </c:numRef>
          </c:xVal>
          <c:yVal>
            <c:numRef>
              <c:f>'Kaplan-Meier analysis1_HID'!$D$2:$D$24</c:f>
              <c:numCache>
                <c:formatCode>0.000</c:formatCode>
                <c:ptCount val="23"/>
                <c:pt idx="0">
                  <c:v>1.0</c:v>
                </c:pt>
                <c:pt idx="1">
                  <c:v>1.0</c:v>
                </c:pt>
                <c:pt idx="2">
                  <c:v>0.909090909090909</c:v>
                </c:pt>
                <c:pt idx="3">
                  <c:v>0.909090909090909</c:v>
                </c:pt>
                <c:pt idx="4">
                  <c:v>0.818181818181818</c:v>
                </c:pt>
                <c:pt idx="5">
                  <c:v>0.818181818181818</c:v>
                </c:pt>
                <c:pt idx="6">
                  <c:v>0.727272727272727</c:v>
                </c:pt>
                <c:pt idx="7">
                  <c:v>0.727272727272727</c:v>
                </c:pt>
                <c:pt idx="8">
                  <c:v>0.727272727272727</c:v>
                </c:pt>
                <c:pt idx="9">
                  <c:v>0.727272727272727</c:v>
                </c:pt>
                <c:pt idx="10">
                  <c:v>0.623376623376623</c:v>
                </c:pt>
                <c:pt idx="11">
                  <c:v>0.623376623376623</c:v>
                </c:pt>
                <c:pt idx="12">
                  <c:v>0.623376623376623</c:v>
                </c:pt>
                <c:pt idx="13">
                  <c:v>0.623376623376623</c:v>
                </c:pt>
                <c:pt idx="14">
                  <c:v>0.623376623376623</c:v>
                </c:pt>
                <c:pt idx="15">
                  <c:v>0.623376623376623</c:v>
                </c:pt>
                <c:pt idx="16">
                  <c:v>0.467532467532467</c:v>
                </c:pt>
                <c:pt idx="17">
                  <c:v>0.467532467532467</c:v>
                </c:pt>
                <c:pt idx="18">
                  <c:v>0.467532467532467</c:v>
                </c:pt>
                <c:pt idx="19">
                  <c:v>0.467532467532467</c:v>
                </c:pt>
                <c:pt idx="20">
                  <c:v>0.233766233766234</c:v>
                </c:pt>
                <c:pt idx="21">
                  <c:v>0.233766233766234</c:v>
                </c:pt>
                <c:pt idx="22">
                  <c:v>0.233766233766234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B5B-4C8E-AD9A-A77C48713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6720"/>
        <c:axId val="13738112"/>
      </c:scatterChart>
      <c:valAx>
        <c:axId val="13906720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 b="1"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months</a:t>
                </a:r>
              </a:p>
            </c:rich>
          </c:tx>
          <c:layout>
            <c:manualLayout>
              <c:xMode val="edge"/>
              <c:yMode val="edge"/>
              <c:x val="0.454491645588276"/>
              <c:y val="0.934245299255626"/>
            </c:manualLayout>
          </c:layout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738112"/>
        <c:crosses val="autoZero"/>
        <c:crossBetween val="midCat"/>
      </c:valAx>
      <c:valAx>
        <c:axId val="13738112"/>
        <c:scaling>
          <c:orientation val="minMax"/>
          <c:max val="1.0"/>
          <c:min val="0.0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906720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F4B8478-B59F-4133-ABA8-85846E652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31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08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B8478-B59F-4133-ABA8-85846E6529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3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698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8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5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24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0" hangingPunct="0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9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2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8289"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FE7F-26DA-4251-8478-E3A93E05B16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4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5FCB76B5-253E-47D5-A49E-2E1CC8E16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4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5FCB76B5-253E-47D5-A49E-2E1CC8E16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6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jp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0"/>
            <a:ext cx="2819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0"/>
            <a:ext cx="82550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20DA-2F68-4642-8BED-8B58119DA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B7AD-25E2-49A0-B1D4-AF0B6CF79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1437-D65A-420A-AF71-96BB8B529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3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524000"/>
            <a:ext cx="553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E208-4FED-4401-83E7-C7DF982C0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423F6-6ADD-494D-A979-0745E475B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AC5C-D658-4AEF-88C2-2B7C6FF34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22CC-2C12-4E22-B6F5-883AA135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CCDD-2C21-46E2-9B4D-A81190CE3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EE7B-198A-4102-BF2A-9372B174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75F0-6615-4DA6-9934-709B767C8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0"/>
            <a:ext cx="2819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0"/>
            <a:ext cx="82550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331B-4053-4E40-A120-5DE2C34DE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D60C0-F4A6-4224-B839-95CB5259A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2255-6A56-4180-98E4-DC48EDF96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C3488-DCF1-4210-A1F0-C27FDD90E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3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524000"/>
            <a:ext cx="553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D911-2226-4384-8ADB-C4DE32487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728A-CF72-4583-B231-D168393B2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7F5B-B4C0-4FBB-85A0-E8E3E560A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53EB-E008-48AB-8FC8-2115981F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E339-088A-4D45-BF17-DD65D1C73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74CDF-1F22-43C8-BFED-4AA82803B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40E8-E852-4F33-ADFA-CC5AC3910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0"/>
            <a:ext cx="2819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0"/>
            <a:ext cx="82550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DC12-1A7A-46C9-904A-2D98A0792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277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524000"/>
            <a:ext cx="5537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524000"/>
            <a:ext cx="5537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36336-4844-476F-9554-9D03B1F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9C4CF-645D-4153-B890-679994172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239CC-395E-4DEF-A58B-F3A8179A3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769F5-7453-4C4C-BE59-265839452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3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524000"/>
            <a:ext cx="553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FB732-E51E-4E1B-BB8A-95B8EB8A9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CECF0-51BC-4871-A585-27816902A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3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524000"/>
            <a:ext cx="553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A3C4-309E-4342-A34C-D6D8BA898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E96C1-01DD-469A-A6D6-10A30D26E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4088-5481-404E-A4DE-F84A9FAAB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A470-E201-4881-9860-804A4F5F1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B2177-C128-4089-9545-49411192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0"/>
            <a:ext cx="2819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0"/>
            <a:ext cx="82550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68EA-B045-45CD-BD3C-702FCCFF3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FF2DC-412F-4213-835A-34B37842F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7D2F-2F53-4384-B57C-B84040943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8B838-C009-48EB-9587-574155286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3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524000"/>
            <a:ext cx="553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4B38E-188D-451B-8F42-8AA7C771E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86FFC-3903-4F31-B734-E7A48DDCF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65F67-2083-4250-B910-D04057CD6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4998-C5D9-4EE2-BDDA-5E47998D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F860-C978-4012-A3DF-3367680A8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325A-2ED2-46D3-9C21-9CFCF5B51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F2DF-F325-434F-A095-3844E11D3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0"/>
            <a:ext cx="2819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0"/>
            <a:ext cx="82550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3196-BD1C-464E-B683-43C5BBCEC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1176000" cy="762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0668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0668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360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eaLnBrk="0" hangingPunct="0">
              <a:defRPr/>
            </a:pPr>
            <a:fld id="{659D2F7D-FC5C-3F46-9C72-E18FC1D7FFE0}" type="slidenum">
              <a:rPr lang="en-GB">
                <a:latin typeface="Arial"/>
                <a:ea typeface="ＭＳ Ｐゴシック"/>
              </a:rPr>
              <a:pPr eaLnBrk="0" hangingPunct="0">
                <a:defRPr/>
              </a:pPr>
              <a:t>‹#›</a:t>
            </a:fld>
            <a:endParaRPr lang="en-GB">
              <a:latin typeface="Arial"/>
              <a:ea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eaLnBrk="0" hangingPunct="0">
              <a:defRPr/>
            </a:pPr>
            <a:fld id="{796EC0D8-CF13-B54F-AABB-1280F8E58F14}" type="slidenum">
              <a:rPr lang="en-GB">
                <a:latin typeface="Arial"/>
                <a:ea typeface="ＭＳ Ｐゴシック"/>
              </a:rPr>
              <a:pPr eaLnBrk="0" hangingPunct="0">
                <a:defRPr/>
              </a:pPr>
              <a:t>‹#›</a:t>
            </a:fld>
            <a:endParaRPr lang="en-GB">
              <a:latin typeface="Arial"/>
              <a:ea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eaLnBrk="0" hangingPunct="0">
              <a:defRPr/>
            </a:pPr>
            <a:fld id="{659D2F7D-FC5C-3F46-9C72-E18FC1D7FFE0}" type="slidenum">
              <a:rPr lang="en-GB">
                <a:latin typeface="Arial"/>
                <a:ea typeface="ＭＳ Ｐゴシック"/>
              </a:rPr>
              <a:pPr eaLnBrk="0" hangingPunct="0">
                <a:defRPr/>
              </a:pPr>
              <a:t>‹#›</a:t>
            </a:fld>
            <a:endParaRPr lang="en-GB">
              <a:latin typeface="Arial"/>
              <a:ea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 eaLnBrk="0" hangingPunct="0">
              <a:defRPr/>
            </a:pPr>
            <a:fld id="{865B40A2-B197-3B46-BE14-65D655D54854}" type="slidenum">
              <a:rPr lang="en-US">
                <a:ea typeface="ＭＳ Ｐゴシック"/>
              </a:rPr>
              <a:pPr eaLnBrk="0" hangingPunct="0">
                <a:defRPr/>
              </a:pPr>
              <a:t>‹#›</a:t>
            </a:fld>
            <a:endParaRPr lang="en-US" dirty="0">
              <a:ea typeface="ＭＳ Ｐゴシック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 eaLnBrk="0" hangingPunct="0">
              <a:defRPr/>
            </a:pPr>
            <a:endParaRPr lang="en-US" sz="2400">
              <a:latin typeface="Arial"/>
              <a:ea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3.xml"/><Relationship Id="rId17" Type="http://schemas.openxmlformats.org/officeDocument/2006/relationships/theme" Target="../theme/theme7.xml"/><Relationship Id="rId18" Type="http://schemas.openxmlformats.org/officeDocument/2006/relationships/image" Target="../media/image7.jp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C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Lucida Grande" charset="0"/>
            </a:endParaRPr>
          </a:p>
        </p:txBody>
      </p:sp>
      <p:pic>
        <p:nvPicPr>
          <p:cNvPr id="1027" name="Picture 5" descr="MGH_CMYK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421284" y="6278564"/>
            <a:ext cx="229446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19200"/>
            <a:ext cx="12192000" cy="4114800"/>
          </a:xfrm>
          <a:prstGeom prst="rect">
            <a:avLst/>
          </a:prstGeom>
          <a:solidFill>
            <a:srgbClr val="007E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Lucida Grande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Lucida Grande" charset="0"/>
            </a:endParaRPr>
          </a:p>
        </p:txBody>
      </p:sp>
      <p:pic>
        <p:nvPicPr>
          <p:cNvPr id="1030" name="Picture 10" descr="Hvd Teaching Affi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50401" y="457200"/>
            <a:ext cx="220768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8534400" y="5715000"/>
            <a:ext cx="3657600" cy="1143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Lucida Grande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27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4" name="Picture 10" descr="Cancer Center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8333" y="5340350"/>
            <a:ext cx="478366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ransition spd="slow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E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Lucida Grande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27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+mn-lt"/>
                <a:ea typeface="+mn-ea"/>
              </a:defRPr>
            </a:lvl1pPr>
          </a:lstStyle>
          <a:p>
            <a:pPr>
              <a:defRPr/>
            </a:pPr>
            <a:fld id="{103FC3D3-E5F4-4BCF-A103-A8AFED855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8" name="Picture 6" descr="Cancer Center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40800" y="5867400"/>
            <a:ext cx="3048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ransition spd="slow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C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Lucida Grande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E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Lucida Grande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27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+mn-lt"/>
                <a:ea typeface="+mn-ea"/>
              </a:defRPr>
            </a:lvl1pPr>
          </a:lstStyle>
          <a:p>
            <a:pPr>
              <a:defRPr/>
            </a:pPr>
            <a:fld id="{4247F1D6-EC6B-472F-BBC2-794E75C29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7" descr="Cancer Center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40800" y="5867400"/>
            <a:ext cx="3048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</p:sldLayoutIdLst>
  <p:transition spd="slow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E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Lucida Grande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27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+mn-lt"/>
                <a:ea typeface="+mn-ea"/>
              </a:defRPr>
            </a:lvl1pPr>
          </a:lstStyle>
          <a:p>
            <a:pPr>
              <a:defRPr/>
            </a:pPr>
            <a:fld id="{C38B18FB-73E7-4FF9-A306-275897F7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8918" name="Picture 6" descr="Cancer Center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40800" y="5867400"/>
            <a:ext cx="3048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ransition spd="slow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C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Lucida Grande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E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Lucida Grande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27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+mn-lt"/>
                <a:ea typeface="+mn-ea"/>
              </a:defRPr>
            </a:lvl1pPr>
          </a:lstStyle>
          <a:p>
            <a:pPr>
              <a:defRPr/>
            </a:pPr>
            <a:fld id="{26F88B1F-D0BF-4142-9855-BD182F14C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07" name="Picture 7" descr="Cancer Center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40800" y="5867400"/>
            <a:ext cx="3048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ransition spd="slow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TP_SlidePlain-ASCO12_v1f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46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36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51C8C1-6F5B-AE47-94EA-3A55EFA8C7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49082" y="6324600"/>
            <a:ext cx="1457036" cy="4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 advClick="0"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1" charset="0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9pPr>
    </p:titleStyle>
    <p:bodyStyle>
      <a:lvl1pPr marL="342900" indent="-342900" algn="l" rtl="0" eaLnBrk="0" fontAlgn="base" hangingPunct="0">
        <a:spcBef>
          <a:spcPts val="1675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ts val="1675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ts val="1675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ts val="1675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ts val="167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3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07114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Rationale for venetoclax in MCL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24000"/>
            <a:ext cx="6985000" cy="4572000"/>
          </a:xfrm>
        </p:spPr>
        <p:txBody>
          <a:bodyPr/>
          <a:lstStyle/>
          <a:p>
            <a:r>
              <a:rPr lang="en-US" sz="2000" dirty="0"/>
              <a:t>BCL-2 is frequently aberrantly expressed</a:t>
            </a:r>
          </a:p>
          <a:p>
            <a:r>
              <a:rPr lang="en-US" sz="2000" dirty="0"/>
              <a:t>Amplification of 18q21 (</a:t>
            </a:r>
            <a:r>
              <a:rPr lang="en-US" sz="2000" dirty="0" err="1"/>
              <a:t>incl</a:t>
            </a:r>
            <a:r>
              <a:rPr lang="en-US" sz="2000" dirty="0"/>
              <a:t> </a:t>
            </a:r>
            <a:r>
              <a:rPr lang="en-US" sz="2000" dirty="0" smtClean="0"/>
              <a:t>BCL-2 </a:t>
            </a:r>
            <a:r>
              <a:rPr lang="en-US" sz="2000" dirty="0"/>
              <a:t>locus) is common</a:t>
            </a:r>
          </a:p>
          <a:p>
            <a:r>
              <a:rPr lang="en-US" sz="2000" dirty="0"/>
              <a:t>Defective protein degradation via reduced FBX010</a:t>
            </a:r>
          </a:p>
          <a:p>
            <a:r>
              <a:rPr lang="en-US" sz="2000" dirty="0"/>
              <a:t>Transcriptional upregulation</a:t>
            </a:r>
            <a:r>
              <a:rPr lang="en-GB" sz="2000" dirty="0"/>
              <a:t> through BTK-mediated </a:t>
            </a:r>
            <a:r>
              <a:rPr lang="en-GB" sz="2000" dirty="0" err="1"/>
              <a:t>NFkB</a:t>
            </a:r>
            <a:r>
              <a:rPr lang="en-GB" sz="2000" dirty="0"/>
              <a:t> activation</a:t>
            </a:r>
            <a:endParaRPr lang="en-GB" sz="2000" baseline="30000" dirty="0"/>
          </a:p>
          <a:p>
            <a:r>
              <a:rPr lang="en-US" sz="2000" dirty="0"/>
              <a:t>Venetoclax is a selective, potent, orally bioavailable </a:t>
            </a:r>
            <a:br>
              <a:rPr lang="en-US" sz="2000" dirty="0"/>
            </a:br>
            <a:r>
              <a:rPr lang="en-US" sz="2000" dirty="0" smtClean="0"/>
              <a:t>BCL-2 </a:t>
            </a:r>
            <a:r>
              <a:rPr lang="en-US" sz="2000" dirty="0"/>
              <a:t>inhibitor that binds BCL-2 with &gt;1000-fold higher affinity than BCL-X</a:t>
            </a:r>
            <a:r>
              <a:rPr lang="en-US" sz="2000" baseline="-25000" dirty="0"/>
              <a:t>L</a:t>
            </a:r>
            <a:r>
              <a:rPr lang="en-US" sz="2000" dirty="0"/>
              <a:t>, BCL-W and MCL-1</a:t>
            </a:r>
          </a:p>
          <a:p>
            <a:r>
              <a:rPr lang="en-US" sz="2000" dirty="0"/>
              <a:t>Venetoclax acts as a BH3-mimetic, displacing the BH3-only protein BIM from </a:t>
            </a:r>
            <a:r>
              <a:rPr lang="en-US" sz="2000" dirty="0" smtClean="0"/>
              <a:t>BCL-2, </a:t>
            </a:r>
            <a:r>
              <a:rPr lang="en-US" sz="2000" dirty="0"/>
              <a:t>thereby inducing apoptosis in BCL-2 dependent cells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2971800" cy="4480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6379535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err="1"/>
              <a:t>Bentz</a:t>
            </a:r>
            <a:r>
              <a:rPr lang="en-GB" sz="900" dirty="0"/>
              <a:t> M et al. Genes Chromosomes Cancer 2000</a:t>
            </a:r>
          </a:p>
          <a:p>
            <a:r>
              <a:rPr lang="en-GB" sz="900" dirty="0"/>
              <a:t>Li et al Oncogene 2016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883203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17" y="2738905"/>
            <a:ext cx="5106953" cy="32660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Venetoclax in Relapsed/Refractory MCL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0906720"/>
              </p:ext>
            </p:extLst>
          </p:nvPr>
        </p:nvGraphicFramePr>
        <p:xfrm>
          <a:off x="482600" y="4371914"/>
          <a:ext cx="41148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102533855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396322609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Mantle cell lymphoma cohort (N=28)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52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72 (35-85)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195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Prior therapies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(1-10)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420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Bulky &gt;5cm/&gt;10cm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421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LDH &gt; ULN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4778096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322397"/>
              </p:ext>
            </p:extLst>
          </p:nvPr>
        </p:nvGraphicFramePr>
        <p:xfrm>
          <a:off x="8001000" y="1343297"/>
          <a:ext cx="27432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406878139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69308587"/>
                    </a:ext>
                  </a:extLst>
                </a:gridCol>
              </a:tblGrid>
              <a:tr h="325701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Response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543395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r>
                        <a:rPr lang="en-US" sz="1800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 (75%)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2871819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r>
                        <a:rPr lang="en-US" sz="1800" dirty="0"/>
                        <a:t>   CRR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6 (21%)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6692830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r>
                        <a:rPr lang="en-US" sz="1800" dirty="0"/>
                        <a:t>   PRR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15 (54%)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7293268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r>
                        <a:rPr lang="en-US" sz="1800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 (18%)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63864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Davids, et al. JCO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231948"/>
            <a:ext cx="4743717" cy="303525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219200" y="2463678"/>
            <a:ext cx="1011936" cy="17830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90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Responses to Venetoclax may be durable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97" t="3206" r="30335" b="3807"/>
          <a:stretch/>
        </p:blipFill>
        <p:spPr>
          <a:xfrm>
            <a:off x="34413" y="1871292"/>
            <a:ext cx="6310360" cy="4159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07" t="8581" r="65322" b="50904"/>
          <a:stretch/>
        </p:blipFill>
        <p:spPr>
          <a:xfrm>
            <a:off x="6045200" y="1368302"/>
            <a:ext cx="3454946" cy="2866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5438" t="8581" r="31241" b="50904"/>
          <a:stretch/>
        </p:blipFill>
        <p:spPr>
          <a:xfrm>
            <a:off x="8610600" y="3950843"/>
            <a:ext cx="3347484" cy="2781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5075" y="1476153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Median PFS 14 m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Davids, et al. JCO 2017</a:t>
            </a:r>
          </a:p>
        </p:txBody>
      </p:sp>
    </p:spTree>
    <p:extLst>
      <p:ext uri="{BB962C8B-B14F-4D97-AF65-F5344CB8AC3E}">
        <p14:creationId xmlns:p14="http://schemas.microsoft.com/office/powerpoint/2010/main" val="224988367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Venetoclax toxicity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Davids, et al. JCO 2017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77168"/>
              </p:ext>
            </p:extLst>
          </p:nvPr>
        </p:nvGraphicFramePr>
        <p:xfrm>
          <a:off x="1600200" y="1524000"/>
          <a:ext cx="8382000" cy="403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xmlns="" val="1948450833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xmlns="" val="3928731467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xmlns="" val="800409047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Any grade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Grade 3-4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24254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719789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Diarrhea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854486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18126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Anorexia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6079308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Constipation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668457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5756957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266261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2739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635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5573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Tumor lysis </a:t>
            </a:r>
            <a:r>
              <a:rPr lang="en-US" sz="2800" dirty="0" smtClean="0"/>
              <a:t>syndrome</a:t>
            </a:r>
            <a:r>
              <a:rPr lang="mr-IN" sz="2800" dirty="0"/>
              <a:t> (TLS)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06400" y="1447800"/>
            <a:ext cx="10795000" cy="4419600"/>
          </a:xfrm>
        </p:spPr>
        <p:txBody>
          <a:bodyPr/>
          <a:lstStyle/>
          <a:p>
            <a:r>
              <a:rPr lang="en-US" sz="2600" dirty="0"/>
              <a:t>Clinical TLS is less common than in CLL, but has been reported, including in “low risk” patients.</a:t>
            </a:r>
          </a:p>
          <a:p>
            <a:endParaRPr lang="en-US" sz="2600" dirty="0"/>
          </a:p>
          <a:p>
            <a:r>
              <a:rPr lang="en-US" sz="2600" dirty="0"/>
              <a:t>My practice:</a:t>
            </a:r>
          </a:p>
          <a:p>
            <a:pPr lvl="1"/>
            <a:r>
              <a:rPr lang="en-US" sz="2200" dirty="0"/>
              <a:t>All patients should have close observation, hydration and </a:t>
            </a:r>
            <a:r>
              <a:rPr lang="en-US" sz="2200" dirty="0" smtClean="0"/>
              <a:t>allopurinol.</a:t>
            </a:r>
            <a:endParaRPr lang="en-US" sz="2200" dirty="0"/>
          </a:p>
          <a:p>
            <a:pPr lvl="1"/>
            <a:r>
              <a:rPr lang="en-US" sz="2200" dirty="0"/>
              <a:t>Follow CLL algorithm</a:t>
            </a:r>
            <a:r>
              <a:rPr lang="en-US" sz="2200" dirty="0" smtClean="0"/>
              <a:t>: Begin </a:t>
            </a:r>
            <a:r>
              <a:rPr lang="en-US" sz="2200" dirty="0"/>
              <a:t>at 20 mg and escalate weekly to 800 </a:t>
            </a:r>
            <a:r>
              <a:rPr lang="en-US" sz="2200" dirty="0" smtClean="0"/>
              <a:t>mg.</a:t>
            </a:r>
            <a:endParaRPr lang="en-US" sz="2200" dirty="0"/>
          </a:p>
          <a:p>
            <a:pPr lvl="1"/>
            <a:r>
              <a:rPr lang="en-US" sz="2200" dirty="0"/>
              <a:t>More rapid dose escalation strategies are being </a:t>
            </a:r>
            <a:r>
              <a:rPr lang="en-US" sz="2200" dirty="0" smtClean="0"/>
              <a:t>explored.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84489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23038"/>
            <a:ext cx="12192000" cy="1772449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82880" tIns="274320" bIns="274320">
            <a:no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</a:rPr>
              <a:t>Efficacy of venetoclax monotherapy in patients with relapsed, refractory mantle cell lymphoma post Btk inhibition therapy.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8693"/>
            <a:ext cx="8534400" cy="193941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70000"/>
              </a:lnSpc>
              <a:defRPr/>
            </a:pP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Toby A. Eyre</a:t>
            </a:r>
          </a:p>
          <a:p>
            <a:pPr>
              <a:lnSpc>
                <a:spcPct val="7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MBChB (Hons),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DipMedEd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MRCP(UK),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FRCPath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M.D.</a:t>
            </a:r>
          </a:p>
          <a:p>
            <a:pPr>
              <a:lnSpc>
                <a:spcPct val="7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Consultant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Haematologist</a:t>
            </a:r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Department of Haematology</a:t>
            </a:r>
          </a:p>
          <a:p>
            <a:pPr>
              <a:lnSpc>
                <a:spcPct val="7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Oxford University Hospitals </a:t>
            </a:r>
          </a:p>
          <a:p>
            <a:pPr>
              <a:lnSpc>
                <a:spcPct val="7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NHS Foundation Trust  </a:t>
            </a:r>
          </a:p>
          <a:p>
            <a:pPr>
              <a:lnSpc>
                <a:spcPct val="7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United Kingdom</a:t>
            </a:r>
          </a:p>
        </p:txBody>
      </p:sp>
      <p:pic>
        <p:nvPicPr>
          <p:cNvPr id="5" name="Picture 4" descr="oxford universit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3" y="4946809"/>
            <a:ext cx="1666204" cy="1666204"/>
          </a:xfrm>
          <a:prstGeom prst="rect">
            <a:avLst/>
          </a:prstGeom>
        </p:spPr>
      </p:pic>
      <p:pic>
        <p:nvPicPr>
          <p:cNvPr id="6" name="Picture 5" descr="Oxford+university+Hospita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13" y="5940894"/>
            <a:ext cx="4076700" cy="81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459"/>
          <a:stretch/>
        </p:blipFill>
        <p:spPr>
          <a:xfrm>
            <a:off x="0" y="0"/>
            <a:ext cx="12192000" cy="21304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90098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T.A. Eyre</a:t>
            </a:r>
            <a:r>
              <a:rPr lang="en-US" sz="2400" dirty="0"/>
              <a:t>, H. S. Walter, S. </a:t>
            </a:r>
            <a:r>
              <a:rPr lang="en-US" sz="2400" dirty="0" err="1"/>
              <a:t>Iyengar</a:t>
            </a:r>
            <a:r>
              <a:rPr lang="en-US" sz="2400" dirty="0"/>
              <a:t>, G. Follows, C.P. Fox,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</a:t>
            </a:r>
            <a:r>
              <a:rPr lang="en-US" sz="2400" dirty="0"/>
              <a:t>. Morley, M.J.S. Dyer &amp; G. P. Collins.</a:t>
            </a:r>
          </a:p>
        </p:txBody>
      </p:sp>
    </p:spTree>
    <p:extLst>
      <p:ext uri="{BB962C8B-B14F-4D97-AF65-F5344CB8AC3E}">
        <p14:creationId xmlns:p14="http://schemas.microsoft.com/office/powerpoint/2010/main" val="381297188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Efficacy of venetoclax monotherapy in patients with relapsed, refractory mantle cell lymphoma post </a:t>
            </a:r>
            <a:r>
              <a:rPr lang="en-US" sz="2800" dirty="0" err="1"/>
              <a:t>Btk</a:t>
            </a:r>
            <a:r>
              <a:rPr lang="en-US" sz="2800" dirty="0"/>
              <a:t> inhibition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24000"/>
            <a:ext cx="4013200" cy="4572000"/>
          </a:xfrm>
        </p:spPr>
        <p:txBody>
          <a:bodyPr/>
          <a:lstStyle/>
          <a:p>
            <a:r>
              <a:rPr lang="en-GB" sz="1900" dirty="0"/>
              <a:t>Retrospective, multicentre study</a:t>
            </a:r>
          </a:p>
          <a:p>
            <a:r>
              <a:rPr lang="en-GB" sz="1900" dirty="0"/>
              <a:t>20 R/R MCL patients treated with venetoclax at major UK centres (03/2016 -&gt; 05/2018) via the UK-wide compassionate use scheme</a:t>
            </a:r>
          </a:p>
          <a:p>
            <a:r>
              <a:rPr lang="en-GB" sz="1900" dirty="0"/>
              <a:t>All patients had prior ibrutinib exposure</a:t>
            </a:r>
          </a:p>
          <a:p>
            <a:r>
              <a:rPr lang="en-GB" sz="1900" dirty="0"/>
              <a:t>Target dose: 800 mg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/>
              <a:t>Eyre, et al. Proc EHA 2018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918572"/>
              </p:ext>
            </p:extLst>
          </p:nvPr>
        </p:nvGraphicFramePr>
        <p:xfrm>
          <a:off x="5063203" y="1371600"/>
          <a:ext cx="6591300" cy="46179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14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6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All patients (N=20)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 (%)</a:t>
                      </a:r>
                      <a:endParaRPr lang="is-IS" sz="1600" b="1" i="0" u="none" strike="noStrike" dirty="0"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Median 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 (range 43-84)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7111051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Advanced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1250919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Elevated LDH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6074359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ECOG PS 2-4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94184808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sMIPI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6639011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Median</a:t>
                      </a:r>
                      <a:r>
                        <a:rPr lang="en-US" sz="1600" u="none" strike="noStrike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</a:t>
                      </a:r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rior lines of therapy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(range 2-5)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First line therapy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CHOP+/-R or CHOP-like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Fludarabine</a:t>
                      </a:r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-based+/-R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MAXI-CHOP/HDAC+/-R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ASCT Consolidation in 1</a:t>
                      </a:r>
                      <a:r>
                        <a:rPr lang="en-US" sz="1600" u="none" strike="noStrike" baseline="30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</a:t>
                      </a:r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remission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 (30%)</a:t>
                      </a:r>
                      <a:r>
                        <a:rPr lang="sk-SK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0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Rituximab Maintenance in 1</a:t>
                      </a:r>
                      <a:r>
                        <a:rPr lang="en-US" sz="1600" u="none" strike="noStrike" baseline="30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</a:t>
                      </a:r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remission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(10%)</a:t>
                      </a:r>
                      <a:r>
                        <a:rPr lang="sk-SK" sz="1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88253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prior BTK inhibitor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/>
              <a:t>Eyre, et al. Proc EHA 2018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87083"/>
              </p:ext>
            </p:extLst>
          </p:nvPr>
        </p:nvGraphicFramePr>
        <p:xfrm>
          <a:off x="152399" y="1295847"/>
          <a:ext cx="5257801" cy="41096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6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16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All patients (N=20)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 (%)</a:t>
                      </a:r>
                      <a:endParaRPr lang="is-I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Response rate to prior BTK inhibitor*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ORR 11/20 (55%)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76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600" u="none" strike="noStrike" dirty="0">
                          <a:effectLst/>
                        </a:rPr>
                        <a:t>CR 3 (15%)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76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PR 8 (40%)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95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600" u="none" strike="noStrike" dirty="0">
                          <a:effectLst/>
                        </a:rPr>
                        <a:t>PD 5 (25%)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2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Duration of exposure to BTK inhibitor (months; range)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4.8 months </a:t>
                      </a:r>
                      <a:r>
                        <a:rPr lang="en-US" sz="1600" u="none" strike="noStrike" dirty="0" smtClean="0">
                          <a:effectLst/>
                        </a:rPr>
                        <a:t/>
                      </a:r>
                      <a:br>
                        <a:rPr lang="en-US" sz="1600" u="none" strike="noStrike" dirty="0" smtClean="0">
                          <a:effectLst/>
                        </a:rPr>
                      </a:br>
                      <a:r>
                        <a:rPr lang="en-US" sz="1600" u="none" strike="noStrike" dirty="0" smtClean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range 0.7-34.8)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6023912"/>
                  </a:ext>
                </a:extLst>
              </a:tr>
              <a:tr h="522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Reason for BTK inhibitor discontinuation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Progressive disease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Stable disease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Toxicity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600" u="none" strike="noStrike" dirty="0">
                          <a:effectLst/>
                        </a:rPr>
                        <a:t>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Box 5">
            <a:extLst/>
          </p:cNvPr>
          <p:cNvSpPr txBox="1"/>
          <p:nvPr/>
        </p:nvSpPr>
        <p:spPr>
          <a:xfrm>
            <a:off x="152400" y="5656604"/>
            <a:ext cx="57404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*ibrutinib (n=17), ibrutinib with donor lymphocyte infusion (n=1), tirabrutinib (n=2)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00428"/>
              </p:ext>
            </p:extLst>
          </p:nvPr>
        </p:nvGraphicFramePr>
        <p:xfrm>
          <a:off x="6279445" y="1631072"/>
          <a:ext cx="5627825" cy="446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6781800" y="1383268"/>
            <a:ext cx="4572000" cy="3693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Times New Roman" charset="0"/>
              </a:rPr>
              <a:t>median PFS to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Times New Roman" charset="0"/>
              </a:rPr>
              <a:t>BTKi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Times New Roman" charset="0"/>
              </a:rPr>
              <a:t> f 4.8 m (95% CI 3.1-29.2 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m)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471551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Toxicity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/>
              <a:t>Eyre, et al. Proc EHA 2018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67782"/>
              </p:ext>
            </p:extLst>
          </p:nvPr>
        </p:nvGraphicFramePr>
        <p:xfrm>
          <a:off x="406400" y="1436830"/>
          <a:ext cx="6146800" cy="49749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45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1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6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All patients (N=20)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 (%)</a:t>
                      </a:r>
                      <a:endParaRPr lang="is-IS" sz="1700" b="1" i="0" u="none" strike="noStrike" dirty="0">
                        <a:solidFill>
                          <a:schemeClr val="tx2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No adverse effects reported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12 (60%)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3186321300"/>
                  </a:ext>
                </a:extLst>
              </a:tr>
              <a:tr h="420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Grade 4 sepsis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1 (5%)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Grade 3 pneumonia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3 (15%)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931222348"/>
                  </a:ext>
                </a:extLst>
              </a:tr>
              <a:tr h="392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Grade 2 diarrhoea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2 (10%)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Grade 2 fatigue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2 (10%)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2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Grade 2 headache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2 (10%)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8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Grade 2 nausea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1 (5%)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3305828404"/>
                  </a:ext>
                </a:extLst>
              </a:tr>
              <a:tr h="448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Grade 2 neutropenia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1 (5%)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8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Grade 2 raised gamma GT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1 (5%)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361288235"/>
                  </a:ext>
                </a:extLst>
              </a:tr>
              <a:tr h="448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Grade 1 anaemia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1 (5%)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895832"/>
                  </a:ext>
                </a:extLst>
              </a:tr>
              <a:tr h="291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>
                          <a:effectLst/>
                        </a:rPr>
                        <a:t>Grade 1 thrombocytopenia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700" u="none" strike="noStrike" dirty="0">
                          <a:effectLst/>
                        </a:rPr>
                        <a:t>1 (5%)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30095012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255058"/>
              </p:ext>
            </p:extLst>
          </p:nvPr>
        </p:nvGraphicFramePr>
        <p:xfrm>
          <a:off x="7010400" y="1850737"/>
          <a:ext cx="4800600" cy="13496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12656">
                  <a:extLst>
                    <a:ext uri="{9D8B030D-6E8A-4147-A177-3AD203B41FA5}">
                      <a16:colId xmlns:a16="http://schemas.microsoft.com/office/drawing/2014/main" xmlns="" val="715928315"/>
                    </a:ext>
                  </a:extLst>
                </a:gridCol>
                <a:gridCol w="1587944">
                  <a:extLst>
                    <a:ext uri="{9D8B030D-6E8A-4147-A177-3AD203B41FA5}">
                      <a16:colId xmlns:a16="http://schemas.microsoft.com/office/drawing/2014/main" xmlns="" val="3953100878"/>
                    </a:ext>
                  </a:extLst>
                </a:gridCol>
              </a:tblGrid>
              <a:tr h="616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Dose reductions:</a:t>
                      </a:r>
                    </a:p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800 mg </a:t>
                      </a:r>
                      <a:r>
                        <a:rPr lang="en-US" sz="1600" u="none" strike="noStrike" dirty="0">
                          <a:effectLst/>
                        </a:rPr>
                        <a:t>to 600 mg required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3 (15%)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2811594043"/>
                  </a:ext>
                </a:extLst>
              </a:tr>
              <a:tr h="7335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Reasons: </a:t>
                      </a:r>
                    </a:p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Grade 2 fatigue (n = 1), Grade 2 diarrhoea (n = 2)</a:t>
                      </a:r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091543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23481"/>
              </p:ext>
            </p:extLst>
          </p:nvPr>
        </p:nvGraphicFramePr>
        <p:xfrm>
          <a:off x="7010400" y="3581400"/>
          <a:ext cx="4800600" cy="914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12656">
                  <a:extLst>
                    <a:ext uri="{9D8B030D-6E8A-4147-A177-3AD203B41FA5}">
                      <a16:colId xmlns:a16="http://schemas.microsoft.com/office/drawing/2014/main" xmlns="" val="266753692"/>
                    </a:ext>
                  </a:extLst>
                </a:gridCol>
                <a:gridCol w="1587944">
                  <a:extLst>
                    <a:ext uri="{9D8B030D-6E8A-4147-A177-3AD203B41FA5}">
                      <a16:colId xmlns:a16="http://schemas.microsoft.com/office/drawing/2014/main" xmlns="" val="182568331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Biochemical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tumour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5 (25%)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6309153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Clinical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tumour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lysis syndrome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0 (0%)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72801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67852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Efficacy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/>
              <a:t>Eyre, et al. Proc EHA 2018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0032" y="1295400"/>
            <a:ext cx="4289258" cy="2531317"/>
          </a:xfrm>
        </p:spPr>
        <p:txBody>
          <a:bodyPr>
            <a:noAutofit/>
          </a:bodyPr>
          <a:lstStyle/>
          <a:p>
            <a:r>
              <a:rPr lang="en-GB" sz="2000" dirty="0"/>
              <a:t>n=20, median f/u 5 m</a:t>
            </a:r>
          </a:p>
          <a:p>
            <a:r>
              <a:rPr lang="en-GB" sz="2000" dirty="0"/>
              <a:t>ORR 60% (CR 20%) </a:t>
            </a:r>
            <a:endParaRPr lang="en-US" sz="1800" dirty="0"/>
          </a:p>
          <a:p>
            <a:pPr lvl="1"/>
            <a:r>
              <a:rPr lang="en-US" sz="1600" dirty="0" smtClean="0"/>
              <a:t>Primary </a:t>
            </a:r>
            <a:r>
              <a:rPr lang="en-US" sz="1600" dirty="0" err="1"/>
              <a:t>BTKi</a:t>
            </a:r>
            <a:r>
              <a:rPr lang="en-US" sz="1600" dirty="0"/>
              <a:t> resistant (n = 9): 44%</a:t>
            </a:r>
          </a:p>
          <a:p>
            <a:pPr lvl="1"/>
            <a:r>
              <a:rPr lang="en-US" sz="1600" dirty="0"/>
              <a:t>Initial </a:t>
            </a:r>
            <a:r>
              <a:rPr lang="en-US" sz="1600" dirty="0" err="1"/>
              <a:t>BTKi</a:t>
            </a:r>
            <a:r>
              <a:rPr lang="en-US" sz="1600" dirty="0"/>
              <a:t> response (n = 11): 73%</a:t>
            </a:r>
          </a:p>
          <a:p>
            <a:pPr lvl="1"/>
            <a:r>
              <a:rPr lang="en-US" sz="1600" dirty="0" err="1"/>
              <a:t>Blastoid</a:t>
            </a:r>
            <a:r>
              <a:rPr lang="en-US" sz="1600" dirty="0"/>
              <a:t> (n=4): 25%</a:t>
            </a:r>
            <a:endParaRPr lang="en-GB" sz="1600" dirty="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830380"/>
              </p:ext>
            </p:extLst>
          </p:nvPr>
        </p:nvGraphicFramePr>
        <p:xfrm>
          <a:off x="406400" y="3467100"/>
          <a:ext cx="5029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78697"/>
              </p:ext>
            </p:extLst>
          </p:nvPr>
        </p:nvGraphicFramePr>
        <p:xfrm>
          <a:off x="5921476" y="1295400"/>
          <a:ext cx="5889523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61307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1"/>
            <a:ext cx="10287000" cy="1470025"/>
          </a:xfrm>
        </p:spPr>
        <p:txBody>
          <a:bodyPr/>
          <a:lstStyle/>
          <a:p>
            <a:pPr eaLnBrk="1" hangingPunct="1"/>
            <a:r>
              <a:rPr lang="en-US" b="1" dirty="0"/>
              <a:t>Emerging Research with and Ongoing Evaluation of Venetoclax and Other Novel Agents in Relapsed/Refractory Mantle Cell Lymphoma</a:t>
            </a:r>
            <a:endParaRPr lang="en-US" dirty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3352801"/>
            <a:ext cx="9067800" cy="1770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>
                <a:solidFill>
                  <a:schemeClr val="tx2"/>
                </a:solidFill>
              </a:rPr>
              <a:t>Jeremy S. Abramson, MD, </a:t>
            </a:r>
            <a:r>
              <a:rPr lang="en-US" sz="1800" dirty="0" err="1">
                <a:solidFill>
                  <a:schemeClr val="tx2"/>
                </a:solidFill>
              </a:rPr>
              <a:t>MMSc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1800" dirty="0">
                <a:solidFill>
                  <a:schemeClr val="tx2"/>
                </a:solidFill>
              </a:rPr>
              <a:t>Massachusetts General Hospital Cancer Center</a:t>
            </a:r>
          </a:p>
          <a:p>
            <a:pPr marL="0" indent="0" eaLnBrk="1" hangingPunct="1">
              <a:buNone/>
            </a:pPr>
            <a:r>
              <a:rPr lang="en-US" sz="1800" dirty="0">
                <a:solidFill>
                  <a:schemeClr val="tx2"/>
                </a:solidFill>
              </a:rPr>
              <a:t>Harvard Medical School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Mechanisms of resistance to venetoclax in MCL (very limited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Upregulation of other BCL-2 family members (BCL-</a:t>
            </a:r>
            <a:r>
              <a:rPr lang="en-US" dirty="0" err="1"/>
              <a:t>xL</a:t>
            </a:r>
            <a:r>
              <a:rPr lang="en-US" dirty="0"/>
              <a:t>, MCL-1)</a:t>
            </a:r>
          </a:p>
          <a:p>
            <a:r>
              <a:rPr lang="en-US" dirty="0"/>
              <a:t>Post-translational phosphorylation of </a:t>
            </a:r>
            <a:r>
              <a:rPr lang="en-US" dirty="0" smtClean="0"/>
              <a:t>BCL-2 </a:t>
            </a:r>
            <a:r>
              <a:rPr lang="en-US" dirty="0"/>
              <a:t>family members</a:t>
            </a:r>
          </a:p>
          <a:p>
            <a:r>
              <a:rPr lang="en-US" dirty="0"/>
              <a:t>Downstream BCR, PI3K/AKT signaling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775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75990"/>
            <a:ext cx="4462915" cy="29749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Ibrutinib plus Venetoclax: Single arm phase 2 study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902932"/>
              </p:ext>
            </p:extLst>
          </p:nvPr>
        </p:nvGraphicFramePr>
        <p:xfrm>
          <a:off x="406400" y="3613660"/>
          <a:ext cx="3810000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xmlns="" val="577541483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xmlns="" val="3434655710"/>
                    </a:ext>
                  </a:extLst>
                </a:gridCol>
              </a:tblGrid>
              <a:tr h="31028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Characteristic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n=24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4930613"/>
                  </a:ext>
                </a:extLst>
              </a:tr>
              <a:tr h="330838">
                <a:tc>
                  <a:txBody>
                    <a:bodyPr/>
                    <a:lstStyle/>
                    <a:p>
                      <a:r>
                        <a:rPr lang="en-US" sz="1600" dirty="0"/>
                        <a:t>Median</a:t>
                      </a:r>
                      <a:r>
                        <a:rPr lang="en-US" sz="1600" baseline="0" dirty="0"/>
                        <a:t> age (range)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68 (47-81)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61355652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600" dirty="0"/>
                        <a:t>Median prior </a:t>
                      </a:r>
                      <a:r>
                        <a:rPr lang="en-US" sz="1600" dirty="0" err="1"/>
                        <a:t>tx</a:t>
                      </a:r>
                      <a:r>
                        <a:rPr lang="en-US" sz="1600" dirty="0"/>
                        <a:t> (range)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(1-6)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9097663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600" dirty="0"/>
                        <a:t>Refractory to prior </a:t>
                      </a:r>
                      <a:r>
                        <a:rPr lang="en-US" sz="1600" dirty="0" err="1"/>
                        <a:t>tx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 (48%)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41414278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600" dirty="0"/>
                        <a:t>Prior ASCT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 (30%)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5985419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600" dirty="0"/>
                        <a:t>Prior </a:t>
                      </a:r>
                      <a:r>
                        <a:rPr lang="en-US" sz="1600" dirty="0" err="1"/>
                        <a:t>HiDAC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 (48%)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6580030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600" dirty="0"/>
                        <a:t>Prior </a:t>
                      </a:r>
                      <a:r>
                        <a:rPr lang="en-US" sz="1600" dirty="0" err="1"/>
                        <a:t>benda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 (17%)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253486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600" dirty="0"/>
                        <a:t>MIPI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Int</a:t>
                      </a:r>
                      <a:r>
                        <a:rPr lang="en-US" sz="1600" baseline="0" dirty="0"/>
                        <a:t>/High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21%/75%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328345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6200" y="3605983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 ORR/CRR: 71%/71%</a:t>
            </a:r>
          </a:p>
          <a:p>
            <a:r>
              <a:rPr lang="en-US" dirty="0"/>
              <a:t>MRD negative: 9/16 (56%)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2600" y="2476711"/>
            <a:ext cx="211629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 cases of TLS, both high burden, began at 50 mg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50951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Tam, et al. NEJM 2018</a:t>
            </a:r>
          </a:p>
        </p:txBody>
      </p:sp>
      <p:pic>
        <p:nvPicPr>
          <p:cNvPr id="10" name="Picture 2" descr="https://www.nejm.org/na101/home/literatum/publisher/mms/journals/content/nejm/2018/nejm_2018.378.issue-13/nejmoa1715519/20180323/images/img_xlarge/nejmoa1715519_f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2517" r="4787" b="6226"/>
          <a:stretch/>
        </p:blipFill>
        <p:spPr bwMode="auto">
          <a:xfrm>
            <a:off x="1219200" y="1341745"/>
            <a:ext cx="7578290" cy="21280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288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304800" y="244180"/>
            <a:ext cx="10363201" cy="822620"/>
          </a:xfrm>
        </p:spPr>
        <p:txBody>
          <a:bodyPr/>
          <a:lstStyle/>
          <a:p>
            <a:pPr indent="55563"/>
            <a:r>
              <a:rPr lang="en-US" sz="2800" dirty="0"/>
              <a:t>Ongoing </a:t>
            </a:r>
            <a:r>
              <a:rPr lang="en-US" sz="2800" dirty="0" smtClean="0"/>
              <a:t>trial: </a:t>
            </a:r>
            <a:r>
              <a:rPr lang="en-US" sz="2800" dirty="0" err="1" smtClean="0"/>
              <a:t>Ibrutinib</a:t>
            </a:r>
            <a:r>
              <a:rPr lang="en-US" sz="2800" dirty="0" smtClean="0"/>
              <a:t> </a:t>
            </a:r>
            <a:r>
              <a:rPr lang="en-US" sz="2800" dirty="0"/>
              <a:t>+ venetoclax in relapsed/refractory MCL</a:t>
            </a:r>
          </a:p>
        </p:txBody>
      </p:sp>
      <p:sp>
        <p:nvSpPr>
          <p:cNvPr id="10" name="Rounded Rectangle 89"/>
          <p:cNvSpPr>
            <a:spLocks noChangeArrowheads="1"/>
          </p:cNvSpPr>
          <p:nvPr/>
        </p:nvSpPr>
        <p:spPr bwMode="auto">
          <a:xfrm>
            <a:off x="1336228" y="1419198"/>
            <a:ext cx="1817902" cy="834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" rIns="27432" anchor="ctr"/>
          <a:lstStyle/>
          <a:p>
            <a:pPr algn="ctr">
              <a:lnSpc>
                <a:spcPct val="90000"/>
              </a:lnSpc>
              <a:defRPr/>
            </a:pPr>
            <a:r>
              <a:rPr lang="en-US" b="1" dirty="0">
                <a:solidFill>
                  <a:schemeClr val="tx2"/>
                </a:solidFill>
              </a:rPr>
              <a:t>Phase 1/1b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tx2"/>
                </a:solidFill>
              </a:rPr>
              <a:t>R/R MCL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tx2"/>
                </a:solidFill>
              </a:rPr>
              <a:t>(N=28)*  </a:t>
            </a:r>
          </a:p>
        </p:txBody>
      </p:sp>
      <p:sp>
        <p:nvSpPr>
          <p:cNvPr id="11" name="Rounded Rectangle 82"/>
          <p:cNvSpPr>
            <a:spLocks noChangeArrowheads="1"/>
          </p:cNvSpPr>
          <p:nvPr/>
        </p:nvSpPr>
        <p:spPr bwMode="auto">
          <a:xfrm>
            <a:off x="4419600" y="1613320"/>
            <a:ext cx="2971800" cy="68623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Ibrutinib (280-560 mg) + </a:t>
            </a:r>
            <a:b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Venetoclax (100-400 mg)</a:t>
            </a:r>
          </a:p>
        </p:txBody>
      </p:sp>
      <p:cxnSp>
        <p:nvCxnSpPr>
          <p:cNvPr id="12" name="Straight Arrow Connector 78"/>
          <p:cNvCxnSpPr>
            <a:cxnSpLocks noChangeShapeType="1"/>
          </p:cNvCxnSpPr>
          <p:nvPr/>
        </p:nvCxnSpPr>
        <p:spPr bwMode="auto">
          <a:xfrm>
            <a:off x="3152422" y="1894434"/>
            <a:ext cx="1255846" cy="431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239811" y="6532715"/>
            <a:ext cx="20857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spAutoFit/>
          </a:bodyPr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>
              <a:buClr>
                <a:srgbClr val="071D49"/>
              </a:buClr>
            </a:pPr>
            <a:r>
              <a:rPr lang="en-US" sz="1000" kern="0" dirty="0" err="1">
                <a:solidFill>
                  <a:srgbClr val="000000"/>
                </a:solidFill>
              </a:rPr>
              <a:t>Portell</a:t>
            </a:r>
            <a:r>
              <a:rPr lang="en-US" sz="1000" kern="0" dirty="0">
                <a:solidFill>
                  <a:srgbClr val="000000"/>
                </a:solidFill>
              </a:rPr>
              <a:t> CA, et al. Proc ASH 2016.  </a:t>
            </a:r>
          </a:p>
        </p:txBody>
      </p:sp>
      <p:cxnSp>
        <p:nvCxnSpPr>
          <p:cNvPr id="27" name="Straight Arrow Connector 78">
            <a:extLst>
              <a:ext uri="{FF2B5EF4-FFF2-40B4-BE49-F238E27FC236}">
                <a16:creationId xmlns:a16="http://schemas.microsoft.com/office/drawing/2014/main" xmlns="" id="{DEAFCD62-DBD9-4BE1-AFBA-4055526D9E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7600" y="1998118"/>
            <a:ext cx="12541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Rounded Rectangle 114">
            <a:extLst>
              <a:ext uri="{FF2B5EF4-FFF2-40B4-BE49-F238E27FC236}">
                <a16:creationId xmlns:a16="http://schemas.microsoft.com/office/drawing/2014/main" xmlns="" id="{E65BBA2C-98A7-4DF5-A6B9-97BB3785776B}"/>
              </a:ext>
            </a:extLst>
          </p:cNvPr>
          <p:cNvSpPr/>
          <p:nvPr/>
        </p:nvSpPr>
        <p:spPr bwMode="auto">
          <a:xfrm>
            <a:off x="6308394" y="3405353"/>
            <a:ext cx="3779219" cy="2012061"/>
          </a:xfrm>
          <a:prstGeom prst="roundRect">
            <a:avLst/>
          </a:prstGeom>
          <a:solidFill>
            <a:schemeClr val="tx2">
              <a:lumMod val="85000"/>
            </a:schemeClr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  <a:tabLst>
                <a:tab pos="914400" algn="l"/>
                <a:tab pos="1097280" algn="l"/>
              </a:tabLst>
            </a:pPr>
            <a:r>
              <a:rPr lang="en-GB" sz="1600" b="1" dirty="0">
                <a:solidFill>
                  <a:srgbClr val="041E41"/>
                </a:solidFill>
                <a:ea typeface="ＭＳ Ｐゴシック" pitchFamily="34" charset="-128"/>
              </a:rPr>
              <a:t>OBJECTIVES</a:t>
            </a:r>
          </a:p>
          <a:p>
            <a:pPr marL="1090613" indent="-690563">
              <a:spcAft>
                <a:spcPts val="1200"/>
              </a:spcAft>
              <a:tabLst>
                <a:tab pos="1144588" algn="l"/>
              </a:tabLst>
            </a:pPr>
            <a:r>
              <a:rPr lang="en-GB" sz="1600" dirty="0">
                <a:solidFill>
                  <a:srgbClr val="041E41"/>
                </a:solidFill>
                <a:ea typeface="ＭＳ Ｐゴシック" pitchFamily="34" charset="-128"/>
              </a:rPr>
              <a:t>Primary: </a:t>
            </a:r>
            <a:r>
              <a:rPr lang="en-GB" sz="1600" b="1" i="1" dirty="0">
                <a:solidFill>
                  <a:srgbClr val="041E41"/>
                </a:solidFill>
                <a:ea typeface="ＭＳ Ｐゴシック" pitchFamily="34" charset="-128"/>
              </a:rPr>
              <a:t>DLT</a:t>
            </a:r>
          </a:p>
          <a:p>
            <a:pPr marL="1257300" indent="-857250">
              <a:spcAft>
                <a:spcPts val="1200"/>
              </a:spcAft>
              <a:tabLst>
                <a:tab pos="914400" algn="l"/>
                <a:tab pos="1257300" algn="l"/>
              </a:tabLst>
            </a:pPr>
            <a:r>
              <a:rPr lang="en-GB" sz="1600" dirty="0">
                <a:solidFill>
                  <a:srgbClr val="041E41"/>
                </a:solidFill>
                <a:ea typeface="ＭＳ Ｐゴシック" pitchFamily="34" charset="-128"/>
              </a:rPr>
              <a:t>Secondary: </a:t>
            </a:r>
            <a:r>
              <a:rPr lang="en-US" sz="1600" b="1" i="1" dirty="0">
                <a:solidFill>
                  <a:srgbClr val="041E41"/>
                </a:solidFill>
                <a:ea typeface="ＭＳ Ｐゴシック" pitchFamily="34" charset="-128"/>
              </a:rPr>
              <a:t>AE, ORR, </a:t>
            </a:r>
            <a:r>
              <a:rPr lang="en-GB" sz="1600" b="1" i="1" dirty="0">
                <a:solidFill>
                  <a:srgbClr val="041E41"/>
                </a:solidFill>
                <a:ea typeface="ＭＳ Ｐゴシック" pitchFamily="34" charset="-128"/>
              </a:rPr>
              <a:t>CR, MRD, PFS, OS, PK</a:t>
            </a:r>
          </a:p>
        </p:txBody>
      </p:sp>
      <p:sp>
        <p:nvSpPr>
          <p:cNvPr id="96" name="Rounded Rectangle 114">
            <a:extLst>
              <a:ext uri="{FF2B5EF4-FFF2-40B4-BE49-F238E27FC236}">
                <a16:creationId xmlns:a16="http://schemas.microsoft.com/office/drawing/2014/main" xmlns="" id="{D690FE2C-54AC-438C-9B9C-46DC9F9868CA}"/>
              </a:ext>
            </a:extLst>
          </p:cNvPr>
          <p:cNvSpPr/>
          <p:nvPr/>
        </p:nvSpPr>
        <p:spPr bwMode="auto">
          <a:xfrm>
            <a:off x="2112630" y="3405353"/>
            <a:ext cx="3953368" cy="2012060"/>
          </a:xfrm>
          <a:prstGeom prst="roundRect">
            <a:avLst/>
          </a:prstGeom>
          <a:solidFill>
            <a:schemeClr val="tx2">
              <a:lumMod val="85000"/>
            </a:schemeClr>
          </a:solidFill>
          <a:ln w="38100" cap="flat" cmpd="sng" algn="ctr">
            <a:solidFill>
              <a:srgbClr val="DC86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98463" indent="-176213"/>
            <a:r>
              <a:rPr lang="en-GB" sz="1600" b="1" dirty="0">
                <a:solidFill>
                  <a:srgbClr val="041E41"/>
                </a:solidFill>
                <a:ea typeface="ＭＳ Ｐゴシック" pitchFamily="34" charset="-128"/>
              </a:rPr>
              <a:t>INCLUSION CRITERIA</a:t>
            </a:r>
          </a:p>
          <a:p>
            <a:pPr marL="398463" indent="-1762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1E41"/>
                </a:solidFill>
                <a:ea typeface="ＭＳ Ｐゴシック" pitchFamily="34" charset="-128"/>
              </a:rPr>
              <a:t>R/R MCL</a:t>
            </a:r>
          </a:p>
          <a:p>
            <a:pPr marL="398463" indent="-1762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1E41"/>
                </a:solidFill>
                <a:ea typeface="ＭＳ Ｐゴシック" pitchFamily="34" charset="-128"/>
              </a:rPr>
              <a:t>ECOG score 0-2</a:t>
            </a:r>
          </a:p>
          <a:p>
            <a:pPr marL="398463" indent="-1762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1E41"/>
                </a:solidFill>
                <a:ea typeface="ＭＳ Ｐゴシック" pitchFamily="34" charset="-128"/>
              </a:rPr>
              <a:t>Referred for treatment with ibrutinib</a:t>
            </a:r>
          </a:p>
          <a:p>
            <a:pPr marL="398463" indent="-1762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1E41"/>
                </a:solidFill>
                <a:ea typeface="ＭＳ Ｐゴシック" pitchFamily="34" charset="-128"/>
              </a:rPr>
              <a:t>Adequate organ function</a:t>
            </a:r>
          </a:p>
          <a:p>
            <a:pPr marL="222250">
              <a:spcBef>
                <a:spcPts val="600"/>
              </a:spcBef>
            </a:pPr>
            <a:r>
              <a:rPr lang="en-GB" sz="1600" b="1" dirty="0">
                <a:solidFill>
                  <a:srgbClr val="041E41"/>
                </a:solidFill>
                <a:ea typeface="ＭＳ Ｐゴシック" pitchFamily="34" charset="-128"/>
              </a:rPr>
              <a:t>EXCLUSION CRITERIA</a:t>
            </a:r>
          </a:p>
          <a:p>
            <a:pPr marL="398463" indent="-1762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41E41"/>
                </a:solidFill>
                <a:ea typeface="ＭＳ Ｐゴシック" pitchFamily="34" charset="-128"/>
              </a:rPr>
              <a:t>High risk for TLS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71029F4-6C91-4FE4-8E05-E5DE736554D7}"/>
              </a:ext>
            </a:extLst>
          </p:cNvPr>
          <p:cNvSpPr txBox="1"/>
          <p:nvPr/>
        </p:nvSpPr>
        <p:spPr>
          <a:xfrm rot="16200000">
            <a:off x="8530853" y="1643638"/>
            <a:ext cx="1747646" cy="1365875"/>
          </a:xfrm>
          <a:prstGeom prst="rect">
            <a:avLst/>
          </a:prstGeom>
          <a:solidFill>
            <a:srgbClr val="AD1AAC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45720" tIns="27432" rIns="45720" bIns="27432" anchor="ctr">
            <a:no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</a:t>
            </a: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PROGRESSIONOR INTOLERANCE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83046FB-EDD7-45D4-80A0-731EC812B945}"/>
              </a:ext>
            </a:extLst>
          </p:cNvPr>
          <p:cNvSpPr txBox="1"/>
          <p:nvPr/>
        </p:nvSpPr>
        <p:spPr>
          <a:xfrm>
            <a:off x="2325512" y="2432392"/>
            <a:ext cx="134366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/>
            <a:r>
              <a:rPr lang="en-US" sz="1300" dirty="0">
                <a:solidFill>
                  <a:srgbClr val="071D49"/>
                </a:solidFill>
              </a:rPr>
              <a:t>*Estimated enrollment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BF38C2-08D5-0848-B8F8-8E6C0380A657}"/>
              </a:ext>
            </a:extLst>
          </p:cNvPr>
          <p:cNvSpPr txBox="1"/>
          <p:nvPr/>
        </p:nvSpPr>
        <p:spPr>
          <a:xfrm>
            <a:off x="631337" y="5629742"/>
            <a:ext cx="1086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Thus </a:t>
            </a:r>
            <a:r>
              <a:rPr lang="en-US" dirty="0" smtClean="0"/>
              <a:t>far: n=8</a:t>
            </a:r>
            <a:r>
              <a:rPr lang="en-US" dirty="0"/>
              <a:t>, 2 CR, 4 PR. 1 laboratory TLS prompted reduction in starting dose from 100 mg to 20 mg. </a:t>
            </a:r>
          </a:p>
        </p:txBody>
      </p:sp>
    </p:spTree>
    <p:extLst>
      <p:ext uri="{BB962C8B-B14F-4D97-AF65-F5344CB8AC3E}">
        <p14:creationId xmlns:p14="http://schemas.microsoft.com/office/powerpoint/2010/main" val="25525807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63501"/>
            <a:ext cx="11430000" cy="822620"/>
          </a:xfrm>
        </p:spPr>
        <p:txBody>
          <a:bodyPr/>
          <a:lstStyle/>
          <a:p>
            <a:r>
              <a:rPr lang="en-US" sz="2800" dirty="0" smtClean="0"/>
              <a:t>Ongoing </a:t>
            </a:r>
            <a:r>
              <a:rPr lang="en-US" sz="2800" dirty="0"/>
              <a:t>trial: </a:t>
            </a:r>
            <a:br>
              <a:rPr lang="en-US" sz="2800" dirty="0"/>
            </a:br>
            <a:r>
              <a:rPr lang="en-US" sz="2800" dirty="0" err="1"/>
              <a:t>OAsIS</a:t>
            </a:r>
            <a:r>
              <a:rPr lang="en-US" sz="2800" dirty="0"/>
              <a:t> – Phase 1/2 Study of Venetoclax + Ibrutinib + Obinutuzumab</a:t>
            </a:r>
          </a:p>
        </p:txBody>
      </p:sp>
      <p:sp>
        <p:nvSpPr>
          <p:cNvPr id="96" name="Rounded Rectangle 114"/>
          <p:cNvSpPr/>
          <p:nvPr/>
        </p:nvSpPr>
        <p:spPr bwMode="auto">
          <a:xfrm>
            <a:off x="5554544" y="4625653"/>
            <a:ext cx="3513256" cy="1862590"/>
          </a:xfrm>
          <a:prstGeom prst="roundRect">
            <a:avLst/>
          </a:prstGeom>
          <a:solidFill>
            <a:schemeClr val="tx2">
              <a:lumMod val="85000"/>
            </a:schemeClr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>
                <a:solidFill>
                  <a:srgbClr val="041E41"/>
                </a:solidFill>
                <a:ea typeface="ＭＳ Ｐゴシック" pitchFamily="34" charset="-128"/>
              </a:rPr>
              <a:t>ENDPOINTS</a:t>
            </a:r>
          </a:p>
          <a:p>
            <a:pPr marL="53975" algn="ctr">
              <a:spcAft>
                <a:spcPts val="600"/>
              </a:spcAft>
            </a:pPr>
            <a:r>
              <a:rPr lang="en-GB" sz="1600" b="1" dirty="0">
                <a:solidFill>
                  <a:srgbClr val="041E41"/>
                </a:solidFill>
                <a:ea typeface="ＭＳ Ｐゴシック" pitchFamily="34" charset="-128"/>
              </a:rPr>
              <a:t>Primary</a:t>
            </a:r>
            <a:r>
              <a:rPr lang="en-GB" sz="1600" dirty="0">
                <a:solidFill>
                  <a:srgbClr val="041E41"/>
                </a:solidFill>
                <a:ea typeface="ＭＳ Ｐゴシック" pitchFamily="34" charset="-128"/>
              </a:rPr>
              <a:t>: Toxicity of obinutuzumab and ibrutinib; Toxicity of triplet, DLT and RP2D for triplet</a:t>
            </a:r>
          </a:p>
          <a:p>
            <a:pPr marL="53975" algn="ctr">
              <a:spcAft>
                <a:spcPts val="600"/>
              </a:spcAft>
            </a:pPr>
            <a:r>
              <a:rPr lang="en-GB" sz="1600" b="1" dirty="0">
                <a:solidFill>
                  <a:srgbClr val="041E41"/>
                </a:solidFill>
                <a:ea typeface="ＭＳ Ｐゴシック" pitchFamily="34" charset="-128"/>
              </a:rPr>
              <a:t>Secondary</a:t>
            </a:r>
            <a:r>
              <a:rPr lang="en-GB" sz="1600" dirty="0">
                <a:solidFill>
                  <a:srgbClr val="041E41"/>
                </a:solidFill>
                <a:ea typeface="ＭＳ Ｐゴシック" pitchFamily="34" charset="-128"/>
              </a:rPr>
              <a:t>: Response, TTP, OS, safety, TLS</a:t>
            </a:r>
          </a:p>
        </p:txBody>
      </p:sp>
      <p:sp>
        <p:nvSpPr>
          <p:cNvPr id="97" name="Rounded Rectangle 114"/>
          <p:cNvSpPr/>
          <p:nvPr/>
        </p:nvSpPr>
        <p:spPr bwMode="auto">
          <a:xfrm>
            <a:off x="1380632" y="4623340"/>
            <a:ext cx="4029568" cy="1810913"/>
          </a:xfrm>
          <a:prstGeom prst="roundRect">
            <a:avLst/>
          </a:prstGeom>
          <a:solidFill>
            <a:schemeClr val="tx2">
              <a:lumMod val="85000"/>
            </a:schemeClr>
          </a:solidFill>
          <a:ln w="38100" cap="flat" cmpd="sng" algn="ctr">
            <a:solidFill>
              <a:srgbClr val="DC86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400" b="1" dirty="0">
                <a:solidFill>
                  <a:srgbClr val="041E41"/>
                </a:solidFill>
                <a:ea typeface="ＭＳ Ｐゴシック" pitchFamily="34" charset="-128"/>
              </a:rPr>
              <a:t>INCLUSION CRITERIA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41E41"/>
                </a:solidFill>
                <a:ea typeface="ＭＳ Ｐゴシック" pitchFamily="34" charset="-128"/>
              </a:rPr>
              <a:t>For Cohort A &amp; B: ≥1 prior treatment for MCL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41E41"/>
                </a:solidFill>
                <a:ea typeface="ＭＳ Ｐゴシック" pitchFamily="34" charset="-128"/>
              </a:rPr>
              <a:t>For Cohort C: Untreated MCL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41E41"/>
                </a:solidFill>
                <a:ea typeface="ＭＳ Ｐゴシック" pitchFamily="34" charset="-128"/>
              </a:rPr>
              <a:t>ECOG PS of 0-2</a:t>
            </a:r>
          </a:p>
          <a:p>
            <a:pPr fontAlgn="base"/>
            <a:r>
              <a:rPr lang="en-GB" sz="1400" b="1" dirty="0">
                <a:solidFill>
                  <a:srgbClr val="041E41"/>
                </a:solidFill>
                <a:ea typeface="ＭＳ Ｐゴシック" pitchFamily="34" charset="-128"/>
              </a:rPr>
              <a:t>EXCLUSION CRITERIA</a:t>
            </a:r>
            <a:endParaRPr lang="en-GB" sz="1400" dirty="0">
              <a:solidFill>
                <a:srgbClr val="041E41"/>
              </a:solidFill>
              <a:ea typeface="ＭＳ Ｐゴシック" pitchFamily="34" charset="-128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41E41"/>
                </a:solidFill>
              </a:rPr>
              <a:t>Clinically significant CVD</a:t>
            </a:r>
          </a:p>
        </p:txBody>
      </p:sp>
      <p:sp>
        <p:nvSpPr>
          <p:cNvPr id="51" name="Rounded Rectangle 89"/>
          <p:cNvSpPr>
            <a:spLocks noChangeArrowheads="1"/>
          </p:cNvSpPr>
          <p:nvPr/>
        </p:nvSpPr>
        <p:spPr bwMode="auto">
          <a:xfrm>
            <a:off x="609600" y="1760580"/>
            <a:ext cx="1417638" cy="10338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" rIns="27432" anchor="ctr"/>
          <a:lstStyle/>
          <a:p>
            <a:pPr algn="ctr">
              <a:lnSpc>
                <a:spcPct val="90000"/>
              </a:lnSpc>
              <a:defRPr/>
            </a:pPr>
            <a:r>
              <a:rPr lang="en-US" b="1" dirty="0">
                <a:solidFill>
                  <a:schemeClr val="tx2"/>
                </a:solidFill>
              </a:rPr>
              <a:t>Phase 1/2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tx2"/>
                </a:solidFill>
              </a:rPr>
              <a:t>R/R MCL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(N=33)</a:t>
            </a:r>
          </a:p>
        </p:txBody>
      </p:sp>
      <p:sp>
        <p:nvSpPr>
          <p:cNvPr id="44" name="Rounded Rectangle 82">
            <a:extLst>
              <a:ext uri="{FF2B5EF4-FFF2-40B4-BE49-F238E27FC236}">
                <a16:creationId xmlns:a16="http://schemas.microsoft.com/office/drawing/2014/main" xmlns="" id="{11D1C66B-3D7D-452B-B463-50249BEC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343" y="1695833"/>
            <a:ext cx="2519926" cy="52194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base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Obinutuzumab + Ibrutinib</a:t>
            </a:r>
          </a:p>
        </p:txBody>
      </p:sp>
      <p:sp>
        <p:nvSpPr>
          <p:cNvPr id="50" name="Rounded Rectangle 82">
            <a:extLst>
              <a:ext uri="{FF2B5EF4-FFF2-40B4-BE49-F238E27FC236}">
                <a16:creationId xmlns:a16="http://schemas.microsoft.com/office/drawing/2014/main" xmlns="" id="{DC493466-D0A0-4D63-BB85-63FBA213E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120" y="1695833"/>
            <a:ext cx="2621280" cy="52194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base">
              <a:defRPr/>
            </a:pP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Obinutuzumab + Ibrutinib</a:t>
            </a:r>
          </a:p>
        </p:txBody>
      </p:sp>
      <p:cxnSp>
        <p:nvCxnSpPr>
          <p:cNvPr id="53" name="Straight Arrow Connector 78">
            <a:extLst>
              <a:ext uri="{FF2B5EF4-FFF2-40B4-BE49-F238E27FC236}">
                <a16:creationId xmlns:a16="http://schemas.microsoft.com/office/drawing/2014/main" xmlns="" id="{A526AE87-233D-42E6-B9CC-761B78999646}"/>
              </a:ext>
            </a:extLst>
          </p:cNvPr>
          <p:cNvCxnSpPr>
            <a:cxnSpLocks noChangeShapeType="1"/>
            <a:stCxn id="44" idx="3"/>
            <a:endCxn id="50" idx="1"/>
          </p:cNvCxnSpPr>
          <p:nvPr/>
        </p:nvCxnSpPr>
        <p:spPr bwMode="auto">
          <a:xfrm>
            <a:off x="8103269" y="1956807"/>
            <a:ext cx="476851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ounded Rectangle 82">
            <a:extLst>
              <a:ext uri="{FF2B5EF4-FFF2-40B4-BE49-F238E27FC236}">
                <a16:creationId xmlns:a16="http://schemas.microsoft.com/office/drawing/2014/main" xmlns="" id="{D1D2F244-198D-43B4-991A-80EEF0467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487" y="2604340"/>
            <a:ext cx="2524546" cy="563533"/>
          </a:xfrm>
          <a:prstGeom prst="roundRect">
            <a:avLst>
              <a:gd name="adj" fmla="val 16667"/>
            </a:avLst>
          </a:prstGeom>
          <a:solidFill>
            <a:srgbClr val="DC863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base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Obinutuzumab + Ibrutinib + Venetoclax</a:t>
            </a:r>
          </a:p>
        </p:txBody>
      </p:sp>
      <p:sp>
        <p:nvSpPr>
          <p:cNvPr id="57" name="Rounded Rectangle 82">
            <a:extLst>
              <a:ext uri="{FF2B5EF4-FFF2-40B4-BE49-F238E27FC236}">
                <a16:creationId xmlns:a16="http://schemas.microsoft.com/office/drawing/2014/main" xmlns="" id="{46911C58-6725-4B4A-AD15-0557FCAC2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120" y="2482502"/>
            <a:ext cx="2621280" cy="811491"/>
          </a:xfrm>
          <a:prstGeom prst="roundRect">
            <a:avLst>
              <a:gd name="adj" fmla="val 16667"/>
            </a:avLst>
          </a:prstGeom>
          <a:solidFill>
            <a:srgbClr val="DC863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base">
              <a:defRPr/>
            </a:pP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Obinutuzumab maintenance + Ibrutinib + Venetoclax</a:t>
            </a:r>
          </a:p>
        </p:txBody>
      </p:sp>
      <p:cxnSp>
        <p:nvCxnSpPr>
          <p:cNvPr id="58" name="Straight Arrow Connector 78">
            <a:extLst>
              <a:ext uri="{FF2B5EF4-FFF2-40B4-BE49-F238E27FC236}">
                <a16:creationId xmlns:a16="http://schemas.microsoft.com/office/drawing/2014/main" xmlns="" id="{6C36E36B-AC41-4029-81EF-DD6D95ABF7DC}"/>
              </a:ext>
            </a:extLst>
          </p:cNvPr>
          <p:cNvCxnSpPr>
            <a:cxnSpLocks noChangeShapeType="1"/>
            <a:stCxn id="55" idx="3"/>
            <a:endCxn id="57" idx="1"/>
          </p:cNvCxnSpPr>
          <p:nvPr/>
        </p:nvCxnSpPr>
        <p:spPr bwMode="auto">
          <a:xfrm>
            <a:off x="8105033" y="2886107"/>
            <a:ext cx="475087" cy="214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xmlns="" id="{8EAC7DEE-8AD3-447F-9B3D-A251D3AC4683}"/>
              </a:ext>
            </a:extLst>
          </p:cNvPr>
          <p:cNvCxnSpPr>
            <a:cxnSpLocks/>
            <a:stCxn id="51" idx="3"/>
            <a:endCxn id="29" idx="1"/>
          </p:cNvCxnSpPr>
          <p:nvPr/>
        </p:nvCxnSpPr>
        <p:spPr bwMode="auto">
          <a:xfrm flipV="1">
            <a:off x="2027238" y="1920993"/>
            <a:ext cx="901912" cy="35649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xmlns="" id="{37FF1254-5074-42D9-B879-73F613A68C52}"/>
              </a:ext>
            </a:extLst>
          </p:cNvPr>
          <p:cNvCxnSpPr>
            <a:cxnSpLocks/>
            <a:stCxn id="51" idx="3"/>
            <a:endCxn id="71" idx="1"/>
          </p:cNvCxnSpPr>
          <p:nvPr/>
        </p:nvCxnSpPr>
        <p:spPr bwMode="auto">
          <a:xfrm>
            <a:off x="2027238" y="2277486"/>
            <a:ext cx="901912" cy="72390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ounded Rectangle 89">
            <a:extLst>
              <a:ext uri="{FF2B5EF4-FFF2-40B4-BE49-F238E27FC236}">
                <a16:creationId xmlns:a16="http://schemas.microsoft.com/office/drawing/2014/main" xmlns="" id="{952F66DF-91E0-4C83-862F-2A7418D0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31766"/>
            <a:ext cx="1417638" cy="7843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lIns="27432" rIns="27432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tx2"/>
                </a:solidFill>
              </a:rPr>
              <a:t>1L MCL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(N=15)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DA0BF2E-B2CF-40C3-BB0B-01B91B40FC46}"/>
              </a:ext>
            </a:extLst>
          </p:cNvPr>
          <p:cNvCxnSpPr>
            <a:stCxn id="51" idx="2"/>
            <a:endCxn id="48" idx="0"/>
          </p:cNvCxnSpPr>
          <p:nvPr/>
        </p:nvCxnSpPr>
        <p:spPr bwMode="auto">
          <a:xfrm>
            <a:off x="1318419" y="2794392"/>
            <a:ext cx="0" cy="8373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ounded Rectangle 82">
            <a:extLst>
              <a:ext uri="{FF2B5EF4-FFF2-40B4-BE49-F238E27FC236}">
                <a16:creationId xmlns:a16="http://schemas.microsoft.com/office/drawing/2014/main" xmlns="" id="{FB510F8F-0584-4285-A67F-B41F561D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487" y="3722280"/>
            <a:ext cx="2522782" cy="586691"/>
          </a:xfrm>
          <a:prstGeom prst="roundRect">
            <a:avLst>
              <a:gd name="adj" fmla="val 16667"/>
            </a:avLst>
          </a:prstGeom>
          <a:solidFill>
            <a:srgbClr val="DC863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base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Obinutuzumab + Ibrutinib + Venetoclax</a:t>
            </a:r>
          </a:p>
        </p:txBody>
      </p:sp>
      <p:sp>
        <p:nvSpPr>
          <p:cNvPr id="54" name="Rounded Rectangle 82">
            <a:extLst>
              <a:ext uri="{FF2B5EF4-FFF2-40B4-BE49-F238E27FC236}">
                <a16:creationId xmlns:a16="http://schemas.microsoft.com/office/drawing/2014/main" xmlns="" id="{845C005E-CDF1-43D2-BDD8-E2EF6DF0D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120" y="3596457"/>
            <a:ext cx="2621280" cy="838338"/>
          </a:xfrm>
          <a:prstGeom prst="roundRect">
            <a:avLst>
              <a:gd name="adj" fmla="val 16667"/>
            </a:avLst>
          </a:prstGeom>
          <a:solidFill>
            <a:srgbClr val="DC863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base">
              <a:defRPr/>
            </a:pP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Obinutuzumab maintenance + Ibrutinib + Venetoclax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3065409-21E0-4CB5-A654-4EE92353C149}"/>
              </a:ext>
            </a:extLst>
          </p:cNvPr>
          <p:cNvCxnSpPr>
            <a:cxnSpLocks/>
            <a:stCxn id="48" idx="3"/>
            <a:endCxn id="72" idx="1"/>
          </p:cNvCxnSpPr>
          <p:nvPr/>
        </p:nvCxnSpPr>
        <p:spPr bwMode="auto">
          <a:xfrm flipV="1">
            <a:off x="2027238" y="4015626"/>
            <a:ext cx="915605" cy="8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478E4A1-4482-4C62-9AE3-52BEC7D80F28}"/>
              </a:ext>
            </a:extLst>
          </p:cNvPr>
          <p:cNvCxnSpPr>
            <a:cxnSpLocks/>
            <a:stCxn id="52" idx="3"/>
            <a:endCxn id="54" idx="1"/>
          </p:cNvCxnSpPr>
          <p:nvPr/>
        </p:nvCxnSpPr>
        <p:spPr bwMode="auto">
          <a:xfrm>
            <a:off x="8103269" y="4015626"/>
            <a:ext cx="476851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5FC4650-7401-4591-A9D1-BA41F84201CD}"/>
              </a:ext>
            </a:extLst>
          </p:cNvPr>
          <p:cNvSpPr/>
          <p:nvPr/>
        </p:nvSpPr>
        <p:spPr bwMode="auto">
          <a:xfrm>
            <a:off x="2929150" y="1540916"/>
            <a:ext cx="2150977" cy="760153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sz="1600" b="1" dirty="0">
                <a:solidFill>
                  <a:srgbClr val="071D49"/>
                </a:solidFill>
              </a:rPr>
              <a:t>Cohort A (n=9)</a:t>
            </a:r>
            <a:r>
              <a:rPr lang="en-US" sz="1600" dirty="0">
                <a:solidFill>
                  <a:srgbClr val="071D49"/>
                </a:solidFill>
              </a:rPr>
              <a:t/>
            </a:r>
            <a:br>
              <a:rPr lang="en-US" sz="1600" dirty="0">
                <a:solidFill>
                  <a:srgbClr val="071D49"/>
                </a:solidFill>
              </a:rPr>
            </a:br>
            <a:r>
              <a:rPr lang="en-US" sz="1600" dirty="0">
                <a:solidFill>
                  <a:srgbClr val="071D49"/>
                </a:solidFill>
              </a:rPr>
              <a:t>Safety of doublet combination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E4829C1A-E1E2-4BDD-A489-71C7C28BC347}"/>
              </a:ext>
            </a:extLst>
          </p:cNvPr>
          <p:cNvSpPr/>
          <p:nvPr/>
        </p:nvSpPr>
        <p:spPr bwMode="auto">
          <a:xfrm>
            <a:off x="2929150" y="2482502"/>
            <a:ext cx="2150977" cy="1037777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sz="1600" b="1" dirty="0">
                <a:solidFill>
                  <a:srgbClr val="071D49"/>
                </a:solidFill>
              </a:rPr>
              <a:t>Cohort B (n=24)</a:t>
            </a:r>
            <a:br>
              <a:rPr lang="en-US" sz="1600" b="1" dirty="0">
                <a:solidFill>
                  <a:srgbClr val="071D49"/>
                </a:solidFill>
              </a:rPr>
            </a:br>
            <a:r>
              <a:rPr lang="en-US" sz="1600" dirty="0">
                <a:solidFill>
                  <a:srgbClr val="071D49"/>
                </a:solidFill>
              </a:rPr>
              <a:t>MTD of venetoclax in triplet combination, safety &amp; efficacy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B763BA5A-DDE0-492E-B23A-75717239D60E}"/>
              </a:ext>
            </a:extLst>
          </p:cNvPr>
          <p:cNvSpPr/>
          <p:nvPr/>
        </p:nvSpPr>
        <p:spPr bwMode="auto">
          <a:xfrm>
            <a:off x="2942843" y="3688186"/>
            <a:ext cx="2137284" cy="654879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sz="1600" b="1" dirty="0">
                <a:solidFill>
                  <a:srgbClr val="071D49"/>
                </a:solidFill>
              </a:rPr>
              <a:t>Cohort C (n=15)</a:t>
            </a:r>
            <a:br>
              <a:rPr lang="en-US" sz="1600" b="1" dirty="0">
                <a:solidFill>
                  <a:srgbClr val="071D49"/>
                </a:solidFill>
              </a:rPr>
            </a:br>
            <a:r>
              <a:rPr lang="en-US" sz="1600" dirty="0">
                <a:solidFill>
                  <a:srgbClr val="071D49"/>
                </a:solidFill>
              </a:rPr>
              <a:t>Safety &amp; efficacy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166B98BD-568A-42EC-9723-04B55702862C}"/>
              </a:ext>
            </a:extLst>
          </p:cNvPr>
          <p:cNvCxnSpPr>
            <a:cxnSpLocks/>
          </p:cNvCxnSpPr>
          <p:nvPr/>
        </p:nvCxnSpPr>
        <p:spPr bwMode="auto">
          <a:xfrm>
            <a:off x="5105401" y="4080371"/>
            <a:ext cx="45157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AA46C32C-61B8-4505-8791-0AEFADDB0CB2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8256" y="1989181"/>
            <a:ext cx="446958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05D40B74-433B-4BB7-AE66-E0D9BDC26CB4}"/>
              </a:ext>
            </a:extLst>
          </p:cNvPr>
          <p:cNvCxnSpPr>
            <a:cxnSpLocks/>
          </p:cNvCxnSpPr>
          <p:nvPr/>
        </p:nvCxnSpPr>
        <p:spPr bwMode="auto">
          <a:xfrm>
            <a:off x="5105400" y="2984417"/>
            <a:ext cx="44981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6058334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63501"/>
            <a:ext cx="11963400" cy="822620"/>
          </a:xfrm>
        </p:spPr>
        <p:txBody>
          <a:bodyPr/>
          <a:lstStyle/>
          <a:p>
            <a:r>
              <a:rPr lang="en-US" sz="2800" dirty="0" smtClean="0"/>
              <a:t>Ongoing </a:t>
            </a:r>
            <a:r>
              <a:rPr lang="en-US" sz="2800" dirty="0"/>
              <a:t>trial: </a:t>
            </a:r>
            <a:br>
              <a:rPr lang="en-US" sz="2800" dirty="0"/>
            </a:br>
            <a:r>
              <a:rPr lang="en-US" sz="2600" dirty="0" smtClean="0"/>
              <a:t>PCYC-1143 - </a:t>
            </a:r>
            <a:r>
              <a:rPr lang="en-US" sz="2600" dirty="0"/>
              <a:t>CA (SYMPATICO</a:t>
            </a:r>
            <a:r>
              <a:rPr lang="en-US" sz="2600" dirty="0" smtClean="0"/>
              <a:t>) </a:t>
            </a:r>
            <a:r>
              <a:rPr lang="en-US" sz="2600" dirty="0"/>
              <a:t>– Phase 3 Study of Ibrutinib plus Venetoclax</a:t>
            </a:r>
          </a:p>
        </p:txBody>
      </p:sp>
      <p:sp>
        <p:nvSpPr>
          <p:cNvPr id="96" name="Rounded Rectangle 114"/>
          <p:cNvSpPr/>
          <p:nvPr/>
        </p:nvSpPr>
        <p:spPr bwMode="auto">
          <a:xfrm>
            <a:off x="6316544" y="4625653"/>
            <a:ext cx="5265856" cy="1335351"/>
          </a:xfrm>
          <a:prstGeom prst="roundRect">
            <a:avLst/>
          </a:prstGeom>
          <a:solidFill>
            <a:schemeClr val="tx2">
              <a:lumMod val="85000"/>
            </a:schemeClr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1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41E41"/>
                </a:solidFill>
                <a:ea typeface="ＭＳ Ｐゴシック" pitchFamily="34" charset="-128"/>
              </a:rPr>
              <a:t>ENDPOINTS</a:t>
            </a:r>
          </a:p>
          <a:p>
            <a:pPr marL="53975" algn="ctr">
              <a:spcAft>
                <a:spcPts val="600"/>
              </a:spcAft>
            </a:pPr>
            <a:r>
              <a:rPr lang="en-GB" dirty="0">
                <a:solidFill>
                  <a:srgbClr val="041E41"/>
                </a:solidFill>
                <a:ea typeface="ＭＳ Ｐゴシック" pitchFamily="34" charset="-128"/>
              </a:rPr>
              <a:t>Occurrence of TLS and DLT </a:t>
            </a:r>
            <a:br>
              <a:rPr lang="en-GB" dirty="0">
                <a:solidFill>
                  <a:srgbClr val="041E41"/>
                </a:solidFill>
                <a:ea typeface="ＭＳ Ｐゴシック" pitchFamily="34" charset="-128"/>
              </a:rPr>
            </a:br>
            <a:r>
              <a:rPr lang="en-GB" dirty="0">
                <a:solidFill>
                  <a:srgbClr val="041E41"/>
                </a:solidFill>
                <a:ea typeface="ＭＳ Ｐゴシック" pitchFamily="34" charset="-128"/>
              </a:rPr>
              <a:t>(~3 mo after last patient enrolled in run-in portion)</a:t>
            </a:r>
          </a:p>
          <a:p>
            <a:pPr marL="53975" algn="ctr">
              <a:spcAft>
                <a:spcPts val="600"/>
              </a:spcAft>
            </a:pPr>
            <a:r>
              <a:rPr lang="en-GB" dirty="0">
                <a:solidFill>
                  <a:srgbClr val="041E41"/>
                </a:solidFill>
                <a:ea typeface="ＭＳ Ｐゴシック" pitchFamily="34" charset="-128"/>
              </a:rPr>
              <a:t>PFS</a:t>
            </a:r>
          </a:p>
        </p:txBody>
      </p:sp>
      <p:sp>
        <p:nvSpPr>
          <p:cNvPr id="97" name="Rounded Rectangle 114"/>
          <p:cNvSpPr/>
          <p:nvPr/>
        </p:nvSpPr>
        <p:spPr bwMode="auto">
          <a:xfrm>
            <a:off x="609600" y="4623340"/>
            <a:ext cx="5232528" cy="1701260"/>
          </a:xfrm>
          <a:prstGeom prst="roundRect">
            <a:avLst/>
          </a:prstGeom>
          <a:solidFill>
            <a:schemeClr val="tx2">
              <a:lumMod val="85000"/>
            </a:schemeClr>
          </a:solidFill>
          <a:ln w="38100" cap="flat" cmpd="sng" algn="ctr">
            <a:solidFill>
              <a:srgbClr val="DC86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600" b="1" dirty="0">
                <a:solidFill>
                  <a:srgbClr val="041E41"/>
                </a:solidFill>
                <a:ea typeface="ＭＳ Ｐゴシック" pitchFamily="34" charset="-128"/>
              </a:rPr>
              <a:t>INCLUSION CRITERIA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41E41"/>
                </a:solidFill>
                <a:ea typeface="ＭＳ Ｐゴシック" pitchFamily="34" charset="-128"/>
              </a:rPr>
              <a:t>R/R MCL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41E41"/>
                </a:solidFill>
                <a:ea typeface="ＭＳ Ｐゴシック" pitchFamily="34" charset="-128"/>
              </a:rPr>
              <a:t>Failure to achieve at least PR with, or documented PD after, most recent treatment regimen</a:t>
            </a:r>
          </a:p>
          <a:p>
            <a:pPr fontAlgn="base"/>
            <a:r>
              <a:rPr lang="en-GB" sz="1600" b="1" dirty="0">
                <a:solidFill>
                  <a:srgbClr val="041E41"/>
                </a:solidFill>
                <a:ea typeface="ＭＳ Ｐゴシック" pitchFamily="34" charset="-128"/>
              </a:rPr>
              <a:t>EXCLUSION CRITERIA</a:t>
            </a:r>
            <a:endParaRPr lang="en-GB" sz="1600" dirty="0">
              <a:solidFill>
                <a:srgbClr val="041E41"/>
              </a:solidFill>
              <a:ea typeface="ＭＳ Ｐゴシック" pitchFamily="34" charset="-128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41E41"/>
                </a:solidFill>
              </a:rPr>
              <a:t>Prior treatment with venetoclax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F3904C7-D618-4027-AD28-8185F05B3F5A}"/>
              </a:ext>
            </a:extLst>
          </p:cNvPr>
          <p:cNvGrpSpPr/>
          <p:nvPr/>
        </p:nvGrpSpPr>
        <p:grpSpPr>
          <a:xfrm>
            <a:off x="1219200" y="1905000"/>
            <a:ext cx="8976816" cy="2050823"/>
            <a:chOff x="577860" y="2068011"/>
            <a:chExt cx="8170356" cy="1490059"/>
          </a:xfrm>
        </p:grpSpPr>
        <p:cxnSp>
          <p:nvCxnSpPr>
            <p:cNvPr id="3" name="Straight Arrow Connector 2"/>
            <p:cNvCxnSpPr>
              <a:cxnSpLocks/>
              <a:stCxn id="51" idx="3"/>
              <a:endCxn id="63" idx="0"/>
            </p:cNvCxnSpPr>
            <p:nvPr/>
          </p:nvCxnSpPr>
          <p:spPr bwMode="auto">
            <a:xfrm>
              <a:off x="1766898" y="2803816"/>
              <a:ext cx="321211" cy="7532"/>
            </a:xfrm>
            <a:prstGeom prst="straightConnector1">
              <a:avLst/>
            </a:prstGeom>
            <a:noFill/>
            <a:ln w="25400">
              <a:solidFill>
                <a:srgbClr val="052856"/>
              </a:solidFill>
              <a:miter lim="800000"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Rounded Rectangle 89"/>
            <p:cNvSpPr>
              <a:spLocks noChangeArrowheads="1"/>
            </p:cNvSpPr>
            <p:nvPr/>
          </p:nvSpPr>
          <p:spPr bwMode="auto">
            <a:xfrm>
              <a:off x="577860" y="2445725"/>
              <a:ext cx="1189038" cy="7161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7432" rIns="27432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tx2"/>
                  </a:solidFill>
                </a:rPr>
                <a:t>Phase 3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R/R  MCL </a:t>
              </a:r>
              <a:br>
                <a:rPr lang="en-US" sz="1600" dirty="0">
                  <a:solidFill>
                    <a:schemeClr val="tx2"/>
                  </a:solidFill>
                </a:rPr>
              </a:br>
              <a:r>
                <a:rPr lang="en-US" sz="1600" dirty="0">
                  <a:solidFill>
                    <a:schemeClr val="tx2"/>
                  </a:solidFill>
                </a:rPr>
                <a:t>(N=260)</a:t>
              </a:r>
            </a:p>
          </p:txBody>
        </p:sp>
        <p:sp>
          <p:nvSpPr>
            <p:cNvPr id="44" name="Rounded Rectangle 82">
              <a:extLst>
                <a:ext uri="{FF2B5EF4-FFF2-40B4-BE49-F238E27FC236}">
                  <a16:creationId xmlns:a16="http://schemas.microsoft.com/office/drawing/2014/main" xmlns="" id="{11D1C66B-3D7D-452B-B463-50249BECD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524" y="2068012"/>
              <a:ext cx="2192500" cy="64144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 fontAlgn="base">
                <a:defRPr/>
              </a:pPr>
              <a:r>
                <a:rPr 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Ibrutinib + Venetoclax (24 mo)</a:t>
              </a:r>
            </a:p>
            <a:p>
              <a:pPr algn="ctr" fontAlgn="base">
                <a:defRPr/>
              </a:pPr>
              <a:r>
                <a:rPr 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(n=130)</a:t>
              </a:r>
            </a:p>
          </p:txBody>
        </p:sp>
        <p:sp>
          <p:nvSpPr>
            <p:cNvPr id="50" name="Rounded Rectangle 82">
              <a:extLst>
                <a:ext uri="{FF2B5EF4-FFF2-40B4-BE49-F238E27FC236}">
                  <a16:creationId xmlns:a16="http://schemas.microsoft.com/office/drawing/2014/main" xmlns="" id="{DC493466-D0A0-4D63-BB85-63FBA213E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543" y="2068694"/>
              <a:ext cx="2194560" cy="64008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 fontAlgn="base">
                <a:defRPr/>
              </a:pPr>
              <a:r>
                <a:rPr lang="es-E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Discontinue Venetoclax</a:t>
              </a:r>
            </a:p>
            <a:p>
              <a:pPr algn="ctr" fontAlgn="base">
                <a:defRPr/>
              </a:pPr>
              <a:r>
                <a:rPr lang="es-E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Continue Ibrutinib</a:t>
              </a:r>
            </a:p>
          </p:txBody>
        </p:sp>
        <p:cxnSp>
          <p:nvCxnSpPr>
            <p:cNvPr id="53" name="Straight Arrow Connector 78">
              <a:extLst>
                <a:ext uri="{FF2B5EF4-FFF2-40B4-BE49-F238E27FC236}">
                  <a16:creationId xmlns:a16="http://schemas.microsoft.com/office/drawing/2014/main" xmlns="" id="{A526AE87-233D-42E6-B9CC-761B78999646}"/>
                </a:ext>
              </a:extLst>
            </p:cNvPr>
            <p:cNvCxnSpPr>
              <a:cxnSpLocks noChangeShapeType="1"/>
              <a:stCxn id="44" idx="3"/>
              <a:endCxn id="50" idx="1"/>
            </p:cNvCxnSpPr>
            <p:nvPr/>
          </p:nvCxnSpPr>
          <p:spPr bwMode="auto">
            <a:xfrm flipV="1">
              <a:off x="5224024" y="2388734"/>
              <a:ext cx="434519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Rounded Rectangle 82">
              <a:extLst>
                <a:ext uri="{FF2B5EF4-FFF2-40B4-BE49-F238E27FC236}">
                  <a16:creationId xmlns:a16="http://schemas.microsoft.com/office/drawing/2014/main" xmlns="" id="{D1D2F244-198D-43B4-991A-80EEF0467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524" y="2916625"/>
              <a:ext cx="2192500" cy="641445"/>
            </a:xfrm>
            <a:prstGeom prst="roundRect">
              <a:avLst>
                <a:gd name="adj" fmla="val 16667"/>
              </a:avLst>
            </a:prstGeom>
            <a:solidFill>
              <a:srgbClr val="DC8633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 fontAlgn="base">
                <a:defRPr/>
              </a:pPr>
              <a:r>
                <a:rPr 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Ibrutinib + Placebo (24 mo)</a:t>
              </a:r>
            </a:p>
            <a:p>
              <a:pPr algn="ctr" fontAlgn="base">
                <a:defRPr/>
              </a:pPr>
              <a:r>
                <a:rPr 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(n=130)</a:t>
              </a:r>
            </a:p>
          </p:txBody>
        </p:sp>
        <p:sp>
          <p:nvSpPr>
            <p:cNvPr id="57" name="Rounded Rectangle 82">
              <a:extLst>
                <a:ext uri="{FF2B5EF4-FFF2-40B4-BE49-F238E27FC236}">
                  <a16:creationId xmlns:a16="http://schemas.microsoft.com/office/drawing/2014/main" xmlns="" id="{46911C58-6725-4B4A-AD15-0557FCAC2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543" y="2917307"/>
              <a:ext cx="2194560" cy="640080"/>
            </a:xfrm>
            <a:prstGeom prst="roundRect">
              <a:avLst>
                <a:gd name="adj" fmla="val 16667"/>
              </a:avLst>
            </a:prstGeom>
            <a:solidFill>
              <a:srgbClr val="DC8633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 fontAlgn="base">
                <a:defRPr/>
              </a:pPr>
              <a:r>
                <a:rPr lang="es-E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Discontinue Placebo</a:t>
              </a:r>
            </a:p>
            <a:p>
              <a:pPr algn="ctr" fontAlgn="base">
                <a:defRPr/>
              </a:pPr>
              <a:r>
                <a:rPr lang="es-E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Continue Ibrutinib</a:t>
              </a:r>
            </a:p>
          </p:txBody>
        </p:sp>
        <p:cxnSp>
          <p:nvCxnSpPr>
            <p:cNvPr id="58" name="Straight Arrow Connector 78">
              <a:extLst>
                <a:ext uri="{FF2B5EF4-FFF2-40B4-BE49-F238E27FC236}">
                  <a16:creationId xmlns:a16="http://schemas.microsoft.com/office/drawing/2014/main" xmlns="" id="{6C36E36B-AC41-4029-81EF-DD6D95ABF7DC}"/>
                </a:ext>
              </a:extLst>
            </p:cNvPr>
            <p:cNvCxnSpPr>
              <a:cxnSpLocks noChangeShapeType="1"/>
              <a:stCxn id="55" idx="3"/>
              <a:endCxn id="57" idx="1"/>
            </p:cNvCxnSpPr>
            <p:nvPr/>
          </p:nvCxnSpPr>
          <p:spPr bwMode="auto">
            <a:xfrm flipV="1">
              <a:off x="5224024" y="3237347"/>
              <a:ext cx="434519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C71EB85-1665-4B7C-AD90-E75DE8616AE6}"/>
                </a:ext>
              </a:extLst>
            </p:cNvPr>
            <p:cNvSpPr txBox="1"/>
            <p:nvPr/>
          </p:nvSpPr>
          <p:spPr>
            <a:xfrm rot="16200000">
              <a:off x="7729807" y="2536273"/>
              <a:ext cx="1486672" cy="550147"/>
            </a:xfrm>
            <a:prstGeom prst="rect">
              <a:avLst/>
            </a:prstGeom>
            <a:solidFill>
              <a:srgbClr val="AD1AAC"/>
            </a:solidFill>
            <a:effectLst/>
          </p:spPr>
          <p:txBody>
            <a:bodyPr lIns="45720" tIns="27432" rIns="45720" bIns="27432" anchor="ctr">
              <a:no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UNTIL </a:t>
              </a:r>
              <a:b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PD OR TOXICITY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1A8021D8-3C34-4BC7-9327-05E929B84294}"/>
                </a:ext>
              </a:extLst>
            </p:cNvPr>
            <p:cNvCxnSpPr>
              <a:cxnSpLocks/>
              <a:stCxn id="50" idx="3"/>
            </p:cNvCxnSpPr>
            <p:nvPr/>
          </p:nvCxnSpPr>
          <p:spPr bwMode="auto">
            <a:xfrm>
              <a:off x="7853103" y="2388734"/>
              <a:ext cx="370495" cy="0"/>
            </a:xfrm>
            <a:prstGeom prst="straightConnector1">
              <a:avLst/>
            </a:prstGeom>
            <a:noFill/>
            <a:ln w="25400">
              <a:solidFill>
                <a:srgbClr val="052856"/>
              </a:solidFill>
              <a:miter lim="800000"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AF48A0A1-8A75-4557-A719-9AB1399AF3F8}"/>
                </a:ext>
              </a:extLst>
            </p:cNvPr>
            <p:cNvCxnSpPr>
              <a:cxnSpLocks/>
              <a:stCxn id="57" idx="3"/>
            </p:cNvCxnSpPr>
            <p:nvPr/>
          </p:nvCxnSpPr>
          <p:spPr bwMode="auto">
            <a:xfrm>
              <a:off x="7853103" y="3237347"/>
              <a:ext cx="370495" cy="0"/>
            </a:xfrm>
            <a:prstGeom prst="straightConnector1">
              <a:avLst/>
            </a:prstGeom>
            <a:noFill/>
            <a:ln w="25400">
              <a:solidFill>
                <a:srgbClr val="052856"/>
              </a:solidFill>
              <a:miter lim="800000"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ECE7A48B-317C-45CC-8C3B-F7DA89B4A95F}"/>
                </a:ext>
              </a:extLst>
            </p:cNvPr>
            <p:cNvSpPr txBox="1"/>
            <p:nvPr/>
          </p:nvSpPr>
          <p:spPr>
            <a:xfrm rot="16200000">
              <a:off x="1655216" y="2500905"/>
              <a:ext cx="1486672" cy="620886"/>
            </a:xfrm>
            <a:prstGeom prst="rect">
              <a:avLst/>
            </a:prstGeom>
            <a:solidFill>
              <a:schemeClr val="accent1"/>
            </a:solidFill>
            <a:effectLst/>
          </p:spPr>
          <p:txBody>
            <a:bodyPr lIns="45720" tIns="27432" rIns="45720" bIns="27432" anchor="ctr">
              <a:no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2"/>
                  </a:solidFill>
                </a:rPr>
                <a:t>RANDOMIZE 1:1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tx2"/>
                  </a:solidFill>
                </a:rPr>
                <a:t>Stratified by TLS risk and MIPI</a:t>
              </a:r>
            </a:p>
          </p:txBody>
        </p:sp>
        <p:cxnSp>
          <p:nvCxnSpPr>
            <p:cNvPr id="65" name="Straight Arrow Connector 78">
              <a:extLst>
                <a:ext uri="{FF2B5EF4-FFF2-40B4-BE49-F238E27FC236}">
                  <a16:creationId xmlns:a16="http://schemas.microsoft.com/office/drawing/2014/main" xmlns="" id="{5563259A-A788-428E-95DD-29067F5365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96747" y="2387926"/>
              <a:ext cx="355399" cy="8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Arrow Connector 78">
              <a:extLst>
                <a:ext uri="{FF2B5EF4-FFF2-40B4-BE49-F238E27FC236}">
                  <a16:creationId xmlns:a16="http://schemas.microsoft.com/office/drawing/2014/main" xmlns="" id="{11751F99-9870-4FBF-902C-091E0BDE0A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86558" y="3237347"/>
              <a:ext cx="365588" cy="907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5920445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Novel Strategies in MCL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CDK4/6 inhibition</a:t>
            </a:r>
          </a:p>
          <a:p>
            <a:endParaRPr lang="en-US" sz="1000" dirty="0"/>
          </a:p>
          <a:p>
            <a:r>
              <a:rPr lang="en-US" dirty="0"/>
              <a:t>PI3 kinase delta inhibition</a:t>
            </a:r>
          </a:p>
          <a:p>
            <a:endParaRPr lang="en-US" sz="1000" dirty="0"/>
          </a:p>
          <a:p>
            <a:r>
              <a:rPr lang="en-US" dirty="0"/>
              <a:t>Anti-CD19 CAR T-cells</a:t>
            </a:r>
          </a:p>
        </p:txBody>
      </p:sp>
    </p:spTree>
    <p:extLst>
      <p:ext uri="{BB962C8B-B14F-4D97-AF65-F5344CB8AC3E}">
        <p14:creationId xmlns:p14="http://schemas.microsoft.com/office/powerpoint/2010/main" val="85465227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1876084"/>
            <a:ext cx="5259309" cy="3079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Novel Strategies in MCL: </a:t>
            </a:r>
            <a:r>
              <a:rPr lang="en-US" sz="2800" dirty="0" smtClean="0"/>
              <a:t>CDK4/6 </a:t>
            </a:r>
            <a:r>
              <a:rPr lang="en-US" sz="2800" dirty="0"/>
              <a:t>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371600"/>
            <a:ext cx="10566401" cy="762000"/>
          </a:xfrm>
        </p:spPr>
        <p:txBody>
          <a:bodyPr/>
          <a:lstStyle/>
          <a:p>
            <a:r>
              <a:rPr lang="en-US" dirty="0" err="1"/>
              <a:t>Palbociclib</a:t>
            </a:r>
            <a:r>
              <a:rPr lang="en-US" dirty="0"/>
              <a:t> (n=17)  ORR 18%, SD 41</a:t>
            </a:r>
            <a:r>
              <a:rPr lang="en-US" dirty="0" smtClean="0"/>
              <a:t>%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27" y="4418849"/>
            <a:ext cx="2769545" cy="673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670446"/>
            <a:ext cx="3614423" cy="35111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49" y="6216134"/>
            <a:ext cx="20569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Leonard, et al. Blood 2012</a:t>
            </a:r>
          </a:p>
          <a:p>
            <a:r>
              <a:rPr lang="en-US" sz="900" dirty="0" err="1" smtClean="0"/>
              <a:t>Morschhauser</a:t>
            </a:r>
            <a:r>
              <a:rPr lang="en-US" sz="900" dirty="0"/>
              <a:t>, et al. Proc ASH 2014</a:t>
            </a:r>
          </a:p>
          <a:p>
            <a:r>
              <a:rPr lang="en-US" sz="900" dirty="0"/>
              <a:t>Martin, et al. Proc ASH 2016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6399" y="5181600"/>
            <a:ext cx="1056640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Abemaciclib</a:t>
            </a:r>
            <a:r>
              <a:rPr lang="en-US" dirty="0"/>
              <a:t> (n=22) ORR 23</a:t>
            </a:r>
            <a:r>
              <a:rPr lang="en-US" dirty="0" smtClean="0"/>
              <a:t>%, SD </a:t>
            </a:r>
            <a:r>
              <a:rPr lang="en-US" dirty="0"/>
              <a:t>41%</a:t>
            </a:r>
            <a:endParaRPr lang="en-US" sz="800" dirty="0"/>
          </a:p>
          <a:p>
            <a:r>
              <a:rPr lang="en-US" dirty="0" err="1"/>
              <a:t>Palbociclib</a:t>
            </a:r>
            <a:r>
              <a:rPr lang="en-US" dirty="0"/>
              <a:t> + </a:t>
            </a:r>
            <a:r>
              <a:rPr lang="en-US" dirty="0" err="1"/>
              <a:t>ibrutinib</a:t>
            </a:r>
            <a:r>
              <a:rPr lang="en-US" dirty="0"/>
              <a:t> (n=18) ORR 67%, CRR 44%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632584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Novel Strategies in MCL: PI3 kinase delta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68" y="1419602"/>
            <a:ext cx="5232400" cy="4572000"/>
          </a:xfrm>
        </p:spPr>
        <p:txBody>
          <a:bodyPr/>
          <a:lstStyle/>
          <a:p>
            <a:r>
              <a:rPr lang="en-US" dirty="0"/>
              <a:t>Idelalisib ORR 40% (5% CR), but median PFS/DOR of 3.7m/2.7m</a:t>
            </a:r>
          </a:p>
          <a:p>
            <a:r>
              <a:rPr lang="en-US" dirty="0"/>
              <a:t>Constitutive PI3K alpha signaling may mediate </a:t>
            </a:r>
            <a:r>
              <a:rPr lang="en-US" dirty="0" smtClean="0"/>
              <a:t>resistance</a:t>
            </a:r>
          </a:p>
          <a:p>
            <a:r>
              <a:rPr lang="en-US" dirty="0" err="1"/>
              <a:t>Copanlisib</a:t>
            </a:r>
            <a:r>
              <a:rPr lang="en-US" dirty="0"/>
              <a:t> is a pan PI3K inhibitor with potent delta and alpha inhibition</a:t>
            </a:r>
          </a:p>
          <a:p>
            <a:pPr lvl="1"/>
            <a:r>
              <a:rPr lang="en-US" dirty="0"/>
              <a:t>N=11, median 3 prior lines of </a:t>
            </a:r>
            <a:r>
              <a:rPr lang="en-US" dirty="0" err="1"/>
              <a:t>tx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 </a:t>
            </a:r>
            <a:r>
              <a:rPr lang="en-US" dirty="0"/>
              <a:t>refractory to last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5 </a:t>
            </a:r>
            <a:r>
              <a:rPr lang="en-US" dirty="0" smtClean="0"/>
              <a:t>PR/2 </a:t>
            </a:r>
            <a:r>
              <a:rPr lang="en-US" dirty="0"/>
              <a:t>CR (ORR 64%)</a:t>
            </a:r>
          </a:p>
          <a:p>
            <a:pPr lvl="1"/>
            <a:r>
              <a:rPr lang="en-US" dirty="0"/>
              <a:t>Median DOR 5 m. 2 responses &gt;9 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16914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Gopal, et al. NEJM 2014</a:t>
            </a:r>
          </a:p>
          <a:p>
            <a:r>
              <a:rPr lang="en-US" sz="900" dirty="0" err="1"/>
              <a:t>Dreyling</a:t>
            </a:r>
            <a:r>
              <a:rPr lang="en-US" sz="900" dirty="0"/>
              <a:t>, et al. Ann </a:t>
            </a:r>
            <a:r>
              <a:rPr lang="en-US" sz="900" dirty="0" err="1"/>
              <a:t>Onc</a:t>
            </a:r>
            <a:r>
              <a:rPr lang="en-US" sz="900" dirty="0"/>
              <a:t> 2017</a:t>
            </a:r>
          </a:p>
          <a:p>
            <a:pPr>
              <a:defRPr/>
            </a:pPr>
            <a:r>
              <a:rPr lang="en-US" sz="900" dirty="0"/>
              <a:t>Cunningham Proc ASH 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344" r="15724" b="27699"/>
          <a:stretch/>
        </p:blipFill>
        <p:spPr>
          <a:xfrm>
            <a:off x="5576722" y="1668649"/>
            <a:ext cx="6615278" cy="40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2809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Novel Strategies in MCL: Anti-CD19 CAR T-cells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JCAR014 produced responses in 1 of 4 subjects in a phase I study</a:t>
            </a:r>
          </a:p>
          <a:p>
            <a:endParaRPr lang="en-US" dirty="0"/>
          </a:p>
          <a:p>
            <a:r>
              <a:rPr lang="en-US" dirty="0" err="1"/>
              <a:t>Lisocabtagene</a:t>
            </a:r>
            <a:r>
              <a:rPr lang="en-US" dirty="0"/>
              <a:t> </a:t>
            </a:r>
            <a:r>
              <a:rPr lang="en-US" dirty="0" err="1"/>
              <a:t>maraleucel</a:t>
            </a:r>
            <a:r>
              <a:rPr lang="en-US" dirty="0"/>
              <a:t> (JCAR017</a:t>
            </a:r>
            <a:r>
              <a:rPr lang="en-US" dirty="0" smtClean="0"/>
              <a:t>) </a:t>
            </a:r>
            <a:r>
              <a:rPr lang="en-US" dirty="0"/>
              <a:t>is an anti-CD19-4-1BB CAR T-cell administered in a precise composition, being studied in the TRANSCEND 001 trial in aggressive B-cell NHL</a:t>
            </a:r>
          </a:p>
          <a:p>
            <a:pPr lvl="1"/>
            <a:r>
              <a:rPr lang="en-US" dirty="0"/>
              <a:t>Small number of patients treated thus far, but responses are being observed. Accrual is ongoing.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721" y="6383079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Turtle, et al. Sci Trans Med 2016.</a:t>
            </a:r>
          </a:p>
          <a:p>
            <a:r>
              <a:rPr lang="en-US" sz="900" dirty="0"/>
              <a:t>Abramson, et al. Proc ASCO 2018</a:t>
            </a:r>
          </a:p>
        </p:txBody>
      </p:sp>
    </p:spTree>
    <p:extLst>
      <p:ext uri="{BB962C8B-B14F-4D97-AF65-F5344CB8AC3E}">
        <p14:creationId xmlns:p14="http://schemas.microsoft.com/office/powerpoint/2010/main" val="35146236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37535" y="1295401"/>
            <a:ext cx="2783739" cy="2166507"/>
            <a:chOff x="113534" y="1295400"/>
            <a:chExt cx="2783739" cy="216650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3615" r="50995" b="48322"/>
            <a:stretch/>
          </p:blipFill>
          <p:spPr bwMode="auto">
            <a:xfrm>
              <a:off x="113534" y="1582559"/>
              <a:ext cx="2705866" cy="1879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61001" y="1295400"/>
              <a:ext cx="2536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Ibrutinib increases CAR expansion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20301" y="3897122"/>
            <a:ext cx="3865161" cy="2131638"/>
            <a:chOff x="5296300" y="3897122"/>
            <a:chExt cx="3865161" cy="213163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04" t="80137"/>
            <a:stretch/>
          </p:blipFill>
          <p:spPr bwMode="auto">
            <a:xfrm>
              <a:off x="5638800" y="4267200"/>
              <a:ext cx="3396255" cy="176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296300" y="3897122"/>
              <a:ext cx="3865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Ibrutinib downregulates inhibitory immune checkpoints</a:t>
              </a:r>
            </a:p>
          </p:txBody>
        </p:sp>
      </p:grpSp>
      <p:sp>
        <p:nvSpPr>
          <p:cNvPr id="18" name="Title 4"/>
          <p:cNvSpPr txBox="1">
            <a:spLocks/>
          </p:cNvSpPr>
          <p:nvPr/>
        </p:nvSpPr>
        <p:spPr>
          <a:xfrm>
            <a:off x="304800" y="375837"/>
            <a:ext cx="10254255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r>
              <a:rPr lang="en-US" sz="2800" kern="0" dirty="0"/>
              <a:t>Ibrutinib combined with CAR T-cells in vitro for MCL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48201" y="1305394"/>
            <a:ext cx="5694361" cy="2230800"/>
            <a:chOff x="3124200" y="1305394"/>
            <a:chExt cx="5694361" cy="2230800"/>
          </a:xfrm>
        </p:grpSpPr>
        <p:grpSp>
          <p:nvGrpSpPr>
            <p:cNvPr id="8" name="Group 7"/>
            <p:cNvGrpSpPr/>
            <p:nvPr/>
          </p:nvGrpSpPr>
          <p:grpSpPr>
            <a:xfrm>
              <a:off x="3124200" y="1305394"/>
              <a:ext cx="5694361" cy="2230800"/>
              <a:chOff x="3124200" y="1305394"/>
              <a:chExt cx="5694361" cy="223080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200"/>
              <a:stretch/>
            </p:blipFill>
            <p:spPr bwMode="auto">
              <a:xfrm>
                <a:off x="3216856" y="1592719"/>
                <a:ext cx="5601705" cy="1943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124200" y="1305394"/>
                <a:ext cx="54063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Ibrutinib improves cell lysis in ibrutinib sensitive or resistant MCL lines in vitro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216856" y="1572399"/>
              <a:ext cx="212144" cy="18020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1" y="3733800"/>
            <a:ext cx="5322965" cy="3071120"/>
            <a:chOff x="76200" y="3733800"/>
            <a:chExt cx="5322965" cy="3071120"/>
          </a:xfrm>
        </p:grpSpPr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228600" y="6611960"/>
              <a:ext cx="2362200" cy="19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msgothic" charset="0"/>
                </a:defRPr>
              </a:lvl9pPr>
            </a:lstStyle>
            <a:p>
              <a:r>
                <a:rPr lang="en-GB" altLang="en-US" sz="1000" dirty="0" err="1">
                  <a:latin typeface="Arial" panose="020B0604020202020204" pitchFamily="34" charset="0"/>
                </a:rPr>
                <a:t>Ruella</a:t>
              </a:r>
              <a:r>
                <a:rPr lang="en-GB" altLang="en-US" sz="1000" dirty="0">
                  <a:latin typeface="Arial" panose="020B0604020202020204" pitchFamily="34" charset="0"/>
                </a:rPr>
                <a:t> et al. </a:t>
              </a:r>
              <a:r>
                <a:rPr lang="en-GB" altLang="en-US" sz="1000" dirty="0" err="1">
                  <a:latin typeface="Arial" panose="020B0604020202020204" pitchFamily="34" charset="0"/>
                </a:rPr>
                <a:t>Clin</a:t>
              </a:r>
              <a:r>
                <a:rPr lang="en-GB" altLang="en-US" sz="1000" dirty="0">
                  <a:latin typeface="Arial" panose="020B0604020202020204" pitchFamily="34" charset="0"/>
                </a:rPr>
                <a:t> Cancer Res 2016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3534" y="3733800"/>
              <a:ext cx="5285631" cy="2819400"/>
              <a:chOff x="113534" y="3733800"/>
              <a:chExt cx="5285631" cy="28194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61" b="50602"/>
              <a:stretch/>
            </p:blipFill>
            <p:spPr bwMode="auto">
              <a:xfrm>
                <a:off x="113534" y="4014476"/>
                <a:ext cx="5285631" cy="2538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81000" y="3733800"/>
                <a:ext cx="44532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Ibrutinib enhances CAR T-cell MCL activity in MCL xenografts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76200" y="4163199"/>
              <a:ext cx="212144" cy="18020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54856" y="4114800"/>
              <a:ext cx="212144" cy="18020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289131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97598"/>
              </p:ext>
            </p:extLst>
          </p:nvPr>
        </p:nvGraphicFramePr>
        <p:xfrm>
          <a:off x="1333500" y="2590800"/>
          <a:ext cx="9423400" cy="1676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22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01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Consulting Agreements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Amgen Inc, Bayer HealthCare Pharmaceuticals, Celgene Corporation, Gilead Sciences Inc,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Humanigen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Inc, Juno Therapeutics,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Karyopharm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Therapeutics, Merck, Novartis, Seattle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Genetics,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Verastem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Inc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2027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Take home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BCL-2 inhibitor venetoclax induces substantial remissions in relapsed/refractory MCL post chemoimmunotherapy</a:t>
            </a:r>
          </a:p>
          <a:p>
            <a:r>
              <a:rPr lang="en-US" dirty="0"/>
              <a:t>Further studies of venetoclax post ibrutinib are warranted</a:t>
            </a:r>
          </a:p>
          <a:p>
            <a:r>
              <a:rPr lang="en-US" dirty="0"/>
              <a:t>We need to elucidate mechanisms </a:t>
            </a:r>
            <a:r>
              <a:rPr lang="en-US" dirty="0" smtClean="0"/>
              <a:t>of </a:t>
            </a:r>
            <a:r>
              <a:rPr lang="en-US" dirty="0"/>
              <a:t>resistance to design rational combination strategies with venetoclax</a:t>
            </a:r>
          </a:p>
          <a:p>
            <a:r>
              <a:rPr lang="en-US" dirty="0"/>
              <a:t>Additional novel agents of interest under investigation include </a:t>
            </a:r>
            <a:r>
              <a:rPr lang="en-US" dirty="0" smtClean="0"/>
              <a:t>CDK4/6 </a:t>
            </a:r>
            <a:r>
              <a:rPr lang="en-US" dirty="0"/>
              <a:t>inhibitors (in combination), PI3K inhibitors (potentially targeting both alpha and delta isoforms), and anti-CD19 CAR T-cells</a:t>
            </a:r>
          </a:p>
        </p:txBody>
      </p:sp>
    </p:spTree>
    <p:extLst>
      <p:ext uri="{BB962C8B-B14F-4D97-AF65-F5344CB8AC3E}">
        <p14:creationId xmlns:p14="http://schemas.microsoft.com/office/powerpoint/2010/main" val="90260852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21879" y="6091222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23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investigators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7126"/>
            <a:ext cx="2118608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Yes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31726" y="2563441"/>
            <a:ext cx="411163" cy="411163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658" y="2551005"/>
            <a:ext cx="9144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"/>
              </a:rPr>
              <a:t>20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65420" y="2563441"/>
            <a:ext cx="411163" cy="411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99114" y="2563441"/>
            <a:ext cx="411163" cy="411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32808" y="2563441"/>
            <a:ext cx="411163" cy="411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6502" y="2563441"/>
            <a:ext cx="411163" cy="411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00196" y="2563441"/>
            <a:ext cx="411163" cy="411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33890" y="2563441"/>
            <a:ext cx="411163" cy="411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67584" y="2563441"/>
            <a:ext cx="411163" cy="411163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59631"/>
            <a:ext cx="2118608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No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31726" y="3564384"/>
            <a:ext cx="411163" cy="411163"/>
          </a:xfrm>
          <a:prstGeom prst="rect">
            <a:avLst/>
          </a:prstGeom>
        </p:spPr>
      </p:pic>
      <p:sp>
        <p:nvSpPr>
          <p:cNvPr id="20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613" y="3566353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3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66340" y="3564384"/>
            <a:ext cx="411163" cy="411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00954" y="3564384"/>
            <a:ext cx="411163" cy="4111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07718" y="2563441"/>
            <a:ext cx="411163" cy="4111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41412" y="2563441"/>
            <a:ext cx="411163" cy="411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75106" y="2563441"/>
            <a:ext cx="411163" cy="4111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31331" y="2563441"/>
            <a:ext cx="411163" cy="4111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65025" y="2563441"/>
            <a:ext cx="411163" cy="4111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8719" y="2563441"/>
            <a:ext cx="411163" cy="411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32413" y="2563441"/>
            <a:ext cx="411163" cy="4111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766107" y="2563441"/>
            <a:ext cx="411163" cy="411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22923" y="2563441"/>
            <a:ext cx="411163" cy="411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56617" y="2563441"/>
            <a:ext cx="411163" cy="411163"/>
          </a:xfrm>
          <a:prstGeom prst="rect">
            <a:avLst/>
          </a:prstGeom>
        </p:spPr>
      </p:pic>
      <p:sp>
        <p:nvSpPr>
          <p:cNvPr id="39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688009" y="230198"/>
            <a:ext cx="107500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Based on available data and reimbursement issues aside, would you attempt to access </a:t>
            </a:r>
            <a:r>
              <a:rPr lang="en-US" sz="2200" baseline="0" dirty="0" err="1">
                <a:solidFill>
                  <a:srgbClr val="FFF584"/>
                </a:solidFill>
                <a:latin typeface="Arial" pitchFamily="34" charset="0"/>
              </a:rPr>
              <a:t>venetoclax</a:t>
            </a: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 for select patients with relapsed/refractory MCL?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3266" y="2563441"/>
            <a:ext cx="411163" cy="41116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56960" y="2563441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390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>
            <a:spLocks/>
          </p:cNvSpPr>
          <p:nvPr/>
        </p:nvSpPr>
        <p:spPr bwMode="auto">
          <a:xfrm>
            <a:off x="320565" y="6211614"/>
            <a:ext cx="7772400" cy="64638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23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investigators</a:t>
            </a:r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903890" y="1137138"/>
            <a:ext cx="102580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Ibrutinib and chemo resistance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aseline="0" dirty="0">
                <a:solidFill>
                  <a:srgbClr val="FFC000"/>
                </a:solidFill>
                <a:latin typeface="Arial" pitchFamily="34" charset="0"/>
              </a:rPr>
              <a:t>3rd line in a patient who progressed on chemo and on </a:t>
            </a:r>
            <a:r>
              <a:rPr lang="en-US" altLang="en-US" sz="1600" baseline="0" dirty="0" err="1">
                <a:solidFill>
                  <a:srgbClr val="FFC000"/>
                </a:solidFill>
                <a:latin typeface="Arial" pitchFamily="34" charset="0"/>
              </a:rPr>
              <a:t>BTKi</a:t>
            </a:r>
            <a:r>
              <a:rPr lang="en-US" altLang="en-US" sz="1600" baseline="0" dirty="0">
                <a:solidFill>
                  <a:srgbClr val="FFC000"/>
                </a:solidFill>
                <a:latin typeface="Arial" pitchFamily="34" charset="0"/>
              </a:rPr>
              <a:t> therapy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Young </a:t>
            </a:r>
            <a:r>
              <a:rPr lang="en-US" altLang="en-US" sz="1600" b="0" baseline="0" dirty="0" err="1">
                <a:solidFill>
                  <a:srgbClr val="FFFFFF"/>
                </a:solidFill>
                <a:latin typeface="Arial" pitchFamily="34" charset="0"/>
              </a:rPr>
              <a:t>pt</a:t>
            </a: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 who has failed </a:t>
            </a:r>
            <a:r>
              <a:rPr lang="en-US" altLang="en-US" sz="1600" b="0" baseline="0" dirty="0" smtClean="0">
                <a:solidFill>
                  <a:srgbClr val="FFFFFF"/>
                </a:solidFill>
                <a:latin typeface="Arial" pitchFamily="34" charset="0"/>
              </a:rPr>
              <a:t>chemo-</a:t>
            </a:r>
            <a:r>
              <a:rPr lang="en-US" altLang="en-US" sz="1600" b="0" baseline="0" dirty="0" err="1" smtClean="0">
                <a:solidFill>
                  <a:srgbClr val="FFFFFF"/>
                </a:solidFill>
                <a:latin typeface="Arial" pitchFamily="34" charset="0"/>
              </a:rPr>
              <a:t>immuno</a:t>
            </a: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, </a:t>
            </a:r>
            <a:r>
              <a:rPr lang="en-US" altLang="en-US" sz="1600" b="0" baseline="0" dirty="0" smtClean="0">
                <a:solidFill>
                  <a:srgbClr val="FFFFFF"/>
                </a:solidFill>
                <a:latin typeface="Arial" pitchFamily="34" charset="0"/>
              </a:rPr>
              <a:t>ASCT </a:t>
            </a: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and </a:t>
            </a:r>
            <a:r>
              <a:rPr lang="en-US" altLang="en-US" sz="1600" b="0" baseline="0" dirty="0" smtClean="0">
                <a:solidFill>
                  <a:srgbClr val="FFFFFF"/>
                </a:solidFill>
                <a:latin typeface="Arial" pitchFamily="34" charset="0"/>
              </a:rPr>
              <a:t>BTK </a:t>
            </a: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inhibitor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aseline="0" dirty="0">
                <a:solidFill>
                  <a:srgbClr val="FFC000"/>
                </a:solidFill>
                <a:latin typeface="Arial" pitchFamily="34" charset="0"/>
              </a:rPr>
              <a:t>Progress through BTK inhibition and </a:t>
            </a:r>
            <a:r>
              <a:rPr lang="en-US" altLang="en-US" sz="1600" baseline="0" dirty="0" err="1">
                <a:solidFill>
                  <a:srgbClr val="FFC000"/>
                </a:solidFill>
                <a:latin typeface="Arial" pitchFamily="34" charset="0"/>
              </a:rPr>
              <a:t>lenalidomide</a:t>
            </a:r>
            <a:r>
              <a:rPr lang="en-US" altLang="en-US" sz="1600" baseline="0" dirty="0">
                <a:solidFill>
                  <a:srgbClr val="FFC000"/>
                </a:solidFill>
                <a:latin typeface="Arial" pitchFamily="34" charset="0"/>
              </a:rPr>
              <a:t> therapy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Combo with ibrutinib is promising but there are not enough data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70 </a:t>
            </a:r>
            <a:r>
              <a:rPr lang="en-US" altLang="en-US" sz="1600" b="0" baseline="0" dirty="0" err="1">
                <a:solidFill>
                  <a:srgbClr val="FFFFFF"/>
                </a:solidFill>
                <a:latin typeface="Arial" pitchFamily="34" charset="0"/>
              </a:rPr>
              <a:t>yo</a:t>
            </a: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 who failed prior BR + MR (on E1411), intolerant to </a:t>
            </a:r>
            <a:r>
              <a:rPr lang="en-US" altLang="en-US" sz="1600" b="0" baseline="0" dirty="0" err="1">
                <a:solidFill>
                  <a:srgbClr val="FFFFFF"/>
                </a:solidFill>
                <a:latin typeface="Arial" pitchFamily="34" charset="0"/>
              </a:rPr>
              <a:t>len</a:t>
            </a: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 (rash), PD on acalabrutinib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Older patient with MCL who failed </a:t>
            </a:r>
            <a:r>
              <a:rPr lang="en-US" altLang="en-US" sz="1600" b="0" baseline="0" smtClean="0">
                <a:solidFill>
                  <a:srgbClr val="FFFFFF"/>
                </a:solidFill>
                <a:latin typeface="Arial" pitchFamily="34" charset="0"/>
              </a:rPr>
              <a:t>ibrutinib</a:t>
            </a:r>
            <a:endParaRPr lang="en-US" altLang="en-US" sz="1600" b="0" baseline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Rapid progression from ibrutinib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Third </a:t>
            </a:r>
            <a:r>
              <a:rPr lang="en-US" altLang="en-US" sz="1600" b="0" baseline="0" dirty="0" smtClean="0">
                <a:solidFill>
                  <a:srgbClr val="FFFFFF"/>
                </a:solidFill>
                <a:latin typeface="Arial" pitchFamily="34" charset="0"/>
              </a:rPr>
              <a:t>or fourth </a:t>
            </a: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line of therapy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Once failed </a:t>
            </a:r>
            <a:r>
              <a:rPr lang="en-US" altLang="en-US" sz="1600" b="0" baseline="0" dirty="0" err="1">
                <a:solidFill>
                  <a:srgbClr val="FFFFFF"/>
                </a:solidFill>
                <a:latin typeface="Arial" pitchFamily="34" charset="0"/>
              </a:rPr>
              <a:t>immunochemo</a:t>
            </a: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 and ibrutinib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Ibrutinib failures or </a:t>
            </a:r>
            <a:r>
              <a:rPr lang="en-US" altLang="en-US" sz="1600" b="0" baseline="0" dirty="0" err="1" smtClean="0">
                <a:solidFill>
                  <a:srgbClr val="FFFFFF"/>
                </a:solidFill>
                <a:latin typeface="Arial" pitchFamily="34" charset="0"/>
              </a:rPr>
              <a:t>blastic</a:t>
            </a:r>
            <a:r>
              <a:rPr lang="en-US" altLang="en-US" sz="1600" b="0" baseline="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transformation in first relapse as a bridge to </a:t>
            </a:r>
            <a:r>
              <a:rPr lang="en-US" altLang="en-US" sz="1600" b="0" baseline="0" dirty="0" err="1">
                <a:solidFill>
                  <a:srgbClr val="FFFFFF"/>
                </a:solidFill>
                <a:latin typeface="Arial" pitchFamily="34" charset="0"/>
              </a:rPr>
              <a:t>allo</a:t>
            </a:r>
            <a:endParaRPr lang="en-US" altLang="en-US" sz="1600" b="0" baseline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Failed 2 prior therapies or </a:t>
            </a:r>
            <a:r>
              <a:rPr lang="en-US" altLang="en-US" sz="1600" b="0" baseline="0" dirty="0" err="1">
                <a:solidFill>
                  <a:srgbClr val="FFFFFF"/>
                </a:solidFill>
                <a:latin typeface="Arial" pitchFamily="34" charset="0"/>
              </a:rPr>
              <a:t>blastoid</a:t>
            </a: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en-US" sz="1600" b="0" baseline="0" dirty="0" smtClean="0">
                <a:solidFill>
                  <a:srgbClr val="FFFFFF"/>
                </a:solidFill>
                <a:latin typeface="Arial" pitchFamily="34" charset="0"/>
              </a:rPr>
              <a:t>variant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b="0" baseline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b="0" baseline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aseline="0" dirty="0">
                <a:solidFill>
                  <a:srgbClr val="FFC000"/>
                </a:solidFill>
                <a:latin typeface="Arial" pitchFamily="34" charset="0"/>
              </a:rPr>
              <a:t>Any patient relapsing soon after chemotherapy should be considered for ibrutinib + venetoclax, in my opinion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Progression or intolerance to ibrutinib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Younger patient; post ibrutinib, considering CAR-T cell therapy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Failed BTK inhibitor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Post BTK inhibitor and lenalidomide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Still too risky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Progressed after 2 cycles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Pts failing a BTK </a:t>
            </a:r>
            <a:r>
              <a:rPr lang="en-US" altLang="en-US" sz="1600" b="0" baseline="0" dirty="0" smtClean="0">
                <a:solidFill>
                  <a:srgbClr val="FFFFFF"/>
                </a:solidFill>
                <a:latin typeface="Arial" pitchFamily="34" charset="0"/>
              </a:rPr>
              <a:t>inhibitor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Progression after BTK inhibitor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0" baseline="0" dirty="0">
                <a:solidFill>
                  <a:srgbClr val="FFFFFF"/>
                </a:solidFill>
                <a:latin typeface="Arial" pitchFamily="34" charset="0"/>
              </a:rPr>
              <a:t>Relapsed after </a:t>
            </a:r>
            <a:r>
              <a:rPr lang="en-US" altLang="en-US" sz="1600" b="0" baseline="0" dirty="0" smtClean="0">
                <a:solidFill>
                  <a:srgbClr val="FFFFFF"/>
                </a:solidFill>
                <a:latin typeface="Arial" pitchFamily="34" charset="0"/>
              </a:rPr>
              <a:t>ibrutinib</a:t>
            </a:r>
            <a:endParaRPr lang="en-US" altLang="en-US" sz="1600" b="0" baseline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688009" y="330973"/>
            <a:ext cx="10750012" cy="80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Please describe a clinical scenario for which you would recommend </a:t>
            </a:r>
            <a:r>
              <a:rPr lang="en-US" sz="2200" baseline="0" dirty="0" err="1">
                <a:solidFill>
                  <a:srgbClr val="FFF584"/>
                </a:solidFill>
                <a:latin typeface="Arial" pitchFamily="34" charset="0"/>
              </a:rPr>
              <a:t>venetoclax</a:t>
            </a: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 for a patient with MCL.</a:t>
            </a:r>
          </a:p>
        </p:txBody>
      </p:sp>
    </p:spTree>
    <p:extLst>
      <p:ext uri="{BB962C8B-B14F-4D97-AF65-F5344CB8AC3E}">
        <p14:creationId xmlns:p14="http://schemas.microsoft.com/office/powerpoint/2010/main" val="6009273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21879" y="6091222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23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investigators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21" y="1887077"/>
            <a:ext cx="3532339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The risk is greater in CLL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15" y="2701743"/>
            <a:ext cx="3294345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The risk is about the same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33" y="3501781"/>
            <a:ext cx="3382027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There are not enough</a:t>
            </a:r>
            <a:br>
              <a:rPr lang="en-US" b="1" dirty="0">
                <a:solidFill>
                  <a:srgbClr val="FFFFFF"/>
                </a:solidFill>
                <a:latin typeface="Arial"/>
                <a:ea typeface=""/>
              </a:rPr>
            </a:b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 available data at this time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21" y="4241280"/>
            <a:ext cx="3532339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The risk is greater in MCL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95978" y="1897284"/>
            <a:ext cx="411163" cy="411163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872" y="1914849"/>
            <a:ext cx="9144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"/>
              </a:rPr>
              <a:t>11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29672" y="1897284"/>
            <a:ext cx="411163" cy="411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63366" y="1897284"/>
            <a:ext cx="411163" cy="411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97060" y="1897284"/>
            <a:ext cx="411163" cy="411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30754" y="1897284"/>
            <a:ext cx="411163" cy="411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64448" y="1897284"/>
            <a:ext cx="411163" cy="411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8142" y="1897284"/>
            <a:ext cx="411163" cy="411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1836" y="1897284"/>
            <a:ext cx="411163" cy="411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65530" y="1897284"/>
            <a:ext cx="411163" cy="411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95978" y="2706496"/>
            <a:ext cx="411163" cy="411163"/>
          </a:xfrm>
          <a:prstGeom prst="rect">
            <a:avLst/>
          </a:prstGeom>
        </p:spPr>
      </p:pic>
      <p:sp>
        <p:nvSpPr>
          <p:cNvPr id="23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108" y="2708465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"/>
              </a:rPr>
              <a:t>8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29672" y="2706496"/>
            <a:ext cx="411163" cy="4111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63366" y="2706496"/>
            <a:ext cx="411163" cy="4111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97060" y="2706496"/>
            <a:ext cx="411163" cy="4111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30754" y="2706496"/>
            <a:ext cx="411163" cy="4111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95978" y="3489582"/>
            <a:ext cx="411163" cy="411163"/>
          </a:xfrm>
          <a:prstGeom prst="rect">
            <a:avLst/>
          </a:prstGeom>
        </p:spPr>
      </p:pic>
      <p:sp>
        <p:nvSpPr>
          <p:cNvPr id="29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451" y="3520644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3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95978" y="4277595"/>
            <a:ext cx="411163" cy="411163"/>
          </a:xfrm>
          <a:prstGeom prst="rect">
            <a:avLst/>
          </a:prstGeom>
        </p:spPr>
      </p:pic>
      <p:sp>
        <p:nvSpPr>
          <p:cNvPr id="31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259" y="4265159"/>
            <a:ext cx="9144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64448" y="2706496"/>
            <a:ext cx="411163" cy="4111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8142" y="2706496"/>
            <a:ext cx="411163" cy="411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29672" y="3489582"/>
            <a:ext cx="411163" cy="4111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9224" y="1897284"/>
            <a:ext cx="411163" cy="411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63366" y="3489582"/>
            <a:ext cx="411163" cy="411163"/>
          </a:xfrm>
          <a:prstGeom prst="rect">
            <a:avLst/>
          </a:prstGeom>
        </p:spPr>
      </p:pic>
      <p:sp>
        <p:nvSpPr>
          <p:cNvPr id="39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688009" y="192724"/>
            <a:ext cx="107500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How would you compare the risk of tumor lysis syndrome in patients with MCL receiving </a:t>
            </a:r>
            <a:r>
              <a:rPr lang="en-US" sz="2200" baseline="0" dirty="0" err="1">
                <a:solidFill>
                  <a:srgbClr val="FFF584"/>
                </a:solidFill>
                <a:latin typeface="Arial" pitchFamily="34" charset="0"/>
              </a:rPr>
              <a:t>venetoclax</a:t>
            </a: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 to that of patients with CLL receiving </a:t>
            </a:r>
            <a:r>
              <a:rPr lang="en-US" sz="2200" baseline="0" dirty="0" err="1">
                <a:solidFill>
                  <a:srgbClr val="FFF584"/>
                </a:solidFill>
                <a:latin typeface="Arial" pitchFamily="34" charset="0"/>
              </a:rPr>
              <a:t>venetoclax</a:t>
            </a: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?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1310" y="2706496"/>
            <a:ext cx="411163" cy="4111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32392" y="1897284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2843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21879" y="6091222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23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investigators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3798168"/>
            <a:ext cx="27432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Admit to hospital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2330644"/>
            <a:ext cx="27432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Encourage oral hydration and allopurinol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3107246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IV hydration and allopurinol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4513012"/>
            <a:ext cx="27432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IV hydration and </a:t>
            </a:r>
            <a:r>
              <a:rPr lang="en-US" b="1" dirty="0" err="1">
                <a:solidFill>
                  <a:srgbClr val="FFFFFF"/>
                </a:solidFill>
                <a:latin typeface="Arial"/>
                <a:ea typeface=""/>
              </a:rPr>
              <a:t>rasburicase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3771156"/>
            <a:ext cx="411163" cy="411163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502" y="3813773"/>
            <a:ext cx="9144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2335397"/>
            <a:ext cx="411163" cy="411163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0450" y="2337366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smtClean="0">
                <a:solidFill>
                  <a:srgbClr val="FFFFFF"/>
                </a:solidFill>
                <a:latin typeface="Arial"/>
                <a:ea typeface=""/>
              </a:rPr>
              <a:t>15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2335397"/>
            <a:ext cx="411163" cy="411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2335397"/>
            <a:ext cx="411163" cy="411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6186" y="2335397"/>
            <a:ext cx="411163" cy="411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89880" y="2335397"/>
            <a:ext cx="411163" cy="411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23574" y="2335397"/>
            <a:ext cx="411163" cy="4111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3095047"/>
            <a:ext cx="411163" cy="411163"/>
          </a:xfrm>
          <a:prstGeom prst="rect">
            <a:avLst/>
          </a:prstGeom>
        </p:spPr>
      </p:pic>
      <p:sp>
        <p:nvSpPr>
          <p:cNvPr id="24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364" y="3126109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5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3095047"/>
            <a:ext cx="411163" cy="4111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3095047"/>
            <a:ext cx="411163" cy="4111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4549327"/>
            <a:ext cx="411163" cy="411163"/>
          </a:xfrm>
          <a:prstGeom prst="rect">
            <a:avLst/>
          </a:prstGeom>
        </p:spPr>
      </p:pic>
      <p:sp>
        <p:nvSpPr>
          <p:cNvPr id="28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502" y="4536891"/>
            <a:ext cx="9144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57268" y="2335397"/>
            <a:ext cx="411163" cy="4111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90962" y="2335397"/>
            <a:ext cx="411163" cy="411163"/>
          </a:xfrm>
          <a:prstGeom prst="rect">
            <a:avLst/>
          </a:prstGeom>
        </p:spPr>
      </p:pic>
      <p:sp>
        <p:nvSpPr>
          <p:cNvPr id="32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03" y="5278250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None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502" y="5297113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5257924"/>
            <a:ext cx="411163" cy="4090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6186" y="3095047"/>
            <a:ext cx="411163" cy="4111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89880" y="3095047"/>
            <a:ext cx="411163" cy="411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44652" y="2335397"/>
            <a:ext cx="411163" cy="4111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78346" y="2335397"/>
            <a:ext cx="411163" cy="4111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12040" y="2335397"/>
            <a:ext cx="411163" cy="4111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45734" y="2335397"/>
            <a:ext cx="411163" cy="4111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79428" y="2335397"/>
            <a:ext cx="411163" cy="411163"/>
          </a:xfrm>
          <a:prstGeom prst="rect">
            <a:avLst/>
          </a:prstGeom>
        </p:spPr>
      </p:pic>
      <p:sp>
        <p:nvSpPr>
          <p:cNvPr id="43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688008" y="139286"/>
            <a:ext cx="109104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A 60-year-old patient with MCL, an absolute lymphocyte count of 7,000 and several involved lymph nodes that are &lt;2 cm is about to receive </a:t>
            </a:r>
            <a:r>
              <a:rPr lang="en-US" sz="2200" baseline="0" dirty="0" err="1">
                <a:solidFill>
                  <a:srgbClr val="FFF584"/>
                </a:solidFill>
                <a:latin typeface="Arial" pitchFamily="34" charset="0"/>
              </a:rPr>
              <a:t>venetoclax</a:t>
            </a: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. What preemptive measures, if any, would you take to address tumor lysis syndrome prior to the initiation of therapy?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27754" y="2335397"/>
            <a:ext cx="411163" cy="4111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761448" y="2335397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9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21879" y="6091222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23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investigators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4692415"/>
            <a:ext cx="27432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Admit to hospital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2455904"/>
            <a:ext cx="27432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Encourage oral hydration and allopurinol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3585195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IV hydration and allopurinol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4665403"/>
            <a:ext cx="411163" cy="411163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664" y="4708020"/>
            <a:ext cx="9144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4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2460657"/>
            <a:ext cx="411163" cy="411163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972" y="2462626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"/>
              </a:rPr>
              <a:t>14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2460657"/>
            <a:ext cx="411163" cy="411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2460657"/>
            <a:ext cx="411163" cy="411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6186" y="2460657"/>
            <a:ext cx="411163" cy="411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89880" y="2460657"/>
            <a:ext cx="411163" cy="411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23574" y="2460657"/>
            <a:ext cx="411163" cy="411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3572996"/>
            <a:ext cx="411163" cy="411163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346" y="3604058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5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3572996"/>
            <a:ext cx="411163" cy="4111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3572996"/>
            <a:ext cx="411163" cy="4111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57268" y="2460657"/>
            <a:ext cx="411163" cy="4111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90962" y="2460657"/>
            <a:ext cx="411163" cy="4111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6186" y="3572996"/>
            <a:ext cx="411163" cy="4111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44652" y="2460657"/>
            <a:ext cx="411163" cy="4111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78346" y="2460657"/>
            <a:ext cx="411163" cy="411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4665403"/>
            <a:ext cx="411163" cy="4111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4665403"/>
            <a:ext cx="411163" cy="411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6186" y="4665403"/>
            <a:ext cx="411163" cy="4111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12040" y="2460657"/>
            <a:ext cx="411163" cy="411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89880" y="3572996"/>
            <a:ext cx="411163" cy="4111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45734" y="2460657"/>
            <a:ext cx="411163" cy="411163"/>
          </a:xfrm>
          <a:prstGeom prst="rect">
            <a:avLst/>
          </a:prstGeom>
        </p:spPr>
      </p:pic>
      <p:sp>
        <p:nvSpPr>
          <p:cNvPr id="38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688008" y="144607"/>
            <a:ext cx="109104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An 80-year-old patient with MCL, an absolute lymphocyte count of 7,000 and several involved lymph nodes that are &lt;2 cm is about to receive </a:t>
            </a:r>
            <a:r>
              <a:rPr lang="en-US" sz="2200" baseline="0" dirty="0" err="1">
                <a:solidFill>
                  <a:srgbClr val="FFF584"/>
                </a:solidFill>
                <a:latin typeface="Arial" pitchFamily="34" charset="0"/>
              </a:rPr>
              <a:t>venetoclax</a:t>
            </a: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. What preemptive measures, if any, would you take to address tumor lysis syndrome prior to the initiation of therapy?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79428" y="2460657"/>
            <a:ext cx="411163" cy="4111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13122" y="2460657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093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21879" y="6091222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23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</a:rPr>
              <a:t>investigators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2228340"/>
            <a:ext cx="27432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Admit to hospital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3677838"/>
            <a:ext cx="27432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Encourage oral hydration and allopurinol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2974318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IV hydration and allopurinol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4991202"/>
            <a:ext cx="27432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IV hydration and </a:t>
            </a:r>
            <a:r>
              <a:rPr lang="en-US" b="1" dirty="0" err="1">
                <a:solidFill>
                  <a:srgbClr val="FFFFFF"/>
                </a:solidFill>
                <a:latin typeface="Arial"/>
                <a:ea typeface=""/>
              </a:rPr>
              <a:t>rasburicase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2201328"/>
            <a:ext cx="411163" cy="411163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550" y="2218893"/>
            <a:ext cx="9144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smtClean="0">
                <a:solidFill>
                  <a:srgbClr val="FFFFFF"/>
                </a:solidFill>
                <a:latin typeface="Arial"/>
                <a:ea typeface=""/>
              </a:rPr>
              <a:t>10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3682591"/>
            <a:ext cx="411163" cy="411163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702" y="3684560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2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3682591"/>
            <a:ext cx="411163" cy="411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2962119"/>
            <a:ext cx="411163" cy="411163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350" y="2993181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9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2962119"/>
            <a:ext cx="411163" cy="411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2962119"/>
            <a:ext cx="411163" cy="411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5027517"/>
            <a:ext cx="411163" cy="411163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502" y="5015081"/>
            <a:ext cx="9144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03" y="4391629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Follow package insert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502" y="4410492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"/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4371303"/>
            <a:ext cx="411163" cy="4090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6186" y="2962119"/>
            <a:ext cx="411163" cy="4111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89880" y="2962119"/>
            <a:ext cx="411163" cy="4111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18065" y="2962119"/>
            <a:ext cx="411163" cy="4111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51759" y="2962119"/>
            <a:ext cx="411163" cy="411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5453" y="2962119"/>
            <a:ext cx="411163" cy="4111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91319" y="2201328"/>
            <a:ext cx="411163" cy="411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2201328"/>
            <a:ext cx="411163" cy="411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72221" y="2201328"/>
            <a:ext cx="411163" cy="411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08436" y="2201328"/>
            <a:ext cx="411163" cy="4111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39609" y="2201328"/>
            <a:ext cx="411163" cy="4111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75824" y="2201328"/>
            <a:ext cx="411163" cy="4111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19147" y="2962119"/>
            <a:ext cx="411163" cy="4111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09518" y="2201328"/>
            <a:ext cx="411163" cy="411163"/>
          </a:xfrm>
          <a:prstGeom prst="rect">
            <a:avLst/>
          </a:prstGeom>
        </p:spPr>
      </p:pic>
      <p:sp>
        <p:nvSpPr>
          <p:cNvPr id="43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688008" y="174471"/>
            <a:ext cx="10910433" cy="16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An 80-year-old patient with MCL, an absolute lymphocyte count of 7,000 and several involved lymph nodes that are &gt;5 cm is about to receive </a:t>
            </a:r>
            <a:r>
              <a:rPr lang="en-US" sz="2200" baseline="0" dirty="0" err="1">
                <a:solidFill>
                  <a:srgbClr val="FFF584"/>
                </a:solidFill>
                <a:latin typeface="Arial" pitchFamily="34" charset="0"/>
              </a:rPr>
              <a:t>venetoclax</a:t>
            </a: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. What preemptive measures, if any, would you take to address tumor lysis syndrome prior to the initiation of therapy?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63593" y="2201328"/>
            <a:ext cx="411163" cy="41116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97287" y="2201328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785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ansplant_r1b">
  <a:themeElements>
    <a:clrScheme name="1_Transplant_r1b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1_Transplant_r1b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ansplant_r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plant_r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plant_r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plant_r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plant_r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plant_r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nsplant_r1b">
  <a:themeElements>
    <a:clrScheme name="Transplant_r1b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Transplant_r1b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plant_r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lant_r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lant_r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lant_r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lant_r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lant_r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lant_r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lant_r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lant_r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lant_r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lant_r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lant_r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lant_r1b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ransplant_r1b">
  <a:themeElements>
    <a:clrScheme name="2_Transplant_r1b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2_Transplant_r1b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ransplant_r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ransplant_r1b">
  <a:themeElements>
    <a:clrScheme name="3_Transplant_r1b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3_Transplant_r1b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ransplant_r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ransplant_r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ransplant_r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ransplant_r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ransplant_r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ransplant_r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ransplant_r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ransplant_r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ransplant_r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ransplant_r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ransplant_r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ransplant_r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ransplant_r1b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ransplant_r1b">
  <a:themeElements>
    <a:clrScheme name="4_Transplant_r1b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4_Transplant_r1b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Transplant_r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ransplant_r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ransplant_r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ransplant_r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ransplant_r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ransplant_r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ransplant_r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ransplant_r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ransplant_r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ransplant_r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ransplant_r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ransplant_r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ransplant_r1b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ECC87975-4BAC-42E4-9EA7-7D0670312BEF}"/>
</file>

<file path=customXml/itemProps2.xml><?xml version="1.0" encoding="utf-8"?>
<ds:datastoreItem xmlns:ds="http://schemas.openxmlformats.org/officeDocument/2006/customXml" ds:itemID="{9C197DE9-E877-42FC-B8C1-01839753A7F6}"/>
</file>

<file path=customXml/itemProps3.xml><?xml version="1.0" encoding="utf-8"?>
<ds:datastoreItem xmlns:ds="http://schemas.openxmlformats.org/officeDocument/2006/customXml" ds:itemID="{8D7E305D-B085-42B8-8747-6767877A2B33}"/>
</file>

<file path=docProps/app.xml><?xml version="1.0" encoding="utf-8"?>
<Properties xmlns="http://schemas.openxmlformats.org/officeDocument/2006/extended-properties" xmlns:vt="http://schemas.openxmlformats.org/officeDocument/2006/docPropsVTypes">
  <TotalTime>10233</TotalTime>
  <Words>2149</Words>
  <Application>Microsoft Macintosh PowerPoint</Application>
  <PresentationFormat>Widescreen</PresentationFormat>
  <Paragraphs>430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Arial</vt:lpstr>
      <vt:lpstr>Arial Bold</vt:lpstr>
      <vt:lpstr>Calibri</vt:lpstr>
      <vt:lpstr>Lucida Grande</vt:lpstr>
      <vt:lpstr>MS PGothic</vt:lpstr>
      <vt:lpstr>ＭＳ Ｐゴシック</vt:lpstr>
      <vt:lpstr>msgothic</vt:lpstr>
      <vt:lpstr>Times</vt:lpstr>
      <vt:lpstr>Times New Roman</vt:lpstr>
      <vt:lpstr>Wingdings</vt:lpstr>
      <vt:lpstr>ヒラギノ角ゴ Pro W3</vt:lpstr>
      <vt:lpstr>1_Transplant_r1b</vt:lpstr>
      <vt:lpstr>Transplant_r1b</vt:lpstr>
      <vt:lpstr>2_Transplant_r1b</vt:lpstr>
      <vt:lpstr>3_Transplant_r1b</vt:lpstr>
      <vt:lpstr>4_Transplant_r1b</vt:lpstr>
      <vt:lpstr>Blank Presentation</vt:lpstr>
      <vt:lpstr>9_Blank Presentation</vt:lpstr>
      <vt:lpstr>PowerPoint Presentation</vt:lpstr>
      <vt:lpstr>Emerging Research with and Ongoing Evaluation of Venetoclax and Other Novel Agents in Relapsed/Refractory Mantle Cell Lymphoma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Rationale for venetoclax in MCL</vt:lpstr>
      <vt:lpstr>Venetoclax in Relapsed/Refractory MCL</vt:lpstr>
      <vt:lpstr>Responses to Venetoclax may be durable</vt:lpstr>
      <vt:lpstr>Venetoclax toxicity</vt:lpstr>
      <vt:lpstr>Tumor lysis syndrome (TLS)</vt:lpstr>
      <vt:lpstr>Efficacy of venetoclax monotherapy in patients with relapsed, refractory mantle cell lymphoma post Btk inhibition therapy.</vt:lpstr>
      <vt:lpstr>Efficacy of venetoclax monotherapy in patients with relapsed, refractory mantle cell lymphoma post Btk inhibition therapy</vt:lpstr>
      <vt:lpstr>Response to prior BTK inhibitor</vt:lpstr>
      <vt:lpstr>Toxicity</vt:lpstr>
      <vt:lpstr>Efficacy</vt:lpstr>
      <vt:lpstr>Mechanisms of resistance to venetoclax in MCL (very limited data)</vt:lpstr>
      <vt:lpstr>Ibrutinib plus Venetoclax: Single arm phase 2 study</vt:lpstr>
      <vt:lpstr>Ongoing trial: Ibrutinib + venetoclax in relapsed/refractory MCL</vt:lpstr>
      <vt:lpstr>Ongoing trial:  OAsIS – Phase 1/2 Study of Venetoclax + Ibrutinib + Obinutuzumab</vt:lpstr>
      <vt:lpstr>Ongoing trial:  PCYC-1143 - CA (SYMPATICO) – Phase 3 Study of Ibrutinib plus Venetoclax</vt:lpstr>
      <vt:lpstr>Additional Novel Strategies in MCL</vt:lpstr>
      <vt:lpstr>Additional Novel Strategies in MCL: CDK4/6 inhibition</vt:lpstr>
      <vt:lpstr>Additional Novel Strategies in MCL: PI3 kinase delta inhibition</vt:lpstr>
      <vt:lpstr>Additional Novel Strategies in MCL: Anti-CD19 CAR T-cells</vt:lpstr>
      <vt:lpstr>PowerPoint Presentation</vt:lpstr>
      <vt:lpstr>Take home points</vt:lpstr>
    </vt:vector>
  </TitlesOfParts>
  <Manager/>
  <Company>Research To Practice</Company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171</cp:revision>
  <cp:lastPrinted>2018-07-24T16:03:48Z</cp:lastPrinted>
  <dcterms:created xsi:type="dcterms:W3CDTF">2009-04-05T17:51:34Z</dcterms:created>
  <dcterms:modified xsi:type="dcterms:W3CDTF">2018-07-24T16:03:51Z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