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7850" r:id="rId2"/>
    <p:sldMasterId id="2147487892" r:id="rId3"/>
  </p:sldMasterIdLst>
  <p:notesMasterIdLst>
    <p:notesMasterId r:id="rId63"/>
  </p:notesMasterIdLst>
  <p:handoutMasterIdLst>
    <p:handoutMasterId r:id="rId64"/>
  </p:handoutMasterIdLst>
  <p:sldIdLst>
    <p:sldId id="2384" r:id="rId4"/>
    <p:sldId id="2341" r:id="rId5"/>
    <p:sldId id="2372" r:id="rId6"/>
    <p:sldId id="2382" r:id="rId7"/>
    <p:sldId id="2314" r:id="rId8"/>
    <p:sldId id="2370" r:id="rId9"/>
    <p:sldId id="2379" r:id="rId10"/>
    <p:sldId id="2369" r:id="rId11"/>
    <p:sldId id="2342" r:id="rId12"/>
    <p:sldId id="1112" r:id="rId13"/>
    <p:sldId id="2368" r:id="rId14"/>
    <p:sldId id="2351" r:id="rId15"/>
    <p:sldId id="1125" r:id="rId16"/>
    <p:sldId id="2309" r:id="rId17"/>
    <p:sldId id="2324" r:id="rId18"/>
    <p:sldId id="1126" r:id="rId19"/>
    <p:sldId id="2381" r:id="rId20"/>
    <p:sldId id="1358" r:id="rId21"/>
    <p:sldId id="1115" r:id="rId22"/>
    <p:sldId id="2353" r:id="rId23"/>
    <p:sldId id="2325" r:id="rId24"/>
    <p:sldId id="1204" r:id="rId25"/>
    <p:sldId id="1290" r:id="rId26"/>
    <p:sldId id="1360" r:id="rId27"/>
    <p:sldId id="2348" r:id="rId28"/>
    <p:sldId id="1152" r:id="rId29"/>
    <p:sldId id="1133" r:id="rId30"/>
    <p:sldId id="2354" r:id="rId31"/>
    <p:sldId id="2349" r:id="rId32"/>
    <p:sldId id="2365" r:id="rId33"/>
    <p:sldId id="2327" r:id="rId34"/>
    <p:sldId id="1383" r:id="rId35"/>
    <p:sldId id="2303" r:id="rId36"/>
    <p:sldId id="2364" r:id="rId37"/>
    <p:sldId id="2308" r:id="rId38"/>
    <p:sldId id="2307" r:id="rId39"/>
    <p:sldId id="2363" r:id="rId40"/>
    <p:sldId id="2323" r:id="rId41"/>
    <p:sldId id="2355" r:id="rId42"/>
    <p:sldId id="2356" r:id="rId43"/>
    <p:sldId id="2361" r:id="rId44"/>
    <p:sldId id="2130" r:id="rId45"/>
    <p:sldId id="2132" r:id="rId46"/>
    <p:sldId id="1167" r:id="rId47"/>
    <p:sldId id="2357" r:id="rId48"/>
    <p:sldId id="2350" r:id="rId49"/>
    <p:sldId id="1158" r:id="rId50"/>
    <p:sldId id="1302" r:id="rId51"/>
    <p:sldId id="1194" r:id="rId52"/>
    <p:sldId id="1368" r:id="rId53"/>
    <p:sldId id="2326" r:id="rId54"/>
    <p:sldId id="1266" r:id="rId55"/>
    <p:sldId id="1371" r:id="rId56"/>
    <p:sldId id="1372" r:id="rId57"/>
    <p:sldId id="1160" r:id="rId58"/>
    <p:sldId id="1311" r:id="rId59"/>
    <p:sldId id="2359" r:id="rId60"/>
    <p:sldId id="2383" r:id="rId61"/>
    <p:sldId id="643" r:id="rId6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B2B"/>
    <a:srgbClr val="FF00FF"/>
    <a:srgbClr val="99CC00"/>
    <a:srgbClr val="F8951E"/>
    <a:srgbClr val="125894"/>
    <a:srgbClr val="002B51"/>
    <a:srgbClr val="EF4F19"/>
    <a:srgbClr val="072B4F"/>
    <a:srgbClr val="015695"/>
    <a:srgbClr val="082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64" autoAdjust="0"/>
    <p:restoredTop sz="95872" autoAdjust="0"/>
  </p:normalViewPr>
  <p:slideViewPr>
    <p:cSldViewPr>
      <p:cViewPr>
        <p:scale>
          <a:sx n="100" d="100"/>
          <a:sy n="100" d="100"/>
        </p:scale>
        <p:origin x="968" y="360"/>
      </p:cViewPr>
      <p:guideLst>
        <p:guide orient="horz" pos="2160"/>
        <p:guide pos="3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6960"/>
    </p:cViewPr>
  </p:sorterViewPr>
  <p:notesViewPr>
    <p:cSldViewPr snapToGrid="0" snapToObjects="1">
      <p:cViewPr varScale="1">
        <p:scale>
          <a:sx n="70" d="100"/>
          <a:sy n="70" d="100"/>
        </p:scale>
        <p:origin x="-29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kobajimi/Desktop/ONS%20Breast/ONS%20Breast%20sources/OLYMPIA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A872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613-5A4A-AE8F-36ACA29B2C34}"/>
              </c:ext>
            </c:extLst>
          </c:dPt>
          <c:dPt>
            <c:idx val="1"/>
            <c:bubble3D val="0"/>
            <c:spPr>
              <a:pattFill prst="dkHorz">
                <a:fgClr>
                  <a:srgbClr val="002C5C"/>
                </a:fgClr>
                <a:bgClr>
                  <a:srgbClr val="0070C0"/>
                </a:bgClr>
              </a:patt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613-5A4A-AE8F-36ACA29B2C34}"/>
              </c:ext>
            </c:extLst>
          </c:dPt>
          <c:dPt>
            <c:idx val="2"/>
            <c:bubble3D val="0"/>
            <c:spPr>
              <a:solidFill>
                <a:srgbClr val="002D5C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613-5A4A-AE8F-36ACA29B2C34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613-5A4A-AE8F-36ACA29B2C34}"/>
              </c:ext>
            </c:extLst>
          </c:dPt>
          <c:dLbls>
            <c:dLbl>
              <c:idx val="0"/>
              <c:layout>
                <c:manualLayout>
                  <c:x val="0.0190795900592331"/>
                  <c:y val="0.002516517868465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ER+, HER2-neg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613-5A4A-AE8F-36ACA29B2C3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1"/>
              <c:layout>
                <c:manualLayout>
                  <c:x val="-0.0143096925444248"/>
                  <c:y val="0.007549553605397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de-DE" dirty="0"/>
                      <a:t>ER+, HER2+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613-5A4A-AE8F-36ACA29B2C3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2"/>
              <c:layout>
                <c:manualLayout>
                  <c:x val="-0.022259521735772"/>
                  <c:y val="-0.005033035736931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ER-neg, HER2+</a:t>
                    </a:r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613-5A4A-AE8F-36ACA29B2C3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3"/>
              <c:layout>
                <c:manualLayout>
                  <c:x val="-0.00158990324118918"/>
                  <c:y val="0.01509910721079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ER-neg, HER2-neg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613-5A4A-AE8F-36ACA29B2C3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87632832569211"/>
                      <c:h val="0.10010708080756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ER-positive, HER2-negative</c:v>
                </c:pt>
                <c:pt idx="1">
                  <c:v>ER-positive, HER2-positive</c:v>
                </c:pt>
                <c:pt idx="2">
                  <c:v>ER-negative, HER2-positive </c:v>
                </c:pt>
                <c:pt idx="3">
                  <c:v>ER-negative, HER2-negative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0.62</c:v>
                </c:pt>
                <c:pt idx="1">
                  <c:v>0.1</c:v>
                </c:pt>
                <c:pt idx="2">
                  <c:v>0.12</c:v>
                </c:pt>
                <c:pt idx="3">
                  <c:v>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613-5A4A-AE8F-36ACA29B2C3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951E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0458441592781314"/>
                  <c:y val="0.08162951602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5EC-214F-B1B6-B6DE1AD64BC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"/>
                  <c:y val="0.08740453292262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5EC-214F-B1B6-B6DE1AD64BC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0343831194585985"/>
                  <c:y val="0.08434843037288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5EC-214F-B1B6-B6DE1AD64BC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ITT (n = 2,840)</c:v>
                </c:pt>
                <c:pt idx="1">
                  <c:v>HR-positive (n = 1,631)</c:v>
                </c:pt>
                <c:pt idx="2">
                  <c:v>HR-negative (n = 1,209)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0.902</c:v>
                </c:pt>
                <c:pt idx="1">
                  <c:v>0.912</c:v>
                </c:pt>
                <c:pt idx="2">
                  <c:v>0.888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5EC-214F-B1B6-B6DE1AD64B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99CC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0229220796390657"/>
                  <c:y val="0.0795849780624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5EC-214F-B1B6-B6DE1AD64BC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0573051990976642"/>
                  <c:y val="0.0799223803474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5EC-214F-B1B6-B6DE1AD64BC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0343831194586002"/>
                  <c:y val="0.09726841165305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5EC-214F-B1B6-B6DE1AD64BC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ITT (n = 2,840)</c:v>
                </c:pt>
                <c:pt idx="1">
                  <c:v>HR-positive (n = 1,631)</c:v>
                </c:pt>
                <c:pt idx="2">
                  <c:v>HR-negative (n = 1,209)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0.877</c:v>
                </c:pt>
                <c:pt idx="1">
                  <c:v>0.868</c:v>
                </c:pt>
                <c:pt idx="2">
                  <c:v>0.889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5EC-214F-B1B6-B6DE1AD64B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-2138206992"/>
        <c:axId val="-2138599136"/>
      </c:barChart>
      <c:catAx>
        <c:axId val="-213820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8599136"/>
        <c:crosses val="autoZero"/>
        <c:auto val="1"/>
        <c:lblAlgn val="ctr"/>
        <c:lblOffset val="100"/>
        <c:noMultiLvlLbl val="0"/>
      </c:catAx>
      <c:valAx>
        <c:axId val="-213859913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-21382069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Olaparib (n = 167)</c:v>
                </c:pt>
              </c:strCache>
            </c:strRef>
          </c:tx>
          <c:spPr>
            <a:solidFill>
              <a:srgbClr val="F8951E"/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ORR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0.599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8B-F146-AF1F-F3F967252FC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Standard Tx (n = 66)</c:v>
                </c:pt>
              </c:strCache>
            </c:strRef>
          </c:tx>
          <c:spPr>
            <a:solidFill>
              <a:srgbClr val="99CC00"/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ORR</c:v>
                </c:pt>
              </c:strCache>
            </c:strRef>
          </c:cat>
          <c:val>
            <c:numRef>
              <c:f>Sheet1!$B$3</c:f>
              <c:numCache>
                <c:formatCode>0.0%</c:formatCode>
                <c:ptCount val="1"/>
                <c:pt idx="0">
                  <c:v>0.288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C8B-F146-AF1F-F3F967252FC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2137128016"/>
        <c:axId val="-2137126240"/>
      </c:barChart>
      <c:catAx>
        <c:axId val="-2137128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0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7126240"/>
        <c:crosses val="autoZero"/>
        <c:auto val="0"/>
        <c:lblAlgn val="ctr"/>
        <c:lblOffset val="100"/>
        <c:noMultiLvlLbl val="0"/>
      </c:catAx>
      <c:valAx>
        <c:axId val="-213712624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-2137128016"/>
        <c:crossesAt val="1.0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614560679915011"/>
          <c:y val="0.836152550127943"/>
          <c:w val="0.896383640247216"/>
          <c:h val="0.1282641173359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31094E-EE1B-DC4C-9055-4A48FF0273CD}" type="datetimeFigureOut">
              <a:rPr lang="en-US"/>
              <a:pPr>
                <a:defRPr/>
              </a:pPr>
              <a:t>5/24/18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047A620-AB8F-CF46-A88D-87A30D4E5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7391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F50E98-AC92-C54A-ACBD-9B80212AD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176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FDB787-9FB4-DC4A-80AA-DB3AF5C8F3C0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678823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16778-B0AD-4EFE-98EF-FD61DC72F63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332363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19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19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19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19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19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19946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74F6AE-CCFB-884A-AACB-445A5F66D787}" type="slidenum">
              <a:rPr lang="en-US" sz="1200">
                <a:solidFill>
                  <a:srgbClr val="000000"/>
                </a:solidFill>
                <a:latin typeface="Times" charset="0"/>
                <a:ea typeface="MS PGothic" charset="0"/>
                <a:cs typeface="MS PGothic" charset="0"/>
              </a:rPr>
              <a:pPr/>
              <a:t>22</a:t>
            </a:fld>
            <a:endParaRPr lang="en-US" sz="1200">
              <a:solidFill>
                <a:srgbClr val="000000"/>
              </a:solidFill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873450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16778-B0AD-4EFE-98EF-FD61DC72F63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355971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>
                <a:defRPr/>
              </a:pPr>
              <a:t>25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>
                <a:defRPr/>
              </a:pPr>
              <a:t>25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>
                <a:defRPr/>
              </a:pPr>
              <a:t>25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>
                <a:defRPr/>
              </a:pPr>
              <a:t>25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>
                <a:defRPr/>
              </a:pPr>
              <a:t>25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>
                <a:defRPr/>
              </a:pPr>
              <a:t>25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2045014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http://www.cancerresearchuk.org/health-professional/cancer-statistics/statistics-by-cancer-type/breast-cancer/incidence-invasive#heading-Three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470686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A917E4-6C09-1A4E-8932-3C07DBABA1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  <a:cs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4111504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>
                <a:defRPr/>
              </a:pPr>
              <a:t>29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>
                <a:defRPr/>
              </a:pPr>
              <a:t>29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>
                <a:defRPr/>
              </a:pPr>
              <a:t>29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>
                <a:defRPr/>
              </a:pPr>
              <a:t>29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>
                <a:defRPr/>
              </a:pPr>
              <a:t>29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>
                <a:defRPr/>
              </a:pPr>
              <a:t>29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62956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http://www.cancerresearchuk.org/health-professional/cancer-statistics/statistics-by-cancer-type/breast-cancer/incidence-invasive#heading-Three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7BDDF1-340B-DD4B-9036-34B39B6C8E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4240721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http://www.cancerresearchuk.org/health-professional/cancer-statistics/statistics-by-cancer-type/breast-cancer/incidence-invasive#heading-Three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74711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23F6CC57-9CAB-A740-BA1A-EEF972F71E78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686403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D8A578-8586-804B-932D-5BFBD4EF9621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38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FCC0C4D-19AD-2E42-9F1E-F47B76D1ACCF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0E2F90-50CC-8F42-A9FC-349BF56556D0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38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80AF82-5756-7843-8649-DEDFF98AE4F8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38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339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>
                <a:defRPr/>
              </a:pPr>
              <a:t>46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>
                <a:defRPr/>
              </a:pPr>
              <a:t>46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>
                <a:defRPr/>
              </a:pPr>
              <a:t>46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>
                <a:defRPr/>
              </a:pPr>
              <a:t>46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>
                <a:defRPr/>
              </a:pPr>
              <a:t>46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>
                <a:defRPr/>
              </a:pPr>
              <a:t>46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050924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http://www.cancerresearchuk.org/health-professional/cancer-statistics/statistics-by-cancer-type/breast-cancer/incidence-invasive#heading-Three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470686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8B1B1B-EDAC-2B46-AC0E-B38D92238C3A}" type="slidenum">
              <a:rPr lang="en-US" sz="1200">
                <a:solidFill>
                  <a:srgbClr val="000000"/>
                </a:solidFill>
              </a:rPr>
              <a:pPr/>
              <a:t>49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603252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http://www.cancerresearchuk.org/health-professional/cancer-statistics/statistics-by-cancer-type/breast-cancer/incidence-invasive#heading-Three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>
                <a:solidFill>
                  <a:srgbClr val="000000"/>
                </a:solidFill>
              </a:rPr>
              <a:pPr/>
              <a:t>50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276573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8B1B1B-EDAC-2B46-AC0E-B38D92238C3A}" type="slidenum">
              <a:rPr lang="en-US" sz="1200">
                <a:solidFill>
                  <a:srgbClr val="000000"/>
                </a:solidFill>
              </a:rPr>
              <a:pPr/>
              <a:t>52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6886881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8B1B1B-EDAC-2B46-AC0E-B38D92238C3A}" type="slidenum">
              <a:rPr lang="en-US" sz="1200">
                <a:solidFill>
                  <a:srgbClr val="000000"/>
                </a:solidFill>
              </a:rPr>
              <a:pPr/>
              <a:t>53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2138685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D7D644-A944-4AE9-A32C-F4E4AB47A09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0413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93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FDB787-9FB4-DC4A-80AA-DB3AF5C8F3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195690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http://www.cancerresearchuk.org/health-professional/cancer-statistics/statistics-by-cancer-type/breast-cancer/incidence-invasive#heading-Three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4013056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>
                <a:defRPr/>
              </a:pPr>
              <a:t>12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>
                <a:defRPr/>
              </a:pPr>
              <a:t>12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>
                <a:defRPr/>
              </a:pPr>
              <a:t>12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>
                <a:defRPr/>
              </a:pPr>
              <a:t>12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>
                <a:defRPr/>
              </a:pPr>
              <a:t>12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>
                <a:defRPr/>
              </a:pPr>
              <a:t>12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486383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http://www.cancerresearchuk.org/health-professional/cancer-statistics/statistics-by-cancer-type/breast-cancer/incidence-invasive#heading-Three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470686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CED4E6-3E0B-8A4E-8599-816367C327F4}" type="slidenum">
              <a:rPr lang="en-US" sz="1200">
                <a:latin typeface="Times" charset="0"/>
                <a:ea typeface="MS PGothic" charset="0"/>
                <a:cs typeface="MS PGothic" charset="0"/>
              </a:rPr>
              <a:pPr/>
              <a:t>14</a:t>
            </a:fld>
            <a:endParaRPr lang="en-US" sz="1200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3056334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903432-240E-B849-941B-C60805BC9898}" type="slidenum">
              <a:rPr lang="en-US" sz="1200">
                <a:solidFill>
                  <a:srgbClr val="000000"/>
                </a:solidFill>
                <a:latin typeface="Times" charset="0"/>
                <a:ea typeface="MS PGothic" charset="0"/>
                <a:cs typeface="MS PGothic" charset="0"/>
              </a:rPr>
              <a:pPr/>
              <a:t>16</a:t>
            </a:fld>
            <a:endParaRPr lang="en-US" sz="1200">
              <a:solidFill>
                <a:srgbClr val="000000"/>
              </a:solidFill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07129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296D47-8075-C24F-A2E1-5E661755EB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94475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6955924"/>
      </p:ext>
    </p:extLst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085071"/>
      </p:ext>
    </p:extLst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52663883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64710"/>
      </p:ext>
    </p:extLst>
  </p:cSld>
  <p:clrMapOvr>
    <a:masterClrMapping/>
  </p:clrMapOvr>
  <p:transition spd="slow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01657158"/>
      </p:ext>
    </p:extLst>
  </p:cSld>
  <p:clrMapOvr>
    <a:masterClrMapping/>
  </p:clrMapOvr>
  <p:transition spd="slow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C454DE-A612-E94D-9729-C8AD6DDFB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0798911"/>
      </p:ext>
    </p:extLst>
  </p:cSld>
  <p:clrMapOvr>
    <a:masterClrMapping/>
  </p:clrMapOvr>
  <p:transition spd="slow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970035"/>
      </p:ext>
    </p:extLst>
  </p:cSld>
  <p:clrMapOvr>
    <a:masterClrMapping/>
  </p:clrMapOvr>
  <p:transition spd="slow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028051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0338933"/>
      </p:ext>
    </p:extLst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0641319"/>
      </p:ext>
    </p:extLst>
  </p:cSld>
  <p:clrMapOvr>
    <a:masterClrMapping/>
  </p:clrMapOvr>
  <p:transition spd="slow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7552147"/>
      </p:ext>
    </p:extLst>
  </p:cSld>
  <p:clrMapOvr>
    <a:masterClrMapping/>
  </p:clrMapOvr>
  <p:transition spd="slow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5752625"/>
      </p:ext>
    </p:extLst>
  </p:cSld>
  <p:clrMapOvr>
    <a:masterClrMapping/>
  </p:clrMapOvr>
  <p:transition spd="slow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189889"/>
      </p:ext>
    </p:extLst>
  </p:cSld>
  <p:clrMapOvr>
    <a:masterClrMapping/>
  </p:clrMapOvr>
  <p:transition spd="slow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057848"/>
      </p:ext>
    </p:extLst>
  </p:cSld>
  <p:clrMapOvr>
    <a:masterClrMapping/>
  </p:clrMapOvr>
  <p:transition spd="slow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373683"/>
      </p:ext>
    </p:extLst>
  </p:cSld>
  <p:clrMapOvr>
    <a:masterClrMapping/>
  </p:clrMapOvr>
  <p:transition spd="slow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3719069"/>
      </p:ext>
    </p:extLst>
  </p:cSld>
  <p:clrMapOvr>
    <a:masterClrMapping/>
  </p:clrMapOvr>
  <p:transition spd="slow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9440442"/>
      </p:ext>
    </p:extLst>
  </p:cSld>
  <p:clrMapOvr>
    <a:masterClrMapping/>
  </p:clrMapOvr>
  <p:transition spd="slow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751848"/>
      </p:ext>
    </p:extLst>
  </p:cSld>
  <p:clrMapOvr>
    <a:masterClrMapping/>
  </p:clrMapOvr>
  <p:transition spd="slow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720908"/>
      </p:ext>
    </p:extLst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4832024"/>
      </p:ext>
    </p:extLst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5179589"/>
      </p:ext>
    </p:extLst>
  </p:cSld>
  <p:clrMapOvr>
    <a:masterClrMapping/>
  </p:clrMapOvr>
  <p:transition spd="slow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398"/>
      </p:ext>
    </p:extLst>
  </p:cSld>
  <p:clrMapOvr>
    <a:masterClrMapping/>
  </p:clrMapOvr>
  <p:transition spd="slow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090871002"/>
      </p:ext>
    </p:extLst>
  </p:cSld>
  <p:clrMapOvr>
    <a:masterClrMapping/>
  </p:clrMapOvr>
  <p:transition spd="slow"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C454DE-A612-E94D-9729-C8AD6DDFB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327743"/>
      </p:ext>
    </p:extLst>
  </p:cSld>
  <p:clrMapOvr>
    <a:masterClrMapping/>
  </p:clrMapOvr>
  <p:transition spd="slow"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727529"/>
      </p:ext>
    </p:extLst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5973674"/>
      </p:ext>
    </p:extLst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502751"/>
      </p:ext>
    </p:extLst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652405"/>
      </p:ext>
    </p:extLst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670566"/>
      </p:ext>
    </p:extLst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NUL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8" Type="http://schemas.openxmlformats.org/officeDocument/2006/relationships/image" Target="../media/image1.jp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theme" Target="../theme/theme3.xml"/><Relationship Id="rId17" Type="http://schemas.openxmlformats.org/officeDocument/2006/relationships/image" Target="../media/image1.jp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6A313A-E53E-F845-A2A1-F0E3F66A3B4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021466-5558-0B4D-A990-C3E8EE060C5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525" r:id="rId1"/>
    <p:sldLayoutId id="2147487505" r:id="rId2"/>
    <p:sldLayoutId id="2147487506" r:id="rId3"/>
    <p:sldLayoutId id="2147487507" r:id="rId4"/>
    <p:sldLayoutId id="2147487508" r:id="rId5"/>
    <p:sldLayoutId id="2147487509" r:id="rId6"/>
    <p:sldLayoutId id="2147487510" r:id="rId7"/>
    <p:sldLayoutId id="2147487511" r:id="rId8"/>
    <p:sldLayoutId id="2147487512" r:id="rId9"/>
    <p:sldLayoutId id="2147487513" r:id="rId10"/>
    <p:sldLayoutId id="2147487514" r:id="rId11"/>
    <p:sldLayoutId id="2147487849" r:id="rId12"/>
    <p:sldLayoutId id="2147487755" r:id="rId13"/>
    <p:sldLayoutId id="2147487682" r:id="rId14"/>
    <p:sldLayoutId id="2147487556" r:id="rId15"/>
    <p:sldLayoutId id="2147487686" r:id="rId16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6A313A-E53E-F845-A2A1-F0E3F66A3B4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267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51" r:id="rId1"/>
    <p:sldLayoutId id="2147487852" r:id="rId2"/>
    <p:sldLayoutId id="2147487853" r:id="rId3"/>
    <p:sldLayoutId id="2147487854" r:id="rId4"/>
    <p:sldLayoutId id="2147487855" r:id="rId5"/>
    <p:sldLayoutId id="2147487856" r:id="rId6"/>
    <p:sldLayoutId id="2147487857" r:id="rId7"/>
    <p:sldLayoutId id="2147487858" r:id="rId8"/>
    <p:sldLayoutId id="2147487859" r:id="rId9"/>
    <p:sldLayoutId id="2147487860" r:id="rId10"/>
    <p:sldLayoutId id="2147487861" r:id="rId11"/>
    <p:sldLayoutId id="2147487862" r:id="rId12"/>
    <p:sldLayoutId id="2147487867" r:id="rId13"/>
    <p:sldLayoutId id="2147487870" r:id="rId14"/>
    <p:sldLayoutId id="2147487872" r:id="rId15"/>
    <p:sldLayoutId id="2147487874" r:id="rId16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6A313A-E53E-F845-A2A1-F0E3F66A3B4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32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93" r:id="rId1"/>
    <p:sldLayoutId id="2147487894" r:id="rId2"/>
    <p:sldLayoutId id="2147487895" r:id="rId3"/>
    <p:sldLayoutId id="2147487896" r:id="rId4"/>
    <p:sldLayoutId id="2147487897" r:id="rId5"/>
    <p:sldLayoutId id="2147487898" r:id="rId6"/>
    <p:sldLayoutId id="2147487899" r:id="rId7"/>
    <p:sldLayoutId id="2147487900" r:id="rId8"/>
    <p:sldLayoutId id="2147487901" r:id="rId9"/>
    <p:sldLayoutId id="2147487902" r:id="rId10"/>
    <p:sldLayoutId id="2147487903" r:id="rId11"/>
    <p:sldLayoutId id="2147487904" r:id="rId12"/>
    <p:sldLayoutId id="2147487909" r:id="rId13"/>
    <p:sldLayoutId id="2147487914" r:id="rId14"/>
    <p:sldLayoutId id="2147487916" r:id="rId15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2.xml"/><Relationship Id="rId3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20" Type="http://schemas.openxmlformats.org/officeDocument/2006/relationships/image" Target="../media/image48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image" Target="../media/image49.jpg"/><Relationship Id="rId5" Type="http://schemas.openxmlformats.org/officeDocument/2006/relationships/image" Target="../media/image5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2180493" y="2544640"/>
            <a:ext cx="7410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600" b="1" dirty="0">
                <a:solidFill>
                  <a:srgbClr val="FFFFFF"/>
                </a:solidFill>
                <a:latin typeface="Arial"/>
                <a:cs typeface="Arial"/>
              </a:rPr>
              <a:t>Please note, these are the 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actual</a:t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600" b="1" dirty="0">
                <a:solidFill>
                  <a:srgbClr val="FFFFFF"/>
                </a:solidFill>
                <a:latin typeface="Arial"/>
                <a:cs typeface="Arial"/>
              </a:rPr>
              <a:t>video-recorded proceedings from the 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live </a:t>
            </a:r>
            <a:r>
              <a:rPr lang="en-US" sz="2600" b="1" dirty="0">
                <a:solidFill>
                  <a:srgbClr val="FFFFFF"/>
                </a:solidFill>
                <a:latin typeface="Arial"/>
                <a:cs typeface="Arial"/>
              </a:rPr>
              <a:t>CME event and may include the use of trade names and other raw, unedited content. </a:t>
            </a:r>
            <a:endParaRPr lang="en-US" sz="2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974017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明朝" charset="0"/>
                <a:cs typeface="ＭＳ 明朝" charset="0"/>
              </a:rPr>
              <a:t>Overview of Breast Cancer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Estimated number of new cases and deaths in 2018: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New cases = </a:t>
            </a:r>
            <a:r>
              <a:rPr lang="en-US" sz="2400" dirty="0">
                <a:latin typeface="Arial" charset="0"/>
                <a:ea typeface="ＭＳ Ｐゴシック" charset="0"/>
              </a:rPr>
              <a:t>268,670 	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Deaths = </a:t>
            </a:r>
            <a:r>
              <a:rPr lang="en-US" sz="2400" dirty="0">
                <a:latin typeface="Arial" charset="0"/>
                <a:ea typeface="ＭＳ Ｐゴシック" charset="0"/>
              </a:rPr>
              <a:t>41,400 	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Stage at diagnosis: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Localized disease = 62%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Regional disease = 31%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Metastatic disease = 6%</a:t>
            </a:r>
          </a:p>
        </p:txBody>
      </p:sp>
      <p:sp>
        <p:nvSpPr>
          <p:cNvPr id="55299" name="Text Box 10"/>
          <p:cNvSpPr txBox="1">
            <a:spLocks noChangeArrowheads="1"/>
          </p:cNvSpPr>
          <p:nvPr/>
        </p:nvSpPr>
        <p:spPr bwMode="gray">
          <a:xfrm>
            <a:off x="609600" y="6519446"/>
            <a:ext cx="10972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sz="1600" dirty="0">
                <a:solidFill>
                  <a:srgbClr val="FFFFFF"/>
                </a:solidFill>
                <a:cs typeface="Arial" charset="0"/>
              </a:rPr>
              <a:t>Cancer Facts and Figures 2018; </a:t>
            </a:r>
            <a:r>
              <a:rPr lang="en-US" sz="1600" dirty="0"/>
              <a:t>American Cancer Society; SEER Stat Fact Sheet.</a:t>
            </a:r>
          </a:p>
        </p:txBody>
      </p:sp>
    </p:spTree>
    <p:extLst>
      <p:ext uri="{BB962C8B-B14F-4D97-AF65-F5344CB8AC3E}">
        <p14:creationId xmlns:p14="http://schemas.microsoft.com/office/powerpoint/2010/main" val="3204097273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AC292F-025E-A743-8432-6921B01D4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ER/HER2 Subtypes in Clinical Practice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3D0C85F2-C54E-7C4B-A738-A0D956CD5D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6353056"/>
              </p:ext>
            </p:extLst>
          </p:nvPr>
        </p:nvGraphicFramePr>
        <p:xfrm>
          <a:off x="1809012" y="1286354"/>
          <a:ext cx="7987593" cy="5046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556AE595-BAEC-5A49-82B1-F1FA57DF6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8" y="6418262"/>
            <a:ext cx="116289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Visiting Professors Improving The Efficacy of Endocrine Treatment of Metastatic Breast Cancer Survey.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Research To Practice 2018.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73D312-4BD6-2642-9352-6218558AEEA0}"/>
              </a:ext>
            </a:extLst>
          </p:cNvPr>
          <p:cNvSpPr txBox="1"/>
          <p:nvPr/>
        </p:nvSpPr>
        <p:spPr>
          <a:xfrm>
            <a:off x="6351476" y="389049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5A559C-C2E9-3A4E-8673-7C84071FC3ED}"/>
              </a:ext>
            </a:extLst>
          </p:cNvPr>
          <p:cNvSpPr txBox="1"/>
          <p:nvPr/>
        </p:nvSpPr>
        <p:spPr>
          <a:xfrm>
            <a:off x="4140200" y="433470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86CF3E-2C05-4A45-87D2-13946ADE0FA2}"/>
              </a:ext>
            </a:extLst>
          </p:cNvPr>
          <p:cNvSpPr txBox="1"/>
          <p:nvPr/>
        </p:nvSpPr>
        <p:spPr>
          <a:xfrm>
            <a:off x="4787900" y="2336394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A997C57-D664-E34B-BCA1-F2221A86206A}"/>
              </a:ext>
            </a:extLst>
          </p:cNvPr>
          <p:cNvSpPr txBox="1"/>
          <p:nvPr/>
        </p:nvSpPr>
        <p:spPr>
          <a:xfrm>
            <a:off x="3949700" y="331896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2234670396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>
            <a:spLocks/>
          </p:cNvSpPr>
          <p:nvPr/>
        </p:nvSpPr>
        <p:spPr>
          <a:xfrm>
            <a:off x="3063240" y="1065057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HER2-Positive: Localized Disease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063240" y="2459953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HER2-Positive Metastatic Disease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063240" y="3854849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ER-Positive/HER2-Negative Metastatic Disease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3063240" y="51816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Triple-Negative Metastatic Disease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23EA262A-48B9-AF43-ADAE-611AC89C8290}"/>
              </a:ext>
            </a:extLst>
          </p:cNvPr>
          <p:cNvSpPr/>
          <p:nvPr/>
        </p:nvSpPr>
        <p:spPr bwMode="auto">
          <a:xfrm>
            <a:off x="2286000" y="1130589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11434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Considerations in Adjuvant Therapy for HER2-Positive </a:t>
            </a:r>
            <a:br>
              <a:rPr lang="en-US" dirty="0"/>
            </a:br>
            <a:r>
              <a:rPr lang="en-US" dirty="0"/>
              <a:t>Breast Cancer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776"/>
              </a:spcBef>
            </a:pPr>
            <a:r>
              <a:rPr lang="en-US" sz="2400" dirty="0"/>
              <a:t>Selection of patients: Risk criteria for treatment</a:t>
            </a:r>
          </a:p>
          <a:p>
            <a:pPr>
              <a:spcBef>
                <a:spcPts val="1776"/>
              </a:spcBef>
            </a:pPr>
            <a:r>
              <a:rPr lang="en-US" sz="2400" dirty="0"/>
              <a:t>Response to neoadjuvant therapy and presence of residual disease</a:t>
            </a:r>
          </a:p>
          <a:p>
            <a:pPr>
              <a:spcBef>
                <a:spcPts val="1776"/>
              </a:spcBef>
            </a:pPr>
            <a:r>
              <a:rPr lang="en-US" sz="2400" dirty="0"/>
              <a:t>Anthracyclines or not</a:t>
            </a:r>
          </a:p>
          <a:p>
            <a:pPr>
              <a:spcBef>
                <a:spcPts val="1776"/>
              </a:spcBef>
            </a:pPr>
            <a:r>
              <a:rPr lang="en-US" sz="2400" dirty="0"/>
              <a:t>Current use of adjuvant </a:t>
            </a:r>
            <a:r>
              <a:rPr lang="en-US" sz="2400" dirty="0" err="1"/>
              <a:t>pertuzumab</a:t>
            </a:r>
            <a:r>
              <a:rPr lang="en-US" sz="2400" dirty="0"/>
              <a:t> </a:t>
            </a:r>
          </a:p>
          <a:p>
            <a:pPr>
              <a:spcBef>
                <a:spcPts val="1776"/>
              </a:spcBef>
            </a:pPr>
            <a:r>
              <a:rPr lang="en-US" sz="2400" dirty="0"/>
              <a:t>Duration and role of extended adjuvant therapy with neratinib</a:t>
            </a:r>
          </a:p>
        </p:txBody>
      </p:sp>
    </p:spTree>
    <p:extLst>
      <p:ext uri="{BB962C8B-B14F-4D97-AF65-F5344CB8AC3E}">
        <p14:creationId xmlns:p14="http://schemas.microsoft.com/office/powerpoint/2010/main" val="1621017923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/>
          <a:stretch/>
        </p:blipFill>
        <p:spPr>
          <a:xfrm>
            <a:off x="3657600" y="1601021"/>
            <a:ext cx="6515100" cy="3292644"/>
          </a:xfrm>
          <a:prstGeom prst="rect">
            <a:avLst/>
          </a:prstGeom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8610600" y="2254251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</a:rPr>
              <a:t>HER1/3/4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638800" y="1276351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FFFF00"/>
                </a:solidFill>
                <a:latin typeface="Arial" charset="0"/>
              </a:rPr>
              <a:t>Pertuzumab</a:t>
            </a:r>
            <a:endParaRPr lang="en-US" sz="18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505200" y="1644651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</a:rPr>
              <a:t>HER2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5029200" y="2406650"/>
            <a:ext cx="1219200" cy="1752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>
            <a:off x="3810000" y="3321050"/>
            <a:ext cx="457200" cy="1295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743200" y="461645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</a:rPr>
              <a:t>Subdomain IV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5867400" y="415925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</a:rPr>
              <a:t>Dimerization domain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7010400" y="4997451"/>
            <a:ext cx="36576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1700" b="1" dirty="0" err="1">
                <a:solidFill>
                  <a:srgbClr val="FFFF00"/>
                </a:solidFill>
                <a:latin typeface="Arial" charset="0"/>
              </a:rPr>
              <a:t>Pertuzumab</a:t>
            </a:r>
            <a:r>
              <a:rPr lang="en-US" sz="1700" b="1" dirty="0">
                <a:solidFill>
                  <a:srgbClr val="FFFF00"/>
                </a:solidFill>
                <a:latin typeface="Arial" charset="0"/>
              </a:rPr>
              <a:t>:</a:t>
            </a:r>
            <a:endParaRPr lang="en-US" sz="1700" dirty="0">
              <a:solidFill>
                <a:srgbClr val="FFFF00"/>
              </a:solidFill>
              <a:latin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Arial" charset="0"/>
              </a:rPr>
              <a:t>Inhibits ligand-dependent HER2 dimerization and signaling</a:t>
            </a: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Arial" charset="0"/>
              </a:rPr>
              <a:t>Activates ADCC</a:t>
            </a:r>
          </a:p>
        </p:txBody>
      </p:sp>
      <p:sp>
        <p:nvSpPr>
          <p:cNvPr id="655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Pertuzumab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Mechanism of Action</a:t>
            </a:r>
          </a:p>
        </p:txBody>
      </p:sp>
      <p:sp>
        <p:nvSpPr>
          <p:cNvPr id="65549" name="TextBox 931"/>
          <p:cNvSpPr txBox="1">
            <a:spLocks noChangeArrowheads="1"/>
          </p:cNvSpPr>
          <p:nvPr/>
        </p:nvSpPr>
        <p:spPr bwMode="auto">
          <a:xfrm>
            <a:off x="609600" y="6079896"/>
            <a:ext cx="10972800" cy="4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ADCC = antibody-dependent cell-mediated cytotoxicity; ECD = extracellular domain</a:t>
            </a:r>
          </a:p>
        </p:txBody>
      </p:sp>
      <p:sp>
        <p:nvSpPr>
          <p:cNvPr id="65550" name="TextBox 6"/>
          <p:cNvSpPr txBox="1">
            <a:spLocks noChangeArrowheads="1"/>
          </p:cNvSpPr>
          <p:nvPr/>
        </p:nvSpPr>
        <p:spPr bwMode="auto">
          <a:xfrm>
            <a:off x="0" y="6408102"/>
            <a:ext cx="109728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 err="1">
                <a:solidFill>
                  <a:srgbClr val="FFFFFF"/>
                </a:solidFill>
                <a:cs typeface="Arial" charset="0"/>
              </a:rPr>
              <a:t>Harbeck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 N et al. 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Breast Care (Basel)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 2013;8(1):49-55.</a:t>
            </a:r>
          </a:p>
        </p:txBody>
      </p:sp>
    </p:spTree>
    <p:extLst>
      <p:ext uri="{BB962C8B-B14F-4D97-AF65-F5344CB8AC3E}">
        <p14:creationId xmlns:p14="http://schemas.microsoft.com/office/powerpoint/2010/main" val="4062131113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Pertuzumab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(Neoadjuvant and Adjuvant)</a:t>
            </a:r>
          </a:p>
        </p:txBody>
      </p:sp>
      <p:sp>
        <p:nvSpPr>
          <p:cNvPr id="7169" name="Content Placeholder 1"/>
          <p:cNvSpPr>
            <a:spLocks noGrp="1"/>
          </p:cNvSpPr>
          <p:nvPr>
            <p:ph idx="1"/>
          </p:nvPr>
        </p:nvSpPr>
        <p:spPr>
          <a:xfrm>
            <a:off x="609600" y="1257300"/>
            <a:ext cx="10972800" cy="50292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sz="20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Mechanism of action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/>
              <a:t>Antibody targeted to HER2 receptor that prevents its dimerization with other members of the HER family of receptors </a:t>
            </a: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0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Indications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/>
              <a:t>Neoadjuvant: Patients with HER2-positive, locally advanced, inflammatory or early-stage breast cancer (either greater than 2 cm in diameter or node-positive) as part of a complete treatment regimen 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/>
              <a:t>Adjuvant: Patients with HER2-positive early breast cancer at high risk of recurrence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0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Recommended dose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/>
              <a:t>840 mg IV over 60 min followed q3wk by 420 mg IV over 30 to 60 min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/>
              <a:t>Neoadjuvant — with trastuzumab and chemotherapy q3wk for 3 to 6 cycles 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/>
              <a:t>Adjuvant — with trastuzumab and chemotherapy q3wk for 1 year</a:t>
            </a:r>
          </a:p>
        </p:txBody>
      </p:sp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76200" y="638048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err="1">
                <a:solidFill>
                  <a:srgbClr val="FFFFFF"/>
                </a:solidFill>
              </a:rPr>
              <a:t>Pertuzumab</a:t>
            </a:r>
            <a:r>
              <a:rPr lang="en-US" sz="1600" dirty="0">
                <a:solidFill>
                  <a:srgbClr val="FFFFFF"/>
                </a:solidFill>
              </a:rPr>
              <a:t> package insert, December 2017</a:t>
            </a:r>
          </a:p>
        </p:txBody>
      </p:sp>
    </p:spTree>
    <p:extLst>
      <p:ext uri="{BB962C8B-B14F-4D97-AF65-F5344CB8AC3E}">
        <p14:creationId xmlns:p14="http://schemas.microsoft.com/office/powerpoint/2010/main" val="1533037543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674226" y="506412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2133600" y="2590800"/>
            <a:ext cx="2832100" cy="1587500"/>
          </a:xfrm>
          <a:prstGeom prst="rect">
            <a:avLst/>
          </a:prstGeom>
          <a:solidFill>
            <a:srgbClr val="082A50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lIns="182880" anchor="ctr"/>
          <a:lstStyle/>
          <a:p>
            <a:pPr defTabSz="4572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Resected HER2+ BC</a:t>
            </a:r>
          </a:p>
          <a:p>
            <a:pPr defTabSz="4572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Node+ (except T0)</a:t>
            </a:r>
            <a:endParaRPr lang="en-US" sz="1800" u="sng" dirty="0">
              <a:solidFill>
                <a:prstClr val="white"/>
              </a:solidFill>
              <a:ea typeface="MS PGothic" charset="0"/>
            </a:endParaRPr>
          </a:p>
          <a:p>
            <a:pPr defTabSz="4572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Baseline LVEF ≥55%</a:t>
            </a:r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6553200" y="2217738"/>
            <a:ext cx="3403600" cy="1060450"/>
          </a:xfrm>
          <a:prstGeom prst="rect">
            <a:avLst/>
          </a:prstGeom>
          <a:solidFill>
            <a:srgbClr val="F8951E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90"/>
                </a:solidFill>
                <a:ea typeface="MS PGothic" charset="0"/>
                <a:cs typeface="+mn-cs"/>
              </a:rPr>
              <a:t>Chemotherapy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0090"/>
                </a:solidFill>
                <a:ea typeface="MS PGothic" charset="0"/>
                <a:cs typeface="+mn-cs"/>
              </a:rPr>
              <a:t>Trastuzumab</a:t>
            </a:r>
            <a:r>
              <a:rPr lang="en-US" sz="2000" b="1" dirty="0">
                <a:solidFill>
                  <a:srgbClr val="000090"/>
                </a:solidFill>
                <a:ea typeface="MS PGothic" charset="0"/>
                <a:cs typeface="+mn-cs"/>
              </a:rPr>
              <a:t> x 1 year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0090"/>
                </a:solidFill>
                <a:ea typeface="MS PGothic" charset="0"/>
                <a:cs typeface="+mn-cs"/>
              </a:rPr>
              <a:t>Pertuzumab</a:t>
            </a:r>
            <a:r>
              <a:rPr lang="en-US" sz="2000" b="1" dirty="0">
                <a:solidFill>
                  <a:srgbClr val="000090"/>
                </a:solidFill>
                <a:ea typeface="MS PGothic" charset="0"/>
                <a:cs typeface="+mn-cs"/>
              </a:rPr>
              <a:t> x 1 year</a:t>
            </a:r>
            <a:endParaRPr lang="en-US" sz="2000" b="1" dirty="0">
              <a:solidFill>
                <a:srgbClr val="000090"/>
              </a:solidFill>
              <a:latin typeface="Abadi MT Condensed Extra Bold" charset="0"/>
              <a:ea typeface="MS PGothic" charset="0"/>
              <a:cs typeface="+mn-cs"/>
            </a:endParaRPr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>
            <a:off x="5410200" y="3417888"/>
            <a:ext cx="685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6" name="Line 11"/>
          <p:cNvSpPr>
            <a:spLocks noChangeShapeType="1"/>
          </p:cNvSpPr>
          <p:nvPr/>
        </p:nvSpPr>
        <p:spPr bwMode="auto">
          <a:xfrm flipV="1">
            <a:off x="6096000" y="2776538"/>
            <a:ext cx="0" cy="6413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 flipV="1">
            <a:off x="6096000" y="3417889"/>
            <a:ext cx="0" cy="6000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8" name="Line 13"/>
          <p:cNvSpPr>
            <a:spLocks noChangeShapeType="1"/>
          </p:cNvSpPr>
          <p:nvPr/>
        </p:nvSpPr>
        <p:spPr bwMode="auto">
          <a:xfrm>
            <a:off x="6096000" y="2776538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9" name="Line 14"/>
          <p:cNvSpPr>
            <a:spLocks noChangeShapeType="1"/>
          </p:cNvSpPr>
          <p:nvPr/>
        </p:nvSpPr>
        <p:spPr bwMode="auto">
          <a:xfrm>
            <a:off x="6096000" y="4017963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grpSp>
        <p:nvGrpSpPr>
          <p:cNvPr id="76809" name="Group 29"/>
          <p:cNvGrpSpPr>
            <a:grpSpLocks/>
          </p:cNvGrpSpPr>
          <p:nvPr/>
        </p:nvGrpSpPr>
        <p:grpSpPr bwMode="auto">
          <a:xfrm>
            <a:off x="6553201" y="3514725"/>
            <a:ext cx="3502025" cy="1016000"/>
            <a:chOff x="3072" y="2355"/>
            <a:chExt cx="2618" cy="640"/>
          </a:xfrm>
        </p:grpSpPr>
        <p:sp>
          <p:nvSpPr>
            <p:cNvPr id="14361" name="Rectangle 16"/>
            <p:cNvSpPr>
              <a:spLocks noChangeArrowheads="1"/>
            </p:cNvSpPr>
            <p:nvPr/>
          </p:nvSpPr>
          <p:spPr bwMode="auto">
            <a:xfrm>
              <a:off x="3072" y="2355"/>
              <a:ext cx="2544" cy="640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>
                <a:solidFill>
                  <a:srgbClr val="000090"/>
                </a:solidFill>
                <a:latin typeface="Arial"/>
                <a:ea typeface="MS PGothic" charset="0"/>
                <a:cs typeface="+mn-cs"/>
              </a:endParaRPr>
            </a:p>
          </p:txBody>
        </p:sp>
        <p:sp>
          <p:nvSpPr>
            <p:cNvPr id="14362" name="Rectangle 17"/>
            <p:cNvSpPr>
              <a:spLocks noChangeArrowheads="1"/>
            </p:cNvSpPr>
            <p:nvPr/>
          </p:nvSpPr>
          <p:spPr bwMode="auto">
            <a:xfrm>
              <a:off x="3072" y="2355"/>
              <a:ext cx="2618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B7D93B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000090"/>
                  </a:solidFill>
                  <a:ea typeface="MS PGothic" charset="0"/>
                  <a:cs typeface="+mn-cs"/>
                </a:rPr>
                <a:t>Chemotherapy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err="1">
                  <a:solidFill>
                    <a:srgbClr val="000090"/>
                  </a:solidFill>
                  <a:ea typeface="MS PGothic" charset="0"/>
                  <a:cs typeface="+mn-cs"/>
                </a:rPr>
                <a:t>Trastuzumab</a:t>
              </a:r>
              <a:r>
                <a:rPr lang="en-US" sz="2000" b="1" dirty="0">
                  <a:solidFill>
                    <a:srgbClr val="000090"/>
                  </a:solidFill>
                  <a:ea typeface="MS PGothic" charset="0"/>
                  <a:cs typeface="+mn-cs"/>
                </a:rPr>
                <a:t> x 1 year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000090"/>
                  </a:solidFill>
                  <a:ea typeface="MS PGothic" charset="0"/>
                  <a:cs typeface="+mn-cs"/>
                </a:rPr>
                <a:t>Placebo x 1 year</a:t>
              </a:r>
            </a:p>
          </p:txBody>
        </p:sp>
      </p:grpSp>
      <p:grpSp>
        <p:nvGrpSpPr>
          <p:cNvPr id="76810" name="Group 24"/>
          <p:cNvGrpSpPr>
            <a:grpSpLocks/>
          </p:cNvGrpSpPr>
          <p:nvPr/>
        </p:nvGrpSpPr>
        <p:grpSpPr bwMode="auto">
          <a:xfrm>
            <a:off x="4724400" y="2960688"/>
            <a:ext cx="914400" cy="914400"/>
            <a:chOff x="1872" y="1584"/>
            <a:chExt cx="576" cy="576"/>
          </a:xfrm>
        </p:grpSpPr>
        <p:sp>
          <p:nvSpPr>
            <p:cNvPr id="14359" name="Oval 25"/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  <a:ea typeface="MS PGothic" charset="0"/>
                <a:cs typeface="+mn-cs"/>
              </a:endParaRPr>
            </a:p>
          </p:txBody>
        </p:sp>
        <p:sp>
          <p:nvSpPr>
            <p:cNvPr id="14360" name="Rectangle 13"/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solidFill>
                    <a:prstClr val="white"/>
                  </a:solidFill>
                  <a:ea typeface="MS PGothic" charset="0"/>
                  <a:cs typeface="+mn-cs"/>
                </a:rPr>
                <a:t>R</a:t>
              </a:r>
            </a:p>
          </p:txBody>
        </p:sp>
      </p:grpSp>
      <p:sp>
        <p:nvSpPr>
          <p:cNvPr id="76811" name="Text Box 27"/>
          <p:cNvSpPr txBox="1">
            <a:spLocks noChangeArrowheads="1"/>
          </p:cNvSpPr>
          <p:nvPr/>
        </p:nvSpPr>
        <p:spPr bwMode="auto">
          <a:xfrm>
            <a:off x="2133600" y="4876800"/>
            <a:ext cx="586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ea typeface="MS PGothic" charset="0"/>
                <a:cs typeface="MS PGothic" charset="0"/>
              </a:rPr>
              <a:t>Primary endpoint:</a:t>
            </a:r>
            <a:r>
              <a:rPr lang="en-US" sz="1800">
                <a:solidFill>
                  <a:srgbClr val="FFFFFF"/>
                </a:solidFill>
                <a:ea typeface="MS PGothic" charset="0"/>
                <a:cs typeface="MS PGothic" charset="0"/>
              </a:rPr>
              <a:t> Invasive disease-free survival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1676400"/>
            <a:ext cx="27178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Target accrual: </a:t>
            </a:r>
            <a:r>
              <a:rPr lang="en-US" sz="20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4,805</a:t>
            </a:r>
          </a:p>
        </p:txBody>
      </p:sp>
      <p:sp>
        <p:nvSpPr>
          <p:cNvPr id="7681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APHINITY: A Phase III Adjuvant Study</a:t>
            </a:r>
          </a:p>
        </p:txBody>
      </p:sp>
      <p:sp>
        <p:nvSpPr>
          <p:cNvPr id="76814" name="TextBox 931"/>
          <p:cNvSpPr txBox="1">
            <a:spLocks noChangeArrowheads="1"/>
          </p:cNvSpPr>
          <p:nvPr/>
        </p:nvSpPr>
        <p:spPr bwMode="auto">
          <a:xfrm>
            <a:off x="609600" y="6427114"/>
            <a:ext cx="10972800" cy="4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www.clinicaltrials.gov</a:t>
            </a:r>
            <a:r>
              <a:rPr lang="mr-IN" sz="1600" dirty="0"/>
              <a:t> (NCT01358877)</a:t>
            </a:r>
            <a:r>
              <a:rPr lang="en-US" sz="1600" dirty="0">
                <a:solidFill>
                  <a:schemeClr val="bg1"/>
                </a:solidFill>
                <a:ea typeface="MS PGothic" charset="0"/>
                <a:cs typeface="MS PGothic" charset="0"/>
              </a:rPr>
              <a:t>; </a:t>
            </a:r>
            <a:r>
              <a:rPr lang="en-US" sz="1600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www.ibcsg.org</a:t>
            </a:r>
            <a:endParaRPr lang="en-US" sz="1600" dirty="0">
              <a:solidFill>
                <a:schemeClr val="bg1"/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58861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41119"/>
            <a:ext cx="8374226" cy="4492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Three-Year Invasive Disease-Free Survival: Intention-to-Treat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6BF7C767-F2E1-604C-AA58-72E335EFB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51" y="6338826"/>
            <a:ext cx="10972800" cy="4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600" dirty="0">
                <a:solidFill>
                  <a:srgbClr val="FFFFFF"/>
                </a:solidFill>
              </a:rPr>
              <a:t>von </a:t>
            </a:r>
            <a:r>
              <a:rPr lang="de-DE" sz="1600" dirty="0" err="1">
                <a:solidFill>
                  <a:srgbClr val="FFFFFF"/>
                </a:solidFill>
              </a:rPr>
              <a:t>Minckwitz</a:t>
            </a:r>
            <a:r>
              <a:rPr lang="de-DE" sz="1600" dirty="0">
                <a:solidFill>
                  <a:srgbClr val="FFFFFF"/>
                </a:solidFill>
              </a:rPr>
              <a:t> G et al. </a:t>
            </a:r>
            <a:r>
              <a:rPr lang="de-DE" sz="1600" i="1" dirty="0">
                <a:solidFill>
                  <a:srgbClr val="FFFFFF"/>
                </a:solidFill>
              </a:rPr>
              <a:t>N Engl J </a:t>
            </a:r>
            <a:r>
              <a:rPr lang="de-DE" sz="1600" i="1" dirty="0" err="1">
                <a:solidFill>
                  <a:srgbClr val="FFFFFF"/>
                </a:solidFill>
              </a:rPr>
              <a:t>Med</a:t>
            </a:r>
            <a:r>
              <a:rPr lang="de-DE" sz="1600" i="1" dirty="0">
                <a:solidFill>
                  <a:srgbClr val="FFFFFF"/>
                </a:solidFill>
              </a:rPr>
              <a:t> </a:t>
            </a:r>
            <a:r>
              <a:rPr lang="de-DE" sz="1600" dirty="0">
                <a:solidFill>
                  <a:srgbClr val="FFFFFF"/>
                </a:solidFill>
              </a:rPr>
              <a:t>2017;377(2):122-31.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28274" y="5945867"/>
            <a:ext cx="34563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tx1"/>
                </a:solidFill>
                <a:ea typeface="Arial" charset="0"/>
                <a:cs typeface="Arial" charset="0"/>
              </a:rPr>
              <a:t>Months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596952" y="3348416"/>
            <a:ext cx="41671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tx1"/>
                </a:solidFill>
                <a:ea typeface="Arial" charset="0"/>
                <a:cs typeface="Arial" charset="0"/>
              </a:rPr>
              <a:t>Invasive Disease-free</a:t>
            </a:r>
            <a:br>
              <a:rPr lang="en-US" sz="1900" b="1" dirty="0">
                <a:solidFill>
                  <a:schemeClr val="tx1"/>
                </a:solidFill>
                <a:ea typeface="Arial" charset="0"/>
                <a:cs typeface="Arial" charset="0"/>
              </a:rPr>
            </a:br>
            <a:r>
              <a:rPr lang="en-US" sz="1900" b="1" dirty="0">
                <a:solidFill>
                  <a:schemeClr val="tx1"/>
                </a:solidFill>
                <a:ea typeface="Arial" charset="0"/>
                <a:cs typeface="Arial" charset="0"/>
              </a:rPr>
              <a:t>Survival Rate (%)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28196" y="4809367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ea typeface="Arial" charset="0"/>
                <a:cs typeface="Arial" charset="0"/>
              </a:rPr>
              <a:t>Stratified hazard ratio, 0.81</a:t>
            </a:r>
            <a:br>
              <a:rPr lang="en-US" sz="1600" b="0" dirty="0">
                <a:solidFill>
                  <a:schemeClr val="tx1"/>
                </a:solidFill>
                <a:ea typeface="Arial" charset="0"/>
                <a:cs typeface="Arial" charset="0"/>
              </a:rPr>
            </a:br>
            <a:r>
              <a:rPr lang="en-US" sz="1600" b="0" i="1" dirty="0">
                <a:solidFill>
                  <a:schemeClr val="tx1"/>
                </a:solidFill>
                <a:ea typeface="Arial" charset="0"/>
                <a:cs typeface="Arial" charset="0"/>
              </a:rPr>
              <a:t>P</a:t>
            </a:r>
            <a:r>
              <a:rPr lang="en-US" sz="1600" b="0" dirty="0">
                <a:solidFill>
                  <a:schemeClr val="tx1"/>
                </a:solidFill>
                <a:ea typeface="Arial" charset="0"/>
                <a:cs typeface="Arial" charset="0"/>
              </a:rPr>
              <a:t> = 0.045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28196" y="4157467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>
                <a:solidFill>
                  <a:schemeClr val="tx1"/>
                </a:solidFill>
                <a:ea typeface="Arial" charset="0"/>
                <a:cs typeface="Arial" charset="0"/>
              </a:rPr>
              <a:t>Pertuzumab</a:t>
            </a:r>
            <a:r>
              <a:rPr lang="en-US" sz="1600" b="0" dirty="0">
                <a:solidFill>
                  <a:schemeClr val="tx1"/>
                </a:solidFill>
                <a:ea typeface="Arial" charset="0"/>
                <a:cs typeface="Arial" charset="0"/>
              </a:rPr>
              <a:t>, 171 events (n = 2,400)</a:t>
            </a:r>
          </a:p>
          <a:p>
            <a:r>
              <a:rPr lang="en-US" sz="1600" b="0" dirty="0">
                <a:solidFill>
                  <a:schemeClr val="tx1"/>
                </a:solidFill>
                <a:ea typeface="Arial" charset="0"/>
                <a:cs typeface="Arial" charset="0"/>
              </a:rPr>
              <a:t>Placebo, 210 events (n = 2,404)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2703592" y="4337618"/>
            <a:ext cx="360040" cy="0"/>
          </a:xfrm>
          <a:prstGeom prst="line">
            <a:avLst/>
          </a:prstGeom>
          <a:solidFill>
            <a:srgbClr val="FFFF00"/>
          </a:solidFill>
          <a:ln w="38100" cap="flat" cmpd="sng" algn="ctr">
            <a:solidFill>
              <a:srgbClr val="F9951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2703592" y="4566707"/>
            <a:ext cx="360040" cy="0"/>
          </a:xfrm>
          <a:prstGeom prst="line">
            <a:avLst/>
          </a:prstGeom>
          <a:solidFill>
            <a:srgbClr val="FFFF00"/>
          </a:solidFill>
          <a:ln w="38100" cap="flat" cmpd="sng" algn="ctr">
            <a:solidFill>
              <a:srgbClr val="99CD1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80816220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609600" y="1450178"/>
            <a:ext cx="10972800" cy="3731422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APHINITY: Adverse Events</a:t>
            </a:r>
          </a:p>
        </p:txBody>
      </p:sp>
      <p:graphicFrame>
        <p:nvGraphicFramePr>
          <p:cNvPr id="9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814841"/>
              </p:ext>
            </p:extLst>
          </p:nvPr>
        </p:nvGraphicFramePr>
        <p:xfrm>
          <a:off x="746760" y="1600199"/>
          <a:ext cx="10683240" cy="3421643"/>
        </p:xfrm>
        <a:graphic>
          <a:graphicData uri="http://schemas.openxmlformats.org/drawingml/2006/table">
            <a:tbl>
              <a:tblPr/>
              <a:tblGrid>
                <a:gridCol w="33952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085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793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6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Grade ≥3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Pertuzumab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2,364)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Placebo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2,405)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2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Neutropenia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16.3%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15.7%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2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Febrile neutropenia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12.1%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11.1%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6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Decreased neutrophil count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9.6%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9.6%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6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Diarrhea</a:t>
                      </a:r>
                    </a:p>
                  </a:txBody>
                  <a:tcPr marL="91454" marR="91454" marT="45718" marB="45718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9.8%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3.7%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6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Anemia</a:t>
                      </a:r>
                    </a:p>
                  </a:txBody>
                  <a:tcPr marL="91454" marR="91454" marT="45718" marB="45718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6.9%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4.7%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5481935"/>
            <a:ext cx="11192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Heart failure, cardiac death and cardiac dysfunction were infrequent in both arms.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xmlns="" id="{9D9DA7FE-D0DF-C649-AF8A-46764B088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56" y="6473952"/>
            <a:ext cx="10972800" cy="38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Minckwitz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G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Engl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J 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2017;377(2):122-31.</a:t>
            </a:r>
          </a:p>
        </p:txBody>
      </p:sp>
    </p:spTree>
    <p:extLst>
      <p:ext uri="{BB962C8B-B14F-4D97-AF65-F5344CB8AC3E}">
        <p14:creationId xmlns:p14="http://schemas.microsoft.com/office/powerpoint/2010/main" val="105108819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5026658F-8DDB-3145-9A22-98AD7D741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0"/>
            <a:ext cx="10744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4000" b="1" dirty="0">
                <a:solidFill>
                  <a:srgbClr val="FFFFFF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Patient Education Notes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F1ABA8-D59C-AC4A-AB8C-5278984B4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4862568"/>
            <a:ext cx="1846774" cy="17318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2438400"/>
            <a:ext cx="10668000" cy="1457288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E9BB2B"/>
                </a:solidFill>
                <a:latin typeface="Arial" charset="0"/>
                <a:ea typeface="Arial" charset="0"/>
                <a:cs typeface="Arial" charset="0"/>
              </a:rPr>
              <a:t>TCHP</a:t>
            </a:r>
          </a:p>
          <a:p>
            <a:pPr marL="0" indent="0">
              <a:buNone/>
            </a:pPr>
            <a:r>
              <a:rPr lang="en-US" sz="3400" b="1" dirty="0">
                <a:solidFill>
                  <a:srgbClr val="E9BB2B"/>
                </a:solidFill>
                <a:latin typeface="Arial" charset="0"/>
                <a:ea typeface="Arial" charset="0"/>
                <a:cs typeface="Arial" charset="0"/>
              </a:rPr>
              <a:t>(docetaxel/carboplatin/trastuzumab/</a:t>
            </a:r>
            <a:r>
              <a:rPr lang="en-US" sz="3400" b="1" dirty="0" err="1">
                <a:solidFill>
                  <a:srgbClr val="E9BB2B"/>
                </a:solidFill>
                <a:latin typeface="Arial" charset="0"/>
                <a:ea typeface="Arial" charset="0"/>
                <a:cs typeface="Arial" charset="0"/>
              </a:rPr>
              <a:t>pertuzumab</a:t>
            </a:r>
            <a:r>
              <a:rPr lang="en-US" sz="3400" b="1" dirty="0">
                <a:solidFill>
                  <a:srgbClr val="E9BB2B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0" indent="0">
              <a:buNone/>
            </a:pPr>
            <a:endParaRPr lang="en-US" sz="4000" b="1" dirty="0">
              <a:solidFill>
                <a:srgbClr val="E9BB2B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E9BB2B"/>
                </a:solidFill>
                <a:latin typeface="Arial" charset="0"/>
                <a:ea typeface="Arial" charset="0"/>
                <a:cs typeface="Arial" charset="0"/>
              </a:rPr>
              <a:t>TP </a:t>
            </a:r>
            <a:br>
              <a:rPr lang="en-US" sz="4000" b="1" dirty="0">
                <a:solidFill>
                  <a:srgbClr val="E9BB2B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400" b="1" dirty="0">
                <a:solidFill>
                  <a:srgbClr val="E9BB2B"/>
                </a:solidFill>
                <a:latin typeface="Arial" charset="0"/>
                <a:ea typeface="Arial" charset="0"/>
                <a:cs typeface="Arial" charset="0"/>
              </a:rPr>
              <a:t>(trastuzumab/paclitaxel)</a:t>
            </a:r>
          </a:p>
        </p:txBody>
      </p:sp>
    </p:spTree>
    <p:extLst>
      <p:ext uri="{BB962C8B-B14F-4D97-AF65-F5344CB8AC3E}">
        <p14:creationId xmlns:p14="http://schemas.microsoft.com/office/powerpoint/2010/main" val="540309150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32364" y="5703888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20000"/>
              </a:spcAft>
              <a:buClr>
                <a:schemeClr val="tx2"/>
              </a:buClr>
              <a:buSzPct val="80000"/>
              <a:buFont typeface="Wingdings" charset="2"/>
              <a:buNone/>
            </a:pPr>
            <a:r>
              <a:rPr lang="en-US" altLang="x-none" sz="2000" b="1">
                <a:solidFill>
                  <a:srgbClr val="EFC53D"/>
                </a:solidFill>
              </a:rPr>
              <a:t>Moderator</a:t>
            </a:r>
            <a:r>
              <a:rPr lang="en-US" altLang="x-none" sz="1800" b="1"/>
              <a:t/>
            </a:r>
            <a:br>
              <a:rPr lang="en-US" altLang="x-none" sz="1800" b="1"/>
            </a:br>
            <a:r>
              <a:rPr lang="en-US" altLang="x-none" sz="1800" b="1">
                <a:solidFill>
                  <a:srgbClr val="FFFFFF"/>
                </a:solidFill>
              </a:rPr>
              <a:t>Neil Love, MD</a:t>
            </a:r>
            <a:endParaRPr lang="en-US" altLang="x-none" sz="2000" b="1">
              <a:solidFill>
                <a:srgbClr val="FFFFFF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24500" y="4284663"/>
            <a:ext cx="11528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 b="1">
                <a:solidFill>
                  <a:srgbClr val="EFC53D"/>
                </a:solidFill>
              </a:rPr>
              <a:t>Faculty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9600" y="144464"/>
            <a:ext cx="1097280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3600" b="1" dirty="0">
                <a:solidFill>
                  <a:srgbClr val="FFFFFF"/>
                </a:solidFill>
                <a:ea typeface="ヒラギノ角ゴ Pro W3" charset="-128"/>
              </a:rPr>
              <a:t>Oncology Grand Rounds</a:t>
            </a:r>
            <a:br>
              <a:rPr lang="en-US" altLang="x-none" sz="3600" b="1" dirty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600" b="1" dirty="0">
                <a:solidFill>
                  <a:srgbClr val="FFFFFF"/>
                </a:solidFill>
                <a:ea typeface="ヒラギノ角ゴ Pro W3" charset="-128"/>
              </a:rPr>
              <a:t> Breast Cancer </a:t>
            </a:r>
            <a:r>
              <a:rPr lang="en-US" altLang="x-none" sz="3200" b="1" dirty="0">
                <a:solidFill>
                  <a:srgbClr val="FFFFFF"/>
                </a:solidFill>
                <a:ea typeface="ヒラギノ角ゴ Pro W3" charset="-128"/>
              </a:rPr>
              <a:t/>
            </a:r>
            <a:br>
              <a:rPr lang="en-US" altLang="x-none" sz="3200" b="1" dirty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  <a:t>Nurse and Physician Investigators </a:t>
            </a:r>
            <a:b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  <a:t>Discuss New Agents, Novel Therapies </a:t>
            </a:r>
            <a:b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  <a:t>and Actual Cases from Practice</a:t>
            </a:r>
            <a:endParaRPr lang="en-US" altLang="x-none" sz="3200" b="1" dirty="0">
              <a:solidFill>
                <a:srgbClr val="FFFFFF"/>
              </a:solidFill>
              <a:ea typeface="ヒラギノ角ゴ Pro W3" charset="-128"/>
            </a:endParaRPr>
          </a:p>
          <a:p>
            <a:pPr algn="ctr">
              <a:spcBef>
                <a:spcPts val="1200"/>
              </a:spcBef>
            </a:pP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Friday, May 18, 2018 </a:t>
            </a:r>
            <a:b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</a:b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12:15 PM – 1:45 PM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828800" y="4724400"/>
            <a:ext cx="1013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2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Lisa A Carey, MD</a:t>
            </a:r>
          </a:p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Lauren </a:t>
            </a:r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Czapla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, MSN, WHNP-BC, AOCNP</a:t>
            </a:r>
            <a:b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</a:br>
            <a:endParaRPr lang="en-US" altLang="x-none" sz="1800" b="1" dirty="0">
              <a:solidFill>
                <a:srgbClr val="FFFFFF"/>
              </a:solidFill>
              <a:ea typeface="ヒラギノ角ゴ Pro W3" charset="-128"/>
            </a:endParaRPr>
          </a:p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Sara A </a:t>
            </a:r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Hurvitz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, MD</a:t>
            </a:r>
          </a:p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Madelaine C Kuiper, NP</a:t>
            </a:r>
          </a:p>
          <a:p>
            <a:endParaRPr lang="en-US" altLang="x-none" sz="1800" b="1" dirty="0">
              <a:solidFill>
                <a:srgbClr val="FFFFFF"/>
              </a:solidFill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4998443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Case Presentation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Czapla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11EDF6CD-2F87-9F40-ACD8-67627494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35-year-old woman with inflammatory ER/PR-negative, HER2-positive breast cancer</a:t>
            </a:r>
          </a:p>
          <a:p>
            <a:pPr marL="0" indent="0">
              <a:buNone/>
            </a:pPr>
            <a:endParaRPr lang="en-US" sz="2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Treatments received</a:t>
            </a:r>
            <a:endParaRPr lang="en-US" sz="2400" dirty="0"/>
          </a:p>
          <a:p>
            <a:r>
              <a:rPr lang="en-US" sz="2400" dirty="0"/>
              <a:t>Neoadjuvant THP on protocol </a:t>
            </a:r>
          </a:p>
          <a:p>
            <a:r>
              <a:rPr lang="en-US" sz="2400" dirty="0"/>
              <a:t>Mastectomy and ALND</a:t>
            </a:r>
          </a:p>
          <a:p>
            <a:r>
              <a:rPr lang="en-US" sz="2400" dirty="0"/>
              <a:t>AC followed by trastuzumab/</a:t>
            </a:r>
            <a:r>
              <a:rPr lang="en-US" sz="2400" dirty="0" err="1"/>
              <a:t>pertuzumab</a:t>
            </a:r>
            <a:r>
              <a:rPr lang="en-US" sz="2400" dirty="0"/>
              <a:t> (completion of 1 year)</a:t>
            </a:r>
          </a:p>
          <a:p>
            <a:r>
              <a:rPr lang="en-US" sz="2400" dirty="0"/>
              <a:t>Radiation therapy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Other considerations</a:t>
            </a:r>
          </a:p>
          <a:p>
            <a:r>
              <a:rPr lang="en-US" sz="2400" dirty="0"/>
              <a:t>Fertility concerns: Unsuccessful egg retrieval</a:t>
            </a:r>
          </a:p>
          <a:p>
            <a:r>
              <a:rPr lang="en-US" sz="2400" dirty="0"/>
              <a:t>Deep vein thrombosis</a:t>
            </a:r>
          </a:p>
        </p:txBody>
      </p:sp>
    </p:spTree>
    <p:extLst>
      <p:ext uri="{BB962C8B-B14F-4D97-AF65-F5344CB8AC3E}">
        <p14:creationId xmlns:p14="http://schemas.microsoft.com/office/powerpoint/2010/main" val="2503571000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Neratinib</a:t>
            </a:r>
          </a:p>
        </p:txBody>
      </p:sp>
      <p:sp>
        <p:nvSpPr>
          <p:cNvPr id="716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sz="24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Mechanism of action</a:t>
            </a:r>
          </a:p>
          <a:p>
            <a:pPr>
              <a:spcBef>
                <a:spcPts val="1200"/>
              </a:spcBef>
              <a:defRPr/>
            </a:pPr>
            <a:r>
              <a:rPr lang="en-US" sz="2400" dirty="0"/>
              <a:t>Tyrosine kinase inhibitor that prevents phosphorylation of HER1, HER2 and HER4 receptors</a:t>
            </a: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4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Indications</a:t>
            </a:r>
          </a:p>
          <a:p>
            <a:pPr>
              <a:spcBef>
                <a:spcPts val="1200"/>
              </a:spcBef>
              <a:defRPr/>
            </a:pPr>
            <a:r>
              <a:rPr lang="en-US" sz="2400" dirty="0"/>
              <a:t>For the extended adjuvant treatment of adult patients with early-stage HER2-overexpressing/amplified breast cancer, to follow adjuvant trastuzumab-based therapy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4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Recommended dose</a:t>
            </a:r>
          </a:p>
          <a:p>
            <a:pPr>
              <a:spcBef>
                <a:spcPts val="1200"/>
              </a:spcBef>
              <a:defRPr/>
            </a:pPr>
            <a:r>
              <a:rPr lang="en-US" sz="2400" dirty="0"/>
              <a:t>240 mg (6 tablets, 40 mg each) PO once daily with food, continuously for </a:t>
            </a:r>
            <a:br>
              <a:rPr lang="en-US" sz="2400" dirty="0"/>
            </a:br>
            <a:r>
              <a:rPr lang="en-US" sz="2400" dirty="0"/>
              <a:t>1 year</a:t>
            </a:r>
          </a:p>
        </p:txBody>
      </p:sp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15240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Neratinib package insert, July 2017</a:t>
            </a:r>
          </a:p>
        </p:txBody>
      </p:sp>
    </p:spTree>
    <p:extLst>
      <p:ext uri="{BB962C8B-B14F-4D97-AF65-F5344CB8AC3E}">
        <p14:creationId xmlns:p14="http://schemas.microsoft.com/office/powerpoint/2010/main" val="2905114273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674226" y="506412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2188136" y="2209800"/>
            <a:ext cx="3831664" cy="2362200"/>
          </a:xfrm>
          <a:prstGeom prst="rect">
            <a:avLst/>
          </a:prstGeom>
          <a:solidFill>
            <a:srgbClr val="112B4F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lIns="182880" anchor="ctr"/>
          <a:lstStyle/>
          <a:p>
            <a:pPr marL="285750" indent="-28575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Stage I-III HER2+ BC</a:t>
            </a:r>
          </a:p>
          <a:p>
            <a:pPr marL="285750" indent="-28575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Completion of neoadjuvant </a:t>
            </a:r>
            <a:br>
              <a:rPr lang="en-US" sz="1800" dirty="0">
                <a:solidFill>
                  <a:prstClr val="white"/>
                </a:solidFill>
                <a:ea typeface="MS PGothic" charset="0"/>
              </a:rPr>
            </a:b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and adjuvant trastuzumab </a:t>
            </a:r>
            <a:br>
              <a:rPr lang="en-US" sz="1800" dirty="0">
                <a:solidFill>
                  <a:prstClr val="white"/>
                </a:solidFill>
                <a:ea typeface="MS PGothic" charset="0"/>
              </a:rPr>
            </a:b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up to 2 years prior</a:t>
            </a:r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7693817" y="2224086"/>
            <a:ext cx="2743200" cy="1060450"/>
          </a:xfrm>
          <a:prstGeom prst="rect">
            <a:avLst/>
          </a:prstGeom>
          <a:solidFill>
            <a:srgbClr val="F8951E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90"/>
                </a:solidFill>
                <a:ea typeface="Arial" charset="0"/>
                <a:cs typeface="Arial" charset="0"/>
              </a:rPr>
              <a:t>Neratinib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90"/>
                </a:solidFill>
                <a:ea typeface="Arial" charset="0"/>
                <a:cs typeface="Arial" charset="0"/>
              </a:rPr>
              <a:t>(n = 1,420)</a:t>
            </a:r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>
            <a:off x="6448541" y="3417888"/>
            <a:ext cx="685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6" name="Line 11"/>
          <p:cNvSpPr>
            <a:spLocks noChangeShapeType="1"/>
          </p:cNvSpPr>
          <p:nvPr/>
        </p:nvSpPr>
        <p:spPr bwMode="auto">
          <a:xfrm flipV="1">
            <a:off x="7134341" y="2776538"/>
            <a:ext cx="0" cy="6413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 flipV="1">
            <a:off x="7134341" y="3417889"/>
            <a:ext cx="0" cy="6000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8" name="Line 13"/>
          <p:cNvSpPr>
            <a:spLocks noChangeShapeType="1"/>
          </p:cNvSpPr>
          <p:nvPr/>
        </p:nvSpPr>
        <p:spPr bwMode="auto">
          <a:xfrm>
            <a:off x="7134341" y="2776538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9" name="Line 14"/>
          <p:cNvSpPr>
            <a:spLocks noChangeShapeType="1"/>
          </p:cNvSpPr>
          <p:nvPr/>
        </p:nvSpPr>
        <p:spPr bwMode="auto">
          <a:xfrm>
            <a:off x="7134341" y="4017963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7693818" y="3502858"/>
            <a:ext cx="2805078" cy="1016000"/>
            <a:chOff x="3072" y="2355"/>
            <a:chExt cx="2618" cy="640"/>
          </a:xfrm>
        </p:grpSpPr>
        <p:sp>
          <p:nvSpPr>
            <p:cNvPr id="14361" name="Rectangle 16"/>
            <p:cNvSpPr>
              <a:spLocks noChangeArrowheads="1"/>
            </p:cNvSpPr>
            <p:nvPr/>
          </p:nvSpPr>
          <p:spPr bwMode="auto">
            <a:xfrm>
              <a:off x="3072" y="2355"/>
              <a:ext cx="2544" cy="640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>
                <a:solidFill>
                  <a:srgbClr val="00009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4362" name="Rectangle 17"/>
            <p:cNvSpPr>
              <a:spLocks noChangeArrowheads="1"/>
            </p:cNvSpPr>
            <p:nvPr/>
          </p:nvSpPr>
          <p:spPr bwMode="auto">
            <a:xfrm>
              <a:off x="3072" y="2456"/>
              <a:ext cx="261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B7D93B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000090"/>
                  </a:solidFill>
                  <a:ea typeface="Arial" charset="0"/>
                  <a:cs typeface="Arial" charset="0"/>
                </a:rPr>
                <a:t>Placebo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000090"/>
                  </a:solidFill>
                  <a:ea typeface="Arial" charset="0"/>
                  <a:cs typeface="Arial" charset="0"/>
                </a:rPr>
                <a:t>(n = 1,420)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762741" y="2960688"/>
            <a:ext cx="914400" cy="914400"/>
            <a:chOff x="1872" y="1584"/>
            <a:chExt cx="576" cy="576"/>
          </a:xfrm>
        </p:grpSpPr>
        <p:sp>
          <p:nvSpPr>
            <p:cNvPr id="14359" name="Oval 25"/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  <a:ea typeface="MS PGothic" charset="0"/>
                <a:cs typeface="+mn-cs"/>
              </a:endParaRPr>
            </a:p>
          </p:txBody>
        </p:sp>
        <p:sp>
          <p:nvSpPr>
            <p:cNvPr id="14360" name="Rectangle 13"/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solidFill>
                    <a:prstClr val="white"/>
                  </a:solidFill>
                  <a:ea typeface="MS PGothic" charset="0"/>
                  <a:cs typeface="+mn-cs"/>
                </a:rPr>
                <a:t>R</a:t>
              </a:r>
            </a:p>
          </p:txBody>
        </p:sp>
      </p:grpSp>
      <p:sp>
        <p:nvSpPr>
          <p:cNvPr id="78859" name="Text Box 27"/>
          <p:cNvSpPr txBox="1">
            <a:spLocks noChangeArrowheads="1"/>
          </p:cNvSpPr>
          <p:nvPr/>
        </p:nvSpPr>
        <p:spPr bwMode="auto">
          <a:xfrm>
            <a:off x="2286000" y="5029200"/>
            <a:ext cx="586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FFFF"/>
                </a:solidFill>
                <a:ea typeface="MS PGothic" charset="0"/>
                <a:cs typeface="MS PGothic" charset="0"/>
              </a:rPr>
              <a:t>Primary endpoint:</a:t>
            </a:r>
            <a:r>
              <a:rPr lang="en-US" sz="1800" dirty="0">
                <a:solidFill>
                  <a:srgbClr val="FFFFFF"/>
                </a:solidFill>
                <a:ea typeface="MS PGothic" charset="0"/>
                <a:cs typeface="MS PGothic" charset="0"/>
              </a:rPr>
              <a:t> Invasive disease-free survival</a:t>
            </a:r>
          </a:p>
        </p:txBody>
      </p:sp>
      <p:sp>
        <p:nvSpPr>
          <p:cNvPr id="7886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ExteNET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A Phase III Study of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Neratinib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After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Trastuzumab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-Based Adjuvant Therapy</a:t>
            </a:r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609600" y="6473280"/>
            <a:ext cx="109728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  <a:cs typeface="Arial" charset="0"/>
              </a:rPr>
              <a:t>Chan A et al. 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Lancet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</a:rPr>
              <a:t>Oncol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2016;17(3):367-77.</a:t>
            </a:r>
          </a:p>
        </p:txBody>
      </p:sp>
    </p:spTree>
    <p:extLst>
      <p:ext uri="{BB962C8B-B14F-4D97-AF65-F5344CB8AC3E}">
        <p14:creationId xmlns:p14="http://schemas.microsoft.com/office/powerpoint/2010/main" val="701713938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84B7DFDD-3929-EE40-AC10-4672903357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8924449"/>
              </p:ext>
            </p:extLst>
          </p:nvPr>
        </p:nvGraphicFramePr>
        <p:xfrm>
          <a:off x="609600" y="1371600"/>
          <a:ext cx="11081019" cy="467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ヒラギノ角ゴ Pro W3" charset="0"/>
                <a:cs typeface="ヒラギノ角ゴ Pro W3" charset="0"/>
              </a:rPr>
              <a:t>ExteNET</a:t>
            </a: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: 5-Year Invasive Disease-Free Survival by Patient Population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1914697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HR = 0.73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77489" y="1428690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srgbClr val="FFFFFF"/>
                </a:solidFill>
              </a:rPr>
              <a:t>HR = 0.60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21664" y="2603052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srgbClr val="FFFFFF"/>
                </a:solidFill>
              </a:rPr>
              <a:t>HR = 0.95*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3A2AFF-E99A-7E48-A4FB-1AD2CBED8EF5}"/>
              </a:ext>
            </a:extLst>
          </p:cNvPr>
          <p:cNvSpPr txBox="1"/>
          <p:nvPr/>
        </p:nvSpPr>
        <p:spPr>
          <a:xfrm>
            <a:off x="8912047" y="15453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Neratinib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20763E5-B7F1-2C4F-90C9-874099ECCCED}"/>
              </a:ext>
            </a:extLst>
          </p:cNvPr>
          <p:cNvSpPr txBox="1"/>
          <p:nvPr/>
        </p:nvSpPr>
        <p:spPr>
          <a:xfrm>
            <a:off x="10283647" y="154536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Placebo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38C23C8-C701-8946-AF75-A41A8B151011}"/>
              </a:ext>
            </a:extLst>
          </p:cNvPr>
          <p:cNvSpPr/>
          <p:nvPr/>
        </p:nvSpPr>
        <p:spPr bwMode="auto">
          <a:xfrm>
            <a:off x="8759647" y="1621565"/>
            <a:ext cx="207235" cy="207235"/>
          </a:xfrm>
          <a:prstGeom prst="rect">
            <a:avLst/>
          </a:prstGeom>
          <a:solidFill>
            <a:srgbClr val="F895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1CE1B08-CF1F-3644-A18F-AF379E5F928C}"/>
              </a:ext>
            </a:extLst>
          </p:cNvPr>
          <p:cNvSpPr/>
          <p:nvPr/>
        </p:nvSpPr>
        <p:spPr bwMode="auto">
          <a:xfrm>
            <a:off x="10119360" y="1621565"/>
            <a:ext cx="207235" cy="207235"/>
          </a:xfrm>
          <a:prstGeom prst="rect">
            <a:avLst/>
          </a:prstGeom>
          <a:solidFill>
            <a:srgbClr val="99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xmlns="" id="{36C9444E-6113-4646-A9C0-E405C4BF7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7284" y="6089904"/>
            <a:ext cx="2800679" cy="38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*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Not statistically significant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xmlns="" id="{2A9BDB21-4DA9-6749-A248-DDDFCE94B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8" y="6473952"/>
            <a:ext cx="10972800" cy="38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Martin M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Lancet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2017;18(12):1688-700; Martin M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Proc ESMO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2017;Abstract 149O.</a:t>
            </a:r>
          </a:p>
        </p:txBody>
      </p:sp>
    </p:spTree>
    <p:extLst>
      <p:ext uri="{BB962C8B-B14F-4D97-AF65-F5344CB8AC3E}">
        <p14:creationId xmlns:p14="http://schemas.microsoft.com/office/powerpoint/2010/main" val="1450435153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609600" y="1450178"/>
            <a:ext cx="10972800" cy="3655222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ExteNET</a:t>
            </a:r>
            <a:r>
              <a:rPr lang="en-US" dirty="0"/>
              <a:t>: Adverse Events</a:t>
            </a:r>
          </a:p>
        </p:txBody>
      </p:sp>
      <p:graphicFrame>
        <p:nvGraphicFramePr>
          <p:cNvPr id="9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689193"/>
              </p:ext>
            </p:extLst>
          </p:nvPr>
        </p:nvGraphicFramePr>
        <p:xfrm>
          <a:off x="746760" y="1600199"/>
          <a:ext cx="10683240" cy="3421643"/>
        </p:xfrm>
        <a:graphic>
          <a:graphicData uri="http://schemas.openxmlformats.org/drawingml/2006/table">
            <a:tbl>
              <a:tblPr/>
              <a:tblGrid>
                <a:gridCol w="33952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085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793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6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Grade ≥3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Neratinib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1,408)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Placebo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1,408)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2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Diarrhea</a:t>
                      </a:r>
                    </a:p>
                  </a:txBody>
                  <a:tcPr marL="91454" marR="91454" marT="45718" marB="45718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40%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2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Nausea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6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Vomiting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&lt;1%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6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Abdominal pain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&lt;1%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6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Rash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&lt;1%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7771" y="5384299"/>
            <a:ext cx="11176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/>
              <a:t>Treatment-emergent serious adverse events: 7% (neratinib) vs 6% (placebo)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No increased risk of long-term toxicity/consequences of </a:t>
            </a:r>
            <a:r>
              <a:rPr lang="en-US" sz="2200" dirty="0" err="1"/>
              <a:t>neratinib</a:t>
            </a:r>
            <a:r>
              <a:rPr lang="en-US" sz="2200" dirty="0"/>
              <a:t>-associated diarrhea</a:t>
            </a: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76200" y="6473952"/>
            <a:ext cx="10972800" cy="38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  <a:cs typeface="Arial" charset="0"/>
              </a:rPr>
              <a:t>Martin M et al. 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Lancet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</a:rPr>
              <a:t>Oncol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2017;18(12):1688-700; Martin M et al. 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Proc ESMO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2017;Abstract 149O.</a:t>
            </a:r>
          </a:p>
        </p:txBody>
      </p:sp>
    </p:spTree>
    <p:extLst>
      <p:ext uri="{BB962C8B-B14F-4D97-AF65-F5344CB8AC3E}">
        <p14:creationId xmlns:p14="http://schemas.microsoft.com/office/powerpoint/2010/main" val="125749978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>
            <a:spLocks/>
          </p:cNvSpPr>
          <p:nvPr/>
        </p:nvSpPr>
        <p:spPr>
          <a:xfrm>
            <a:off x="3063240" y="1065057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HER2-Positive: Localized Disease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063240" y="2459953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HER2-Positive Metastatic Disease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063240" y="3854849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ER-Positive/HER2-Negative Metastatic Disease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3063240" y="51816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Triple-Negative Metastatic Disease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23EA262A-48B9-AF43-ADAE-611AC89C8290}"/>
              </a:ext>
            </a:extLst>
          </p:cNvPr>
          <p:cNvSpPr/>
          <p:nvPr/>
        </p:nvSpPr>
        <p:spPr bwMode="auto">
          <a:xfrm>
            <a:off x="2286000" y="2525485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128392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9BB2B"/>
                </a:solidFill>
              </a:rPr>
              <a:t>Key Considerations in Systemic Therapy for HER2-Positive Metastatic Breast Cancer</a:t>
            </a:r>
            <a:endParaRPr lang="en-US" dirty="0">
              <a:solidFill>
                <a:srgbClr val="E9BB2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776"/>
              </a:spcBef>
            </a:pPr>
            <a:r>
              <a:rPr lang="en-US" sz="2600" dirty="0"/>
              <a:t>Choice of therapy in patients who receive </a:t>
            </a:r>
            <a:r>
              <a:rPr lang="en-US" sz="2600" dirty="0" err="1"/>
              <a:t>pertuzumab</a:t>
            </a:r>
            <a:r>
              <a:rPr lang="en-US" sz="2600" dirty="0"/>
              <a:t> in the (neo)adjuvant setting (time since prior therapy)</a:t>
            </a:r>
          </a:p>
          <a:p>
            <a:pPr>
              <a:spcBef>
                <a:spcPts val="1776"/>
              </a:spcBef>
            </a:pPr>
            <a:r>
              <a:rPr lang="en-US" sz="2600" dirty="0"/>
              <a:t>Sequencing of therapies</a:t>
            </a:r>
          </a:p>
          <a:p>
            <a:pPr>
              <a:spcBef>
                <a:spcPts val="1776"/>
              </a:spcBef>
            </a:pPr>
            <a:r>
              <a:rPr lang="en-US" sz="2600" dirty="0"/>
              <a:t>“CLEOPATRA” regimens as first-line treatment</a:t>
            </a:r>
          </a:p>
          <a:p>
            <a:pPr>
              <a:spcBef>
                <a:spcPts val="1776"/>
              </a:spcBef>
            </a:pPr>
            <a:r>
              <a:rPr lang="en-US" sz="2600" dirty="0"/>
              <a:t>CLEOPATRA versus T-DM1 in patients with early recurrence</a:t>
            </a:r>
          </a:p>
          <a:p>
            <a:pPr>
              <a:spcBef>
                <a:spcPts val="1776"/>
              </a:spcBef>
            </a:pPr>
            <a:r>
              <a:rPr lang="en-US" sz="2600" dirty="0" err="1"/>
              <a:t>Nonchemotherapy</a:t>
            </a:r>
            <a:r>
              <a:rPr lang="en-US" sz="2600" dirty="0"/>
              <a:t> regimens  </a:t>
            </a:r>
          </a:p>
          <a:p>
            <a:pPr>
              <a:spcBef>
                <a:spcPts val="1776"/>
              </a:spcBef>
            </a:pPr>
            <a:r>
              <a:rPr lang="en-US" sz="2600" dirty="0"/>
              <a:t>Integration of endocrine treatment for patients with “triple-positive” tumors</a:t>
            </a:r>
          </a:p>
          <a:p>
            <a:pPr>
              <a:spcBef>
                <a:spcPts val="1776"/>
              </a:spcBef>
            </a:pPr>
            <a:r>
              <a:rPr lang="en-US" sz="2600" dirty="0"/>
              <a:t>Presence of CNS metastases</a:t>
            </a:r>
          </a:p>
        </p:txBody>
      </p:sp>
    </p:spTree>
    <p:extLst>
      <p:ext uri="{BB962C8B-B14F-4D97-AF65-F5344CB8AC3E}">
        <p14:creationId xmlns:p14="http://schemas.microsoft.com/office/powerpoint/2010/main" val="1621017923"/>
      </p:ext>
    </p:extLst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689BC5-A178-6442-8DF4-D4D017EED64B}"/>
              </a:ext>
            </a:extLst>
          </p:cNvPr>
          <p:cNvSpPr/>
          <p:nvPr/>
        </p:nvSpPr>
        <p:spPr bwMode="auto">
          <a:xfrm>
            <a:off x="5919234" y="6252873"/>
            <a:ext cx="5053566" cy="605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1790702" y="3014440"/>
            <a:ext cx="9182098" cy="3358005"/>
            <a:chOff x="-16476" y="3023775"/>
            <a:chExt cx="9173176" cy="3831921"/>
          </a:xfrm>
        </p:grpSpPr>
        <p:sp>
          <p:nvSpPr>
            <p:cNvPr id="56" name="Freeform 55"/>
            <p:cNvSpPr/>
            <p:nvPr/>
          </p:nvSpPr>
          <p:spPr>
            <a:xfrm>
              <a:off x="-16476" y="3044410"/>
              <a:ext cx="9173176" cy="3811286"/>
            </a:xfrm>
            <a:custGeom>
              <a:avLst/>
              <a:gdLst>
                <a:gd name="connsiteX0" fmla="*/ 0 w 9169400"/>
                <a:gd name="connsiteY0" fmla="*/ 1066800 h 1066800"/>
                <a:gd name="connsiteX1" fmla="*/ 2959100 w 9169400"/>
                <a:gd name="connsiteY1" fmla="*/ 304800 h 1066800"/>
                <a:gd name="connsiteX2" fmla="*/ 6083300 w 9169400"/>
                <a:gd name="connsiteY2" fmla="*/ 0 h 1066800"/>
                <a:gd name="connsiteX3" fmla="*/ 9169400 w 9169400"/>
                <a:gd name="connsiteY3" fmla="*/ 596900 h 1066800"/>
                <a:gd name="connsiteX0" fmla="*/ 0 w 9169400"/>
                <a:gd name="connsiteY0" fmla="*/ 1075031 h 1075031"/>
                <a:gd name="connsiteX1" fmla="*/ 2959100 w 9169400"/>
                <a:gd name="connsiteY1" fmla="*/ 313031 h 1075031"/>
                <a:gd name="connsiteX2" fmla="*/ 6083300 w 9169400"/>
                <a:gd name="connsiteY2" fmla="*/ 8231 h 1075031"/>
                <a:gd name="connsiteX3" fmla="*/ 9169400 w 9169400"/>
                <a:gd name="connsiteY3" fmla="*/ 605131 h 1075031"/>
                <a:gd name="connsiteX0" fmla="*/ 0 w 9169400"/>
                <a:gd name="connsiteY0" fmla="*/ 1129065 h 1129065"/>
                <a:gd name="connsiteX1" fmla="*/ 2959100 w 9169400"/>
                <a:gd name="connsiteY1" fmla="*/ 367065 h 1129065"/>
                <a:gd name="connsiteX2" fmla="*/ 6083300 w 9169400"/>
                <a:gd name="connsiteY2" fmla="*/ 62265 h 1129065"/>
                <a:gd name="connsiteX3" fmla="*/ 9169400 w 9169400"/>
                <a:gd name="connsiteY3" fmla="*/ 659165 h 1129065"/>
                <a:gd name="connsiteX0" fmla="*/ 0 w 9169400"/>
                <a:gd name="connsiteY0" fmla="*/ 1077101 h 1077101"/>
                <a:gd name="connsiteX1" fmla="*/ 2959100 w 9169400"/>
                <a:gd name="connsiteY1" fmla="*/ 315101 h 1077101"/>
                <a:gd name="connsiteX2" fmla="*/ 6083300 w 9169400"/>
                <a:gd name="connsiteY2" fmla="*/ 10301 h 1077101"/>
                <a:gd name="connsiteX3" fmla="*/ 9169400 w 9169400"/>
                <a:gd name="connsiteY3" fmla="*/ 607201 h 1077101"/>
                <a:gd name="connsiteX0" fmla="*/ 0 w 9169400"/>
                <a:gd name="connsiteY0" fmla="*/ 1043054 h 1043054"/>
                <a:gd name="connsiteX1" fmla="*/ 2959100 w 9169400"/>
                <a:gd name="connsiteY1" fmla="*/ 281054 h 1043054"/>
                <a:gd name="connsiteX2" fmla="*/ 6447284 w 9169400"/>
                <a:gd name="connsiteY2" fmla="*/ 11765 h 1043054"/>
                <a:gd name="connsiteX3" fmla="*/ 9169400 w 9169400"/>
                <a:gd name="connsiteY3" fmla="*/ 573154 h 1043054"/>
                <a:gd name="connsiteX0" fmla="*/ 0 w 9169400"/>
                <a:gd name="connsiteY0" fmla="*/ 1043054 h 1043054"/>
                <a:gd name="connsiteX1" fmla="*/ 2959100 w 9169400"/>
                <a:gd name="connsiteY1" fmla="*/ 281054 h 1043054"/>
                <a:gd name="connsiteX2" fmla="*/ 6447284 w 9169400"/>
                <a:gd name="connsiteY2" fmla="*/ 11765 h 1043054"/>
                <a:gd name="connsiteX3" fmla="*/ 9169400 w 9169400"/>
                <a:gd name="connsiteY3" fmla="*/ 573154 h 1043054"/>
                <a:gd name="connsiteX0" fmla="*/ 0 w 9169400"/>
                <a:gd name="connsiteY0" fmla="*/ 1043054 h 1043054"/>
                <a:gd name="connsiteX1" fmla="*/ 2959100 w 9169400"/>
                <a:gd name="connsiteY1" fmla="*/ 281054 h 1043054"/>
                <a:gd name="connsiteX2" fmla="*/ 6447284 w 9169400"/>
                <a:gd name="connsiteY2" fmla="*/ 11765 h 1043054"/>
                <a:gd name="connsiteX3" fmla="*/ 9169400 w 9169400"/>
                <a:gd name="connsiteY3" fmla="*/ 573154 h 1043054"/>
                <a:gd name="connsiteX0" fmla="*/ 0 w 9169400"/>
                <a:gd name="connsiteY0" fmla="*/ 1052210 h 1052210"/>
                <a:gd name="connsiteX1" fmla="*/ 2790424 w 9169400"/>
                <a:gd name="connsiteY1" fmla="*/ 210311 h 1052210"/>
                <a:gd name="connsiteX2" fmla="*/ 6447284 w 9169400"/>
                <a:gd name="connsiteY2" fmla="*/ 20921 h 1052210"/>
                <a:gd name="connsiteX3" fmla="*/ 9169400 w 9169400"/>
                <a:gd name="connsiteY3" fmla="*/ 582310 h 1052210"/>
                <a:gd name="connsiteX0" fmla="*/ 0 w 9169400"/>
                <a:gd name="connsiteY0" fmla="*/ 1052210 h 1052210"/>
                <a:gd name="connsiteX1" fmla="*/ 2790424 w 9169400"/>
                <a:gd name="connsiteY1" fmla="*/ 210311 h 1052210"/>
                <a:gd name="connsiteX2" fmla="*/ 6447284 w 9169400"/>
                <a:gd name="connsiteY2" fmla="*/ 20921 h 1052210"/>
                <a:gd name="connsiteX3" fmla="*/ 9169400 w 9169400"/>
                <a:gd name="connsiteY3" fmla="*/ 582310 h 1052210"/>
                <a:gd name="connsiteX0" fmla="*/ 0 w 9169400"/>
                <a:gd name="connsiteY0" fmla="*/ 841899 h 841899"/>
                <a:gd name="connsiteX1" fmla="*/ 2790424 w 9169400"/>
                <a:gd name="connsiteY1" fmla="*/ 0 h 841899"/>
                <a:gd name="connsiteX2" fmla="*/ 9169400 w 9169400"/>
                <a:gd name="connsiteY2" fmla="*/ 371999 h 841899"/>
                <a:gd name="connsiteX0" fmla="*/ 0 w 9169400"/>
                <a:gd name="connsiteY0" fmla="*/ 1010575 h 1010575"/>
                <a:gd name="connsiteX1" fmla="*/ 4530448 w 9169400"/>
                <a:gd name="connsiteY1" fmla="*/ 0 h 1010575"/>
                <a:gd name="connsiteX2" fmla="*/ 9169400 w 9169400"/>
                <a:gd name="connsiteY2" fmla="*/ 540675 h 1010575"/>
                <a:gd name="connsiteX0" fmla="*/ 0 w 9169400"/>
                <a:gd name="connsiteY0" fmla="*/ 1042805 h 1042805"/>
                <a:gd name="connsiteX1" fmla="*/ 4530448 w 9169400"/>
                <a:gd name="connsiteY1" fmla="*/ 32230 h 1042805"/>
                <a:gd name="connsiteX2" fmla="*/ 9169400 w 9169400"/>
                <a:gd name="connsiteY2" fmla="*/ 572905 h 1042805"/>
                <a:gd name="connsiteX0" fmla="*/ 0 w 9169400"/>
                <a:gd name="connsiteY0" fmla="*/ 1014856 h 1014856"/>
                <a:gd name="connsiteX1" fmla="*/ 4530448 w 9169400"/>
                <a:gd name="connsiteY1" fmla="*/ 4281 h 1014856"/>
                <a:gd name="connsiteX2" fmla="*/ 9169400 w 9169400"/>
                <a:gd name="connsiteY2" fmla="*/ 544956 h 1014856"/>
                <a:gd name="connsiteX0" fmla="*/ 0 w 9169400"/>
                <a:gd name="connsiteY0" fmla="*/ 1067670 h 1067670"/>
                <a:gd name="connsiteX1" fmla="*/ 4858922 w 9169400"/>
                <a:gd name="connsiteY1" fmla="*/ 3829 h 1067670"/>
                <a:gd name="connsiteX2" fmla="*/ 9169400 w 9169400"/>
                <a:gd name="connsiteY2" fmla="*/ 597770 h 1067670"/>
                <a:gd name="connsiteX0" fmla="*/ 0 w 9169400"/>
                <a:gd name="connsiteY0" fmla="*/ 1070482 h 1070482"/>
                <a:gd name="connsiteX1" fmla="*/ 4858922 w 9169400"/>
                <a:gd name="connsiteY1" fmla="*/ 6641 h 1070482"/>
                <a:gd name="connsiteX2" fmla="*/ 9169400 w 9169400"/>
                <a:gd name="connsiteY2" fmla="*/ 600582 h 1070482"/>
                <a:gd name="connsiteX0" fmla="*/ 0 w 9169400"/>
                <a:gd name="connsiteY0" fmla="*/ 1105293 h 1105293"/>
                <a:gd name="connsiteX1" fmla="*/ 4903311 w 9169400"/>
                <a:gd name="connsiteY1" fmla="*/ 5941 h 1105293"/>
                <a:gd name="connsiteX2" fmla="*/ 9169400 w 9169400"/>
                <a:gd name="connsiteY2" fmla="*/ 635393 h 1105293"/>
                <a:gd name="connsiteX0" fmla="*/ 285811 w 9455211"/>
                <a:gd name="connsiteY0" fmla="*/ 1105293 h 1146326"/>
                <a:gd name="connsiteX1" fmla="*/ 387288 w 9455211"/>
                <a:gd name="connsiteY1" fmla="*/ 1050507 h 1146326"/>
                <a:gd name="connsiteX2" fmla="*/ 5189122 w 9455211"/>
                <a:gd name="connsiteY2" fmla="*/ 5941 h 1146326"/>
                <a:gd name="connsiteX3" fmla="*/ 9455211 w 9455211"/>
                <a:gd name="connsiteY3" fmla="*/ 635393 h 1146326"/>
                <a:gd name="connsiteX0" fmla="*/ 292089 w 9452612"/>
                <a:gd name="connsiteY0" fmla="*/ 3857371 h 3857371"/>
                <a:gd name="connsiteX1" fmla="*/ 384689 w 9452612"/>
                <a:gd name="connsiteY1" fmla="*/ 1050507 h 3857371"/>
                <a:gd name="connsiteX2" fmla="*/ 5186523 w 9452612"/>
                <a:gd name="connsiteY2" fmla="*/ 5941 h 3857371"/>
                <a:gd name="connsiteX3" fmla="*/ 9452612 w 9452612"/>
                <a:gd name="connsiteY3" fmla="*/ 635393 h 3857371"/>
                <a:gd name="connsiteX0" fmla="*/ 292089 w 9452612"/>
                <a:gd name="connsiteY0" fmla="*/ 3857371 h 3857371"/>
                <a:gd name="connsiteX1" fmla="*/ 384689 w 9452612"/>
                <a:gd name="connsiteY1" fmla="*/ 1050507 h 3857371"/>
                <a:gd name="connsiteX2" fmla="*/ 5186523 w 9452612"/>
                <a:gd name="connsiteY2" fmla="*/ 5941 h 3857371"/>
                <a:gd name="connsiteX3" fmla="*/ 9452612 w 9452612"/>
                <a:gd name="connsiteY3" fmla="*/ 635393 h 3857371"/>
                <a:gd name="connsiteX0" fmla="*/ 292089 w 9452612"/>
                <a:gd name="connsiteY0" fmla="*/ 3857371 h 3857371"/>
                <a:gd name="connsiteX1" fmla="*/ 384689 w 9452612"/>
                <a:gd name="connsiteY1" fmla="*/ 1050507 h 3857371"/>
                <a:gd name="connsiteX2" fmla="*/ 5186523 w 9452612"/>
                <a:gd name="connsiteY2" fmla="*/ 5941 h 3857371"/>
                <a:gd name="connsiteX3" fmla="*/ 9452612 w 9452612"/>
                <a:gd name="connsiteY3" fmla="*/ 635393 h 3857371"/>
                <a:gd name="connsiteX0" fmla="*/ 292089 w 9452612"/>
                <a:gd name="connsiteY0" fmla="*/ 3857371 h 3857371"/>
                <a:gd name="connsiteX1" fmla="*/ 384689 w 9452612"/>
                <a:gd name="connsiteY1" fmla="*/ 1050507 h 3857371"/>
                <a:gd name="connsiteX2" fmla="*/ 5186523 w 9452612"/>
                <a:gd name="connsiteY2" fmla="*/ 5941 h 3857371"/>
                <a:gd name="connsiteX3" fmla="*/ 9452612 w 9452612"/>
                <a:gd name="connsiteY3" fmla="*/ 635393 h 3857371"/>
                <a:gd name="connsiteX0" fmla="*/ 296484 w 9457007"/>
                <a:gd name="connsiteY0" fmla="*/ 3857371 h 3857371"/>
                <a:gd name="connsiteX1" fmla="*/ 389084 w 9457007"/>
                <a:gd name="connsiteY1" fmla="*/ 1050507 h 3857371"/>
                <a:gd name="connsiteX2" fmla="*/ 5190918 w 9457007"/>
                <a:gd name="connsiteY2" fmla="*/ 5941 h 3857371"/>
                <a:gd name="connsiteX3" fmla="*/ 9457007 w 9457007"/>
                <a:gd name="connsiteY3" fmla="*/ 635393 h 3857371"/>
                <a:gd name="connsiteX0" fmla="*/ 360566 w 9521089"/>
                <a:gd name="connsiteY0" fmla="*/ 3863297 h 3863297"/>
                <a:gd name="connsiteX1" fmla="*/ 364390 w 9521089"/>
                <a:gd name="connsiteY1" fmla="*/ 1100821 h 3863297"/>
                <a:gd name="connsiteX2" fmla="*/ 5255000 w 9521089"/>
                <a:gd name="connsiteY2" fmla="*/ 11867 h 3863297"/>
                <a:gd name="connsiteX3" fmla="*/ 9521089 w 9521089"/>
                <a:gd name="connsiteY3" fmla="*/ 641319 h 3863297"/>
                <a:gd name="connsiteX0" fmla="*/ 1918 w 9162441"/>
                <a:gd name="connsiteY0" fmla="*/ 3863297 h 3863297"/>
                <a:gd name="connsiteX1" fmla="*/ 5742 w 9162441"/>
                <a:gd name="connsiteY1" fmla="*/ 1100821 h 3863297"/>
                <a:gd name="connsiteX2" fmla="*/ 4896352 w 9162441"/>
                <a:gd name="connsiteY2" fmla="*/ 11867 h 3863297"/>
                <a:gd name="connsiteX3" fmla="*/ 9162441 w 9162441"/>
                <a:gd name="connsiteY3" fmla="*/ 641319 h 3863297"/>
                <a:gd name="connsiteX0" fmla="*/ 1918 w 9162441"/>
                <a:gd name="connsiteY0" fmla="*/ 3854121 h 3854121"/>
                <a:gd name="connsiteX1" fmla="*/ 5742 w 9162441"/>
                <a:gd name="connsiteY1" fmla="*/ 1091645 h 3854121"/>
                <a:gd name="connsiteX2" fmla="*/ 4896352 w 9162441"/>
                <a:gd name="connsiteY2" fmla="*/ 2691 h 3854121"/>
                <a:gd name="connsiteX3" fmla="*/ 9162441 w 9162441"/>
                <a:gd name="connsiteY3" fmla="*/ 632143 h 3854121"/>
                <a:gd name="connsiteX0" fmla="*/ 1918 w 9467696"/>
                <a:gd name="connsiteY0" fmla="*/ 3858228 h 3858228"/>
                <a:gd name="connsiteX1" fmla="*/ 5742 w 9467696"/>
                <a:gd name="connsiteY1" fmla="*/ 1095752 h 3858228"/>
                <a:gd name="connsiteX2" fmla="*/ 4896352 w 9467696"/>
                <a:gd name="connsiteY2" fmla="*/ 6798 h 3858228"/>
                <a:gd name="connsiteX3" fmla="*/ 9158620 w 9467696"/>
                <a:gd name="connsiteY3" fmla="*/ 634112 h 3858228"/>
                <a:gd name="connsiteX4" fmla="*/ 9162441 w 9467696"/>
                <a:gd name="connsiteY4" fmla="*/ 636250 h 3858228"/>
                <a:gd name="connsiteX0" fmla="*/ 1918 w 9467696"/>
                <a:gd name="connsiteY0" fmla="*/ 3858228 h 3858228"/>
                <a:gd name="connsiteX1" fmla="*/ 5742 w 9467696"/>
                <a:gd name="connsiteY1" fmla="*/ 1095752 h 3858228"/>
                <a:gd name="connsiteX2" fmla="*/ 4896352 w 9467696"/>
                <a:gd name="connsiteY2" fmla="*/ 6798 h 3858228"/>
                <a:gd name="connsiteX3" fmla="*/ 9158620 w 9467696"/>
                <a:gd name="connsiteY3" fmla="*/ 634112 h 3858228"/>
                <a:gd name="connsiteX4" fmla="*/ 9162441 w 9467696"/>
                <a:gd name="connsiteY4" fmla="*/ 3841089 h 3858228"/>
                <a:gd name="connsiteX0" fmla="*/ 1918 w 9467696"/>
                <a:gd name="connsiteY0" fmla="*/ 3858228 h 3858228"/>
                <a:gd name="connsiteX1" fmla="*/ 5742 w 9467696"/>
                <a:gd name="connsiteY1" fmla="*/ 1095752 h 3858228"/>
                <a:gd name="connsiteX2" fmla="*/ 4896352 w 9467696"/>
                <a:gd name="connsiteY2" fmla="*/ 6798 h 3858228"/>
                <a:gd name="connsiteX3" fmla="*/ 9158620 w 9467696"/>
                <a:gd name="connsiteY3" fmla="*/ 634112 h 3858228"/>
                <a:gd name="connsiteX4" fmla="*/ 9162441 w 9467696"/>
                <a:gd name="connsiteY4" fmla="*/ 3841089 h 3858228"/>
                <a:gd name="connsiteX0" fmla="*/ 1918 w 9162441"/>
                <a:gd name="connsiteY0" fmla="*/ 3858228 h 3858228"/>
                <a:gd name="connsiteX1" fmla="*/ 5742 w 9162441"/>
                <a:gd name="connsiteY1" fmla="*/ 1095752 h 3858228"/>
                <a:gd name="connsiteX2" fmla="*/ 4896352 w 9162441"/>
                <a:gd name="connsiteY2" fmla="*/ 6798 h 3858228"/>
                <a:gd name="connsiteX3" fmla="*/ 9158620 w 9162441"/>
                <a:gd name="connsiteY3" fmla="*/ 634112 h 3858228"/>
                <a:gd name="connsiteX4" fmla="*/ 9162441 w 9162441"/>
                <a:gd name="connsiteY4" fmla="*/ 3841089 h 3858228"/>
                <a:gd name="connsiteX0" fmla="*/ 1918 w 9162441"/>
                <a:gd name="connsiteY0" fmla="*/ 3858228 h 3858228"/>
                <a:gd name="connsiteX1" fmla="*/ 5742 w 9162441"/>
                <a:gd name="connsiteY1" fmla="*/ 1095752 h 3858228"/>
                <a:gd name="connsiteX2" fmla="*/ 4896352 w 9162441"/>
                <a:gd name="connsiteY2" fmla="*/ 6798 h 3858228"/>
                <a:gd name="connsiteX3" fmla="*/ 9158620 w 9162441"/>
                <a:gd name="connsiteY3" fmla="*/ 634112 h 3858228"/>
                <a:gd name="connsiteX4" fmla="*/ 9162441 w 9162441"/>
                <a:gd name="connsiteY4" fmla="*/ 3841089 h 3858228"/>
                <a:gd name="connsiteX0" fmla="*/ 1918 w 9162441"/>
                <a:gd name="connsiteY0" fmla="*/ 3858228 h 3858228"/>
                <a:gd name="connsiteX1" fmla="*/ 5742 w 9162441"/>
                <a:gd name="connsiteY1" fmla="*/ 1095752 h 3858228"/>
                <a:gd name="connsiteX2" fmla="*/ 4896352 w 9162441"/>
                <a:gd name="connsiteY2" fmla="*/ 6798 h 3858228"/>
                <a:gd name="connsiteX3" fmla="*/ 9158620 w 9162441"/>
                <a:gd name="connsiteY3" fmla="*/ 634112 h 3858228"/>
                <a:gd name="connsiteX4" fmla="*/ 9162441 w 9162441"/>
                <a:gd name="connsiteY4" fmla="*/ 3841089 h 3858228"/>
                <a:gd name="connsiteX0" fmla="*/ 1918 w 9162441"/>
                <a:gd name="connsiteY0" fmla="*/ 3859696 h 3859696"/>
                <a:gd name="connsiteX1" fmla="*/ 5742 w 9162441"/>
                <a:gd name="connsiteY1" fmla="*/ 1097220 h 3859696"/>
                <a:gd name="connsiteX2" fmla="*/ 4896352 w 9162441"/>
                <a:gd name="connsiteY2" fmla="*/ 8266 h 3859696"/>
                <a:gd name="connsiteX3" fmla="*/ 9158620 w 9162441"/>
                <a:gd name="connsiteY3" fmla="*/ 635580 h 3859696"/>
                <a:gd name="connsiteX4" fmla="*/ 9162441 w 9162441"/>
                <a:gd name="connsiteY4" fmla="*/ 3842557 h 3859696"/>
                <a:gd name="connsiteX0" fmla="*/ 1918 w 9162441"/>
                <a:gd name="connsiteY0" fmla="*/ 3860646 h 3860646"/>
                <a:gd name="connsiteX1" fmla="*/ 5742 w 9162441"/>
                <a:gd name="connsiteY1" fmla="*/ 1098170 h 3860646"/>
                <a:gd name="connsiteX2" fmla="*/ 4896352 w 9162441"/>
                <a:gd name="connsiteY2" fmla="*/ 9216 h 3860646"/>
                <a:gd name="connsiteX3" fmla="*/ 9158620 w 9162441"/>
                <a:gd name="connsiteY3" fmla="*/ 636530 h 3860646"/>
                <a:gd name="connsiteX4" fmla="*/ 9162441 w 9162441"/>
                <a:gd name="connsiteY4" fmla="*/ 3843507 h 3860646"/>
                <a:gd name="connsiteX0" fmla="*/ 1918 w 9162441"/>
                <a:gd name="connsiteY0" fmla="*/ 3860517 h 3860517"/>
                <a:gd name="connsiteX1" fmla="*/ 5742 w 9162441"/>
                <a:gd name="connsiteY1" fmla="*/ 1098041 h 3860517"/>
                <a:gd name="connsiteX2" fmla="*/ 4896352 w 9162441"/>
                <a:gd name="connsiteY2" fmla="*/ 9087 h 3860517"/>
                <a:gd name="connsiteX3" fmla="*/ 9158620 w 9162441"/>
                <a:gd name="connsiteY3" fmla="*/ 636401 h 3860517"/>
                <a:gd name="connsiteX4" fmla="*/ 9162441 w 9162441"/>
                <a:gd name="connsiteY4" fmla="*/ 3843378 h 3860517"/>
                <a:gd name="connsiteX0" fmla="*/ 1918 w 9162441"/>
                <a:gd name="connsiteY0" fmla="*/ 3860517 h 3860517"/>
                <a:gd name="connsiteX1" fmla="*/ 5742 w 9162441"/>
                <a:gd name="connsiteY1" fmla="*/ 1098041 h 3860517"/>
                <a:gd name="connsiteX2" fmla="*/ 4896352 w 9162441"/>
                <a:gd name="connsiteY2" fmla="*/ 9087 h 3860517"/>
                <a:gd name="connsiteX3" fmla="*/ 9158620 w 9162441"/>
                <a:gd name="connsiteY3" fmla="*/ 636401 h 3860517"/>
                <a:gd name="connsiteX4" fmla="*/ 9162441 w 9162441"/>
                <a:gd name="connsiteY4" fmla="*/ 3843378 h 3860517"/>
                <a:gd name="connsiteX5" fmla="*/ 1918 w 9162441"/>
                <a:gd name="connsiteY5" fmla="*/ 3860517 h 3860517"/>
                <a:gd name="connsiteX0" fmla="*/ 40519 w 9201042"/>
                <a:gd name="connsiteY0" fmla="*/ 3920711 h 3920711"/>
                <a:gd name="connsiteX1" fmla="*/ 1211 w 9201042"/>
                <a:gd name="connsiteY1" fmla="*/ 2495330 h 3920711"/>
                <a:gd name="connsiteX2" fmla="*/ 4934953 w 9201042"/>
                <a:gd name="connsiteY2" fmla="*/ 69281 h 3920711"/>
                <a:gd name="connsiteX3" fmla="*/ 9197221 w 9201042"/>
                <a:gd name="connsiteY3" fmla="*/ 696595 h 3920711"/>
                <a:gd name="connsiteX4" fmla="*/ 9201042 w 9201042"/>
                <a:gd name="connsiteY4" fmla="*/ 3903572 h 3920711"/>
                <a:gd name="connsiteX5" fmla="*/ 40519 w 9201042"/>
                <a:gd name="connsiteY5" fmla="*/ 3920711 h 3920711"/>
                <a:gd name="connsiteX0" fmla="*/ 41046 w 9201569"/>
                <a:gd name="connsiteY0" fmla="*/ 3920711 h 3920711"/>
                <a:gd name="connsiteX1" fmla="*/ 1738 w 9201569"/>
                <a:gd name="connsiteY1" fmla="*/ 2495330 h 3920711"/>
                <a:gd name="connsiteX2" fmla="*/ 4935480 w 9201569"/>
                <a:gd name="connsiteY2" fmla="*/ 69281 h 3920711"/>
                <a:gd name="connsiteX3" fmla="*/ 9197748 w 9201569"/>
                <a:gd name="connsiteY3" fmla="*/ 696595 h 3920711"/>
                <a:gd name="connsiteX4" fmla="*/ 9201569 w 9201569"/>
                <a:gd name="connsiteY4" fmla="*/ 3903572 h 3920711"/>
                <a:gd name="connsiteX5" fmla="*/ 41046 w 9201569"/>
                <a:gd name="connsiteY5" fmla="*/ 3920711 h 3920711"/>
                <a:gd name="connsiteX0" fmla="*/ 39308 w 9199831"/>
                <a:gd name="connsiteY0" fmla="*/ 3920711 h 3920711"/>
                <a:gd name="connsiteX1" fmla="*/ 0 w 9199831"/>
                <a:gd name="connsiteY1" fmla="*/ 2495330 h 3920711"/>
                <a:gd name="connsiteX2" fmla="*/ 4933742 w 9199831"/>
                <a:gd name="connsiteY2" fmla="*/ 69281 h 3920711"/>
                <a:gd name="connsiteX3" fmla="*/ 9196010 w 9199831"/>
                <a:gd name="connsiteY3" fmla="*/ 696595 h 3920711"/>
                <a:gd name="connsiteX4" fmla="*/ 9199831 w 9199831"/>
                <a:gd name="connsiteY4" fmla="*/ 3903572 h 3920711"/>
                <a:gd name="connsiteX5" fmla="*/ 39308 w 9199831"/>
                <a:gd name="connsiteY5" fmla="*/ 3920711 h 3920711"/>
                <a:gd name="connsiteX0" fmla="*/ 39308 w 9199831"/>
                <a:gd name="connsiteY0" fmla="*/ 3248900 h 3248900"/>
                <a:gd name="connsiteX1" fmla="*/ 0 w 9199831"/>
                <a:gd name="connsiteY1" fmla="*/ 1823519 h 3248900"/>
                <a:gd name="connsiteX2" fmla="*/ 9196010 w 9199831"/>
                <a:gd name="connsiteY2" fmla="*/ 24784 h 3248900"/>
                <a:gd name="connsiteX3" fmla="*/ 9199831 w 9199831"/>
                <a:gd name="connsiteY3" fmla="*/ 3231761 h 3248900"/>
                <a:gd name="connsiteX4" fmla="*/ 39308 w 9199831"/>
                <a:gd name="connsiteY4" fmla="*/ 3248900 h 3248900"/>
                <a:gd name="connsiteX0" fmla="*/ 39308 w 9199831"/>
                <a:gd name="connsiteY0" fmla="*/ 3343584 h 3343584"/>
                <a:gd name="connsiteX1" fmla="*/ 0 w 9199831"/>
                <a:gd name="connsiteY1" fmla="*/ 1918203 h 3343584"/>
                <a:gd name="connsiteX2" fmla="*/ 9196010 w 9199831"/>
                <a:gd name="connsiteY2" fmla="*/ 119468 h 3343584"/>
                <a:gd name="connsiteX3" fmla="*/ 9199831 w 9199831"/>
                <a:gd name="connsiteY3" fmla="*/ 3326445 h 3343584"/>
                <a:gd name="connsiteX4" fmla="*/ 39308 w 9199831"/>
                <a:gd name="connsiteY4" fmla="*/ 3343584 h 3343584"/>
                <a:gd name="connsiteX0" fmla="*/ 39308 w 9199831"/>
                <a:gd name="connsiteY0" fmla="*/ 3642863 h 3642863"/>
                <a:gd name="connsiteX1" fmla="*/ 0 w 9199831"/>
                <a:gd name="connsiteY1" fmla="*/ 2217482 h 3642863"/>
                <a:gd name="connsiteX2" fmla="*/ 9196010 w 9199831"/>
                <a:gd name="connsiteY2" fmla="*/ 418747 h 3642863"/>
                <a:gd name="connsiteX3" fmla="*/ 9199831 w 9199831"/>
                <a:gd name="connsiteY3" fmla="*/ 3625724 h 3642863"/>
                <a:gd name="connsiteX4" fmla="*/ 39308 w 9199831"/>
                <a:gd name="connsiteY4" fmla="*/ 3642863 h 3642863"/>
                <a:gd name="connsiteX0" fmla="*/ 39308 w 9199831"/>
                <a:gd name="connsiteY0" fmla="*/ 3817458 h 3817458"/>
                <a:gd name="connsiteX1" fmla="*/ 0 w 9199831"/>
                <a:gd name="connsiteY1" fmla="*/ 2392077 h 3817458"/>
                <a:gd name="connsiteX2" fmla="*/ 9196010 w 9199831"/>
                <a:gd name="connsiteY2" fmla="*/ 593342 h 3817458"/>
                <a:gd name="connsiteX3" fmla="*/ 9199831 w 9199831"/>
                <a:gd name="connsiteY3" fmla="*/ 3800319 h 3817458"/>
                <a:gd name="connsiteX4" fmla="*/ 39308 w 9199831"/>
                <a:gd name="connsiteY4" fmla="*/ 3817458 h 3817458"/>
                <a:gd name="connsiteX0" fmla="*/ 5078 w 9215608"/>
                <a:gd name="connsiteY0" fmla="*/ 3815077 h 3815077"/>
                <a:gd name="connsiteX1" fmla="*/ 15777 w 9215608"/>
                <a:gd name="connsiteY1" fmla="*/ 2392077 h 3815077"/>
                <a:gd name="connsiteX2" fmla="*/ 9211787 w 9215608"/>
                <a:gd name="connsiteY2" fmla="*/ 593342 h 3815077"/>
                <a:gd name="connsiteX3" fmla="*/ 9215608 w 9215608"/>
                <a:gd name="connsiteY3" fmla="*/ 3800319 h 3815077"/>
                <a:gd name="connsiteX4" fmla="*/ 5078 w 9215608"/>
                <a:gd name="connsiteY4" fmla="*/ 3815077 h 3815077"/>
                <a:gd name="connsiteX0" fmla="*/ 4837 w 9217748"/>
                <a:gd name="connsiteY0" fmla="*/ 3805552 h 3805552"/>
                <a:gd name="connsiteX1" fmla="*/ 17917 w 9217748"/>
                <a:gd name="connsiteY1" fmla="*/ 2392077 h 3805552"/>
                <a:gd name="connsiteX2" fmla="*/ 9213927 w 9217748"/>
                <a:gd name="connsiteY2" fmla="*/ 593342 h 3805552"/>
                <a:gd name="connsiteX3" fmla="*/ 9217748 w 9217748"/>
                <a:gd name="connsiteY3" fmla="*/ 3800319 h 3805552"/>
                <a:gd name="connsiteX4" fmla="*/ 4837 w 9217748"/>
                <a:gd name="connsiteY4" fmla="*/ 3805552 h 3805552"/>
                <a:gd name="connsiteX0" fmla="*/ 10732 w 9223643"/>
                <a:gd name="connsiteY0" fmla="*/ 3807747 h 3807747"/>
                <a:gd name="connsiteX1" fmla="*/ 0 w 9223643"/>
                <a:gd name="connsiteY1" fmla="*/ 2387128 h 3807747"/>
                <a:gd name="connsiteX2" fmla="*/ 9219822 w 9223643"/>
                <a:gd name="connsiteY2" fmla="*/ 595537 h 3807747"/>
                <a:gd name="connsiteX3" fmla="*/ 9223643 w 9223643"/>
                <a:gd name="connsiteY3" fmla="*/ 3802514 h 3807747"/>
                <a:gd name="connsiteX4" fmla="*/ 10732 w 9223643"/>
                <a:gd name="connsiteY4" fmla="*/ 3807747 h 3807747"/>
                <a:gd name="connsiteX0" fmla="*/ 12887 w 9225798"/>
                <a:gd name="connsiteY0" fmla="*/ 3807747 h 3807747"/>
                <a:gd name="connsiteX1" fmla="*/ 2155 w 9225798"/>
                <a:gd name="connsiteY1" fmla="*/ 2387128 h 3807747"/>
                <a:gd name="connsiteX2" fmla="*/ 9221977 w 9225798"/>
                <a:gd name="connsiteY2" fmla="*/ 595537 h 3807747"/>
                <a:gd name="connsiteX3" fmla="*/ 9225798 w 9225798"/>
                <a:gd name="connsiteY3" fmla="*/ 3802514 h 3807747"/>
                <a:gd name="connsiteX4" fmla="*/ 12887 w 9225798"/>
                <a:gd name="connsiteY4" fmla="*/ 3807747 h 3807747"/>
                <a:gd name="connsiteX0" fmla="*/ 7020 w 9236599"/>
                <a:gd name="connsiteY0" fmla="*/ 3807747 h 3807747"/>
                <a:gd name="connsiteX1" fmla="*/ 12956 w 9236599"/>
                <a:gd name="connsiteY1" fmla="*/ 2387128 h 3807747"/>
                <a:gd name="connsiteX2" fmla="*/ 9232778 w 9236599"/>
                <a:gd name="connsiteY2" fmla="*/ 595537 h 3807747"/>
                <a:gd name="connsiteX3" fmla="*/ 9236599 w 9236599"/>
                <a:gd name="connsiteY3" fmla="*/ 3802514 h 3807747"/>
                <a:gd name="connsiteX4" fmla="*/ 7020 w 9236599"/>
                <a:gd name="connsiteY4" fmla="*/ 3807747 h 3807747"/>
                <a:gd name="connsiteX0" fmla="*/ 0 w 9229579"/>
                <a:gd name="connsiteY0" fmla="*/ 3807747 h 3807747"/>
                <a:gd name="connsiteX1" fmla="*/ 5936 w 9229579"/>
                <a:gd name="connsiteY1" fmla="*/ 2387128 h 3807747"/>
                <a:gd name="connsiteX2" fmla="*/ 9225758 w 9229579"/>
                <a:gd name="connsiteY2" fmla="*/ 595537 h 3807747"/>
                <a:gd name="connsiteX3" fmla="*/ 9229579 w 9229579"/>
                <a:gd name="connsiteY3" fmla="*/ 3802514 h 3807747"/>
                <a:gd name="connsiteX4" fmla="*/ 0 w 9229579"/>
                <a:gd name="connsiteY4" fmla="*/ 3807747 h 3807747"/>
                <a:gd name="connsiteX0" fmla="*/ 0 w 9229579"/>
                <a:gd name="connsiteY0" fmla="*/ 3991002 h 3991002"/>
                <a:gd name="connsiteX1" fmla="*/ 5936 w 9229579"/>
                <a:gd name="connsiteY1" fmla="*/ 2061424 h 3991002"/>
                <a:gd name="connsiteX2" fmla="*/ 9225758 w 9229579"/>
                <a:gd name="connsiteY2" fmla="*/ 778792 h 3991002"/>
                <a:gd name="connsiteX3" fmla="*/ 9229579 w 9229579"/>
                <a:gd name="connsiteY3" fmla="*/ 3985769 h 3991002"/>
                <a:gd name="connsiteX4" fmla="*/ 0 w 9229579"/>
                <a:gd name="connsiteY4" fmla="*/ 3991002 h 3991002"/>
                <a:gd name="connsiteX0" fmla="*/ 0 w 9229579"/>
                <a:gd name="connsiteY0" fmla="*/ 3791193 h 3791193"/>
                <a:gd name="connsiteX1" fmla="*/ 5936 w 9229579"/>
                <a:gd name="connsiteY1" fmla="*/ 1861615 h 3791193"/>
                <a:gd name="connsiteX2" fmla="*/ 9225758 w 9229579"/>
                <a:gd name="connsiteY2" fmla="*/ 578983 h 3791193"/>
                <a:gd name="connsiteX3" fmla="*/ 9229579 w 9229579"/>
                <a:gd name="connsiteY3" fmla="*/ 3785960 h 3791193"/>
                <a:gd name="connsiteX4" fmla="*/ 0 w 9229579"/>
                <a:gd name="connsiteY4" fmla="*/ 3791193 h 3791193"/>
                <a:gd name="connsiteX0" fmla="*/ 0 w 9229579"/>
                <a:gd name="connsiteY0" fmla="*/ 3821545 h 3821545"/>
                <a:gd name="connsiteX1" fmla="*/ 5936 w 9229579"/>
                <a:gd name="connsiteY1" fmla="*/ 1891967 h 3821545"/>
                <a:gd name="connsiteX2" fmla="*/ 9225758 w 9229579"/>
                <a:gd name="connsiteY2" fmla="*/ 609335 h 3821545"/>
                <a:gd name="connsiteX3" fmla="*/ 9229579 w 9229579"/>
                <a:gd name="connsiteY3" fmla="*/ 3816312 h 3821545"/>
                <a:gd name="connsiteX4" fmla="*/ 0 w 9229579"/>
                <a:gd name="connsiteY4" fmla="*/ 3821545 h 3821545"/>
                <a:gd name="connsiteX0" fmla="*/ 0 w 9229579"/>
                <a:gd name="connsiteY0" fmla="*/ 3521561 h 3521561"/>
                <a:gd name="connsiteX1" fmla="*/ 74947 w 9229579"/>
                <a:gd name="connsiteY1" fmla="*/ 3196496 h 3521561"/>
                <a:gd name="connsiteX2" fmla="*/ 9225758 w 9229579"/>
                <a:gd name="connsiteY2" fmla="*/ 309351 h 3521561"/>
                <a:gd name="connsiteX3" fmla="*/ 9229579 w 9229579"/>
                <a:gd name="connsiteY3" fmla="*/ 3516328 h 3521561"/>
                <a:gd name="connsiteX4" fmla="*/ 0 w 9229579"/>
                <a:gd name="connsiteY4" fmla="*/ 3521561 h 3521561"/>
                <a:gd name="connsiteX0" fmla="*/ 0 w 9229579"/>
                <a:gd name="connsiteY0" fmla="*/ 3521561 h 3521561"/>
                <a:gd name="connsiteX1" fmla="*/ 74947 w 9229579"/>
                <a:gd name="connsiteY1" fmla="*/ 3196496 h 3521561"/>
                <a:gd name="connsiteX2" fmla="*/ 9225758 w 9229579"/>
                <a:gd name="connsiteY2" fmla="*/ 309351 h 3521561"/>
                <a:gd name="connsiteX3" fmla="*/ 9229579 w 9229579"/>
                <a:gd name="connsiteY3" fmla="*/ 3516328 h 3521561"/>
                <a:gd name="connsiteX4" fmla="*/ 0 w 9229579"/>
                <a:gd name="connsiteY4" fmla="*/ 3521561 h 3521561"/>
                <a:gd name="connsiteX0" fmla="*/ 0 w 9229579"/>
                <a:gd name="connsiteY0" fmla="*/ 3617108 h 3617108"/>
                <a:gd name="connsiteX1" fmla="*/ 57694 w 9229579"/>
                <a:gd name="connsiteY1" fmla="*/ 2567424 h 3617108"/>
                <a:gd name="connsiteX2" fmla="*/ 9225758 w 9229579"/>
                <a:gd name="connsiteY2" fmla="*/ 404898 h 3617108"/>
                <a:gd name="connsiteX3" fmla="*/ 9229579 w 9229579"/>
                <a:gd name="connsiteY3" fmla="*/ 3611875 h 3617108"/>
                <a:gd name="connsiteX4" fmla="*/ 0 w 9229579"/>
                <a:gd name="connsiteY4" fmla="*/ 3617108 h 3617108"/>
                <a:gd name="connsiteX0" fmla="*/ 19973 w 9171914"/>
                <a:gd name="connsiteY0" fmla="*/ 3573976 h 3611875"/>
                <a:gd name="connsiteX1" fmla="*/ 29 w 9171914"/>
                <a:gd name="connsiteY1" fmla="*/ 2567424 h 3611875"/>
                <a:gd name="connsiteX2" fmla="*/ 9168093 w 9171914"/>
                <a:gd name="connsiteY2" fmla="*/ 404898 h 3611875"/>
                <a:gd name="connsiteX3" fmla="*/ 9171914 w 9171914"/>
                <a:gd name="connsiteY3" fmla="*/ 3611875 h 3611875"/>
                <a:gd name="connsiteX4" fmla="*/ 19973 w 9171914"/>
                <a:gd name="connsiteY4" fmla="*/ 3573976 h 3611875"/>
                <a:gd name="connsiteX0" fmla="*/ 22603 w 9174544"/>
                <a:gd name="connsiteY0" fmla="*/ 3573976 h 3611875"/>
                <a:gd name="connsiteX1" fmla="*/ 2659 w 9174544"/>
                <a:gd name="connsiteY1" fmla="*/ 2567424 h 3611875"/>
                <a:gd name="connsiteX2" fmla="*/ 9170723 w 9174544"/>
                <a:gd name="connsiteY2" fmla="*/ 404898 h 3611875"/>
                <a:gd name="connsiteX3" fmla="*/ 9174544 w 9174544"/>
                <a:gd name="connsiteY3" fmla="*/ 3611875 h 3611875"/>
                <a:gd name="connsiteX4" fmla="*/ 22603 w 9174544"/>
                <a:gd name="connsiteY4" fmla="*/ 3573976 h 3611875"/>
                <a:gd name="connsiteX0" fmla="*/ 14987 w 9184180"/>
                <a:gd name="connsiteY0" fmla="*/ 3591228 h 3611875"/>
                <a:gd name="connsiteX1" fmla="*/ 12295 w 9184180"/>
                <a:gd name="connsiteY1" fmla="*/ 2567424 h 3611875"/>
                <a:gd name="connsiteX2" fmla="*/ 9180359 w 9184180"/>
                <a:gd name="connsiteY2" fmla="*/ 404898 h 3611875"/>
                <a:gd name="connsiteX3" fmla="*/ 9184180 w 9184180"/>
                <a:gd name="connsiteY3" fmla="*/ 3611875 h 3611875"/>
                <a:gd name="connsiteX4" fmla="*/ 14987 w 9184180"/>
                <a:gd name="connsiteY4" fmla="*/ 3591228 h 3611875"/>
                <a:gd name="connsiteX0" fmla="*/ 3980 w 9173173"/>
                <a:gd name="connsiteY0" fmla="*/ 3591228 h 3611875"/>
                <a:gd name="connsiteX1" fmla="*/ 1288 w 9173173"/>
                <a:gd name="connsiteY1" fmla="*/ 2567424 h 3611875"/>
                <a:gd name="connsiteX2" fmla="*/ 9169352 w 9173173"/>
                <a:gd name="connsiteY2" fmla="*/ 404898 h 3611875"/>
                <a:gd name="connsiteX3" fmla="*/ 9173173 w 9173173"/>
                <a:gd name="connsiteY3" fmla="*/ 3611875 h 3611875"/>
                <a:gd name="connsiteX4" fmla="*/ 3980 w 9173173"/>
                <a:gd name="connsiteY4" fmla="*/ 3591228 h 3611875"/>
                <a:gd name="connsiteX0" fmla="*/ 3980 w 9173173"/>
                <a:gd name="connsiteY0" fmla="*/ 3790710 h 3811357"/>
                <a:gd name="connsiteX1" fmla="*/ 1288 w 9173173"/>
                <a:gd name="connsiteY1" fmla="*/ 2766906 h 3811357"/>
                <a:gd name="connsiteX2" fmla="*/ 9169352 w 9173173"/>
                <a:gd name="connsiteY2" fmla="*/ 604380 h 3811357"/>
                <a:gd name="connsiteX3" fmla="*/ 9173173 w 9173173"/>
                <a:gd name="connsiteY3" fmla="*/ 3811357 h 3811357"/>
                <a:gd name="connsiteX4" fmla="*/ 3980 w 9173173"/>
                <a:gd name="connsiteY4" fmla="*/ 3790710 h 381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73173" h="3811357">
                  <a:moveTo>
                    <a:pt x="3980" y="3790710"/>
                  </a:moveTo>
                  <a:cubicBezTo>
                    <a:pt x="-1309" y="3412300"/>
                    <a:pt x="-335" y="2974516"/>
                    <a:pt x="1288" y="2766906"/>
                  </a:cubicBezTo>
                  <a:cubicBezTo>
                    <a:pt x="2864499" y="-323867"/>
                    <a:pt x="6790658" y="-467090"/>
                    <a:pt x="9169352" y="604380"/>
                  </a:cubicBezTo>
                  <a:cubicBezTo>
                    <a:pt x="9179031" y="1517157"/>
                    <a:pt x="9163659" y="1856435"/>
                    <a:pt x="9173173" y="3811357"/>
                  </a:cubicBezTo>
                  <a:lnTo>
                    <a:pt x="3980" y="3790710"/>
                  </a:lnTo>
                  <a:close/>
                </a:path>
              </a:pathLst>
            </a:custGeom>
            <a:gradFill flip="none" rotWithShape="1">
              <a:gsLst>
                <a:gs pos="22000">
                  <a:srgbClr val="CFD5DF"/>
                </a:gs>
                <a:gs pos="30000">
                  <a:srgbClr val="DFE3EA"/>
                </a:gs>
                <a:gs pos="71000">
                  <a:schemeClr val="bg1"/>
                </a:gs>
              </a:gsLst>
              <a:lin ang="5400000" scaled="1"/>
              <a:tileRect/>
            </a:gra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-13301" y="3023775"/>
              <a:ext cx="9170001" cy="2769967"/>
            </a:xfrm>
            <a:custGeom>
              <a:avLst/>
              <a:gdLst>
                <a:gd name="connsiteX0" fmla="*/ 0 w 9169400"/>
                <a:gd name="connsiteY0" fmla="*/ 1066800 h 1066800"/>
                <a:gd name="connsiteX1" fmla="*/ 2959100 w 9169400"/>
                <a:gd name="connsiteY1" fmla="*/ 304800 h 1066800"/>
                <a:gd name="connsiteX2" fmla="*/ 6083300 w 9169400"/>
                <a:gd name="connsiteY2" fmla="*/ 0 h 1066800"/>
                <a:gd name="connsiteX3" fmla="*/ 9169400 w 9169400"/>
                <a:gd name="connsiteY3" fmla="*/ 596900 h 1066800"/>
                <a:gd name="connsiteX0" fmla="*/ 0 w 9169400"/>
                <a:gd name="connsiteY0" fmla="*/ 1075031 h 1075031"/>
                <a:gd name="connsiteX1" fmla="*/ 2959100 w 9169400"/>
                <a:gd name="connsiteY1" fmla="*/ 313031 h 1075031"/>
                <a:gd name="connsiteX2" fmla="*/ 6083300 w 9169400"/>
                <a:gd name="connsiteY2" fmla="*/ 8231 h 1075031"/>
                <a:gd name="connsiteX3" fmla="*/ 9169400 w 9169400"/>
                <a:gd name="connsiteY3" fmla="*/ 605131 h 1075031"/>
                <a:gd name="connsiteX0" fmla="*/ 0 w 9169400"/>
                <a:gd name="connsiteY0" fmla="*/ 1129065 h 1129065"/>
                <a:gd name="connsiteX1" fmla="*/ 2959100 w 9169400"/>
                <a:gd name="connsiteY1" fmla="*/ 367065 h 1129065"/>
                <a:gd name="connsiteX2" fmla="*/ 6083300 w 9169400"/>
                <a:gd name="connsiteY2" fmla="*/ 62265 h 1129065"/>
                <a:gd name="connsiteX3" fmla="*/ 9169400 w 9169400"/>
                <a:gd name="connsiteY3" fmla="*/ 659165 h 1129065"/>
                <a:gd name="connsiteX0" fmla="*/ 0 w 9169400"/>
                <a:gd name="connsiteY0" fmla="*/ 1077101 h 1077101"/>
                <a:gd name="connsiteX1" fmla="*/ 2959100 w 9169400"/>
                <a:gd name="connsiteY1" fmla="*/ 315101 h 1077101"/>
                <a:gd name="connsiteX2" fmla="*/ 6083300 w 9169400"/>
                <a:gd name="connsiteY2" fmla="*/ 10301 h 1077101"/>
                <a:gd name="connsiteX3" fmla="*/ 9169400 w 9169400"/>
                <a:gd name="connsiteY3" fmla="*/ 607201 h 1077101"/>
                <a:gd name="connsiteX0" fmla="*/ 0 w 9169400"/>
                <a:gd name="connsiteY0" fmla="*/ 1043054 h 1043054"/>
                <a:gd name="connsiteX1" fmla="*/ 2959100 w 9169400"/>
                <a:gd name="connsiteY1" fmla="*/ 281054 h 1043054"/>
                <a:gd name="connsiteX2" fmla="*/ 6447284 w 9169400"/>
                <a:gd name="connsiteY2" fmla="*/ 11765 h 1043054"/>
                <a:gd name="connsiteX3" fmla="*/ 9169400 w 9169400"/>
                <a:gd name="connsiteY3" fmla="*/ 573154 h 1043054"/>
                <a:gd name="connsiteX0" fmla="*/ 0 w 9169400"/>
                <a:gd name="connsiteY0" fmla="*/ 1043054 h 1043054"/>
                <a:gd name="connsiteX1" fmla="*/ 2959100 w 9169400"/>
                <a:gd name="connsiteY1" fmla="*/ 281054 h 1043054"/>
                <a:gd name="connsiteX2" fmla="*/ 6447284 w 9169400"/>
                <a:gd name="connsiteY2" fmla="*/ 11765 h 1043054"/>
                <a:gd name="connsiteX3" fmla="*/ 9169400 w 9169400"/>
                <a:gd name="connsiteY3" fmla="*/ 573154 h 1043054"/>
                <a:gd name="connsiteX0" fmla="*/ 0 w 9169400"/>
                <a:gd name="connsiteY0" fmla="*/ 1043054 h 1043054"/>
                <a:gd name="connsiteX1" fmla="*/ 2959100 w 9169400"/>
                <a:gd name="connsiteY1" fmla="*/ 281054 h 1043054"/>
                <a:gd name="connsiteX2" fmla="*/ 6447284 w 9169400"/>
                <a:gd name="connsiteY2" fmla="*/ 11765 h 1043054"/>
                <a:gd name="connsiteX3" fmla="*/ 9169400 w 9169400"/>
                <a:gd name="connsiteY3" fmla="*/ 573154 h 1043054"/>
                <a:gd name="connsiteX0" fmla="*/ 0 w 9169400"/>
                <a:gd name="connsiteY0" fmla="*/ 1052210 h 1052210"/>
                <a:gd name="connsiteX1" fmla="*/ 2790424 w 9169400"/>
                <a:gd name="connsiteY1" fmla="*/ 210311 h 1052210"/>
                <a:gd name="connsiteX2" fmla="*/ 6447284 w 9169400"/>
                <a:gd name="connsiteY2" fmla="*/ 20921 h 1052210"/>
                <a:gd name="connsiteX3" fmla="*/ 9169400 w 9169400"/>
                <a:gd name="connsiteY3" fmla="*/ 582310 h 1052210"/>
                <a:gd name="connsiteX0" fmla="*/ 0 w 9169400"/>
                <a:gd name="connsiteY0" fmla="*/ 1052210 h 1052210"/>
                <a:gd name="connsiteX1" fmla="*/ 2790424 w 9169400"/>
                <a:gd name="connsiteY1" fmla="*/ 210311 h 1052210"/>
                <a:gd name="connsiteX2" fmla="*/ 6447284 w 9169400"/>
                <a:gd name="connsiteY2" fmla="*/ 20921 h 1052210"/>
                <a:gd name="connsiteX3" fmla="*/ 9169400 w 9169400"/>
                <a:gd name="connsiteY3" fmla="*/ 582310 h 1052210"/>
                <a:gd name="connsiteX0" fmla="*/ 0 w 9169400"/>
                <a:gd name="connsiteY0" fmla="*/ 841899 h 841899"/>
                <a:gd name="connsiteX1" fmla="*/ 2790424 w 9169400"/>
                <a:gd name="connsiteY1" fmla="*/ 0 h 841899"/>
                <a:gd name="connsiteX2" fmla="*/ 9169400 w 9169400"/>
                <a:gd name="connsiteY2" fmla="*/ 371999 h 841899"/>
                <a:gd name="connsiteX0" fmla="*/ 0 w 9169400"/>
                <a:gd name="connsiteY0" fmla="*/ 1010575 h 1010575"/>
                <a:gd name="connsiteX1" fmla="*/ 4530448 w 9169400"/>
                <a:gd name="connsiteY1" fmla="*/ 0 h 1010575"/>
                <a:gd name="connsiteX2" fmla="*/ 9169400 w 9169400"/>
                <a:gd name="connsiteY2" fmla="*/ 540675 h 1010575"/>
                <a:gd name="connsiteX0" fmla="*/ 0 w 9169400"/>
                <a:gd name="connsiteY0" fmla="*/ 1042805 h 1042805"/>
                <a:gd name="connsiteX1" fmla="*/ 4530448 w 9169400"/>
                <a:gd name="connsiteY1" fmla="*/ 32230 h 1042805"/>
                <a:gd name="connsiteX2" fmla="*/ 9169400 w 9169400"/>
                <a:gd name="connsiteY2" fmla="*/ 572905 h 1042805"/>
                <a:gd name="connsiteX0" fmla="*/ 0 w 9169400"/>
                <a:gd name="connsiteY0" fmla="*/ 1014856 h 1014856"/>
                <a:gd name="connsiteX1" fmla="*/ 4530448 w 9169400"/>
                <a:gd name="connsiteY1" fmla="*/ 4281 h 1014856"/>
                <a:gd name="connsiteX2" fmla="*/ 9169400 w 9169400"/>
                <a:gd name="connsiteY2" fmla="*/ 544956 h 1014856"/>
                <a:gd name="connsiteX0" fmla="*/ 0 w 9169400"/>
                <a:gd name="connsiteY0" fmla="*/ 1067670 h 1067670"/>
                <a:gd name="connsiteX1" fmla="*/ 4858922 w 9169400"/>
                <a:gd name="connsiteY1" fmla="*/ 3829 h 1067670"/>
                <a:gd name="connsiteX2" fmla="*/ 9169400 w 9169400"/>
                <a:gd name="connsiteY2" fmla="*/ 597770 h 1067670"/>
                <a:gd name="connsiteX0" fmla="*/ 0 w 9169400"/>
                <a:gd name="connsiteY0" fmla="*/ 1070482 h 1070482"/>
                <a:gd name="connsiteX1" fmla="*/ 4858922 w 9169400"/>
                <a:gd name="connsiteY1" fmla="*/ 6641 h 1070482"/>
                <a:gd name="connsiteX2" fmla="*/ 9169400 w 9169400"/>
                <a:gd name="connsiteY2" fmla="*/ 600582 h 1070482"/>
                <a:gd name="connsiteX0" fmla="*/ 0 w 9169400"/>
                <a:gd name="connsiteY0" fmla="*/ 1105293 h 1105293"/>
                <a:gd name="connsiteX1" fmla="*/ 4903311 w 9169400"/>
                <a:gd name="connsiteY1" fmla="*/ 5941 h 1105293"/>
                <a:gd name="connsiteX2" fmla="*/ 9169400 w 9169400"/>
                <a:gd name="connsiteY2" fmla="*/ 635393 h 1105293"/>
                <a:gd name="connsiteX0" fmla="*/ 0 w 9169400"/>
                <a:gd name="connsiteY0" fmla="*/ 2450489 h 2450489"/>
                <a:gd name="connsiteX1" fmla="*/ 4903311 w 9169400"/>
                <a:gd name="connsiteY1" fmla="*/ 84312 h 2450489"/>
                <a:gd name="connsiteX2" fmla="*/ 9169400 w 9169400"/>
                <a:gd name="connsiteY2" fmla="*/ 713764 h 2450489"/>
                <a:gd name="connsiteX0" fmla="*/ 0 w 9169400"/>
                <a:gd name="connsiteY0" fmla="*/ 2450489 h 2450489"/>
                <a:gd name="connsiteX1" fmla="*/ 4903311 w 9169400"/>
                <a:gd name="connsiteY1" fmla="*/ 84312 h 2450489"/>
                <a:gd name="connsiteX2" fmla="*/ 9169400 w 9169400"/>
                <a:gd name="connsiteY2" fmla="*/ 713764 h 2450489"/>
                <a:gd name="connsiteX0" fmla="*/ 0 w 9169400"/>
                <a:gd name="connsiteY0" fmla="*/ 2484691 h 2484691"/>
                <a:gd name="connsiteX1" fmla="*/ 5551011 w 9169400"/>
                <a:gd name="connsiteY1" fmla="*/ 80414 h 2484691"/>
                <a:gd name="connsiteX2" fmla="*/ 9169400 w 9169400"/>
                <a:gd name="connsiteY2" fmla="*/ 747966 h 2484691"/>
                <a:gd name="connsiteX0" fmla="*/ 0 w 9169400"/>
                <a:gd name="connsiteY0" fmla="*/ 2411611 h 2411611"/>
                <a:gd name="connsiteX1" fmla="*/ 5551011 w 9169400"/>
                <a:gd name="connsiteY1" fmla="*/ 7334 h 2411611"/>
                <a:gd name="connsiteX2" fmla="*/ 9169400 w 9169400"/>
                <a:gd name="connsiteY2" fmla="*/ 674886 h 2411611"/>
                <a:gd name="connsiteX0" fmla="*/ 0 w 9169400"/>
                <a:gd name="connsiteY0" fmla="*/ 2355706 h 2355706"/>
                <a:gd name="connsiteX1" fmla="*/ 5503386 w 9169400"/>
                <a:gd name="connsiteY1" fmla="*/ 8579 h 2355706"/>
                <a:gd name="connsiteX2" fmla="*/ 9169400 w 9169400"/>
                <a:gd name="connsiteY2" fmla="*/ 618981 h 2355706"/>
                <a:gd name="connsiteX0" fmla="*/ 0 w 9169400"/>
                <a:gd name="connsiteY0" fmla="*/ 1736725 h 1736725"/>
                <a:gd name="connsiteX1" fmla="*/ 9169400 w 9169400"/>
                <a:gd name="connsiteY1" fmla="*/ 0 h 1736725"/>
                <a:gd name="connsiteX0" fmla="*/ 0 w 9169400"/>
                <a:gd name="connsiteY0" fmla="*/ 2304069 h 2304069"/>
                <a:gd name="connsiteX1" fmla="*/ 9169400 w 9169400"/>
                <a:gd name="connsiteY1" fmla="*/ 567344 h 2304069"/>
                <a:gd name="connsiteX0" fmla="*/ 0 w 9169400"/>
                <a:gd name="connsiteY0" fmla="*/ 2535446 h 2535446"/>
                <a:gd name="connsiteX1" fmla="*/ 9169400 w 9169400"/>
                <a:gd name="connsiteY1" fmla="*/ 798721 h 2535446"/>
                <a:gd name="connsiteX0" fmla="*/ 0 w 9169400"/>
                <a:gd name="connsiteY0" fmla="*/ 2370287 h 2370287"/>
                <a:gd name="connsiteX1" fmla="*/ 9169400 w 9169400"/>
                <a:gd name="connsiteY1" fmla="*/ 633562 h 2370287"/>
                <a:gd name="connsiteX0" fmla="*/ 0 w 9169400"/>
                <a:gd name="connsiteY0" fmla="*/ 2433083 h 2433083"/>
                <a:gd name="connsiteX1" fmla="*/ 9169400 w 9169400"/>
                <a:gd name="connsiteY1" fmla="*/ 696358 h 2433083"/>
                <a:gd name="connsiteX0" fmla="*/ 0 w 9169400"/>
                <a:gd name="connsiteY0" fmla="*/ 2204690 h 2204690"/>
                <a:gd name="connsiteX1" fmla="*/ 9169400 w 9169400"/>
                <a:gd name="connsiteY1" fmla="*/ 467965 h 2204690"/>
                <a:gd name="connsiteX0" fmla="*/ 0 w 9169400"/>
                <a:gd name="connsiteY0" fmla="*/ 2376310 h 2376310"/>
                <a:gd name="connsiteX1" fmla="*/ 9169400 w 9169400"/>
                <a:gd name="connsiteY1" fmla="*/ 639585 h 2376310"/>
                <a:gd name="connsiteX0" fmla="*/ 0 w 9169400"/>
                <a:gd name="connsiteY0" fmla="*/ 2241112 h 2241112"/>
                <a:gd name="connsiteX1" fmla="*/ 9169400 w 9169400"/>
                <a:gd name="connsiteY1" fmla="*/ 504387 h 2241112"/>
                <a:gd name="connsiteX0" fmla="*/ 0 w 9169400"/>
                <a:gd name="connsiteY0" fmla="*/ 2365767 h 2365767"/>
                <a:gd name="connsiteX1" fmla="*/ 9169400 w 9169400"/>
                <a:gd name="connsiteY1" fmla="*/ 629042 h 2365767"/>
                <a:gd name="connsiteX0" fmla="*/ 0 w 9169400"/>
                <a:gd name="connsiteY0" fmla="*/ 2376170 h 2376170"/>
                <a:gd name="connsiteX1" fmla="*/ 9169400 w 9169400"/>
                <a:gd name="connsiteY1" fmla="*/ 639445 h 2376170"/>
                <a:gd name="connsiteX0" fmla="*/ 0 w 9229785"/>
                <a:gd name="connsiteY0" fmla="*/ 2410984 h 2410984"/>
                <a:gd name="connsiteX1" fmla="*/ 9229785 w 9229785"/>
                <a:gd name="connsiteY1" fmla="*/ 622500 h 2410984"/>
                <a:gd name="connsiteX0" fmla="*/ 0 w 9169400"/>
                <a:gd name="connsiteY0" fmla="*/ 2053316 h 2053316"/>
                <a:gd name="connsiteX1" fmla="*/ 9169400 w 9169400"/>
                <a:gd name="connsiteY1" fmla="*/ 842802 h 2053316"/>
                <a:gd name="connsiteX0" fmla="*/ 0 w 9169400"/>
                <a:gd name="connsiteY0" fmla="*/ 1811566 h 1811566"/>
                <a:gd name="connsiteX1" fmla="*/ 9169400 w 9169400"/>
                <a:gd name="connsiteY1" fmla="*/ 601052 h 1811566"/>
                <a:gd name="connsiteX0" fmla="*/ 0 w 9169400"/>
                <a:gd name="connsiteY0" fmla="*/ 1871926 h 1871926"/>
                <a:gd name="connsiteX1" fmla="*/ 9169400 w 9169400"/>
                <a:gd name="connsiteY1" fmla="*/ 661412 h 1871926"/>
                <a:gd name="connsiteX0" fmla="*/ 0 w 9169400"/>
                <a:gd name="connsiteY0" fmla="*/ 1840101 h 1840101"/>
                <a:gd name="connsiteX1" fmla="*/ 9169400 w 9169400"/>
                <a:gd name="connsiteY1" fmla="*/ 629587 h 1840101"/>
                <a:gd name="connsiteX0" fmla="*/ 0 w 9152147"/>
                <a:gd name="connsiteY0" fmla="*/ 3184948 h 3184948"/>
                <a:gd name="connsiteX1" fmla="*/ 9152147 w 9152147"/>
                <a:gd name="connsiteY1" fmla="*/ 326789 h 3184948"/>
                <a:gd name="connsiteX0" fmla="*/ 0 w 9152147"/>
                <a:gd name="connsiteY0" fmla="*/ 3448276 h 3448276"/>
                <a:gd name="connsiteX1" fmla="*/ 9152147 w 9152147"/>
                <a:gd name="connsiteY1" fmla="*/ 590117 h 3448276"/>
                <a:gd name="connsiteX0" fmla="*/ 0 w 9152147"/>
                <a:gd name="connsiteY0" fmla="*/ 3494263 h 3494263"/>
                <a:gd name="connsiteX1" fmla="*/ 9152147 w 9152147"/>
                <a:gd name="connsiteY1" fmla="*/ 636104 h 3494263"/>
                <a:gd name="connsiteX0" fmla="*/ 0 w 9169400"/>
                <a:gd name="connsiteY0" fmla="*/ 2987696 h 2987696"/>
                <a:gd name="connsiteX1" fmla="*/ 9169400 w 9169400"/>
                <a:gd name="connsiteY1" fmla="*/ 854155 h 2987696"/>
                <a:gd name="connsiteX0" fmla="*/ 0 w 9169400"/>
                <a:gd name="connsiteY0" fmla="*/ 2769253 h 2769253"/>
                <a:gd name="connsiteX1" fmla="*/ 9169400 w 9169400"/>
                <a:gd name="connsiteY1" fmla="*/ 635712 h 276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69400" h="2769253">
                  <a:moveTo>
                    <a:pt x="0" y="2769253"/>
                  </a:moveTo>
                  <a:cubicBezTo>
                    <a:pt x="2616161" y="-92959"/>
                    <a:pt x="6557193" y="-608070"/>
                    <a:pt x="9169400" y="635712"/>
                  </a:cubicBezTo>
                </a:path>
              </a:pathLst>
            </a:custGeom>
            <a:noFill/>
            <a:ln w="38100">
              <a:solidFill>
                <a:srgbClr val="8A95B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1764822" y="1011731"/>
            <a:ext cx="2187991" cy="1637755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14" name="Freeform 13"/>
          <p:cNvSpPr/>
          <p:nvPr/>
        </p:nvSpPr>
        <p:spPr>
          <a:xfrm rot="21214788">
            <a:off x="6283243" y="6045893"/>
            <a:ext cx="4055137" cy="1034140"/>
          </a:xfrm>
          <a:custGeom>
            <a:avLst/>
            <a:gdLst>
              <a:gd name="connsiteX0" fmla="*/ 0 w 4030462"/>
              <a:gd name="connsiteY0" fmla="*/ 807868 h 825624"/>
              <a:gd name="connsiteX1" fmla="*/ 1953088 w 4030462"/>
              <a:gd name="connsiteY1" fmla="*/ 0 h 825624"/>
              <a:gd name="connsiteX2" fmla="*/ 4030462 w 4030462"/>
              <a:gd name="connsiteY2" fmla="*/ 825624 h 825624"/>
              <a:gd name="connsiteX3" fmla="*/ 0 w 4030462"/>
              <a:gd name="connsiteY3" fmla="*/ 807868 h 825624"/>
              <a:gd name="connsiteX0" fmla="*/ 47748 w 4118552"/>
              <a:gd name="connsiteY0" fmla="*/ 807877 h 825633"/>
              <a:gd name="connsiteX1" fmla="*/ 2000836 w 4118552"/>
              <a:gd name="connsiteY1" fmla="*/ 9 h 825633"/>
              <a:gd name="connsiteX2" fmla="*/ 4078210 w 4118552"/>
              <a:gd name="connsiteY2" fmla="*/ 825633 h 825633"/>
              <a:gd name="connsiteX3" fmla="*/ 47748 w 4118552"/>
              <a:gd name="connsiteY3" fmla="*/ 807877 h 825633"/>
              <a:gd name="connsiteX0" fmla="*/ 96451 w 4206137"/>
              <a:gd name="connsiteY0" fmla="*/ 808097 h 825853"/>
              <a:gd name="connsiteX1" fmla="*/ 2049539 w 4206137"/>
              <a:gd name="connsiteY1" fmla="*/ 229 h 825853"/>
              <a:gd name="connsiteX2" fmla="*/ 4126913 w 4206137"/>
              <a:gd name="connsiteY2" fmla="*/ 825853 h 825853"/>
              <a:gd name="connsiteX3" fmla="*/ 96451 w 4206137"/>
              <a:gd name="connsiteY3" fmla="*/ 808097 h 825853"/>
              <a:gd name="connsiteX0" fmla="*/ 96451 w 4133810"/>
              <a:gd name="connsiteY0" fmla="*/ 808118 h 825874"/>
              <a:gd name="connsiteX1" fmla="*/ 2049539 w 4133810"/>
              <a:gd name="connsiteY1" fmla="*/ 250 h 825874"/>
              <a:gd name="connsiteX2" fmla="*/ 4126913 w 4133810"/>
              <a:gd name="connsiteY2" fmla="*/ 825874 h 825874"/>
              <a:gd name="connsiteX3" fmla="*/ 96451 w 4133810"/>
              <a:gd name="connsiteY3" fmla="*/ 808118 h 825874"/>
              <a:gd name="connsiteX0" fmla="*/ 38423 w 4075782"/>
              <a:gd name="connsiteY0" fmla="*/ 808118 h 825874"/>
              <a:gd name="connsiteX1" fmla="*/ 1991511 w 4075782"/>
              <a:gd name="connsiteY1" fmla="*/ 250 h 825874"/>
              <a:gd name="connsiteX2" fmla="*/ 4068885 w 4075782"/>
              <a:gd name="connsiteY2" fmla="*/ 825874 h 825874"/>
              <a:gd name="connsiteX3" fmla="*/ 38423 w 4075782"/>
              <a:gd name="connsiteY3" fmla="*/ 808118 h 825874"/>
              <a:gd name="connsiteX0" fmla="*/ 14824 w 4052329"/>
              <a:gd name="connsiteY0" fmla="*/ 817396 h 825627"/>
              <a:gd name="connsiteX1" fmla="*/ 1972675 w 4052329"/>
              <a:gd name="connsiteY1" fmla="*/ 3 h 825627"/>
              <a:gd name="connsiteX2" fmla="*/ 4050049 w 4052329"/>
              <a:gd name="connsiteY2" fmla="*/ 825627 h 825627"/>
              <a:gd name="connsiteX3" fmla="*/ 14824 w 4052329"/>
              <a:gd name="connsiteY3" fmla="*/ 817396 h 825627"/>
              <a:gd name="connsiteX0" fmla="*/ 33026 w 4073953"/>
              <a:gd name="connsiteY0" fmla="*/ 817406 h 825637"/>
              <a:gd name="connsiteX1" fmla="*/ 1990877 w 4073953"/>
              <a:gd name="connsiteY1" fmla="*/ 13 h 825637"/>
              <a:gd name="connsiteX2" fmla="*/ 4068251 w 4073953"/>
              <a:gd name="connsiteY2" fmla="*/ 825637 h 825637"/>
              <a:gd name="connsiteX3" fmla="*/ 33026 w 4073953"/>
              <a:gd name="connsiteY3" fmla="*/ 817406 h 825637"/>
              <a:gd name="connsiteX0" fmla="*/ 16870 w 4057797"/>
              <a:gd name="connsiteY0" fmla="*/ 817406 h 825637"/>
              <a:gd name="connsiteX1" fmla="*/ 1974721 w 4057797"/>
              <a:gd name="connsiteY1" fmla="*/ 13 h 825637"/>
              <a:gd name="connsiteX2" fmla="*/ 4052095 w 4057797"/>
              <a:gd name="connsiteY2" fmla="*/ 825637 h 825637"/>
              <a:gd name="connsiteX3" fmla="*/ 16870 w 4057797"/>
              <a:gd name="connsiteY3" fmla="*/ 817406 h 825637"/>
              <a:gd name="connsiteX0" fmla="*/ 16870 w 4053011"/>
              <a:gd name="connsiteY0" fmla="*/ 817406 h 825637"/>
              <a:gd name="connsiteX1" fmla="*/ 1974721 w 4053011"/>
              <a:gd name="connsiteY1" fmla="*/ 13 h 825637"/>
              <a:gd name="connsiteX2" fmla="*/ 4052095 w 4053011"/>
              <a:gd name="connsiteY2" fmla="*/ 825637 h 825637"/>
              <a:gd name="connsiteX3" fmla="*/ 16870 w 4053011"/>
              <a:gd name="connsiteY3" fmla="*/ 817406 h 825637"/>
              <a:gd name="connsiteX0" fmla="*/ 6808 w 4127741"/>
              <a:gd name="connsiteY0" fmla="*/ 819497 h 1099270"/>
              <a:gd name="connsiteX1" fmla="*/ 1964659 w 4127741"/>
              <a:gd name="connsiteY1" fmla="*/ 2104 h 1099270"/>
              <a:gd name="connsiteX2" fmla="*/ 4127428 w 4127741"/>
              <a:gd name="connsiteY2" fmla="*/ 1099270 h 1099270"/>
              <a:gd name="connsiteX3" fmla="*/ 6808 w 4127741"/>
              <a:gd name="connsiteY3" fmla="*/ 819497 h 1099270"/>
              <a:gd name="connsiteX0" fmla="*/ 7071 w 4061820"/>
              <a:gd name="connsiteY0" fmla="*/ 613309 h 1105253"/>
              <a:gd name="connsiteX1" fmla="*/ 1898740 w 4061820"/>
              <a:gd name="connsiteY1" fmla="*/ 8087 h 1105253"/>
              <a:gd name="connsiteX2" fmla="*/ 4061509 w 4061820"/>
              <a:gd name="connsiteY2" fmla="*/ 1105253 h 1105253"/>
              <a:gd name="connsiteX3" fmla="*/ 7071 w 4061820"/>
              <a:gd name="connsiteY3" fmla="*/ 613309 h 1105253"/>
              <a:gd name="connsiteX0" fmla="*/ 5345 w 4060227"/>
              <a:gd name="connsiteY0" fmla="*/ 556442 h 1048386"/>
              <a:gd name="connsiteX1" fmla="*/ 2357657 w 4060227"/>
              <a:gd name="connsiteY1" fmla="*/ 8907 h 1048386"/>
              <a:gd name="connsiteX2" fmla="*/ 4059783 w 4060227"/>
              <a:gd name="connsiteY2" fmla="*/ 1048386 h 1048386"/>
              <a:gd name="connsiteX3" fmla="*/ 5345 w 4060227"/>
              <a:gd name="connsiteY3" fmla="*/ 556442 h 1048386"/>
              <a:gd name="connsiteX0" fmla="*/ 6740 w 4061879"/>
              <a:gd name="connsiteY0" fmla="*/ 589668 h 1081612"/>
              <a:gd name="connsiteX1" fmla="*/ 2359052 w 4061879"/>
              <a:gd name="connsiteY1" fmla="*/ 42133 h 1081612"/>
              <a:gd name="connsiteX2" fmla="*/ 4061178 w 4061879"/>
              <a:gd name="connsiteY2" fmla="*/ 1081612 h 1081612"/>
              <a:gd name="connsiteX3" fmla="*/ 6740 w 4061879"/>
              <a:gd name="connsiteY3" fmla="*/ 589668 h 1081612"/>
              <a:gd name="connsiteX0" fmla="*/ 0 w 4055139"/>
              <a:gd name="connsiteY0" fmla="*/ 595287 h 1087231"/>
              <a:gd name="connsiteX1" fmla="*/ 2352312 w 4055139"/>
              <a:gd name="connsiteY1" fmla="*/ 47752 h 1087231"/>
              <a:gd name="connsiteX2" fmla="*/ 4054438 w 4055139"/>
              <a:gd name="connsiteY2" fmla="*/ 1087231 h 1087231"/>
              <a:gd name="connsiteX3" fmla="*/ 0 w 4055139"/>
              <a:gd name="connsiteY3" fmla="*/ 595287 h 1087231"/>
              <a:gd name="connsiteX0" fmla="*/ 0 w 4055137"/>
              <a:gd name="connsiteY0" fmla="*/ 658961 h 1150905"/>
              <a:gd name="connsiteX1" fmla="*/ 2350492 w 4055137"/>
              <a:gd name="connsiteY1" fmla="*/ 43571 h 1150905"/>
              <a:gd name="connsiteX2" fmla="*/ 4054438 w 4055137"/>
              <a:gd name="connsiteY2" fmla="*/ 1150905 h 1150905"/>
              <a:gd name="connsiteX3" fmla="*/ 0 w 4055137"/>
              <a:gd name="connsiteY3" fmla="*/ 658961 h 115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5137" h="1150905">
                <a:moveTo>
                  <a:pt x="0" y="658961"/>
                </a:moveTo>
                <a:cubicBezTo>
                  <a:pt x="94061" y="438047"/>
                  <a:pt x="1278711" y="-166244"/>
                  <a:pt x="2350492" y="43571"/>
                </a:cubicBezTo>
                <a:cubicBezTo>
                  <a:pt x="3422273" y="253386"/>
                  <a:pt x="4079638" y="949354"/>
                  <a:pt x="4054438" y="1150905"/>
                </a:cubicBezTo>
                <a:lnTo>
                  <a:pt x="0" y="658961"/>
                </a:lnTo>
                <a:close/>
              </a:path>
            </a:pathLst>
          </a:custGeom>
          <a:gradFill flip="none" rotWithShape="1">
            <a:gsLst>
              <a:gs pos="92000">
                <a:srgbClr val="8A95B0"/>
              </a:gs>
              <a:gs pos="14000">
                <a:srgbClr val="8A95B0">
                  <a:tint val="44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99337" name="Title 1"/>
          <p:cNvSpPr txBox="1">
            <a:spLocks/>
          </p:cNvSpPr>
          <p:nvPr/>
        </p:nvSpPr>
        <p:spPr bwMode="auto">
          <a:xfrm>
            <a:off x="1790701" y="134939"/>
            <a:ext cx="85201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9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Trastuzumab </a:t>
            </a:r>
            <a:r>
              <a:rPr lang="en-US" dirty="0" err="1">
                <a:latin typeface="Arial" charset="0"/>
                <a:ea typeface="ＭＳ Ｐゴシック" charset="0"/>
                <a:cs typeface="Arial" charset="0"/>
              </a:rPr>
              <a:t>Emtansine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(T-DM1): Mechanisms of Action</a:t>
            </a:r>
          </a:p>
        </p:txBody>
      </p:sp>
      <p:sp>
        <p:nvSpPr>
          <p:cNvPr id="99339" name="TextBox 1"/>
          <p:cNvSpPr txBox="1">
            <a:spLocks noChangeArrowheads="1"/>
          </p:cNvSpPr>
          <p:nvPr/>
        </p:nvSpPr>
        <p:spPr bwMode="auto">
          <a:xfrm>
            <a:off x="28905" y="6390668"/>
            <a:ext cx="72691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b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Adapted 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LoRusso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PM et al.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Clin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Cancer 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2011.</a:t>
            </a:r>
          </a:p>
        </p:txBody>
      </p:sp>
      <p:sp>
        <p:nvSpPr>
          <p:cNvPr id="99340" name="TextBox 22"/>
          <p:cNvSpPr txBox="1">
            <a:spLocks noChangeArrowheads="1"/>
          </p:cNvSpPr>
          <p:nvPr/>
        </p:nvSpPr>
        <p:spPr bwMode="auto">
          <a:xfrm flipH="1">
            <a:off x="7477125" y="3211514"/>
            <a:ext cx="1182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Emtansine release</a:t>
            </a:r>
          </a:p>
        </p:txBody>
      </p:sp>
      <p:sp>
        <p:nvSpPr>
          <p:cNvPr id="99341" name="TextBox 25"/>
          <p:cNvSpPr txBox="1">
            <a:spLocks noChangeArrowheads="1"/>
          </p:cNvSpPr>
          <p:nvPr/>
        </p:nvSpPr>
        <p:spPr bwMode="auto">
          <a:xfrm flipH="1">
            <a:off x="8866188" y="4375150"/>
            <a:ext cx="17002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Inhibition of microtubule polymerization</a:t>
            </a:r>
          </a:p>
        </p:txBody>
      </p:sp>
      <p:sp>
        <p:nvSpPr>
          <p:cNvPr id="99342" name="TextBox 22"/>
          <p:cNvSpPr txBox="1">
            <a:spLocks noChangeArrowheads="1"/>
          </p:cNvSpPr>
          <p:nvPr/>
        </p:nvSpPr>
        <p:spPr bwMode="auto">
          <a:xfrm flipH="1">
            <a:off x="5692776" y="3286126"/>
            <a:ext cx="138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Internalization</a:t>
            </a:r>
          </a:p>
        </p:txBody>
      </p:sp>
      <p:pic>
        <p:nvPicPr>
          <p:cNvPr id="99343" name="Picture 43" descr="lollipops x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63" y="3457576"/>
            <a:ext cx="919162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4" name="Picture 27" descr="lysoso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4646614"/>
            <a:ext cx="1625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5" name="Picture 28" descr="micro tub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50" y="5113339"/>
            <a:ext cx="1504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6" name="TextBox 22"/>
          <p:cNvSpPr txBox="1">
            <a:spLocks noChangeArrowheads="1"/>
          </p:cNvSpPr>
          <p:nvPr/>
        </p:nvSpPr>
        <p:spPr bwMode="auto">
          <a:xfrm flipH="1">
            <a:off x="6764339" y="4918076"/>
            <a:ext cx="1233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Lysosome</a:t>
            </a:r>
          </a:p>
        </p:txBody>
      </p:sp>
      <p:sp>
        <p:nvSpPr>
          <p:cNvPr id="99347" name="TextBox 20"/>
          <p:cNvSpPr txBox="1">
            <a:spLocks noChangeArrowheads="1"/>
          </p:cNvSpPr>
          <p:nvPr/>
        </p:nvSpPr>
        <p:spPr bwMode="auto">
          <a:xfrm flipH="1">
            <a:off x="7208838" y="6287259"/>
            <a:ext cx="11398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Nucleus</a:t>
            </a:r>
          </a:p>
        </p:txBody>
      </p:sp>
      <p:pic>
        <p:nvPicPr>
          <p:cNvPr id="99348" name="Picture 34" descr="DNA heli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8" y="6298372"/>
            <a:ext cx="1131887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9" name="Picture 47" descr="purple Y with lollipop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21330">
            <a:off x="7146132" y="1583532"/>
            <a:ext cx="1701800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50" name="TextBox 33"/>
          <p:cNvSpPr txBox="1">
            <a:spLocks noChangeArrowheads="1"/>
          </p:cNvSpPr>
          <p:nvPr/>
        </p:nvSpPr>
        <p:spPr bwMode="auto">
          <a:xfrm>
            <a:off x="6737351" y="1338264"/>
            <a:ext cx="733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HER2</a:t>
            </a:r>
          </a:p>
        </p:txBody>
      </p:sp>
      <p:sp>
        <p:nvSpPr>
          <p:cNvPr id="99351" name="TextBox 34"/>
          <p:cNvSpPr txBox="1">
            <a:spLocks noChangeArrowheads="1"/>
          </p:cNvSpPr>
          <p:nvPr/>
        </p:nvSpPr>
        <p:spPr bwMode="auto">
          <a:xfrm>
            <a:off x="8016875" y="1689101"/>
            <a:ext cx="1106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T-DM1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6592889" y="1709739"/>
            <a:ext cx="1125537" cy="2625743"/>
            <a:chOff x="4412052" y="2478089"/>
            <a:chExt cx="1187205" cy="2770188"/>
          </a:xfrm>
        </p:grpSpPr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664767" y="4332662"/>
              <a:ext cx="651899" cy="915615"/>
              <a:chOff x="4807647" y="4232646"/>
              <a:chExt cx="651899" cy="915615"/>
            </a:xfrm>
          </p:grpSpPr>
          <p:pic>
            <p:nvPicPr>
              <p:cNvPr id="99388" name="Picture 4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6223" y="4232646"/>
                <a:ext cx="572977" cy="859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389" name="TextBox 45"/>
              <p:cNvSpPr txBox="1">
                <a:spLocks noChangeArrowheads="1"/>
              </p:cNvSpPr>
              <p:nvPr/>
            </p:nvSpPr>
            <p:spPr bwMode="auto">
              <a:xfrm>
                <a:off x="5137949" y="4373647"/>
                <a:ext cx="321597" cy="324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99390" name="TextBox 46"/>
              <p:cNvSpPr txBox="1">
                <a:spLocks noChangeArrowheads="1"/>
              </p:cNvSpPr>
              <p:nvPr/>
            </p:nvSpPr>
            <p:spPr bwMode="auto">
              <a:xfrm>
                <a:off x="4807647" y="4471455"/>
                <a:ext cx="321597" cy="324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99391" name="TextBox 50"/>
              <p:cNvSpPr txBox="1">
                <a:spLocks noChangeArrowheads="1"/>
              </p:cNvSpPr>
              <p:nvPr/>
            </p:nvSpPr>
            <p:spPr bwMode="auto">
              <a:xfrm>
                <a:off x="4819963" y="4823553"/>
                <a:ext cx="321597" cy="324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</p:grpSp>
        <p:pic>
          <p:nvPicPr>
            <p:cNvPr id="99387" name="Picture 4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69840">
              <a:off x="4412052" y="2478089"/>
              <a:ext cx="1187205" cy="1767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9353" name="TextBox 33"/>
          <p:cNvSpPr txBox="1">
            <a:spLocks noChangeArrowheads="1"/>
          </p:cNvSpPr>
          <p:nvPr/>
        </p:nvSpPr>
        <p:spPr bwMode="auto">
          <a:xfrm flipH="1">
            <a:off x="5272089" y="1703389"/>
            <a:ext cx="7318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HER2</a:t>
            </a:r>
          </a:p>
        </p:txBody>
      </p:sp>
      <p:sp>
        <p:nvSpPr>
          <p:cNvPr id="99354" name="TextBox 34"/>
          <p:cNvSpPr txBox="1">
            <a:spLocks noChangeArrowheads="1"/>
          </p:cNvSpPr>
          <p:nvPr/>
        </p:nvSpPr>
        <p:spPr bwMode="auto">
          <a:xfrm flipH="1">
            <a:off x="4068764" y="1782763"/>
            <a:ext cx="110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T-DM1</a:t>
            </a:r>
          </a:p>
        </p:txBody>
      </p:sp>
      <p:sp>
        <p:nvSpPr>
          <p:cNvPr id="60" name="Arc 59"/>
          <p:cNvSpPr/>
          <p:nvPr/>
        </p:nvSpPr>
        <p:spPr bwMode="auto">
          <a:xfrm rot="2476498" flipH="1">
            <a:off x="6667500" y="4198939"/>
            <a:ext cx="927100" cy="1023937"/>
          </a:xfrm>
          <a:prstGeom prst="arc">
            <a:avLst>
              <a:gd name="adj1" fmla="val 20778310"/>
              <a:gd name="adj2" fmla="val 5468250"/>
            </a:avLst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62" name="Arc 61"/>
          <p:cNvSpPr/>
          <p:nvPr/>
        </p:nvSpPr>
        <p:spPr bwMode="auto">
          <a:xfrm rot="2177841" flipH="1">
            <a:off x="8693150" y="3878263"/>
            <a:ext cx="996950" cy="773112"/>
          </a:xfrm>
          <a:prstGeom prst="arc">
            <a:avLst>
              <a:gd name="adj1" fmla="val 11745369"/>
              <a:gd name="adj2" fmla="val 17992143"/>
            </a:avLst>
          </a:prstGeom>
          <a:ln w="38100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31448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63" name="Arc 62"/>
          <p:cNvSpPr/>
          <p:nvPr/>
        </p:nvSpPr>
        <p:spPr bwMode="auto">
          <a:xfrm rot="19324598" flipH="1">
            <a:off x="7612064" y="4162426"/>
            <a:ext cx="1246187" cy="790575"/>
          </a:xfrm>
          <a:prstGeom prst="arc">
            <a:avLst>
              <a:gd name="adj1" fmla="val 13213357"/>
              <a:gd name="adj2" fmla="val 19987327"/>
            </a:avLst>
          </a:prstGeom>
          <a:ln w="38100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31448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089827" y="1705000"/>
            <a:ext cx="1410392" cy="799462"/>
          </a:xfrm>
          <a:prstGeom prst="ellipse">
            <a:avLst/>
          </a:prstGeom>
          <a:gradFill flip="none" rotWithShape="1">
            <a:gsLst>
              <a:gs pos="0">
                <a:srgbClr val="99EC5A"/>
              </a:gs>
              <a:gs pos="50000">
                <a:srgbClr val="AEEE86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99EC5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99361" name="TextBox 33"/>
          <p:cNvSpPr txBox="1">
            <a:spLocks noChangeArrowheads="1"/>
          </p:cNvSpPr>
          <p:nvPr/>
        </p:nvSpPr>
        <p:spPr bwMode="auto">
          <a:xfrm flipH="1">
            <a:off x="2189163" y="1025525"/>
            <a:ext cx="1339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Immune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effector cell</a:t>
            </a:r>
          </a:p>
        </p:txBody>
      </p:sp>
      <p:sp>
        <p:nvSpPr>
          <p:cNvPr id="99362" name="TextBox 33"/>
          <p:cNvSpPr txBox="1">
            <a:spLocks noChangeArrowheads="1"/>
          </p:cNvSpPr>
          <p:nvPr/>
        </p:nvSpPr>
        <p:spPr bwMode="auto">
          <a:xfrm flipH="1">
            <a:off x="2333625" y="260032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Fc</a:t>
            </a:r>
            <a:r>
              <a: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γ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receptor</a:t>
            </a:r>
          </a:p>
        </p:txBody>
      </p:sp>
      <p:sp>
        <p:nvSpPr>
          <p:cNvPr id="99363" name="TextBox 34"/>
          <p:cNvSpPr txBox="1">
            <a:spLocks noChangeArrowheads="1"/>
          </p:cNvSpPr>
          <p:nvPr/>
        </p:nvSpPr>
        <p:spPr bwMode="auto">
          <a:xfrm flipH="1">
            <a:off x="1731964" y="3335339"/>
            <a:ext cx="19208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Antibody-dependent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cellular cytotoxicity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(ADCC)</a:t>
            </a:r>
          </a:p>
        </p:txBody>
      </p:sp>
      <p:sp>
        <p:nvSpPr>
          <p:cNvPr id="99364" name="TextBox 34"/>
          <p:cNvSpPr txBox="1">
            <a:spLocks noChangeArrowheads="1"/>
          </p:cNvSpPr>
          <p:nvPr/>
        </p:nvSpPr>
        <p:spPr bwMode="auto">
          <a:xfrm flipH="1">
            <a:off x="3598864" y="4208464"/>
            <a:ext cx="1455737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Inhibition of HER2 signaling</a:t>
            </a:r>
          </a:p>
        </p:txBody>
      </p:sp>
      <p:sp>
        <p:nvSpPr>
          <p:cNvPr id="99365" name="TextBox 34"/>
          <p:cNvSpPr txBox="1">
            <a:spLocks noChangeArrowheads="1"/>
          </p:cNvSpPr>
          <p:nvPr/>
        </p:nvSpPr>
        <p:spPr bwMode="auto">
          <a:xfrm flipH="1">
            <a:off x="5451475" y="2359026"/>
            <a:ext cx="14557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Inhibition of HER2 shedding</a:t>
            </a:r>
          </a:p>
        </p:txBody>
      </p:sp>
      <p:grpSp>
        <p:nvGrpSpPr>
          <p:cNvPr id="9" name="Group 42"/>
          <p:cNvGrpSpPr>
            <a:grpSpLocks/>
          </p:cNvGrpSpPr>
          <p:nvPr/>
        </p:nvGrpSpPr>
        <p:grpSpPr bwMode="auto">
          <a:xfrm rot="21040142" flipH="1">
            <a:off x="4829176" y="2066926"/>
            <a:ext cx="1125538" cy="2616209"/>
            <a:chOff x="4412052" y="2478089"/>
            <a:chExt cx="1187205" cy="2761822"/>
          </a:xfrm>
        </p:grpSpPr>
        <p:grpSp>
          <p:nvGrpSpPr>
            <p:cNvPr id="10" name="Group 48"/>
            <p:cNvGrpSpPr>
              <a:grpSpLocks/>
            </p:cNvGrpSpPr>
            <p:nvPr/>
          </p:nvGrpSpPr>
          <p:grpSpPr bwMode="auto">
            <a:xfrm>
              <a:off x="4656414" y="4332662"/>
              <a:ext cx="651899" cy="907249"/>
              <a:chOff x="4799294" y="4232646"/>
              <a:chExt cx="651899" cy="907249"/>
            </a:xfrm>
          </p:grpSpPr>
          <p:pic>
            <p:nvPicPr>
              <p:cNvPr id="99382" name="Picture 5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6223" y="4232646"/>
                <a:ext cx="572977" cy="859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383" name="TextBox 52"/>
              <p:cNvSpPr txBox="1">
                <a:spLocks noChangeArrowheads="1"/>
              </p:cNvSpPr>
              <p:nvPr/>
            </p:nvSpPr>
            <p:spPr bwMode="auto">
              <a:xfrm>
                <a:off x="5129596" y="4365083"/>
                <a:ext cx="321597" cy="324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99384" name="TextBox 53"/>
              <p:cNvSpPr txBox="1">
                <a:spLocks noChangeArrowheads="1"/>
              </p:cNvSpPr>
              <p:nvPr/>
            </p:nvSpPr>
            <p:spPr bwMode="auto">
              <a:xfrm>
                <a:off x="4799294" y="4462890"/>
                <a:ext cx="321597" cy="324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99385" name="TextBox 54"/>
              <p:cNvSpPr txBox="1">
                <a:spLocks noChangeArrowheads="1"/>
              </p:cNvSpPr>
              <p:nvPr/>
            </p:nvSpPr>
            <p:spPr bwMode="auto">
              <a:xfrm>
                <a:off x="4811610" y="4814988"/>
                <a:ext cx="321597" cy="324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</p:grpSp>
        <p:pic>
          <p:nvPicPr>
            <p:cNvPr id="99381" name="Picture 4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69840">
              <a:off x="4412052" y="2478089"/>
              <a:ext cx="1187205" cy="1767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" name="Arc 63"/>
          <p:cNvSpPr/>
          <p:nvPr/>
        </p:nvSpPr>
        <p:spPr bwMode="auto">
          <a:xfrm rot="2476498" flipH="1">
            <a:off x="2751138" y="2665414"/>
            <a:ext cx="927100" cy="1023937"/>
          </a:xfrm>
          <a:prstGeom prst="arc">
            <a:avLst>
              <a:gd name="adj1" fmla="val 204571"/>
              <a:gd name="adj2" fmla="val 3715454"/>
            </a:avLst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cxnSp>
        <p:nvCxnSpPr>
          <p:cNvPr id="6" name="Straight Arrow Connector 5"/>
          <p:cNvCxnSpPr>
            <a:cxnSpLocks noChangeShapeType="1"/>
            <a:stCxn id="99382" idx="3"/>
          </p:cNvCxnSpPr>
          <p:nvPr/>
        </p:nvCxnSpPr>
        <p:spPr bwMode="auto">
          <a:xfrm flipH="1">
            <a:off x="4951414" y="4257675"/>
            <a:ext cx="346075" cy="935038"/>
          </a:xfrm>
          <a:prstGeom prst="straightConnector1">
            <a:avLst/>
          </a:prstGeom>
          <a:noFill/>
          <a:ln w="25400">
            <a:solidFill>
              <a:srgbClr val="01010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6" name="Straight Arrow Connector 65"/>
          <p:cNvCxnSpPr>
            <a:cxnSpLocks noChangeShapeType="1"/>
          </p:cNvCxnSpPr>
          <p:nvPr/>
        </p:nvCxnSpPr>
        <p:spPr bwMode="auto">
          <a:xfrm>
            <a:off x="5491163" y="4259264"/>
            <a:ext cx="190500" cy="955675"/>
          </a:xfrm>
          <a:prstGeom prst="straightConnector1">
            <a:avLst/>
          </a:prstGeom>
          <a:noFill/>
          <a:ln w="25400">
            <a:solidFill>
              <a:srgbClr val="01010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9370" name="TextBox 19"/>
          <p:cNvSpPr txBox="1">
            <a:spLocks noChangeArrowheads="1"/>
          </p:cNvSpPr>
          <p:nvPr/>
        </p:nvSpPr>
        <p:spPr bwMode="auto">
          <a:xfrm>
            <a:off x="4457701" y="5135563"/>
            <a:ext cx="868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PI3K</a:t>
            </a:r>
          </a:p>
        </p:txBody>
      </p:sp>
      <p:sp>
        <p:nvSpPr>
          <p:cNvPr id="99371" name="TextBox 73"/>
          <p:cNvSpPr txBox="1">
            <a:spLocks noChangeArrowheads="1"/>
          </p:cNvSpPr>
          <p:nvPr/>
        </p:nvSpPr>
        <p:spPr bwMode="auto">
          <a:xfrm>
            <a:off x="5340350" y="5153026"/>
            <a:ext cx="712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MAPK</a:t>
            </a:r>
          </a:p>
        </p:txBody>
      </p:sp>
      <p:sp>
        <p:nvSpPr>
          <p:cNvPr id="5" name="Cross 4"/>
          <p:cNvSpPr>
            <a:spLocks noChangeArrowheads="1"/>
          </p:cNvSpPr>
          <p:nvPr/>
        </p:nvSpPr>
        <p:spPr bwMode="auto">
          <a:xfrm rot="2700000">
            <a:off x="4968876" y="4414838"/>
            <a:ext cx="757237" cy="757238"/>
          </a:xfrm>
          <a:prstGeom prst="plus">
            <a:avLst>
              <a:gd name="adj" fmla="val 45315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3679825" y="2166938"/>
            <a:ext cx="1676400" cy="1700212"/>
            <a:chOff x="2044301" y="2192261"/>
            <a:chExt cx="1675775" cy="1700105"/>
          </a:xfrm>
        </p:grpSpPr>
        <p:pic>
          <p:nvPicPr>
            <p:cNvPr id="99378" name="Picture 36" descr="purple Y with lollipop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60142">
              <a:off x="2032136" y="2204426"/>
              <a:ext cx="1700105" cy="167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79" name="Picture 72" descr="purple Y with lollipop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8" t="68983" r="56354" b="16466"/>
            <a:stretch>
              <a:fillRect/>
            </a:stretch>
          </p:blipFill>
          <p:spPr bwMode="auto">
            <a:xfrm rot="3480000">
              <a:off x="2518885" y="2775587"/>
              <a:ext cx="278606" cy="24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3616326" y="2314576"/>
            <a:ext cx="468313" cy="912813"/>
            <a:chOff x="2092326" y="2314575"/>
            <a:chExt cx="467924" cy="913399"/>
          </a:xfrm>
        </p:grpSpPr>
        <p:sp>
          <p:nvSpPr>
            <p:cNvPr id="8" name="Oval 7"/>
            <p:cNvSpPr/>
            <p:nvPr/>
          </p:nvSpPr>
          <p:spPr>
            <a:xfrm rot="19800000">
              <a:off x="2136739" y="2438479"/>
              <a:ext cx="209376" cy="422546"/>
            </a:xfrm>
            <a:prstGeom prst="ellipse">
              <a:avLst/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9050"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 rot="19800000">
              <a:off x="2352460" y="2805428"/>
              <a:ext cx="207790" cy="422546"/>
            </a:xfrm>
            <a:prstGeom prst="ellipse">
              <a:avLst/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9050"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9800000">
              <a:off x="2092326" y="2314575"/>
              <a:ext cx="0" cy="16520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0956715"/>
      </p:ext>
    </p:extLst>
  </p:cSld>
  <p:clrMapOvr>
    <a:masterClrMapping/>
  </p:clrMapOvr>
  <p:transition spd="slow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Case Presentation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Kuiper)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7E64D559-33A0-864C-8012-3EB2990EA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47882"/>
            <a:ext cx="10069884" cy="135731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48-year-old woman with ER-positive</a:t>
            </a:r>
            <a:r>
              <a:rPr lang="en-US" sz="2400" b="1">
                <a:solidFill>
                  <a:srgbClr val="FFC000"/>
                </a:solidFill>
              </a:rPr>
              <a:t>, HER2-positive </a:t>
            </a:r>
            <a:r>
              <a:rPr lang="en-US" sz="2400" b="1" dirty="0">
                <a:solidFill>
                  <a:srgbClr val="FFC000"/>
                </a:solidFill>
              </a:rPr>
              <a:t>metastatic breast cancer</a:t>
            </a:r>
          </a:p>
          <a:p>
            <a:pPr marL="0" indent="0">
              <a:buNone/>
            </a:pPr>
            <a:endParaRPr lang="en-US" sz="2400" b="1" dirty="0">
              <a:solidFill>
                <a:srgbClr val="FFC0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B159C882-F744-6C4A-82DA-F63C648EE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350460"/>
              </p:ext>
            </p:extLst>
          </p:nvPr>
        </p:nvGraphicFramePr>
        <p:xfrm>
          <a:off x="914400" y="2500393"/>
          <a:ext cx="11048761" cy="2623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4511">
                  <a:extLst>
                    <a:ext uri="{9D8B030D-6E8A-4147-A177-3AD203B41FA5}">
                      <a16:colId xmlns:a16="http://schemas.microsoft.com/office/drawing/2014/main" xmlns="" val="2036001233"/>
                    </a:ext>
                  </a:extLst>
                </a:gridCol>
                <a:gridCol w="5684250">
                  <a:extLst>
                    <a:ext uri="{9D8B030D-6E8A-4147-A177-3AD203B41FA5}">
                      <a16:colId xmlns:a16="http://schemas.microsoft.com/office/drawing/2014/main" xmlns="" val="267970450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E9BB2B"/>
                          </a:solidFill>
                        </a:rPr>
                        <a:t>Treatments received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792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Neoadjuvant TCH ➞ lumpectomy ➞ TCH and 1 year of trastuzumab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Trastuzumab/lapatinib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T-DM1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0138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Adjuvant tamoxifen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Trastuzumab/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</a:rPr>
                        <a:t>pertuzumab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/vinorelbine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0145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</a:rPr>
                        <a:t>Fulvestrant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/trastuzumab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HER2CLIMB trial: Trastuzumab with capecitabine and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</a:rPr>
                        <a:t>tucatinib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16689650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F38C4DE5-0301-6E49-A24F-CEAD1A7BFD89}"/>
              </a:ext>
            </a:extLst>
          </p:cNvPr>
          <p:cNvSpPr txBox="1">
            <a:spLocks/>
          </p:cNvSpPr>
          <p:nvPr/>
        </p:nvSpPr>
        <p:spPr bwMode="auto">
          <a:xfrm>
            <a:off x="914400" y="5334000"/>
            <a:ext cx="10069884" cy="1371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C000"/>
                </a:solidFill>
              </a:rPr>
              <a:t>Other considerations</a:t>
            </a:r>
          </a:p>
          <a:p>
            <a:r>
              <a:rPr lang="en-US" sz="2400" kern="0" dirty="0"/>
              <a:t>Advocate for other patients</a:t>
            </a:r>
          </a:p>
          <a:p>
            <a:r>
              <a:rPr lang="en-US" sz="2400" kern="0" dirty="0"/>
              <a:t>Patient took lapatinib erroneously with T-DM1</a:t>
            </a:r>
          </a:p>
        </p:txBody>
      </p:sp>
    </p:spTree>
    <p:extLst>
      <p:ext uri="{BB962C8B-B14F-4D97-AF65-F5344CB8AC3E}">
        <p14:creationId xmlns:p14="http://schemas.microsoft.com/office/powerpoint/2010/main" val="4013502679"/>
      </p:ext>
    </p:extLst>
  </p:cSld>
  <p:clrMapOvr>
    <a:masterClrMapping/>
  </p:clrMapOvr>
  <p:transition spd="slow"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>
            <a:spLocks/>
          </p:cNvSpPr>
          <p:nvPr/>
        </p:nvSpPr>
        <p:spPr>
          <a:xfrm>
            <a:off x="3063240" y="1065057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HER2-Positive: Localized Disease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063240" y="2459953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HER2-Positive Metastatic Disease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063240" y="3854849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ER-Positive/HER2-Negative Metastatic Disease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3063240" y="51816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Triple-Negative Metastatic Disease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23EA262A-48B9-AF43-ADAE-611AC89C8290}"/>
              </a:ext>
            </a:extLst>
          </p:cNvPr>
          <p:cNvSpPr/>
          <p:nvPr/>
        </p:nvSpPr>
        <p:spPr bwMode="auto">
          <a:xfrm>
            <a:off x="2286000" y="3920381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1950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87" y="1063498"/>
            <a:ext cx="7056463" cy="5486400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2250"/>
            <a:ext cx="10972800" cy="841248"/>
          </a:xfrm>
        </p:spPr>
        <p:txBody>
          <a:bodyPr anchor="t"/>
          <a:lstStyle/>
          <a:p>
            <a:pPr eaLnBrk="1" hangingPunct="1">
              <a:spcAft>
                <a:spcPts val="600"/>
              </a:spcAft>
              <a:defRPr/>
            </a:pPr>
            <a:r>
              <a:rPr lang="en-US" sz="3200" dirty="0"/>
              <a:t>Oncology Grand Rounds Series</a:t>
            </a:r>
            <a:endParaRPr lang="en-US" sz="2600" dirty="0"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855569"/>
      </p:ext>
    </p:extLst>
  </p:cSld>
  <p:clrMapOvr>
    <a:masterClrMapping/>
  </p:clrMapOvr>
  <p:transition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609600" y="1371600"/>
            <a:ext cx="10972800" cy="4404876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5529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Endocrine Therapies for HR-Positive Breast Cancer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Group 217"/>
          <p:cNvGraphicFramePr>
            <a:graphicFrameLocks noGrp="1"/>
          </p:cNvGraphicFramePr>
          <p:nvPr>
            <p:extLst/>
          </p:nvPr>
        </p:nvGraphicFramePr>
        <p:xfrm>
          <a:off x="746760" y="1509277"/>
          <a:ext cx="10698480" cy="4136641"/>
        </p:xfrm>
        <a:graphic>
          <a:graphicData uri="http://schemas.openxmlformats.org/drawingml/2006/table">
            <a:tbl>
              <a:tblPr/>
              <a:tblGrid>
                <a:gridCol w="27950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799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234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04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+mn-cs"/>
                        </a:rPr>
                        <a:t>Agent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Mechanism of action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Main toxicities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1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  <a:cs typeface="+mn-cs"/>
                        </a:rPr>
                        <a:t>Tamoxifen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  <a:cs typeface="+mn-cs"/>
                        </a:rPr>
                        <a:t>Antiestrogen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Menopausal symptoms, stroke, DVT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1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LHRH agonists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Ovarian suppression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Menopausal symptoms, 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joint and muscle pain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1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Aromatase inhibitors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Block aromatase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Menopausal symptoms, 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joint and muscle pain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1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Fulvestrant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Estrogen receptor antagonist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Hot flashes, bone and 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muscle pain, GI symptoms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1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CDK4/6 inhibitors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Block cell cycle progression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GI symptoms, myelosuppression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1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Everolimus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mTOR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inhibitor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Stomatitis, infection, hepatotoxicity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644608"/>
      </p:ext>
    </p:extLst>
  </p:cSld>
  <p:clrMapOvr>
    <a:masterClrMapping/>
  </p:clrMapOvr>
  <p:transition spd="slow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Considerations in Systemic Therapy for ER-Positive Metastatic Breast Cancer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3E85B72-19DB-2449-BCA2-5FE2E6C64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>
              <a:spcBef>
                <a:spcPts val="1824"/>
              </a:spcBef>
            </a:pPr>
            <a:r>
              <a:rPr lang="en-US" sz="2600" dirty="0"/>
              <a:t>Choice of endocrine therapy; implications of menopausal status</a:t>
            </a:r>
          </a:p>
          <a:p>
            <a:pPr>
              <a:spcBef>
                <a:spcPts val="1824"/>
              </a:spcBef>
            </a:pPr>
            <a:r>
              <a:rPr lang="en-US" sz="2600" dirty="0"/>
              <a:t>Single-modality endocrine therapy with a biologic agent</a:t>
            </a:r>
          </a:p>
          <a:p>
            <a:pPr>
              <a:spcBef>
                <a:spcPts val="1824"/>
              </a:spcBef>
            </a:pPr>
            <a:r>
              <a:rPr lang="en-US" sz="2600" dirty="0"/>
              <a:t>Chemotherapy versus endocrine therapy: The symptomatic patient who needs an antitumor response</a:t>
            </a:r>
          </a:p>
          <a:p>
            <a:pPr>
              <a:spcBef>
                <a:spcPts val="1824"/>
              </a:spcBef>
            </a:pPr>
            <a:r>
              <a:rPr lang="en-US" sz="2600" dirty="0"/>
              <a:t>Endocrine therapy in combination with a CDK4/6 inhibitor or </a:t>
            </a:r>
            <a:r>
              <a:rPr lang="en-US" sz="2600" dirty="0" err="1"/>
              <a:t>everolimus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0547846"/>
      </p:ext>
    </p:extLst>
  </p:cSld>
  <p:clrMapOvr>
    <a:masterClrMapping/>
  </p:clrMapOvr>
  <p:transition spd="slow"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8A1DCA-3911-124D-B49A-BDFBA1FB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CDK4/6 Inhibitors: Mechanism of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4DBA61-7DBE-544F-946B-C3C8A9DD8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600200"/>
            <a:ext cx="5029200" cy="4800600"/>
          </a:xfrm>
        </p:spPr>
        <p:txBody>
          <a:bodyPr/>
          <a:lstStyle/>
          <a:p>
            <a:r>
              <a:rPr lang="en-US" sz="2300" dirty="0"/>
              <a:t>Cyclin D1 binds and activates CDK4 and CDK6, and this complex phosphorylates the retinoblastoma protein (</a:t>
            </a:r>
            <a:r>
              <a:rPr lang="en-US" sz="2300" dirty="0" err="1"/>
              <a:t>Rb</a:t>
            </a:r>
            <a:r>
              <a:rPr lang="en-US" sz="2300" dirty="0"/>
              <a:t>).   </a:t>
            </a:r>
          </a:p>
          <a:p>
            <a:r>
              <a:rPr lang="en-US" sz="2300" dirty="0"/>
              <a:t>The phosphorylation of </a:t>
            </a:r>
            <a:r>
              <a:rPr lang="en-US" sz="2300" dirty="0" err="1"/>
              <a:t>Rb</a:t>
            </a:r>
            <a:r>
              <a:rPr lang="en-US" sz="2300" dirty="0"/>
              <a:t> reduces its inhibitory control and promotes the initiation of S-phase, DNA synthesis and ultimately cell division. </a:t>
            </a:r>
          </a:p>
          <a:p>
            <a:r>
              <a:rPr lang="en-US" sz="2300" dirty="0"/>
              <a:t>CDK4/6 inhibitors interfere with the phosphorylation of </a:t>
            </a:r>
            <a:r>
              <a:rPr lang="en-US" sz="2300" dirty="0" err="1"/>
              <a:t>Rb</a:t>
            </a:r>
            <a:r>
              <a:rPr lang="en-US" sz="2300" dirty="0"/>
              <a:t> and its ability to promote cell division.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39940A-ACD5-3D4B-88BD-B64ACB9FC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47" y="1727504"/>
            <a:ext cx="5884453" cy="3932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77E5D9-A3BC-1C4D-99E4-D41650FBC142}"/>
              </a:ext>
            </a:extLst>
          </p:cNvPr>
          <p:cNvSpPr txBox="1"/>
          <p:nvPr/>
        </p:nvSpPr>
        <p:spPr>
          <a:xfrm>
            <a:off x="-7466" y="6477000"/>
            <a:ext cx="11842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Brufsky</a:t>
            </a:r>
            <a:r>
              <a:rPr lang="en-US" sz="1600" b="0" dirty="0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 AM, </a:t>
            </a:r>
            <a:r>
              <a:rPr lang="en-US" sz="1600" b="0" dirty="0" err="1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Dickler</a:t>
            </a:r>
            <a:r>
              <a:rPr lang="en-US" sz="1600" b="0" dirty="0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 MN. </a:t>
            </a:r>
            <a:r>
              <a:rPr lang="en-US" sz="1600" b="0" i="1" dirty="0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Oncologist </a:t>
            </a:r>
            <a:r>
              <a:rPr lang="en-US" sz="1600" b="0" dirty="0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2018;[</a:t>
            </a:r>
            <a:r>
              <a:rPr lang="en-US" sz="1600" b="0" dirty="0" err="1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Epub</a:t>
            </a:r>
            <a:r>
              <a:rPr lang="en-US" sz="1600" b="0" dirty="0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 ahead of print]; </a:t>
            </a:r>
            <a:r>
              <a:rPr lang="en-US" sz="1600" b="0" dirty="0" err="1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Brufsky</a:t>
            </a:r>
            <a:r>
              <a:rPr lang="en-US" sz="1600" b="0" dirty="0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 AM. </a:t>
            </a:r>
            <a:r>
              <a:rPr lang="en-US" sz="1600" b="0" i="1" dirty="0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Cancer Treat Rev </a:t>
            </a:r>
            <a:r>
              <a:rPr lang="en-US" sz="1600" b="0" dirty="0">
                <a:solidFill>
                  <a:schemeClr val="tx1"/>
                </a:solidFill>
                <a:latin typeface="+mn-lt"/>
                <a:ea typeface="Calibri" charset="0"/>
                <a:cs typeface="Calibri" charset="0"/>
              </a:rPr>
              <a:t>2017;59:22-32.</a:t>
            </a:r>
          </a:p>
        </p:txBody>
      </p:sp>
    </p:spTree>
    <p:extLst>
      <p:ext uri="{BB962C8B-B14F-4D97-AF65-F5344CB8AC3E}">
        <p14:creationId xmlns:p14="http://schemas.microsoft.com/office/powerpoint/2010/main" val="3222439601"/>
      </p:ext>
    </p:extLst>
  </p:cSld>
  <p:clrMapOvr>
    <a:masterClrMapping/>
  </p:clrMapOvr>
  <p:transition spd="slow"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1732DA-A74F-034F-80EB-DC303F4B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CDK4/6 Inhibitors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E87ABB-109F-AB4E-9800-75710EFAC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/>
              <a:t>3 CDK4/6 inhibitors FDA approved since 2/2015 based on 6 Phase III studies with over 3,600 patients</a:t>
            </a:r>
          </a:p>
          <a:p>
            <a:pPr marL="0" indent="0">
              <a:spcBef>
                <a:spcPts val="1200"/>
              </a:spcBef>
              <a:buNone/>
            </a:pPr>
            <a:endParaRPr lang="en-US" sz="900" dirty="0"/>
          </a:p>
          <a:p>
            <a:pPr>
              <a:spcBef>
                <a:spcPts val="1200"/>
              </a:spcBef>
            </a:pPr>
            <a:r>
              <a:rPr lang="en-US" sz="2400" dirty="0"/>
              <a:t>All orally administered, with different dose schedules</a:t>
            </a:r>
          </a:p>
          <a:p>
            <a:pPr lvl="1">
              <a:spcBef>
                <a:spcPts val="1200"/>
              </a:spcBef>
            </a:pPr>
            <a:r>
              <a:rPr lang="en-US" sz="2400" b="1" dirty="0">
                <a:solidFill>
                  <a:srgbClr val="E9BB2B"/>
                </a:solidFill>
              </a:rPr>
              <a:t>Palbociclib</a:t>
            </a:r>
            <a:r>
              <a:rPr lang="en-US" sz="2400" dirty="0">
                <a:solidFill>
                  <a:srgbClr val="E9BB2B"/>
                </a:solidFill>
              </a:rPr>
              <a:t>: </a:t>
            </a:r>
            <a:r>
              <a:rPr lang="en-US" sz="2400" dirty="0">
                <a:solidFill>
                  <a:schemeClr val="tx1"/>
                </a:solidFill>
              </a:rPr>
              <a:t>125</a:t>
            </a:r>
            <a:r>
              <a:rPr lang="en-US" sz="2400" dirty="0"/>
              <a:t> mg/</a:t>
            </a:r>
            <a:r>
              <a:rPr lang="en-US" sz="2400" dirty="0" err="1"/>
              <a:t>qd</a:t>
            </a:r>
            <a:r>
              <a:rPr lang="en-US" sz="2400" dirty="0"/>
              <a:t> 3 weeks on, 1 week off</a:t>
            </a:r>
          </a:p>
          <a:p>
            <a:pPr lvl="1">
              <a:spcBef>
                <a:spcPts val="1200"/>
              </a:spcBef>
            </a:pPr>
            <a:r>
              <a:rPr lang="en-US" sz="2400" b="1" dirty="0">
                <a:solidFill>
                  <a:srgbClr val="E9BB2B"/>
                </a:solidFill>
              </a:rPr>
              <a:t>Ribociclib</a:t>
            </a:r>
            <a:r>
              <a:rPr lang="en-US" sz="2400" dirty="0">
                <a:solidFill>
                  <a:srgbClr val="E9BB2B"/>
                </a:solidFill>
              </a:rPr>
              <a:t>: </a:t>
            </a:r>
            <a:r>
              <a:rPr lang="en-US" sz="2400" dirty="0"/>
              <a:t>600 mg/</a:t>
            </a:r>
            <a:r>
              <a:rPr lang="en-US" sz="2400" dirty="0" err="1"/>
              <a:t>qd</a:t>
            </a:r>
            <a:r>
              <a:rPr lang="en-US" sz="2400" dirty="0"/>
              <a:t> 3 weeks on, 1 week off</a:t>
            </a:r>
          </a:p>
          <a:p>
            <a:pPr lvl="1">
              <a:spcBef>
                <a:spcPts val="1200"/>
              </a:spcBef>
            </a:pPr>
            <a:r>
              <a:rPr lang="en-US" sz="2400" b="1" dirty="0">
                <a:solidFill>
                  <a:srgbClr val="E9BB2B"/>
                </a:solidFill>
              </a:rPr>
              <a:t>Abemaciclib</a:t>
            </a:r>
            <a:r>
              <a:rPr lang="en-US" sz="2400" dirty="0">
                <a:solidFill>
                  <a:srgbClr val="E9BB2B"/>
                </a:solidFill>
              </a:rPr>
              <a:t>: </a:t>
            </a:r>
            <a:r>
              <a:rPr lang="en-US" sz="2400"/>
              <a:t>200 mg/BID </a:t>
            </a:r>
            <a:r>
              <a:rPr lang="en-US" sz="2400" dirty="0"/>
              <a:t>continuously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en-US" sz="800" dirty="0"/>
          </a:p>
          <a:p>
            <a:pPr>
              <a:spcBef>
                <a:spcPts val="1200"/>
              </a:spcBef>
            </a:pPr>
            <a:r>
              <a:rPr lang="en-US" sz="2400" dirty="0"/>
              <a:t>Adherence to oral therapies</a:t>
            </a:r>
          </a:p>
        </p:txBody>
      </p:sp>
    </p:spTree>
    <p:extLst>
      <p:ext uri="{BB962C8B-B14F-4D97-AF65-F5344CB8AC3E}">
        <p14:creationId xmlns:p14="http://schemas.microsoft.com/office/powerpoint/2010/main" val="2265234483"/>
      </p:ext>
    </p:extLst>
  </p:cSld>
  <p:clrMapOvr>
    <a:masterClrMapping/>
  </p:clrMapOvr>
  <p:transition spd="slow"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CC68-4D6A-A149-8300-3845855EE2AC}"/>
              </a:ext>
            </a:extLst>
          </p:cNvPr>
          <p:cNvSpPr txBox="1">
            <a:spLocks/>
          </p:cNvSpPr>
          <p:nvPr/>
        </p:nvSpPr>
        <p:spPr>
          <a:xfrm>
            <a:off x="685800" y="457200"/>
            <a:ext cx="11176000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EFC53D"/>
                </a:solidFill>
                <a:effectLst/>
                <a:uLnTx/>
                <a:uFillTx/>
                <a:latin typeface="Arial"/>
                <a:ea typeface="ＭＳ Ｐゴシック"/>
              </a:rPr>
              <a:t>Randomized Trials of Endocrine Therapy +/- CDK4/6 Inhibition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EFC53D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4305467-22EF-3247-8D28-E802C8155EA2}"/>
              </a:ext>
            </a:extLst>
          </p:cNvPr>
          <p:cNvGrpSpPr/>
          <p:nvPr/>
        </p:nvGrpSpPr>
        <p:grpSpPr>
          <a:xfrm>
            <a:off x="838200" y="1689100"/>
            <a:ext cx="10515600" cy="4254500"/>
            <a:chOff x="774700" y="1828800"/>
            <a:chExt cx="10515600" cy="4254500"/>
          </a:xfrm>
        </p:grpSpPr>
        <p:sp>
          <p:nvSpPr>
            <p:cNvPr id="3" name="Rectangle 33">
              <a:extLst>
                <a:ext uri="{FF2B5EF4-FFF2-40B4-BE49-F238E27FC236}">
                  <a16:creationId xmlns:a16="http://schemas.microsoft.com/office/drawing/2014/main" xmlns="" id="{A6BC3285-91E8-8640-8AE6-FA5C45AB2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700" y="1828800"/>
              <a:ext cx="10515600" cy="4254500"/>
            </a:xfrm>
            <a:prstGeom prst="rect">
              <a:avLst/>
            </a:prstGeom>
            <a:solidFill>
              <a:srgbClr val="9CC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 charset="0"/>
                <a:cs typeface="ヒラギノ角ゴ Pro W3" charset="0"/>
              </a:endParaRPr>
            </a:p>
          </p:txBody>
        </p:sp>
        <p:graphicFrame>
          <p:nvGraphicFramePr>
            <p:cNvPr id="4" name="Group 36">
              <a:extLst>
                <a:ext uri="{FF2B5EF4-FFF2-40B4-BE49-F238E27FC236}">
                  <a16:creationId xmlns:a16="http://schemas.microsoft.com/office/drawing/2014/main" xmlns="" id="{D4DBDC57-F5BD-C049-83AE-3E8C5432221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27304344"/>
                </p:ext>
              </p:extLst>
            </p:nvPr>
          </p:nvGraphicFramePr>
          <p:xfrm>
            <a:off x="887590" y="1943100"/>
            <a:ext cx="10288409" cy="4025902"/>
          </p:xfrm>
          <a:graphic>
            <a:graphicData uri="http://schemas.openxmlformats.org/drawingml/2006/table">
              <a:tbl>
                <a:tblPr/>
                <a:tblGrid>
                  <a:gridCol w="1334910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  <a:gridCol w="2508117">
                    <a:extLst>
                      <a:ext uri="{9D8B030D-6E8A-4147-A177-3AD203B41FA5}">
                        <a16:colId xmlns:a16="http://schemas.microsoft.com/office/drawing/2014/main" xmlns="" val="20001"/>
                      </a:ext>
                    </a:extLst>
                  </a:gridCol>
                  <a:gridCol w="4054352">
                    <a:extLst>
                      <a:ext uri="{9D8B030D-6E8A-4147-A177-3AD203B41FA5}">
                        <a16:colId xmlns:a16="http://schemas.microsoft.com/office/drawing/2014/main" xmlns="" val="20002"/>
                      </a:ext>
                    </a:extLst>
                  </a:gridCol>
                  <a:gridCol w="2391030">
                    <a:extLst>
                      <a:ext uri="{9D8B030D-6E8A-4147-A177-3AD203B41FA5}">
                        <a16:colId xmlns:a16="http://schemas.microsoft.com/office/drawing/2014/main" xmlns="" val="20003"/>
                      </a:ext>
                    </a:extLst>
                  </a:gridCol>
                </a:tblGrid>
                <a:tr h="592459">
                  <a:tc>
                    <a:txBody>
                      <a:bodyPr/>
                      <a:lstStyle/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b="1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Line</a:t>
                        </a:r>
                      </a:p>
                    </a:txBody>
                    <a:tcPr marL="68580" marR="68580" marT="0" anchor="b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2B5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b="1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Trial</a:t>
                        </a:r>
                      </a:p>
                    </a:txBody>
                    <a:tcPr marL="68580" marR="68580" marT="0" anchor="b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2B5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b="1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Schema</a:t>
                        </a:r>
                      </a:p>
                    </a:txBody>
                    <a:tcPr marL="68580" marR="68580" marT="0" anchor="b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2B5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b="1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HR compared with endocrine alone</a:t>
                        </a:r>
                      </a:p>
                    </a:txBody>
                    <a:tcPr marL="68580" marR="68580" marT="0" anchor="b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2B5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561974">
                  <a:tc>
                    <a:txBody>
                      <a:bodyPr/>
                      <a:lstStyle/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First line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PALOMA-1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700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Letrozole ± palbociclib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0.49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  <a:tr h="561974">
                  <a:tc>
                    <a:txBody>
                      <a:bodyPr/>
                      <a:lstStyle/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 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PALOMA-2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Letrozole ± palbociclib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0.58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2"/>
                    </a:ext>
                  </a:extLst>
                </a:tr>
                <a:tr h="561974">
                  <a:tc>
                    <a:txBody>
                      <a:bodyPr/>
                      <a:lstStyle/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 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MONALEESA-2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Letrozole ± ribociclib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0.56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3"/>
                    </a:ext>
                  </a:extLst>
                </a:tr>
                <a:tr h="623573">
                  <a:tc>
                    <a:txBody>
                      <a:bodyPr/>
                      <a:lstStyle/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 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MONARCH 3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Letrozole or anastrozole, ± abemaciclib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0.54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4"/>
                    </a:ext>
                  </a:extLst>
                </a:tr>
                <a:tr h="561974">
                  <a:tc>
                    <a:txBody>
                      <a:bodyPr/>
                      <a:lstStyle/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Second line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PALOMA-3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Fulvestrant ± palbociclib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0.46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5"/>
                    </a:ext>
                  </a:extLst>
                </a:tr>
                <a:tr h="561974">
                  <a:tc>
                    <a:txBody>
                      <a:bodyPr/>
                      <a:lstStyle/>
                      <a:p>
                        <a:pPr marL="0" marR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 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MONARCH 2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Fulvestrant ± abemaciclib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700" dirty="0"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0.55</a:t>
                        </a: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00579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6"/>
                    </a:ext>
                  </a:extLst>
                </a:tr>
              </a:tbl>
            </a:graphicData>
          </a:graphic>
        </p:graphicFrame>
      </p:grpSp>
      <p:sp>
        <p:nvSpPr>
          <p:cNvPr id="7" name="TextBox 15">
            <a:extLst>
              <a:ext uri="{FF2B5EF4-FFF2-40B4-BE49-F238E27FC236}">
                <a16:creationId xmlns:a16="http://schemas.microsoft.com/office/drawing/2014/main" xmlns="" id="{5894A3EB-9FC1-9E48-AA4A-FA6BC0526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473280"/>
            <a:ext cx="10972800" cy="38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Courtesy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Harold Burstein</a:t>
            </a:r>
          </a:p>
        </p:txBody>
      </p:sp>
    </p:spTree>
    <p:extLst>
      <p:ext uri="{BB962C8B-B14F-4D97-AF65-F5344CB8AC3E}">
        <p14:creationId xmlns:p14="http://schemas.microsoft.com/office/powerpoint/2010/main" val="3051065586"/>
      </p:ext>
    </p:extLst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1732DA-A74F-034F-80EB-DC303F4B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for CDK4/6 Inhibitors in ER-Positive/HER2-Negative </a:t>
            </a:r>
            <a:r>
              <a:rPr lang="en-US" dirty="0" err="1"/>
              <a:t>mBC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E87ABB-109F-AB4E-9800-75710EFAC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E9BB2B"/>
                </a:solidFill>
              </a:rPr>
              <a:t>Palbociclib</a:t>
            </a:r>
            <a:r>
              <a:rPr lang="en-US" sz="2400" b="1" dirty="0">
                <a:solidFill>
                  <a:srgbClr val="E9BB2B"/>
                </a:solidFill>
              </a:rPr>
              <a:t> (Approved February 2015; March 2017)</a:t>
            </a:r>
          </a:p>
          <a:p>
            <a:r>
              <a:rPr lang="en-US" sz="2400" dirty="0"/>
              <a:t>Postmenopausal women, with an AI as initial endocrine-based therapy</a:t>
            </a:r>
          </a:p>
          <a:p>
            <a:r>
              <a:rPr lang="en-US" sz="2400" dirty="0"/>
              <a:t>With </a:t>
            </a:r>
            <a:r>
              <a:rPr lang="en-US" sz="2400" dirty="0" err="1"/>
              <a:t>fulvestrant</a:t>
            </a:r>
            <a:r>
              <a:rPr lang="en-US" sz="2400" dirty="0"/>
              <a:t> after disease progression on ET</a:t>
            </a:r>
          </a:p>
          <a:p>
            <a:pPr marL="457200" lvl="1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400" b="1" dirty="0" err="1">
                <a:solidFill>
                  <a:srgbClr val="E9BB2B"/>
                </a:solidFill>
              </a:rPr>
              <a:t>Ribociclib</a:t>
            </a:r>
            <a:r>
              <a:rPr lang="en-US" sz="2400" b="1" dirty="0">
                <a:solidFill>
                  <a:srgbClr val="E9BB2B"/>
                </a:solidFill>
              </a:rPr>
              <a:t> (Approved March 2017)</a:t>
            </a:r>
          </a:p>
          <a:p>
            <a:r>
              <a:rPr lang="en-US" sz="2400" dirty="0"/>
              <a:t>Postmenopausal women, with an AI as initial endocrine-based therapy</a:t>
            </a:r>
          </a:p>
          <a:p>
            <a:pPr marL="457200" lvl="1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400" b="1" dirty="0" err="1">
                <a:solidFill>
                  <a:srgbClr val="E9BB2B"/>
                </a:solidFill>
              </a:rPr>
              <a:t>Abemaciclib</a:t>
            </a:r>
            <a:r>
              <a:rPr lang="en-US" sz="2400" b="1" dirty="0">
                <a:solidFill>
                  <a:srgbClr val="E9BB2B"/>
                </a:solidFill>
              </a:rPr>
              <a:t> (Approved September 2017; February 2018)</a:t>
            </a:r>
          </a:p>
          <a:p>
            <a:r>
              <a:rPr lang="en-US" sz="2400" dirty="0"/>
              <a:t>Postmenopausal women, with an AI as initial endocrine-based therapy</a:t>
            </a:r>
          </a:p>
          <a:p>
            <a:r>
              <a:rPr lang="en-US" sz="2400" dirty="0"/>
              <a:t>With </a:t>
            </a:r>
            <a:r>
              <a:rPr lang="en-US" sz="2400" dirty="0" err="1"/>
              <a:t>fulvestrant</a:t>
            </a:r>
            <a:r>
              <a:rPr lang="en-US" sz="2400" dirty="0"/>
              <a:t> after disease progression on or after prior adjuvant ET or first-line ET for metastatic disease</a:t>
            </a:r>
          </a:p>
          <a:p>
            <a:r>
              <a:rPr lang="en-US" sz="2400" dirty="0"/>
              <a:t>As monotherapy after prior ET and 1 to 2 prior chemotherapy regimens in the metastatic setting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marL="98425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98425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0632526"/>
      </p:ext>
    </p:extLst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1732DA-A74F-034F-80EB-DC303F4B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Efficacy of CDK4/6 Inhibitors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E87ABB-109F-AB4E-9800-75710EFAC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/>
              <a:t>Improves time to disease progression by ~10 months when combined with ET as first-line therapy from 15 months to 25 months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No improvement yet observed in overall survival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en-US" sz="800" dirty="0"/>
          </a:p>
          <a:p>
            <a:pPr>
              <a:spcBef>
                <a:spcPts val="1200"/>
              </a:spcBef>
            </a:pPr>
            <a:r>
              <a:rPr lang="en-US" sz="2400" dirty="0"/>
              <a:t>Improves time to disease progression by ~6 to 8 months when combined with ET after progression on prior AI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No improvement yet observed in overall survival</a:t>
            </a:r>
          </a:p>
          <a:p>
            <a:endParaRPr lang="en-US" sz="2400" dirty="0"/>
          </a:p>
          <a:p>
            <a:pPr marL="98425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0720043"/>
      </p:ext>
    </p:extLst>
  </p:cSld>
  <p:clrMapOvr>
    <a:masterClrMapping/>
  </p:clrMapOvr>
  <p:transition spd="slow"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>
            <a:extLst>
              <a:ext uri="{FF2B5EF4-FFF2-40B4-BE49-F238E27FC236}">
                <a16:creationId xmlns:a16="http://schemas.microsoft.com/office/drawing/2014/main" xmlns="" id="{C802C43C-8ACC-6341-981E-750E28358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68" y="1384299"/>
            <a:ext cx="11546237" cy="4970005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62B962-8EC9-E742-AE7D-43D77893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Warnings and Precautions for CDK4/6 Inhibitors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D1330548-6E53-0644-945D-93B0CBDC4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905815"/>
              </p:ext>
            </p:extLst>
          </p:nvPr>
        </p:nvGraphicFramePr>
        <p:xfrm>
          <a:off x="428034" y="1501825"/>
          <a:ext cx="11282922" cy="47378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0134">
                  <a:extLst>
                    <a:ext uri="{9D8B030D-6E8A-4147-A177-3AD203B41FA5}">
                      <a16:colId xmlns:a16="http://schemas.microsoft.com/office/drawing/2014/main" xmlns="" val="2656859175"/>
                    </a:ext>
                  </a:extLst>
                </a:gridCol>
                <a:gridCol w="5478949">
                  <a:extLst>
                    <a:ext uri="{9D8B030D-6E8A-4147-A177-3AD203B41FA5}">
                      <a16:colId xmlns:a16="http://schemas.microsoft.com/office/drawing/2014/main" xmlns="" val="2346290739"/>
                    </a:ext>
                  </a:extLst>
                </a:gridCol>
                <a:gridCol w="1207226">
                  <a:extLst>
                    <a:ext uri="{9D8B030D-6E8A-4147-A177-3AD203B41FA5}">
                      <a16:colId xmlns:a16="http://schemas.microsoft.com/office/drawing/2014/main" xmlns="" val="3675119642"/>
                    </a:ext>
                  </a:extLst>
                </a:gridCol>
                <a:gridCol w="1300089">
                  <a:extLst>
                    <a:ext uri="{9D8B030D-6E8A-4147-A177-3AD203B41FA5}">
                      <a16:colId xmlns:a16="http://schemas.microsoft.com/office/drawing/2014/main" xmlns="" val="1418717264"/>
                    </a:ext>
                  </a:extLst>
                </a:gridCol>
                <a:gridCol w="1346524">
                  <a:extLst>
                    <a:ext uri="{9D8B030D-6E8A-4147-A177-3AD203B41FA5}">
                      <a16:colId xmlns:a16="http://schemas.microsoft.com/office/drawing/2014/main" xmlns="" val="3691841669"/>
                    </a:ext>
                  </a:extLst>
                </a:gridCol>
              </a:tblGrid>
              <a:tr h="247072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Adverse event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Warnings and precautions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</a:rPr>
                        <a:t>Palbociclib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</a:rPr>
                        <a:t>Ribociclib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</a:rPr>
                        <a:t>Abemaciclib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2904220"/>
                  </a:ext>
                </a:extLst>
              </a:tr>
              <a:tr h="1051820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Neutropenia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Perform CBC before treatment then monitor q2wk for the first 2 cycles or months (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abemaciclib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), at the beginning of each subsequent 4 cycles (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ribociclib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) or monthly for the next 2 months (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abemaciclib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) and/or as clinically indicated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4259761"/>
                  </a:ext>
                </a:extLst>
              </a:tr>
              <a:tr h="116453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QT interval prolongation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Monitor ECGs and electrolytes prior to treatment. Repeat ECGs at ~day 14 of the first cycle and at the beginning of the second cycle and as clinically indicated. Monitor electrolytes at the beginning of each cycle for 6 cycles and as clinically indicated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8923337"/>
                  </a:ext>
                </a:extLst>
              </a:tr>
              <a:tr h="986422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Hepatobiliary toxicity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Perform LFTs prior to treatment and monitor q2wk for the first 2 cycles, at the beginning of each subsequent 4 cycles (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ribociclib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) or monthly for the next 2 months (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abemaciclib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) and as indicated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1546668"/>
                  </a:ext>
                </a:extLst>
              </a:tr>
              <a:tr h="656505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Diarrhea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Initiate antidiarrheal therapy at the first sign of loose stools, increase oral fluids and notify healthcare provider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1959605"/>
                  </a:ext>
                </a:extLst>
              </a:tr>
              <a:tr h="611876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Venous thromboembolism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Monitor patients for signs and symptoms of thrombosis and pulmonary embolism and treat as medically appropriate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8822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3222325"/>
      </p:ext>
    </p:extLst>
  </p:cSld>
  <p:clrMapOvr>
    <a:masterClrMapping/>
  </p:clrMapOvr>
  <p:transition spd="slow"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4"/>
          <p:cNvSpPr>
            <a:spLocks noChangeArrowheads="1"/>
          </p:cNvSpPr>
          <p:nvPr/>
        </p:nvSpPr>
        <p:spPr bwMode="auto">
          <a:xfrm>
            <a:off x="574964" y="1828800"/>
            <a:ext cx="10972800" cy="441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3600" b="1" dirty="0">
              <a:solidFill>
                <a:srgbClr val="ECBB33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  <a:p>
            <a:pPr algn="ctr">
              <a:lnSpc>
                <a:spcPct val="90000"/>
              </a:lnSpc>
              <a:defRPr/>
            </a:pPr>
            <a:endParaRPr lang="en-US" sz="3600" b="1" dirty="0">
              <a:solidFill>
                <a:srgbClr val="ECBB33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  <a:p>
            <a:pPr algn="ctr">
              <a:lnSpc>
                <a:spcPct val="90000"/>
              </a:lnSpc>
              <a:defRPr/>
            </a:pPr>
            <a:endParaRPr lang="en-US" sz="3600" b="1" dirty="0">
              <a:solidFill>
                <a:srgbClr val="ECBB33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  <a:p>
            <a:pPr algn="ctr">
              <a:lnSpc>
                <a:spcPct val="90000"/>
              </a:lnSpc>
              <a:defRPr/>
            </a:pPr>
            <a:endParaRPr lang="en-US" sz="3600" b="1" dirty="0">
              <a:solidFill>
                <a:srgbClr val="ECBB33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  <a:p>
            <a:pPr algn="ctr">
              <a:lnSpc>
                <a:spcPct val="90000"/>
              </a:lnSpc>
              <a:defRPr/>
            </a:pPr>
            <a:endParaRPr lang="en-US" sz="3600" b="1" dirty="0">
              <a:solidFill>
                <a:srgbClr val="ECBB33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  <a:p>
            <a:pPr algn="ctr">
              <a:lnSpc>
                <a:spcPct val="90000"/>
              </a:lnSpc>
              <a:defRPr/>
            </a:pPr>
            <a:endParaRPr lang="en-US" sz="3600" b="1" dirty="0">
              <a:solidFill>
                <a:srgbClr val="ECBB33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  <a:p>
            <a:pPr algn="ctr">
              <a:lnSpc>
                <a:spcPct val="90000"/>
              </a:lnSpc>
              <a:defRPr/>
            </a:pPr>
            <a:endParaRPr lang="en-US" sz="3600" b="1" dirty="0">
              <a:solidFill>
                <a:srgbClr val="ECBB33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  <a:p>
            <a:pPr algn="ctr">
              <a:lnSpc>
                <a:spcPct val="90000"/>
              </a:lnSpc>
              <a:defRPr/>
            </a:pPr>
            <a:endParaRPr lang="en-US" sz="3600" b="1" dirty="0"/>
          </a:p>
          <a:p>
            <a:pPr algn="ctr">
              <a:lnSpc>
                <a:spcPct val="90000"/>
              </a:lnSpc>
              <a:defRPr/>
            </a:pPr>
            <a:endParaRPr lang="en-US" sz="3600" b="1" dirty="0"/>
          </a:p>
          <a:p>
            <a:pPr algn="ctr">
              <a:lnSpc>
                <a:spcPct val="90000"/>
              </a:lnSpc>
              <a:defRPr/>
            </a:pPr>
            <a:endParaRPr lang="en-US" sz="3600" b="1" dirty="0"/>
          </a:p>
          <a:p>
            <a:pPr algn="ctr">
              <a:lnSpc>
                <a:spcPct val="90000"/>
              </a:lnSpc>
              <a:defRPr/>
            </a:pPr>
            <a:r>
              <a:rPr lang="en-US" sz="3600" dirty="0"/>
              <a:t> </a:t>
            </a:r>
          </a:p>
          <a:p>
            <a:pPr algn="ctr">
              <a:lnSpc>
                <a:spcPct val="90000"/>
              </a:lnSpc>
              <a:defRPr/>
            </a:pPr>
            <a:endParaRPr lang="en-US" sz="3600" b="1" dirty="0"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  <a:p>
            <a:pPr algn="ctr">
              <a:lnSpc>
                <a:spcPct val="90000"/>
              </a:lnSpc>
              <a:defRPr/>
            </a:pPr>
            <a:endParaRPr lang="en-US" sz="3600" b="1" dirty="0"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4E18B15-903B-144D-B28E-283E0C0C1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Key Clinical Scenarios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C58993D-FB9B-8849-81E3-CA1804753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De novo metastatic disease</a:t>
            </a:r>
          </a:p>
          <a:p>
            <a:pPr>
              <a:spcBef>
                <a:spcPts val="1200"/>
              </a:spcBef>
            </a:pPr>
            <a:r>
              <a:rPr lang="en-US" dirty="0"/>
              <a:t>Recurrence during adjuvant ET</a:t>
            </a:r>
          </a:p>
          <a:p>
            <a:pPr>
              <a:spcBef>
                <a:spcPts val="1200"/>
              </a:spcBef>
            </a:pPr>
            <a:r>
              <a:rPr lang="en-US" dirty="0"/>
              <a:t>Recurrence after adjuvant ET</a:t>
            </a:r>
          </a:p>
          <a:p>
            <a:pPr>
              <a:spcBef>
                <a:spcPts val="1200"/>
              </a:spcBef>
            </a:pPr>
            <a:r>
              <a:rPr lang="en-US" dirty="0"/>
              <a:t>Disease progression while receiving ET with CDK4/6 inhibitor</a:t>
            </a:r>
          </a:p>
          <a:p>
            <a:pPr>
              <a:spcBef>
                <a:spcPts val="1200"/>
              </a:spcBef>
            </a:pPr>
            <a:r>
              <a:rPr lang="en-US" dirty="0"/>
              <a:t>Brain metastases</a:t>
            </a:r>
          </a:p>
          <a:p>
            <a:pPr marL="0" indent="0">
              <a:spcBef>
                <a:spcPts val="1200"/>
              </a:spcBef>
              <a:buNone/>
            </a:pPr>
            <a:endParaRPr lang="en-US" b="1" dirty="0">
              <a:solidFill>
                <a:srgbClr val="E9BB2B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>
                <a:solidFill>
                  <a:srgbClr val="E9BB2B"/>
                </a:solidFill>
              </a:rPr>
              <a:t>Other Key Factors</a:t>
            </a:r>
          </a:p>
          <a:p>
            <a:pPr>
              <a:spcBef>
                <a:spcPts val="1200"/>
              </a:spcBef>
            </a:pPr>
            <a:r>
              <a:rPr lang="en-US" dirty="0"/>
              <a:t>Premenopausal versus postmenopausal</a:t>
            </a:r>
          </a:p>
          <a:p>
            <a:pPr>
              <a:spcBef>
                <a:spcPts val="1200"/>
              </a:spcBef>
            </a:pPr>
            <a:r>
              <a:rPr lang="en-US" dirty="0"/>
              <a:t>Asymptomatic, low-volume versus symptomatic, high-volume disease</a:t>
            </a:r>
          </a:p>
        </p:txBody>
      </p:sp>
    </p:spTree>
    <p:extLst>
      <p:ext uri="{BB962C8B-B14F-4D97-AF65-F5344CB8AC3E}">
        <p14:creationId xmlns:p14="http://schemas.microsoft.com/office/powerpoint/2010/main" val="1950448241"/>
      </p:ext>
    </p:extLst>
  </p:cSld>
  <p:clrMapOvr>
    <a:masterClrMapping/>
  </p:clrMapOvr>
  <p:transition spd="slow"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Case Presentation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Kuiper)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65D8BA66-726F-9349-B3E2-4E5E0F3D5FE2}"/>
              </a:ext>
            </a:extLst>
          </p:cNvPr>
          <p:cNvSpPr txBox="1">
            <a:spLocks/>
          </p:cNvSpPr>
          <p:nvPr/>
        </p:nvSpPr>
        <p:spPr>
          <a:xfrm>
            <a:off x="914639" y="1462089"/>
            <a:ext cx="10069884" cy="50276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9BB2B"/>
                </a:solidFill>
                <a:effectLst/>
                <a:uLnTx/>
                <a:uFillTx/>
                <a:latin typeface="Arial"/>
                <a:ea typeface="ＭＳ Ｐゴシック"/>
              </a:rPr>
              <a:t>60-year-old woman with de novo ER-positive, HER2-negative metastatic lobular carcinoma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dirty="0">
              <a:solidFill>
                <a:srgbClr val="E9BB2B"/>
              </a:solidFill>
              <a:latin typeface="Arial"/>
              <a:ea typeface="ＭＳ Ｐゴシック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9BB2B"/>
                </a:solidFill>
                <a:effectLst/>
                <a:uLnTx/>
                <a:uFillTx/>
                <a:latin typeface="Arial"/>
                <a:ea typeface="ＭＳ Ｐゴシック"/>
              </a:rPr>
              <a:t>Treatments received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Ribociclib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/letrozole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</a:rPr>
              <a:t>D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enosumab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400" kern="0" dirty="0">
              <a:solidFill>
                <a:srgbClr val="FFFFFF"/>
              </a:solidFill>
              <a:latin typeface="Arial"/>
              <a:ea typeface="ＭＳ Ｐゴシック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9BB2B"/>
                </a:solidFill>
                <a:effectLst/>
                <a:uLnTx/>
                <a:uFillTx/>
                <a:latin typeface="Arial"/>
                <a:ea typeface="ＭＳ Ｐゴシック"/>
              </a:rPr>
              <a:t>Other considerations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Palliative care referral implications</a:t>
            </a:r>
          </a:p>
        </p:txBody>
      </p:sp>
    </p:spTree>
    <p:extLst>
      <p:ext uri="{BB962C8B-B14F-4D97-AF65-F5344CB8AC3E}">
        <p14:creationId xmlns:p14="http://schemas.microsoft.com/office/powerpoint/2010/main" val="480367212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Oncology Grand Rounds: Format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55D4EF2D-3650-BE4A-BC82-E462D5317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884"/>
            <a:ext cx="10972800" cy="4997916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800" b="1" dirty="0">
                <a:solidFill>
                  <a:srgbClr val="E8C658"/>
                </a:solidFill>
              </a:rPr>
              <a:t>Personalized oncology strategy</a:t>
            </a:r>
          </a:p>
          <a:p>
            <a:pPr lvl="1">
              <a:spcBef>
                <a:spcPts val="400"/>
              </a:spcBef>
            </a:pPr>
            <a:r>
              <a:rPr lang="en-US" sz="2800" b="1" dirty="0"/>
              <a:t>New markers and agents</a:t>
            </a:r>
          </a:p>
          <a:p>
            <a:pPr>
              <a:spcBef>
                <a:spcPts val="400"/>
              </a:spcBef>
            </a:pPr>
            <a:endParaRPr lang="en-US" sz="2800" b="1" dirty="0"/>
          </a:p>
          <a:p>
            <a:pPr>
              <a:spcBef>
                <a:spcPts val="400"/>
              </a:spcBef>
            </a:pPr>
            <a:r>
              <a:rPr lang="en-US" sz="2800" b="1" dirty="0">
                <a:solidFill>
                  <a:srgbClr val="E8C658"/>
                </a:solidFill>
              </a:rPr>
              <a:t>Patient counseling and education as </a:t>
            </a:r>
            <a:br>
              <a:rPr lang="en-US" sz="2800" b="1" dirty="0">
                <a:solidFill>
                  <a:srgbClr val="E8C658"/>
                </a:solidFill>
              </a:rPr>
            </a:br>
            <a:r>
              <a:rPr lang="en-US" sz="2800" b="1" dirty="0">
                <a:solidFill>
                  <a:srgbClr val="E8C658"/>
                </a:solidFill>
              </a:rPr>
              <a:t>a component of that strategy</a:t>
            </a:r>
          </a:p>
          <a:p>
            <a:pPr lvl="1">
              <a:spcBef>
                <a:spcPts val="400"/>
              </a:spcBef>
            </a:pPr>
            <a:r>
              <a:rPr lang="en-US" sz="2800" b="1" dirty="0"/>
              <a:t>Symptom management</a:t>
            </a:r>
          </a:p>
          <a:p>
            <a:pPr>
              <a:spcBef>
                <a:spcPts val="400"/>
              </a:spcBef>
            </a:pPr>
            <a:endParaRPr lang="en-US" sz="2800" b="1" dirty="0"/>
          </a:p>
          <a:p>
            <a:pPr>
              <a:spcBef>
                <a:spcPts val="400"/>
              </a:spcBef>
            </a:pPr>
            <a:r>
              <a:rPr lang="en-US" sz="2800" b="1" dirty="0">
                <a:solidFill>
                  <a:srgbClr val="E8C658"/>
                </a:solidFill>
              </a:rPr>
              <a:t>Discussion of actual cases from </a:t>
            </a:r>
            <a:br>
              <a:rPr lang="en-US" sz="2800" b="1" dirty="0">
                <a:solidFill>
                  <a:srgbClr val="E8C658"/>
                </a:solidFill>
              </a:rPr>
            </a:br>
            <a:r>
              <a:rPr lang="en-US" sz="2800" b="1" dirty="0">
                <a:solidFill>
                  <a:srgbClr val="E8C658"/>
                </a:solidFill>
              </a:rPr>
              <a:t>nurse faculty</a:t>
            </a:r>
          </a:p>
          <a:p>
            <a:pPr lvl="1">
              <a:spcBef>
                <a:spcPts val="400"/>
              </a:spcBef>
            </a:pPr>
            <a:r>
              <a:rPr lang="en-US" sz="2800" b="1" dirty="0"/>
              <a:t>The bond that heals; trust and integrity</a:t>
            </a:r>
          </a:p>
          <a:p>
            <a:pPr lvl="1">
              <a:spcBef>
                <a:spcPts val="400"/>
              </a:spcBef>
            </a:pPr>
            <a:r>
              <a:rPr lang="en-US" sz="2800" b="1" dirty="0"/>
              <a:t>Supporting family and loved 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98CF54-3146-AB44-BE6E-BF9F34D03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0445" r="-2363" b="-12548"/>
          <a:stretch/>
        </p:blipFill>
        <p:spPr>
          <a:xfrm>
            <a:off x="8482384" y="1402883"/>
            <a:ext cx="2459736" cy="137135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A44BFF-DCF0-8A46-9CEE-B14E73D251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21" b="8852"/>
          <a:stretch/>
        </p:blipFill>
        <p:spPr>
          <a:xfrm>
            <a:off x="9104176" y="5067947"/>
            <a:ext cx="1216152" cy="136821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F30F5B-8229-C74D-A057-D708947D2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2133" y="3097952"/>
            <a:ext cx="1463040" cy="137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05100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Case Presentation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Czapla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BFA5CADC-D2FB-9046-B78F-8F339E1F6076}"/>
              </a:ext>
            </a:extLst>
          </p:cNvPr>
          <p:cNvSpPr txBox="1">
            <a:spLocks/>
          </p:cNvSpPr>
          <p:nvPr/>
        </p:nvSpPr>
        <p:spPr>
          <a:xfrm>
            <a:off x="914400" y="1371600"/>
            <a:ext cx="10069884" cy="53959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/>
              </a:rPr>
              <a:t>36-year-old woman with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9BB2B"/>
                </a:solidFill>
                <a:effectLst/>
                <a:uLnTx/>
                <a:uFillTx/>
                <a:latin typeface="Arial"/>
                <a:ea typeface="ＭＳ Ｐゴシック"/>
              </a:rPr>
              <a:t>ER-positive, HER2-negative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/>
              </a:rPr>
              <a:t>metastatic breast cancer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dirty="0">
              <a:solidFill>
                <a:srgbClr val="FFC000"/>
              </a:solidFill>
              <a:latin typeface="Arial"/>
              <a:ea typeface="ＭＳ Ｐゴシック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/>
              </a:rPr>
              <a:t>Treatments received</a:t>
            </a:r>
          </a:p>
          <a:p>
            <a:pP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Neoadjuvant AC ➞ dose-dense paclitaxel</a:t>
            </a:r>
          </a:p>
          <a:p>
            <a:pPr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</a:rPr>
              <a:t>A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bemaciclib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/letrozole with ovarian suppression on Phase I protocol</a:t>
            </a:r>
          </a:p>
          <a:p>
            <a:pPr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</a:rPr>
              <a:t>N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iraparib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 and pembrolizumab on Phase I/II KEYNOTE-162 trial</a:t>
            </a:r>
          </a:p>
          <a:p>
            <a:pP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Capecitabine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1200" kern="0" dirty="0">
              <a:solidFill>
                <a:srgbClr val="FFFFFF"/>
              </a:solidFill>
              <a:latin typeface="Arial"/>
              <a:ea typeface="ＭＳ Ｐゴシック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9BB2B"/>
                </a:solidFill>
                <a:effectLst/>
                <a:uLnTx/>
                <a:uFillTx/>
                <a:latin typeface="Arial"/>
                <a:ea typeface="ＭＳ Ｐゴシック"/>
              </a:rPr>
              <a:t>Other considerations</a:t>
            </a:r>
          </a:p>
          <a:p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</a:rPr>
              <a:t>Diagnosed in 2012 at 28 weeks pregnant</a:t>
            </a:r>
          </a:p>
          <a:p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</a:rPr>
              <a:t>Disease changed from ER-positive, HER2-negative to triple-negative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Married with 3 young children</a:t>
            </a:r>
          </a:p>
        </p:txBody>
      </p:sp>
    </p:spTree>
    <p:extLst>
      <p:ext uri="{BB962C8B-B14F-4D97-AF65-F5344CB8AC3E}">
        <p14:creationId xmlns:p14="http://schemas.microsoft.com/office/powerpoint/2010/main" val="2834311216"/>
      </p:ext>
    </p:extLst>
  </p:cSld>
  <p:clrMapOvr>
    <a:masterClrMapping/>
  </p:clrMapOvr>
  <p:transition spd="slow"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8A1DCA-3911-124D-B49A-BDFBA1FB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mTOR Inhibitors: Mechanism of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4DBA61-7DBE-544F-946B-C3C8A9DD8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600200"/>
            <a:ext cx="5029200" cy="4800600"/>
          </a:xfrm>
        </p:spPr>
        <p:txBody>
          <a:bodyPr/>
          <a:lstStyle/>
          <a:p>
            <a:r>
              <a:rPr lang="en-US" sz="2300" dirty="0"/>
              <a:t>mTOR activates ER in a </a:t>
            </a:r>
            <a:br>
              <a:rPr lang="en-US" sz="2300" dirty="0"/>
            </a:br>
            <a:r>
              <a:rPr lang="en-US" sz="2300" dirty="0"/>
              <a:t>ligand-independent manner</a:t>
            </a:r>
          </a:p>
          <a:p>
            <a:r>
              <a:rPr lang="en-US" sz="2300" dirty="0"/>
              <a:t>Estradiol suppresses apoptosis induced by mTOR blockade</a:t>
            </a:r>
          </a:p>
          <a:p>
            <a:r>
              <a:rPr lang="en-US" sz="2300" dirty="0"/>
              <a:t>Hyperactivation of the mTOR pathway is observed in endocrine therapy-resistant breast cancer cells</a:t>
            </a:r>
          </a:p>
          <a:p>
            <a:r>
              <a:rPr lang="en-US" sz="2300" dirty="0"/>
              <a:t>mTOR is a rational target to enhance the efficacy of hormonal therapy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39940A-ACD5-3D4B-88BD-B64ACB9FC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48" y="1727504"/>
            <a:ext cx="5884451" cy="3932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77E5D9-A3BC-1C4D-99E4-D41650FBC142}"/>
              </a:ext>
            </a:extLst>
          </p:cNvPr>
          <p:cNvSpPr txBox="1"/>
          <p:nvPr/>
        </p:nvSpPr>
        <p:spPr>
          <a:xfrm>
            <a:off x="-7466" y="6477000"/>
            <a:ext cx="11842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Brufsky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 AM,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Dickler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 MN.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Oncologist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2018;[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Epub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 ahead of print];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Brufsky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 AM.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Cancer Treat Rev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2017;59:22-32.</a:t>
            </a:r>
          </a:p>
        </p:txBody>
      </p:sp>
    </p:spTree>
    <p:extLst>
      <p:ext uri="{BB962C8B-B14F-4D97-AF65-F5344CB8AC3E}">
        <p14:creationId xmlns:p14="http://schemas.microsoft.com/office/powerpoint/2010/main" val="1278216451"/>
      </p:ext>
    </p:extLst>
  </p:cSld>
  <p:clrMapOvr>
    <a:masterClrMapping/>
  </p:clrMapOvr>
  <p:transition spd="slow"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53223"/>
            <a:ext cx="8317160" cy="4051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BOLERO-2: Progression-Free Survival — Local and Central Assessment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141" y="6242447"/>
            <a:ext cx="8122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err="1">
                <a:latin typeface="Arial" panose="020B0604020202020204" pitchFamily="34" charset="0"/>
                <a:cs typeface="Arial" panose="020B0604020202020204" pitchFamily="34" charset="0"/>
              </a:rPr>
              <a:t>Yardley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 DA et al. </a:t>
            </a:r>
            <a:r>
              <a:rPr lang="da-DK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Adv</a:t>
            </a:r>
            <a:r>
              <a:rPr lang="da-DK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Ther</a:t>
            </a:r>
            <a:r>
              <a:rPr lang="da-DK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2013;30(10):870-84. </a:t>
            </a:r>
            <a:b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600" dirty="0" err="1">
                <a:latin typeface="Arial" panose="020B0604020202020204" pitchFamily="34" charset="0"/>
                <a:cs typeface="Arial" panose="020B0604020202020204" pitchFamily="34" charset="0"/>
              </a:rPr>
              <a:t>Burris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 H et al. SABCS 2014;Abstract P2-16-17.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5566033"/>
            <a:ext cx="93939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18-month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everolimus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exemestane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(12.6%)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placebo +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exemestane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(1.7%), </a:t>
            </a:r>
            <a:r>
              <a:rPr lang="da-DK" sz="1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a-DK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0.0001.</a:t>
            </a:r>
            <a:endParaRPr lang="en-US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xmlns="" id="{EF999FE4-8D7B-CF42-84E3-39CF402C20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1153876"/>
              </p:ext>
            </p:extLst>
          </p:nvPr>
        </p:nvGraphicFramePr>
        <p:xfrm>
          <a:off x="6172200" y="1392362"/>
          <a:ext cx="5638799" cy="2590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09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67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err="1">
                          <a:solidFill>
                            <a:srgbClr val="F8951E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Everolimus</a:t>
                      </a:r>
                      <a:r>
                        <a:rPr lang="en-US" sz="1800" dirty="0">
                          <a:solidFill>
                            <a:srgbClr val="F8951E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800" dirty="0" err="1">
                          <a:solidFill>
                            <a:srgbClr val="F8951E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exemestane</a:t>
                      </a:r>
                      <a:r>
                        <a:rPr lang="en-US" sz="1800" dirty="0">
                          <a:solidFill>
                            <a:srgbClr val="F8951E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800" dirty="0">
                          <a:solidFill>
                            <a:srgbClr val="F8951E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rgbClr val="F8951E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(n = 485)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>
                          <a:solidFill>
                            <a:srgbClr val="99CC00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Placebo + </a:t>
                      </a:r>
                      <a:r>
                        <a:rPr lang="en-US" sz="1800" dirty="0" err="1">
                          <a:solidFill>
                            <a:srgbClr val="99CC00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exemestane</a:t>
                      </a:r>
                      <a:r>
                        <a:rPr lang="en-US" sz="1800" dirty="0">
                          <a:solidFill>
                            <a:srgbClr val="99CC00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800" dirty="0">
                          <a:solidFill>
                            <a:srgbClr val="99CC00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rgbClr val="99CC00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(n = 239)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1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(months)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1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b="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= 0.45; </a:t>
                      </a:r>
                      <a:r>
                        <a:rPr lang="en-US" sz="18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00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assessment median (months)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71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b="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= 0.38; </a:t>
                      </a:r>
                      <a:r>
                        <a:rPr lang="en-US" sz="18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81038537"/>
      </p:ext>
    </p:extLst>
  </p:cSld>
  <p:clrMapOvr>
    <a:masterClrMapping/>
  </p:clrMapOvr>
  <p:transition spd="slow"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>
            <a:extLst>
              <a:ext uri="{FF2B5EF4-FFF2-40B4-BE49-F238E27FC236}">
                <a16:creationId xmlns:a16="http://schemas.microsoft.com/office/drawing/2014/main" xmlns="" id="{893FB584-EA8F-BF4E-833A-FA89A2E2E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99" y="1371600"/>
            <a:ext cx="11125201" cy="3954376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BOLERO-2: Time Course of Adverse Events of Interest for Patients Receiving </a:t>
            </a:r>
            <a:r>
              <a:rPr lang="en-US" dirty="0" err="1"/>
              <a:t>Everolimus</a:t>
            </a:r>
            <a:r>
              <a:rPr lang="en-US" dirty="0"/>
              <a:t> and </a:t>
            </a:r>
            <a:r>
              <a:rPr lang="en-US" dirty="0" err="1"/>
              <a:t>Exemestane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0187232"/>
              </p:ext>
            </p:extLst>
          </p:nvPr>
        </p:nvGraphicFramePr>
        <p:xfrm>
          <a:off x="609600" y="1439776"/>
          <a:ext cx="10972801" cy="3810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5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990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57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323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529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≥2 AE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course</a:t>
                      </a:r>
                      <a:endParaRPr lang="en-US" sz="20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Cumulative risk </a:t>
                      </a:r>
                      <a:endParaRPr lang="en-US" sz="20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 resolved from Grade 3/4 to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≤1 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44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Stomatitis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&gt;33% of events reported within </a:t>
                      </a:r>
                      <a:b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2 weeks of Tx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4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Hyperglycemia</a:t>
                      </a:r>
                      <a:endParaRPr lang="en-US" sz="2000" b="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Approx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50% of events reported within first 6 weeks of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Tx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46%</a:t>
                      </a:r>
                      <a:r>
                        <a:rPr lang="en-US" sz="2000" b="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4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&gt;33% of events reported within </a:t>
                      </a:r>
                      <a:b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6 weeks of Tx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44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Pneumonitis</a:t>
                      </a:r>
                      <a:endParaRPr lang="en-US" sz="2000" b="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Approx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25% of events reported within first 12 weeks of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Tx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r>
                        <a:rPr lang="en-US" sz="2000" b="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6459434"/>
            <a:ext cx="8597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Rugo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HS et al.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2014;25(4):808-15.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1" y="5718968"/>
            <a:ext cx="1082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“Most </a:t>
            </a:r>
            <a:r>
              <a:rPr 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everolimus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-associated adverse events occur soon after initiation of therapy, are typically of mild or moderate severity, and are generally manageable with dose reduction and interruption.”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406144"/>
            <a:ext cx="6702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Includes new-onset diabetes mellitus;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Noninfectious pneumonitis only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2800134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3">
            <a:extLst>
              <a:ext uri="{FF2B5EF4-FFF2-40B4-BE49-F238E27FC236}">
                <a16:creationId xmlns:a16="http://schemas.microsoft.com/office/drawing/2014/main" xmlns="" id="{822935E9-71C0-CE4B-966B-1D52FDF16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447800"/>
            <a:ext cx="11658600" cy="4800600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291029"/>
              </p:ext>
            </p:extLst>
          </p:nvPr>
        </p:nvGraphicFramePr>
        <p:xfrm>
          <a:off x="304800" y="1536701"/>
          <a:ext cx="11277600" cy="3291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3399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EFC53D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B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EFC53D"/>
                          </a:solidFill>
                        </a:rPr>
                        <a:t>Grade</a:t>
                      </a:r>
                      <a:r>
                        <a:rPr lang="en-US" sz="1600" baseline="0" dirty="0">
                          <a:solidFill>
                            <a:srgbClr val="EFC53D"/>
                          </a:solidFill>
                        </a:rPr>
                        <a:t> 1</a:t>
                      </a:r>
                      <a:endParaRPr lang="en-US" sz="1600" dirty="0">
                        <a:solidFill>
                          <a:srgbClr val="EFC53D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B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EFC53D"/>
                          </a:solidFill>
                        </a:rPr>
                        <a:t>Grade 2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B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EFC53D"/>
                          </a:solidFill>
                        </a:rPr>
                        <a:t>Grade 3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B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EFC53D"/>
                          </a:solidFill>
                        </a:rPr>
                        <a:t>Grade 4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B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401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Clinical exam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Erythema of the mucosa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Patchy ulcerations or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pseudomembranes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Confluent ulcerations or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pseudomembranes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, bleeding with minor trauma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Tissue necrosis, significant spontaneous bleeding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786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Functional </a:t>
                      </a: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symptoms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Minimal symptoms, normal diet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Symptomatic but can eat and swallow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modified diet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Symptomatic and unable to adequately aliment or hydrate orally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Symptoms associated with life-threatening consequences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57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Dose modifications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 dose adjustment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Temporary dose interruption until recovery to Gr 1; initiate at same dose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Temporary dose interruption until recovery to Gr 1; initiate at lower dose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Discontinue and treat with appropriate medical therapy</a:t>
                      </a: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4291606"/>
                  </a:ext>
                </a:extLst>
              </a:tr>
            </a:tbl>
          </a:graphicData>
        </a:graphic>
      </p:graphicFrame>
      <p:pic>
        <p:nvPicPr>
          <p:cNvPr id="127004" name="Picture 6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98" y="4924115"/>
            <a:ext cx="1736502" cy="112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005" name="Picture 7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60" y="4924115"/>
            <a:ext cx="1544572" cy="118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006" name="Picture 8" descr="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24115"/>
            <a:ext cx="1931982" cy="117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007" name="Picture 9" descr="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0" y="4924115"/>
            <a:ext cx="1869438" cy="116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08" name="TextBox 10"/>
          <p:cNvSpPr txBox="1">
            <a:spLocks noChangeArrowheads="1"/>
          </p:cNvSpPr>
          <p:nvPr/>
        </p:nvSpPr>
        <p:spPr bwMode="auto">
          <a:xfrm>
            <a:off x="228600" y="6460123"/>
            <a:ext cx="11658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 Oliveira MA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Oral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2011</a:t>
            </a:r>
            <a:r>
              <a:rPr lang="en-US" sz="1600" dirty="0">
                <a:solidFill>
                  <a:srgbClr val="FFFFFF"/>
                </a:solidFill>
              </a:rPr>
              <a:t>; </a:t>
            </a:r>
            <a:r>
              <a:rPr lang="en-US" sz="1600" dirty="0" err="1">
                <a:solidFill>
                  <a:srgbClr val="FFFFFF"/>
                </a:solidFill>
              </a:rPr>
              <a:t>Ferte</a:t>
            </a:r>
            <a:r>
              <a:rPr lang="en-US" sz="1600" dirty="0">
                <a:solidFill>
                  <a:srgbClr val="FFFFFF"/>
                </a:solidFill>
              </a:rPr>
              <a:t> C et al. </a:t>
            </a:r>
            <a:r>
              <a:rPr lang="en-US" sz="1600" i="1" dirty="0" err="1">
                <a:solidFill>
                  <a:srgbClr val="FFFFFF"/>
                </a:solidFill>
              </a:rPr>
              <a:t>Eur</a:t>
            </a:r>
            <a:r>
              <a:rPr lang="en-US" sz="1600" i="1" dirty="0">
                <a:solidFill>
                  <a:srgbClr val="FFFFFF"/>
                </a:solidFill>
              </a:rPr>
              <a:t> J Cancer </a:t>
            </a:r>
            <a:r>
              <a:rPr lang="en-US" sz="1600" dirty="0">
                <a:solidFill>
                  <a:srgbClr val="FFFFFF"/>
                </a:solidFill>
              </a:rPr>
              <a:t>2011; Cawley M et al. </a:t>
            </a:r>
            <a:r>
              <a:rPr lang="en-US" sz="1600" i="1" dirty="0" err="1">
                <a:solidFill>
                  <a:srgbClr val="FFFFFF"/>
                </a:solidFill>
              </a:rPr>
              <a:t>Clin</a:t>
            </a:r>
            <a:r>
              <a:rPr lang="en-US" sz="1600" i="1" dirty="0">
                <a:solidFill>
                  <a:srgbClr val="FFFFFF"/>
                </a:solidFill>
              </a:rPr>
              <a:t> J Oncol </a:t>
            </a:r>
            <a:r>
              <a:rPr lang="en-US" sz="1600" i="1" dirty="0" err="1">
                <a:solidFill>
                  <a:srgbClr val="FFFFFF"/>
                </a:solidFill>
              </a:rPr>
              <a:t>Nurs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2005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D26E07E-FFE0-2943-8939-C6A7DFF6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Everolimus</a:t>
            </a:r>
            <a:r>
              <a:rPr lang="en-US" dirty="0"/>
              <a:t>-Associated Stomatitis</a:t>
            </a:r>
          </a:p>
        </p:txBody>
      </p:sp>
    </p:spTree>
    <p:extLst>
      <p:ext uri="{BB962C8B-B14F-4D97-AF65-F5344CB8AC3E}">
        <p14:creationId xmlns:p14="http://schemas.microsoft.com/office/powerpoint/2010/main" val="2451579738"/>
      </p:ext>
    </p:extLst>
  </p:cSld>
  <p:clrMapOvr>
    <a:masterClrMapping/>
  </p:clrMapOvr>
  <p:transition spd="slow"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Case Presentation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Kuiper)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457DB6AA-8399-2E4A-9FF8-8B2A90F2768D}"/>
              </a:ext>
            </a:extLst>
          </p:cNvPr>
          <p:cNvSpPr txBox="1">
            <a:spLocks/>
          </p:cNvSpPr>
          <p:nvPr/>
        </p:nvSpPr>
        <p:spPr>
          <a:xfrm>
            <a:off x="914400" y="1295400"/>
            <a:ext cx="10069884" cy="9001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/>
              </a:rPr>
              <a:t>41-year-old woman with ER-positive, HER2-negative metastatic breast cancer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dirty="0">
              <a:solidFill>
                <a:srgbClr val="FFC000"/>
              </a:solidFill>
              <a:latin typeface="Arial"/>
              <a:ea typeface="ＭＳ Ｐゴシック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ＭＳ Ｐゴシック"/>
              <a:sym typeface="Wingdings" pitchFamily="2" charset="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1738136-3BB3-4C4E-97BC-42367E651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66338"/>
              </p:ext>
            </p:extLst>
          </p:nvPr>
        </p:nvGraphicFramePr>
        <p:xfrm>
          <a:off x="914400" y="2195511"/>
          <a:ext cx="11048761" cy="272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4511">
                  <a:extLst>
                    <a:ext uri="{9D8B030D-6E8A-4147-A177-3AD203B41FA5}">
                      <a16:colId xmlns:a16="http://schemas.microsoft.com/office/drawing/2014/main" xmlns="" val="2036001233"/>
                    </a:ext>
                  </a:extLst>
                </a:gridCol>
                <a:gridCol w="5684250">
                  <a:extLst>
                    <a:ext uri="{9D8B030D-6E8A-4147-A177-3AD203B41FA5}">
                      <a16:colId xmlns:a16="http://schemas.microsoft.com/office/drawing/2014/main" xmlns="" val="267970450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E9BB2B"/>
                          </a:solidFill>
                        </a:rPr>
                        <a:t>Treatments received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792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Neoadjuvant docetaxel switched to AC chemo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Fulvestrant</a:t>
                      </a: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 and leuprolide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lang="en-US" sz="2400" kern="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</a:rPr>
                        <a:t>G</a:t>
                      </a:r>
                      <a:r>
                        <a:rPr kumimoji="0" lang="en-US" sz="2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emcitabine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0138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Adjuvant tamoxifen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Everolimus</a:t>
                      </a: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 and tamoxifen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0145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Palbociclib</a:t>
                      </a: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/letrozole with leuprolide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16689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54013" indent="-342900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RT and capecitabine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8403868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A88AD624-9F33-EC48-8936-43FF5835AA6E}"/>
              </a:ext>
            </a:extLst>
          </p:cNvPr>
          <p:cNvSpPr txBox="1">
            <a:spLocks/>
          </p:cNvSpPr>
          <p:nvPr/>
        </p:nvSpPr>
        <p:spPr>
          <a:xfrm>
            <a:off x="914400" y="5091110"/>
            <a:ext cx="10069884" cy="176688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/>
              </a:rPr>
              <a:t>Other considerations</a:t>
            </a:r>
          </a:p>
          <a:p>
            <a:r>
              <a:rPr lang="en-US" sz="2400" kern="0" dirty="0">
                <a:latin typeface="Arial"/>
                <a:ea typeface="ＭＳ Ｐゴシック"/>
              </a:rPr>
              <a:t>CDK inhibitor trial? </a:t>
            </a:r>
          </a:p>
          <a:p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</a:rPr>
              <a:t>ESR1 mutation</a:t>
            </a:r>
          </a:p>
          <a:p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</a:rPr>
              <a:t>Depression and anxiety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dirty="0">
              <a:solidFill>
                <a:srgbClr val="FFC000"/>
              </a:solidFill>
              <a:latin typeface="Arial"/>
              <a:ea typeface="ＭＳ Ｐゴシック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ＭＳ Ｐゴシック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96892545"/>
      </p:ext>
    </p:extLst>
  </p:cSld>
  <p:clrMapOvr>
    <a:masterClrMapping/>
  </p:clrMapOvr>
  <p:transition spd="slow"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>
            <a:spLocks/>
          </p:cNvSpPr>
          <p:nvPr/>
        </p:nvSpPr>
        <p:spPr>
          <a:xfrm>
            <a:off x="3063240" y="1065057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HER2-Positive: Localized Disease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063240" y="2459953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HER2-Positive Metastatic Disease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063240" y="3854849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ER-Positive/HER2-Negative Metastatic Disease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3063240" y="51816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Triple-Negative Metastatic Disease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23EA262A-48B9-AF43-ADAE-611AC89C8290}"/>
              </a:ext>
            </a:extLst>
          </p:cNvPr>
          <p:cNvSpPr/>
          <p:nvPr/>
        </p:nvSpPr>
        <p:spPr bwMode="auto">
          <a:xfrm>
            <a:off x="2286000" y="5279136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34263"/>
      </p:ext>
    </p:extLst>
  </p:cSld>
  <p:clrMapOvr>
    <a:masterClrMapping/>
  </p:clrMapOvr>
  <p:transition spd="slow"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Considerations in Metastatic TNBC</a:t>
            </a: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Selection and sequencing of chemotherapeutic agents (</a:t>
            </a:r>
            <a:r>
              <a:rPr lang="en-US" dirty="0" err="1"/>
              <a:t>eg</a:t>
            </a:r>
            <a:r>
              <a:rPr lang="en-US" dirty="0"/>
              <a:t>, </a:t>
            </a:r>
            <a:r>
              <a:rPr lang="en-US" dirty="0" err="1"/>
              <a:t>capecitabine</a:t>
            </a:r>
            <a:r>
              <a:rPr lang="en-US" dirty="0"/>
              <a:t>, </a:t>
            </a:r>
            <a:r>
              <a:rPr lang="en-US" dirty="0" err="1"/>
              <a:t>eribulin</a:t>
            </a:r>
            <a:r>
              <a:rPr lang="en-US" dirty="0"/>
              <a:t>, </a:t>
            </a:r>
            <a:r>
              <a:rPr lang="en-US" dirty="0" err="1"/>
              <a:t>taxanes</a:t>
            </a:r>
            <a:r>
              <a:rPr lang="en-US" dirty="0"/>
              <a:t>) </a:t>
            </a:r>
          </a:p>
          <a:p>
            <a:pPr>
              <a:spcBef>
                <a:spcPts val="1200"/>
              </a:spcBef>
            </a:pPr>
            <a:r>
              <a:rPr lang="en-US" dirty="0"/>
              <a:t>Ongoing clinical trials and </a:t>
            </a:r>
            <a:r>
              <a:rPr lang="en-US" dirty="0" err="1"/>
              <a:t>nonresearch</a:t>
            </a:r>
            <a:r>
              <a:rPr lang="en-US" dirty="0"/>
              <a:t> role with immune checkpoint inhibitors</a:t>
            </a:r>
          </a:p>
          <a:p>
            <a:pPr>
              <a:spcBef>
                <a:spcPts val="1200"/>
              </a:spcBef>
            </a:pPr>
            <a:r>
              <a:rPr lang="en-US" dirty="0"/>
              <a:t>Multiplex tumor testing and next-generation sequencing to identify clinical trial opportunities</a:t>
            </a:r>
          </a:p>
          <a:p>
            <a:pPr>
              <a:spcBef>
                <a:spcPts val="1200"/>
              </a:spcBef>
            </a:pPr>
            <a:r>
              <a:rPr lang="en-US" dirty="0"/>
              <a:t>BRCA mutation status and use of PARP inhibitors</a:t>
            </a:r>
          </a:p>
        </p:txBody>
      </p:sp>
    </p:spTree>
    <p:extLst>
      <p:ext uri="{BB962C8B-B14F-4D97-AF65-F5344CB8AC3E}">
        <p14:creationId xmlns:p14="http://schemas.microsoft.com/office/powerpoint/2010/main" val="1621017923"/>
      </p:ext>
    </p:extLst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BRCA and PARP Inhibitors</a:t>
            </a:r>
          </a:p>
        </p:txBody>
      </p:sp>
      <p:sp>
        <p:nvSpPr>
          <p:cNvPr id="1382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Incidence and clinical significance of BRCA1/2 mutations</a:t>
            </a:r>
            <a:br>
              <a:rPr lang="en-US" dirty="0"/>
            </a:br>
            <a:endParaRPr lang="en-US" sz="800" dirty="0"/>
          </a:p>
          <a:p>
            <a:r>
              <a:rPr lang="en-US" dirty="0"/>
              <a:t>Available BRCA mutation testing assays</a:t>
            </a:r>
            <a:br>
              <a:rPr lang="en-US" dirty="0"/>
            </a:br>
            <a:endParaRPr lang="en-US" sz="800" dirty="0"/>
          </a:p>
          <a:p>
            <a:r>
              <a:rPr lang="en-US" dirty="0"/>
              <a:t>Current indications for BRCA testing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dirty="0"/>
              <a:t>Preventive implications of positive BRCA results</a:t>
            </a:r>
            <a:br>
              <a:rPr lang="en-US" dirty="0"/>
            </a:br>
            <a:endParaRPr lang="en-US" sz="800" dirty="0"/>
          </a:p>
          <a:p>
            <a:r>
              <a:rPr lang="en-US" dirty="0"/>
              <a:t>PARP inhibitors in patients with BRCA mutations</a:t>
            </a:r>
          </a:p>
        </p:txBody>
      </p:sp>
    </p:spTree>
    <p:extLst>
      <p:ext uri="{BB962C8B-B14F-4D97-AF65-F5344CB8AC3E}">
        <p14:creationId xmlns:p14="http://schemas.microsoft.com/office/powerpoint/2010/main" val="1251750816"/>
      </p:ext>
    </p:extLst>
  </p:cSld>
  <p:clrMapOvr>
    <a:masterClrMapping/>
  </p:clrMapOvr>
  <p:transition spd="slow"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6"/>
          <p:cNvSpPr>
            <a:spLocks noChangeShapeType="1"/>
          </p:cNvSpPr>
          <p:nvPr/>
        </p:nvSpPr>
        <p:spPr bwMode="auto">
          <a:xfrm>
            <a:off x="4794251" y="3370263"/>
            <a:ext cx="1425575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7346" name="Line 7"/>
          <p:cNvSpPr>
            <a:spLocks noChangeShapeType="1"/>
          </p:cNvSpPr>
          <p:nvPr/>
        </p:nvSpPr>
        <p:spPr bwMode="auto">
          <a:xfrm flipH="1">
            <a:off x="6219825" y="2286001"/>
            <a:ext cx="0" cy="20034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19825" y="2274889"/>
            <a:ext cx="457200" cy="2014537"/>
            <a:chOff x="4419600" y="2274888"/>
            <a:chExt cx="514350" cy="2014537"/>
          </a:xfrm>
        </p:grpSpPr>
        <p:sp>
          <p:nvSpPr>
            <p:cNvPr id="57347" name="Line 8"/>
            <p:cNvSpPr>
              <a:spLocks noChangeShapeType="1"/>
            </p:cNvSpPr>
            <p:nvPr/>
          </p:nvSpPr>
          <p:spPr bwMode="auto">
            <a:xfrm flipV="1">
              <a:off x="4419600" y="2274888"/>
              <a:ext cx="514350" cy="1111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48" name="Line 9"/>
            <p:cNvSpPr>
              <a:spLocks noChangeShapeType="1"/>
            </p:cNvSpPr>
            <p:nvPr/>
          </p:nvSpPr>
          <p:spPr bwMode="auto">
            <a:xfrm>
              <a:off x="4419600" y="4289425"/>
              <a:ext cx="5143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7349" name="Text Box 11"/>
          <p:cNvSpPr txBox="1">
            <a:spLocks noChangeArrowheads="1"/>
          </p:cNvSpPr>
          <p:nvPr/>
        </p:nvSpPr>
        <p:spPr bwMode="auto">
          <a:xfrm>
            <a:off x="6677026" y="1760538"/>
            <a:ext cx="3457575" cy="989012"/>
          </a:xfrm>
          <a:prstGeom prst="rect">
            <a:avLst/>
          </a:prstGeom>
          <a:solidFill>
            <a:srgbClr val="F8951E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800" b="1" dirty="0" err="1">
                <a:solidFill>
                  <a:srgbClr val="000090"/>
                </a:solidFill>
              </a:rPr>
              <a:t>Olaparib</a:t>
            </a:r>
            <a:endParaRPr lang="en-US" sz="1800" b="1" dirty="0">
              <a:solidFill>
                <a:srgbClr val="000090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sz="1800" b="1" dirty="0">
                <a:solidFill>
                  <a:srgbClr val="000090"/>
                </a:solidFill>
              </a:rPr>
              <a:t>300 mg BID PO</a:t>
            </a:r>
          </a:p>
        </p:txBody>
      </p:sp>
      <p:sp>
        <p:nvSpPr>
          <p:cNvPr id="57350" name="Text Box 13"/>
          <p:cNvSpPr txBox="1">
            <a:spLocks noChangeArrowheads="1"/>
          </p:cNvSpPr>
          <p:nvPr/>
        </p:nvSpPr>
        <p:spPr bwMode="auto">
          <a:xfrm>
            <a:off x="6677026" y="3796209"/>
            <a:ext cx="3457575" cy="960438"/>
          </a:xfrm>
          <a:prstGeom prst="rect">
            <a:avLst/>
          </a:prstGeom>
          <a:solidFill>
            <a:srgbClr val="58C4F3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 b="1" dirty="0">
                <a:solidFill>
                  <a:srgbClr val="000090"/>
                </a:solidFill>
              </a:rPr>
              <a:t>Physician’s choice of chemo</a:t>
            </a:r>
          </a:p>
          <a:p>
            <a:pPr algn="ctr">
              <a:spcBef>
                <a:spcPts val="0"/>
              </a:spcBef>
            </a:pPr>
            <a:r>
              <a:rPr lang="en-US" sz="1800" b="1" dirty="0">
                <a:solidFill>
                  <a:srgbClr val="000090"/>
                </a:solidFill>
              </a:rPr>
              <a:t>(</a:t>
            </a:r>
            <a:r>
              <a:rPr lang="en-US" sz="1800" b="1" dirty="0" err="1">
                <a:solidFill>
                  <a:srgbClr val="000090"/>
                </a:solidFill>
              </a:rPr>
              <a:t>capecitabine</a:t>
            </a:r>
            <a:r>
              <a:rPr lang="en-US" sz="1800" b="1" dirty="0">
                <a:solidFill>
                  <a:srgbClr val="000090"/>
                </a:solidFill>
              </a:rPr>
              <a:t>, </a:t>
            </a:r>
            <a:r>
              <a:rPr lang="en-US" sz="1800" b="1" dirty="0" err="1">
                <a:solidFill>
                  <a:srgbClr val="000090"/>
                </a:solidFill>
              </a:rPr>
              <a:t>vinorelbine</a:t>
            </a:r>
            <a:r>
              <a:rPr lang="en-US" sz="1800" b="1" dirty="0">
                <a:solidFill>
                  <a:srgbClr val="000090"/>
                </a:solidFill>
              </a:rPr>
              <a:t> </a:t>
            </a:r>
            <a:br>
              <a:rPr lang="en-US" sz="1800" b="1" dirty="0">
                <a:solidFill>
                  <a:srgbClr val="000090"/>
                </a:solidFill>
              </a:rPr>
            </a:br>
            <a:r>
              <a:rPr lang="en-US" sz="1800" b="1" dirty="0">
                <a:solidFill>
                  <a:srgbClr val="000090"/>
                </a:solidFill>
              </a:rPr>
              <a:t>or </a:t>
            </a:r>
            <a:r>
              <a:rPr lang="en-US" sz="1800" b="1" dirty="0" err="1">
                <a:solidFill>
                  <a:srgbClr val="000090"/>
                </a:solidFill>
              </a:rPr>
              <a:t>eribulin</a:t>
            </a:r>
            <a:r>
              <a:rPr lang="en-US" sz="1800" b="1" dirty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57351" name="Oval 25"/>
          <p:cNvSpPr>
            <a:spLocks noChangeArrowheads="1"/>
          </p:cNvSpPr>
          <p:nvPr/>
        </p:nvSpPr>
        <p:spPr bwMode="auto">
          <a:xfrm>
            <a:off x="5076825" y="2933700"/>
            <a:ext cx="852488" cy="850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R</a:t>
            </a:r>
          </a:p>
        </p:txBody>
      </p:sp>
      <p:sp>
        <p:nvSpPr>
          <p:cNvPr id="57352" name="TextBox 3"/>
          <p:cNvSpPr txBox="1">
            <a:spLocks noChangeArrowheads="1"/>
          </p:cNvSpPr>
          <p:nvPr/>
        </p:nvSpPr>
        <p:spPr bwMode="auto">
          <a:xfrm>
            <a:off x="609600" y="6440144"/>
            <a:ext cx="10972800" cy="41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>
                <a:solidFill>
                  <a:srgbClr val="FFFFFF"/>
                </a:solidFill>
              </a:rPr>
              <a:t>www.clinicaltrials.gov</a:t>
            </a:r>
            <a:r>
              <a:rPr lang="en-US" sz="1600" dirty="0">
                <a:solidFill>
                  <a:srgbClr val="FFFFFF"/>
                </a:solidFill>
              </a:rPr>
              <a:t> (NCT02000622). Accessed April 2018.</a:t>
            </a:r>
          </a:p>
        </p:txBody>
      </p:sp>
      <p:graphicFrame>
        <p:nvGraphicFramePr>
          <p:cNvPr id="29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113467"/>
              </p:ext>
            </p:extLst>
          </p:nvPr>
        </p:nvGraphicFramePr>
        <p:xfrm>
          <a:off x="1981201" y="1825059"/>
          <a:ext cx="2950369" cy="2770876"/>
        </p:xfrm>
        <a:graphic>
          <a:graphicData uri="http://schemas.openxmlformats.org/drawingml/2006/table">
            <a:tbl>
              <a:tblPr/>
              <a:tblGrid>
                <a:gridCol w="29503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323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Enrollment (N = 302)</a:t>
                      </a:r>
                    </a:p>
                  </a:txBody>
                  <a:tcPr marL="91490" marR="91490" marT="45654" marB="45654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7164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600" dirty="0"/>
                        <a:t>Metastatic breast cancer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600" baseline="0" dirty="0"/>
                        <a:t>Germline mutation in BRCA1 or BRCA2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600" baseline="0" dirty="0"/>
                        <a:t>No HER2-positive disease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600" baseline="0" dirty="0"/>
                        <a:t>Prior therapy with anthracycline and </a:t>
                      </a:r>
                      <a:r>
                        <a:rPr lang="en-US" sz="1600" baseline="0" dirty="0" err="1"/>
                        <a:t>taxane</a:t>
                      </a:r>
                      <a:r>
                        <a:rPr lang="en-US" sz="1600" baseline="0" dirty="0"/>
                        <a:t> in adjuvant or metastatic setting</a:t>
                      </a:r>
                    </a:p>
                  </a:txBody>
                  <a:tcPr marL="91490" marR="91490" marT="45654" marB="4565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2A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7361" name="TextBox 2"/>
          <p:cNvSpPr txBox="1">
            <a:spLocks noChangeArrowheads="1"/>
          </p:cNvSpPr>
          <p:nvPr/>
        </p:nvSpPr>
        <p:spPr bwMode="auto">
          <a:xfrm>
            <a:off x="2093574" y="5309277"/>
            <a:ext cx="75838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FFFFFF"/>
                </a:solidFill>
              </a:rPr>
              <a:t>Primary endpoint: </a:t>
            </a:r>
            <a:r>
              <a:rPr lang="en-US" sz="2000" dirty="0">
                <a:solidFill>
                  <a:srgbClr val="FFFFFF"/>
                </a:solidFill>
              </a:rPr>
              <a:t>Progression-free survival</a:t>
            </a:r>
          </a:p>
        </p:txBody>
      </p:sp>
      <p:sp>
        <p:nvSpPr>
          <p:cNvPr id="57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OlympiAD</a:t>
            </a:r>
            <a:r>
              <a:rPr lang="en-US" dirty="0"/>
              <a:t>: A Phase III Study of </a:t>
            </a:r>
            <a:r>
              <a:rPr lang="en-US" dirty="0" err="1"/>
              <a:t>Olaparib</a:t>
            </a:r>
            <a:r>
              <a:rPr lang="en-US" dirty="0"/>
              <a:t> for Metastatic Breast Cancer with Germline BRCA1/2 Mutations</a:t>
            </a:r>
          </a:p>
        </p:txBody>
      </p:sp>
    </p:spTree>
    <p:extLst>
      <p:ext uri="{BB962C8B-B14F-4D97-AF65-F5344CB8AC3E}">
        <p14:creationId xmlns:p14="http://schemas.microsoft.com/office/powerpoint/2010/main" val="467361870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611552"/>
      </p:ext>
    </p:extLst>
  </p:cSld>
  <p:clrMapOvr>
    <a:masterClrMapping/>
  </p:clrMapOvr>
  <p:transition spd="slow"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OlympiAD</a:t>
            </a:r>
            <a:r>
              <a:rPr lang="en-US" dirty="0"/>
              <a:t>: Survival and Response Rates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09600" y="6473280"/>
            <a:ext cx="10972800" cy="38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  <a:cs typeface="Arial" charset="0"/>
              </a:rPr>
              <a:t>Robson M et al.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 N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</a:rPr>
              <a:t>Engl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 J Med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2017;377(6):523-33.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5901805"/>
            <a:ext cx="902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b="1" dirty="0">
                <a:solidFill>
                  <a:srgbClr val="E9BB2B"/>
                </a:solidFill>
              </a:rPr>
              <a:t>Overall survival did not differ significantly between groups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2014016"/>
              </p:ext>
            </p:extLst>
          </p:nvPr>
        </p:nvGraphicFramePr>
        <p:xfrm>
          <a:off x="7162800" y="1445940"/>
          <a:ext cx="4953000" cy="4266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D3224A-64D1-6744-A0D2-380214DB7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840654"/>
            <a:ext cx="7016076" cy="367014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654762" y="1725200"/>
            <a:ext cx="342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</a:rPr>
              <a:t>Median PFS:</a:t>
            </a:r>
          </a:p>
          <a:p>
            <a:r>
              <a:rPr lang="en-US" sz="2000" b="1" dirty="0" err="1">
                <a:solidFill>
                  <a:srgbClr val="F8951E"/>
                </a:solidFill>
              </a:rPr>
              <a:t>Olaparib</a:t>
            </a:r>
            <a:r>
              <a:rPr lang="en-US" sz="2000" b="1" dirty="0">
                <a:solidFill>
                  <a:srgbClr val="F8951E"/>
                </a:solidFill>
              </a:rPr>
              <a:t> = 7.0 </a:t>
            </a:r>
            <a:r>
              <a:rPr lang="en-US" sz="2000" b="1" dirty="0" err="1">
                <a:solidFill>
                  <a:srgbClr val="F8951E"/>
                </a:solidFill>
              </a:rPr>
              <a:t>mo</a:t>
            </a:r>
            <a:endParaRPr lang="en-US" sz="2000" b="1" dirty="0">
              <a:solidFill>
                <a:srgbClr val="F8951E"/>
              </a:solidFill>
            </a:endParaRPr>
          </a:p>
          <a:p>
            <a:r>
              <a:rPr lang="en-US" sz="2000" b="1" dirty="0">
                <a:solidFill>
                  <a:srgbClr val="99CC00"/>
                </a:solidFill>
              </a:rPr>
              <a:t>Standard therapy = 4.2 </a:t>
            </a:r>
            <a:r>
              <a:rPr lang="en-US" sz="2000" b="1" dirty="0" err="1">
                <a:solidFill>
                  <a:srgbClr val="99CC00"/>
                </a:solidFill>
              </a:rPr>
              <a:t>mo</a:t>
            </a:r>
            <a:endParaRPr lang="en-US" sz="2000" b="1" dirty="0">
              <a:solidFill>
                <a:srgbClr val="99CC00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HR = 0.58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P </a:t>
            </a:r>
            <a:r>
              <a:rPr lang="en-US" sz="2000" dirty="0">
                <a:solidFill>
                  <a:schemeClr val="bg1"/>
                </a:solidFill>
              </a:rPr>
              <a:t>&lt; 0.001</a:t>
            </a:r>
          </a:p>
        </p:txBody>
      </p:sp>
    </p:spTree>
    <p:extLst>
      <p:ext uri="{BB962C8B-B14F-4D97-AF65-F5344CB8AC3E}">
        <p14:creationId xmlns:p14="http://schemas.microsoft.com/office/powerpoint/2010/main" val="625653389"/>
      </p:ext>
    </p:extLst>
  </p:cSld>
  <p:clrMapOvr>
    <a:masterClrMapping/>
  </p:clrMapOvr>
  <p:transition spd="slow"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Olaparib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9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sz="22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Mechanism of action</a:t>
            </a:r>
          </a:p>
          <a:p>
            <a:pPr>
              <a:spcBef>
                <a:spcPts val="1200"/>
              </a:spcBef>
              <a:defRPr/>
            </a:pPr>
            <a:r>
              <a:rPr lang="en-US" sz="2200" dirty="0"/>
              <a:t>Inhibitor of poly(ADP-ribose) polymerase (PARP) enzymes involved in DNA repair</a:t>
            </a:r>
            <a:endParaRPr lang="en-US" sz="2200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2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Indications</a:t>
            </a:r>
          </a:p>
          <a:p>
            <a:pPr>
              <a:spcBef>
                <a:spcPts val="1200"/>
              </a:spcBef>
              <a:defRPr/>
            </a:pPr>
            <a:r>
              <a:rPr lang="en-US" sz="2200" dirty="0"/>
              <a:t>In patients with HER2-negative metastatic breast cancer with deleterious or suspected deleterious germline BRCA mutation who have received chemotherapy in the neoadjuvant, adjuvant or metastatic setting. </a:t>
            </a:r>
          </a:p>
          <a:p>
            <a:pPr>
              <a:spcBef>
                <a:spcPts val="1200"/>
              </a:spcBef>
              <a:defRPr/>
            </a:pPr>
            <a:r>
              <a:rPr lang="en-US" sz="2200" dirty="0"/>
              <a:t>Patients with hormone receptor-positive breast cancer should have received prior endocrine therapy or be considered inappropriate for endocrine therapy</a:t>
            </a:r>
          </a:p>
          <a:p>
            <a:pPr>
              <a:spcBef>
                <a:spcPts val="1200"/>
              </a:spcBef>
              <a:defRPr/>
            </a:pPr>
            <a:r>
              <a:rPr lang="en-US" sz="2200" dirty="0"/>
              <a:t>Patients should be selected for </a:t>
            </a:r>
            <a:r>
              <a:rPr lang="en-US" sz="2200" dirty="0" err="1"/>
              <a:t>olaparib</a:t>
            </a:r>
            <a:r>
              <a:rPr lang="en-US" sz="2200" dirty="0"/>
              <a:t> therapy with FDA-approved companion diagnostic assay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Recommended dose</a:t>
            </a:r>
            <a:endParaRPr lang="en-US" sz="2200" b="1" dirty="0">
              <a:solidFill>
                <a:srgbClr val="EFC53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sz="2200" dirty="0"/>
              <a:t>300 mg PO twice daily with or without food (tablet formulation: 150 mg or 100 mg)</a:t>
            </a:r>
          </a:p>
        </p:txBody>
      </p:sp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25400" y="639064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err="1">
                <a:solidFill>
                  <a:srgbClr val="FFFFFF"/>
                </a:solidFill>
              </a:rPr>
              <a:t>Olaparib</a:t>
            </a:r>
            <a:r>
              <a:rPr lang="en-US" sz="1600" dirty="0">
                <a:solidFill>
                  <a:srgbClr val="FFFFFF"/>
                </a:solidFill>
              </a:rPr>
              <a:t> package insert, January 2018</a:t>
            </a:r>
          </a:p>
        </p:txBody>
      </p:sp>
    </p:spTree>
    <p:extLst>
      <p:ext uri="{BB962C8B-B14F-4D97-AF65-F5344CB8AC3E}">
        <p14:creationId xmlns:p14="http://schemas.microsoft.com/office/powerpoint/2010/main" val="3685296250"/>
      </p:ext>
    </p:extLst>
  </p:cSld>
  <p:clrMapOvr>
    <a:masterClrMapping/>
  </p:clrMapOvr>
  <p:transition spd="slow"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6"/>
          <p:cNvSpPr>
            <a:spLocks noChangeShapeType="1"/>
          </p:cNvSpPr>
          <p:nvPr/>
        </p:nvSpPr>
        <p:spPr bwMode="auto">
          <a:xfrm>
            <a:off x="4794251" y="3370263"/>
            <a:ext cx="1425575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7346" name="Line 7"/>
          <p:cNvSpPr>
            <a:spLocks noChangeShapeType="1"/>
          </p:cNvSpPr>
          <p:nvPr/>
        </p:nvSpPr>
        <p:spPr bwMode="auto">
          <a:xfrm flipH="1">
            <a:off x="6219825" y="2286001"/>
            <a:ext cx="0" cy="20034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19825" y="2274889"/>
            <a:ext cx="457200" cy="2014537"/>
            <a:chOff x="4419600" y="2274888"/>
            <a:chExt cx="514350" cy="2014537"/>
          </a:xfrm>
        </p:grpSpPr>
        <p:sp>
          <p:nvSpPr>
            <p:cNvPr id="57347" name="Line 8"/>
            <p:cNvSpPr>
              <a:spLocks noChangeShapeType="1"/>
            </p:cNvSpPr>
            <p:nvPr/>
          </p:nvSpPr>
          <p:spPr bwMode="auto">
            <a:xfrm flipV="1">
              <a:off x="4419600" y="2274888"/>
              <a:ext cx="514350" cy="1111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48" name="Line 9"/>
            <p:cNvSpPr>
              <a:spLocks noChangeShapeType="1"/>
            </p:cNvSpPr>
            <p:nvPr/>
          </p:nvSpPr>
          <p:spPr bwMode="auto">
            <a:xfrm>
              <a:off x="4419600" y="4289425"/>
              <a:ext cx="5143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7349" name="Text Box 11"/>
          <p:cNvSpPr txBox="1">
            <a:spLocks noChangeArrowheads="1"/>
          </p:cNvSpPr>
          <p:nvPr/>
        </p:nvSpPr>
        <p:spPr bwMode="auto">
          <a:xfrm>
            <a:off x="6677026" y="1760538"/>
            <a:ext cx="3457575" cy="989012"/>
          </a:xfrm>
          <a:prstGeom prst="rect">
            <a:avLst/>
          </a:prstGeom>
          <a:solidFill>
            <a:srgbClr val="F8951E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800" b="1" dirty="0" err="1">
                <a:solidFill>
                  <a:srgbClr val="000090"/>
                </a:solidFill>
              </a:rPr>
              <a:t>Olaparib</a:t>
            </a:r>
            <a:endParaRPr lang="en-US" sz="1800" b="1" dirty="0">
              <a:solidFill>
                <a:srgbClr val="000090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sz="1800" b="1" dirty="0">
                <a:solidFill>
                  <a:srgbClr val="000090"/>
                </a:solidFill>
              </a:rPr>
              <a:t>300 mg BID PO</a:t>
            </a:r>
          </a:p>
        </p:txBody>
      </p:sp>
      <p:sp>
        <p:nvSpPr>
          <p:cNvPr id="57350" name="Text Box 13"/>
          <p:cNvSpPr txBox="1">
            <a:spLocks noChangeArrowheads="1"/>
          </p:cNvSpPr>
          <p:nvPr/>
        </p:nvSpPr>
        <p:spPr bwMode="auto">
          <a:xfrm>
            <a:off x="6677026" y="3796209"/>
            <a:ext cx="3457575" cy="960438"/>
          </a:xfrm>
          <a:prstGeom prst="rect">
            <a:avLst/>
          </a:prstGeom>
          <a:solidFill>
            <a:srgbClr val="58C4F3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 b="1" dirty="0">
                <a:solidFill>
                  <a:srgbClr val="000090"/>
                </a:solidFill>
              </a:rPr>
              <a:t>Matched placebo</a:t>
            </a:r>
          </a:p>
        </p:txBody>
      </p:sp>
      <p:sp>
        <p:nvSpPr>
          <p:cNvPr id="57351" name="Oval 25"/>
          <p:cNvSpPr>
            <a:spLocks noChangeArrowheads="1"/>
          </p:cNvSpPr>
          <p:nvPr/>
        </p:nvSpPr>
        <p:spPr bwMode="auto">
          <a:xfrm>
            <a:off x="5167312" y="2933700"/>
            <a:ext cx="852488" cy="850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R</a:t>
            </a:r>
          </a:p>
        </p:txBody>
      </p:sp>
      <p:sp>
        <p:nvSpPr>
          <p:cNvPr id="57352" name="TextBox 3"/>
          <p:cNvSpPr txBox="1">
            <a:spLocks noChangeArrowheads="1"/>
          </p:cNvSpPr>
          <p:nvPr/>
        </p:nvSpPr>
        <p:spPr bwMode="auto">
          <a:xfrm>
            <a:off x="609600" y="6376982"/>
            <a:ext cx="10972800" cy="4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>
                <a:solidFill>
                  <a:srgbClr val="FFFFFF"/>
                </a:solidFill>
              </a:rPr>
              <a:t>Tutt</a:t>
            </a:r>
            <a:r>
              <a:rPr lang="en-US" sz="1600" dirty="0">
                <a:solidFill>
                  <a:srgbClr val="FFFFFF"/>
                </a:solidFill>
              </a:rPr>
              <a:t> A et al. </a:t>
            </a:r>
            <a:r>
              <a:rPr lang="en-US" sz="1600" i="1" dirty="0">
                <a:solidFill>
                  <a:srgbClr val="FFFFFF"/>
                </a:solidFill>
              </a:rPr>
              <a:t>Proc ASCO </a:t>
            </a:r>
            <a:r>
              <a:rPr lang="en-US" sz="1600" dirty="0">
                <a:solidFill>
                  <a:srgbClr val="FFFFFF"/>
                </a:solidFill>
              </a:rPr>
              <a:t>2015;Abstract TPS1109; </a:t>
            </a:r>
            <a:r>
              <a:rPr lang="en-US" sz="1600" dirty="0" err="1">
                <a:solidFill>
                  <a:srgbClr val="FFFFFF"/>
                </a:solidFill>
              </a:rPr>
              <a:t>www.clinicaltrials.gov</a:t>
            </a:r>
            <a:r>
              <a:rPr lang="en-US" sz="1600" dirty="0">
                <a:solidFill>
                  <a:srgbClr val="FFFFFF"/>
                </a:solidFill>
              </a:rPr>
              <a:t>; NCT02032823.</a:t>
            </a:r>
          </a:p>
        </p:txBody>
      </p:sp>
      <p:graphicFrame>
        <p:nvGraphicFramePr>
          <p:cNvPr id="29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014973"/>
              </p:ext>
            </p:extLst>
          </p:nvPr>
        </p:nvGraphicFramePr>
        <p:xfrm>
          <a:off x="457200" y="2169356"/>
          <a:ext cx="4619624" cy="2072567"/>
        </p:xfrm>
        <a:graphic>
          <a:graphicData uri="http://schemas.openxmlformats.org/drawingml/2006/table">
            <a:tbl>
              <a:tblPr/>
              <a:tblGrid>
                <a:gridCol w="46196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323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Estimated enrollment (N = 1,800)</a:t>
                      </a:r>
                    </a:p>
                  </a:txBody>
                  <a:tcPr marL="91490" marR="91490" marT="45654" marB="45654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7164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dirty="0"/>
                        <a:t>TNBC 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baseline="0" dirty="0"/>
                        <a:t>Germline mutation in BRCA1 or BRCA2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baseline="0" dirty="0"/>
                        <a:t>Completed neoadjuvant or adjuvant chemotherapy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baseline="0" dirty="0"/>
                        <a:t>High risk of recurrence</a:t>
                      </a:r>
                    </a:p>
                  </a:txBody>
                  <a:tcPr marL="91490" marR="91490" marT="45654" marB="4565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2A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7361" name="TextBox 2"/>
          <p:cNvSpPr txBox="1">
            <a:spLocks noChangeArrowheads="1"/>
          </p:cNvSpPr>
          <p:nvPr/>
        </p:nvSpPr>
        <p:spPr bwMode="auto">
          <a:xfrm>
            <a:off x="2093574" y="5309277"/>
            <a:ext cx="75838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FFFFFF"/>
                </a:solidFill>
              </a:rPr>
              <a:t>Primary endpoint: </a:t>
            </a:r>
            <a:r>
              <a:rPr lang="en-US" sz="2000" dirty="0">
                <a:solidFill>
                  <a:srgbClr val="FFFFFF"/>
                </a:solidFill>
              </a:rPr>
              <a:t>Invasive disease-free survival</a:t>
            </a:r>
          </a:p>
        </p:txBody>
      </p:sp>
      <p:sp>
        <p:nvSpPr>
          <p:cNvPr id="57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OlympiA</a:t>
            </a:r>
            <a:r>
              <a:rPr lang="en-US" sz="2400" dirty="0"/>
              <a:t>: A Phase III Study of </a:t>
            </a:r>
            <a:r>
              <a:rPr lang="en-US" sz="2400" dirty="0" err="1"/>
              <a:t>Olaparib</a:t>
            </a:r>
            <a:r>
              <a:rPr lang="en-US" sz="2400" dirty="0"/>
              <a:t> as Adjuvant Therapy for High-Risk, HER2-Negative Primary Breast Cancer with Germline BRCA1/2 Mutations</a:t>
            </a:r>
          </a:p>
        </p:txBody>
      </p:sp>
    </p:spTree>
    <p:extLst>
      <p:ext uri="{BB962C8B-B14F-4D97-AF65-F5344CB8AC3E}">
        <p14:creationId xmlns:p14="http://schemas.microsoft.com/office/powerpoint/2010/main" val="1041775621"/>
      </p:ext>
    </p:extLst>
  </p:cSld>
  <p:clrMapOvr>
    <a:masterClrMapping/>
  </p:clrMapOvr>
  <p:transition spd="slow"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6"/>
          <p:cNvSpPr>
            <a:spLocks noChangeShapeType="1"/>
          </p:cNvSpPr>
          <p:nvPr/>
        </p:nvSpPr>
        <p:spPr bwMode="auto">
          <a:xfrm>
            <a:off x="5480050" y="3370263"/>
            <a:ext cx="1425575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7346" name="Line 7"/>
          <p:cNvSpPr>
            <a:spLocks noChangeShapeType="1"/>
          </p:cNvSpPr>
          <p:nvPr/>
        </p:nvSpPr>
        <p:spPr bwMode="auto">
          <a:xfrm flipH="1">
            <a:off x="6905624" y="2286001"/>
            <a:ext cx="0" cy="20034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05624" y="2274889"/>
            <a:ext cx="457200" cy="2014537"/>
            <a:chOff x="4419600" y="2274888"/>
            <a:chExt cx="514350" cy="2014537"/>
          </a:xfrm>
        </p:grpSpPr>
        <p:sp>
          <p:nvSpPr>
            <p:cNvPr id="57347" name="Line 8"/>
            <p:cNvSpPr>
              <a:spLocks noChangeShapeType="1"/>
            </p:cNvSpPr>
            <p:nvPr/>
          </p:nvSpPr>
          <p:spPr bwMode="auto">
            <a:xfrm flipV="1">
              <a:off x="4419600" y="2274888"/>
              <a:ext cx="514350" cy="1111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48" name="Line 9"/>
            <p:cNvSpPr>
              <a:spLocks noChangeShapeType="1"/>
            </p:cNvSpPr>
            <p:nvPr/>
          </p:nvSpPr>
          <p:spPr bwMode="auto">
            <a:xfrm>
              <a:off x="4419600" y="4289425"/>
              <a:ext cx="5143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7349" name="Text Box 11"/>
          <p:cNvSpPr txBox="1">
            <a:spLocks noChangeArrowheads="1"/>
          </p:cNvSpPr>
          <p:nvPr/>
        </p:nvSpPr>
        <p:spPr bwMode="auto">
          <a:xfrm>
            <a:off x="7362825" y="1428691"/>
            <a:ext cx="3762375" cy="1982844"/>
          </a:xfrm>
          <a:prstGeom prst="rect">
            <a:avLst/>
          </a:prstGeom>
          <a:solidFill>
            <a:srgbClr val="F8951E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900" b="1" dirty="0" err="1">
                <a:solidFill>
                  <a:srgbClr val="000090"/>
                </a:solidFill>
              </a:rPr>
              <a:t>Talazoparib</a:t>
            </a:r>
            <a:endParaRPr lang="en-US" sz="1900" b="1" dirty="0">
              <a:solidFill>
                <a:srgbClr val="000090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sz="1800" b="1" dirty="0">
                <a:solidFill>
                  <a:srgbClr val="000090"/>
                </a:solidFill>
              </a:rPr>
              <a:t>1 mg PO </a:t>
            </a:r>
            <a:r>
              <a:rPr lang="en-US" sz="1800" b="1" dirty="0" err="1">
                <a:solidFill>
                  <a:srgbClr val="000090"/>
                </a:solidFill>
              </a:rPr>
              <a:t>qd</a:t>
            </a:r>
            <a:endParaRPr lang="en-US" sz="1800" b="1" dirty="0">
              <a:solidFill>
                <a:srgbClr val="000090"/>
              </a:solidFill>
            </a:endParaRPr>
          </a:p>
        </p:txBody>
      </p:sp>
      <p:sp>
        <p:nvSpPr>
          <p:cNvPr id="57350" name="Text Box 13"/>
          <p:cNvSpPr txBox="1">
            <a:spLocks noChangeArrowheads="1"/>
          </p:cNvSpPr>
          <p:nvPr/>
        </p:nvSpPr>
        <p:spPr bwMode="auto">
          <a:xfrm>
            <a:off x="7362825" y="3697226"/>
            <a:ext cx="3762375" cy="1941573"/>
          </a:xfrm>
          <a:prstGeom prst="rect">
            <a:avLst/>
          </a:prstGeom>
          <a:solidFill>
            <a:srgbClr val="58C4F3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900" b="1" dirty="0">
                <a:solidFill>
                  <a:srgbClr val="000090"/>
                </a:solidFill>
              </a:rPr>
              <a:t>Physician’s choice (PCT) of:</a:t>
            </a:r>
          </a:p>
          <a:p>
            <a:pPr marL="1028700" lvl="1">
              <a:spcBef>
                <a:spcPts val="0"/>
              </a:spcBef>
              <a:buFont typeface="Arial" charset="0"/>
              <a:buChar char="•"/>
            </a:pPr>
            <a:r>
              <a:rPr lang="en-US" sz="1900" b="1" dirty="0" err="1">
                <a:solidFill>
                  <a:srgbClr val="000090"/>
                </a:solidFill>
              </a:rPr>
              <a:t>Capecitabine</a:t>
            </a:r>
            <a:endParaRPr lang="en-US" sz="1900" b="1" dirty="0">
              <a:solidFill>
                <a:srgbClr val="000090"/>
              </a:solidFill>
            </a:endParaRPr>
          </a:p>
          <a:p>
            <a:pPr marL="1028700" lvl="1">
              <a:spcBef>
                <a:spcPts val="0"/>
              </a:spcBef>
              <a:buFont typeface="Arial" charset="0"/>
              <a:buChar char="•"/>
            </a:pPr>
            <a:r>
              <a:rPr lang="en-US" sz="1900" b="1" dirty="0" err="1">
                <a:solidFill>
                  <a:srgbClr val="000090"/>
                </a:solidFill>
              </a:rPr>
              <a:t>Eribulin</a:t>
            </a:r>
            <a:endParaRPr lang="en-US" sz="1900" b="1" dirty="0">
              <a:solidFill>
                <a:srgbClr val="000090"/>
              </a:solidFill>
            </a:endParaRPr>
          </a:p>
          <a:p>
            <a:pPr marL="1028700" lvl="1">
              <a:spcBef>
                <a:spcPts val="0"/>
              </a:spcBef>
              <a:buFont typeface="Arial" charset="0"/>
              <a:buChar char="•"/>
            </a:pPr>
            <a:r>
              <a:rPr lang="en-US" sz="1900" b="1" dirty="0">
                <a:solidFill>
                  <a:srgbClr val="000090"/>
                </a:solidFill>
              </a:rPr>
              <a:t>Gemcitabine</a:t>
            </a:r>
          </a:p>
          <a:p>
            <a:pPr marL="1028700" lvl="1">
              <a:spcBef>
                <a:spcPts val="0"/>
              </a:spcBef>
              <a:buFont typeface="Arial" charset="0"/>
              <a:buChar char="•"/>
            </a:pPr>
            <a:r>
              <a:rPr lang="en-US" sz="1900" b="1" dirty="0" err="1">
                <a:solidFill>
                  <a:srgbClr val="000090"/>
                </a:solidFill>
              </a:rPr>
              <a:t>Vinorelbine</a:t>
            </a:r>
            <a:endParaRPr lang="en-US" sz="1900" b="1" dirty="0">
              <a:solidFill>
                <a:srgbClr val="000090"/>
              </a:solidFill>
            </a:endParaRPr>
          </a:p>
        </p:txBody>
      </p:sp>
      <p:sp>
        <p:nvSpPr>
          <p:cNvPr id="57351" name="Oval 25"/>
          <p:cNvSpPr>
            <a:spLocks noChangeArrowheads="1"/>
          </p:cNvSpPr>
          <p:nvPr/>
        </p:nvSpPr>
        <p:spPr bwMode="auto">
          <a:xfrm>
            <a:off x="5853111" y="2933700"/>
            <a:ext cx="852488" cy="850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R</a:t>
            </a:r>
          </a:p>
        </p:txBody>
      </p:sp>
      <p:sp>
        <p:nvSpPr>
          <p:cNvPr id="57352" name="TextBox 3"/>
          <p:cNvSpPr txBox="1">
            <a:spLocks noChangeArrowheads="1"/>
          </p:cNvSpPr>
          <p:nvPr/>
        </p:nvSpPr>
        <p:spPr bwMode="auto">
          <a:xfrm>
            <a:off x="129251" y="6338826"/>
            <a:ext cx="10972800" cy="4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Litton JK et al. SABCS 2017;Abstract GS6-07; </a:t>
            </a:r>
            <a:r>
              <a:rPr lang="en-US" sz="1600" dirty="0" err="1">
                <a:solidFill>
                  <a:srgbClr val="FFFFFF"/>
                </a:solidFill>
              </a:rPr>
              <a:t>www.clinicaltrials.gov</a:t>
            </a:r>
            <a:r>
              <a:rPr lang="en-US" sz="1600" dirty="0">
                <a:solidFill>
                  <a:srgbClr val="FFFFFF"/>
                </a:solidFill>
              </a:rPr>
              <a:t>; NCT01945775.</a:t>
            </a:r>
          </a:p>
        </p:txBody>
      </p:sp>
      <p:graphicFrame>
        <p:nvGraphicFramePr>
          <p:cNvPr id="29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483046"/>
              </p:ext>
            </p:extLst>
          </p:nvPr>
        </p:nvGraphicFramePr>
        <p:xfrm>
          <a:off x="914400" y="1428691"/>
          <a:ext cx="4848223" cy="4052667"/>
        </p:xfrm>
        <a:graphic>
          <a:graphicData uri="http://schemas.openxmlformats.org/drawingml/2006/table">
            <a:tbl>
              <a:tblPr/>
              <a:tblGrid>
                <a:gridCol w="48482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34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Eligibility (N = 431)</a:t>
                      </a:r>
                    </a:p>
                  </a:txBody>
                  <a:tcPr marL="91490" marR="91490" marT="45654" marB="456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925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900" dirty="0"/>
                        <a:t>Locally advanced or metastatic breast</a:t>
                      </a:r>
                      <a:r>
                        <a:rPr lang="en-US" sz="1900" baseline="0" dirty="0"/>
                        <a:t> cancer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900" baseline="0" dirty="0"/>
                        <a:t>HER2-negative</a:t>
                      </a:r>
                      <a:endParaRPr lang="en-US" sz="1900" dirty="0"/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900" baseline="0" dirty="0"/>
                        <a:t>Germline mutation in BRCA1 or BRCA2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900" baseline="0" dirty="0"/>
                        <a:t>≤3 prior cytotoxic chemotherapy regimens for locally advanced or metastatic disease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900" baseline="0" dirty="0"/>
                        <a:t>Prior treatment with a </a:t>
                      </a:r>
                      <a:r>
                        <a:rPr lang="en-US" sz="1900" baseline="0" dirty="0" err="1"/>
                        <a:t>taxane</a:t>
                      </a:r>
                      <a:r>
                        <a:rPr lang="en-US" sz="1900" baseline="0" dirty="0"/>
                        <a:t> and/or anthracycline unless medically contraindicated</a:t>
                      </a:r>
                    </a:p>
                  </a:txBody>
                  <a:tcPr marL="91490" marR="91490" marT="45654" marB="4565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2A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7361" name="TextBox 2"/>
          <p:cNvSpPr txBox="1">
            <a:spLocks noChangeArrowheads="1"/>
          </p:cNvSpPr>
          <p:nvPr/>
        </p:nvSpPr>
        <p:spPr bwMode="auto">
          <a:xfrm>
            <a:off x="2133600" y="592449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FFFFFF"/>
                </a:solidFill>
              </a:rPr>
              <a:t>Primary endpoint: </a:t>
            </a:r>
            <a:r>
              <a:rPr lang="en-US" sz="2000" dirty="0">
                <a:solidFill>
                  <a:srgbClr val="FFFFFF"/>
                </a:solidFill>
              </a:rPr>
              <a:t>PFS by blinded-independent central review (BICR)</a:t>
            </a:r>
          </a:p>
        </p:txBody>
      </p:sp>
      <p:sp>
        <p:nvSpPr>
          <p:cNvPr id="57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EMBRACA: A Phase III Trial of </a:t>
            </a:r>
            <a:r>
              <a:rPr lang="en-US" dirty="0" err="1"/>
              <a:t>Talazoparib</a:t>
            </a:r>
            <a:r>
              <a:rPr lang="en-US" dirty="0"/>
              <a:t>, a PARP Inhibitor, in Advanced Breast Cancer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8045" y="3811435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2:1</a:t>
            </a:r>
          </a:p>
        </p:txBody>
      </p:sp>
    </p:spTree>
    <p:extLst>
      <p:ext uri="{BB962C8B-B14F-4D97-AF65-F5344CB8AC3E}">
        <p14:creationId xmlns:p14="http://schemas.microsoft.com/office/powerpoint/2010/main" val="1632173934"/>
      </p:ext>
    </p:extLst>
  </p:cSld>
  <p:clrMapOvr>
    <a:masterClrMapping/>
  </p:clrMapOvr>
  <p:transition spd="slow"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EMBRACA: Survival and Response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533400" y="5338920"/>
            <a:ext cx="10972800" cy="90662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08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Interim overall survival = 22.3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 (TALA) vs 19.5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 (PCT);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 = 0.105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08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ORR = 62.6% (TALA) vs 27.2% (PCT)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05889"/>
            <a:ext cx="10820400" cy="3701595"/>
          </a:xfrm>
          <a:prstGeom prst="rect">
            <a:avLst/>
          </a:prstGeom>
        </p:spPr>
      </p:pic>
      <p:graphicFrame>
        <p:nvGraphicFramePr>
          <p:cNvPr id="12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001043"/>
              </p:ext>
            </p:extLst>
          </p:nvPr>
        </p:nvGraphicFramePr>
        <p:xfrm>
          <a:off x="6233161" y="1371599"/>
          <a:ext cx="5273039" cy="1676400"/>
        </p:xfrm>
        <a:graphic>
          <a:graphicData uri="http://schemas.openxmlformats.org/drawingml/2006/table">
            <a:tbl>
              <a:tblPr/>
              <a:tblGrid>
                <a:gridCol w="20910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49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70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28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PFS by BICR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8951E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Talazoparib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F8951E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8951E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287)</a:t>
                      </a: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PCT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144)</a:t>
                      </a: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45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Median PFS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8.6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mo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5.6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mo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45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HR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0.54</a:t>
                      </a: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45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-value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&lt;0.0001</a:t>
                      </a: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6BF7C767-F2E1-604C-AA58-72E335EFB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51" y="6338826"/>
            <a:ext cx="10972800" cy="4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Litton JK et al. SABCS 2017;Abstract GS6-07.</a:t>
            </a:r>
          </a:p>
        </p:txBody>
      </p:sp>
    </p:spTree>
    <p:extLst>
      <p:ext uri="{BB962C8B-B14F-4D97-AF65-F5344CB8AC3E}">
        <p14:creationId xmlns:p14="http://schemas.microsoft.com/office/powerpoint/2010/main" val="2009700903"/>
      </p:ext>
    </p:extLst>
  </p:cSld>
  <p:clrMapOvr>
    <a:masterClrMapping/>
  </p:clrMapOvr>
  <p:transition spd="slow"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Anti-PD-1/PD-L1 Antibodies: Mechanism of Action</a:t>
            </a:r>
          </a:p>
        </p:txBody>
      </p:sp>
      <p:sp>
        <p:nvSpPr>
          <p:cNvPr id="33795" name="Content Placeholder 3"/>
          <p:cNvSpPr>
            <a:spLocks noGrp="1"/>
          </p:cNvSpPr>
          <p:nvPr>
            <p:ph idx="1"/>
          </p:nvPr>
        </p:nvSpPr>
        <p:spPr>
          <a:xfrm>
            <a:off x="609600" y="1320139"/>
            <a:ext cx="10972800" cy="2108861"/>
          </a:xfrm>
        </p:spPr>
        <p:txBody>
          <a:bodyPr/>
          <a:lstStyle/>
          <a:p>
            <a:pPr marL="200025" indent="-200025"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PD-1 expression on tumor-infiltrating lymphocytes is associated with decreased cytokine production and effector function</a:t>
            </a:r>
            <a:endParaRPr lang="en-US" alt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0025" indent="-200025"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 approved drugs: </a:t>
            </a:r>
          </a:p>
          <a:p>
            <a:pPr marL="600075" lvl="1" indent="-200025"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Nivolumab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pembrolizumab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binds PD-1 receptors on T cells and disrupts negative signaling triggered by PD-L1/PD-L2 to restore T-cell antitumor function</a:t>
            </a:r>
          </a:p>
          <a:p>
            <a:pPr marL="600075" lvl="1" indent="-200025"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Atezolizumab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binds PD-L1 receptors</a:t>
            </a:r>
            <a:endParaRPr lang="en-US" alt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796" name="Group 53"/>
          <p:cNvGrpSpPr>
            <a:grpSpLocks noChangeAspect="1"/>
          </p:cNvGrpSpPr>
          <p:nvPr/>
        </p:nvGrpSpPr>
        <p:grpSpPr bwMode="auto">
          <a:xfrm>
            <a:off x="1241206" y="2895215"/>
            <a:ext cx="9426794" cy="3948892"/>
            <a:chOff x="-290513" y="1473200"/>
            <a:chExt cx="9415463" cy="4479925"/>
          </a:xfrm>
        </p:grpSpPr>
        <p:pic>
          <p:nvPicPr>
            <p:cNvPr id="61" name="active_t-cell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290513" y="1518597"/>
              <a:ext cx="6651406" cy="44345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808080">
                  <a:alpha val="75000"/>
                </a:srgbClr>
              </a:outerShdw>
            </a:effectLst>
            <a:extLst/>
          </p:spPr>
        </p:pic>
        <p:pic>
          <p:nvPicPr>
            <p:cNvPr id="33798" name="embedded_PD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025" y="4144963"/>
              <a:ext cx="90487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tumor_cell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-282099" y="1518597"/>
              <a:ext cx="6653510" cy="44345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808080">
                  <a:alpha val="75000"/>
                </a:srgbClr>
              </a:outerShdw>
            </a:effectLst>
            <a:extLst/>
          </p:spPr>
        </p:pic>
        <p:pic>
          <p:nvPicPr>
            <p:cNvPr id="33800" name="mhc_antigen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3800" y="2727325"/>
              <a:ext cx="1095375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extended_PD-L1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3606800"/>
              <a:ext cx="9794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dendritic_cell" descr="C:\Users\eruppel\Desktop\Work\31905-35169_MOA_w-sounds\35169_files\FINAL REV 03Jan13\FINAL REV PNGs\31905_PD1_MOA_Dendritic_FINAL_v2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 rot="-5880000">
              <a:off x="5791952" y="1762370"/>
              <a:ext cx="3622168" cy="30438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808080">
                  <a:alpha val="75000"/>
                </a:srgbClr>
              </a:outerShdw>
            </a:effectLst>
            <a:extLst/>
          </p:spPr>
        </p:pic>
        <p:pic>
          <p:nvPicPr>
            <p:cNvPr id="59" name="extended_PD-L1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 rotWithShape="1">
            <a:blip r:embed="rId9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/>
            </a:blip>
            <a:srcRect/>
            <a:stretch/>
          </p:blipFill>
          <p:spPr bwMode="auto">
            <a:xfrm flipH="1">
              <a:off x="6115050" y="4173362"/>
              <a:ext cx="921998" cy="406557"/>
            </a:xfrm>
            <a:prstGeom prst="rect">
              <a:avLst/>
            </a:prstGeom>
            <a:noFill/>
            <a:extLst/>
          </p:spPr>
        </p:pic>
        <p:pic>
          <p:nvPicPr>
            <p:cNvPr id="60" name="extended_PD-L1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/>
            </a:blip>
            <a:srcRect/>
            <a:stretch/>
          </p:blipFill>
          <p:spPr bwMode="auto">
            <a:xfrm flipH="1">
              <a:off x="6069793" y="4173362"/>
              <a:ext cx="412404" cy="406557"/>
            </a:xfrm>
            <a:prstGeom prst="rect">
              <a:avLst/>
            </a:prstGeom>
            <a:noFill/>
            <a:extLst/>
          </p:spPr>
        </p:pic>
        <p:pic>
          <p:nvPicPr>
            <p:cNvPr id="62" name="extended_PD-L1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/>
            </a:blip>
            <a:srcRect/>
            <a:stretch/>
          </p:blipFill>
          <p:spPr bwMode="auto">
            <a:xfrm flipH="1">
              <a:off x="6064039" y="4173362"/>
              <a:ext cx="979432" cy="406557"/>
            </a:xfrm>
            <a:prstGeom prst="rect">
              <a:avLst/>
            </a:prstGeom>
            <a:noFill/>
            <a:extLst/>
          </p:spPr>
        </p:pic>
        <p:pic>
          <p:nvPicPr>
            <p:cNvPr id="33806" name="embedded_PD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2438" y="4144963"/>
              <a:ext cx="90487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anti_PD1" descr="C:\Users\eruppel\Desktop\Work\31905-35169_MOA_w-sounds\35169_files\FINAL REV 03Jan13\FINAL REV PNGs\31905_PD1_MOA_Receptors_FINAL_v3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8" y="4219575"/>
              <a:ext cx="45720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8" name="MHC_and_antigen_label"/>
            <p:cNvSpPr txBox="1">
              <a:spLocks noChangeArrowheads="1"/>
            </p:cNvSpPr>
            <p:nvPr/>
          </p:nvSpPr>
          <p:spPr bwMode="auto">
            <a:xfrm>
              <a:off x="2732286" y="2660650"/>
              <a:ext cx="477441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MHC</a:t>
              </a:r>
            </a:p>
          </p:txBody>
        </p:sp>
        <p:pic>
          <p:nvPicPr>
            <p:cNvPr id="33809" name="active_tcr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600" y="2727325"/>
              <a:ext cx="1055688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0" name="pd-l1"/>
            <p:cNvSpPr txBox="1">
              <a:spLocks noChangeArrowheads="1"/>
            </p:cNvSpPr>
            <p:nvPr/>
          </p:nvSpPr>
          <p:spPr bwMode="auto">
            <a:xfrm>
              <a:off x="2777216" y="3457315"/>
              <a:ext cx="554293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PD-L1</a:t>
              </a:r>
            </a:p>
          </p:txBody>
        </p:sp>
        <p:pic>
          <p:nvPicPr>
            <p:cNvPr id="33811" name="embedded_PD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025" y="3578225"/>
              <a:ext cx="904875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2" name="pd-1_label_target"/>
            <p:cNvSpPr txBox="1">
              <a:spLocks noChangeArrowheads="1"/>
            </p:cNvSpPr>
            <p:nvPr/>
          </p:nvSpPr>
          <p:spPr bwMode="auto">
            <a:xfrm>
              <a:off x="3717693" y="3925721"/>
              <a:ext cx="291396" cy="139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PD-1</a:t>
              </a:r>
            </a:p>
          </p:txBody>
        </p:sp>
        <p:pic>
          <p:nvPicPr>
            <p:cNvPr id="33813" name="active_tcr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950" y="2617788"/>
              <a:ext cx="1055688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4" name="mhc_antigen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075" y="2617788"/>
              <a:ext cx="1095375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5" name="extended_PD-L1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875" y="3671888"/>
              <a:ext cx="9794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6" name="embedded_PD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7063" y="3643313"/>
              <a:ext cx="904875" cy="5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7" name="pd-1_label_target"/>
            <p:cNvSpPr txBox="1">
              <a:spLocks noChangeArrowheads="1"/>
            </p:cNvSpPr>
            <p:nvPr/>
          </p:nvSpPr>
          <p:spPr bwMode="auto">
            <a:xfrm flipH="1">
              <a:off x="5849279" y="3981449"/>
              <a:ext cx="291396" cy="139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PD-1</a:t>
              </a:r>
            </a:p>
          </p:txBody>
        </p:sp>
        <p:pic>
          <p:nvPicPr>
            <p:cNvPr id="33818" name="CD28" descr="C:\Users\eruppel\Desktop\Work\31905-35169_MOA_w-sounds\FINAL ART\FINAL PNGs\31905_PD1_MOA_CD28_CTLA4_FINAL_v1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075" y="3424238"/>
              <a:ext cx="698500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9" name="B7-1" descr="C:\Users\eruppel\Desktop\Work\31905-35169_MOA_w-sounds\FINAL ART\FINAL PNGs\31905_PD1_MOA_CD28_CTLA4_FINAL_v1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00" y="3451225"/>
              <a:ext cx="6731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extended_PD-L1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/>
            </a:blip>
            <a:srcRect/>
            <a:stretch/>
          </p:blipFill>
          <p:spPr bwMode="auto">
            <a:xfrm>
              <a:off x="2515342" y="4173363"/>
              <a:ext cx="979432" cy="406557"/>
            </a:xfrm>
            <a:prstGeom prst="rect">
              <a:avLst/>
            </a:prstGeom>
            <a:noFill/>
            <a:extLst/>
          </p:spPr>
        </p:pic>
        <p:sp>
          <p:nvSpPr>
            <p:cNvPr id="33821" name="pd-1_label_target"/>
            <p:cNvSpPr txBox="1">
              <a:spLocks noChangeArrowheads="1"/>
            </p:cNvSpPr>
            <p:nvPr/>
          </p:nvSpPr>
          <p:spPr bwMode="auto">
            <a:xfrm>
              <a:off x="3593686" y="4532667"/>
              <a:ext cx="291396" cy="139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PD-1</a:t>
              </a:r>
            </a:p>
          </p:txBody>
        </p:sp>
        <p:sp>
          <p:nvSpPr>
            <p:cNvPr id="33822" name="pd-1_label_target"/>
            <p:cNvSpPr txBox="1">
              <a:spLocks noChangeArrowheads="1"/>
            </p:cNvSpPr>
            <p:nvPr/>
          </p:nvSpPr>
          <p:spPr bwMode="auto">
            <a:xfrm flipH="1">
              <a:off x="5716189" y="4503738"/>
              <a:ext cx="291396" cy="139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PD-1</a:t>
              </a:r>
            </a:p>
          </p:txBody>
        </p:sp>
        <p:pic>
          <p:nvPicPr>
            <p:cNvPr id="33823" name="anti_PD1" descr="C:\Users\eruppel\Desktop\Work\31905-35169_MOA_w-sounds\35169_files\FINAL REV 03Jan13\FINAL REV PNGs\31905_PD1_MOA_Receptors_FINAL_v3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638" y="3654425"/>
              <a:ext cx="45720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4" name="anti_PD1" descr="C:\Users\eruppel\Desktop\Work\31905-35169_MOA_w-sounds\35169_files\FINAL REV 03Jan13\FINAL REV PNGs\31905_PD1_MOA_Receptors_FINAL_v3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975" y="4224338"/>
              <a:ext cx="45720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5" name="anti_PD1" descr="C:\Users\eruppel\Desktop\Work\31905-35169_MOA_w-sounds\35169_files\FINAL REV 03Jan13\FINAL REV PNGs\31905_PD1_MOA_Receptors_FINAL_v3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138" y="3724275"/>
              <a:ext cx="45720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6" name="tcr_label"/>
            <p:cNvSpPr txBox="1">
              <a:spLocks noChangeArrowheads="1"/>
            </p:cNvSpPr>
            <p:nvPr/>
          </p:nvSpPr>
          <p:spPr bwMode="auto">
            <a:xfrm flipH="1">
              <a:off x="5546332" y="2239798"/>
              <a:ext cx="695186" cy="384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T-cell</a:t>
              </a:r>
              <a:b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</a:b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receptor</a:t>
              </a:r>
            </a:p>
          </p:txBody>
        </p:sp>
        <p:sp>
          <p:nvSpPr>
            <p:cNvPr id="33827" name="tcr_label"/>
            <p:cNvSpPr txBox="1">
              <a:spLocks noChangeArrowheads="1"/>
            </p:cNvSpPr>
            <p:nvPr/>
          </p:nvSpPr>
          <p:spPr bwMode="auto">
            <a:xfrm>
              <a:off x="3159596" y="2354575"/>
              <a:ext cx="695186" cy="384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T-cell</a:t>
              </a:r>
              <a:b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</a:b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receptor</a:t>
              </a:r>
            </a:p>
          </p:txBody>
        </p:sp>
        <p:sp>
          <p:nvSpPr>
            <p:cNvPr id="33828" name="pd-l1"/>
            <p:cNvSpPr txBox="1">
              <a:spLocks noChangeArrowheads="1"/>
            </p:cNvSpPr>
            <p:nvPr/>
          </p:nvSpPr>
          <p:spPr bwMode="auto">
            <a:xfrm flipH="1">
              <a:off x="6458450" y="3953043"/>
              <a:ext cx="554293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PD-L1</a:t>
              </a:r>
            </a:p>
          </p:txBody>
        </p:sp>
        <p:sp>
          <p:nvSpPr>
            <p:cNvPr id="33829" name="pd-l1"/>
            <p:cNvSpPr txBox="1">
              <a:spLocks noChangeArrowheads="1"/>
            </p:cNvSpPr>
            <p:nvPr/>
          </p:nvSpPr>
          <p:spPr bwMode="auto">
            <a:xfrm>
              <a:off x="2754861" y="4042913"/>
              <a:ext cx="554293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PD-L2</a:t>
              </a:r>
            </a:p>
          </p:txBody>
        </p:sp>
        <p:sp>
          <p:nvSpPr>
            <p:cNvPr id="33830" name="pd-l1"/>
            <p:cNvSpPr txBox="1">
              <a:spLocks noChangeArrowheads="1"/>
            </p:cNvSpPr>
            <p:nvPr/>
          </p:nvSpPr>
          <p:spPr bwMode="auto">
            <a:xfrm flipH="1">
              <a:off x="6254787" y="4464218"/>
              <a:ext cx="554293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PD-L2</a:t>
              </a:r>
            </a:p>
          </p:txBody>
        </p:sp>
        <p:sp>
          <p:nvSpPr>
            <p:cNvPr id="33831" name="MHC_and_antigen_label"/>
            <p:cNvSpPr txBox="1">
              <a:spLocks noChangeArrowheads="1"/>
            </p:cNvSpPr>
            <p:nvPr/>
          </p:nvSpPr>
          <p:spPr bwMode="auto">
            <a:xfrm flipH="1">
              <a:off x="6517516" y="2651396"/>
              <a:ext cx="477441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MHC</a:t>
              </a:r>
            </a:p>
          </p:txBody>
        </p:sp>
        <p:sp>
          <p:nvSpPr>
            <p:cNvPr id="33832" name="cd28_label"/>
            <p:cNvSpPr txBox="1">
              <a:spLocks noChangeArrowheads="1"/>
            </p:cNvSpPr>
            <p:nvPr/>
          </p:nvSpPr>
          <p:spPr bwMode="auto">
            <a:xfrm flipH="1">
              <a:off x="5725707" y="3245559"/>
              <a:ext cx="511064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CD28</a:t>
              </a:r>
            </a:p>
          </p:txBody>
        </p:sp>
        <p:sp>
          <p:nvSpPr>
            <p:cNvPr id="33833" name="B7-1_label"/>
            <p:cNvSpPr txBox="1">
              <a:spLocks noChangeArrowheads="1"/>
            </p:cNvSpPr>
            <p:nvPr/>
          </p:nvSpPr>
          <p:spPr bwMode="auto">
            <a:xfrm flipH="1">
              <a:off x="6406179" y="3258876"/>
              <a:ext cx="347753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B7</a:t>
              </a:r>
            </a:p>
          </p:txBody>
        </p:sp>
        <p:sp>
          <p:nvSpPr>
            <p:cNvPr id="33834" name="activated_label"/>
            <p:cNvSpPr>
              <a:spLocks noChangeArrowheads="1"/>
            </p:cNvSpPr>
            <p:nvPr/>
          </p:nvSpPr>
          <p:spPr bwMode="auto">
            <a:xfrm>
              <a:off x="4649220" y="3666879"/>
              <a:ext cx="773640" cy="356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T cell</a:t>
              </a:r>
            </a:p>
          </p:txBody>
        </p:sp>
        <p:sp>
          <p:nvSpPr>
            <p:cNvPr id="33835" name="NFKB_label"/>
            <p:cNvSpPr txBox="1">
              <a:spLocks noChangeArrowheads="1"/>
            </p:cNvSpPr>
            <p:nvPr/>
          </p:nvSpPr>
          <p:spPr bwMode="auto">
            <a:xfrm flipH="1">
              <a:off x="4625125" y="3152777"/>
              <a:ext cx="520670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NF</a:t>
              </a:r>
              <a:r>
                <a:rPr kumimoji="0" lang="el-GR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κ</a:t>
              </a: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3836" name="Other_label"/>
            <p:cNvSpPr txBox="1">
              <a:spLocks noChangeArrowheads="1"/>
            </p:cNvSpPr>
            <p:nvPr/>
          </p:nvSpPr>
          <p:spPr bwMode="auto">
            <a:xfrm flipH="1">
              <a:off x="4365819" y="3343276"/>
              <a:ext cx="525473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Other</a:t>
              </a:r>
            </a:p>
          </p:txBody>
        </p:sp>
        <p:sp>
          <p:nvSpPr>
            <p:cNvPr id="33837" name="PI3K_label"/>
            <p:cNvSpPr txBox="1">
              <a:spLocks noChangeArrowheads="1"/>
            </p:cNvSpPr>
            <p:nvPr/>
          </p:nvSpPr>
          <p:spPr bwMode="auto">
            <a:xfrm flipH="1">
              <a:off x="4858782" y="2983505"/>
              <a:ext cx="467834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PI3K</a:t>
              </a:r>
            </a:p>
          </p:txBody>
        </p:sp>
        <p:sp>
          <p:nvSpPr>
            <p:cNvPr id="96" name="dendritic_label"/>
            <p:cNvSpPr>
              <a:spLocks noChangeArrowheads="1"/>
            </p:cNvSpPr>
            <p:nvPr/>
          </p:nvSpPr>
          <p:spPr bwMode="auto">
            <a:xfrm>
              <a:off x="7007684" y="3118937"/>
              <a:ext cx="959364" cy="495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76200">
                      <a:srgbClr val="CCCCFF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MS PGothic"/>
                </a:rPr>
                <a:t>Dendritic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76200">
                      <a:srgbClr val="CCCCFF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MS PGothic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76200">
                      <a:srgbClr val="CCCCFF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MS PGothic"/>
                </a:rPr>
                <a:t>cell</a:t>
              </a:r>
            </a:p>
          </p:txBody>
        </p:sp>
        <p:sp>
          <p:nvSpPr>
            <p:cNvPr id="97" name="tumor_label"/>
            <p:cNvSpPr/>
            <p:nvPr/>
          </p:nvSpPr>
          <p:spPr>
            <a:xfrm>
              <a:off x="927572" y="3279600"/>
              <a:ext cx="1075730" cy="300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glow rad="76200">
                      <a:srgbClr val="FF7C80">
                        <a:alpha val="60000"/>
                      </a:srgbClr>
                    </a:glow>
                  </a:effectLst>
                  <a:uLnTx/>
                  <a:uFillTx/>
                  <a:latin typeface="Arial"/>
                  <a:ea typeface="ＭＳ Ｐゴシック"/>
                </a:rPr>
                <a:t>Tumor cell</a:t>
              </a:r>
            </a:p>
          </p:txBody>
        </p:sp>
        <p:grpSp>
          <p:nvGrpSpPr>
            <p:cNvPr id="33840" name="Group 113"/>
            <p:cNvGrpSpPr>
              <a:grpSpLocks/>
            </p:cNvGrpSpPr>
            <p:nvPr/>
          </p:nvGrpSpPr>
          <p:grpSpPr bwMode="auto">
            <a:xfrm>
              <a:off x="1981198" y="1835150"/>
              <a:ext cx="2196217" cy="2268662"/>
              <a:chOff x="1969127" y="2183124"/>
              <a:chExt cx="2195359" cy="2268236"/>
            </a:xfrm>
          </p:grpSpPr>
          <p:sp>
            <p:nvSpPr>
              <p:cNvPr id="119" name="Freeform 49"/>
              <p:cNvSpPr/>
              <p:nvPr/>
            </p:nvSpPr>
            <p:spPr>
              <a:xfrm>
                <a:off x="2164797" y="3099274"/>
                <a:ext cx="475215" cy="1352086"/>
              </a:xfrm>
              <a:custGeom>
                <a:avLst/>
                <a:gdLst>
                  <a:gd name="connsiteX0" fmla="*/ 7854 w 422191"/>
                  <a:gd name="connsiteY0" fmla="*/ 0 h 1528762"/>
                  <a:gd name="connsiteX1" fmla="*/ 55479 w 422191"/>
                  <a:gd name="connsiteY1" fmla="*/ 785812 h 1528762"/>
                  <a:gd name="connsiteX2" fmla="*/ 422191 w 422191"/>
                  <a:gd name="connsiteY2" fmla="*/ 1528762 h 1528762"/>
                  <a:gd name="connsiteX0" fmla="*/ 47415 w 461752"/>
                  <a:gd name="connsiteY0" fmla="*/ 0 h 1528762"/>
                  <a:gd name="connsiteX1" fmla="*/ 28365 w 461752"/>
                  <a:gd name="connsiteY1" fmla="*/ 790574 h 1528762"/>
                  <a:gd name="connsiteX2" fmla="*/ 461752 w 461752"/>
                  <a:gd name="connsiteY2" fmla="*/ 1528762 h 1528762"/>
                  <a:gd name="connsiteX0" fmla="*/ 61166 w 475503"/>
                  <a:gd name="connsiteY0" fmla="*/ 0 h 1528762"/>
                  <a:gd name="connsiteX1" fmla="*/ 42116 w 475503"/>
                  <a:gd name="connsiteY1" fmla="*/ 790574 h 1528762"/>
                  <a:gd name="connsiteX2" fmla="*/ 475503 w 475503"/>
                  <a:gd name="connsiteY2" fmla="*/ 1528762 h 1528762"/>
                  <a:gd name="connsiteX0" fmla="*/ 61166 w 475503"/>
                  <a:gd name="connsiteY0" fmla="*/ 0 h 1528762"/>
                  <a:gd name="connsiteX1" fmla="*/ 42116 w 475503"/>
                  <a:gd name="connsiteY1" fmla="*/ 790574 h 1528762"/>
                  <a:gd name="connsiteX2" fmla="*/ 475503 w 475503"/>
                  <a:gd name="connsiteY2" fmla="*/ 1528762 h 1528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5503" h="1528762">
                    <a:moveTo>
                      <a:pt x="61166" y="0"/>
                    </a:moveTo>
                    <a:cubicBezTo>
                      <a:pt x="-4319" y="258366"/>
                      <a:pt x="-26940" y="535780"/>
                      <a:pt x="42116" y="790574"/>
                    </a:cubicBezTo>
                    <a:cubicBezTo>
                      <a:pt x="111172" y="1045368"/>
                      <a:pt x="252856" y="1337072"/>
                      <a:pt x="475503" y="1528762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20" name="Freeform 119"/>
              <p:cNvSpPr/>
              <p:nvPr/>
            </p:nvSpPr>
            <p:spPr>
              <a:xfrm rot="428707">
                <a:off x="3685065" y="2602394"/>
                <a:ext cx="479421" cy="506435"/>
              </a:xfrm>
              <a:custGeom>
                <a:avLst/>
                <a:gdLst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612775 w 612775"/>
                  <a:gd name="connsiteY0" fmla="*/ 644525 h 644525"/>
                  <a:gd name="connsiteX1" fmla="*/ 0 w 612775"/>
                  <a:gd name="connsiteY1" fmla="*/ 0 h 64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2775" h="644525">
                    <a:moveTo>
                      <a:pt x="612775" y="644525"/>
                    </a:moveTo>
                    <a:cubicBezTo>
                      <a:pt x="580232" y="370681"/>
                      <a:pt x="356393" y="85724"/>
                      <a:pt x="0" y="0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21" name="Freeform 120"/>
              <p:cNvSpPr/>
              <p:nvPr/>
            </p:nvSpPr>
            <p:spPr>
              <a:xfrm rot="17706174">
                <a:off x="2676598" y="2299315"/>
                <a:ext cx="582878" cy="601379"/>
              </a:xfrm>
              <a:custGeom>
                <a:avLst/>
                <a:gdLst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650217 w 650217"/>
                  <a:gd name="connsiteY0" fmla="*/ 672464 h 672464"/>
                  <a:gd name="connsiteX1" fmla="*/ 0 w 650217"/>
                  <a:gd name="connsiteY1" fmla="*/ 0 h 672464"/>
                  <a:gd name="connsiteX0" fmla="*/ 650217 w 650217"/>
                  <a:gd name="connsiteY0" fmla="*/ 672464 h 672464"/>
                  <a:gd name="connsiteX1" fmla="*/ 0 w 650217"/>
                  <a:gd name="connsiteY1" fmla="*/ 0 h 672464"/>
                  <a:gd name="connsiteX0" fmla="*/ 650217 w 650217"/>
                  <a:gd name="connsiteY0" fmla="*/ 672464 h 672464"/>
                  <a:gd name="connsiteX1" fmla="*/ 0 w 650217"/>
                  <a:gd name="connsiteY1" fmla="*/ 0 h 672464"/>
                  <a:gd name="connsiteX0" fmla="*/ 714533 w 714533"/>
                  <a:gd name="connsiteY0" fmla="*/ 712455 h 712455"/>
                  <a:gd name="connsiteX1" fmla="*/ 0 w 714533"/>
                  <a:gd name="connsiteY1" fmla="*/ 0 h 712455"/>
                  <a:gd name="connsiteX0" fmla="*/ 741472 w 741472"/>
                  <a:gd name="connsiteY0" fmla="*/ 769957 h 769957"/>
                  <a:gd name="connsiteX1" fmla="*/ 0 w 741472"/>
                  <a:gd name="connsiteY1" fmla="*/ 0 h 76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1472" h="769957">
                    <a:moveTo>
                      <a:pt x="741472" y="769957"/>
                    </a:moveTo>
                    <a:cubicBezTo>
                      <a:pt x="705369" y="536647"/>
                      <a:pt x="476970" y="57149"/>
                      <a:pt x="0" y="0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22" name="Freeform 52"/>
              <p:cNvSpPr/>
              <p:nvPr/>
            </p:nvSpPr>
            <p:spPr bwMode="auto">
              <a:xfrm>
                <a:off x="3210750" y="2183124"/>
                <a:ext cx="514462" cy="439865"/>
              </a:xfrm>
              <a:custGeom>
                <a:avLst/>
                <a:gdLst>
                  <a:gd name="connsiteX0" fmla="*/ 0 w 481012"/>
                  <a:gd name="connsiteY0" fmla="*/ 19050 h 407193"/>
                  <a:gd name="connsiteX1" fmla="*/ 481012 w 481012"/>
                  <a:gd name="connsiteY1" fmla="*/ 0 h 407193"/>
                  <a:gd name="connsiteX2" fmla="*/ 204787 w 481012"/>
                  <a:gd name="connsiteY2" fmla="*/ 407193 h 407193"/>
                  <a:gd name="connsiteX3" fmla="*/ 183356 w 481012"/>
                  <a:gd name="connsiteY3" fmla="*/ 145256 h 407193"/>
                  <a:gd name="connsiteX4" fmla="*/ 0 w 481012"/>
                  <a:gd name="connsiteY4" fmla="*/ 19050 h 407193"/>
                  <a:gd name="connsiteX0" fmla="*/ 0 w 481012"/>
                  <a:gd name="connsiteY0" fmla="*/ 128173 h 516316"/>
                  <a:gd name="connsiteX1" fmla="*/ 481012 w 481012"/>
                  <a:gd name="connsiteY1" fmla="*/ 109123 h 516316"/>
                  <a:gd name="connsiteX2" fmla="*/ 204787 w 481012"/>
                  <a:gd name="connsiteY2" fmla="*/ 516316 h 516316"/>
                  <a:gd name="connsiteX3" fmla="*/ 183356 w 481012"/>
                  <a:gd name="connsiteY3" fmla="*/ 254379 h 516316"/>
                  <a:gd name="connsiteX4" fmla="*/ 0 w 481012"/>
                  <a:gd name="connsiteY4" fmla="*/ 128173 h 516316"/>
                  <a:gd name="connsiteX0" fmla="*/ 0 w 514371"/>
                  <a:gd name="connsiteY0" fmla="*/ 128173 h 516316"/>
                  <a:gd name="connsiteX1" fmla="*/ 481012 w 514371"/>
                  <a:gd name="connsiteY1" fmla="*/ 109123 h 516316"/>
                  <a:gd name="connsiteX2" fmla="*/ 204787 w 514371"/>
                  <a:gd name="connsiteY2" fmla="*/ 516316 h 516316"/>
                  <a:gd name="connsiteX3" fmla="*/ 183356 w 514371"/>
                  <a:gd name="connsiteY3" fmla="*/ 254379 h 516316"/>
                  <a:gd name="connsiteX4" fmla="*/ 0 w 514371"/>
                  <a:gd name="connsiteY4" fmla="*/ 128173 h 516316"/>
                  <a:gd name="connsiteX0" fmla="*/ 0 w 519057"/>
                  <a:gd name="connsiteY0" fmla="*/ 128173 h 519112"/>
                  <a:gd name="connsiteX1" fmla="*/ 481012 w 519057"/>
                  <a:gd name="connsiteY1" fmla="*/ 109123 h 519112"/>
                  <a:gd name="connsiteX2" fmla="*/ 204787 w 519057"/>
                  <a:gd name="connsiteY2" fmla="*/ 516316 h 519112"/>
                  <a:gd name="connsiteX3" fmla="*/ 183356 w 519057"/>
                  <a:gd name="connsiteY3" fmla="*/ 254379 h 519112"/>
                  <a:gd name="connsiteX4" fmla="*/ 0 w 519057"/>
                  <a:gd name="connsiteY4" fmla="*/ 128173 h 519112"/>
                  <a:gd name="connsiteX0" fmla="*/ 0 w 519057"/>
                  <a:gd name="connsiteY0" fmla="*/ 151151 h 542090"/>
                  <a:gd name="connsiteX1" fmla="*/ 481012 w 519057"/>
                  <a:gd name="connsiteY1" fmla="*/ 132101 h 542090"/>
                  <a:gd name="connsiteX2" fmla="*/ 204787 w 519057"/>
                  <a:gd name="connsiteY2" fmla="*/ 539294 h 542090"/>
                  <a:gd name="connsiteX3" fmla="*/ 183356 w 519057"/>
                  <a:gd name="connsiteY3" fmla="*/ 277357 h 542090"/>
                  <a:gd name="connsiteX4" fmla="*/ 0 w 519057"/>
                  <a:gd name="connsiteY4" fmla="*/ 151151 h 542090"/>
                  <a:gd name="connsiteX0" fmla="*/ 0 w 519057"/>
                  <a:gd name="connsiteY0" fmla="*/ 143877 h 534816"/>
                  <a:gd name="connsiteX1" fmla="*/ 481012 w 519057"/>
                  <a:gd name="connsiteY1" fmla="*/ 124827 h 534816"/>
                  <a:gd name="connsiteX2" fmla="*/ 204787 w 519057"/>
                  <a:gd name="connsiteY2" fmla="*/ 532020 h 534816"/>
                  <a:gd name="connsiteX3" fmla="*/ 183356 w 519057"/>
                  <a:gd name="connsiteY3" fmla="*/ 270083 h 534816"/>
                  <a:gd name="connsiteX4" fmla="*/ 0 w 519057"/>
                  <a:gd name="connsiteY4" fmla="*/ 143877 h 534816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3356 w 516362"/>
                  <a:gd name="connsiteY3" fmla="*/ 270083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257175 w 516362"/>
                  <a:gd name="connsiteY3" fmla="*/ 253415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257175 w 516362"/>
                  <a:gd name="connsiteY3" fmla="*/ 253415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257175 w 516362"/>
                  <a:gd name="connsiteY3" fmla="*/ 253415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8118 w 516362"/>
                  <a:gd name="connsiteY3" fmla="*/ 277227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8118 w 516362"/>
                  <a:gd name="connsiteY3" fmla="*/ 277227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8118 w 516362"/>
                  <a:gd name="connsiteY3" fmla="*/ 277227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8118 w 516362"/>
                  <a:gd name="connsiteY3" fmla="*/ 277227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8118 w 516362"/>
                  <a:gd name="connsiteY3" fmla="*/ 277227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8118 w 516362"/>
                  <a:gd name="connsiteY3" fmla="*/ 277227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290512 w 516362"/>
                  <a:gd name="connsiteY3" fmla="*/ 251033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90500 w 516362"/>
                  <a:gd name="connsiteY3" fmla="*/ 277226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90500 w 516362"/>
                  <a:gd name="connsiteY3" fmla="*/ 277226 h 534310"/>
                  <a:gd name="connsiteX4" fmla="*/ 0 w 516362"/>
                  <a:gd name="connsiteY4" fmla="*/ 143877 h 534310"/>
                  <a:gd name="connsiteX0" fmla="*/ 0 w 515046"/>
                  <a:gd name="connsiteY0" fmla="*/ 143877 h 546104"/>
                  <a:gd name="connsiteX1" fmla="*/ 481012 w 515046"/>
                  <a:gd name="connsiteY1" fmla="*/ 124827 h 546104"/>
                  <a:gd name="connsiteX2" fmla="*/ 190499 w 515046"/>
                  <a:gd name="connsiteY2" fmla="*/ 543927 h 546104"/>
                  <a:gd name="connsiteX3" fmla="*/ 190500 w 515046"/>
                  <a:gd name="connsiteY3" fmla="*/ 277226 h 546104"/>
                  <a:gd name="connsiteX4" fmla="*/ 0 w 515046"/>
                  <a:gd name="connsiteY4" fmla="*/ 143877 h 546104"/>
                  <a:gd name="connsiteX0" fmla="*/ 0 w 515046"/>
                  <a:gd name="connsiteY0" fmla="*/ 143877 h 546104"/>
                  <a:gd name="connsiteX1" fmla="*/ 481012 w 515046"/>
                  <a:gd name="connsiteY1" fmla="*/ 124827 h 546104"/>
                  <a:gd name="connsiteX2" fmla="*/ 190499 w 515046"/>
                  <a:gd name="connsiteY2" fmla="*/ 543927 h 546104"/>
                  <a:gd name="connsiteX3" fmla="*/ 183356 w 515046"/>
                  <a:gd name="connsiteY3" fmla="*/ 291513 h 546104"/>
                  <a:gd name="connsiteX4" fmla="*/ 0 w 515046"/>
                  <a:gd name="connsiteY4" fmla="*/ 143877 h 546104"/>
                  <a:gd name="connsiteX0" fmla="*/ 0 w 517427"/>
                  <a:gd name="connsiteY0" fmla="*/ 147060 h 544525"/>
                  <a:gd name="connsiteX1" fmla="*/ 483393 w 517427"/>
                  <a:gd name="connsiteY1" fmla="*/ 123248 h 544525"/>
                  <a:gd name="connsiteX2" fmla="*/ 192880 w 517427"/>
                  <a:gd name="connsiteY2" fmla="*/ 542348 h 544525"/>
                  <a:gd name="connsiteX3" fmla="*/ 185737 w 517427"/>
                  <a:gd name="connsiteY3" fmla="*/ 289934 h 544525"/>
                  <a:gd name="connsiteX4" fmla="*/ 0 w 517427"/>
                  <a:gd name="connsiteY4" fmla="*/ 147060 h 544525"/>
                  <a:gd name="connsiteX0" fmla="*/ 0 w 521793"/>
                  <a:gd name="connsiteY0" fmla="*/ 147060 h 545281"/>
                  <a:gd name="connsiteX1" fmla="*/ 483393 w 521793"/>
                  <a:gd name="connsiteY1" fmla="*/ 123248 h 545281"/>
                  <a:gd name="connsiteX2" fmla="*/ 192880 w 521793"/>
                  <a:gd name="connsiteY2" fmla="*/ 542348 h 545281"/>
                  <a:gd name="connsiteX3" fmla="*/ 185737 w 521793"/>
                  <a:gd name="connsiteY3" fmla="*/ 289934 h 545281"/>
                  <a:gd name="connsiteX4" fmla="*/ 0 w 521793"/>
                  <a:gd name="connsiteY4" fmla="*/ 147060 h 545281"/>
                  <a:gd name="connsiteX0" fmla="*/ 0 w 514463"/>
                  <a:gd name="connsiteY0" fmla="*/ 147060 h 545309"/>
                  <a:gd name="connsiteX1" fmla="*/ 483393 w 514463"/>
                  <a:gd name="connsiteY1" fmla="*/ 123248 h 545309"/>
                  <a:gd name="connsiteX2" fmla="*/ 192880 w 514463"/>
                  <a:gd name="connsiteY2" fmla="*/ 542348 h 545309"/>
                  <a:gd name="connsiteX3" fmla="*/ 185737 w 514463"/>
                  <a:gd name="connsiteY3" fmla="*/ 289934 h 545309"/>
                  <a:gd name="connsiteX4" fmla="*/ 0 w 514463"/>
                  <a:gd name="connsiteY4" fmla="*/ 147060 h 54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4463" h="545309">
                    <a:moveTo>
                      <a:pt x="0" y="147060"/>
                    </a:moveTo>
                    <a:cubicBezTo>
                      <a:pt x="38893" y="45460"/>
                      <a:pt x="308768" y="-113289"/>
                      <a:pt x="483393" y="123248"/>
                    </a:cubicBezTo>
                    <a:cubicBezTo>
                      <a:pt x="593724" y="356611"/>
                      <a:pt x="389730" y="573304"/>
                      <a:pt x="192880" y="542348"/>
                    </a:cubicBezTo>
                    <a:cubicBezTo>
                      <a:pt x="227012" y="489961"/>
                      <a:pt x="218280" y="342321"/>
                      <a:pt x="185737" y="289934"/>
                    </a:cubicBezTo>
                    <a:cubicBezTo>
                      <a:pt x="128587" y="198652"/>
                      <a:pt x="61913" y="166905"/>
                      <a:pt x="0" y="147060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936844"/>
                  </a:gs>
                  <a:gs pos="48000">
                    <a:srgbClr val="D5B196"/>
                  </a:gs>
                  <a:gs pos="91000">
                    <a:srgbClr val="61452D"/>
                  </a:gs>
                  <a:gs pos="24000">
                    <a:srgbClr val="F3EAE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45720" rIns="4572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itchFamily="34" charset="-128"/>
                  <a:cs typeface="Arial" charset="0"/>
                </a:endParaRPr>
              </a:p>
            </p:txBody>
          </p:sp>
          <p:sp>
            <p:nvSpPr>
              <p:cNvPr id="33867" name="IFNy_label"/>
              <p:cNvSpPr txBox="1">
                <a:spLocks noChangeArrowheads="1"/>
              </p:cNvSpPr>
              <p:nvPr/>
            </p:nvSpPr>
            <p:spPr bwMode="auto">
              <a:xfrm flipH="1">
                <a:off x="3238751" y="2215376"/>
                <a:ext cx="490057" cy="258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IFN</a:t>
                </a:r>
                <a:r>
                  <a:rPr kumimoji="0" lang="el-GR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γ</a:t>
                </a:r>
                <a:endPara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 bwMode="auto">
              <a:xfrm>
                <a:off x="1969127" y="2620979"/>
                <a:ext cx="606583" cy="618534"/>
              </a:xfrm>
              <a:prstGeom prst="ellipse">
                <a:avLst/>
              </a:prstGeom>
              <a:gradFill flip="none" rotWithShape="1">
                <a:gsLst>
                  <a:gs pos="88000">
                    <a:srgbClr val="382030"/>
                  </a:gs>
                  <a:gs pos="70000">
                    <a:srgbClr val="9D5886"/>
                  </a:gs>
                  <a:gs pos="45000">
                    <a:srgbClr val="DDA9CB"/>
                  </a:gs>
                  <a:gs pos="14000">
                    <a:srgbClr val="EDD8E5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45720" rIns="4572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itchFamily="34" charset="-128"/>
                  <a:cs typeface="Arial" charset="0"/>
                </a:endParaRPr>
              </a:p>
            </p:txBody>
          </p:sp>
          <p:sp>
            <p:nvSpPr>
              <p:cNvPr id="33871" name="IFNyR_label"/>
              <p:cNvSpPr txBox="1">
                <a:spLocks noChangeArrowheads="1"/>
              </p:cNvSpPr>
              <p:nvPr/>
            </p:nvSpPr>
            <p:spPr bwMode="auto">
              <a:xfrm flipH="1">
                <a:off x="1997609" y="2803685"/>
                <a:ext cx="592487" cy="258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IFN</a:t>
                </a:r>
                <a:r>
                  <a:rPr kumimoji="0" lang="el-GR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γ</a:t>
                </a:r>
                <a:r>
                  <a:rPr kumimoji="0" lang="en-US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R</a:t>
                </a:r>
              </a:p>
            </p:txBody>
          </p:sp>
        </p:grpSp>
        <p:grpSp>
          <p:nvGrpSpPr>
            <p:cNvPr id="33841" name="Group 70"/>
            <p:cNvGrpSpPr>
              <a:grpSpLocks/>
            </p:cNvGrpSpPr>
            <p:nvPr/>
          </p:nvGrpSpPr>
          <p:grpSpPr bwMode="auto">
            <a:xfrm>
              <a:off x="4008438" y="2986088"/>
              <a:ext cx="1676400" cy="563562"/>
              <a:chOff x="3995737" y="3333529"/>
              <a:chExt cx="1675607" cy="562768"/>
            </a:xfrm>
          </p:grpSpPr>
          <p:sp>
            <p:nvSpPr>
              <p:cNvPr id="113" name="Freeform 112"/>
              <p:cNvSpPr/>
              <p:nvPr/>
            </p:nvSpPr>
            <p:spPr>
              <a:xfrm>
                <a:off x="4158327" y="3449974"/>
                <a:ext cx="494099" cy="107368"/>
              </a:xfrm>
              <a:custGeom>
                <a:avLst/>
                <a:gdLst>
                  <a:gd name="connsiteX0" fmla="*/ 0 w 442452"/>
                  <a:gd name="connsiteY0" fmla="*/ 0 h 117988"/>
                  <a:gd name="connsiteX1" fmla="*/ 294968 w 442452"/>
                  <a:gd name="connsiteY1" fmla="*/ 39329 h 117988"/>
                  <a:gd name="connsiteX2" fmla="*/ 442452 w 442452"/>
                  <a:gd name="connsiteY2" fmla="*/ 117988 h 117988"/>
                  <a:gd name="connsiteX0" fmla="*/ 0 w 613902"/>
                  <a:gd name="connsiteY0" fmla="*/ 0 h 114813"/>
                  <a:gd name="connsiteX1" fmla="*/ 466418 w 613902"/>
                  <a:gd name="connsiteY1" fmla="*/ 36154 h 114813"/>
                  <a:gd name="connsiteX2" fmla="*/ 613902 w 613902"/>
                  <a:gd name="connsiteY2" fmla="*/ 114813 h 114813"/>
                  <a:gd name="connsiteX0" fmla="*/ 0 w 613902"/>
                  <a:gd name="connsiteY0" fmla="*/ 0 h 114813"/>
                  <a:gd name="connsiteX1" fmla="*/ 326718 w 613902"/>
                  <a:gd name="connsiteY1" fmla="*/ 17104 h 114813"/>
                  <a:gd name="connsiteX2" fmla="*/ 613902 w 613902"/>
                  <a:gd name="connsiteY2" fmla="*/ 114813 h 114813"/>
                  <a:gd name="connsiteX0" fmla="*/ 0 w 492458"/>
                  <a:gd name="connsiteY0" fmla="*/ 1 h 105289"/>
                  <a:gd name="connsiteX1" fmla="*/ 205274 w 492458"/>
                  <a:gd name="connsiteY1" fmla="*/ 7580 h 105289"/>
                  <a:gd name="connsiteX2" fmla="*/ 492458 w 492458"/>
                  <a:gd name="connsiteY2" fmla="*/ 105289 h 105289"/>
                  <a:gd name="connsiteX0" fmla="*/ 0 w 492458"/>
                  <a:gd name="connsiteY0" fmla="*/ 0 h 105288"/>
                  <a:gd name="connsiteX1" fmla="*/ 252899 w 492458"/>
                  <a:gd name="connsiteY1" fmla="*/ 26629 h 105288"/>
                  <a:gd name="connsiteX2" fmla="*/ 492458 w 492458"/>
                  <a:gd name="connsiteY2" fmla="*/ 105288 h 10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2458" h="105288">
                    <a:moveTo>
                      <a:pt x="0" y="0"/>
                    </a:moveTo>
                    <a:cubicBezTo>
                      <a:pt x="110613" y="9832"/>
                      <a:pt x="170823" y="9081"/>
                      <a:pt x="252899" y="26629"/>
                    </a:cubicBezTo>
                    <a:cubicBezTo>
                      <a:pt x="334975" y="44177"/>
                      <a:pt x="455587" y="75791"/>
                      <a:pt x="492458" y="105288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14" name="Freeform 113"/>
              <p:cNvSpPr/>
              <p:nvPr/>
            </p:nvSpPr>
            <p:spPr>
              <a:xfrm>
                <a:off x="4154122" y="3385555"/>
                <a:ext cx="740098" cy="69191"/>
              </a:xfrm>
              <a:custGeom>
                <a:avLst/>
                <a:gdLst>
                  <a:gd name="connsiteX0" fmla="*/ 0 w 442452"/>
                  <a:gd name="connsiteY0" fmla="*/ 0 h 117988"/>
                  <a:gd name="connsiteX1" fmla="*/ 294968 w 442452"/>
                  <a:gd name="connsiteY1" fmla="*/ 39329 h 117988"/>
                  <a:gd name="connsiteX2" fmla="*/ 442452 w 442452"/>
                  <a:gd name="connsiteY2" fmla="*/ 117988 h 117988"/>
                  <a:gd name="connsiteX0" fmla="*/ 0 w 501983"/>
                  <a:gd name="connsiteY0" fmla="*/ 0 h 70363"/>
                  <a:gd name="connsiteX1" fmla="*/ 294968 w 501983"/>
                  <a:gd name="connsiteY1" fmla="*/ 39329 h 70363"/>
                  <a:gd name="connsiteX2" fmla="*/ 501983 w 501983"/>
                  <a:gd name="connsiteY2" fmla="*/ 70363 h 70363"/>
                  <a:gd name="connsiteX0" fmla="*/ 0 w 501983"/>
                  <a:gd name="connsiteY0" fmla="*/ 2535 h 72898"/>
                  <a:gd name="connsiteX1" fmla="*/ 283062 w 501983"/>
                  <a:gd name="connsiteY1" fmla="*/ 3764 h 72898"/>
                  <a:gd name="connsiteX2" fmla="*/ 501983 w 501983"/>
                  <a:gd name="connsiteY2" fmla="*/ 72898 h 72898"/>
                  <a:gd name="connsiteX0" fmla="*/ 0 w 501983"/>
                  <a:gd name="connsiteY0" fmla="*/ 11077 h 81440"/>
                  <a:gd name="connsiteX1" fmla="*/ 283062 w 501983"/>
                  <a:gd name="connsiteY1" fmla="*/ 12306 h 81440"/>
                  <a:gd name="connsiteX2" fmla="*/ 501983 w 501983"/>
                  <a:gd name="connsiteY2" fmla="*/ 81440 h 81440"/>
                  <a:gd name="connsiteX0" fmla="*/ 0 w 501983"/>
                  <a:gd name="connsiteY0" fmla="*/ 0 h 70363"/>
                  <a:gd name="connsiteX1" fmla="*/ 501983 w 501983"/>
                  <a:gd name="connsiteY1" fmla="*/ 70363 h 70363"/>
                  <a:gd name="connsiteX0" fmla="*/ 0 w 501983"/>
                  <a:gd name="connsiteY0" fmla="*/ 11566 h 81929"/>
                  <a:gd name="connsiteX1" fmla="*/ 501983 w 501983"/>
                  <a:gd name="connsiteY1" fmla="*/ 81929 h 81929"/>
                  <a:gd name="connsiteX0" fmla="*/ 0 w 501983"/>
                  <a:gd name="connsiteY0" fmla="*/ 20512 h 90875"/>
                  <a:gd name="connsiteX1" fmla="*/ 501983 w 501983"/>
                  <a:gd name="connsiteY1" fmla="*/ 90875 h 90875"/>
                  <a:gd name="connsiteX0" fmla="*/ 0 w 494839"/>
                  <a:gd name="connsiteY0" fmla="*/ 30268 h 69675"/>
                  <a:gd name="connsiteX1" fmla="*/ 494839 w 494839"/>
                  <a:gd name="connsiteY1" fmla="*/ 69675 h 69675"/>
                  <a:gd name="connsiteX0" fmla="*/ 0 w 525795"/>
                  <a:gd name="connsiteY0" fmla="*/ 37744 h 60483"/>
                  <a:gd name="connsiteX1" fmla="*/ 525795 w 525795"/>
                  <a:gd name="connsiteY1" fmla="*/ 60483 h 60483"/>
                  <a:gd name="connsiteX0" fmla="*/ 0 w 525795"/>
                  <a:gd name="connsiteY0" fmla="*/ 42286 h 65025"/>
                  <a:gd name="connsiteX1" fmla="*/ 525795 w 525795"/>
                  <a:gd name="connsiteY1" fmla="*/ 65025 h 65025"/>
                  <a:gd name="connsiteX0" fmla="*/ 0 w 525795"/>
                  <a:gd name="connsiteY0" fmla="*/ 42286 h 65025"/>
                  <a:gd name="connsiteX1" fmla="*/ 525795 w 525795"/>
                  <a:gd name="connsiteY1" fmla="*/ 65025 h 65025"/>
                  <a:gd name="connsiteX0" fmla="*/ 0 w 525795"/>
                  <a:gd name="connsiteY0" fmla="*/ 51231 h 73970"/>
                  <a:gd name="connsiteX1" fmla="*/ 525795 w 525795"/>
                  <a:gd name="connsiteY1" fmla="*/ 73970 h 73970"/>
                  <a:gd name="connsiteX0" fmla="*/ 0 w 678195"/>
                  <a:gd name="connsiteY0" fmla="*/ 38527 h 93016"/>
                  <a:gd name="connsiteX1" fmla="*/ 678195 w 678195"/>
                  <a:gd name="connsiteY1" fmla="*/ 93016 h 93016"/>
                  <a:gd name="connsiteX0" fmla="*/ 0 w 678195"/>
                  <a:gd name="connsiteY0" fmla="*/ 42162 h 96651"/>
                  <a:gd name="connsiteX1" fmla="*/ 678195 w 678195"/>
                  <a:gd name="connsiteY1" fmla="*/ 96651 h 96651"/>
                  <a:gd name="connsiteX0" fmla="*/ 0 w 875045"/>
                  <a:gd name="connsiteY0" fmla="*/ 49896 h 85335"/>
                  <a:gd name="connsiteX1" fmla="*/ 875045 w 875045"/>
                  <a:gd name="connsiteY1" fmla="*/ 85335 h 85335"/>
                  <a:gd name="connsiteX0" fmla="*/ 0 w 739314"/>
                  <a:gd name="connsiteY0" fmla="*/ 67080 h 69182"/>
                  <a:gd name="connsiteX1" fmla="*/ 739314 w 739314"/>
                  <a:gd name="connsiteY1" fmla="*/ 69182 h 6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9314" h="69182">
                    <a:moveTo>
                      <a:pt x="0" y="67080"/>
                    </a:moveTo>
                    <a:cubicBezTo>
                      <a:pt x="224479" y="47"/>
                      <a:pt x="485468" y="-43173"/>
                      <a:pt x="739314" y="69182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15" name="Freeform 114"/>
              <p:cNvSpPr/>
              <p:nvPr/>
            </p:nvSpPr>
            <p:spPr>
              <a:xfrm rot="176459">
                <a:off x="4160429" y="3464290"/>
                <a:ext cx="405793" cy="240980"/>
              </a:xfrm>
              <a:custGeom>
                <a:avLst/>
                <a:gdLst>
                  <a:gd name="connsiteX0" fmla="*/ 0 w 442452"/>
                  <a:gd name="connsiteY0" fmla="*/ 0 h 117988"/>
                  <a:gd name="connsiteX1" fmla="*/ 294968 w 442452"/>
                  <a:gd name="connsiteY1" fmla="*/ 39329 h 117988"/>
                  <a:gd name="connsiteX2" fmla="*/ 442452 w 442452"/>
                  <a:gd name="connsiteY2" fmla="*/ 117988 h 117988"/>
                  <a:gd name="connsiteX0" fmla="*/ 0 w 613902"/>
                  <a:gd name="connsiteY0" fmla="*/ 0 h 114813"/>
                  <a:gd name="connsiteX1" fmla="*/ 466418 w 613902"/>
                  <a:gd name="connsiteY1" fmla="*/ 36154 h 114813"/>
                  <a:gd name="connsiteX2" fmla="*/ 613902 w 613902"/>
                  <a:gd name="connsiteY2" fmla="*/ 114813 h 114813"/>
                  <a:gd name="connsiteX0" fmla="*/ 0 w 613902"/>
                  <a:gd name="connsiteY0" fmla="*/ 0 h 114813"/>
                  <a:gd name="connsiteX1" fmla="*/ 326718 w 613902"/>
                  <a:gd name="connsiteY1" fmla="*/ 17104 h 114813"/>
                  <a:gd name="connsiteX2" fmla="*/ 613902 w 613902"/>
                  <a:gd name="connsiteY2" fmla="*/ 114813 h 114813"/>
                  <a:gd name="connsiteX0" fmla="*/ 0 w 551550"/>
                  <a:gd name="connsiteY0" fmla="*/ 573 h 201248"/>
                  <a:gd name="connsiteX1" fmla="*/ 326718 w 551550"/>
                  <a:gd name="connsiteY1" fmla="*/ 17677 h 201248"/>
                  <a:gd name="connsiteX2" fmla="*/ 551550 w 551550"/>
                  <a:gd name="connsiteY2" fmla="*/ 201248 h 201248"/>
                  <a:gd name="connsiteX0" fmla="*/ 0 w 551550"/>
                  <a:gd name="connsiteY0" fmla="*/ 573 h 201248"/>
                  <a:gd name="connsiteX1" fmla="*/ 326718 w 551550"/>
                  <a:gd name="connsiteY1" fmla="*/ 17677 h 201248"/>
                  <a:gd name="connsiteX2" fmla="*/ 551550 w 551550"/>
                  <a:gd name="connsiteY2" fmla="*/ 201248 h 201248"/>
                  <a:gd name="connsiteX0" fmla="*/ 0 w 551550"/>
                  <a:gd name="connsiteY0" fmla="*/ 7699 h 208374"/>
                  <a:gd name="connsiteX1" fmla="*/ 326718 w 551550"/>
                  <a:gd name="connsiteY1" fmla="*/ 24803 h 208374"/>
                  <a:gd name="connsiteX2" fmla="*/ 551550 w 551550"/>
                  <a:gd name="connsiteY2" fmla="*/ 208374 h 208374"/>
                  <a:gd name="connsiteX0" fmla="*/ 0 w 403317"/>
                  <a:gd name="connsiteY0" fmla="*/ 1928 h 241217"/>
                  <a:gd name="connsiteX1" fmla="*/ 178485 w 403317"/>
                  <a:gd name="connsiteY1" fmla="*/ 57646 h 241217"/>
                  <a:gd name="connsiteX2" fmla="*/ 403317 w 403317"/>
                  <a:gd name="connsiteY2" fmla="*/ 241217 h 241217"/>
                  <a:gd name="connsiteX0" fmla="*/ 0 w 403317"/>
                  <a:gd name="connsiteY0" fmla="*/ 0 h 239289"/>
                  <a:gd name="connsiteX1" fmla="*/ 403317 w 403317"/>
                  <a:gd name="connsiteY1" fmla="*/ 239289 h 239289"/>
                  <a:gd name="connsiteX0" fmla="*/ 0 w 403317"/>
                  <a:gd name="connsiteY0" fmla="*/ 0 h 239289"/>
                  <a:gd name="connsiteX1" fmla="*/ 403317 w 403317"/>
                  <a:gd name="connsiteY1" fmla="*/ 239289 h 239289"/>
                  <a:gd name="connsiteX0" fmla="*/ 0 w 403317"/>
                  <a:gd name="connsiteY0" fmla="*/ 0 h 239289"/>
                  <a:gd name="connsiteX1" fmla="*/ 403317 w 403317"/>
                  <a:gd name="connsiteY1" fmla="*/ 239289 h 239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3317" h="239289">
                    <a:moveTo>
                      <a:pt x="0" y="0"/>
                    </a:moveTo>
                    <a:cubicBezTo>
                      <a:pt x="209806" y="61585"/>
                      <a:pt x="304118" y="102874"/>
                      <a:pt x="403317" y="239289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5224319" y="3333065"/>
                <a:ext cx="277537" cy="162243"/>
              </a:xfrm>
              <a:custGeom>
                <a:avLst/>
                <a:gdLst>
                  <a:gd name="connsiteX0" fmla="*/ 196850 w 196850"/>
                  <a:gd name="connsiteY0" fmla="*/ 0 h 165100"/>
                  <a:gd name="connsiteX1" fmla="*/ 0 w 196850"/>
                  <a:gd name="connsiteY1" fmla="*/ 165100 h 165100"/>
                  <a:gd name="connsiteX2" fmla="*/ 0 w 196850"/>
                  <a:gd name="connsiteY2" fmla="*/ 165100 h 165100"/>
                  <a:gd name="connsiteX0" fmla="*/ 196850 w 196850"/>
                  <a:gd name="connsiteY0" fmla="*/ 0 h 165100"/>
                  <a:gd name="connsiteX1" fmla="*/ 0 w 196850"/>
                  <a:gd name="connsiteY1" fmla="*/ 165100 h 165100"/>
                  <a:gd name="connsiteX2" fmla="*/ 0 w 196850"/>
                  <a:gd name="connsiteY2" fmla="*/ 165100 h 165100"/>
                  <a:gd name="connsiteX0" fmla="*/ 196850 w 196850"/>
                  <a:gd name="connsiteY0" fmla="*/ 0 h 166025"/>
                  <a:gd name="connsiteX1" fmla="*/ 0 w 196850"/>
                  <a:gd name="connsiteY1" fmla="*/ 165100 h 166025"/>
                  <a:gd name="connsiteX2" fmla="*/ 0 w 196850"/>
                  <a:gd name="connsiteY2" fmla="*/ 165100 h 166025"/>
                  <a:gd name="connsiteX0" fmla="*/ 196850 w 196850"/>
                  <a:gd name="connsiteY0" fmla="*/ 6151 h 171251"/>
                  <a:gd name="connsiteX1" fmla="*/ 157163 w 196850"/>
                  <a:gd name="connsiteY1" fmla="*/ 11707 h 171251"/>
                  <a:gd name="connsiteX2" fmla="*/ 0 w 196850"/>
                  <a:gd name="connsiteY2" fmla="*/ 171251 h 171251"/>
                  <a:gd name="connsiteX3" fmla="*/ 0 w 196850"/>
                  <a:gd name="connsiteY3" fmla="*/ 171251 h 171251"/>
                  <a:gd name="connsiteX0" fmla="*/ 196850 w 196850"/>
                  <a:gd name="connsiteY0" fmla="*/ 6151 h 171251"/>
                  <a:gd name="connsiteX1" fmla="*/ 157163 w 196850"/>
                  <a:gd name="connsiteY1" fmla="*/ 11707 h 171251"/>
                  <a:gd name="connsiteX2" fmla="*/ 0 w 196850"/>
                  <a:gd name="connsiteY2" fmla="*/ 171251 h 171251"/>
                  <a:gd name="connsiteX3" fmla="*/ 0 w 196850"/>
                  <a:gd name="connsiteY3" fmla="*/ 171251 h 171251"/>
                  <a:gd name="connsiteX0" fmla="*/ 196850 w 196850"/>
                  <a:gd name="connsiteY0" fmla="*/ 10654 h 175754"/>
                  <a:gd name="connsiteX1" fmla="*/ 157163 w 196850"/>
                  <a:gd name="connsiteY1" fmla="*/ 16210 h 175754"/>
                  <a:gd name="connsiteX2" fmla="*/ 0 w 196850"/>
                  <a:gd name="connsiteY2" fmla="*/ 175754 h 175754"/>
                  <a:gd name="connsiteX3" fmla="*/ 0 w 196850"/>
                  <a:gd name="connsiteY3" fmla="*/ 175754 h 175754"/>
                  <a:gd name="connsiteX0" fmla="*/ 196850 w 196850"/>
                  <a:gd name="connsiteY0" fmla="*/ 8485 h 173585"/>
                  <a:gd name="connsiteX1" fmla="*/ 157163 w 196850"/>
                  <a:gd name="connsiteY1" fmla="*/ 14041 h 173585"/>
                  <a:gd name="connsiteX2" fmla="*/ 0 w 196850"/>
                  <a:gd name="connsiteY2" fmla="*/ 173585 h 173585"/>
                  <a:gd name="connsiteX3" fmla="*/ 0 w 196850"/>
                  <a:gd name="connsiteY3" fmla="*/ 173585 h 173585"/>
                  <a:gd name="connsiteX0" fmla="*/ 196850 w 196850"/>
                  <a:gd name="connsiteY0" fmla="*/ 5662 h 170762"/>
                  <a:gd name="connsiteX1" fmla="*/ 157163 w 196850"/>
                  <a:gd name="connsiteY1" fmla="*/ 11218 h 170762"/>
                  <a:gd name="connsiteX2" fmla="*/ 0 w 196850"/>
                  <a:gd name="connsiteY2" fmla="*/ 170762 h 170762"/>
                  <a:gd name="connsiteX3" fmla="*/ 0 w 196850"/>
                  <a:gd name="connsiteY3" fmla="*/ 170762 h 170762"/>
                  <a:gd name="connsiteX0" fmla="*/ 196850 w 196850"/>
                  <a:gd name="connsiteY0" fmla="*/ 0 h 165100"/>
                  <a:gd name="connsiteX1" fmla="*/ 157163 w 196850"/>
                  <a:gd name="connsiteY1" fmla="*/ 5556 h 165100"/>
                  <a:gd name="connsiteX2" fmla="*/ 0 w 196850"/>
                  <a:gd name="connsiteY2" fmla="*/ 165100 h 165100"/>
                  <a:gd name="connsiteX3" fmla="*/ 0 w 196850"/>
                  <a:gd name="connsiteY3" fmla="*/ 165100 h 165100"/>
                  <a:gd name="connsiteX0" fmla="*/ 196850 w 196850"/>
                  <a:gd name="connsiteY0" fmla="*/ 0 h 180329"/>
                  <a:gd name="connsiteX1" fmla="*/ 145256 w 196850"/>
                  <a:gd name="connsiteY1" fmla="*/ 43656 h 180329"/>
                  <a:gd name="connsiteX2" fmla="*/ 0 w 196850"/>
                  <a:gd name="connsiteY2" fmla="*/ 165100 h 180329"/>
                  <a:gd name="connsiteX3" fmla="*/ 0 w 196850"/>
                  <a:gd name="connsiteY3" fmla="*/ 165100 h 180329"/>
                  <a:gd name="connsiteX0" fmla="*/ 180182 w 180182"/>
                  <a:gd name="connsiteY0" fmla="*/ 0 h 151754"/>
                  <a:gd name="connsiteX1" fmla="*/ 145256 w 180182"/>
                  <a:gd name="connsiteY1" fmla="*/ 15081 h 151754"/>
                  <a:gd name="connsiteX2" fmla="*/ 0 w 180182"/>
                  <a:gd name="connsiteY2" fmla="*/ 136525 h 151754"/>
                  <a:gd name="connsiteX3" fmla="*/ 0 w 180182"/>
                  <a:gd name="connsiteY3" fmla="*/ 136525 h 151754"/>
                  <a:gd name="connsiteX0" fmla="*/ 277814 w 277814"/>
                  <a:gd name="connsiteY0" fmla="*/ 0 h 151309"/>
                  <a:gd name="connsiteX1" fmla="*/ 242888 w 277814"/>
                  <a:gd name="connsiteY1" fmla="*/ 15081 h 151309"/>
                  <a:gd name="connsiteX2" fmla="*/ 97632 w 277814"/>
                  <a:gd name="connsiteY2" fmla="*/ 136525 h 151309"/>
                  <a:gd name="connsiteX3" fmla="*/ 0 w 277814"/>
                  <a:gd name="connsiteY3" fmla="*/ 143668 h 151309"/>
                  <a:gd name="connsiteX0" fmla="*/ 277814 w 277814"/>
                  <a:gd name="connsiteY0" fmla="*/ 0 h 152505"/>
                  <a:gd name="connsiteX1" fmla="*/ 242888 w 277814"/>
                  <a:gd name="connsiteY1" fmla="*/ 15081 h 152505"/>
                  <a:gd name="connsiteX2" fmla="*/ 133351 w 277814"/>
                  <a:gd name="connsiteY2" fmla="*/ 138907 h 152505"/>
                  <a:gd name="connsiteX3" fmla="*/ 0 w 277814"/>
                  <a:gd name="connsiteY3" fmla="*/ 143668 h 152505"/>
                  <a:gd name="connsiteX0" fmla="*/ 277814 w 277814"/>
                  <a:gd name="connsiteY0" fmla="*/ 0 h 160806"/>
                  <a:gd name="connsiteX1" fmla="*/ 242888 w 277814"/>
                  <a:gd name="connsiteY1" fmla="*/ 15081 h 160806"/>
                  <a:gd name="connsiteX2" fmla="*/ 133351 w 277814"/>
                  <a:gd name="connsiteY2" fmla="*/ 138907 h 160806"/>
                  <a:gd name="connsiteX3" fmla="*/ 0 w 277814"/>
                  <a:gd name="connsiteY3" fmla="*/ 143668 h 160806"/>
                  <a:gd name="connsiteX0" fmla="*/ 277814 w 277814"/>
                  <a:gd name="connsiteY0" fmla="*/ 0 h 173392"/>
                  <a:gd name="connsiteX1" fmla="*/ 242888 w 277814"/>
                  <a:gd name="connsiteY1" fmla="*/ 15081 h 173392"/>
                  <a:gd name="connsiteX2" fmla="*/ 130970 w 277814"/>
                  <a:gd name="connsiteY2" fmla="*/ 160338 h 173392"/>
                  <a:gd name="connsiteX3" fmla="*/ 0 w 277814"/>
                  <a:gd name="connsiteY3" fmla="*/ 143668 h 173392"/>
                  <a:gd name="connsiteX0" fmla="*/ 277814 w 277814"/>
                  <a:gd name="connsiteY0" fmla="*/ 0 h 163430"/>
                  <a:gd name="connsiteX1" fmla="*/ 242888 w 277814"/>
                  <a:gd name="connsiteY1" fmla="*/ 15081 h 163430"/>
                  <a:gd name="connsiteX2" fmla="*/ 130970 w 277814"/>
                  <a:gd name="connsiteY2" fmla="*/ 160338 h 163430"/>
                  <a:gd name="connsiteX3" fmla="*/ 0 w 277814"/>
                  <a:gd name="connsiteY3" fmla="*/ 143668 h 16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814" h="163430">
                    <a:moveTo>
                      <a:pt x="277814" y="0"/>
                    </a:moveTo>
                    <a:cubicBezTo>
                      <a:pt x="243418" y="11244"/>
                      <a:pt x="268552" y="6614"/>
                      <a:pt x="242888" y="15081"/>
                    </a:cubicBezTo>
                    <a:cubicBezTo>
                      <a:pt x="238655" y="197378"/>
                      <a:pt x="176774" y="160338"/>
                      <a:pt x="130970" y="160338"/>
                    </a:cubicBezTo>
                    <a:cubicBezTo>
                      <a:pt x="100014" y="160338"/>
                      <a:pt x="32544" y="141287"/>
                      <a:pt x="0" y="143668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5457702" y="3445202"/>
                <a:ext cx="214460" cy="450941"/>
              </a:xfrm>
              <a:custGeom>
                <a:avLst/>
                <a:gdLst>
                  <a:gd name="connsiteX0" fmla="*/ 214313 w 214313"/>
                  <a:gd name="connsiteY0" fmla="*/ 450056 h 450056"/>
                  <a:gd name="connsiteX1" fmla="*/ 0 w 214313"/>
                  <a:gd name="connsiteY1" fmla="*/ 0 h 450056"/>
                  <a:gd name="connsiteX2" fmla="*/ 0 w 214313"/>
                  <a:gd name="connsiteY2" fmla="*/ 0 h 450056"/>
                  <a:gd name="connsiteX0" fmla="*/ 214313 w 214313"/>
                  <a:gd name="connsiteY0" fmla="*/ 450056 h 450056"/>
                  <a:gd name="connsiteX1" fmla="*/ 0 w 214313"/>
                  <a:gd name="connsiteY1" fmla="*/ 0 h 450056"/>
                  <a:gd name="connsiteX2" fmla="*/ 0 w 214313"/>
                  <a:gd name="connsiteY2" fmla="*/ 0 h 450056"/>
                  <a:gd name="connsiteX0" fmla="*/ 214313 w 214313"/>
                  <a:gd name="connsiteY0" fmla="*/ 450056 h 450056"/>
                  <a:gd name="connsiteX1" fmla="*/ 0 w 214313"/>
                  <a:gd name="connsiteY1" fmla="*/ 0 h 450056"/>
                  <a:gd name="connsiteX2" fmla="*/ 0 w 214313"/>
                  <a:gd name="connsiteY2" fmla="*/ 0 h 450056"/>
                  <a:gd name="connsiteX0" fmla="*/ 214313 w 214313"/>
                  <a:gd name="connsiteY0" fmla="*/ 450056 h 475809"/>
                  <a:gd name="connsiteX1" fmla="*/ 161925 w 214313"/>
                  <a:gd name="connsiteY1" fmla="*/ 442912 h 475809"/>
                  <a:gd name="connsiteX2" fmla="*/ 0 w 214313"/>
                  <a:gd name="connsiteY2" fmla="*/ 0 h 475809"/>
                  <a:gd name="connsiteX3" fmla="*/ 0 w 214313"/>
                  <a:gd name="connsiteY3" fmla="*/ 0 h 475809"/>
                  <a:gd name="connsiteX0" fmla="*/ 214313 w 214313"/>
                  <a:gd name="connsiteY0" fmla="*/ 450056 h 475809"/>
                  <a:gd name="connsiteX1" fmla="*/ 161925 w 214313"/>
                  <a:gd name="connsiteY1" fmla="*/ 442912 h 475809"/>
                  <a:gd name="connsiteX2" fmla="*/ 0 w 214313"/>
                  <a:gd name="connsiteY2" fmla="*/ 0 h 475809"/>
                  <a:gd name="connsiteX3" fmla="*/ 0 w 214313"/>
                  <a:gd name="connsiteY3" fmla="*/ 0 h 475809"/>
                  <a:gd name="connsiteX0" fmla="*/ 214313 w 214313"/>
                  <a:gd name="connsiteY0" fmla="*/ 450056 h 475809"/>
                  <a:gd name="connsiteX1" fmla="*/ 161925 w 214313"/>
                  <a:gd name="connsiteY1" fmla="*/ 442912 h 475809"/>
                  <a:gd name="connsiteX2" fmla="*/ 0 w 214313"/>
                  <a:gd name="connsiteY2" fmla="*/ 0 h 475809"/>
                  <a:gd name="connsiteX3" fmla="*/ 0 w 214313"/>
                  <a:gd name="connsiteY3" fmla="*/ 0 h 475809"/>
                  <a:gd name="connsiteX0" fmla="*/ 214313 w 214313"/>
                  <a:gd name="connsiteY0" fmla="*/ 450056 h 450056"/>
                  <a:gd name="connsiteX1" fmla="*/ 161925 w 214313"/>
                  <a:gd name="connsiteY1" fmla="*/ 442912 h 450056"/>
                  <a:gd name="connsiteX2" fmla="*/ 0 w 214313"/>
                  <a:gd name="connsiteY2" fmla="*/ 0 h 450056"/>
                  <a:gd name="connsiteX3" fmla="*/ 0 w 214313"/>
                  <a:gd name="connsiteY3" fmla="*/ 0 h 450056"/>
                  <a:gd name="connsiteX0" fmla="*/ 214313 w 214313"/>
                  <a:gd name="connsiteY0" fmla="*/ 450056 h 450056"/>
                  <a:gd name="connsiteX1" fmla="*/ 161925 w 214313"/>
                  <a:gd name="connsiteY1" fmla="*/ 442912 h 450056"/>
                  <a:gd name="connsiteX2" fmla="*/ 0 w 214313"/>
                  <a:gd name="connsiteY2" fmla="*/ 0 h 450056"/>
                  <a:gd name="connsiteX3" fmla="*/ 0 w 214313"/>
                  <a:gd name="connsiteY3" fmla="*/ 0 h 450056"/>
                  <a:gd name="connsiteX0" fmla="*/ 214313 w 214313"/>
                  <a:gd name="connsiteY0" fmla="*/ 450056 h 450056"/>
                  <a:gd name="connsiteX1" fmla="*/ 183356 w 214313"/>
                  <a:gd name="connsiteY1" fmla="*/ 335756 h 450056"/>
                  <a:gd name="connsiteX2" fmla="*/ 0 w 214313"/>
                  <a:gd name="connsiteY2" fmla="*/ 0 h 450056"/>
                  <a:gd name="connsiteX3" fmla="*/ 0 w 214313"/>
                  <a:gd name="connsiteY3" fmla="*/ 0 h 450056"/>
                  <a:gd name="connsiteX0" fmla="*/ 214313 w 214313"/>
                  <a:gd name="connsiteY0" fmla="*/ 450056 h 450056"/>
                  <a:gd name="connsiteX1" fmla="*/ 183356 w 214313"/>
                  <a:gd name="connsiteY1" fmla="*/ 335756 h 450056"/>
                  <a:gd name="connsiteX2" fmla="*/ 0 w 214313"/>
                  <a:gd name="connsiteY2" fmla="*/ 0 h 450056"/>
                  <a:gd name="connsiteX3" fmla="*/ 0 w 214313"/>
                  <a:gd name="connsiteY3" fmla="*/ 0 h 450056"/>
                  <a:gd name="connsiteX0" fmla="*/ 214313 w 214313"/>
                  <a:gd name="connsiteY0" fmla="*/ 450056 h 450056"/>
                  <a:gd name="connsiteX1" fmla="*/ 183356 w 214313"/>
                  <a:gd name="connsiteY1" fmla="*/ 335756 h 450056"/>
                  <a:gd name="connsiteX2" fmla="*/ 0 w 214313"/>
                  <a:gd name="connsiteY2" fmla="*/ 0 h 450056"/>
                  <a:gd name="connsiteX3" fmla="*/ 0 w 214313"/>
                  <a:gd name="connsiteY3" fmla="*/ 0 h 450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313" h="450056">
                    <a:moveTo>
                      <a:pt x="214313" y="450056"/>
                    </a:moveTo>
                    <a:cubicBezTo>
                      <a:pt x="182562" y="411162"/>
                      <a:pt x="183357" y="375046"/>
                      <a:pt x="183356" y="335756"/>
                    </a:cubicBezTo>
                    <a:cubicBezTo>
                      <a:pt x="183356" y="25003"/>
                      <a:pt x="30559" y="55959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00"/>
                </a:solidFill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>
                <a:off x="3996430" y="3454746"/>
                <a:ext cx="166102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33842" name="Group 84"/>
            <p:cNvGrpSpPr>
              <a:grpSpLocks/>
            </p:cNvGrpSpPr>
            <p:nvPr/>
          </p:nvGrpSpPr>
          <p:grpSpPr bwMode="auto">
            <a:xfrm>
              <a:off x="4006848" y="3186117"/>
              <a:ext cx="1711324" cy="1192213"/>
              <a:chOff x="3993534" y="4091164"/>
              <a:chExt cx="1712731" cy="1191889"/>
            </a:xfrm>
          </p:grpSpPr>
          <p:sp>
            <p:nvSpPr>
              <p:cNvPr id="33845" name="Shp-2_label"/>
              <p:cNvSpPr txBox="1">
                <a:spLocks noChangeArrowheads="1"/>
              </p:cNvSpPr>
              <p:nvPr/>
            </p:nvSpPr>
            <p:spPr bwMode="auto">
              <a:xfrm flipH="1">
                <a:off x="4093788" y="4730733"/>
                <a:ext cx="577181" cy="25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Shp-2</a:t>
                </a:r>
              </a:p>
            </p:txBody>
          </p:sp>
          <p:sp>
            <p:nvSpPr>
              <p:cNvPr id="33846" name="Shp-2_label"/>
              <p:cNvSpPr txBox="1">
                <a:spLocks noChangeArrowheads="1"/>
              </p:cNvSpPr>
              <p:nvPr/>
            </p:nvSpPr>
            <p:spPr bwMode="auto">
              <a:xfrm flipH="1">
                <a:off x="5082450" y="4988126"/>
                <a:ext cx="577181" cy="25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Shp-2</a:t>
                </a:r>
              </a:p>
            </p:txBody>
          </p:sp>
          <p:grpSp>
            <p:nvGrpSpPr>
              <p:cNvPr id="33847" name="Group 69"/>
              <p:cNvGrpSpPr>
                <a:grpSpLocks/>
              </p:cNvGrpSpPr>
              <p:nvPr/>
            </p:nvGrpSpPr>
            <p:grpSpPr bwMode="auto">
              <a:xfrm>
                <a:off x="3993534" y="4091164"/>
                <a:ext cx="1712731" cy="1191889"/>
                <a:chOff x="3993534" y="3532759"/>
                <a:chExt cx="1712731" cy="1191889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5385299" y="3540130"/>
                  <a:ext cx="103159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tail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4107399" y="3532965"/>
                  <a:ext cx="10315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tail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33850" name="Group 3"/>
                <p:cNvGrpSpPr>
                  <a:grpSpLocks/>
                </p:cNvGrpSpPr>
                <p:nvPr/>
              </p:nvGrpSpPr>
              <p:grpSpPr bwMode="auto">
                <a:xfrm>
                  <a:off x="3993534" y="3535397"/>
                  <a:ext cx="1712731" cy="1189251"/>
                  <a:chOff x="3993534" y="3535397"/>
                  <a:chExt cx="1712731" cy="1189251"/>
                </a:xfrm>
              </p:grpSpPr>
              <p:sp>
                <p:nvSpPr>
                  <p:cNvPr id="109" name="Freeform 108"/>
                  <p:cNvSpPr/>
                  <p:nvPr/>
                </p:nvSpPr>
                <p:spPr>
                  <a:xfrm>
                    <a:off x="3993714" y="3535353"/>
                    <a:ext cx="164211" cy="1189544"/>
                  </a:xfrm>
                  <a:custGeom>
                    <a:avLst/>
                    <a:gdLst>
                      <a:gd name="connsiteX0" fmla="*/ 0 w 196645"/>
                      <a:gd name="connsiteY0" fmla="*/ 894735 h 894735"/>
                      <a:gd name="connsiteX1" fmla="*/ 196645 w 196645"/>
                      <a:gd name="connsiteY1" fmla="*/ 0 h 894735"/>
                      <a:gd name="connsiteX0" fmla="*/ 0 w 212826"/>
                      <a:gd name="connsiteY0" fmla="*/ 894735 h 894735"/>
                      <a:gd name="connsiteX1" fmla="*/ 196645 w 212826"/>
                      <a:gd name="connsiteY1" fmla="*/ 0 h 894735"/>
                      <a:gd name="connsiteX0" fmla="*/ 0 w 236931"/>
                      <a:gd name="connsiteY0" fmla="*/ 894735 h 894735"/>
                      <a:gd name="connsiteX1" fmla="*/ 196645 w 236931"/>
                      <a:gd name="connsiteY1" fmla="*/ 0 h 894735"/>
                      <a:gd name="connsiteX0" fmla="*/ 0 w 268592"/>
                      <a:gd name="connsiteY0" fmla="*/ 904260 h 904260"/>
                      <a:gd name="connsiteX1" fmla="*/ 237126 w 268592"/>
                      <a:gd name="connsiteY1" fmla="*/ 0 h 904260"/>
                      <a:gd name="connsiteX0" fmla="*/ 0 w 237126"/>
                      <a:gd name="connsiteY0" fmla="*/ 904260 h 904260"/>
                      <a:gd name="connsiteX1" fmla="*/ 237126 w 237126"/>
                      <a:gd name="connsiteY1" fmla="*/ 0 h 904260"/>
                      <a:gd name="connsiteX0" fmla="*/ 0 w 160161"/>
                      <a:gd name="connsiteY0" fmla="*/ 955060 h 955060"/>
                      <a:gd name="connsiteX1" fmla="*/ 129176 w 160161"/>
                      <a:gd name="connsiteY1" fmla="*/ 0 h 955060"/>
                      <a:gd name="connsiteX0" fmla="*/ 0 w 129176"/>
                      <a:gd name="connsiteY0" fmla="*/ 955060 h 955060"/>
                      <a:gd name="connsiteX1" fmla="*/ 129176 w 129176"/>
                      <a:gd name="connsiteY1" fmla="*/ 0 h 955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9176" h="955060">
                        <a:moveTo>
                          <a:pt x="0" y="955060"/>
                        </a:moveTo>
                        <a:cubicBezTo>
                          <a:pt x="114760" y="543309"/>
                          <a:pt x="123160" y="481601"/>
                          <a:pt x="129176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</a:endParaRPr>
                  </a:p>
                </p:txBody>
              </p:sp>
              <p:sp>
                <p:nvSpPr>
                  <p:cNvPr id="110" name="Freeform 109"/>
                  <p:cNvSpPr/>
                  <p:nvPr/>
                </p:nvSpPr>
                <p:spPr>
                  <a:xfrm flipH="1">
                    <a:off x="5437932" y="3540131"/>
                    <a:ext cx="267369" cy="659266"/>
                  </a:xfrm>
                  <a:custGeom>
                    <a:avLst/>
                    <a:gdLst>
                      <a:gd name="connsiteX0" fmla="*/ 0 w 196645"/>
                      <a:gd name="connsiteY0" fmla="*/ 894735 h 894735"/>
                      <a:gd name="connsiteX1" fmla="*/ 196645 w 196645"/>
                      <a:gd name="connsiteY1" fmla="*/ 0 h 894735"/>
                      <a:gd name="connsiteX0" fmla="*/ 0 w 212826"/>
                      <a:gd name="connsiteY0" fmla="*/ 894735 h 894735"/>
                      <a:gd name="connsiteX1" fmla="*/ 196645 w 212826"/>
                      <a:gd name="connsiteY1" fmla="*/ 0 h 894735"/>
                      <a:gd name="connsiteX0" fmla="*/ 0 w 236931"/>
                      <a:gd name="connsiteY0" fmla="*/ 894735 h 894735"/>
                      <a:gd name="connsiteX1" fmla="*/ 196645 w 236931"/>
                      <a:gd name="connsiteY1" fmla="*/ 0 h 894735"/>
                      <a:gd name="connsiteX0" fmla="*/ 0 w 268592"/>
                      <a:gd name="connsiteY0" fmla="*/ 904260 h 904260"/>
                      <a:gd name="connsiteX1" fmla="*/ 237126 w 268592"/>
                      <a:gd name="connsiteY1" fmla="*/ 0 h 904260"/>
                      <a:gd name="connsiteX0" fmla="*/ 0 w 237126"/>
                      <a:gd name="connsiteY0" fmla="*/ 904260 h 904260"/>
                      <a:gd name="connsiteX1" fmla="*/ 237126 w 237126"/>
                      <a:gd name="connsiteY1" fmla="*/ 0 h 904260"/>
                      <a:gd name="connsiteX0" fmla="*/ 0 w 433976"/>
                      <a:gd name="connsiteY0" fmla="*/ 745510 h 745510"/>
                      <a:gd name="connsiteX1" fmla="*/ 433976 w 433976"/>
                      <a:gd name="connsiteY1" fmla="*/ 0 h 745510"/>
                      <a:gd name="connsiteX0" fmla="*/ 0 w 193513"/>
                      <a:gd name="connsiteY0" fmla="*/ 745510 h 745510"/>
                      <a:gd name="connsiteX1" fmla="*/ 186326 w 193513"/>
                      <a:gd name="connsiteY1" fmla="*/ 0 h 745510"/>
                      <a:gd name="connsiteX0" fmla="*/ 0 w 267288"/>
                      <a:gd name="connsiteY0" fmla="*/ 847903 h 847903"/>
                      <a:gd name="connsiteX1" fmla="*/ 267288 w 267288"/>
                      <a:gd name="connsiteY1" fmla="*/ 0 h 847903"/>
                      <a:gd name="connsiteX0" fmla="*/ 0 w 267288"/>
                      <a:gd name="connsiteY0" fmla="*/ 847903 h 847903"/>
                      <a:gd name="connsiteX1" fmla="*/ 267288 w 267288"/>
                      <a:gd name="connsiteY1" fmla="*/ 0 h 847903"/>
                      <a:gd name="connsiteX0" fmla="*/ 0 w 267288"/>
                      <a:gd name="connsiteY0" fmla="*/ 847903 h 847903"/>
                      <a:gd name="connsiteX1" fmla="*/ 267288 w 267288"/>
                      <a:gd name="connsiteY1" fmla="*/ 0 h 847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7288" h="847903">
                        <a:moveTo>
                          <a:pt x="0" y="847903"/>
                        </a:moveTo>
                        <a:cubicBezTo>
                          <a:pt x="136985" y="459170"/>
                          <a:pt x="68390" y="424451"/>
                          <a:pt x="267288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</a:endParaRPr>
                  </a:p>
                </p:txBody>
              </p:sp>
              <p:sp>
                <p:nvSpPr>
                  <p:cNvPr id="111" name="Freeform 110"/>
                  <p:cNvSpPr/>
                  <p:nvPr/>
                </p:nvSpPr>
                <p:spPr>
                  <a:xfrm flipH="1">
                    <a:off x="5437932" y="3540131"/>
                    <a:ext cx="267369" cy="1134606"/>
                  </a:xfrm>
                  <a:custGeom>
                    <a:avLst/>
                    <a:gdLst>
                      <a:gd name="connsiteX0" fmla="*/ 0 w 196645"/>
                      <a:gd name="connsiteY0" fmla="*/ 894735 h 894735"/>
                      <a:gd name="connsiteX1" fmla="*/ 196645 w 196645"/>
                      <a:gd name="connsiteY1" fmla="*/ 0 h 894735"/>
                      <a:gd name="connsiteX0" fmla="*/ 0 w 212826"/>
                      <a:gd name="connsiteY0" fmla="*/ 894735 h 894735"/>
                      <a:gd name="connsiteX1" fmla="*/ 196645 w 212826"/>
                      <a:gd name="connsiteY1" fmla="*/ 0 h 894735"/>
                      <a:gd name="connsiteX0" fmla="*/ 0 w 236931"/>
                      <a:gd name="connsiteY0" fmla="*/ 894735 h 894735"/>
                      <a:gd name="connsiteX1" fmla="*/ 196645 w 236931"/>
                      <a:gd name="connsiteY1" fmla="*/ 0 h 894735"/>
                      <a:gd name="connsiteX0" fmla="*/ 0 w 268592"/>
                      <a:gd name="connsiteY0" fmla="*/ 904260 h 904260"/>
                      <a:gd name="connsiteX1" fmla="*/ 237126 w 268592"/>
                      <a:gd name="connsiteY1" fmla="*/ 0 h 904260"/>
                      <a:gd name="connsiteX0" fmla="*/ 0 w 237126"/>
                      <a:gd name="connsiteY0" fmla="*/ 904260 h 904260"/>
                      <a:gd name="connsiteX1" fmla="*/ 237126 w 237126"/>
                      <a:gd name="connsiteY1" fmla="*/ 0 h 904260"/>
                      <a:gd name="connsiteX0" fmla="*/ 0 w 433976"/>
                      <a:gd name="connsiteY0" fmla="*/ 745510 h 745510"/>
                      <a:gd name="connsiteX1" fmla="*/ 433976 w 433976"/>
                      <a:gd name="connsiteY1" fmla="*/ 0 h 745510"/>
                      <a:gd name="connsiteX0" fmla="*/ 0 w 193513"/>
                      <a:gd name="connsiteY0" fmla="*/ 745510 h 745510"/>
                      <a:gd name="connsiteX1" fmla="*/ 186326 w 193513"/>
                      <a:gd name="connsiteY1" fmla="*/ 0 h 745510"/>
                      <a:gd name="connsiteX0" fmla="*/ 0 w 267288"/>
                      <a:gd name="connsiteY0" fmla="*/ 847903 h 847903"/>
                      <a:gd name="connsiteX1" fmla="*/ 267288 w 267288"/>
                      <a:gd name="connsiteY1" fmla="*/ 0 h 847903"/>
                      <a:gd name="connsiteX0" fmla="*/ 0 w 267288"/>
                      <a:gd name="connsiteY0" fmla="*/ 847903 h 847903"/>
                      <a:gd name="connsiteX1" fmla="*/ 267288 w 267288"/>
                      <a:gd name="connsiteY1" fmla="*/ 0 h 847903"/>
                      <a:gd name="connsiteX0" fmla="*/ 0 w 267288"/>
                      <a:gd name="connsiteY0" fmla="*/ 847903 h 847903"/>
                      <a:gd name="connsiteX1" fmla="*/ 267288 w 267288"/>
                      <a:gd name="connsiteY1" fmla="*/ 0 h 847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7288" h="847903">
                        <a:moveTo>
                          <a:pt x="0" y="847903"/>
                        </a:moveTo>
                        <a:cubicBezTo>
                          <a:pt x="136985" y="459170"/>
                          <a:pt x="68390" y="424451"/>
                          <a:pt x="267288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</a:endParaRPr>
                  </a:p>
                </p:txBody>
              </p:sp>
              <p:sp>
                <p:nvSpPr>
                  <p:cNvPr id="112" name="Freeform 111"/>
                  <p:cNvSpPr/>
                  <p:nvPr/>
                </p:nvSpPr>
                <p:spPr>
                  <a:xfrm>
                    <a:off x="3995819" y="3535353"/>
                    <a:ext cx="164211" cy="611493"/>
                  </a:xfrm>
                  <a:custGeom>
                    <a:avLst/>
                    <a:gdLst>
                      <a:gd name="connsiteX0" fmla="*/ 0 w 196645"/>
                      <a:gd name="connsiteY0" fmla="*/ 894735 h 894735"/>
                      <a:gd name="connsiteX1" fmla="*/ 196645 w 196645"/>
                      <a:gd name="connsiteY1" fmla="*/ 0 h 894735"/>
                      <a:gd name="connsiteX0" fmla="*/ 0 w 212826"/>
                      <a:gd name="connsiteY0" fmla="*/ 894735 h 894735"/>
                      <a:gd name="connsiteX1" fmla="*/ 196645 w 212826"/>
                      <a:gd name="connsiteY1" fmla="*/ 0 h 894735"/>
                      <a:gd name="connsiteX0" fmla="*/ 0 w 236931"/>
                      <a:gd name="connsiteY0" fmla="*/ 894735 h 894735"/>
                      <a:gd name="connsiteX1" fmla="*/ 196645 w 236931"/>
                      <a:gd name="connsiteY1" fmla="*/ 0 h 894735"/>
                      <a:gd name="connsiteX0" fmla="*/ 0 w 268592"/>
                      <a:gd name="connsiteY0" fmla="*/ 904260 h 904260"/>
                      <a:gd name="connsiteX1" fmla="*/ 237126 w 268592"/>
                      <a:gd name="connsiteY1" fmla="*/ 0 h 904260"/>
                      <a:gd name="connsiteX0" fmla="*/ 0 w 237126"/>
                      <a:gd name="connsiteY0" fmla="*/ 904260 h 904260"/>
                      <a:gd name="connsiteX1" fmla="*/ 237126 w 237126"/>
                      <a:gd name="connsiteY1" fmla="*/ 0 h 904260"/>
                      <a:gd name="connsiteX0" fmla="*/ 0 w 160161"/>
                      <a:gd name="connsiteY0" fmla="*/ 955060 h 955060"/>
                      <a:gd name="connsiteX1" fmla="*/ 129176 w 160161"/>
                      <a:gd name="connsiteY1" fmla="*/ 0 h 955060"/>
                      <a:gd name="connsiteX0" fmla="*/ 0 w 129176"/>
                      <a:gd name="connsiteY0" fmla="*/ 955060 h 955060"/>
                      <a:gd name="connsiteX1" fmla="*/ 129176 w 129176"/>
                      <a:gd name="connsiteY1" fmla="*/ 0 h 955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9176" h="955060">
                        <a:moveTo>
                          <a:pt x="0" y="955060"/>
                        </a:moveTo>
                        <a:cubicBezTo>
                          <a:pt x="114760" y="543309"/>
                          <a:pt x="123160" y="481601"/>
                          <a:pt x="129176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</a:endParaRPr>
                  </a:p>
                </p:txBody>
              </p:sp>
            </p:grpSp>
          </p:grpSp>
        </p:grpSp>
        <p:sp>
          <p:nvSpPr>
            <p:cNvPr id="33843" name="Rectangle 100"/>
            <p:cNvSpPr>
              <a:spLocks noChangeArrowheads="1"/>
            </p:cNvSpPr>
            <p:nvPr/>
          </p:nvSpPr>
          <p:spPr bwMode="auto">
            <a:xfrm>
              <a:off x="2267194" y="5271473"/>
              <a:ext cx="4908964" cy="54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Nivolumab/</a:t>
              </a:r>
              <a:r>
                <a:rPr lang="en-US" altLang="en-US" sz="1400" b="1" dirty="0">
                  <a:solidFill>
                    <a:srgbClr val="FFFFFF"/>
                  </a:solidFill>
                </a:rPr>
                <a:t>p</a:t>
              </a: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embrolizumab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: PD-1 receptor blocking Ab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Atezolizumab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: PD-L1 receptor blocking Ab</a:t>
              </a:r>
            </a:p>
          </p:txBody>
        </p:sp>
        <p:pic>
          <p:nvPicPr>
            <p:cNvPr id="33844" name="anti_PD1" descr="C:\Users\eruppel\Desktop\Work\31905-35169_MOA_w-sounds\35169_files\FINAL REV 03Jan13\FINAL REV PNGs\31905_PD1_MOA_Receptors_FINAL_v3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237" y="5384441"/>
              <a:ext cx="319087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9939906"/>
      </p:ext>
    </p:extLst>
  </p:cSld>
  <p:clrMapOvr>
    <a:masterClrMapping/>
  </p:clrMapOvr>
  <p:transition spd="slow" advClick="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609600" y="1676400"/>
            <a:ext cx="10972800" cy="3200400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 Trial of </a:t>
            </a:r>
            <a:r>
              <a:rPr lang="en-US" dirty="0" err="1"/>
              <a:t>Atezolizumab</a:t>
            </a:r>
            <a:r>
              <a:rPr lang="en-US" dirty="0"/>
              <a:t> for Metastatic TNBC</a:t>
            </a:r>
          </a:p>
        </p:txBody>
      </p:sp>
      <p:sp>
        <p:nvSpPr>
          <p:cNvPr id="3" name="TextBox 15"/>
          <p:cNvSpPr txBox="1">
            <a:spLocks noChangeArrowheads="1"/>
          </p:cNvSpPr>
          <p:nvPr/>
        </p:nvSpPr>
        <p:spPr bwMode="auto">
          <a:xfrm>
            <a:off x="76200" y="6473280"/>
            <a:ext cx="10972800" cy="38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>
                <a:solidFill>
                  <a:srgbClr val="FFFFFF"/>
                </a:solidFill>
                <a:cs typeface="Arial" charset="0"/>
              </a:rPr>
              <a:t>Schmid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 P et al. 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Proc AACR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2017;Abstract 2986; 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Cancer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</a:rPr>
              <a:t>Discov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2017;7(6):OF10.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09600" y="4953532"/>
            <a:ext cx="10972800" cy="6090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Clr>
                <a:srgbClr val="1F497D">
                  <a:lumMod val="60000"/>
                  <a:lumOff val="40000"/>
                </a:srgbClr>
              </a:buClr>
              <a:buNone/>
              <a:defRPr/>
            </a:pPr>
            <a:r>
              <a:rPr lang="en-US" sz="1800" dirty="0">
                <a:solidFill>
                  <a:srgbClr val="FFFFFF"/>
                </a:solidFill>
              </a:rPr>
              <a:t>Durable clinical benefit observed in responders</a:t>
            </a:r>
            <a:endParaRPr lang="en-US" sz="2400" kern="0" dirty="0">
              <a:solidFill>
                <a:srgbClr val="FFFFFF"/>
              </a:solidFill>
            </a:endParaRPr>
          </a:p>
        </p:txBody>
      </p:sp>
      <p:graphicFrame>
        <p:nvGraphicFramePr>
          <p:cNvPr id="5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381498"/>
              </p:ext>
            </p:extLst>
          </p:nvPr>
        </p:nvGraphicFramePr>
        <p:xfrm>
          <a:off x="746760" y="1829332"/>
          <a:ext cx="10698480" cy="2898648"/>
        </p:xfrm>
        <a:graphic>
          <a:graphicData uri="http://schemas.openxmlformats.org/drawingml/2006/table">
            <a:tbl>
              <a:tblPr/>
              <a:tblGrid>
                <a:gridCol w="37870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88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509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615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71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All patients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Atezo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as first line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Atezo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after ≥2 lines of therapy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98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ORR (n = 112, 19, 93)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10%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26%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7%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98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Median duration of response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21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mo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Not evaluable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17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OS rate (n = 113, 19, 94)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  1-year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  3-year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41%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  <a:p>
                      <a:pPr algn="ctr"/>
                      <a:r>
                        <a:rPr lang="en-US" sz="2000" dirty="0"/>
                        <a:t>63%</a:t>
                      </a:r>
                    </a:p>
                    <a:p>
                      <a:pPr algn="ctr"/>
                      <a:r>
                        <a:rPr lang="en-US" sz="2000" dirty="0"/>
                        <a:t>Not evaluable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37%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18%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129550"/>
      </p:ext>
    </p:extLst>
  </p:cSld>
  <p:clrMapOvr>
    <a:masterClrMapping/>
  </p:clrMapOvr>
  <p:transition spd="slow" advClick="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Case Presentation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Czapla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4DDAD9E4-1433-854C-8922-AA49A25F9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11277600" cy="5029200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en-US" sz="2800" b="1" dirty="0">
                <a:solidFill>
                  <a:srgbClr val="FFC000"/>
                </a:solidFill>
              </a:rPr>
              <a:t>73-year-old woman with triple-negative metastatic breast cancer</a:t>
            </a:r>
          </a:p>
          <a:p>
            <a:pPr marL="0" lvl="0" indent="0">
              <a:buNone/>
              <a:defRPr/>
            </a:pPr>
            <a:endParaRPr lang="en-US" sz="2800" b="1" dirty="0">
              <a:solidFill>
                <a:srgbClr val="FFC000"/>
              </a:solidFill>
            </a:endParaRPr>
          </a:p>
          <a:p>
            <a:pPr marL="0" lvl="0" indent="0">
              <a:buNone/>
              <a:defRPr/>
            </a:pPr>
            <a:r>
              <a:rPr lang="en-US" sz="2800" b="1" dirty="0">
                <a:solidFill>
                  <a:srgbClr val="FFC000"/>
                </a:solidFill>
              </a:rPr>
              <a:t>Treatments received</a:t>
            </a:r>
            <a:endParaRPr lang="en-US" sz="2800" dirty="0">
              <a:solidFill>
                <a:srgbClr val="FFFFFF"/>
              </a:solidFill>
            </a:endParaRPr>
          </a:p>
          <a:p>
            <a:pPr marL="400050"/>
            <a:r>
              <a:rPr lang="en-US" sz="2800" dirty="0">
                <a:solidFill>
                  <a:srgbClr val="FFFFFF"/>
                </a:solidFill>
              </a:rPr>
              <a:t>Adjuvant AC q3wk ➞ dose-dense paclitaxel</a:t>
            </a:r>
          </a:p>
          <a:p>
            <a:pPr marL="400050"/>
            <a:r>
              <a:rPr lang="en-US" sz="2800" dirty="0">
                <a:solidFill>
                  <a:srgbClr val="FFFFFF"/>
                </a:solidFill>
              </a:rPr>
              <a:t>Pembrolizumab on Phase II protocol</a:t>
            </a:r>
          </a:p>
          <a:p>
            <a:pPr lvl="0">
              <a:defRPr/>
            </a:pPr>
            <a:endParaRPr lang="en-US" sz="2800" dirty="0">
              <a:solidFill>
                <a:srgbClr val="FFFFFF"/>
              </a:solidFill>
            </a:endParaRPr>
          </a:p>
          <a:p>
            <a:pPr marL="0" lvl="0" indent="0">
              <a:buNone/>
              <a:defRPr/>
            </a:pPr>
            <a:r>
              <a:rPr lang="en-US" sz="2800" b="1" dirty="0">
                <a:solidFill>
                  <a:srgbClr val="E9BB2B"/>
                </a:solidFill>
              </a:rPr>
              <a:t>Other considerations</a:t>
            </a:r>
          </a:p>
          <a:p>
            <a:pPr lvl="0">
              <a:defRPr/>
            </a:pPr>
            <a:r>
              <a:rPr lang="en-US" sz="2800" dirty="0">
                <a:solidFill>
                  <a:srgbClr val="FFFFFF"/>
                </a:solidFill>
              </a:rPr>
              <a:t>Skin eruption with pembrolizumab; also </a:t>
            </a:r>
            <a:r>
              <a:rPr lang="en-US" sz="2800" dirty="0" err="1">
                <a:solidFill>
                  <a:srgbClr val="FFFFFF"/>
                </a:solidFill>
              </a:rPr>
              <a:t>pseudoprogression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8387"/>
      </p:ext>
    </p:extLst>
  </p:cSld>
  <p:clrMapOvr>
    <a:masterClrMapping/>
  </p:clrMapOvr>
  <p:transition spd="slow" advClick="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il-Triple.mp4">
            <a:hlinkClick r:id="" action="ppaction://media"/>
            <a:extLst>
              <a:ext uri="{FF2B5EF4-FFF2-40B4-BE49-F238E27FC236}">
                <a16:creationId xmlns:a16="http://schemas.microsoft.com/office/drawing/2014/main" xmlns="" id="{BBA052B9-9B9B-B945-876F-2610F14283E5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000"/>
          <a:stretch/>
        </p:blipFill>
        <p:spPr>
          <a:xfrm>
            <a:off x="4572000" y="381000"/>
            <a:ext cx="215635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2687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phot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3714"/>
            <a:ext cx="12188952" cy="91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69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383075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806125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998213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32364" y="5703888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2000" b="1" i="0" u="none" strike="noStrike" kern="1200" cap="none" spc="0" normalizeH="0" baseline="0" noProof="0">
                <a:ln>
                  <a:noFill/>
                </a:ln>
                <a:solidFill>
                  <a:srgbClr val="EFC53D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Moderator</a:t>
            </a:r>
            <a:r>
              <a:rPr kumimoji="0" lang="en-US" altLang="x-none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/>
            </a:r>
            <a:br>
              <a:rPr kumimoji="0" lang="en-US" altLang="x-none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altLang="x-none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Neil Love, MD</a:t>
            </a:r>
            <a:endParaRPr kumimoji="0" lang="en-US" altLang="x-none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24500" y="4284663"/>
            <a:ext cx="11528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000" b="1" i="0" u="none" strike="noStrike" kern="1200" cap="none" spc="0" normalizeH="0" baseline="0" noProof="0">
                <a:ln>
                  <a:noFill/>
                </a:ln>
                <a:solidFill>
                  <a:srgbClr val="EFC53D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Faculty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9600" y="144464"/>
            <a:ext cx="1097280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Oncology Grand Rounds</a:t>
            </a:r>
            <a:b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 Breast Cancer 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/>
            </a:r>
            <a:b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EFC53D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Nurse and Physician Investigators </a:t>
            </a:r>
            <a:b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EFC53D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EFC53D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Discuss New Agents, Novel Therapies </a:t>
            </a:r>
            <a:b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EFC53D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EFC53D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and Actual Cases from Practice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ECBB33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Friday, May 18, 2018 </a:t>
            </a:r>
            <a:b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ECBB33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ECBB33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12:15 PM – 1:45 PM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676400" y="4724400"/>
            <a:ext cx="9753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2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Lisa A Carey, MD</a:t>
            </a:r>
          </a:p>
          <a:p>
            <a:pPr>
              <a:defRPr/>
            </a:pPr>
            <a:r>
              <a:rPr kumimoji="0" lang="en-US" alt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Lauren </a:t>
            </a:r>
            <a:r>
              <a:rPr kumimoji="0" lang="en-US" altLang="x-non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Czapla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, MSN, WHNP-BC, AOCNP</a:t>
            </a:r>
            <a:r>
              <a:rPr kumimoji="0" lang="en-US" alt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/>
            </a:r>
            <a:br>
              <a:rPr kumimoji="0" lang="en-US" alt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endParaRPr kumimoji="0" lang="en-US" altLang="x-non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Sara A </a:t>
            </a:r>
            <a:r>
              <a:rPr kumimoji="0" lang="en-US" altLang="x-non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Hurvitz</a:t>
            </a:r>
            <a:r>
              <a:rPr kumimoji="0" lang="en-US" alt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, MD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Madelaine C Kuiper, NP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0004711"/>
      </p:ext>
    </p:extLst>
  </p:cSld>
  <p:clrMapOvr>
    <a:masterClrMapping/>
  </p:clrMapOvr>
  <p:transition spd="slow" advClick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22429</TotalTime>
  <Words>3157</Words>
  <Application>Microsoft Macintosh PowerPoint</Application>
  <PresentationFormat>Widescreen</PresentationFormat>
  <Paragraphs>770</Paragraphs>
  <Slides>59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Abadi MT Condensed Extra Bold</vt:lpstr>
      <vt:lpstr>Calibri</vt:lpstr>
      <vt:lpstr>MS PGothic</vt:lpstr>
      <vt:lpstr>ＭＳ Ｐゴシック</vt:lpstr>
      <vt:lpstr>ＭＳ 明朝</vt:lpstr>
      <vt:lpstr>Times</vt:lpstr>
      <vt:lpstr>Wingdings</vt:lpstr>
      <vt:lpstr>ヒラギノ角ゴ Pro W3</vt:lpstr>
      <vt:lpstr>Arial</vt:lpstr>
      <vt:lpstr>Blank Presentation</vt:lpstr>
      <vt:lpstr>1_Blank Presentation</vt:lpstr>
      <vt:lpstr>4_Blank Presentation</vt:lpstr>
      <vt:lpstr>PowerPoint Presentation</vt:lpstr>
      <vt:lpstr>PowerPoint Presentation</vt:lpstr>
      <vt:lpstr>Oncology Grand Rounds Series</vt:lpstr>
      <vt:lpstr>Oncology Grand Rounds: Format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Breast Cancer</vt:lpstr>
      <vt:lpstr>ER/HER2 Subtypes in Clinical Practice</vt:lpstr>
      <vt:lpstr>PowerPoint Presentation</vt:lpstr>
      <vt:lpstr>Key Considerations in Adjuvant Therapy for HER2-Positive  Breast Cancer </vt:lpstr>
      <vt:lpstr>Pertuzumab: Mechanism of Action</vt:lpstr>
      <vt:lpstr>Pertuzumab (Neoadjuvant and Adjuvant)</vt:lpstr>
      <vt:lpstr>APHINITY: A Phase III Adjuvant Study</vt:lpstr>
      <vt:lpstr>Three-Year Invasive Disease-Free Survival: Intention-to-Treat  </vt:lpstr>
      <vt:lpstr>APHINITY: Adverse Events</vt:lpstr>
      <vt:lpstr>PowerPoint Presentation</vt:lpstr>
      <vt:lpstr>Case Presentation (Ms Czapla)</vt:lpstr>
      <vt:lpstr>Neratinib</vt:lpstr>
      <vt:lpstr>ExteNET: A Phase III Study of Neratinib After Trastuzumab-Based Adjuvant Therapy</vt:lpstr>
      <vt:lpstr>ExteNET: 5-Year Invasive Disease-Free Survival by Patient Population</vt:lpstr>
      <vt:lpstr>ExteNET: Adverse Events</vt:lpstr>
      <vt:lpstr>PowerPoint Presentation</vt:lpstr>
      <vt:lpstr>Key Considerations in Systemic Therapy for HER2-Positive Metastatic Breast Cancer</vt:lpstr>
      <vt:lpstr>Trastuzumab Emtansine (T-DM1): Mechanisms of Action</vt:lpstr>
      <vt:lpstr>Case Presentation (Ms Kuiper)</vt:lpstr>
      <vt:lpstr>PowerPoint Presentation</vt:lpstr>
      <vt:lpstr>Endocrine Therapies for HR-Positive Breast Cancer</vt:lpstr>
      <vt:lpstr>Key Considerations in Systemic Therapy for ER-Positive Metastatic Breast Cancer </vt:lpstr>
      <vt:lpstr>CDK4/6 Inhibitors: Mechanism of Action</vt:lpstr>
      <vt:lpstr>Available CDK4/6 Inhibitors</vt:lpstr>
      <vt:lpstr>PowerPoint Presentation</vt:lpstr>
      <vt:lpstr>Indications for CDK4/6 Inhibitors in ER-Positive/HER2-Negative mBC</vt:lpstr>
      <vt:lpstr>Efficacy of CDK4/6 Inhibitors</vt:lpstr>
      <vt:lpstr>Warnings and Precautions for CDK4/6 Inhibitors</vt:lpstr>
      <vt:lpstr>Key Clinical Scenarios</vt:lpstr>
      <vt:lpstr>Case Presentation (Ms Kuiper)</vt:lpstr>
      <vt:lpstr>Case Presentation (Ms Czapla) </vt:lpstr>
      <vt:lpstr>mTOR Inhibitors: Mechanism of Action</vt:lpstr>
      <vt:lpstr>BOLERO-2: Progression-Free Survival — Local and Central Assessment</vt:lpstr>
      <vt:lpstr>BOLERO-2: Time Course of Adverse Events of Interest for Patients Receiving Everolimus and Exemestane</vt:lpstr>
      <vt:lpstr>Everolimus-Associated Stomatitis</vt:lpstr>
      <vt:lpstr>Case Presentation (Ms Kuiper)</vt:lpstr>
      <vt:lpstr>PowerPoint Presentation</vt:lpstr>
      <vt:lpstr>Key Considerations in Metastatic TNBC</vt:lpstr>
      <vt:lpstr>BRCA and PARP Inhibitors</vt:lpstr>
      <vt:lpstr>OlympiAD: A Phase III Study of Olaparib for Metastatic Breast Cancer with Germline BRCA1/2 Mutations</vt:lpstr>
      <vt:lpstr>OlympiAD: Survival and Response Rates</vt:lpstr>
      <vt:lpstr>Olaparib</vt:lpstr>
      <vt:lpstr>OlympiA: A Phase III Study of Olaparib as Adjuvant Therapy for High-Risk, HER2-Negative Primary Breast Cancer with Germline BRCA1/2 Mutations</vt:lpstr>
      <vt:lpstr>EMBRACA: A Phase III Trial of Talazoparib, a PARP Inhibitor, in Advanced Breast Cancer</vt:lpstr>
      <vt:lpstr>EMBRACA: Survival and Response</vt:lpstr>
      <vt:lpstr>Anti-PD-1/PD-L1 Antibodies: Mechanism of Action</vt:lpstr>
      <vt:lpstr>Phase I Trial of Atezolizumab for Metastatic TNBC</vt:lpstr>
      <vt:lpstr>Case Presentation (Ms Czapla)</vt:lpstr>
      <vt:lpstr>PowerPoint Presentation</vt:lpstr>
      <vt:lpstr>PowerPoint Presentation</vt:lpstr>
    </vt:vector>
  </TitlesOfParts>
  <Company>Research To Practice</Company>
  <LinksUpToDate>false</LinksUpToDate>
  <SharedDoc>false</SharedDoc>
  <HyperlinkBase/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creator>Fernando G Rendina</dc:creator>
  <cp:lastModifiedBy>Microsoft Office User</cp:lastModifiedBy>
  <cp:revision>1876</cp:revision>
  <cp:lastPrinted>2018-05-18T15:29:10Z</cp:lastPrinted>
  <dcterms:created xsi:type="dcterms:W3CDTF">2012-08-13T12:55:31Z</dcterms:created>
  <dcterms:modified xsi:type="dcterms:W3CDTF">2018-05-24T14:35:40Z</dcterms:modified>
</cp:coreProperties>
</file>