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404" r:id="rId2"/>
    <p:sldId id="1485" r:id="rId3"/>
    <p:sldId id="2311" r:id="rId4"/>
    <p:sldId id="2381" r:id="rId5"/>
    <p:sldId id="2314" r:id="rId6"/>
    <p:sldId id="2361" r:id="rId7"/>
    <p:sldId id="2362" r:id="rId8"/>
    <p:sldId id="2363" r:id="rId9"/>
    <p:sldId id="1110" r:id="rId10"/>
    <p:sldId id="2323" r:id="rId11"/>
    <p:sldId id="2324" r:id="rId12"/>
    <p:sldId id="2353" r:id="rId13"/>
    <p:sldId id="1479" r:id="rId14"/>
    <p:sldId id="751" r:id="rId15"/>
    <p:sldId id="1376" r:id="rId16"/>
    <p:sldId id="693" r:id="rId17"/>
    <p:sldId id="1398" r:id="rId18"/>
    <p:sldId id="1101" r:id="rId19"/>
    <p:sldId id="1455" r:id="rId20"/>
    <p:sldId id="1383" r:id="rId21"/>
    <p:sldId id="2325" r:id="rId22"/>
    <p:sldId id="1481" r:id="rId23"/>
    <p:sldId id="1114" r:id="rId24"/>
    <p:sldId id="1033" r:id="rId25"/>
    <p:sldId id="1491" r:id="rId26"/>
    <p:sldId id="2326" r:id="rId27"/>
    <p:sldId id="1482" r:id="rId28"/>
    <p:sldId id="796" r:id="rId29"/>
    <p:sldId id="1377" r:id="rId30"/>
    <p:sldId id="1427" r:id="rId31"/>
    <p:sldId id="714" r:id="rId32"/>
    <p:sldId id="1426" r:id="rId33"/>
    <p:sldId id="1492" r:id="rId34"/>
    <p:sldId id="2327" r:id="rId35"/>
    <p:sldId id="2319" r:id="rId36"/>
    <p:sldId id="698" r:id="rId37"/>
    <p:sldId id="2357" r:id="rId38"/>
    <p:sldId id="1126" r:id="rId39"/>
    <p:sldId id="2379" r:id="rId40"/>
    <p:sldId id="1435" r:id="rId41"/>
    <p:sldId id="2359" r:id="rId42"/>
    <p:sldId id="2382" r:id="rId43"/>
    <p:sldId id="1493" r:id="rId44"/>
    <p:sldId id="1364" r:id="rId45"/>
    <p:sldId id="1372" r:id="rId46"/>
    <p:sldId id="1010" r:id="rId47"/>
    <p:sldId id="1457" r:id="rId48"/>
    <p:sldId id="2328" r:id="rId49"/>
    <p:sldId id="2354" r:id="rId50"/>
    <p:sldId id="1440" r:id="rId51"/>
    <p:sldId id="1483" r:id="rId52"/>
    <p:sldId id="1443" r:id="rId53"/>
    <p:sldId id="1454" r:id="rId54"/>
    <p:sldId id="2329" r:id="rId55"/>
    <p:sldId id="758" r:id="rId56"/>
    <p:sldId id="1378" r:id="rId57"/>
    <p:sldId id="1105" r:id="rId58"/>
    <p:sldId id="1106" r:id="rId59"/>
    <p:sldId id="744" r:id="rId60"/>
    <p:sldId id="746" r:id="rId61"/>
    <p:sldId id="1379" r:id="rId62"/>
    <p:sldId id="964" r:id="rId63"/>
    <p:sldId id="1382" r:id="rId64"/>
    <p:sldId id="1108" r:id="rId65"/>
    <p:sldId id="1109" r:id="rId66"/>
    <p:sldId id="965" r:id="rId67"/>
    <p:sldId id="2322" r:id="rId68"/>
    <p:sldId id="2360" r:id="rId69"/>
    <p:sldId id="1496" r:id="rId7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C2BF629-CB1F-F342-9F08-B42A8B8C6597}">
          <p14:sldIdLst>
            <p14:sldId id="2404"/>
            <p14:sldId id="1485"/>
            <p14:sldId id="2311"/>
            <p14:sldId id="2381"/>
            <p14:sldId id="2314"/>
            <p14:sldId id="2361"/>
            <p14:sldId id="2362"/>
            <p14:sldId id="2363"/>
            <p14:sldId id="1110"/>
            <p14:sldId id="2323"/>
            <p14:sldId id="2324"/>
            <p14:sldId id="2353"/>
            <p14:sldId id="1479"/>
            <p14:sldId id="751"/>
            <p14:sldId id="1376"/>
            <p14:sldId id="693"/>
            <p14:sldId id="1398"/>
            <p14:sldId id="1101"/>
            <p14:sldId id="1455"/>
            <p14:sldId id="1383"/>
            <p14:sldId id="2325"/>
            <p14:sldId id="1481"/>
            <p14:sldId id="1114"/>
            <p14:sldId id="1033"/>
            <p14:sldId id="1491"/>
            <p14:sldId id="2326"/>
            <p14:sldId id="1482"/>
            <p14:sldId id="796"/>
            <p14:sldId id="1377"/>
            <p14:sldId id="1427"/>
            <p14:sldId id="714"/>
            <p14:sldId id="1426"/>
            <p14:sldId id="1492"/>
            <p14:sldId id="2327"/>
            <p14:sldId id="2319"/>
            <p14:sldId id="698"/>
            <p14:sldId id="2357"/>
            <p14:sldId id="1126"/>
            <p14:sldId id="2379"/>
            <p14:sldId id="1435"/>
            <p14:sldId id="2359"/>
            <p14:sldId id="2382"/>
            <p14:sldId id="1493"/>
            <p14:sldId id="1364"/>
            <p14:sldId id="1372"/>
            <p14:sldId id="1010"/>
            <p14:sldId id="1457"/>
            <p14:sldId id="2328"/>
            <p14:sldId id="2354"/>
            <p14:sldId id="1440"/>
            <p14:sldId id="1483"/>
            <p14:sldId id="1443"/>
            <p14:sldId id="1454"/>
            <p14:sldId id="2329"/>
            <p14:sldId id="758"/>
            <p14:sldId id="1378"/>
            <p14:sldId id="1105"/>
            <p14:sldId id="1106"/>
            <p14:sldId id="744"/>
            <p14:sldId id="746"/>
            <p14:sldId id="1379"/>
            <p14:sldId id="964"/>
            <p14:sldId id="1382"/>
            <p14:sldId id="1108"/>
            <p14:sldId id="1109"/>
            <p14:sldId id="965"/>
            <p14:sldId id="2322"/>
            <p14:sldId id="2360"/>
            <p14:sldId id="14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92B50"/>
    <a:srgbClr val="1B5796"/>
    <a:srgbClr val="EFC53D"/>
    <a:srgbClr val="F9951E"/>
    <a:srgbClr val="0432FF"/>
    <a:srgbClr val="B9D629"/>
    <a:srgbClr val="1E93E1"/>
    <a:srgbClr val="E9BB2B"/>
    <a:srgbClr val="082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3" autoAdjust="0"/>
    <p:restoredTop sz="97164" autoAdjust="0"/>
  </p:normalViewPr>
  <p:slideViewPr>
    <p:cSldViewPr>
      <p:cViewPr>
        <p:scale>
          <a:sx n="100" d="100"/>
          <a:sy n="100" d="100"/>
        </p:scale>
        <p:origin x="816" y="360"/>
      </p:cViewPr>
      <p:guideLst>
        <p:guide orient="horz" pos="2160"/>
        <p:guide pos="3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3184"/>
    </p:cViewPr>
  </p:sorterViewPr>
  <p:notesViewPr>
    <p:cSldViewPr snapToGrid="0" snapToObjects="1">
      <p:cViewPr varScale="1">
        <p:scale>
          <a:sx n="93" d="100"/>
          <a:sy n="93" d="100"/>
        </p:scale>
        <p:origin x="-367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F15AF-A662-FF40-B0A2-0BC932FC07AF}" type="doc">
      <dgm:prSet loTypeId="urn:microsoft.com/office/officeart/2005/8/layout/radial4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A57A076-05DB-2144-89F8-3B74AE8A54E8}">
      <dgm:prSet custT="1"/>
      <dgm:spPr>
        <a:solidFill>
          <a:srgbClr val="B9D629"/>
        </a:solidFill>
      </dgm:spPr>
      <dgm:t>
        <a:bodyPr/>
        <a:lstStyle/>
        <a:p>
          <a:pPr rtl="0"/>
          <a:r>
            <a:rPr lang="en-US" sz="1800" b="1" dirty="0">
              <a:solidFill>
                <a:srgbClr val="010F97"/>
              </a:solidFill>
            </a:rPr>
            <a:t>CRS</a:t>
          </a:r>
          <a:endParaRPr lang="en-US" sz="1800" dirty="0">
            <a:solidFill>
              <a:srgbClr val="010F97"/>
            </a:solidFill>
          </a:endParaRPr>
        </a:p>
      </dgm:t>
    </dgm:pt>
    <dgm:pt modelId="{457F842B-4C8B-0040-B95F-9518B5BF868B}" type="parTrans" cxnId="{9D6E5ABD-06F4-7D4F-BA4B-9622E91B37B2}">
      <dgm:prSet/>
      <dgm:spPr/>
      <dgm:t>
        <a:bodyPr/>
        <a:lstStyle/>
        <a:p>
          <a:endParaRPr lang="en-US" sz="2800"/>
        </a:p>
      </dgm:t>
    </dgm:pt>
    <dgm:pt modelId="{3428A97F-51BD-4445-95BD-A8A803E6C6E2}" type="sibTrans" cxnId="{9D6E5ABD-06F4-7D4F-BA4B-9622E91B37B2}">
      <dgm:prSet/>
      <dgm:spPr/>
      <dgm:t>
        <a:bodyPr/>
        <a:lstStyle/>
        <a:p>
          <a:endParaRPr lang="en-US" sz="2800"/>
        </a:p>
      </dgm:t>
    </dgm:pt>
    <dgm:pt modelId="{97034D5C-5C31-6544-BA61-5D501685B868}">
      <dgm:prSet custT="1"/>
      <dgm:spPr>
        <a:solidFill>
          <a:srgbClr val="F9951E"/>
        </a:solidFill>
      </dgm:spPr>
      <dgm:t>
        <a:bodyPr/>
        <a:lstStyle/>
        <a:p>
          <a:pPr rtl="0"/>
          <a:r>
            <a:rPr lang="en-US" sz="1400" b="1" dirty="0">
              <a:solidFill>
                <a:srgbClr val="010F97"/>
              </a:solidFill>
            </a:rPr>
            <a:t>High fevers</a:t>
          </a:r>
        </a:p>
      </dgm:t>
    </dgm:pt>
    <dgm:pt modelId="{0EBCF095-9DA0-AF46-BC7F-C045BD9AB875}" type="parTrans" cxnId="{BF5EF591-A9F9-8F4E-B32D-CC46484D829C}">
      <dgm:prSet/>
      <dgm:spPr>
        <a:solidFill>
          <a:srgbClr val="F9951E"/>
        </a:solidFill>
      </dgm:spPr>
      <dgm:t>
        <a:bodyPr/>
        <a:lstStyle/>
        <a:p>
          <a:endParaRPr lang="en-US" sz="2800"/>
        </a:p>
      </dgm:t>
    </dgm:pt>
    <dgm:pt modelId="{3785F909-D9BA-DA42-A0DD-1ADFF101AC90}" type="sibTrans" cxnId="{BF5EF591-A9F9-8F4E-B32D-CC46484D829C}">
      <dgm:prSet/>
      <dgm:spPr/>
      <dgm:t>
        <a:bodyPr/>
        <a:lstStyle/>
        <a:p>
          <a:endParaRPr lang="en-US" sz="2800"/>
        </a:p>
      </dgm:t>
    </dgm:pt>
    <dgm:pt modelId="{8092A737-68F8-A548-ABC6-2D6BDE9891D8}">
      <dgm:prSet custT="1"/>
      <dgm:spPr>
        <a:solidFill>
          <a:srgbClr val="F9951E"/>
        </a:solidFill>
      </dgm:spPr>
      <dgm:t>
        <a:bodyPr/>
        <a:lstStyle/>
        <a:p>
          <a:pPr rtl="0"/>
          <a:r>
            <a:rPr lang="en-US" sz="1400" b="1" dirty="0">
              <a:solidFill>
                <a:srgbClr val="010F97"/>
              </a:solidFill>
            </a:rPr>
            <a:t>Rigors</a:t>
          </a:r>
        </a:p>
      </dgm:t>
    </dgm:pt>
    <dgm:pt modelId="{53BC9D93-1FA3-4E4F-B363-9D35D2E50F05}" type="parTrans" cxnId="{D106B651-E8B4-0E4A-B24C-3459A24B65AB}">
      <dgm:prSet/>
      <dgm:spPr>
        <a:solidFill>
          <a:srgbClr val="F9951E"/>
        </a:solidFill>
      </dgm:spPr>
      <dgm:t>
        <a:bodyPr/>
        <a:lstStyle/>
        <a:p>
          <a:endParaRPr lang="en-US" sz="2800"/>
        </a:p>
      </dgm:t>
    </dgm:pt>
    <dgm:pt modelId="{D529EE3A-D760-474F-8408-D43935BE6D3D}" type="sibTrans" cxnId="{D106B651-E8B4-0E4A-B24C-3459A24B65AB}">
      <dgm:prSet/>
      <dgm:spPr/>
      <dgm:t>
        <a:bodyPr/>
        <a:lstStyle/>
        <a:p>
          <a:endParaRPr lang="en-US" sz="2800"/>
        </a:p>
      </dgm:t>
    </dgm:pt>
    <dgm:pt modelId="{E5FCD5ED-92AB-A547-A81D-9F351F4625A6}">
      <dgm:prSet custT="1"/>
      <dgm:spPr>
        <a:solidFill>
          <a:srgbClr val="F9951E"/>
        </a:solidFill>
      </dgm:spPr>
      <dgm:t>
        <a:bodyPr/>
        <a:lstStyle/>
        <a:p>
          <a:pPr rtl="0"/>
          <a:r>
            <a:rPr lang="en-US" sz="1400" b="1" dirty="0">
              <a:solidFill>
                <a:srgbClr val="010F97"/>
              </a:solidFill>
            </a:rPr>
            <a:t>Myalgia/</a:t>
          </a:r>
        </a:p>
        <a:p>
          <a:pPr rtl="0"/>
          <a:r>
            <a:rPr lang="en-US" sz="1400" b="1" dirty="0" err="1">
              <a:solidFill>
                <a:srgbClr val="010F97"/>
              </a:solidFill>
            </a:rPr>
            <a:t>arthralgias</a:t>
          </a:r>
          <a:endParaRPr lang="en-US" sz="1400" b="1" dirty="0">
            <a:solidFill>
              <a:srgbClr val="010F97"/>
            </a:solidFill>
          </a:endParaRPr>
        </a:p>
      </dgm:t>
    </dgm:pt>
    <dgm:pt modelId="{17737051-CD00-8847-9752-2DFD7CEFBE71}" type="parTrans" cxnId="{469D8DD3-593C-594D-93BE-63E18094E98B}">
      <dgm:prSet/>
      <dgm:spPr>
        <a:solidFill>
          <a:srgbClr val="F9951E"/>
        </a:solidFill>
      </dgm:spPr>
      <dgm:t>
        <a:bodyPr/>
        <a:lstStyle/>
        <a:p>
          <a:endParaRPr lang="en-US" sz="2800"/>
        </a:p>
      </dgm:t>
    </dgm:pt>
    <dgm:pt modelId="{97762427-52BF-3E48-B7E0-37175AC39BB9}" type="sibTrans" cxnId="{469D8DD3-593C-594D-93BE-63E18094E98B}">
      <dgm:prSet/>
      <dgm:spPr/>
      <dgm:t>
        <a:bodyPr/>
        <a:lstStyle/>
        <a:p>
          <a:endParaRPr lang="en-US" sz="2800"/>
        </a:p>
      </dgm:t>
    </dgm:pt>
    <dgm:pt modelId="{ECFB68CA-3B54-4D48-8CFD-6CCF39D9E79F}">
      <dgm:prSet custT="1"/>
      <dgm:spPr>
        <a:solidFill>
          <a:srgbClr val="F9951E"/>
        </a:solidFill>
      </dgm:spPr>
      <dgm:t>
        <a:bodyPr/>
        <a:lstStyle/>
        <a:p>
          <a:pPr rtl="0"/>
          <a:r>
            <a:rPr lang="en-US" sz="1400" b="1" dirty="0">
              <a:solidFill>
                <a:srgbClr val="010F97"/>
              </a:solidFill>
            </a:rPr>
            <a:t>Nausea/vomiting/anorexia</a:t>
          </a:r>
        </a:p>
      </dgm:t>
    </dgm:pt>
    <dgm:pt modelId="{9200A35E-B232-414A-838A-D01EAF762AE0}" type="parTrans" cxnId="{F2FC9EBB-DC2B-884E-99F6-789817E4F489}">
      <dgm:prSet/>
      <dgm:spPr>
        <a:solidFill>
          <a:srgbClr val="F9951E"/>
        </a:solidFill>
      </dgm:spPr>
      <dgm:t>
        <a:bodyPr/>
        <a:lstStyle/>
        <a:p>
          <a:endParaRPr lang="en-US" sz="2800"/>
        </a:p>
      </dgm:t>
    </dgm:pt>
    <dgm:pt modelId="{A04CF795-9139-D84C-9F5F-B9C4228CE78A}" type="sibTrans" cxnId="{F2FC9EBB-DC2B-884E-99F6-789817E4F489}">
      <dgm:prSet/>
      <dgm:spPr/>
      <dgm:t>
        <a:bodyPr/>
        <a:lstStyle/>
        <a:p>
          <a:endParaRPr lang="en-US" sz="2800"/>
        </a:p>
      </dgm:t>
    </dgm:pt>
    <dgm:pt modelId="{EF0A3147-5862-C345-A0FB-9A2BB9E757E4}">
      <dgm:prSet custT="1"/>
      <dgm:spPr>
        <a:solidFill>
          <a:srgbClr val="F9951E"/>
        </a:solidFill>
      </dgm:spPr>
      <dgm:t>
        <a:bodyPr/>
        <a:lstStyle/>
        <a:p>
          <a:pPr rtl="0"/>
          <a:r>
            <a:rPr lang="en-US" sz="1400" b="1" dirty="0">
              <a:solidFill>
                <a:srgbClr val="010F97"/>
              </a:solidFill>
            </a:rPr>
            <a:t>Hypotension</a:t>
          </a:r>
        </a:p>
      </dgm:t>
    </dgm:pt>
    <dgm:pt modelId="{40CCF358-B556-9F41-8BCE-6D5A69FC0941}" type="parTrans" cxnId="{DA2432BD-7772-5045-9769-8FF529712A9A}">
      <dgm:prSet/>
      <dgm:spPr>
        <a:solidFill>
          <a:srgbClr val="F9951E"/>
        </a:solidFill>
      </dgm:spPr>
      <dgm:t>
        <a:bodyPr/>
        <a:lstStyle/>
        <a:p>
          <a:endParaRPr lang="en-US" sz="2800"/>
        </a:p>
      </dgm:t>
    </dgm:pt>
    <dgm:pt modelId="{6B93A89F-45FC-AA43-894A-FF52A1CCAE62}" type="sibTrans" cxnId="{DA2432BD-7772-5045-9769-8FF529712A9A}">
      <dgm:prSet/>
      <dgm:spPr/>
      <dgm:t>
        <a:bodyPr/>
        <a:lstStyle/>
        <a:p>
          <a:endParaRPr lang="en-US" sz="2800"/>
        </a:p>
      </dgm:t>
    </dgm:pt>
    <dgm:pt modelId="{9FEBA7F7-9418-6746-91CB-62A01004FC6E}">
      <dgm:prSet custT="1"/>
      <dgm:spPr>
        <a:solidFill>
          <a:srgbClr val="F9951E"/>
        </a:solidFill>
      </dgm:spPr>
      <dgm:t>
        <a:bodyPr/>
        <a:lstStyle/>
        <a:p>
          <a:pPr rtl="0"/>
          <a:r>
            <a:rPr lang="en-US" sz="1400" b="1" dirty="0">
              <a:solidFill>
                <a:srgbClr val="010F97"/>
              </a:solidFill>
            </a:rPr>
            <a:t>Dyspnea/ tachypnea/ hypoxia</a:t>
          </a:r>
        </a:p>
      </dgm:t>
    </dgm:pt>
    <dgm:pt modelId="{C25F20E4-AF23-734A-B94B-85B604EE09C2}" type="parTrans" cxnId="{973E11DE-EED9-CE4C-87F2-01449653A9F0}">
      <dgm:prSet/>
      <dgm:spPr>
        <a:solidFill>
          <a:srgbClr val="F9951E"/>
        </a:solidFill>
      </dgm:spPr>
      <dgm:t>
        <a:bodyPr/>
        <a:lstStyle/>
        <a:p>
          <a:endParaRPr lang="en-US" sz="2800"/>
        </a:p>
      </dgm:t>
    </dgm:pt>
    <dgm:pt modelId="{0CE75A87-B064-2341-AAFD-2A2A03759DB1}" type="sibTrans" cxnId="{973E11DE-EED9-CE4C-87F2-01449653A9F0}">
      <dgm:prSet/>
      <dgm:spPr/>
      <dgm:t>
        <a:bodyPr/>
        <a:lstStyle/>
        <a:p>
          <a:endParaRPr lang="en-US" sz="2800"/>
        </a:p>
      </dgm:t>
    </dgm:pt>
    <dgm:pt modelId="{182B74F2-87FF-2247-9FB8-525287361B13}">
      <dgm:prSet custT="1"/>
      <dgm:spPr>
        <a:solidFill>
          <a:srgbClr val="F9951E"/>
        </a:solidFill>
      </dgm:spPr>
      <dgm:t>
        <a:bodyPr/>
        <a:lstStyle/>
        <a:p>
          <a:pPr rtl="0"/>
          <a:r>
            <a:rPr lang="en-US" sz="1400" b="1" dirty="0">
              <a:solidFill>
                <a:srgbClr val="010F97"/>
              </a:solidFill>
            </a:rPr>
            <a:t>Fatigue</a:t>
          </a:r>
        </a:p>
      </dgm:t>
    </dgm:pt>
    <dgm:pt modelId="{7034DC92-A82B-DA42-9D97-51C6AC96AE18}" type="parTrans" cxnId="{18DF1AFF-418B-344F-B84D-D2BA8EA32596}">
      <dgm:prSet/>
      <dgm:spPr>
        <a:solidFill>
          <a:srgbClr val="F9951E"/>
        </a:solidFill>
      </dgm:spPr>
      <dgm:t>
        <a:bodyPr/>
        <a:lstStyle/>
        <a:p>
          <a:endParaRPr lang="en-US"/>
        </a:p>
      </dgm:t>
    </dgm:pt>
    <dgm:pt modelId="{CC278737-10E8-E44F-9922-D2A19AD4D272}" type="sibTrans" cxnId="{18DF1AFF-418B-344F-B84D-D2BA8EA32596}">
      <dgm:prSet/>
      <dgm:spPr/>
      <dgm:t>
        <a:bodyPr/>
        <a:lstStyle/>
        <a:p>
          <a:endParaRPr lang="en-US"/>
        </a:p>
      </dgm:t>
    </dgm:pt>
    <dgm:pt modelId="{FFD4D0C2-E1D6-0345-BCF5-D2F2DFDA5DDD}">
      <dgm:prSet custT="1"/>
      <dgm:spPr>
        <a:solidFill>
          <a:srgbClr val="F9951E"/>
        </a:solidFill>
      </dgm:spPr>
      <dgm:t>
        <a:bodyPr/>
        <a:lstStyle/>
        <a:p>
          <a:pPr rtl="0"/>
          <a:r>
            <a:rPr lang="en-US" sz="1400" b="1" dirty="0">
              <a:solidFill>
                <a:srgbClr val="010F97"/>
              </a:solidFill>
            </a:rPr>
            <a:t>Headache</a:t>
          </a:r>
        </a:p>
      </dgm:t>
    </dgm:pt>
    <dgm:pt modelId="{FCE5EE65-FEF8-6D4D-836E-922BADBA21B7}" type="parTrans" cxnId="{1C03CA4B-75DF-5448-947F-A3DB623EF3A7}">
      <dgm:prSet/>
      <dgm:spPr>
        <a:solidFill>
          <a:srgbClr val="F9951E"/>
        </a:solidFill>
      </dgm:spPr>
      <dgm:t>
        <a:bodyPr/>
        <a:lstStyle/>
        <a:p>
          <a:endParaRPr lang="en-US"/>
        </a:p>
      </dgm:t>
    </dgm:pt>
    <dgm:pt modelId="{C19723A7-D105-024E-8C08-6DEA8D33482D}" type="sibTrans" cxnId="{1C03CA4B-75DF-5448-947F-A3DB623EF3A7}">
      <dgm:prSet/>
      <dgm:spPr/>
      <dgm:t>
        <a:bodyPr/>
        <a:lstStyle/>
        <a:p>
          <a:endParaRPr lang="en-US"/>
        </a:p>
      </dgm:t>
    </dgm:pt>
    <dgm:pt modelId="{DC450A53-D6BC-BB46-9760-833F31E4C465}">
      <dgm:prSet custT="1"/>
      <dgm:spPr>
        <a:solidFill>
          <a:srgbClr val="F9951E"/>
        </a:solidFill>
      </dgm:spPr>
      <dgm:t>
        <a:bodyPr/>
        <a:lstStyle/>
        <a:p>
          <a:pPr rtl="0"/>
          <a:r>
            <a:rPr lang="en-US" sz="1400" b="1" dirty="0">
              <a:solidFill>
                <a:srgbClr val="010F97"/>
              </a:solidFill>
            </a:rPr>
            <a:t>Escalating fevers</a:t>
          </a:r>
        </a:p>
      </dgm:t>
    </dgm:pt>
    <dgm:pt modelId="{C41695E7-AA80-5641-9F36-92E2B03A6423}" type="sibTrans" cxnId="{3825035E-2C57-314F-B7E9-15B8156EF348}">
      <dgm:prSet/>
      <dgm:spPr/>
      <dgm:t>
        <a:bodyPr/>
        <a:lstStyle/>
        <a:p>
          <a:endParaRPr lang="en-US" sz="2800"/>
        </a:p>
      </dgm:t>
    </dgm:pt>
    <dgm:pt modelId="{A55D6D86-4723-9149-8EAF-2C9FE8942A3D}" type="parTrans" cxnId="{3825035E-2C57-314F-B7E9-15B8156EF348}">
      <dgm:prSet/>
      <dgm:spPr>
        <a:solidFill>
          <a:srgbClr val="F9951E"/>
        </a:solidFill>
      </dgm:spPr>
      <dgm:t>
        <a:bodyPr/>
        <a:lstStyle/>
        <a:p>
          <a:endParaRPr lang="en-US" sz="2800"/>
        </a:p>
      </dgm:t>
    </dgm:pt>
    <dgm:pt modelId="{BED99AAE-5193-9548-B55A-B0E3B5ED53E5}" type="pres">
      <dgm:prSet presAssocID="{642F15AF-A662-FF40-B0A2-0BC932FC07A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D8ED87-1C7D-BE4A-9358-F92E723BCB86}" type="pres">
      <dgm:prSet presAssocID="{9A57A076-05DB-2144-89F8-3B74AE8A54E8}" presName="centerShape" presStyleLbl="node0" presStyleIdx="0" presStyleCnt="1"/>
      <dgm:spPr/>
      <dgm:t>
        <a:bodyPr/>
        <a:lstStyle/>
        <a:p>
          <a:endParaRPr lang="en-US"/>
        </a:p>
      </dgm:t>
    </dgm:pt>
    <dgm:pt modelId="{8A2DB259-71A9-D247-A4C9-9917724F083F}" type="pres">
      <dgm:prSet presAssocID="{0EBCF095-9DA0-AF46-BC7F-C045BD9AB875}" presName="parTrans" presStyleLbl="bgSibTrans2D1" presStyleIdx="0" presStyleCnt="9"/>
      <dgm:spPr/>
      <dgm:t>
        <a:bodyPr/>
        <a:lstStyle/>
        <a:p>
          <a:endParaRPr lang="en-US"/>
        </a:p>
      </dgm:t>
    </dgm:pt>
    <dgm:pt modelId="{F924D33A-857E-BA48-92EC-183E5744059D}" type="pres">
      <dgm:prSet presAssocID="{97034D5C-5C31-6544-BA61-5D501685B868}" presName="node" presStyleLbl="node1" presStyleIdx="0" presStyleCnt="9" custScaleX="125197" custRadScaleRad="959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A4D9DD-EE11-CA4B-8998-A1F20804FF44}" type="pres">
      <dgm:prSet presAssocID="{53BC9D93-1FA3-4E4F-B363-9D35D2E50F05}" presName="parTrans" presStyleLbl="bgSibTrans2D1" presStyleIdx="1" presStyleCnt="9"/>
      <dgm:spPr/>
      <dgm:t>
        <a:bodyPr/>
        <a:lstStyle/>
        <a:p>
          <a:endParaRPr lang="en-US"/>
        </a:p>
      </dgm:t>
    </dgm:pt>
    <dgm:pt modelId="{44DF005C-961B-BA44-863F-30C20C2C739A}" type="pres">
      <dgm:prSet presAssocID="{8092A737-68F8-A548-ABC6-2D6BDE9891D8}" presName="node" presStyleLbl="node1" presStyleIdx="1" presStyleCnt="9" custScaleX="125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FA5618-5A5A-5640-AD4E-D04E10B296E8}" type="pres">
      <dgm:prSet presAssocID="{17737051-CD00-8847-9752-2DFD7CEFBE71}" presName="parTrans" presStyleLbl="bgSibTrans2D1" presStyleIdx="2" presStyleCnt="9"/>
      <dgm:spPr/>
      <dgm:t>
        <a:bodyPr/>
        <a:lstStyle/>
        <a:p>
          <a:endParaRPr lang="en-US"/>
        </a:p>
      </dgm:t>
    </dgm:pt>
    <dgm:pt modelId="{7945AB67-3EDB-C340-A9CB-3187AE9FB48C}" type="pres">
      <dgm:prSet presAssocID="{E5FCD5ED-92AB-A547-A81D-9F351F4625A6}" presName="node" presStyleLbl="node1" presStyleIdx="2" presStyleCnt="9" custScaleX="125197" custRadScaleRad="101187" custRadScaleInc="-44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44B29A-DC8E-C24E-B52A-BAC07BE27DC4}" type="pres">
      <dgm:prSet presAssocID="{9200A35E-B232-414A-838A-D01EAF762AE0}" presName="parTrans" presStyleLbl="bgSibTrans2D1" presStyleIdx="3" presStyleCnt="9"/>
      <dgm:spPr/>
      <dgm:t>
        <a:bodyPr/>
        <a:lstStyle/>
        <a:p>
          <a:endParaRPr lang="en-US"/>
        </a:p>
      </dgm:t>
    </dgm:pt>
    <dgm:pt modelId="{0578DB2D-E946-9543-B889-7FBF0303D8AC}" type="pres">
      <dgm:prSet presAssocID="{ECFB68CA-3B54-4D48-8CFD-6CCF39D9E79F}" presName="node" presStyleLbl="node1" presStyleIdx="3" presStyleCnt="9" custScaleX="1412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92E27C-4917-E345-A8A5-5B56F451997A}" type="pres">
      <dgm:prSet presAssocID="{7034DC92-A82B-DA42-9D97-51C6AC96AE18}" presName="parTrans" presStyleLbl="bgSibTrans2D1" presStyleIdx="4" presStyleCnt="9"/>
      <dgm:spPr/>
      <dgm:t>
        <a:bodyPr/>
        <a:lstStyle/>
        <a:p>
          <a:endParaRPr lang="en-US"/>
        </a:p>
      </dgm:t>
    </dgm:pt>
    <dgm:pt modelId="{00482B9D-D72E-E844-BB0D-4EED39F3A67B}" type="pres">
      <dgm:prSet presAssocID="{182B74F2-87FF-2247-9FB8-525287361B1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9EB6A4-7D3A-8A4B-AB9A-81E609275AFE}" type="pres">
      <dgm:prSet presAssocID="{FCE5EE65-FEF8-6D4D-836E-922BADBA21B7}" presName="parTrans" presStyleLbl="bgSibTrans2D1" presStyleIdx="5" presStyleCnt="9"/>
      <dgm:spPr/>
      <dgm:t>
        <a:bodyPr/>
        <a:lstStyle/>
        <a:p>
          <a:endParaRPr lang="en-US"/>
        </a:p>
      </dgm:t>
    </dgm:pt>
    <dgm:pt modelId="{7BE0EB82-37E8-C04E-B0C0-E6E20FF4FA14}" type="pres">
      <dgm:prSet presAssocID="{FFD4D0C2-E1D6-0345-BCF5-D2F2DFDA5DD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74E81-D90C-034B-AC92-8BAD511D1ED1}" type="pres">
      <dgm:prSet presAssocID="{40CCF358-B556-9F41-8BCE-6D5A69FC0941}" presName="parTrans" presStyleLbl="bgSibTrans2D1" presStyleIdx="6" presStyleCnt="9"/>
      <dgm:spPr/>
      <dgm:t>
        <a:bodyPr/>
        <a:lstStyle/>
        <a:p>
          <a:endParaRPr lang="en-US"/>
        </a:p>
      </dgm:t>
    </dgm:pt>
    <dgm:pt modelId="{3271B5A3-A685-2B4F-8308-AB496A890932}" type="pres">
      <dgm:prSet presAssocID="{EF0A3147-5862-C345-A0FB-9A2BB9E757E4}" presName="node" presStyleLbl="node1" presStyleIdx="6" presStyleCnt="9" custScaleX="125197" custRadScaleRad="100844" custRadScaleInc="31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55D810-F225-9D47-91ED-54A63E7F3838}" type="pres">
      <dgm:prSet presAssocID="{A55D6D86-4723-9149-8EAF-2C9FE8942A3D}" presName="parTrans" presStyleLbl="bgSibTrans2D1" presStyleIdx="7" presStyleCnt="9"/>
      <dgm:spPr/>
      <dgm:t>
        <a:bodyPr/>
        <a:lstStyle/>
        <a:p>
          <a:endParaRPr lang="en-US"/>
        </a:p>
      </dgm:t>
    </dgm:pt>
    <dgm:pt modelId="{0C2B1DDD-950A-0348-A188-1557909CBEF5}" type="pres">
      <dgm:prSet presAssocID="{DC450A53-D6BC-BB46-9760-833F31E4C465}" presName="node" presStyleLbl="node1" presStyleIdx="7" presStyleCnt="9" custScaleX="146194" custRadScaleRad="93618" custRadScaleInc="1139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485761-4C41-0144-9BBA-D060EB26B92D}" type="pres">
      <dgm:prSet presAssocID="{C25F20E4-AF23-734A-B94B-85B604EE09C2}" presName="parTrans" presStyleLbl="bgSibTrans2D1" presStyleIdx="8" presStyleCnt="9"/>
      <dgm:spPr/>
      <dgm:t>
        <a:bodyPr/>
        <a:lstStyle/>
        <a:p>
          <a:endParaRPr lang="en-US"/>
        </a:p>
      </dgm:t>
    </dgm:pt>
    <dgm:pt modelId="{4A21CF62-D16A-FB4F-8E71-315BD907076D}" type="pres">
      <dgm:prSet presAssocID="{9FEBA7F7-9418-6746-91CB-62A01004FC6E}" presName="node" presStyleLbl="node1" presStyleIdx="8" presStyleCnt="9" custScaleX="125197" custRadScaleRad="104124" custRadScaleInc="-110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DE5D28-D120-5245-9EB8-3927534D897D}" type="presOf" srcId="{0EBCF095-9DA0-AF46-BC7F-C045BD9AB875}" destId="{8A2DB259-71A9-D247-A4C9-9917724F083F}" srcOrd="0" destOrd="0" presId="urn:microsoft.com/office/officeart/2005/8/layout/radial4"/>
    <dgm:cxn modelId="{98C7A143-ED3A-CD4F-921B-04D46B863548}" type="presOf" srcId="{642F15AF-A662-FF40-B0A2-0BC932FC07AF}" destId="{BED99AAE-5193-9548-B55A-B0E3B5ED53E5}" srcOrd="0" destOrd="0" presId="urn:microsoft.com/office/officeart/2005/8/layout/radial4"/>
    <dgm:cxn modelId="{765FEA42-5FF3-CB4A-AAD1-13C4BD0AE8D2}" type="presOf" srcId="{53BC9D93-1FA3-4E4F-B363-9D35D2E50F05}" destId="{8EA4D9DD-EE11-CA4B-8998-A1F20804FF44}" srcOrd="0" destOrd="0" presId="urn:microsoft.com/office/officeart/2005/8/layout/radial4"/>
    <dgm:cxn modelId="{9D6E5ABD-06F4-7D4F-BA4B-9622E91B37B2}" srcId="{642F15AF-A662-FF40-B0A2-0BC932FC07AF}" destId="{9A57A076-05DB-2144-89F8-3B74AE8A54E8}" srcOrd="0" destOrd="0" parTransId="{457F842B-4C8B-0040-B95F-9518B5BF868B}" sibTransId="{3428A97F-51BD-4445-95BD-A8A803E6C6E2}"/>
    <dgm:cxn modelId="{7C10FF7A-387E-6546-BED9-47F1241453CE}" type="presOf" srcId="{ECFB68CA-3B54-4D48-8CFD-6CCF39D9E79F}" destId="{0578DB2D-E946-9543-B889-7FBF0303D8AC}" srcOrd="0" destOrd="0" presId="urn:microsoft.com/office/officeart/2005/8/layout/radial4"/>
    <dgm:cxn modelId="{13FC0471-A7FA-C743-8320-85F0057905ED}" type="presOf" srcId="{FCE5EE65-FEF8-6D4D-836E-922BADBA21B7}" destId="{AF9EB6A4-7D3A-8A4B-AB9A-81E609275AFE}" srcOrd="0" destOrd="0" presId="urn:microsoft.com/office/officeart/2005/8/layout/radial4"/>
    <dgm:cxn modelId="{469D8DD3-593C-594D-93BE-63E18094E98B}" srcId="{9A57A076-05DB-2144-89F8-3B74AE8A54E8}" destId="{E5FCD5ED-92AB-A547-A81D-9F351F4625A6}" srcOrd="2" destOrd="0" parTransId="{17737051-CD00-8847-9752-2DFD7CEFBE71}" sibTransId="{97762427-52BF-3E48-B7E0-37175AC39BB9}"/>
    <dgm:cxn modelId="{BDEB341C-4F51-8A47-A54C-10289733640F}" type="presOf" srcId="{8092A737-68F8-A548-ABC6-2D6BDE9891D8}" destId="{44DF005C-961B-BA44-863F-30C20C2C739A}" srcOrd="0" destOrd="0" presId="urn:microsoft.com/office/officeart/2005/8/layout/radial4"/>
    <dgm:cxn modelId="{79483985-6B7E-8841-B792-B79D64210EEC}" type="presOf" srcId="{EF0A3147-5862-C345-A0FB-9A2BB9E757E4}" destId="{3271B5A3-A685-2B4F-8308-AB496A890932}" srcOrd="0" destOrd="0" presId="urn:microsoft.com/office/officeart/2005/8/layout/radial4"/>
    <dgm:cxn modelId="{4CF5A045-137C-5444-B34F-C08AD96F2185}" type="presOf" srcId="{E5FCD5ED-92AB-A547-A81D-9F351F4625A6}" destId="{7945AB67-3EDB-C340-A9CB-3187AE9FB48C}" srcOrd="0" destOrd="0" presId="urn:microsoft.com/office/officeart/2005/8/layout/radial4"/>
    <dgm:cxn modelId="{D106B651-E8B4-0E4A-B24C-3459A24B65AB}" srcId="{9A57A076-05DB-2144-89F8-3B74AE8A54E8}" destId="{8092A737-68F8-A548-ABC6-2D6BDE9891D8}" srcOrd="1" destOrd="0" parTransId="{53BC9D93-1FA3-4E4F-B363-9D35D2E50F05}" sibTransId="{D529EE3A-D760-474F-8408-D43935BE6D3D}"/>
    <dgm:cxn modelId="{18DF1AFF-418B-344F-B84D-D2BA8EA32596}" srcId="{9A57A076-05DB-2144-89F8-3B74AE8A54E8}" destId="{182B74F2-87FF-2247-9FB8-525287361B13}" srcOrd="4" destOrd="0" parTransId="{7034DC92-A82B-DA42-9D97-51C6AC96AE18}" sibTransId="{CC278737-10E8-E44F-9922-D2A19AD4D272}"/>
    <dgm:cxn modelId="{973E11DE-EED9-CE4C-87F2-01449653A9F0}" srcId="{9A57A076-05DB-2144-89F8-3B74AE8A54E8}" destId="{9FEBA7F7-9418-6746-91CB-62A01004FC6E}" srcOrd="8" destOrd="0" parTransId="{C25F20E4-AF23-734A-B94B-85B604EE09C2}" sibTransId="{0CE75A87-B064-2341-AAFD-2A2A03759DB1}"/>
    <dgm:cxn modelId="{1C03CA4B-75DF-5448-947F-A3DB623EF3A7}" srcId="{9A57A076-05DB-2144-89F8-3B74AE8A54E8}" destId="{FFD4D0C2-E1D6-0345-BCF5-D2F2DFDA5DDD}" srcOrd="5" destOrd="0" parTransId="{FCE5EE65-FEF8-6D4D-836E-922BADBA21B7}" sibTransId="{C19723A7-D105-024E-8C08-6DEA8D33482D}"/>
    <dgm:cxn modelId="{BF5EF591-A9F9-8F4E-B32D-CC46484D829C}" srcId="{9A57A076-05DB-2144-89F8-3B74AE8A54E8}" destId="{97034D5C-5C31-6544-BA61-5D501685B868}" srcOrd="0" destOrd="0" parTransId="{0EBCF095-9DA0-AF46-BC7F-C045BD9AB875}" sibTransId="{3785F909-D9BA-DA42-A0DD-1ADFF101AC90}"/>
    <dgm:cxn modelId="{3825035E-2C57-314F-B7E9-15B8156EF348}" srcId="{9A57A076-05DB-2144-89F8-3B74AE8A54E8}" destId="{DC450A53-D6BC-BB46-9760-833F31E4C465}" srcOrd="7" destOrd="0" parTransId="{A55D6D86-4723-9149-8EAF-2C9FE8942A3D}" sibTransId="{C41695E7-AA80-5641-9F36-92E2B03A6423}"/>
    <dgm:cxn modelId="{6D7EB75A-CC2A-6C48-9285-ACAF697A53F6}" type="presOf" srcId="{9200A35E-B232-414A-838A-D01EAF762AE0}" destId="{BE44B29A-DC8E-C24E-B52A-BAC07BE27DC4}" srcOrd="0" destOrd="0" presId="urn:microsoft.com/office/officeart/2005/8/layout/radial4"/>
    <dgm:cxn modelId="{F0A308C0-7A6E-594E-B71E-EF9226756F4A}" type="presOf" srcId="{40CCF358-B556-9F41-8BCE-6D5A69FC0941}" destId="{31574E81-D90C-034B-AC92-8BAD511D1ED1}" srcOrd="0" destOrd="0" presId="urn:microsoft.com/office/officeart/2005/8/layout/radial4"/>
    <dgm:cxn modelId="{8DE5E897-DD97-044A-8B48-16E2AB06E6EF}" type="presOf" srcId="{DC450A53-D6BC-BB46-9760-833F31E4C465}" destId="{0C2B1DDD-950A-0348-A188-1557909CBEF5}" srcOrd="0" destOrd="0" presId="urn:microsoft.com/office/officeart/2005/8/layout/radial4"/>
    <dgm:cxn modelId="{DA2432BD-7772-5045-9769-8FF529712A9A}" srcId="{9A57A076-05DB-2144-89F8-3B74AE8A54E8}" destId="{EF0A3147-5862-C345-A0FB-9A2BB9E757E4}" srcOrd="6" destOrd="0" parTransId="{40CCF358-B556-9F41-8BCE-6D5A69FC0941}" sibTransId="{6B93A89F-45FC-AA43-894A-FF52A1CCAE62}"/>
    <dgm:cxn modelId="{89A410D9-B094-3B4C-8E9A-4A27C591FC3E}" type="presOf" srcId="{C25F20E4-AF23-734A-B94B-85B604EE09C2}" destId="{38485761-4C41-0144-9BBA-D060EB26B92D}" srcOrd="0" destOrd="0" presId="urn:microsoft.com/office/officeart/2005/8/layout/radial4"/>
    <dgm:cxn modelId="{AD6DEA46-53C1-444F-9DD4-BCFE965DD326}" type="presOf" srcId="{17737051-CD00-8847-9752-2DFD7CEFBE71}" destId="{DEFA5618-5A5A-5640-AD4E-D04E10B296E8}" srcOrd="0" destOrd="0" presId="urn:microsoft.com/office/officeart/2005/8/layout/radial4"/>
    <dgm:cxn modelId="{F2A2DE2F-976B-734D-82FB-24332825C8DD}" type="presOf" srcId="{97034D5C-5C31-6544-BA61-5D501685B868}" destId="{F924D33A-857E-BA48-92EC-183E5744059D}" srcOrd="0" destOrd="0" presId="urn:microsoft.com/office/officeart/2005/8/layout/radial4"/>
    <dgm:cxn modelId="{F2FC9EBB-DC2B-884E-99F6-789817E4F489}" srcId="{9A57A076-05DB-2144-89F8-3B74AE8A54E8}" destId="{ECFB68CA-3B54-4D48-8CFD-6CCF39D9E79F}" srcOrd="3" destOrd="0" parTransId="{9200A35E-B232-414A-838A-D01EAF762AE0}" sibTransId="{A04CF795-9139-D84C-9F5F-B9C4228CE78A}"/>
    <dgm:cxn modelId="{6FA55E0B-E915-EF4F-9D4C-4A89B4304F45}" type="presOf" srcId="{FFD4D0C2-E1D6-0345-BCF5-D2F2DFDA5DDD}" destId="{7BE0EB82-37E8-C04E-B0C0-E6E20FF4FA14}" srcOrd="0" destOrd="0" presId="urn:microsoft.com/office/officeart/2005/8/layout/radial4"/>
    <dgm:cxn modelId="{BE07BDCC-FAC2-7949-A4D7-F1E2B75AAC0A}" type="presOf" srcId="{7034DC92-A82B-DA42-9D97-51C6AC96AE18}" destId="{F292E27C-4917-E345-A8A5-5B56F451997A}" srcOrd="0" destOrd="0" presId="urn:microsoft.com/office/officeart/2005/8/layout/radial4"/>
    <dgm:cxn modelId="{1387CE3E-A2CD-124A-924B-23A8B8BEB250}" type="presOf" srcId="{9FEBA7F7-9418-6746-91CB-62A01004FC6E}" destId="{4A21CF62-D16A-FB4F-8E71-315BD907076D}" srcOrd="0" destOrd="0" presId="urn:microsoft.com/office/officeart/2005/8/layout/radial4"/>
    <dgm:cxn modelId="{01119A95-D38E-B440-8602-C8D8A0920A3E}" type="presOf" srcId="{9A57A076-05DB-2144-89F8-3B74AE8A54E8}" destId="{ABD8ED87-1C7D-BE4A-9358-F92E723BCB86}" srcOrd="0" destOrd="0" presId="urn:microsoft.com/office/officeart/2005/8/layout/radial4"/>
    <dgm:cxn modelId="{762D89BE-3561-914E-B3E5-720113ADCE45}" type="presOf" srcId="{A55D6D86-4723-9149-8EAF-2C9FE8942A3D}" destId="{FE55D810-F225-9D47-91ED-54A63E7F3838}" srcOrd="0" destOrd="0" presId="urn:microsoft.com/office/officeart/2005/8/layout/radial4"/>
    <dgm:cxn modelId="{773868F0-1B1D-9443-BFC5-3B2C116DA520}" type="presOf" srcId="{182B74F2-87FF-2247-9FB8-525287361B13}" destId="{00482B9D-D72E-E844-BB0D-4EED39F3A67B}" srcOrd="0" destOrd="0" presId="urn:microsoft.com/office/officeart/2005/8/layout/radial4"/>
    <dgm:cxn modelId="{316DF0B3-1C94-0E49-8695-813E0A5A94C5}" type="presParOf" srcId="{BED99AAE-5193-9548-B55A-B0E3B5ED53E5}" destId="{ABD8ED87-1C7D-BE4A-9358-F92E723BCB86}" srcOrd="0" destOrd="0" presId="urn:microsoft.com/office/officeart/2005/8/layout/radial4"/>
    <dgm:cxn modelId="{2D2052F1-055B-AA46-AE93-A6905571A805}" type="presParOf" srcId="{BED99AAE-5193-9548-B55A-B0E3B5ED53E5}" destId="{8A2DB259-71A9-D247-A4C9-9917724F083F}" srcOrd="1" destOrd="0" presId="urn:microsoft.com/office/officeart/2005/8/layout/radial4"/>
    <dgm:cxn modelId="{EAFF987B-7D83-614D-8317-2BA5466D267A}" type="presParOf" srcId="{BED99AAE-5193-9548-B55A-B0E3B5ED53E5}" destId="{F924D33A-857E-BA48-92EC-183E5744059D}" srcOrd="2" destOrd="0" presId="urn:microsoft.com/office/officeart/2005/8/layout/radial4"/>
    <dgm:cxn modelId="{A9FCC261-7FE9-4F4F-8112-23E2A2F90279}" type="presParOf" srcId="{BED99AAE-5193-9548-B55A-B0E3B5ED53E5}" destId="{8EA4D9DD-EE11-CA4B-8998-A1F20804FF44}" srcOrd="3" destOrd="0" presId="urn:microsoft.com/office/officeart/2005/8/layout/radial4"/>
    <dgm:cxn modelId="{217CA66D-13DE-2A40-9F9B-19E2267C4564}" type="presParOf" srcId="{BED99AAE-5193-9548-B55A-B0E3B5ED53E5}" destId="{44DF005C-961B-BA44-863F-30C20C2C739A}" srcOrd="4" destOrd="0" presId="urn:microsoft.com/office/officeart/2005/8/layout/radial4"/>
    <dgm:cxn modelId="{24BC9A16-13EF-004B-A023-8D14000CE4A8}" type="presParOf" srcId="{BED99AAE-5193-9548-B55A-B0E3B5ED53E5}" destId="{DEFA5618-5A5A-5640-AD4E-D04E10B296E8}" srcOrd="5" destOrd="0" presId="urn:microsoft.com/office/officeart/2005/8/layout/radial4"/>
    <dgm:cxn modelId="{DCCA6FB2-4A26-7E41-AB0B-329D7356C653}" type="presParOf" srcId="{BED99AAE-5193-9548-B55A-B0E3B5ED53E5}" destId="{7945AB67-3EDB-C340-A9CB-3187AE9FB48C}" srcOrd="6" destOrd="0" presId="urn:microsoft.com/office/officeart/2005/8/layout/radial4"/>
    <dgm:cxn modelId="{83D7CC89-9EE4-7D44-A2CC-61CC7959C8CC}" type="presParOf" srcId="{BED99AAE-5193-9548-B55A-B0E3B5ED53E5}" destId="{BE44B29A-DC8E-C24E-B52A-BAC07BE27DC4}" srcOrd="7" destOrd="0" presId="urn:microsoft.com/office/officeart/2005/8/layout/radial4"/>
    <dgm:cxn modelId="{2AE6085B-6EF5-BB43-8B5F-2348A55FC7C8}" type="presParOf" srcId="{BED99AAE-5193-9548-B55A-B0E3B5ED53E5}" destId="{0578DB2D-E946-9543-B889-7FBF0303D8AC}" srcOrd="8" destOrd="0" presId="urn:microsoft.com/office/officeart/2005/8/layout/radial4"/>
    <dgm:cxn modelId="{C1D9BA38-EB7C-0A43-8315-3BDF705A14BA}" type="presParOf" srcId="{BED99AAE-5193-9548-B55A-B0E3B5ED53E5}" destId="{F292E27C-4917-E345-A8A5-5B56F451997A}" srcOrd="9" destOrd="0" presId="urn:microsoft.com/office/officeart/2005/8/layout/radial4"/>
    <dgm:cxn modelId="{43CF2C52-8522-EA47-B831-624DAC5D8DA4}" type="presParOf" srcId="{BED99AAE-5193-9548-B55A-B0E3B5ED53E5}" destId="{00482B9D-D72E-E844-BB0D-4EED39F3A67B}" srcOrd="10" destOrd="0" presId="urn:microsoft.com/office/officeart/2005/8/layout/radial4"/>
    <dgm:cxn modelId="{DF8B78CF-8602-D540-B793-F0A44F1E16AA}" type="presParOf" srcId="{BED99AAE-5193-9548-B55A-B0E3B5ED53E5}" destId="{AF9EB6A4-7D3A-8A4B-AB9A-81E609275AFE}" srcOrd="11" destOrd="0" presId="urn:microsoft.com/office/officeart/2005/8/layout/radial4"/>
    <dgm:cxn modelId="{39AB76A2-4717-AA4A-927F-EBB1F56D2E92}" type="presParOf" srcId="{BED99AAE-5193-9548-B55A-B0E3B5ED53E5}" destId="{7BE0EB82-37E8-C04E-B0C0-E6E20FF4FA14}" srcOrd="12" destOrd="0" presId="urn:microsoft.com/office/officeart/2005/8/layout/radial4"/>
    <dgm:cxn modelId="{6478B2C5-6576-664E-819F-3705CB9E9FF0}" type="presParOf" srcId="{BED99AAE-5193-9548-B55A-B0E3B5ED53E5}" destId="{31574E81-D90C-034B-AC92-8BAD511D1ED1}" srcOrd="13" destOrd="0" presId="urn:microsoft.com/office/officeart/2005/8/layout/radial4"/>
    <dgm:cxn modelId="{A1EA85BF-1AFB-E344-8BAA-1BF244C3E4A5}" type="presParOf" srcId="{BED99AAE-5193-9548-B55A-B0E3B5ED53E5}" destId="{3271B5A3-A685-2B4F-8308-AB496A890932}" srcOrd="14" destOrd="0" presId="urn:microsoft.com/office/officeart/2005/8/layout/radial4"/>
    <dgm:cxn modelId="{5BF29B2B-6E41-2A4E-9D09-66FF1B8BE3A9}" type="presParOf" srcId="{BED99AAE-5193-9548-B55A-B0E3B5ED53E5}" destId="{FE55D810-F225-9D47-91ED-54A63E7F3838}" srcOrd="15" destOrd="0" presId="urn:microsoft.com/office/officeart/2005/8/layout/radial4"/>
    <dgm:cxn modelId="{8C8FC17C-26AE-3040-BA28-6704C263A735}" type="presParOf" srcId="{BED99AAE-5193-9548-B55A-B0E3B5ED53E5}" destId="{0C2B1DDD-950A-0348-A188-1557909CBEF5}" srcOrd="16" destOrd="0" presId="urn:microsoft.com/office/officeart/2005/8/layout/radial4"/>
    <dgm:cxn modelId="{27467DBC-7642-EE48-B71B-247A298362C1}" type="presParOf" srcId="{BED99AAE-5193-9548-B55A-B0E3B5ED53E5}" destId="{38485761-4C41-0144-9BBA-D060EB26B92D}" srcOrd="17" destOrd="0" presId="urn:microsoft.com/office/officeart/2005/8/layout/radial4"/>
    <dgm:cxn modelId="{235DC91A-02E3-2941-BBDF-4702667953ED}" type="presParOf" srcId="{BED99AAE-5193-9548-B55A-B0E3B5ED53E5}" destId="{4A21CF62-D16A-FB4F-8E71-315BD907076D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8ED87-1C7D-BE4A-9358-F92E723BCB86}">
      <dsp:nvSpPr>
        <dsp:cNvPr id="0" name=""/>
        <dsp:cNvSpPr/>
      </dsp:nvSpPr>
      <dsp:spPr>
        <a:xfrm>
          <a:off x="3592101" y="3660018"/>
          <a:ext cx="1637535" cy="1637535"/>
        </a:xfrm>
        <a:prstGeom prst="ellipse">
          <a:avLst/>
        </a:prstGeom>
        <a:solidFill>
          <a:srgbClr val="B9D62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10F97"/>
              </a:solidFill>
            </a:rPr>
            <a:t>CRS</a:t>
          </a:r>
          <a:endParaRPr lang="en-US" sz="1800" kern="1200" dirty="0">
            <a:solidFill>
              <a:srgbClr val="010F97"/>
            </a:solidFill>
          </a:endParaRPr>
        </a:p>
      </dsp:txBody>
      <dsp:txXfrm>
        <a:off x="3831912" y="3899829"/>
        <a:ext cx="1157913" cy="1157913"/>
      </dsp:txXfrm>
    </dsp:sp>
    <dsp:sp modelId="{8A2DB259-71A9-D247-A4C9-9917724F083F}">
      <dsp:nvSpPr>
        <dsp:cNvPr id="0" name=""/>
        <dsp:cNvSpPr/>
      </dsp:nvSpPr>
      <dsp:spPr>
        <a:xfrm rot="10800000">
          <a:off x="730262" y="4245437"/>
          <a:ext cx="2704437" cy="466697"/>
        </a:xfrm>
        <a:prstGeom prst="leftArrow">
          <a:avLst>
            <a:gd name="adj1" fmla="val 60000"/>
            <a:gd name="adj2" fmla="val 5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24D33A-857E-BA48-92EC-183E5744059D}">
      <dsp:nvSpPr>
        <dsp:cNvPr id="0" name=""/>
        <dsp:cNvSpPr/>
      </dsp:nvSpPr>
      <dsp:spPr>
        <a:xfrm>
          <a:off x="12711" y="4020275"/>
          <a:ext cx="1435101" cy="917019"/>
        </a:xfrm>
        <a:prstGeom prst="roundRect">
          <a:avLst>
            <a:gd name="adj" fmla="val 1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10F97"/>
              </a:solidFill>
            </a:rPr>
            <a:t>High fevers</a:t>
          </a:r>
        </a:p>
      </dsp:txBody>
      <dsp:txXfrm>
        <a:off x="39570" y="4047134"/>
        <a:ext cx="1381383" cy="863301"/>
      </dsp:txXfrm>
    </dsp:sp>
    <dsp:sp modelId="{8EA4D9DD-EE11-CA4B-8998-A1F20804FF44}">
      <dsp:nvSpPr>
        <dsp:cNvPr id="0" name=""/>
        <dsp:cNvSpPr/>
      </dsp:nvSpPr>
      <dsp:spPr>
        <a:xfrm rot="12150000">
          <a:off x="759686" y="3323314"/>
          <a:ext cx="2849965" cy="466697"/>
        </a:xfrm>
        <a:prstGeom prst="leftArrow">
          <a:avLst>
            <a:gd name="adj1" fmla="val 60000"/>
            <a:gd name="adj2" fmla="val 5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F005C-961B-BA44-863F-30C20C2C739A}">
      <dsp:nvSpPr>
        <dsp:cNvPr id="0" name=""/>
        <dsp:cNvSpPr/>
      </dsp:nvSpPr>
      <dsp:spPr>
        <a:xfrm>
          <a:off x="150605" y="2552836"/>
          <a:ext cx="1435101" cy="917019"/>
        </a:xfrm>
        <a:prstGeom prst="roundRect">
          <a:avLst>
            <a:gd name="adj" fmla="val 1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10F97"/>
              </a:solidFill>
            </a:rPr>
            <a:t>Rigors</a:t>
          </a:r>
        </a:p>
      </dsp:txBody>
      <dsp:txXfrm>
        <a:off x="177464" y="2579695"/>
        <a:ext cx="1381383" cy="863301"/>
      </dsp:txXfrm>
    </dsp:sp>
    <dsp:sp modelId="{DEFA5618-5A5A-5640-AD4E-D04E10B296E8}">
      <dsp:nvSpPr>
        <dsp:cNvPr id="0" name=""/>
        <dsp:cNvSpPr/>
      </dsp:nvSpPr>
      <dsp:spPr>
        <a:xfrm rot="13446600">
          <a:off x="1217020" y="2551536"/>
          <a:ext cx="2892979" cy="466697"/>
        </a:xfrm>
        <a:prstGeom prst="leftArrow">
          <a:avLst>
            <a:gd name="adj1" fmla="val 60000"/>
            <a:gd name="adj2" fmla="val 5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45AB67-3EDB-C340-A9CB-3187AE9FB48C}">
      <dsp:nvSpPr>
        <dsp:cNvPr id="0" name=""/>
        <dsp:cNvSpPr/>
      </dsp:nvSpPr>
      <dsp:spPr>
        <a:xfrm>
          <a:off x="907372" y="1319563"/>
          <a:ext cx="1435101" cy="917019"/>
        </a:xfrm>
        <a:prstGeom prst="roundRect">
          <a:avLst>
            <a:gd name="adj" fmla="val 1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10F97"/>
              </a:solidFill>
            </a:rPr>
            <a:t>Myalgia/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solidFill>
                <a:srgbClr val="010F97"/>
              </a:solidFill>
            </a:rPr>
            <a:t>arthralgias</a:t>
          </a:r>
          <a:endParaRPr lang="en-US" sz="1400" b="1" kern="1200" dirty="0">
            <a:solidFill>
              <a:srgbClr val="010F97"/>
            </a:solidFill>
          </a:endParaRPr>
        </a:p>
      </dsp:txBody>
      <dsp:txXfrm>
        <a:off x="934231" y="1346422"/>
        <a:ext cx="1381383" cy="863301"/>
      </dsp:txXfrm>
    </dsp:sp>
    <dsp:sp modelId="{BE44B29A-DC8E-C24E-B52A-BAC07BE27DC4}">
      <dsp:nvSpPr>
        <dsp:cNvPr id="0" name=""/>
        <dsp:cNvSpPr/>
      </dsp:nvSpPr>
      <dsp:spPr>
        <a:xfrm rot="14850000">
          <a:off x="2063763" y="2019237"/>
          <a:ext cx="2849965" cy="466697"/>
        </a:xfrm>
        <a:prstGeom prst="leftArrow">
          <a:avLst>
            <a:gd name="adj1" fmla="val 60000"/>
            <a:gd name="adj2" fmla="val 5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78DB2D-E946-9543-B889-7FBF0303D8AC}">
      <dsp:nvSpPr>
        <dsp:cNvPr id="0" name=""/>
        <dsp:cNvSpPr/>
      </dsp:nvSpPr>
      <dsp:spPr>
        <a:xfrm>
          <a:off x="2133603" y="477563"/>
          <a:ext cx="1619651" cy="917019"/>
        </a:xfrm>
        <a:prstGeom prst="roundRect">
          <a:avLst>
            <a:gd name="adj" fmla="val 1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10F97"/>
              </a:solidFill>
            </a:rPr>
            <a:t>Nausea/vomiting/anorexia</a:t>
          </a:r>
        </a:p>
      </dsp:txBody>
      <dsp:txXfrm>
        <a:off x="2160462" y="504422"/>
        <a:ext cx="1565933" cy="863301"/>
      </dsp:txXfrm>
    </dsp:sp>
    <dsp:sp modelId="{F292E27C-4917-E345-A8A5-5B56F451997A}">
      <dsp:nvSpPr>
        <dsp:cNvPr id="0" name=""/>
        <dsp:cNvSpPr/>
      </dsp:nvSpPr>
      <dsp:spPr>
        <a:xfrm rot="16200000">
          <a:off x="2985886" y="1835815"/>
          <a:ext cx="2849965" cy="466697"/>
        </a:xfrm>
        <a:prstGeom prst="leftArrow">
          <a:avLst>
            <a:gd name="adj1" fmla="val 60000"/>
            <a:gd name="adj2" fmla="val 5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482B9D-D72E-E844-BB0D-4EED39F3A67B}">
      <dsp:nvSpPr>
        <dsp:cNvPr id="0" name=""/>
        <dsp:cNvSpPr/>
      </dsp:nvSpPr>
      <dsp:spPr>
        <a:xfrm>
          <a:off x="3837731" y="185671"/>
          <a:ext cx="1146274" cy="917019"/>
        </a:xfrm>
        <a:prstGeom prst="roundRect">
          <a:avLst>
            <a:gd name="adj" fmla="val 1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10F97"/>
              </a:solidFill>
            </a:rPr>
            <a:t>Fatigue</a:t>
          </a:r>
        </a:p>
      </dsp:txBody>
      <dsp:txXfrm>
        <a:off x="3864590" y="212530"/>
        <a:ext cx="1092556" cy="863301"/>
      </dsp:txXfrm>
    </dsp:sp>
    <dsp:sp modelId="{AF9EB6A4-7D3A-8A4B-AB9A-81E609275AFE}">
      <dsp:nvSpPr>
        <dsp:cNvPr id="0" name=""/>
        <dsp:cNvSpPr/>
      </dsp:nvSpPr>
      <dsp:spPr>
        <a:xfrm rot="17550000">
          <a:off x="3908008" y="2019237"/>
          <a:ext cx="2849965" cy="466697"/>
        </a:xfrm>
        <a:prstGeom prst="leftArrow">
          <a:avLst>
            <a:gd name="adj1" fmla="val 60000"/>
            <a:gd name="adj2" fmla="val 5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E0EB82-37E8-C04E-B0C0-E6E20FF4FA14}">
      <dsp:nvSpPr>
        <dsp:cNvPr id="0" name=""/>
        <dsp:cNvSpPr/>
      </dsp:nvSpPr>
      <dsp:spPr>
        <a:xfrm>
          <a:off x="5305171" y="477563"/>
          <a:ext cx="1146274" cy="917019"/>
        </a:xfrm>
        <a:prstGeom prst="roundRect">
          <a:avLst>
            <a:gd name="adj" fmla="val 1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10F97"/>
              </a:solidFill>
            </a:rPr>
            <a:t>Headache</a:t>
          </a:r>
        </a:p>
      </dsp:txBody>
      <dsp:txXfrm>
        <a:off x="5332030" y="504422"/>
        <a:ext cx="1092556" cy="863301"/>
      </dsp:txXfrm>
    </dsp:sp>
    <dsp:sp modelId="{31574E81-D90C-034B-AC92-8BAD511D1ED1}">
      <dsp:nvSpPr>
        <dsp:cNvPr id="0" name=""/>
        <dsp:cNvSpPr/>
      </dsp:nvSpPr>
      <dsp:spPr>
        <a:xfrm rot="18938280">
          <a:off x="4705526" y="2548718"/>
          <a:ext cx="2880549" cy="466697"/>
        </a:xfrm>
        <a:prstGeom prst="leftArrow">
          <a:avLst>
            <a:gd name="adj1" fmla="val 60000"/>
            <a:gd name="adj2" fmla="val 5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71B5A3-A685-2B4F-8308-AB496A890932}">
      <dsp:nvSpPr>
        <dsp:cNvPr id="0" name=""/>
        <dsp:cNvSpPr/>
      </dsp:nvSpPr>
      <dsp:spPr>
        <a:xfrm>
          <a:off x="6457955" y="1316532"/>
          <a:ext cx="1435101" cy="917019"/>
        </a:xfrm>
        <a:prstGeom prst="roundRect">
          <a:avLst>
            <a:gd name="adj" fmla="val 1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10F97"/>
              </a:solidFill>
            </a:rPr>
            <a:t>Hypotension</a:t>
          </a:r>
        </a:p>
      </dsp:txBody>
      <dsp:txXfrm>
        <a:off x="6484814" y="1343391"/>
        <a:ext cx="1381383" cy="863301"/>
      </dsp:txXfrm>
    </dsp:sp>
    <dsp:sp modelId="{FE55D810-F225-9D47-91ED-54A63E7F3838}">
      <dsp:nvSpPr>
        <dsp:cNvPr id="0" name=""/>
        <dsp:cNvSpPr/>
      </dsp:nvSpPr>
      <dsp:spPr>
        <a:xfrm rot="17916">
          <a:off x="5381089" y="4257275"/>
          <a:ext cx="2602773" cy="466697"/>
        </a:xfrm>
        <a:prstGeom prst="leftArrow">
          <a:avLst>
            <a:gd name="adj1" fmla="val 60000"/>
            <a:gd name="adj2" fmla="val 5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2B1DDD-950A-0348-A188-1557909CBEF5}">
      <dsp:nvSpPr>
        <dsp:cNvPr id="0" name=""/>
        <dsp:cNvSpPr/>
      </dsp:nvSpPr>
      <dsp:spPr>
        <a:xfrm>
          <a:off x="7145953" y="4038897"/>
          <a:ext cx="1675784" cy="917019"/>
        </a:xfrm>
        <a:prstGeom prst="roundRect">
          <a:avLst>
            <a:gd name="adj" fmla="val 1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10F97"/>
              </a:solidFill>
            </a:rPr>
            <a:t>Escalating fevers</a:t>
          </a:r>
        </a:p>
      </dsp:txBody>
      <dsp:txXfrm>
        <a:off x="7172812" y="4065756"/>
        <a:ext cx="1622066" cy="863301"/>
      </dsp:txXfrm>
    </dsp:sp>
    <dsp:sp modelId="{38485761-4C41-0144-9BBA-D060EB26B92D}">
      <dsp:nvSpPr>
        <dsp:cNvPr id="0" name=""/>
        <dsp:cNvSpPr/>
      </dsp:nvSpPr>
      <dsp:spPr>
        <a:xfrm rot="20271012">
          <a:off x="5220222" y="3305487"/>
          <a:ext cx="2999407" cy="466697"/>
        </a:xfrm>
        <a:prstGeom prst="leftArrow">
          <a:avLst>
            <a:gd name="adj1" fmla="val 60000"/>
            <a:gd name="adj2" fmla="val 5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21CF62-D16A-FB4F-8E71-315BD907076D}">
      <dsp:nvSpPr>
        <dsp:cNvPr id="0" name=""/>
        <dsp:cNvSpPr/>
      </dsp:nvSpPr>
      <dsp:spPr>
        <a:xfrm>
          <a:off x="7391402" y="2514894"/>
          <a:ext cx="1435101" cy="917019"/>
        </a:xfrm>
        <a:prstGeom prst="roundRect">
          <a:avLst>
            <a:gd name="adj" fmla="val 10000"/>
          </a:avLst>
        </a:prstGeom>
        <a:solidFill>
          <a:srgbClr val="F9951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10F97"/>
              </a:solidFill>
            </a:rPr>
            <a:t>Dyspnea/ tachypnea/ hypoxia</a:t>
          </a:r>
        </a:p>
      </dsp:txBody>
      <dsp:txXfrm>
        <a:off x="7418261" y="2541753"/>
        <a:ext cx="1381383" cy="863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31094E-EE1B-DC4C-9055-4A48FF0273CD}" type="datetimeFigureOut">
              <a:rPr lang="en-US"/>
              <a:pPr>
                <a:defRPr/>
              </a:pPr>
              <a:t>5/24/18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047A620-AB8F-CF46-A88D-87A30D4E5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73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F50E98-AC92-C54A-ACBD-9B80212AD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17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FDB787-9FB4-DC4A-80AA-DB3AF5C8F3C0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5685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48FCC-A56F-8741-8F7A-CA316D8744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CBA83-F034-E44E-BD06-C697829F87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57BF84-858D-DE4A-BB9F-6C4D619951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F479EC-90D5-9D47-82F4-FC503FCAF7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92CE8-D44A-9745-95EE-4CEE3483EE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3F7DB-793E-6C44-A25B-1F0EBB72B5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413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i="1">
                <a:latin typeface="Arial" charset="0"/>
              </a:rPr>
              <a:t>AML, acute myeloid leukemia; </a:t>
            </a:r>
            <a:r>
              <a:rPr lang="en-US" i="1">
                <a:latin typeface="Calibri" charset="0"/>
              </a:rPr>
              <a:t>EFS, event-free survival; HR, hazard ratio; OS, overall survival.</a:t>
            </a:r>
          </a:p>
          <a:p>
            <a:r>
              <a:rPr lang="en-US">
                <a:latin typeface="Calibri" charset="0"/>
              </a:rPr>
              <a:t> </a:t>
            </a:r>
          </a:p>
          <a:p>
            <a:r>
              <a:rPr lang="en-US">
                <a:latin typeface="Calibri" charset="0"/>
              </a:rPr>
              <a:t>There was no statistically significant difference in survival outcomes between treatment arms for the overall population; however, when the investigators evaluated the subgroup of patients with secondary AML, there was a clear trend toward improved event-free and overall survival for patients who received CPX-351 compared with the 3 plus 7 regimen. In another randomized phase IIb study that enrolled patients with AML in first relapse, CPX-351 significantly improved 1-year survival in patients with unfavorable European Prognostic Index scores.</a:t>
            </a:r>
            <a:r>
              <a:rPr lang="en-US" baseline="30000">
                <a:latin typeface="Calibri" charset="0"/>
              </a:rPr>
              <a:t>[1]</a:t>
            </a:r>
            <a:r>
              <a:rPr lang="en-US">
                <a:latin typeface="Calibri" charset="0"/>
              </a:rPr>
              <a:t> The drug is well tolerated with limited nonhematologic toxicity, including a very low incidence of alopecia.  </a:t>
            </a:r>
          </a:p>
          <a:p>
            <a:r>
              <a:rPr lang="en-US">
                <a:latin typeface="Calibri" charset="0"/>
              </a:rPr>
              <a:t> </a:t>
            </a:r>
          </a:p>
          <a:p>
            <a:r>
              <a:rPr lang="en-US" b="1">
                <a:latin typeface="Calibri" charset="0"/>
              </a:rPr>
              <a:t>Reference</a:t>
            </a:r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1. Goldberg S, Cortes JE, Feldman, EJ, et al. Initial salvage therapy in first relapse AML: a pahse IIb study of CPX-351 versus investigator</a:t>
            </a:r>
            <a:r>
              <a:rPr lang="ja-JP" altLang="en-US">
                <a:latin typeface="Calibri" charset="0"/>
              </a:rPr>
              <a:t>’</a:t>
            </a:r>
            <a:r>
              <a:rPr lang="en-US" altLang="ja-JP">
                <a:latin typeface="Calibri" charset="0"/>
              </a:rPr>
              <a:t>s choice – a subset analysis by prognostic group. Program and abstracts of the 2012 American Society of Clinical Oncology Annual Meeting; June 1-5, 2012; Chicago, Illinois. Abstract 6525.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54B32B-4C63-5E42-8B25-DF0F4E9DC6FC}" type="slidenum">
              <a:rPr lang="en-US" sz="1200">
                <a:latin typeface="Calibri" charset="0"/>
              </a:rPr>
              <a:pPr eaLnBrk="1" hangingPunct="1"/>
              <a:t>32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48FCC-A56F-8741-8F7A-CA316D8744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CBA83-F034-E44E-BD06-C697829F87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57BF84-858D-DE4A-BB9F-6C4D619951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F479EC-90D5-9D47-82F4-FC503FCAF7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92CE8-D44A-9745-95EE-4CEE3483EE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3F7DB-793E-6C44-A25B-1F0EBB72B5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75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903432-240E-B849-941B-C60805BC9898}" type="slidenum">
              <a:rPr lang="en-US" sz="1200">
                <a:solidFill>
                  <a:srgbClr val="000000"/>
                </a:solidFill>
                <a:latin typeface="Times" charset="0"/>
                <a:ea typeface="MS PGothic" charset="0"/>
                <a:cs typeface="MS PGothic" charset="0"/>
              </a:rPr>
              <a:pPr/>
              <a:t>38</a:t>
            </a:fld>
            <a:endParaRPr lang="en-US" sz="1200">
              <a:solidFill>
                <a:srgbClr val="000000"/>
              </a:solidFill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930358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51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903432-240E-B849-941B-C60805BC9898}" type="slidenum">
              <a:rPr lang="en-US" sz="1200">
                <a:solidFill>
                  <a:srgbClr val="000000"/>
                </a:solidFill>
                <a:latin typeface="Times" charset="0"/>
                <a:ea typeface="MS PGothic" charset="0"/>
                <a:cs typeface="MS PGothic" charset="0"/>
              </a:rPr>
              <a:pPr/>
              <a:t>42</a:t>
            </a:fld>
            <a:endParaRPr lang="en-US" sz="1200">
              <a:solidFill>
                <a:srgbClr val="000000"/>
              </a:solidFill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3278476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48FCC-A56F-8741-8F7A-CA316D8744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CBA83-F034-E44E-BD06-C697829F87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57BF84-858D-DE4A-BB9F-6C4D619951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F479EC-90D5-9D47-82F4-FC503FCAF7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92CE8-D44A-9745-95EE-4CEE3483EE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3F7DB-793E-6C44-A25B-1F0EBB72B5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33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4F02E-FF1F-4598-9520-A67ADB68F029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48FCC-A56F-8741-8F7A-CA316D8744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CBA83-F034-E44E-BD06-C697829F87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57BF84-858D-DE4A-BB9F-6C4D619951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F479EC-90D5-9D47-82F4-FC503FCAF7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92CE8-D44A-9745-95EE-4CEE3483EE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3F7DB-793E-6C44-A25B-1F0EBB72B5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04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758" indent="-168758" defTabSz="900044">
              <a:buFont typeface="Arial" pitchFamily="34" charset="0"/>
              <a:buChar char="•"/>
              <a:defRPr/>
            </a:pPr>
            <a:r>
              <a:rPr lang="en-US" dirty="0"/>
              <a:t>CD19</a:t>
            </a:r>
            <a:r>
              <a:rPr lang="en-US" baseline="0" dirty="0"/>
              <a:t> is an ideal tumor target in B-cell malignancies because it is generally restricted to </a:t>
            </a:r>
            <a:r>
              <a:rPr lang="en-US" dirty="0"/>
              <a:t>B cells and B cell precursors, and is expressed on the surface of most B-cell malignancies</a:t>
            </a:r>
            <a:r>
              <a:rPr lang="en-US" baseline="30000" dirty="0"/>
              <a:t>1</a:t>
            </a:r>
          </a:p>
          <a:p>
            <a:pPr marL="168758" indent="-168758" defTabSz="900044">
              <a:buFont typeface="Arial" pitchFamily="34" charset="0"/>
              <a:buChar char="•"/>
              <a:defRPr/>
            </a:pPr>
            <a:r>
              <a:rPr lang="en-US" dirty="0"/>
              <a:t>Furthermore, antibodies against CD19 inhibit tumor cell growth indicating that CD19 is an appropriate anti-cancer target</a:t>
            </a:r>
            <a:r>
              <a:rPr lang="en-US" baseline="30000" dirty="0"/>
              <a:t>1</a:t>
            </a:r>
          </a:p>
          <a:p>
            <a:pPr marL="168758" indent="-168758" defTabSz="900044">
              <a:buFont typeface="Arial" pitchFamily="34" charset="0"/>
              <a:buChar char="•"/>
              <a:defRPr/>
            </a:pPr>
            <a:r>
              <a:rPr lang="en-US" dirty="0"/>
              <a:t>Importantly, CD19 is not expressed on pluripotent bone marrow stem cells. Therefore, CD19 targeted agents should not affect a patient’s ability to regenerate hematopoietic stem cells and produce normal blood cells from other (</a:t>
            </a:r>
            <a:r>
              <a:rPr lang="en-US" dirty="0" err="1"/>
              <a:t>ie</a:t>
            </a:r>
            <a:r>
              <a:rPr lang="en-US" dirty="0"/>
              <a:t> non-B) hematopoietic lineages. This reduces the risk of developing autoimmune disease or irreversible myelotoxicity</a:t>
            </a:r>
            <a:r>
              <a:rPr lang="en-US" baseline="30000" dirty="0"/>
              <a:t>1</a:t>
            </a:r>
          </a:p>
          <a:p>
            <a:pPr marL="168758" indent="-168758" defTabSz="900044">
              <a:buFont typeface="Arial" pitchFamily="34" charset="0"/>
              <a:buChar char="•"/>
              <a:defRPr/>
            </a:pPr>
            <a:endParaRPr lang="en-US" dirty="0"/>
          </a:p>
          <a:p>
            <a:r>
              <a:rPr lang="en-US" b="1" dirty="0"/>
              <a:t>References</a:t>
            </a:r>
          </a:p>
          <a:p>
            <a:pPr marL="225011" indent="-225011" defTabSz="900044">
              <a:buFont typeface="+mj-lt"/>
              <a:buAutoNum type="arabicPeriod"/>
              <a:defRPr/>
            </a:pPr>
            <a:r>
              <a:rPr lang="en-US" kern="0" dirty="0" err="1"/>
              <a:t>Scheuermann</a:t>
            </a:r>
            <a:r>
              <a:rPr lang="en-US" kern="0" dirty="0"/>
              <a:t> RH, et al. CD19 antigen in leukemia and lymphoma diagnosis and immunotherapy. </a:t>
            </a:r>
            <a:r>
              <a:rPr lang="en-US" i="1" kern="0" dirty="0" err="1"/>
              <a:t>Leuk</a:t>
            </a:r>
            <a:r>
              <a:rPr lang="en-US" i="1" kern="0" dirty="0"/>
              <a:t> Lymphoma</a:t>
            </a:r>
            <a:r>
              <a:rPr lang="en-US" kern="0" dirty="0"/>
              <a:t>. 1995;18:385-397. </a:t>
            </a:r>
          </a:p>
          <a:p>
            <a:pPr marL="222401" indent="-222401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99F01-D47B-4367-A82A-8F130FD3EA7A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5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F6CC57-9CAB-A740-BA1A-EEF972F71E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3921560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No redraw, fix font</a:t>
            </a: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546250-E3FA-453D-BB09-20D8409A9F72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159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273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48FCC-A56F-8741-8F7A-CA316D8744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CBA83-F034-E44E-BD06-C697829F87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57BF84-858D-DE4A-BB9F-6C4D619951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F479EC-90D5-9D47-82F4-FC503FCAF7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92CE8-D44A-9745-95EE-4CEE3483EE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3F7DB-793E-6C44-A25B-1F0EBB72B5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7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FDB787-9FB4-DC4A-80AA-DB3AF5C8F3C0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305034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48FCC-A56F-8741-8F7A-CA316D8744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CBA83-F034-E44E-BD06-C697829F87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57BF84-858D-DE4A-BB9F-6C4D619951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F479EC-90D5-9D47-82F4-FC503FCAF7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92CE8-D44A-9745-95EE-4CEE3483EE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3F7DB-793E-6C44-A25B-1F0EBB72B5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35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1863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931863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45263C-80B1-F745-8F20-503C9489D46E}" type="slidenum">
              <a:rPr lang="en-US" altLang="en-US" sz="1200" b="0">
                <a:latin typeface="Times New Roman" charset="0"/>
              </a:rPr>
              <a:pPr eaLnBrk="1" hangingPunct="1"/>
              <a:t>14</a:t>
            </a:fld>
            <a:endParaRPr lang="en-US" altLang="en-US" sz="1200" b="0">
              <a:latin typeface="Times New Roman" charset="0"/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4"/>
          </p:nvPr>
        </p:nvSpPr>
        <p:spPr>
          <a:xfrm>
            <a:off x="0" y="8943975"/>
            <a:ext cx="6748463" cy="473075"/>
          </a:xfrm>
        </p:spPr>
        <p:txBody>
          <a:bodyPr/>
          <a:lstStyle/>
          <a:p>
            <a:pPr>
              <a:defRPr/>
            </a:pPr>
            <a:r>
              <a:rPr lang="en-US" dirty="0"/>
              <a:t>For internal use only. Not to be shown, distributed or discussed with anyone outside Novartis.</a:t>
            </a:r>
          </a:p>
        </p:txBody>
      </p:sp>
      <p:sp>
        <p:nvSpPr>
          <p:cNvPr id="107526" name="Text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3762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936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A21879-CB93-AD47-BC58-E2B97C8C05DF}" type="slidenum">
              <a:rPr lang="en-US" sz="1200"/>
              <a:pPr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01302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48FCC-A56F-8741-8F7A-CA316D8744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CBA83-F034-E44E-BD06-C697829F87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57BF84-858D-DE4A-BB9F-6C4D619951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F479EC-90D5-9D47-82F4-FC503FCAF7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92CE8-D44A-9745-95EE-4CEE3483EE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3F7DB-793E-6C44-A25B-1F0EBB72B5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2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F3A663-5F92-3645-BDD6-420B0EC389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4794475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6955924"/>
      </p:ext>
    </p:extLst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085071"/>
      </p:ext>
    </p:extLst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088574"/>
      </p:ext>
    </p:extLst>
  </p:cSld>
  <p:clrMapOvr>
    <a:masterClrMapping/>
  </p:clrMapOvr>
  <p:transition spd="slow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821919"/>
      </p:ext>
    </p:extLst>
  </p:cSld>
  <p:clrMapOvr>
    <a:masterClrMapping/>
  </p:clrMapOvr>
  <p:transition spd="slow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357555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865401"/>
      </p:ext>
    </p:extLst>
  </p:cSld>
  <p:clrMapOvr>
    <a:masterClrMapping/>
  </p:clrMapOvr>
  <p:transition spd="slow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754431"/>
      </p:ext>
    </p:extLst>
  </p:cSld>
  <p:clrMapOvr>
    <a:masterClrMapping/>
  </p:clrMapOvr>
  <p:transition spd="slow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41892"/>
      </p:ext>
    </p:extLst>
  </p:cSld>
  <p:clrMapOvr>
    <a:masterClrMapping/>
  </p:clrMapOvr>
  <p:transition spd="slow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186724"/>
      </p:ext>
    </p:extLst>
  </p:cSld>
  <p:clrMapOvr>
    <a:masterClrMapping/>
  </p:clrMapOvr>
  <p:transition spd="slow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583258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0338933"/>
      </p:ext>
    </p:extLst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77952166"/>
      </p:ext>
    </p:extLst>
  </p:cSld>
  <p:clrMapOvr>
    <a:masterClrMapping/>
  </p:clrMapOvr>
  <p:transition spd="slow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50B45E4F-83AA-6947-96FD-B713EFDCB71B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48973240"/>
      </p:ext>
    </p:extLst>
  </p:cSld>
  <p:clrMapOvr>
    <a:masterClrMapping/>
  </p:clrMapOvr>
  <p:transition spd="slow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09444"/>
      </p:ext>
    </p:extLst>
  </p:cSld>
  <p:clrMapOvr>
    <a:masterClrMapping/>
  </p:clrMapOvr>
  <p:transition spd="slow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66503989"/>
      </p:ext>
    </p:extLst>
  </p:cSld>
  <p:clrMapOvr>
    <a:masterClrMapping/>
  </p:clrMapOvr>
  <p:transition spd="slow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331084102"/>
      </p:ext>
    </p:extLst>
  </p:cSld>
  <p:clrMapOvr>
    <a:masterClrMapping/>
  </p:clrMapOvr>
  <p:transition spd="slow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50B45E4F-83AA-6947-96FD-B713EFDCB71B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9972620"/>
      </p:ext>
    </p:extLst>
  </p:cSld>
  <p:clrMapOvr>
    <a:masterClrMapping/>
  </p:clrMapOvr>
  <p:transition spd="slow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64710"/>
      </p:ext>
    </p:extLst>
  </p:cSld>
  <p:clrMapOvr>
    <a:masterClrMapping/>
  </p:clrMapOvr>
  <p:transition spd="slow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iR15-Papers-back_v2fr-NH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6176" y="484632"/>
            <a:ext cx="10911840" cy="4005072"/>
          </a:xfrm>
        </p:spPr>
        <p:txBody>
          <a:bodyPr lIns="365760" rIns="274320" bIns="228600" anchor="b"/>
          <a:lstStyle>
            <a:lvl1pPr algn="l">
              <a:defRPr sz="3200">
                <a:solidFill>
                  <a:srgbClr val="004383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6176" y="4498848"/>
            <a:ext cx="10728960" cy="1874520"/>
          </a:xfrm>
        </p:spPr>
        <p:txBody>
          <a:bodyPr lIns="365760" tIns="182880"/>
          <a:lstStyle>
            <a:lvl1pPr marL="0" indent="0" algn="l">
              <a:buFontTx/>
              <a:buNone/>
              <a:defRPr sz="2800">
                <a:solidFill>
                  <a:srgbClr val="004383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2620535"/>
      </p:ext>
    </p:extLst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4832024"/>
      </p:ext>
    </p:extLst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327743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727529"/>
      </p:ext>
    </p:extLst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5973674"/>
      </p:ext>
    </p:extLst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502751"/>
      </p:ext>
    </p:extLst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652405"/>
      </p:ext>
    </p:extLst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670566"/>
      </p:ext>
    </p:extLst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theme" Target="../theme/theme1.xml"/><Relationship Id="rId31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3136D3-8FAE-E64D-97EC-396728124172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25" r:id="rId1"/>
    <p:sldLayoutId id="2147487505" r:id="rId2"/>
    <p:sldLayoutId id="2147487506" r:id="rId3"/>
    <p:sldLayoutId id="2147487507" r:id="rId4"/>
    <p:sldLayoutId id="2147487508" r:id="rId5"/>
    <p:sldLayoutId id="2147487509" r:id="rId6"/>
    <p:sldLayoutId id="2147487510" r:id="rId7"/>
    <p:sldLayoutId id="2147487511" r:id="rId8"/>
    <p:sldLayoutId id="2147487512" r:id="rId9"/>
    <p:sldLayoutId id="2147487513" r:id="rId10"/>
    <p:sldLayoutId id="2147487514" r:id="rId11"/>
    <p:sldLayoutId id="2147487738" r:id="rId12"/>
    <p:sldLayoutId id="2147487739" r:id="rId13"/>
    <p:sldLayoutId id="2147487740" r:id="rId14"/>
    <p:sldLayoutId id="2147487741" r:id="rId15"/>
    <p:sldLayoutId id="2147487742" r:id="rId16"/>
    <p:sldLayoutId id="2147487743" r:id="rId17"/>
    <p:sldLayoutId id="2147487744" r:id="rId18"/>
    <p:sldLayoutId id="2147487745" r:id="rId19"/>
    <p:sldLayoutId id="2147487746" r:id="rId20"/>
    <p:sldLayoutId id="2147487747" r:id="rId21"/>
    <p:sldLayoutId id="2147487748" r:id="rId22"/>
    <p:sldLayoutId id="2147487749" r:id="rId23"/>
    <p:sldLayoutId id="2147487750" r:id="rId24"/>
    <p:sldLayoutId id="2147487710" r:id="rId25"/>
    <p:sldLayoutId id="2147487696" r:id="rId26"/>
    <p:sldLayoutId id="2147487554" r:id="rId27"/>
    <p:sldLayoutId id="2147487556" r:id="rId28"/>
    <p:sldLayoutId id="2147487751" r:id="rId29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2180493" y="2544640"/>
            <a:ext cx="7410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600" b="1" dirty="0">
                <a:solidFill>
                  <a:srgbClr val="FFFFFF"/>
                </a:solidFill>
                <a:latin typeface="Arial"/>
                <a:cs typeface="Arial"/>
              </a:rPr>
              <a:t>Please note, these are the 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actual</a:t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600" b="1" dirty="0">
                <a:solidFill>
                  <a:srgbClr val="FFFFFF"/>
                </a:solidFill>
                <a:latin typeface="Arial"/>
                <a:cs typeface="Arial"/>
              </a:rPr>
              <a:t>video-recorded proceedings from the 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live </a:t>
            </a:r>
            <a:r>
              <a:rPr lang="en-US" sz="2600" b="1" dirty="0">
                <a:solidFill>
                  <a:srgbClr val="FFFFFF"/>
                </a:solidFill>
                <a:latin typeface="Arial"/>
                <a:cs typeface="Arial"/>
              </a:rPr>
              <a:t>CME event and may include the use of trade names and other raw, unedited content. </a:t>
            </a:r>
            <a:endParaRPr lang="en-US" sz="2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6659570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32364" y="5703888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20000"/>
              </a:spcAft>
              <a:buClr>
                <a:schemeClr val="tx2"/>
              </a:buClr>
              <a:buSzPct val="80000"/>
              <a:buFont typeface="Wingdings" charset="2"/>
              <a:buNone/>
            </a:pPr>
            <a:r>
              <a:rPr lang="en-US" altLang="x-none" sz="2000" b="1">
                <a:solidFill>
                  <a:srgbClr val="EFC53D"/>
                </a:solidFill>
              </a:rPr>
              <a:t>Moderator</a:t>
            </a:r>
            <a:r>
              <a:rPr lang="en-US" altLang="x-none" sz="1800" b="1"/>
              <a:t/>
            </a:r>
            <a:br>
              <a:rPr lang="en-US" altLang="x-none" sz="1800" b="1"/>
            </a:br>
            <a:r>
              <a:rPr lang="en-US" altLang="x-none" sz="1800" b="1">
                <a:solidFill>
                  <a:srgbClr val="FFFFFF"/>
                </a:solidFill>
              </a:rPr>
              <a:t>Neil Love, MD</a:t>
            </a:r>
            <a:endParaRPr lang="en-US" altLang="x-none" sz="2000" b="1">
              <a:solidFill>
                <a:srgbClr val="FFFFFF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24500" y="4284663"/>
            <a:ext cx="11528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 b="1">
                <a:solidFill>
                  <a:srgbClr val="EFC53D"/>
                </a:solidFill>
              </a:rPr>
              <a:t>Faculty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9600" y="144464"/>
            <a:ext cx="1097280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3600" b="1" dirty="0">
                <a:solidFill>
                  <a:srgbClr val="FFFFFF"/>
                </a:solidFill>
                <a:ea typeface="ヒラギノ角ゴ Pro W3" charset="-128"/>
              </a:rPr>
              <a:t>Oncology Grand Rounds</a:t>
            </a:r>
            <a:br>
              <a:rPr lang="en-US" altLang="x-none" sz="3600" b="1" dirty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600" b="1" dirty="0">
                <a:solidFill>
                  <a:srgbClr val="FFFFFF"/>
                </a:solidFill>
                <a:ea typeface="ヒラギノ角ゴ Pro W3" charset="-128"/>
              </a:rPr>
              <a:t> Acute Leukemia</a:t>
            </a:r>
            <a:r>
              <a:rPr lang="en-US" altLang="x-none" sz="3200" b="1" dirty="0">
                <a:solidFill>
                  <a:srgbClr val="FFFFFF"/>
                </a:solidFill>
                <a:ea typeface="ヒラギノ角ゴ Pro W3" charset="-128"/>
              </a:rPr>
              <a:t/>
            </a:r>
            <a:br>
              <a:rPr lang="en-US" altLang="x-none" sz="3200" b="1" dirty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  <a:t>Nurse and Physician Investigators </a:t>
            </a:r>
            <a:b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  <a:t>Discuss New Agents, Novel Therapies </a:t>
            </a:r>
            <a:b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  <a:t>and Actual Cases from Practice</a:t>
            </a:r>
            <a:endParaRPr lang="en-US" altLang="x-none" sz="3200" b="1" dirty="0">
              <a:solidFill>
                <a:srgbClr val="FFFFFF"/>
              </a:solidFill>
              <a:ea typeface="ヒラギノ角ゴ Pro W3" charset="-128"/>
            </a:endParaRPr>
          </a:p>
          <a:p>
            <a:pPr algn="ctr">
              <a:spcBef>
                <a:spcPts val="1200"/>
              </a:spcBef>
            </a:pP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Friday, May 18, 2018</a:t>
            </a:r>
            <a:b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</a:b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6:00 AM – 7:30 AM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52600" y="47244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2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Bernadette </a:t>
            </a:r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Cuello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, MSN, NP-C, AOCNP</a:t>
            </a:r>
          </a:p>
          <a:p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Eytan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 M Stein, MD</a:t>
            </a:r>
          </a:p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Wendy Stock, MD</a:t>
            </a:r>
          </a:p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Lauren </a:t>
            </a:r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Ziskind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, APN, NP-C, OCN</a:t>
            </a:r>
          </a:p>
        </p:txBody>
      </p:sp>
    </p:spTree>
    <p:extLst>
      <p:ext uri="{BB962C8B-B14F-4D97-AF65-F5344CB8AC3E}">
        <p14:creationId xmlns:p14="http://schemas.microsoft.com/office/powerpoint/2010/main" val="4135556350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2376612" y="1344585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Elderly Patients with AML 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2406429" y="354426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Patients with R/R AML with FLT3 and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IDH 1/2 Mutations 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406429" y="2477461"/>
            <a:ext cx="9220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Treatment-Related AML or AML with MDS-Related Changes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406429" y="461820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Selection of Initial Therapy for Patients with ALL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2693504" y="5715000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2667000" y="1608019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1290" y="3048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Induction Therapy for AML, Including Patient Selection for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Midostaurin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Gemtuzumab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5734395"/>
            <a:ext cx="879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Inotuzumab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Blinatumomab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CAR T-Cell Therapy for R/R ALL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DFA186F7-0CFB-5247-B192-956C1A98E109}"/>
              </a:ext>
            </a:extLst>
          </p:cNvPr>
          <p:cNvSpPr/>
          <p:nvPr/>
        </p:nvSpPr>
        <p:spPr bwMode="auto">
          <a:xfrm>
            <a:off x="1905000" y="431437"/>
            <a:ext cx="796290" cy="484632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09286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Case presentation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Cuello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11EDF6CD-2F87-9F40-ACD8-67627494F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51-year-old man with AML </a:t>
            </a:r>
          </a:p>
          <a:p>
            <a:pPr marL="0" indent="0">
              <a:buNone/>
            </a:pPr>
            <a:endParaRPr lang="en-US" sz="2400" b="1" dirty="0">
              <a:solidFill>
                <a:srgbClr val="E9BB2B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Treatments received</a:t>
            </a:r>
          </a:p>
          <a:p>
            <a:r>
              <a:rPr lang="en-US" sz="2400" dirty="0"/>
              <a:t>Induction 7 + 3 </a:t>
            </a:r>
          </a:p>
          <a:p>
            <a:r>
              <a:rPr lang="en-US" sz="2400" dirty="0" err="1"/>
              <a:t>Azacitadine</a:t>
            </a:r>
            <a:r>
              <a:rPr lang="en-US" sz="2400" dirty="0"/>
              <a:t> + </a:t>
            </a:r>
            <a:r>
              <a:rPr lang="en-US" sz="2400" dirty="0" err="1"/>
              <a:t>venetoclax</a:t>
            </a:r>
            <a:r>
              <a:rPr lang="en-US" sz="2400" dirty="0"/>
              <a:t> </a:t>
            </a:r>
          </a:p>
          <a:p>
            <a:r>
              <a:rPr lang="en-US" sz="2400" dirty="0"/>
              <a:t>Allogeneic matched unrelated donor (MUD) transplant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Other considerations</a:t>
            </a:r>
          </a:p>
          <a:p>
            <a:r>
              <a:rPr lang="en-US" sz="2400" dirty="0"/>
              <a:t>Challenging to “read him”; a person of few words </a:t>
            </a:r>
          </a:p>
          <a:p>
            <a:r>
              <a:rPr lang="en-US" sz="2400" dirty="0"/>
              <a:t>Missed several appointments for lab checks and transfusions</a:t>
            </a:r>
          </a:p>
        </p:txBody>
      </p:sp>
    </p:spTree>
    <p:extLst>
      <p:ext uri="{BB962C8B-B14F-4D97-AF65-F5344CB8AC3E}">
        <p14:creationId xmlns:p14="http://schemas.microsoft.com/office/powerpoint/2010/main" val="4253414948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36D96A8B-B4CD-B240-B1CF-D75FE848AD91}"/>
              </a:ext>
            </a:extLst>
          </p:cNvPr>
          <p:cNvSpPr/>
          <p:nvPr/>
        </p:nvSpPr>
        <p:spPr bwMode="auto">
          <a:xfrm>
            <a:off x="5711410" y="1628562"/>
            <a:ext cx="2737325" cy="338396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" name="Frame 7"/>
          <p:cNvSpPr/>
          <p:nvPr/>
        </p:nvSpPr>
        <p:spPr bwMode="auto">
          <a:xfrm>
            <a:off x="3657600" y="3457362"/>
            <a:ext cx="5638800" cy="2971800"/>
          </a:xfrm>
          <a:prstGeom prst="frame">
            <a:avLst/>
          </a:prstGeom>
          <a:solidFill>
            <a:schemeClr val="accent1">
              <a:alpha val="2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84C50429-1BC5-6646-91B0-131E843E8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Key Factors for the Selection of Initial Therapy for AML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F8893F9-2F09-C14C-AE33-034901FDDDBC}"/>
              </a:ext>
            </a:extLst>
          </p:cNvPr>
          <p:cNvCxnSpPr>
            <a:cxnSpLocks/>
          </p:cNvCxnSpPr>
          <p:nvPr/>
        </p:nvCxnSpPr>
        <p:spPr bwMode="auto">
          <a:xfrm flipH="1">
            <a:off x="7098251" y="1910559"/>
            <a:ext cx="1" cy="2775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E43E8F0F-F08D-EC40-8A18-D5D6CEFB902D}"/>
              </a:ext>
            </a:extLst>
          </p:cNvPr>
          <p:cNvSpPr/>
          <p:nvPr/>
        </p:nvSpPr>
        <p:spPr bwMode="auto">
          <a:xfrm>
            <a:off x="5331226" y="2262172"/>
            <a:ext cx="3649767" cy="592192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B2AD02AA-BA29-D44A-8A8D-FDA464769B1C}"/>
              </a:ext>
            </a:extLst>
          </p:cNvPr>
          <p:cNvCxnSpPr>
            <a:cxnSpLocks/>
          </p:cNvCxnSpPr>
          <p:nvPr/>
        </p:nvCxnSpPr>
        <p:spPr bwMode="auto">
          <a:xfrm flipH="1">
            <a:off x="5027079" y="2875258"/>
            <a:ext cx="228110" cy="1595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4C8A0D78-DA1F-A74A-890C-5D0500839DC2}"/>
              </a:ext>
            </a:extLst>
          </p:cNvPr>
          <p:cNvCxnSpPr>
            <a:cxnSpLocks/>
          </p:cNvCxnSpPr>
          <p:nvPr/>
        </p:nvCxnSpPr>
        <p:spPr bwMode="auto">
          <a:xfrm>
            <a:off x="8834431" y="2898365"/>
            <a:ext cx="198435" cy="2374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4E888D1-C282-4C43-8DBD-391A539FCCB6}"/>
              </a:ext>
            </a:extLst>
          </p:cNvPr>
          <p:cNvSpPr/>
          <p:nvPr/>
        </p:nvSpPr>
        <p:spPr bwMode="auto">
          <a:xfrm>
            <a:off x="4038600" y="3062961"/>
            <a:ext cx="1824883" cy="592192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B7CA4E1A-0E5C-0A47-B894-1DD99AAE5C3B}"/>
              </a:ext>
            </a:extLst>
          </p:cNvPr>
          <p:cNvSpPr/>
          <p:nvPr/>
        </p:nvSpPr>
        <p:spPr bwMode="auto">
          <a:xfrm>
            <a:off x="7892313" y="3135775"/>
            <a:ext cx="2281104" cy="592192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E4D8FA46-C898-5F4A-8BB6-9B7E3F8EBDBE}"/>
              </a:ext>
            </a:extLst>
          </p:cNvPr>
          <p:cNvSpPr/>
          <p:nvPr/>
        </p:nvSpPr>
        <p:spPr bwMode="auto">
          <a:xfrm>
            <a:off x="9461916" y="4178892"/>
            <a:ext cx="2509215" cy="2326470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86D0D03E-00E3-9348-AC5A-3A2E60C3BEE0}"/>
              </a:ext>
            </a:extLst>
          </p:cNvPr>
          <p:cNvCxnSpPr>
            <a:cxnSpLocks/>
          </p:cNvCxnSpPr>
          <p:nvPr/>
        </p:nvCxnSpPr>
        <p:spPr bwMode="auto">
          <a:xfrm>
            <a:off x="9741362" y="3793576"/>
            <a:ext cx="222823" cy="2833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8F2876AE-97B2-5946-B7A7-6A564D4E22C5}"/>
              </a:ext>
            </a:extLst>
          </p:cNvPr>
          <p:cNvCxnSpPr>
            <a:cxnSpLocks/>
          </p:cNvCxnSpPr>
          <p:nvPr/>
        </p:nvCxnSpPr>
        <p:spPr bwMode="auto">
          <a:xfrm flipH="1">
            <a:off x="7615199" y="3723567"/>
            <a:ext cx="228110" cy="1595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xmlns="" id="{3C51F237-70BA-FB4C-8971-C4A88EE0B8CC}"/>
              </a:ext>
            </a:extLst>
          </p:cNvPr>
          <p:cNvSpPr/>
          <p:nvPr/>
        </p:nvSpPr>
        <p:spPr bwMode="auto">
          <a:xfrm>
            <a:off x="6015557" y="3892565"/>
            <a:ext cx="2281104" cy="338396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236AFC54-D157-724D-B770-016AAE70D2FD}"/>
              </a:ext>
            </a:extLst>
          </p:cNvPr>
          <p:cNvCxnSpPr>
            <a:cxnSpLocks/>
          </p:cNvCxnSpPr>
          <p:nvPr/>
        </p:nvCxnSpPr>
        <p:spPr bwMode="auto">
          <a:xfrm flipH="1">
            <a:off x="5690343" y="4193524"/>
            <a:ext cx="228110" cy="1595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C01CFF60-A11F-A445-A78A-95FF6CDE1060}"/>
              </a:ext>
            </a:extLst>
          </p:cNvPr>
          <p:cNvCxnSpPr>
            <a:cxnSpLocks/>
          </p:cNvCxnSpPr>
          <p:nvPr/>
        </p:nvCxnSpPr>
        <p:spPr bwMode="auto">
          <a:xfrm>
            <a:off x="7342163" y="4300047"/>
            <a:ext cx="222823" cy="2833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xmlns="" id="{2ED03DE3-D29E-6541-9771-ACDF0D2963EA}"/>
              </a:ext>
            </a:extLst>
          </p:cNvPr>
          <p:cNvSpPr/>
          <p:nvPr/>
        </p:nvSpPr>
        <p:spPr bwMode="auto">
          <a:xfrm>
            <a:off x="4093570" y="4446564"/>
            <a:ext cx="1824883" cy="592192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5541BF30-2DA3-9641-A8E2-4B8833C00D30}"/>
              </a:ext>
            </a:extLst>
          </p:cNvPr>
          <p:cNvSpPr/>
          <p:nvPr/>
        </p:nvSpPr>
        <p:spPr bwMode="auto">
          <a:xfrm>
            <a:off x="6721406" y="4658649"/>
            <a:ext cx="1824883" cy="338396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EECA78BE-ADEB-7240-A295-72B2DA1C8054}"/>
              </a:ext>
            </a:extLst>
          </p:cNvPr>
          <p:cNvCxnSpPr>
            <a:cxnSpLocks/>
          </p:cNvCxnSpPr>
          <p:nvPr/>
        </p:nvCxnSpPr>
        <p:spPr bwMode="auto">
          <a:xfrm flipH="1">
            <a:off x="6463168" y="5088007"/>
            <a:ext cx="228110" cy="1595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F407808A-C777-ED4F-9401-A03F015D3E15}"/>
              </a:ext>
            </a:extLst>
          </p:cNvPr>
          <p:cNvCxnSpPr>
            <a:cxnSpLocks/>
          </p:cNvCxnSpPr>
          <p:nvPr/>
        </p:nvCxnSpPr>
        <p:spPr bwMode="auto">
          <a:xfrm>
            <a:off x="7950232" y="5058809"/>
            <a:ext cx="222823" cy="2833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5BFB28BA-C492-1741-B156-B7CD134BEE9E}"/>
              </a:ext>
            </a:extLst>
          </p:cNvPr>
          <p:cNvSpPr/>
          <p:nvPr/>
        </p:nvSpPr>
        <p:spPr bwMode="auto">
          <a:xfrm>
            <a:off x="7037789" y="5424734"/>
            <a:ext cx="1824883" cy="422995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556F04D9-5BB8-C747-B943-42EB2D77EA38}"/>
              </a:ext>
            </a:extLst>
          </p:cNvPr>
          <p:cNvSpPr/>
          <p:nvPr/>
        </p:nvSpPr>
        <p:spPr bwMode="auto">
          <a:xfrm>
            <a:off x="4866395" y="5407173"/>
            <a:ext cx="1824883" cy="422995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89A01788-EAE4-3240-B058-0AC10AA1FB63}"/>
              </a:ext>
            </a:extLst>
          </p:cNvPr>
          <p:cNvSpPr txBox="1"/>
          <p:nvPr/>
        </p:nvSpPr>
        <p:spPr>
          <a:xfrm>
            <a:off x="4456802" y="2689446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0EF5F38A-B58B-8D4B-BA6E-75C14D844709}"/>
              </a:ext>
            </a:extLst>
          </p:cNvPr>
          <p:cNvSpPr txBox="1"/>
          <p:nvPr/>
        </p:nvSpPr>
        <p:spPr>
          <a:xfrm>
            <a:off x="5094506" y="4061762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751B152-33B8-8443-A15E-3E397AA4C971}"/>
              </a:ext>
            </a:extLst>
          </p:cNvPr>
          <p:cNvSpPr txBox="1"/>
          <p:nvPr/>
        </p:nvSpPr>
        <p:spPr>
          <a:xfrm>
            <a:off x="5906976" y="4911748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60E87E8-088B-BF4F-9149-DEBAE7E1C7F2}"/>
              </a:ext>
            </a:extLst>
          </p:cNvPr>
          <p:cNvSpPr txBox="1"/>
          <p:nvPr/>
        </p:nvSpPr>
        <p:spPr>
          <a:xfrm>
            <a:off x="9002511" y="2792779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0A21850-D9AA-364B-B1EF-EC33041A88E1}"/>
              </a:ext>
            </a:extLst>
          </p:cNvPr>
          <p:cNvSpPr txBox="1"/>
          <p:nvPr/>
        </p:nvSpPr>
        <p:spPr>
          <a:xfrm>
            <a:off x="9863306" y="3790408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0EE6559-1BAF-1D48-9F47-CA03B4B4C290}"/>
              </a:ext>
            </a:extLst>
          </p:cNvPr>
          <p:cNvSpPr txBox="1"/>
          <p:nvPr/>
        </p:nvSpPr>
        <p:spPr>
          <a:xfrm>
            <a:off x="6996861" y="3558958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522C401-1BAE-0F4E-9A10-0AD4F53055C3}"/>
              </a:ext>
            </a:extLst>
          </p:cNvPr>
          <p:cNvSpPr txBox="1"/>
          <p:nvPr/>
        </p:nvSpPr>
        <p:spPr>
          <a:xfrm>
            <a:off x="7530555" y="4293212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993CD695-6420-4449-A61A-4DE2A3D52A9A}"/>
              </a:ext>
            </a:extLst>
          </p:cNvPr>
          <p:cNvSpPr txBox="1"/>
          <p:nvPr/>
        </p:nvSpPr>
        <p:spPr>
          <a:xfrm>
            <a:off x="8038423" y="5059391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447800"/>
            <a:ext cx="41433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Secondary AML?</a:t>
            </a:r>
          </a:p>
          <a:p>
            <a:pPr lvl="1"/>
            <a:r>
              <a:rPr lang="en-US" sz="2000" dirty="0"/>
              <a:t>	NO</a:t>
            </a:r>
          </a:p>
          <a:p>
            <a:pPr marL="457200" indent="-457200">
              <a:buAutoNum type="arabicPeriod"/>
            </a:pPr>
            <a:r>
              <a:rPr lang="en-US" sz="2000" dirty="0"/>
              <a:t>Candidate for 7 + 3 induction?</a:t>
            </a:r>
          </a:p>
          <a:p>
            <a:pPr lvl="1"/>
            <a:r>
              <a:rPr lang="en-US" sz="2000" dirty="0"/>
              <a:t>	YES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EFC53D"/>
                </a:solidFill>
              </a:rPr>
              <a:t>FLT3 mutation?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EFC53D"/>
                </a:solidFill>
              </a:rPr>
              <a:t>CD33 positivity?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DB4B52-70DC-294E-9CF9-A0D884E0FE7B}"/>
              </a:ext>
            </a:extLst>
          </p:cNvPr>
          <p:cNvSpPr txBox="1"/>
          <p:nvPr/>
        </p:nvSpPr>
        <p:spPr>
          <a:xfrm>
            <a:off x="4676774" y="1219200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kern="0" dirty="0">
                <a:solidFill>
                  <a:srgbClr val="EFC53D"/>
                </a:solidFill>
                <a:latin typeface="Arial"/>
                <a:ea typeface="ＭＳ Ｐゴシック"/>
              </a:rPr>
              <a:t>Simplified Algorithm for First-Line Therapy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C228E9D-061F-764D-AAFE-309B999F8E7A}"/>
              </a:ext>
            </a:extLst>
          </p:cNvPr>
          <p:cNvGrpSpPr/>
          <p:nvPr/>
        </p:nvGrpSpPr>
        <p:grpSpPr>
          <a:xfrm>
            <a:off x="4038600" y="1628562"/>
            <a:ext cx="7982427" cy="4876800"/>
            <a:chOff x="4038600" y="1752600"/>
            <a:chExt cx="7982427" cy="487680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B16D3C0-AABF-AE44-AD82-3E0291A9D540}"/>
                </a:ext>
              </a:extLst>
            </p:cNvPr>
            <p:cNvSpPr txBox="1"/>
            <p:nvPr/>
          </p:nvSpPr>
          <p:spPr>
            <a:xfrm>
              <a:off x="5331226" y="2386210"/>
              <a:ext cx="3649767" cy="59219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Secondary AML?</a:t>
              </a:r>
              <a:br>
                <a:rPr lang="en-US" sz="1400" b="1" dirty="0">
                  <a:solidFill>
                    <a:srgbClr val="0432FF"/>
                  </a:solidFill>
                </a:rPr>
              </a:br>
              <a:r>
                <a:rPr lang="en-US" sz="1400" b="1" dirty="0">
                  <a:solidFill>
                    <a:srgbClr val="0432FF"/>
                  </a:solidFill>
                </a:rPr>
                <a:t>(MDS or treatment related)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E885EC2-F655-BA4B-BE75-58A55F6673AE}"/>
                </a:ext>
              </a:extLst>
            </p:cNvPr>
            <p:cNvSpPr txBox="1"/>
            <p:nvPr/>
          </p:nvSpPr>
          <p:spPr>
            <a:xfrm>
              <a:off x="4038600" y="3186999"/>
              <a:ext cx="1824883" cy="59219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CPX-351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03D1D64-CF3C-7545-BB1B-F2540F6FDFB5}"/>
                </a:ext>
              </a:extLst>
            </p:cNvPr>
            <p:cNvSpPr txBox="1"/>
            <p:nvPr/>
          </p:nvSpPr>
          <p:spPr>
            <a:xfrm>
              <a:off x="7892313" y="3259813"/>
              <a:ext cx="2281104" cy="59219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Candidate for 7+3 induction?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47AC1F3-276C-DA49-8A67-540C7CE9242C}"/>
                </a:ext>
              </a:extLst>
            </p:cNvPr>
            <p:cNvSpPr txBox="1"/>
            <p:nvPr/>
          </p:nvSpPr>
          <p:spPr>
            <a:xfrm>
              <a:off x="9511812" y="4302930"/>
              <a:ext cx="2509215" cy="232647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HMA </a:t>
              </a:r>
              <a:br>
                <a:rPr lang="en-US" sz="1400" b="1" dirty="0">
                  <a:solidFill>
                    <a:srgbClr val="0432FF"/>
                  </a:solidFill>
                </a:rPr>
              </a:br>
              <a:r>
                <a:rPr lang="en-US" sz="1400" b="1" dirty="0">
                  <a:solidFill>
                    <a:srgbClr val="0432FF"/>
                  </a:solidFill>
                </a:rPr>
                <a:t>or </a:t>
              </a:r>
              <a:br>
                <a:rPr lang="en-US" sz="1400" b="1" dirty="0">
                  <a:solidFill>
                    <a:srgbClr val="0432FF"/>
                  </a:solidFill>
                </a:rPr>
              </a:br>
              <a:r>
                <a:rPr lang="en-US" sz="1400" b="1" dirty="0">
                  <a:solidFill>
                    <a:srgbClr val="0432FF"/>
                  </a:solidFill>
                </a:rPr>
                <a:t>GO </a:t>
              </a:r>
            </a:p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or </a:t>
              </a:r>
            </a:p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clinical trial</a:t>
              </a:r>
            </a:p>
            <a:p>
              <a:pPr algn="ctr"/>
              <a:endParaRPr lang="en-US" sz="1400" b="1" dirty="0">
                <a:solidFill>
                  <a:srgbClr val="0432FF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A6E6BD2A-3DFB-EF4B-976A-EDF63A484E14}"/>
                </a:ext>
              </a:extLst>
            </p:cNvPr>
            <p:cNvSpPr txBox="1"/>
            <p:nvPr/>
          </p:nvSpPr>
          <p:spPr>
            <a:xfrm>
              <a:off x="6015557" y="4016603"/>
              <a:ext cx="2281104" cy="33839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FLT3 mutation?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C3050FD-8176-EE4F-9B01-0E17A546C97E}"/>
                </a:ext>
              </a:extLst>
            </p:cNvPr>
            <p:cNvSpPr txBox="1"/>
            <p:nvPr/>
          </p:nvSpPr>
          <p:spPr>
            <a:xfrm>
              <a:off x="4093570" y="4570602"/>
              <a:ext cx="1824883" cy="59219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7+3 + </a:t>
              </a:r>
              <a:r>
                <a:rPr lang="en-US" sz="1400" b="1" dirty="0" err="1">
                  <a:solidFill>
                    <a:srgbClr val="0432FF"/>
                  </a:solidFill>
                </a:rPr>
                <a:t>midostaurin</a:t>
              </a:r>
              <a:endParaRPr lang="en-US" sz="1400" b="1" dirty="0">
                <a:solidFill>
                  <a:srgbClr val="0432FF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39EF0006-3366-B44C-802E-FD3F6FFBAD05}"/>
                </a:ext>
              </a:extLst>
            </p:cNvPr>
            <p:cNvSpPr txBox="1"/>
            <p:nvPr/>
          </p:nvSpPr>
          <p:spPr>
            <a:xfrm>
              <a:off x="6721406" y="4782687"/>
              <a:ext cx="1824883" cy="33839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CD33+?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9936CB7-A9BD-B14E-9429-51A93A68E716}"/>
                </a:ext>
              </a:extLst>
            </p:cNvPr>
            <p:cNvSpPr txBox="1"/>
            <p:nvPr/>
          </p:nvSpPr>
          <p:spPr>
            <a:xfrm>
              <a:off x="7037789" y="5548772"/>
              <a:ext cx="1824883" cy="42299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7+3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1EA3EC8E-4F24-CC46-8527-AF1DECD04AA2}"/>
                </a:ext>
              </a:extLst>
            </p:cNvPr>
            <p:cNvSpPr txBox="1"/>
            <p:nvPr/>
          </p:nvSpPr>
          <p:spPr>
            <a:xfrm>
              <a:off x="4866395" y="5531211"/>
              <a:ext cx="1824883" cy="42299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7+3 ± GO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7AE0198-9F69-1340-AD3F-DF69253BC70E}"/>
                </a:ext>
              </a:extLst>
            </p:cNvPr>
            <p:cNvSpPr txBox="1"/>
            <p:nvPr/>
          </p:nvSpPr>
          <p:spPr>
            <a:xfrm>
              <a:off x="5711410" y="1752600"/>
              <a:ext cx="2737325" cy="33839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AML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294" y="6505362"/>
            <a:ext cx="7337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GO = </a:t>
            </a:r>
            <a:r>
              <a:rPr lang="en-US" sz="1600" dirty="0" err="1"/>
              <a:t>gemtuzumab</a:t>
            </a:r>
            <a:r>
              <a:rPr lang="en-US" sz="1600" dirty="0"/>
              <a:t> </a:t>
            </a:r>
            <a:r>
              <a:rPr lang="en-US" sz="1600" dirty="0" err="1"/>
              <a:t>ozogamicin</a:t>
            </a:r>
            <a:r>
              <a:rPr lang="en-US" sz="1600" dirty="0"/>
              <a:t>; HMA = </a:t>
            </a:r>
            <a:r>
              <a:rPr lang="en-US" sz="1600" dirty="0" err="1"/>
              <a:t>hypomethylating</a:t>
            </a:r>
            <a:r>
              <a:rPr lang="en-US" sz="1600" dirty="0"/>
              <a:t> agent</a:t>
            </a:r>
          </a:p>
        </p:txBody>
      </p:sp>
    </p:spTree>
    <p:extLst>
      <p:ext uri="{BB962C8B-B14F-4D97-AF65-F5344CB8AC3E}">
        <p14:creationId xmlns:p14="http://schemas.microsoft.com/office/powerpoint/2010/main" val="1675235251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FLT3 Mutations in AML</a:t>
            </a:r>
            <a:endParaRPr lang="en-US" altLang="en-US" dirty="0"/>
          </a:p>
        </p:txBody>
      </p:sp>
      <p:sp>
        <p:nvSpPr>
          <p:cNvPr id="66563" name="Content Placeholder 9"/>
          <p:cNvSpPr>
            <a:spLocks noGrp="1"/>
          </p:cNvSpPr>
          <p:nvPr>
            <p:ph sz="half" idx="4294967295"/>
          </p:nvPr>
        </p:nvSpPr>
        <p:spPr>
          <a:xfrm>
            <a:off x="7026274" y="1341437"/>
            <a:ext cx="4556125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800" dirty="0"/>
              <a:t>FLT3 ligand (FL) binding activates downstream pathways (↑ cell proliferation).</a:t>
            </a:r>
          </a:p>
          <a:p>
            <a:pPr>
              <a:spcAft>
                <a:spcPts val="600"/>
              </a:spcAft>
            </a:pPr>
            <a:endParaRPr lang="en-US" altLang="en-US" sz="2800" dirty="0"/>
          </a:p>
          <a:p>
            <a:pPr>
              <a:spcAft>
                <a:spcPts val="600"/>
              </a:spcAft>
            </a:pPr>
            <a:r>
              <a:rPr lang="en-US" altLang="en-US" sz="2800" dirty="0"/>
              <a:t>FLT3 mutations associated with a poor prognosis</a:t>
            </a:r>
          </a:p>
        </p:txBody>
      </p:sp>
      <p:pic>
        <p:nvPicPr>
          <p:cNvPr id="66564" name="Picture 3" descr="FLT-3_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102981"/>
            <a:ext cx="50212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5"/>
          <p:cNvSpPr txBox="1">
            <a:spLocks noChangeArrowheads="1"/>
          </p:cNvSpPr>
          <p:nvPr/>
        </p:nvSpPr>
        <p:spPr bwMode="auto">
          <a:xfrm>
            <a:off x="228600" y="2971800"/>
            <a:ext cx="1692277" cy="83099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de-DE" altLang="en-US" sz="1600" dirty="0"/>
              <a:t>FLT3-ITD: 25% </a:t>
            </a:r>
            <a:r>
              <a:rPr lang="de-DE" altLang="en-US" sz="1600" dirty="0" err="1"/>
              <a:t>of</a:t>
            </a:r>
            <a:r>
              <a:rPr lang="de-DE" altLang="en-US" sz="1600" dirty="0"/>
              <a:t> </a:t>
            </a:r>
            <a:r>
              <a:rPr lang="de-DE" altLang="en-US" sz="1600" dirty="0" err="1"/>
              <a:t>patients</a:t>
            </a:r>
            <a:r>
              <a:rPr lang="de-DE" altLang="en-US" sz="1600" dirty="0"/>
              <a:t> </a:t>
            </a:r>
            <a:r>
              <a:rPr lang="de-DE" altLang="en-US" sz="1600" dirty="0" err="1"/>
              <a:t>with</a:t>
            </a:r>
            <a:r>
              <a:rPr lang="de-DE" altLang="en-US" sz="1600" dirty="0"/>
              <a:t> AML</a:t>
            </a:r>
          </a:p>
        </p:txBody>
      </p:sp>
      <p:sp>
        <p:nvSpPr>
          <p:cNvPr id="66567" name="Text Box 6"/>
          <p:cNvSpPr txBox="1">
            <a:spLocks noChangeArrowheads="1"/>
          </p:cNvSpPr>
          <p:nvPr/>
        </p:nvSpPr>
        <p:spPr bwMode="auto">
          <a:xfrm>
            <a:off x="228600" y="4114800"/>
            <a:ext cx="1692277" cy="83099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de-DE" altLang="en-US" sz="1600" dirty="0"/>
              <a:t>FLT3-TKD: 5% </a:t>
            </a:r>
            <a:r>
              <a:rPr lang="de-DE" altLang="en-US" sz="1600" dirty="0" err="1"/>
              <a:t>of</a:t>
            </a:r>
            <a:r>
              <a:rPr lang="de-DE" altLang="en-US" sz="1600" dirty="0"/>
              <a:t> </a:t>
            </a:r>
            <a:r>
              <a:rPr lang="de-DE" altLang="en-US" sz="1600" dirty="0" err="1"/>
              <a:t>patients</a:t>
            </a:r>
            <a:r>
              <a:rPr lang="de-DE" altLang="en-US" sz="1600" dirty="0"/>
              <a:t> </a:t>
            </a:r>
            <a:r>
              <a:rPr lang="de-DE" altLang="en-US" sz="1600" dirty="0" err="1"/>
              <a:t>with</a:t>
            </a:r>
            <a:r>
              <a:rPr lang="de-DE" altLang="en-US" sz="1600" dirty="0"/>
              <a:t> AML</a:t>
            </a:r>
          </a:p>
        </p:txBody>
      </p:sp>
      <p:sp>
        <p:nvSpPr>
          <p:cNvPr id="66568" name="Rectangle 4"/>
          <p:cNvSpPr>
            <a:spLocks noChangeArrowheads="1"/>
          </p:cNvSpPr>
          <p:nvPr/>
        </p:nvSpPr>
        <p:spPr bwMode="auto">
          <a:xfrm>
            <a:off x="97277" y="5969276"/>
            <a:ext cx="117462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28600" indent="-228600" eaLnBrk="0" hangingPunct="0">
              <a:tabLst>
                <a:tab pos="342900" algn="r"/>
                <a:tab pos="457200" algn="l"/>
              </a:tabLs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tabLst>
                <a:tab pos="342900" algn="r"/>
                <a:tab pos="457200" algn="l"/>
              </a:tabLs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342900" algn="r"/>
                <a:tab pos="457200" algn="l"/>
              </a:tabLs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342900" algn="r"/>
                <a:tab pos="457200" algn="l"/>
              </a:tabLs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342900" algn="r"/>
                <a:tab pos="457200" algn="l"/>
              </a:tabLs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r"/>
                <a:tab pos="457200" algn="l"/>
              </a:tabLs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r"/>
                <a:tab pos="457200" algn="l"/>
              </a:tabLs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r"/>
                <a:tab pos="457200" algn="l"/>
              </a:tabLs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r"/>
                <a:tab pos="457200" algn="l"/>
              </a:tabLst>
              <a:defRPr sz="4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altLang="en-US" sz="1600" b="0" dirty="0" err="1"/>
              <a:t>Litzow</a:t>
            </a:r>
            <a:r>
              <a:rPr lang="en-US" altLang="en-US" sz="1600" b="0" dirty="0"/>
              <a:t> MR. </a:t>
            </a:r>
            <a:r>
              <a:rPr lang="en-US" altLang="en-US" sz="1600" b="0" i="1" dirty="0"/>
              <a:t>Blood</a:t>
            </a:r>
            <a:r>
              <a:rPr lang="en-US" altLang="en-US" sz="1600" b="0" dirty="0"/>
              <a:t> 2005;106:3331-2; Small D. </a:t>
            </a:r>
            <a:r>
              <a:rPr lang="en-US" altLang="en-US" sz="1600" b="0" i="1" dirty="0"/>
              <a:t>Hematology Am </a:t>
            </a:r>
            <a:r>
              <a:rPr lang="en-US" altLang="en-US" sz="1600" b="0" i="1" dirty="0" err="1"/>
              <a:t>Soc</a:t>
            </a:r>
            <a:r>
              <a:rPr lang="en-US" altLang="en-US" sz="1600" b="0" i="1" dirty="0"/>
              <a:t> </a:t>
            </a:r>
            <a:r>
              <a:rPr lang="en-US" altLang="en-US" sz="1600" b="0" i="1" dirty="0" err="1"/>
              <a:t>Hematol</a:t>
            </a:r>
            <a:r>
              <a:rPr lang="en-US" altLang="en-US" sz="1600" b="0" i="1" dirty="0"/>
              <a:t> </a:t>
            </a:r>
            <a:r>
              <a:rPr lang="en-US" altLang="en-US" sz="1600" b="0" i="1" dirty="0" err="1"/>
              <a:t>Educ</a:t>
            </a:r>
            <a:r>
              <a:rPr lang="en-US" altLang="en-US" sz="1600" b="0" i="1" dirty="0"/>
              <a:t> Program</a:t>
            </a:r>
            <a:r>
              <a:rPr lang="en-US" altLang="en-US" sz="1600" b="0" dirty="0"/>
              <a:t> 2006:178-84; Swords R et al. </a:t>
            </a:r>
            <a:r>
              <a:rPr lang="en-US" altLang="en-US" sz="1600" b="0" i="1" dirty="0"/>
              <a:t>Leukemia</a:t>
            </a:r>
            <a:r>
              <a:rPr lang="en-US" altLang="en-US" sz="1600" b="0" dirty="0"/>
              <a:t> 2012;26</a:t>
            </a:r>
            <a:r>
              <a:rPr lang="mr-IN" altLang="en-US" sz="1600" b="0" dirty="0"/>
              <a:t>(10)</a:t>
            </a:r>
            <a:r>
              <a:rPr lang="en-US" altLang="en-US" sz="1600" b="0" dirty="0"/>
              <a:t>:2176-85; Griffith J et al. </a:t>
            </a:r>
            <a:r>
              <a:rPr lang="en-US" altLang="en-US" sz="1600" b="0" i="1" dirty="0" err="1"/>
              <a:t>Mol</a:t>
            </a:r>
            <a:r>
              <a:rPr lang="en-US" altLang="en-US" sz="1600" b="0" i="1" dirty="0"/>
              <a:t> Cell</a:t>
            </a:r>
            <a:r>
              <a:rPr lang="en-US" altLang="en-US" sz="1600" b="0" dirty="0"/>
              <a:t> 2004;13(2):169-78; Levis M. </a:t>
            </a:r>
            <a:r>
              <a:rPr lang="en-US" altLang="en-US" sz="1600" b="0" i="1" dirty="0"/>
              <a:t>Hematology Am </a:t>
            </a:r>
            <a:r>
              <a:rPr lang="en-US" altLang="en-US" sz="1600" b="0" i="1" dirty="0" err="1"/>
              <a:t>Soc</a:t>
            </a:r>
            <a:r>
              <a:rPr lang="en-US" altLang="en-US" sz="1600" b="0" i="1" dirty="0"/>
              <a:t> </a:t>
            </a:r>
            <a:r>
              <a:rPr lang="en-US" altLang="en-US" sz="1600" b="0" i="1" dirty="0" err="1"/>
              <a:t>Hematol</a:t>
            </a:r>
            <a:r>
              <a:rPr lang="en-US" altLang="en-US" sz="1600" b="0" i="1" dirty="0"/>
              <a:t> </a:t>
            </a:r>
            <a:r>
              <a:rPr lang="en-US" altLang="en-US" sz="1600" b="0" i="1" dirty="0" err="1"/>
              <a:t>Educ</a:t>
            </a:r>
            <a:r>
              <a:rPr lang="en-US" altLang="en-US" sz="1600" b="0" i="1" dirty="0"/>
              <a:t> Program </a:t>
            </a:r>
            <a:r>
              <a:rPr lang="en-US" altLang="en-US" sz="1600" b="0" dirty="0"/>
              <a:t>2013;2013:220-6.</a:t>
            </a:r>
            <a:endParaRPr lang="en-US" altLang="en-US" sz="1600" b="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1447800"/>
            <a:ext cx="2057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Approximately 30% of patients with AML have a FLT3 mutation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9137419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Midostaurin</a:t>
            </a:r>
          </a:p>
        </p:txBody>
      </p:sp>
      <p:sp>
        <p:nvSpPr>
          <p:cNvPr id="716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sz="235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Mechanism of action</a:t>
            </a:r>
            <a:r>
              <a:rPr lang="en-US" sz="235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350" dirty="0"/>
              <a:t>A </a:t>
            </a:r>
            <a:r>
              <a:rPr lang="en-US" sz="2350" dirty="0" err="1"/>
              <a:t>multitargeted</a:t>
            </a:r>
            <a:r>
              <a:rPr lang="en-US" sz="2350" dirty="0"/>
              <a:t> inhibitor of FLT3</a:t>
            </a:r>
            <a:endParaRPr lang="en-US" sz="2350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35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Indication</a:t>
            </a:r>
            <a:r>
              <a:rPr lang="en-US" sz="235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350" dirty="0"/>
              <a:t>For the treatment of patients with newly diagnosed AML that is FLT3 mutation-positive, as detected by an FDA-approved test, in combination with standard cytarabine and daunorubicin induction and cytarabine consolidation. 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35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Recommended dose</a:t>
            </a:r>
            <a:r>
              <a:rPr lang="en-US" sz="235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350" dirty="0"/>
              <a:t>50 mg twice daily on days 8 to 21 of each cycle of induction and consolidation chemotherapy followed by 50 mg as a single agent for up to 12 months</a:t>
            </a:r>
            <a:r>
              <a:rPr lang="en-US" sz="2350" dirty="0">
                <a:latin typeface="Arial" charset="0"/>
                <a:ea typeface="ＭＳ Ｐゴシック" charset="0"/>
                <a:cs typeface="Arial" charset="0"/>
              </a:rPr>
              <a:t>. Administer with food.</a:t>
            </a:r>
            <a:endParaRPr lang="en-US" sz="2350" dirty="0">
              <a:solidFill>
                <a:srgbClr val="99CC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228600" y="638937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https://</a:t>
            </a:r>
            <a:r>
              <a:rPr lang="en-US" sz="1600" dirty="0" err="1">
                <a:solidFill>
                  <a:srgbClr val="FFFFFF"/>
                </a:solidFill>
              </a:rPr>
              <a:t>www.fda.gov</a:t>
            </a:r>
            <a:r>
              <a:rPr lang="en-US" sz="1600" dirty="0">
                <a:solidFill>
                  <a:srgbClr val="FFFFFF"/>
                </a:solidFill>
              </a:rPr>
              <a:t>/Drugs/</a:t>
            </a:r>
            <a:r>
              <a:rPr lang="en-US" sz="1600" dirty="0" err="1">
                <a:solidFill>
                  <a:srgbClr val="FFFFFF"/>
                </a:solidFill>
              </a:rPr>
              <a:t>InformationOnDrugs</a:t>
            </a:r>
            <a:r>
              <a:rPr lang="en-US" sz="1600" dirty="0">
                <a:solidFill>
                  <a:srgbClr val="FFFFFF"/>
                </a:solidFill>
              </a:rPr>
              <a:t>/</a:t>
            </a:r>
            <a:r>
              <a:rPr lang="en-US" sz="1600" dirty="0" err="1">
                <a:solidFill>
                  <a:srgbClr val="FFFFFF"/>
                </a:solidFill>
              </a:rPr>
              <a:t>ApprovedDrugs</a:t>
            </a:r>
            <a:r>
              <a:rPr lang="en-US" sz="1600" dirty="0">
                <a:solidFill>
                  <a:srgbClr val="FFFFFF"/>
                </a:solidFill>
              </a:rPr>
              <a:t>/ucm555756.htm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Midostaurin package insert, April 2017</a:t>
            </a:r>
          </a:p>
        </p:txBody>
      </p:sp>
    </p:spTree>
    <p:extLst>
      <p:ext uri="{BB962C8B-B14F-4D97-AF65-F5344CB8AC3E}">
        <p14:creationId xmlns:p14="http://schemas.microsoft.com/office/powerpoint/2010/main" val="1548303134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5089805" y="1615335"/>
            <a:ext cx="5943600" cy="1371600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10" y="1417966"/>
            <a:ext cx="6492590" cy="4600131"/>
          </a:xfrm>
          <a:prstGeom prst="rect">
            <a:avLst/>
          </a:prstGeom>
        </p:spPr>
      </p:pic>
      <p:graphicFrame>
        <p:nvGraphicFramePr>
          <p:cNvPr id="5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371550"/>
              </p:ext>
            </p:extLst>
          </p:nvPr>
        </p:nvGraphicFramePr>
        <p:xfrm>
          <a:off x="5181600" y="1676400"/>
          <a:ext cx="5760010" cy="1249470"/>
        </p:xfrm>
        <a:graphic>
          <a:graphicData uri="http://schemas.openxmlformats.org/drawingml/2006/table">
            <a:tbl>
              <a:tblPr/>
              <a:tblGrid>
                <a:gridCol w="1340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94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38" marR="91438" marT="45685" marB="4568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Mido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/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 = 360</a:t>
                      </a:r>
                    </a:p>
                  </a:txBody>
                  <a:tcPr marL="91438" marR="91438" marT="45685" marB="4568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Placebo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 = 357</a:t>
                      </a:r>
                    </a:p>
                  </a:txBody>
                  <a:tcPr marL="91438" marR="91438" marT="45685" marB="4568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HR, 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p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-value</a:t>
                      </a:r>
                    </a:p>
                  </a:txBody>
                  <a:tcPr marL="91438" marR="91438" marT="45685" marB="4568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9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Median OS</a:t>
                      </a:r>
                    </a:p>
                  </a:txBody>
                  <a:tcPr marL="91438" marR="91438" marT="45685" marB="4568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74.7 </a:t>
                      </a:r>
                      <a:r>
                        <a:rPr lang="en-US" sz="1600" b="0" baseline="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16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25.6 </a:t>
                      </a:r>
                      <a:r>
                        <a:rPr lang="en-US" sz="1600" b="0" baseline="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16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HR = 0.78,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i="1" baseline="0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 = 0.009</a:t>
                      </a:r>
                      <a:endParaRPr lang="en-US" sz="1600" b="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9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Median EFS</a:t>
                      </a:r>
                    </a:p>
                  </a:txBody>
                  <a:tcPr marL="91438" marR="91438" marT="45685" marB="4568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8.2 </a:t>
                      </a:r>
                      <a:r>
                        <a:rPr lang="en-US" sz="1600" b="0" baseline="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16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3.0 </a:t>
                      </a:r>
                      <a:r>
                        <a:rPr lang="en-US" sz="1600" b="0" baseline="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16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HR = 0.78, </a:t>
                      </a:r>
                      <a:r>
                        <a:rPr lang="en-US" sz="1600" b="0" i="1" baseline="0" dirty="0">
                          <a:solidFill>
                            <a:schemeClr val="bg1"/>
                          </a:solidFill>
                        </a:rPr>
                        <a:t>p </a:t>
                      </a:r>
                      <a:r>
                        <a:rPr lang="en-US" sz="1600" b="0" i="0" baseline="0" dirty="0">
                          <a:solidFill>
                            <a:schemeClr val="bg1"/>
                          </a:solidFill>
                        </a:rPr>
                        <a:t>= 0.002</a:t>
                      </a:r>
                      <a:endParaRPr lang="en-US" sz="1600" b="0" i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RATIFY: Midostaurin with Chemotherapy for FLT3</a:t>
            </a:r>
            <a:r>
              <a:rPr lang="en-US" dirty="0"/>
              <a:t> Mutation</a:t>
            </a: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-Positive AML — Primary Endpoint OS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6488668"/>
            <a:ext cx="4806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Stone RM et al. </a:t>
            </a:r>
            <a:r>
              <a:rPr lang="en-US" sz="1600" i="1" dirty="0"/>
              <a:t>N </a:t>
            </a:r>
            <a:r>
              <a:rPr lang="en-US" sz="1600" i="1" dirty="0" err="1"/>
              <a:t>Engl</a:t>
            </a:r>
            <a:r>
              <a:rPr lang="en-US" sz="1600" i="1" dirty="0"/>
              <a:t> J Med</a:t>
            </a:r>
            <a:r>
              <a:rPr lang="en-US" sz="1600" dirty="0"/>
              <a:t> 2017;377(5):454-64.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0FBBC99-8C55-954A-AD7D-85ECF66FB348}"/>
              </a:ext>
            </a:extLst>
          </p:cNvPr>
          <p:cNvSpPr txBox="1">
            <a:spLocks/>
          </p:cNvSpPr>
          <p:nvPr/>
        </p:nvSpPr>
        <p:spPr>
          <a:xfrm>
            <a:off x="914400" y="6013437"/>
            <a:ext cx="10972800" cy="4874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kern="0" dirty="0"/>
              <a:t>Addition of midostaurin </a:t>
            </a:r>
            <a:r>
              <a:rPr lang="en-US" sz="2000" kern="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led to 22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% reduction in risk of death versus placebo</a:t>
            </a:r>
            <a:r>
              <a:rPr lang="en-US" sz="2000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0737604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2" descr="Davisda_Graph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1"/>
            <a:ext cx="40386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Mechanism of Action of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Venetoclax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(ABT-199)</a:t>
            </a: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6858000" y="1371600"/>
            <a:ext cx="4724400" cy="50292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2400" dirty="0"/>
              <a:t>cl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-2 functions to prevent cell death by apoptosis</a:t>
            </a:r>
          </a:p>
          <a:p>
            <a:pPr marL="0" indent="0"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Venetoclax is specific for B</a:t>
            </a:r>
            <a:r>
              <a:rPr lang="en-US" sz="2400" dirty="0"/>
              <a:t>cl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-2 and inhibits its function, thereby removing the block on apoptosis</a:t>
            </a: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 err="1"/>
              <a:t>Venetoclax</a:t>
            </a:r>
            <a:r>
              <a:rPr lang="en-US" sz="2400" dirty="0"/>
              <a:t> has been shown to synergize with HMA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40" name="Rectangle 1027"/>
          <p:cNvSpPr>
            <a:spLocks noChangeArrowheads="1"/>
          </p:cNvSpPr>
          <p:nvPr/>
        </p:nvSpPr>
        <p:spPr bwMode="auto">
          <a:xfrm>
            <a:off x="76200" y="6353842"/>
            <a:ext cx="10972800" cy="4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bIns="91440" anchor="b"/>
          <a:lstStyle/>
          <a:p>
            <a:r>
              <a:rPr lang="en-US" sz="1600" dirty="0">
                <a:solidFill>
                  <a:srgbClr val="FFFFFF"/>
                </a:solidFill>
              </a:rPr>
              <a:t>Adapted from </a:t>
            </a:r>
            <a:r>
              <a:rPr lang="en-US" sz="1600" dirty="0" err="1">
                <a:solidFill>
                  <a:srgbClr val="FFFFFF"/>
                </a:solidFill>
              </a:rPr>
              <a:t>Davids</a:t>
            </a:r>
            <a:r>
              <a:rPr lang="en-US" sz="1600" dirty="0">
                <a:solidFill>
                  <a:srgbClr val="FFFFFF"/>
                </a:solidFill>
              </a:rPr>
              <a:t> MS, </a:t>
            </a:r>
            <a:r>
              <a:rPr lang="en-US" sz="1600" dirty="0" err="1">
                <a:solidFill>
                  <a:srgbClr val="FFFFFF"/>
                </a:solidFill>
              </a:rPr>
              <a:t>Letai</a:t>
            </a:r>
            <a:r>
              <a:rPr lang="en-US" sz="1600" dirty="0">
                <a:solidFill>
                  <a:srgbClr val="FFFFFF"/>
                </a:solidFill>
              </a:rPr>
              <a:t> A. </a:t>
            </a:r>
            <a:r>
              <a:rPr lang="en-US" sz="1600" i="1" dirty="0">
                <a:solidFill>
                  <a:srgbClr val="FFFFFF"/>
                </a:solidFill>
              </a:rPr>
              <a:t>Cancer Cell </a:t>
            </a:r>
            <a:r>
              <a:rPr lang="en-US" sz="1600" dirty="0">
                <a:solidFill>
                  <a:srgbClr val="FFFFFF"/>
                </a:solidFill>
              </a:rPr>
              <a:t>2013;23(2):139-41.</a:t>
            </a:r>
          </a:p>
        </p:txBody>
      </p:sp>
      <p:sp>
        <p:nvSpPr>
          <p:cNvPr id="65541" name="TextBox 1"/>
          <p:cNvSpPr txBox="1">
            <a:spLocks noChangeArrowheads="1"/>
          </p:cNvSpPr>
          <p:nvPr/>
        </p:nvSpPr>
        <p:spPr bwMode="auto">
          <a:xfrm>
            <a:off x="3505200" y="22098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ABT-199</a:t>
            </a:r>
          </a:p>
        </p:txBody>
      </p:sp>
      <p:sp>
        <p:nvSpPr>
          <p:cNvPr id="65542" name="TextBox 6"/>
          <p:cNvSpPr txBox="1">
            <a:spLocks noChangeArrowheads="1"/>
          </p:cNvSpPr>
          <p:nvPr/>
        </p:nvSpPr>
        <p:spPr bwMode="auto">
          <a:xfrm>
            <a:off x="4876800" y="3581400"/>
            <a:ext cx="137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err="1"/>
              <a:t>Bcl</a:t>
            </a:r>
            <a:r>
              <a:rPr lang="en-US" sz="1800" dirty="0"/>
              <a:t>-XL</a:t>
            </a:r>
          </a:p>
        </p:txBody>
      </p:sp>
      <p:sp>
        <p:nvSpPr>
          <p:cNvPr id="65543" name="TextBox 7"/>
          <p:cNvSpPr txBox="1">
            <a:spLocks noChangeArrowheads="1"/>
          </p:cNvSpPr>
          <p:nvPr/>
        </p:nvSpPr>
        <p:spPr bwMode="auto">
          <a:xfrm>
            <a:off x="3124200" y="3581400"/>
            <a:ext cx="137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Bcl-2</a:t>
            </a:r>
          </a:p>
        </p:txBody>
      </p:sp>
      <p:sp>
        <p:nvSpPr>
          <p:cNvPr id="65544" name="TextBox 8"/>
          <p:cNvSpPr txBox="1">
            <a:spLocks noChangeArrowheads="1"/>
          </p:cNvSpPr>
          <p:nvPr/>
        </p:nvSpPr>
        <p:spPr bwMode="auto">
          <a:xfrm>
            <a:off x="4876800" y="48006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Platelet</a:t>
            </a:r>
          </a:p>
        </p:txBody>
      </p:sp>
      <p:sp>
        <p:nvSpPr>
          <p:cNvPr id="65545" name="TextBox 9"/>
          <p:cNvSpPr txBox="1">
            <a:spLocks noChangeArrowheads="1"/>
          </p:cNvSpPr>
          <p:nvPr/>
        </p:nvSpPr>
        <p:spPr bwMode="auto">
          <a:xfrm>
            <a:off x="3124200" y="48006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Tumor cell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657600" y="3048000"/>
            <a:ext cx="76200" cy="533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5547" name="Oval 15"/>
          <p:cNvSpPr>
            <a:spLocks noChangeArrowheads="1"/>
          </p:cNvSpPr>
          <p:nvPr/>
        </p:nvSpPr>
        <p:spPr bwMode="auto">
          <a:xfrm>
            <a:off x="3352800" y="3581400"/>
            <a:ext cx="990600" cy="381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5548" name="Oval 20"/>
          <p:cNvSpPr>
            <a:spLocks noChangeArrowheads="1"/>
          </p:cNvSpPr>
          <p:nvPr/>
        </p:nvSpPr>
        <p:spPr bwMode="auto">
          <a:xfrm>
            <a:off x="4953000" y="3581400"/>
            <a:ext cx="1295400" cy="381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43194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Phase Ib Trial of Venetoclax and Azacitidine for Untreated Elderly Patients: Efficacy Outcomes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2187270" y="1361168"/>
            <a:ext cx="7854156" cy="3493474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graphicFrame>
        <p:nvGraphicFramePr>
          <p:cNvPr id="9" name="Group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981921"/>
              </p:ext>
            </p:extLst>
          </p:nvPr>
        </p:nvGraphicFramePr>
        <p:xfrm>
          <a:off x="2345228" y="1501843"/>
          <a:ext cx="7543799" cy="3200398"/>
        </p:xfrm>
        <a:graphic>
          <a:graphicData uri="http://schemas.openxmlformats.org/drawingml/2006/table">
            <a:tbl>
              <a:tblPr/>
              <a:tblGrid>
                <a:gridCol w="4714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89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527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Response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 = 33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6504050"/>
                  </a:ext>
                </a:extLst>
              </a:tr>
              <a:tr h="509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Overall response rate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30 (91%)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9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      CR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20 (61%)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9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      CRi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8 (24%)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9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      PR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 (3%)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3928222"/>
                  </a:ext>
                </a:extLst>
              </a:tr>
              <a:tr h="509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      MLFS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 (3%)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30" y="6473279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Pollyea DA et al. </a:t>
            </a:r>
            <a:r>
              <a:rPr lang="en-US" sz="1600" i="1" dirty="0">
                <a:solidFill>
                  <a:srgbClr val="FFFFFF"/>
                </a:solidFill>
              </a:rPr>
              <a:t>Proc ASH </a:t>
            </a:r>
            <a:r>
              <a:rPr lang="en-US" sz="1600" dirty="0">
                <a:solidFill>
                  <a:srgbClr val="FFFFFF"/>
                </a:solidFill>
              </a:rPr>
              <a:t>2017;Abstract 181.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4953000"/>
            <a:ext cx="90492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 of 22 patients monitored by digital droplet PCR: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Achieved MRD negativity and remain in remission: 5 (23%)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Achieved remission, remain MRD-positive but remain in remission: 9 (41%)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Achieved remission and remain MRD-positive, but relapsed: 7 (32%)</a:t>
            </a:r>
          </a:p>
        </p:txBody>
      </p:sp>
    </p:spTree>
    <p:extLst>
      <p:ext uri="{BB962C8B-B14F-4D97-AF65-F5344CB8AC3E}">
        <p14:creationId xmlns:p14="http://schemas.microsoft.com/office/powerpoint/2010/main" val="2777851519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Gemtuzumab Ozogamicin</a:t>
            </a:r>
          </a:p>
        </p:txBody>
      </p:sp>
      <p:sp>
        <p:nvSpPr>
          <p:cNvPr id="716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sz="20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Mechanism of action</a:t>
            </a:r>
            <a:r>
              <a:rPr lang="en-US" sz="20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/>
              <a:t>Antibody-drug conjugate targeted to CD33</a:t>
            </a: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0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Indication</a:t>
            </a:r>
            <a:r>
              <a:rPr lang="en-US" sz="20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/>
              <a:t>For the treatment of newly diagnosed CD33-positive acute myeloid leukemia (AML) in adults and for the treatment of relapsed or refractory CD33-positive AML in adults and in pediatric patients 2 years and older 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0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Recommended dose</a:t>
            </a:r>
            <a:r>
              <a:rPr lang="en-US" sz="20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/>
              <a:t>Newly diagnosed de novo AML (in combination with daunorubicin and cytarabine): 3 mg/m</a:t>
            </a:r>
            <a:r>
              <a:rPr lang="en-US" sz="2000" baseline="30000" dirty="0"/>
              <a:t>2</a:t>
            </a:r>
            <a:r>
              <a:rPr lang="en-US" sz="2000" dirty="0"/>
              <a:t> on days 1, 4 and 7 for induction and 3 mg/m</a:t>
            </a:r>
            <a:r>
              <a:rPr lang="en-US" sz="2000" baseline="30000" dirty="0"/>
              <a:t>2</a:t>
            </a:r>
            <a:r>
              <a:rPr lang="en-US" sz="2000" dirty="0"/>
              <a:t> on day 1 for consolidation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/>
              <a:t>Newly diagnosed AML (single agent): 6 mg/m</a:t>
            </a:r>
            <a:r>
              <a:rPr lang="en-US" sz="2000" baseline="30000" dirty="0"/>
              <a:t>2</a:t>
            </a:r>
            <a:r>
              <a:rPr lang="en-US" sz="2000" dirty="0"/>
              <a:t> on day 1 and 3 mg/m</a:t>
            </a:r>
            <a:r>
              <a:rPr lang="en-US" sz="2000" baseline="30000" dirty="0"/>
              <a:t>2</a:t>
            </a:r>
            <a:r>
              <a:rPr lang="en-US" sz="2000" dirty="0"/>
              <a:t> on day 8 for induction, followed by up to 8 continuation cycles of 2 mg/m</a:t>
            </a:r>
            <a:r>
              <a:rPr lang="en-US" sz="2000" baseline="30000" dirty="0"/>
              <a:t>2</a:t>
            </a:r>
            <a:r>
              <a:rPr lang="en-US" sz="2000" dirty="0"/>
              <a:t> on day 1 every 4 weeks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/>
              <a:t>Relapsed or refractory AML (single agent): 3 mg/m</a:t>
            </a:r>
            <a:r>
              <a:rPr lang="en-US" sz="2000" baseline="30000" dirty="0"/>
              <a:t>2</a:t>
            </a:r>
            <a:r>
              <a:rPr lang="en-US" sz="2000" dirty="0"/>
              <a:t> on days 1, 4 and 7</a:t>
            </a:r>
          </a:p>
        </p:txBody>
      </p:sp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1524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https://</a:t>
            </a:r>
            <a:r>
              <a:rPr lang="en-US" sz="1600" dirty="0" err="1">
                <a:solidFill>
                  <a:srgbClr val="FFFFFF"/>
                </a:solidFill>
              </a:rPr>
              <a:t>www.fda.gov</a:t>
            </a:r>
            <a:r>
              <a:rPr lang="en-US" sz="1600" dirty="0">
                <a:solidFill>
                  <a:srgbClr val="FFFFFF"/>
                </a:solidFill>
              </a:rPr>
              <a:t>/Drugs/</a:t>
            </a:r>
            <a:r>
              <a:rPr lang="en-US" sz="1600" dirty="0" err="1">
                <a:solidFill>
                  <a:srgbClr val="FFFFFF"/>
                </a:solidFill>
              </a:rPr>
              <a:t>InformationOnDrugs</a:t>
            </a:r>
            <a:r>
              <a:rPr lang="en-US" sz="1600" dirty="0">
                <a:solidFill>
                  <a:srgbClr val="FFFFFF"/>
                </a:solidFill>
              </a:rPr>
              <a:t>/</a:t>
            </a:r>
            <a:r>
              <a:rPr lang="en-US" sz="1600" dirty="0" err="1">
                <a:solidFill>
                  <a:srgbClr val="FFFFFF"/>
                </a:solidFill>
              </a:rPr>
              <a:t>ApprovedDrugs</a:t>
            </a:r>
            <a:r>
              <a:rPr lang="en-US" sz="1600" dirty="0">
                <a:solidFill>
                  <a:srgbClr val="FFFFFF"/>
                </a:solidFill>
              </a:rPr>
              <a:t>/ucm574518.htm</a:t>
            </a:r>
          </a:p>
          <a:p>
            <a:r>
              <a:rPr lang="en-US" sz="1600" dirty="0">
                <a:solidFill>
                  <a:srgbClr val="FFFFFF"/>
                </a:solidFill>
              </a:rPr>
              <a:t>Gemtuzumab ozogamicin package insert,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371477557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32364" y="5703888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20000"/>
              </a:spcAft>
              <a:buClr>
                <a:schemeClr val="tx2"/>
              </a:buClr>
              <a:buSzPct val="80000"/>
              <a:buFont typeface="Wingdings" charset="2"/>
              <a:buNone/>
            </a:pPr>
            <a:r>
              <a:rPr lang="en-US" altLang="x-none" sz="2000" b="1">
                <a:solidFill>
                  <a:srgbClr val="EFC53D"/>
                </a:solidFill>
              </a:rPr>
              <a:t>Moderator</a:t>
            </a:r>
            <a:r>
              <a:rPr lang="en-US" altLang="x-none" sz="1800" b="1"/>
              <a:t/>
            </a:r>
            <a:br>
              <a:rPr lang="en-US" altLang="x-none" sz="1800" b="1"/>
            </a:br>
            <a:r>
              <a:rPr lang="en-US" altLang="x-none" sz="1800" b="1">
                <a:solidFill>
                  <a:srgbClr val="FFFFFF"/>
                </a:solidFill>
              </a:rPr>
              <a:t>Neil Love, MD</a:t>
            </a:r>
            <a:endParaRPr lang="en-US" altLang="x-none" sz="2000" b="1">
              <a:solidFill>
                <a:srgbClr val="FFFFFF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24500" y="4284663"/>
            <a:ext cx="11528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 b="1">
                <a:solidFill>
                  <a:srgbClr val="EFC53D"/>
                </a:solidFill>
              </a:rPr>
              <a:t>Faculty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9600" y="144464"/>
            <a:ext cx="1097280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3600" b="1" dirty="0">
                <a:solidFill>
                  <a:srgbClr val="FFFFFF"/>
                </a:solidFill>
                <a:ea typeface="ヒラギノ角ゴ Pro W3" charset="-128"/>
              </a:rPr>
              <a:t>Oncology Grand Rounds</a:t>
            </a:r>
            <a:br>
              <a:rPr lang="en-US" altLang="x-none" sz="3600" b="1" dirty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600" b="1" dirty="0">
                <a:solidFill>
                  <a:srgbClr val="FFFFFF"/>
                </a:solidFill>
                <a:ea typeface="ヒラギノ角ゴ Pro W3" charset="-128"/>
              </a:rPr>
              <a:t> Acute Leukemia</a:t>
            </a:r>
            <a:r>
              <a:rPr lang="en-US" altLang="x-none" sz="3200" b="1" dirty="0">
                <a:solidFill>
                  <a:srgbClr val="FFFFFF"/>
                </a:solidFill>
                <a:ea typeface="ヒラギノ角ゴ Pro W3" charset="-128"/>
              </a:rPr>
              <a:t/>
            </a:r>
            <a:br>
              <a:rPr lang="en-US" altLang="x-none" sz="3200" b="1" dirty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  <a:t>Nurse and Physician Investigators </a:t>
            </a:r>
            <a:b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  <a:t>Discuss New Agents, Novel Therapies </a:t>
            </a:r>
            <a:b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>
                <a:solidFill>
                  <a:srgbClr val="EFC53D"/>
                </a:solidFill>
                <a:ea typeface="ヒラギノ角ゴ Pro W3" charset="-128"/>
              </a:rPr>
              <a:t>and Actual Cases from Practice</a:t>
            </a:r>
            <a:endParaRPr lang="en-US" altLang="x-none" sz="3200" b="1" dirty="0">
              <a:solidFill>
                <a:srgbClr val="FFFFFF"/>
              </a:solidFill>
              <a:ea typeface="ヒラギノ角ゴ Pro W3" charset="-128"/>
            </a:endParaRPr>
          </a:p>
          <a:p>
            <a:pPr algn="ctr">
              <a:spcBef>
                <a:spcPts val="1200"/>
              </a:spcBef>
            </a:pP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Friday, May 18, 2018</a:t>
            </a:r>
            <a:b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</a:b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6:00 AM – 7:30 AM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52600" y="47244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2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Bernadette </a:t>
            </a:r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Cuello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, MSN, NP-C, AOCNP</a:t>
            </a:r>
          </a:p>
          <a:p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Eytan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 M Stein, MD</a:t>
            </a:r>
          </a:p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Wendy Stock, MD</a:t>
            </a:r>
          </a:p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Lauren </a:t>
            </a:r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Ziskind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, APN, NP-C, OCN</a:t>
            </a:r>
          </a:p>
        </p:txBody>
      </p:sp>
    </p:spTree>
    <p:extLst>
      <p:ext uri="{BB962C8B-B14F-4D97-AF65-F5344CB8AC3E}">
        <p14:creationId xmlns:p14="http://schemas.microsoft.com/office/powerpoint/2010/main" val="2451021267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>
              <a:spcBef>
                <a:spcPts val="1200"/>
              </a:spcBef>
              <a:defRPr/>
            </a:pP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Gemtuzumab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Ozogamicin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(GO)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/>
              <a:t>Antibody-Drug Conjugate: CD33 Antibody Linked to </a:t>
            </a:r>
            <a:r>
              <a:rPr lang="en-US" dirty="0" err="1"/>
              <a:t>Calicheamicin</a:t>
            </a:r>
            <a:endParaRPr lang="en-US" dirty="0">
              <a:cs typeface="Arial" charset="0"/>
            </a:endParaRPr>
          </a:p>
        </p:txBody>
      </p:sp>
      <p:sp>
        <p:nvSpPr>
          <p:cNvPr id="7169" name="Content Placeholder 1"/>
          <p:cNvSpPr>
            <a:spLocks noGrp="1"/>
          </p:cNvSpPr>
          <p:nvPr>
            <p:ph idx="1"/>
          </p:nvPr>
        </p:nvSpPr>
        <p:spPr>
          <a:xfrm>
            <a:off x="609600" y="1250547"/>
            <a:ext cx="11430000" cy="2895600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  <a:defRPr/>
            </a:pPr>
            <a:r>
              <a:rPr lang="en-US" sz="22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History</a:t>
            </a:r>
            <a:r>
              <a:rPr lang="en-US" sz="22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400"/>
              </a:spcBef>
              <a:defRPr/>
            </a:pPr>
            <a:r>
              <a:rPr lang="en-US" sz="2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2000: Granted FDA accelerated approval</a:t>
            </a:r>
          </a:p>
          <a:p>
            <a:pPr>
              <a:spcBef>
                <a:spcPts val="400"/>
              </a:spcBef>
              <a:defRPr/>
            </a:pPr>
            <a:r>
              <a:rPr lang="en-US" sz="2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2010: Voluntarily removed from the market when confirmatory trials did not show a clinical benefit but did show higher chance of death and association with </a:t>
            </a:r>
            <a:r>
              <a:rPr lang="en-US" sz="22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veno</a:t>
            </a:r>
            <a:r>
              <a:rPr lang="en-US" sz="2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-occlusive disease of the liver (VOD)</a:t>
            </a:r>
          </a:p>
          <a:p>
            <a:pPr>
              <a:spcBef>
                <a:spcPts val="400"/>
              </a:spcBef>
              <a:defRPr/>
            </a:pPr>
            <a:r>
              <a:rPr lang="en-US" sz="2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2017: GO received FDA approval in 3 settings, including in combination with induction chemotherapy at a lower dose after review of Phase III results of </a:t>
            </a:r>
            <a:r>
              <a:rPr lang="en-US" sz="2200" dirty="0">
                <a:latin typeface="Arial" charset="0"/>
                <a:ea typeface="ＭＳ Ｐゴシック" charset="0"/>
                <a:cs typeface="Arial" charset="0"/>
              </a:rPr>
              <a:t>ALFA 0701 study</a:t>
            </a:r>
          </a:p>
          <a:p>
            <a:pPr marL="1371600" lvl="3" indent="0">
              <a:spcBef>
                <a:spcPts val="400"/>
              </a:spcBef>
              <a:buNone/>
              <a:defRPr/>
            </a:pPr>
            <a:endParaRPr lang="en-US" sz="2200" dirty="0"/>
          </a:p>
        </p:txBody>
      </p:sp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0" y="6419088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http://</a:t>
            </a:r>
            <a:r>
              <a:rPr lang="en-US" sz="1600" dirty="0" err="1">
                <a:solidFill>
                  <a:srgbClr val="FFFFFF"/>
                </a:solidFill>
              </a:rPr>
              <a:t>www.bloodjournal.org</a:t>
            </a:r>
            <a:r>
              <a:rPr lang="en-US" sz="1600" dirty="0">
                <a:solidFill>
                  <a:srgbClr val="FFFFFF"/>
                </a:solidFill>
              </a:rPr>
              <a:t>/content/124/21/376?sso-checked=true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3600" y="4386471"/>
            <a:ext cx="624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ALFA 0701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Median EFS: 9.7 vs 15.6 months; </a:t>
            </a:r>
            <a:r>
              <a:rPr lang="en-US" sz="2200" i="1" dirty="0"/>
              <a:t>p</a:t>
            </a:r>
            <a:r>
              <a:rPr lang="en-US" sz="2200" dirty="0"/>
              <a:t> = 0.0026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No difference in OS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SAEs higher in GO arm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37407"/>
            <a:ext cx="2918420" cy="26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7557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2376612" y="1344585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Elderly Patients with AML 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2406429" y="354426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Patients with R/R AML with FLT3 and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IDH 1/2 Mutations 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406429" y="2477461"/>
            <a:ext cx="9220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Treatment-Related AML or AML with MDS-Related Changes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406429" y="461820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Selection of Initial Therapy for Patients with ALL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2693504" y="5715000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2667000" y="1608019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1290" y="3048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Induction Therapy for AML, Including Patient Selection for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Midostaurin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Gemtuzumab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5734395"/>
            <a:ext cx="879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Inotuzumab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Blinatumomab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CAR T-Cell Therapy for R/R ALL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DFA186F7-0CFB-5247-B192-956C1A98E109}"/>
              </a:ext>
            </a:extLst>
          </p:cNvPr>
          <p:cNvSpPr/>
          <p:nvPr/>
        </p:nvSpPr>
        <p:spPr bwMode="auto">
          <a:xfrm>
            <a:off x="1905000" y="1527465"/>
            <a:ext cx="796290" cy="484632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55688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F8893F9-2F09-C14C-AE33-034901FDDDBC}"/>
              </a:ext>
            </a:extLst>
          </p:cNvPr>
          <p:cNvCxnSpPr>
            <a:cxnSpLocks/>
          </p:cNvCxnSpPr>
          <p:nvPr/>
        </p:nvCxnSpPr>
        <p:spPr bwMode="auto">
          <a:xfrm flipH="1">
            <a:off x="7098251" y="2034597"/>
            <a:ext cx="1" cy="2775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36D96A8B-B4CD-B240-B1CF-D75FE848AD91}"/>
              </a:ext>
            </a:extLst>
          </p:cNvPr>
          <p:cNvSpPr/>
          <p:nvPr/>
        </p:nvSpPr>
        <p:spPr bwMode="auto">
          <a:xfrm>
            <a:off x="5711410" y="1752600"/>
            <a:ext cx="2737325" cy="338396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" name="Frame 7"/>
          <p:cNvSpPr/>
          <p:nvPr/>
        </p:nvSpPr>
        <p:spPr bwMode="auto">
          <a:xfrm>
            <a:off x="8534400" y="3810001"/>
            <a:ext cx="3505200" cy="2895599"/>
          </a:xfrm>
          <a:prstGeom prst="frame">
            <a:avLst/>
          </a:prstGeom>
          <a:solidFill>
            <a:schemeClr val="accent1">
              <a:alpha val="2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2695-C3BF-7446-8906-33E2DC5C9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Key Factors for the Selection of Initial Therapy for AML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E43E8F0F-F08D-EC40-8A18-D5D6CEFB902D}"/>
              </a:ext>
            </a:extLst>
          </p:cNvPr>
          <p:cNvSpPr/>
          <p:nvPr/>
        </p:nvSpPr>
        <p:spPr bwMode="auto">
          <a:xfrm>
            <a:off x="5331226" y="2386210"/>
            <a:ext cx="3649767" cy="592192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B2AD02AA-BA29-D44A-8A8D-FDA464769B1C}"/>
              </a:ext>
            </a:extLst>
          </p:cNvPr>
          <p:cNvCxnSpPr>
            <a:cxnSpLocks/>
          </p:cNvCxnSpPr>
          <p:nvPr/>
        </p:nvCxnSpPr>
        <p:spPr bwMode="auto">
          <a:xfrm flipH="1">
            <a:off x="5027079" y="2999296"/>
            <a:ext cx="228110" cy="1595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4C8A0D78-DA1F-A74A-890C-5D0500839DC2}"/>
              </a:ext>
            </a:extLst>
          </p:cNvPr>
          <p:cNvCxnSpPr>
            <a:cxnSpLocks/>
          </p:cNvCxnSpPr>
          <p:nvPr/>
        </p:nvCxnSpPr>
        <p:spPr bwMode="auto">
          <a:xfrm>
            <a:off x="8834431" y="3022404"/>
            <a:ext cx="198435" cy="2374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4E888D1-C282-4C43-8DBD-391A539FCCB6}"/>
              </a:ext>
            </a:extLst>
          </p:cNvPr>
          <p:cNvSpPr/>
          <p:nvPr/>
        </p:nvSpPr>
        <p:spPr bwMode="auto">
          <a:xfrm>
            <a:off x="4038600" y="3187000"/>
            <a:ext cx="1824883" cy="592192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B7CA4E1A-0E5C-0A47-B894-1DD99AAE5C3B}"/>
              </a:ext>
            </a:extLst>
          </p:cNvPr>
          <p:cNvSpPr/>
          <p:nvPr/>
        </p:nvSpPr>
        <p:spPr bwMode="auto">
          <a:xfrm>
            <a:off x="7892313" y="3259813"/>
            <a:ext cx="2281104" cy="592192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E4D8FA46-C898-5F4A-8BB6-9B7E3F8EBDBE}"/>
              </a:ext>
            </a:extLst>
          </p:cNvPr>
          <p:cNvSpPr/>
          <p:nvPr/>
        </p:nvSpPr>
        <p:spPr bwMode="auto">
          <a:xfrm>
            <a:off x="9003944" y="4302930"/>
            <a:ext cx="2509215" cy="1945470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86D0D03E-00E3-9348-AC5A-3A2E60C3BEE0}"/>
              </a:ext>
            </a:extLst>
          </p:cNvPr>
          <p:cNvCxnSpPr>
            <a:cxnSpLocks/>
          </p:cNvCxnSpPr>
          <p:nvPr/>
        </p:nvCxnSpPr>
        <p:spPr bwMode="auto">
          <a:xfrm>
            <a:off x="9741362" y="3917615"/>
            <a:ext cx="222823" cy="2833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8F2876AE-97B2-5946-B7A7-6A564D4E22C5}"/>
              </a:ext>
            </a:extLst>
          </p:cNvPr>
          <p:cNvCxnSpPr>
            <a:cxnSpLocks/>
          </p:cNvCxnSpPr>
          <p:nvPr/>
        </p:nvCxnSpPr>
        <p:spPr bwMode="auto">
          <a:xfrm flipH="1">
            <a:off x="7615199" y="3847605"/>
            <a:ext cx="228110" cy="1595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xmlns="" id="{3C51F237-70BA-FB4C-8971-C4A88EE0B8CC}"/>
              </a:ext>
            </a:extLst>
          </p:cNvPr>
          <p:cNvSpPr/>
          <p:nvPr/>
        </p:nvSpPr>
        <p:spPr bwMode="auto">
          <a:xfrm>
            <a:off x="6015557" y="4016603"/>
            <a:ext cx="2281104" cy="338396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236AFC54-D157-724D-B770-016AAE70D2FD}"/>
              </a:ext>
            </a:extLst>
          </p:cNvPr>
          <p:cNvCxnSpPr>
            <a:cxnSpLocks/>
          </p:cNvCxnSpPr>
          <p:nvPr/>
        </p:nvCxnSpPr>
        <p:spPr bwMode="auto">
          <a:xfrm flipH="1">
            <a:off x="5690343" y="4317562"/>
            <a:ext cx="228110" cy="1595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C01CFF60-A11F-A445-A78A-95FF6CDE1060}"/>
              </a:ext>
            </a:extLst>
          </p:cNvPr>
          <p:cNvCxnSpPr>
            <a:cxnSpLocks/>
          </p:cNvCxnSpPr>
          <p:nvPr/>
        </p:nvCxnSpPr>
        <p:spPr bwMode="auto">
          <a:xfrm>
            <a:off x="7342163" y="4424085"/>
            <a:ext cx="222823" cy="2833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xmlns="" id="{2ED03DE3-D29E-6541-9771-ACDF0D2963EA}"/>
              </a:ext>
            </a:extLst>
          </p:cNvPr>
          <p:cNvSpPr/>
          <p:nvPr/>
        </p:nvSpPr>
        <p:spPr bwMode="auto">
          <a:xfrm>
            <a:off x="4093570" y="4570603"/>
            <a:ext cx="1824883" cy="592192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5541BF30-2DA3-9641-A8E2-4B8833C00D30}"/>
              </a:ext>
            </a:extLst>
          </p:cNvPr>
          <p:cNvSpPr/>
          <p:nvPr/>
        </p:nvSpPr>
        <p:spPr bwMode="auto">
          <a:xfrm>
            <a:off x="6721406" y="4782688"/>
            <a:ext cx="1824883" cy="338396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EECA78BE-ADEB-7240-A295-72B2DA1C8054}"/>
              </a:ext>
            </a:extLst>
          </p:cNvPr>
          <p:cNvCxnSpPr>
            <a:cxnSpLocks/>
          </p:cNvCxnSpPr>
          <p:nvPr/>
        </p:nvCxnSpPr>
        <p:spPr bwMode="auto">
          <a:xfrm flipH="1">
            <a:off x="6463168" y="5212046"/>
            <a:ext cx="228110" cy="1595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F407808A-C777-ED4F-9401-A03F015D3E15}"/>
              </a:ext>
            </a:extLst>
          </p:cNvPr>
          <p:cNvCxnSpPr>
            <a:cxnSpLocks/>
          </p:cNvCxnSpPr>
          <p:nvPr/>
        </p:nvCxnSpPr>
        <p:spPr bwMode="auto">
          <a:xfrm>
            <a:off x="7950232" y="5182848"/>
            <a:ext cx="222823" cy="2833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5BFB28BA-C492-1741-B156-B7CD134BEE9E}"/>
              </a:ext>
            </a:extLst>
          </p:cNvPr>
          <p:cNvSpPr/>
          <p:nvPr/>
        </p:nvSpPr>
        <p:spPr bwMode="auto">
          <a:xfrm>
            <a:off x="7037789" y="5548772"/>
            <a:ext cx="1824883" cy="422995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556F04D9-5BB8-C747-B943-42EB2D77EA38}"/>
              </a:ext>
            </a:extLst>
          </p:cNvPr>
          <p:cNvSpPr/>
          <p:nvPr/>
        </p:nvSpPr>
        <p:spPr bwMode="auto">
          <a:xfrm>
            <a:off x="4866395" y="5531211"/>
            <a:ext cx="1824883" cy="422995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89A01788-EAE4-3240-B058-0AC10AA1FB63}"/>
              </a:ext>
            </a:extLst>
          </p:cNvPr>
          <p:cNvSpPr txBox="1"/>
          <p:nvPr/>
        </p:nvSpPr>
        <p:spPr>
          <a:xfrm>
            <a:off x="4456802" y="2813484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0EF5F38A-B58B-8D4B-BA6E-75C14D844709}"/>
              </a:ext>
            </a:extLst>
          </p:cNvPr>
          <p:cNvSpPr txBox="1"/>
          <p:nvPr/>
        </p:nvSpPr>
        <p:spPr>
          <a:xfrm>
            <a:off x="5094506" y="4185801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751B152-33B8-8443-A15E-3E397AA4C971}"/>
              </a:ext>
            </a:extLst>
          </p:cNvPr>
          <p:cNvSpPr txBox="1"/>
          <p:nvPr/>
        </p:nvSpPr>
        <p:spPr>
          <a:xfrm>
            <a:off x="5906976" y="5035787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60E87E8-088B-BF4F-9149-DEBAE7E1C7F2}"/>
              </a:ext>
            </a:extLst>
          </p:cNvPr>
          <p:cNvSpPr txBox="1"/>
          <p:nvPr/>
        </p:nvSpPr>
        <p:spPr>
          <a:xfrm>
            <a:off x="9002511" y="2916817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0A21850-D9AA-364B-B1EF-EC33041A88E1}"/>
              </a:ext>
            </a:extLst>
          </p:cNvPr>
          <p:cNvSpPr txBox="1"/>
          <p:nvPr/>
        </p:nvSpPr>
        <p:spPr>
          <a:xfrm>
            <a:off x="9863306" y="3914446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0EE6559-1BAF-1D48-9F47-CA03B4B4C290}"/>
              </a:ext>
            </a:extLst>
          </p:cNvPr>
          <p:cNvSpPr txBox="1"/>
          <p:nvPr/>
        </p:nvSpPr>
        <p:spPr>
          <a:xfrm>
            <a:off x="6996861" y="3682996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522C401-1BAE-0F4E-9A10-0AD4F53055C3}"/>
              </a:ext>
            </a:extLst>
          </p:cNvPr>
          <p:cNvSpPr txBox="1"/>
          <p:nvPr/>
        </p:nvSpPr>
        <p:spPr>
          <a:xfrm>
            <a:off x="7530555" y="4417251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993CD695-6420-4449-A61A-4DE2A3D52A9A}"/>
              </a:ext>
            </a:extLst>
          </p:cNvPr>
          <p:cNvSpPr txBox="1"/>
          <p:nvPr/>
        </p:nvSpPr>
        <p:spPr>
          <a:xfrm>
            <a:off x="8038423" y="5183430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447800"/>
            <a:ext cx="4101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Secondary AML?</a:t>
            </a:r>
          </a:p>
          <a:p>
            <a:pPr lvl="1"/>
            <a:r>
              <a:rPr lang="en-US" sz="2000" dirty="0"/>
              <a:t>	NO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E9BB2B"/>
                </a:solidFill>
              </a:rPr>
              <a:t>Candidate for 7 + 3 induction?</a:t>
            </a:r>
          </a:p>
          <a:p>
            <a:pPr lvl="1"/>
            <a:r>
              <a:rPr lang="en-US" sz="2000" dirty="0">
                <a:solidFill>
                  <a:srgbClr val="E9BB2B"/>
                </a:solidFill>
              </a:rPr>
              <a:t>	NO</a:t>
            </a:r>
          </a:p>
          <a:p>
            <a:r>
              <a:rPr lang="en-US" sz="2000" dirty="0">
                <a:solidFill>
                  <a:srgbClr val="FFFFFF"/>
                </a:solidFill>
              </a:rPr>
              <a:t>3.    FLT3 mutation?</a:t>
            </a:r>
          </a:p>
          <a:p>
            <a:r>
              <a:rPr lang="en-US" sz="2000" dirty="0">
                <a:solidFill>
                  <a:srgbClr val="FFFFFF"/>
                </a:solidFill>
              </a:rPr>
              <a:t>4.    CD33 positivity?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EDC249-9085-E840-8CFF-9B9C820A4337}"/>
              </a:ext>
            </a:extLst>
          </p:cNvPr>
          <p:cNvSpPr txBox="1"/>
          <p:nvPr/>
        </p:nvSpPr>
        <p:spPr>
          <a:xfrm>
            <a:off x="4634530" y="1315336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kern="0" dirty="0">
                <a:solidFill>
                  <a:srgbClr val="EFC53D"/>
                </a:solidFill>
                <a:latin typeface="Arial"/>
                <a:ea typeface="ＭＳ Ｐゴシック"/>
              </a:rPr>
              <a:t>Simplified Algorithm for First-Line Therapy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B974CFA-446C-CE4A-956C-FE84808B0E1A}"/>
              </a:ext>
            </a:extLst>
          </p:cNvPr>
          <p:cNvGrpSpPr/>
          <p:nvPr/>
        </p:nvGrpSpPr>
        <p:grpSpPr>
          <a:xfrm>
            <a:off x="4038600" y="1752600"/>
            <a:ext cx="7474559" cy="4495800"/>
            <a:chOff x="4038600" y="1752600"/>
            <a:chExt cx="7474559" cy="449580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B16D3C0-AABF-AE44-AD82-3E0291A9D540}"/>
                </a:ext>
              </a:extLst>
            </p:cNvPr>
            <p:cNvSpPr txBox="1"/>
            <p:nvPr/>
          </p:nvSpPr>
          <p:spPr>
            <a:xfrm>
              <a:off x="5331226" y="2386210"/>
              <a:ext cx="3649767" cy="59219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Secondary AML?</a:t>
              </a:r>
              <a:br>
                <a:rPr lang="en-US" sz="1400" b="1" dirty="0">
                  <a:solidFill>
                    <a:srgbClr val="0432FF"/>
                  </a:solidFill>
                </a:rPr>
              </a:br>
              <a:r>
                <a:rPr lang="en-US" sz="1400" b="1" dirty="0">
                  <a:solidFill>
                    <a:srgbClr val="0432FF"/>
                  </a:solidFill>
                </a:rPr>
                <a:t>(MDS or treatment related)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E885EC2-F655-BA4B-BE75-58A55F6673AE}"/>
                </a:ext>
              </a:extLst>
            </p:cNvPr>
            <p:cNvSpPr txBox="1"/>
            <p:nvPr/>
          </p:nvSpPr>
          <p:spPr>
            <a:xfrm>
              <a:off x="4038600" y="3187000"/>
              <a:ext cx="1824883" cy="59219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CPX-351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03D1D64-CF3C-7545-BB1B-F2540F6FDFB5}"/>
                </a:ext>
              </a:extLst>
            </p:cNvPr>
            <p:cNvSpPr txBox="1"/>
            <p:nvPr/>
          </p:nvSpPr>
          <p:spPr>
            <a:xfrm>
              <a:off x="7892313" y="3259813"/>
              <a:ext cx="2281104" cy="59219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Candidate for 7+3 induction?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47AC1F3-276C-DA49-8A67-540C7CE9242C}"/>
                </a:ext>
              </a:extLst>
            </p:cNvPr>
            <p:cNvSpPr txBox="1"/>
            <p:nvPr/>
          </p:nvSpPr>
          <p:spPr>
            <a:xfrm>
              <a:off x="9003944" y="4302930"/>
              <a:ext cx="2509215" cy="194547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HMA </a:t>
              </a:r>
              <a:br>
                <a:rPr lang="en-US" sz="1400" b="1" dirty="0">
                  <a:solidFill>
                    <a:srgbClr val="0432FF"/>
                  </a:solidFill>
                </a:rPr>
              </a:br>
              <a:r>
                <a:rPr lang="en-US" sz="1400" b="1" dirty="0">
                  <a:solidFill>
                    <a:srgbClr val="0432FF"/>
                  </a:solidFill>
                </a:rPr>
                <a:t>or </a:t>
              </a:r>
              <a:br>
                <a:rPr lang="en-US" sz="1400" b="1" dirty="0">
                  <a:solidFill>
                    <a:srgbClr val="0432FF"/>
                  </a:solidFill>
                </a:rPr>
              </a:br>
              <a:r>
                <a:rPr lang="en-US" sz="1400" b="1" dirty="0">
                  <a:solidFill>
                    <a:srgbClr val="0432FF"/>
                  </a:solidFill>
                </a:rPr>
                <a:t>GO </a:t>
              </a:r>
            </a:p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or </a:t>
              </a:r>
            </a:p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clinical trial</a:t>
              </a:r>
            </a:p>
            <a:p>
              <a:pPr algn="ctr"/>
              <a:endParaRPr lang="en-US" sz="1400" b="1" dirty="0">
                <a:solidFill>
                  <a:srgbClr val="0432FF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A6E6BD2A-3DFB-EF4B-976A-EDF63A484E14}"/>
                </a:ext>
              </a:extLst>
            </p:cNvPr>
            <p:cNvSpPr txBox="1"/>
            <p:nvPr/>
          </p:nvSpPr>
          <p:spPr>
            <a:xfrm>
              <a:off x="6015557" y="4016603"/>
              <a:ext cx="2281104" cy="33839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FLT3 mutation?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C3050FD-8176-EE4F-9B01-0E17A546C97E}"/>
                </a:ext>
              </a:extLst>
            </p:cNvPr>
            <p:cNvSpPr txBox="1"/>
            <p:nvPr/>
          </p:nvSpPr>
          <p:spPr>
            <a:xfrm>
              <a:off x="4093570" y="4570603"/>
              <a:ext cx="1824883" cy="59219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7+3 + </a:t>
              </a:r>
              <a:r>
                <a:rPr lang="en-US" sz="1400" b="1" dirty="0" err="1">
                  <a:solidFill>
                    <a:srgbClr val="0432FF"/>
                  </a:solidFill>
                </a:rPr>
                <a:t>midostaurin</a:t>
              </a:r>
              <a:endParaRPr lang="en-US" sz="1400" b="1" dirty="0">
                <a:solidFill>
                  <a:srgbClr val="0432FF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39EF0006-3366-B44C-802E-FD3F6FFBAD05}"/>
                </a:ext>
              </a:extLst>
            </p:cNvPr>
            <p:cNvSpPr txBox="1"/>
            <p:nvPr/>
          </p:nvSpPr>
          <p:spPr>
            <a:xfrm>
              <a:off x="6721406" y="4782688"/>
              <a:ext cx="1824883" cy="33839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CD33+?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9936CB7-A9BD-B14E-9429-51A93A68E716}"/>
                </a:ext>
              </a:extLst>
            </p:cNvPr>
            <p:cNvSpPr txBox="1"/>
            <p:nvPr/>
          </p:nvSpPr>
          <p:spPr>
            <a:xfrm>
              <a:off x="7037789" y="5548772"/>
              <a:ext cx="1824883" cy="42299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7+3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1EA3EC8E-4F24-CC46-8527-AF1DECD04AA2}"/>
                </a:ext>
              </a:extLst>
            </p:cNvPr>
            <p:cNvSpPr txBox="1"/>
            <p:nvPr/>
          </p:nvSpPr>
          <p:spPr>
            <a:xfrm>
              <a:off x="4866395" y="5531211"/>
              <a:ext cx="1824883" cy="42299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7+3 ± GO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7AE0198-9F69-1340-AD3F-DF69253BC70E}"/>
                </a:ext>
              </a:extLst>
            </p:cNvPr>
            <p:cNvSpPr txBox="1"/>
            <p:nvPr/>
          </p:nvSpPr>
          <p:spPr>
            <a:xfrm>
              <a:off x="5711410" y="1752600"/>
              <a:ext cx="2737325" cy="33839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AML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4800" y="6400800"/>
            <a:ext cx="7910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GO = </a:t>
            </a:r>
            <a:r>
              <a:rPr lang="en-US" sz="1600" dirty="0" err="1"/>
              <a:t>gemtuzumab</a:t>
            </a:r>
            <a:r>
              <a:rPr lang="en-US" sz="1600" dirty="0"/>
              <a:t> </a:t>
            </a:r>
            <a:r>
              <a:rPr lang="en-US" sz="1600" dirty="0" err="1"/>
              <a:t>ozogamicin</a:t>
            </a:r>
            <a:r>
              <a:rPr lang="en-US" sz="1600" dirty="0"/>
              <a:t>; HMA = </a:t>
            </a:r>
            <a:r>
              <a:rPr lang="en-US" sz="1600" dirty="0" err="1"/>
              <a:t>hypomethylating</a:t>
            </a:r>
            <a:r>
              <a:rPr lang="en-US" sz="1600" dirty="0"/>
              <a:t> agent</a:t>
            </a:r>
          </a:p>
        </p:txBody>
      </p:sp>
    </p:spTree>
    <p:extLst>
      <p:ext uri="{BB962C8B-B14F-4D97-AF65-F5344CB8AC3E}">
        <p14:creationId xmlns:p14="http://schemas.microsoft.com/office/powerpoint/2010/main" val="1740475824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010A43-C58E-C14C-BD65-8A6725BF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for Patients Who Are Not Candidates for Standard Induction (Elderly)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FDAF6E-BD85-B04C-A113-ECD2F9D08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“elderly?”</a:t>
            </a:r>
          </a:p>
          <a:p>
            <a:pPr lvl="1"/>
            <a:r>
              <a:rPr lang="en-US" dirty="0"/>
              <a:t>Median age at AML diagnosis: 68 years old</a:t>
            </a:r>
          </a:p>
          <a:p>
            <a:pPr lvl="1"/>
            <a:r>
              <a:rPr lang="en-US" dirty="0"/>
              <a:t>No absolute age cutoff for induction</a:t>
            </a:r>
          </a:p>
          <a:p>
            <a:pPr lvl="1"/>
            <a:r>
              <a:rPr lang="en-US" dirty="0"/>
              <a:t>Physiologic vs chronological age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gray">
          <a:xfrm>
            <a:off x="228600" y="5996011"/>
            <a:ext cx="1135380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kumimoji="1" lang="en-US" sz="1600" dirty="0">
                <a:solidFill>
                  <a:srgbClr val="FFFFFF"/>
                </a:solidFill>
                <a:latin typeface="Arial" pitchFamily="34" charset="0"/>
                <a:ea typeface="+mn-ea"/>
                <a:cs typeface="Arial" charset="0"/>
              </a:rPr>
              <a:t>Cancer Facts and Figures </a:t>
            </a:r>
            <a:r>
              <a:rPr kumimoji="1" lang="en-US" sz="1600" dirty="0">
                <a:solidFill>
                  <a:srgbClr val="FFFFFF"/>
                </a:solidFill>
                <a:latin typeface="Arial" pitchFamily="34" charset="0"/>
                <a:cs typeface="Arial" charset="0"/>
              </a:rPr>
              <a:t>2018; https://</a:t>
            </a:r>
            <a:r>
              <a:rPr kumimoji="1" lang="en-US" sz="1600" dirty="0" err="1">
                <a:solidFill>
                  <a:srgbClr val="FFFFFF"/>
                </a:solidFill>
                <a:latin typeface="Arial" pitchFamily="34" charset="0"/>
                <a:cs typeface="Arial" charset="0"/>
              </a:rPr>
              <a:t>www.cancer.org</a:t>
            </a:r>
            <a:r>
              <a:rPr kumimoji="1" lang="en-US" sz="1600" dirty="0">
                <a:solidFill>
                  <a:srgbClr val="FFFFFF"/>
                </a:solidFill>
                <a:latin typeface="Arial" pitchFamily="34" charset="0"/>
                <a:cs typeface="Arial" charset="0"/>
              </a:rPr>
              <a:t>/research/cancer-facts-statistics/all-cancer-facts-figures/cancer-facts-figures-2018.html; https://</a:t>
            </a:r>
            <a:r>
              <a:rPr kumimoji="1" lang="en-US" sz="1600" dirty="0" err="1">
                <a:solidFill>
                  <a:srgbClr val="FFFFFF"/>
                </a:solidFill>
                <a:latin typeface="Arial" pitchFamily="34" charset="0"/>
                <a:cs typeface="Arial" charset="0"/>
              </a:rPr>
              <a:t>www.cancer.org</a:t>
            </a:r>
            <a:r>
              <a:rPr kumimoji="1" lang="en-US" sz="1600" dirty="0">
                <a:solidFill>
                  <a:srgbClr val="FFFFFF"/>
                </a:solidFill>
                <a:latin typeface="Arial" pitchFamily="34" charset="0"/>
                <a:cs typeface="Arial" charset="0"/>
              </a:rPr>
              <a:t>/cancer/acute-myeloid-leukemia/about/key-</a:t>
            </a:r>
            <a:r>
              <a:rPr kumimoji="1" lang="en-US" sz="1600" dirty="0" err="1">
                <a:solidFill>
                  <a:srgbClr val="FFFFFF"/>
                </a:solidFill>
                <a:latin typeface="Arial" pitchFamily="34" charset="0"/>
                <a:cs typeface="Arial" charset="0"/>
              </a:rPr>
              <a:t>statistics.html</a:t>
            </a:r>
            <a:r>
              <a:rPr kumimoji="1" lang="en-US" sz="1600" dirty="0">
                <a:solidFill>
                  <a:srgbClr val="FFFFFF"/>
                </a:solidFill>
                <a:latin typeface="Arial" pitchFamily="34" charset="0"/>
                <a:cs typeface="Arial" charset="0"/>
              </a:rPr>
              <a:t>; https://</a:t>
            </a:r>
            <a:r>
              <a:rPr kumimoji="1" lang="en-US" sz="1600" dirty="0" err="1">
                <a:solidFill>
                  <a:srgbClr val="FFFFFF"/>
                </a:solidFill>
                <a:latin typeface="Arial" pitchFamily="34" charset="0"/>
                <a:cs typeface="Arial" charset="0"/>
              </a:rPr>
              <a:t>seer.cancer.gov</a:t>
            </a:r>
            <a:r>
              <a:rPr kumimoji="1" lang="en-US" sz="1600" dirty="0">
                <a:solidFill>
                  <a:srgbClr val="FFFFFF"/>
                </a:solidFill>
                <a:latin typeface="Arial" pitchFamily="34" charset="0"/>
                <a:cs typeface="Arial" charset="0"/>
              </a:rPr>
              <a:t>/</a:t>
            </a:r>
            <a:r>
              <a:rPr kumimoji="1" lang="en-US" sz="1600" dirty="0" err="1">
                <a:solidFill>
                  <a:srgbClr val="FFFFFF"/>
                </a:solidFill>
                <a:latin typeface="Arial" pitchFamily="34" charset="0"/>
                <a:cs typeface="Arial" charset="0"/>
              </a:rPr>
              <a:t>statfacts</a:t>
            </a:r>
            <a:r>
              <a:rPr kumimoji="1" lang="en-US" sz="1600" dirty="0">
                <a:solidFill>
                  <a:srgbClr val="FFFFFF"/>
                </a:solidFill>
                <a:latin typeface="Arial" pitchFamily="34" charset="0"/>
                <a:cs typeface="Arial" charset="0"/>
              </a:rPr>
              <a:t>/html/</a:t>
            </a:r>
            <a:r>
              <a:rPr kumimoji="1" lang="en-US" sz="1600" dirty="0" err="1">
                <a:solidFill>
                  <a:srgbClr val="FFFFFF"/>
                </a:solidFill>
                <a:latin typeface="Arial" pitchFamily="34" charset="0"/>
                <a:cs typeface="Arial" charset="0"/>
              </a:rPr>
              <a:t>amyl.html</a:t>
            </a:r>
            <a:endParaRPr kumimoji="1" lang="en-US" sz="1600" dirty="0">
              <a:solidFill>
                <a:srgbClr val="FFFFFF"/>
              </a:solidFill>
              <a:latin typeface="Arial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CC-486 (oral </a:t>
            </a:r>
            <a:r>
              <a:rPr lang="en-US" sz="2800" dirty="0" err="1"/>
              <a:t>azacitidine</a:t>
            </a:r>
            <a:r>
              <a:rPr lang="en-US" sz="2800" dirty="0"/>
              <a:t>) in patients with</a:t>
            </a:r>
            <a:br>
              <a:rPr lang="en-US" sz="2800" dirty="0"/>
            </a:br>
            <a:r>
              <a:rPr lang="en-US" sz="2800" dirty="0"/>
              <a:t>hematological malignancies who had</a:t>
            </a:r>
            <a:br>
              <a:rPr lang="en-US" sz="2800" dirty="0"/>
            </a:br>
            <a:r>
              <a:rPr lang="en-US" sz="2800" dirty="0"/>
              <a:t>received prior treatment with injectable</a:t>
            </a:r>
            <a:br>
              <a:rPr lang="en-US" sz="2800" dirty="0"/>
            </a:br>
            <a:r>
              <a:rPr lang="en-US" sz="2800" dirty="0" err="1"/>
              <a:t>hypomethylating</a:t>
            </a:r>
            <a:r>
              <a:rPr lang="en-US" sz="2800" dirty="0"/>
              <a:t> agents (HMAs): Results</a:t>
            </a:r>
            <a:br>
              <a:rPr lang="en-US" sz="2800" dirty="0"/>
            </a:br>
            <a:r>
              <a:rPr lang="en-US" sz="2800" dirty="0"/>
              <a:t>from Phase 1/2 CC-486 studies</a:t>
            </a:r>
          </a:p>
        </p:txBody>
      </p:sp>
      <p:sp>
        <p:nvSpPr>
          <p:cNvPr id="7170" name="Content Placeholder 4"/>
          <p:cNvSpPr>
            <a:spLocks noGrp="1"/>
          </p:cNvSpPr>
          <p:nvPr>
            <p:ph type="subTitle" idx="1"/>
          </p:nvPr>
        </p:nvSpPr>
        <p:spPr>
          <a:xfrm>
            <a:off x="1828800" y="4335222"/>
            <a:ext cx="8534400" cy="1752600"/>
          </a:xfrm>
        </p:spPr>
        <p:txBody>
          <a:bodyPr/>
          <a:lstStyle/>
          <a:p>
            <a:r>
              <a:rPr lang="en-US" dirty="0"/>
              <a:t>Garcia-</a:t>
            </a:r>
            <a:r>
              <a:rPr lang="en-US" dirty="0" err="1"/>
              <a:t>Manero</a:t>
            </a:r>
            <a:r>
              <a:rPr lang="en-US" dirty="0"/>
              <a:t> 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et al.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Proc ASH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2016;Abstract 905.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5626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AML Response Rate: 36% (4/11)</a:t>
            </a:r>
          </a:p>
        </p:txBody>
      </p:sp>
    </p:spTree>
    <p:extLst>
      <p:ext uri="{BB962C8B-B14F-4D97-AF65-F5344CB8AC3E}">
        <p14:creationId xmlns:p14="http://schemas.microsoft.com/office/powerpoint/2010/main" val="3665943435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Case presentation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Ziskind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11EDF6CD-2F87-9F40-ACD8-67627494F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4102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87-year-old man with secondary AML (deletion 7)</a:t>
            </a:r>
          </a:p>
          <a:p>
            <a:pPr marL="0" indent="0">
              <a:buNone/>
            </a:pPr>
            <a:endParaRPr lang="en-US" sz="2400" b="1" dirty="0">
              <a:solidFill>
                <a:srgbClr val="E9BB2B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Treatments received </a:t>
            </a:r>
            <a:endParaRPr lang="en-US" sz="2400" dirty="0">
              <a:solidFill>
                <a:srgbClr val="E9BB2B"/>
              </a:solidFill>
            </a:endParaRPr>
          </a:p>
          <a:p>
            <a:r>
              <a:rPr lang="en-US" sz="2400" dirty="0"/>
              <a:t>Clinical trial: </a:t>
            </a:r>
            <a:r>
              <a:rPr lang="en-US" sz="2400" dirty="0" err="1"/>
              <a:t>azacitidine</a:t>
            </a:r>
            <a:r>
              <a:rPr lang="en-US" sz="2400" dirty="0"/>
              <a:t> + </a:t>
            </a:r>
            <a:r>
              <a:rPr lang="en-US" sz="2400" dirty="0" err="1"/>
              <a:t>venetoclax</a:t>
            </a:r>
            <a:r>
              <a:rPr lang="en-US" sz="2400" dirty="0"/>
              <a:t>/placebo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Other considerations</a:t>
            </a:r>
          </a:p>
          <a:p>
            <a:r>
              <a:rPr lang="en-US" sz="2400" dirty="0"/>
              <a:t>Spanish-speaking only; daughters are very involved in his care</a:t>
            </a:r>
          </a:p>
          <a:p>
            <a:r>
              <a:rPr lang="en-US" sz="2400" dirty="0"/>
              <a:t>He would like to go back to Mexico; will likely discontinue from the trial and return to Mexico</a:t>
            </a:r>
          </a:p>
          <a:p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642365545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2376612" y="1344585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Elderly Patients with AML 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2406429" y="354426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Patients with R/R AML with FLT3 and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IDH 1/2 Mutations 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406429" y="2477461"/>
            <a:ext cx="9220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Treatment-Related AML or AML with MDS-Related Changes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406429" y="461820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Selection of Initial Therapy for Patients with ALL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2693504" y="5715000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2667000" y="1608019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1290" y="3048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Induction Therapy for AML, Including Patient Selection for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Midostaurin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Gemtuzumab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5734395"/>
            <a:ext cx="879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Inotuzumab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Blinatumomab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CAR T-Cell Therapy for R/R ALL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DFA186F7-0CFB-5247-B192-956C1A98E109}"/>
              </a:ext>
            </a:extLst>
          </p:cNvPr>
          <p:cNvSpPr/>
          <p:nvPr/>
        </p:nvSpPr>
        <p:spPr bwMode="auto">
          <a:xfrm>
            <a:off x="1905000" y="2627303"/>
            <a:ext cx="796290" cy="484632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20569"/>
      </p:ext>
    </p:extLst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F8893F9-2F09-C14C-AE33-034901FDDDBC}"/>
              </a:ext>
            </a:extLst>
          </p:cNvPr>
          <p:cNvCxnSpPr>
            <a:cxnSpLocks/>
          </p:cNvCxnSpPr>
          <p:nvPr/>
        </p:nvCxnSpPr>
        <p:spPr bwMode="auto">
          <a:xfrm flipH="1">
            <a:off x="7098251" y="2034597"/>
            <a:ext cx="1" cy="2775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36D96A8B-B4CD-B240-B1CF-D75FE848AD91}"/>
              </a:ext>
            </a:extLst>
          </p:cNvPr>
          <p:cNvSpPr/>
          <p:nvPr/>
        </p:nvSpPr>
        <p:spPr bwMode="auto">
          <a:xfrm>
            <a:off x="5711410" y="1752600"/>
            <a:ext cx="2737325" cy="338396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" name="Frame 7"/>
          <p:cNvSpPr/>
          <p:nvPr/>
        </p:nvSpPr>
        <p:spPr bwMode="auto">
          <a:xfrm>
            <a:off x="3733800" y="2590800"/>
            <a:ext cx="2438400" cy="1524000"/>
          </a:xfrm>
          <a:prstGeom prst="frame">
            <a:avLst/>
          </a:prstGeom>
          <a:solidFill>
            <a:schemeClr val="accent1">
              <a:alpha val="2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2695-C3BF-7446-8906-33E2DC5C9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Key Factors for the Selection of Initial Therapy for AML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E43E8F0F-F08D-EC40-8A18-D5D6CEFB902D}"/>
              </a:ext>
            </a:extLst>
          </p:cNvPr>
          <p:cNvSpPr/>
          <p:nvPr/>
        </p:nvSpPr>
        <p:spPr bwMode="auto">
          <a:xfrm>
            <a:off x="5331226" y="2386210"/>
            <a:ext cx="3649767" cy="592192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B2AD02AA-BA29-D44A-8A8D-FDA464769B1C}"/>
              </a:ext>
            </a:extLst>
          </p:cNvPr>
          <p:cNvCxnSpPr>
            <a:cxnSpLocks/>
          </p:cNvCxnSpPr>
          <p:nvPr/>
        </p:nvCxnSpPr>
        <p:spPr bwMode="auto">
          <a:xfrm flipH="1">
            <a:off x="5027079" y="2999296"/>
            <a:ext cx="228110" cy="1595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4C8A0D78-DA1F-A74A-890C-5D0500839DC2}"/>
              </a:ext>
            </a:extLst>
          </p:cNvPr>
          <p:cNvCxnSpPr>
            <a:cxnSpLocks/>
          </p:cNvCxnSpPr>
          <p:nvPr/>
        </p:nvCxnSpPr>
        <p:spPr bwMode="auto">
          <a:xfrm>
            <a:off x="8834431" y="3022403"/>
            <a:ext cx="198435" cy="2374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4E888D1-C282-4C43-8DBD-391A539FCCB6}"/>
              </a:ext>
            </a:extLst>
          </p:cNvPr>
          <p:cNvSpPr/>
          <p:nvPr/>
        </p:nvSpPr>
        <p:spPr bwMode="auto">
          <a:xfrm>
            <a:off x="4038600" y="3186999"/>
            <a:ext cx="1824883" cy="592192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B7CA4E1A-0E5C-0A47-B894-1DD99AAE5C3B}"/>
              </a:ext>
            </a:extLst>
          </p:cNvPr>
          <p:cNvSpPr/>
          <p:nvPr/>
        </p:nvSpPr>
        <p:spPr bwMode="auto">
          <a:xfrm>
            <a:off x="7892313" y="3259813"/>
            <a:ext cx="2281104" cy="592192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E4D8FA46-C898-5F4A-8BB6-9B7E3F8EBDBE}"/>
              </a:ext>
            </a:extLst>
          </p:cNvPr>
          <p:cNvSpPr/>
          <p:nvPr/>
        </p:nvSpPr>
        <p:spPr bwMode="auto">
          <a:xfrm>
            <a:off x="9003944" y="4302930"/>
            <a:ext cx="2509215" cy="2326470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86D0D03E-00E3-9348-AC5A-3A2E60C3BEE0}"/>
              </a:ext>
            </a:extLst>
          </p:cNvPr>
          <p:cNvCxnSpPr>
            <a:cxnSpLocks/>
          </p:cNvCxnSpPr>
          <p:nvPr/>
        </p:nvCxnSpPr>
        <p:spPr bwMode="auto">
          <a:xfrm>
            <a:off x="9741362" y="3917614"/>
            <a:ext cx="222823" cy="2833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8F2876AE-97B2-5946-B7A7-6A564D4E22C5}"/>
              </a:ext>
            </a:extLst>
          </p:cNvPr>
          <p:cNvCxnSpPr>
            <a:cxnSpLocks/>
          </p:cNvCxnSpPr>
          <p:nvPr/>
        </p:nvCxnSpPr>
        <p:spPr bwMode="auto">
          <a:xfrm flipH="1">
            <a:off x="7615199" y="3847605"/>
            <a:ext cx="228110" cy="1595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xmlns="" id="{3C51F237-70BA-FB4C-8971-C4A88EE0B8CC}"/>
              </a:ext>
            </a:extLst>
          </p:cNvPr>
          <p:cNvSpPr/>
          <p:nvPr/>
        </p:nvSpPr>
        <p:spPr bwMode="auto">
          <a:xfrm>
            <a:off x="6015557" y="4016603"/>
            <a:ext cx="2281104" cy="338396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236AFC54-D157-724D-B770-016AAE70D2FD}"/>
              </a:ext>
            </a:extLst>
          </p:cNvPr>
          <p:cNvCxnSpPr>
            <a:cxnSpLocks/>
          </p:cNvCxnSpPr>
          <p:nvPr/>
        </p:nvCxnSpPr>
        <p:spPr bwMode="auto">
          <a:xfrm flipH="1">
            <a:off x="5690343" y="4317562"/>
            <a:ext cx="228110" cy="1595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C01CFF60-A11F-A445-A78A-95FF6CDE1060}"/>
              </a:ext>
            </a:extLst>
          </p:cNvPr>
          <p:cNvCxnSpPr>
            <a:cxnSpLocks/>
          </p:cNvCxnSpPr>
          <p:nvPr/>
        </p:nvCxnSpPr>
        <p:spPr bwMode="auto">
          <a:xfrm>
            <a:off x="7342163" y="4424085"/>
            <a:ext cx="222823" cy="2833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xmlns="" id="{2ED03DE3-D29E-6541-9771-ACDF0D2963EA}"/>
              </a:ext>
            </a:extLst>
          </p:cNvPr>
          <p:cNvSpPr/>
          <p:nvPr/>
        </p:nvSpPr>
        <p:spPr bwMode="auto">
          <a:xfrm>
            <a:off x="4093570" y="4570602"/>
            <a:ext cx="1824883" cy="592192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5541BF30-2DA3-9641-A8E2-4B8833C00D30}"/>
              </a:ext>
            </a:extLst>
          </p:cNvPr>
          <p:cNvSpPr/>
          <p:nvPr/>
        </p:nvSpPr>
        <p:spPr bwMode="auto">
          <a:xfrm>
            <a:off x="6721406" y="4782687"/>
            <a:ext cx="1824883" cy="338396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EECA78BE-ADEB-7240-A295-72B2DA1C8054}"/>
              </a:ext>
            </a:extLst>
          </p:cNvPr>
          <p:cNvCxnSpPr>
            <a:cxnSpLocks/>
          </p:cNvCxnSpPr>
          <p:nvPr/>
        </p:nvCxnSpPr>
        <p:spPr bwMode="auto">
          <a:xfrm flipH="1">
            <a:off x="6463168" y="5212045"/>
            <a:ext cx="228110" cy="1595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F407808A-C777-ED4F-9401-A03F015D3E15}"/>
              </a:ext>
            </a:extLst>
          </p:cNvPr>
          <p:cNvCxnSpPr>
            <a:cxnSpLocks/>
          </p:cNvCxnSpPr>
          <p:nvPr/>
        </p:nvCxnSpPr>
        <p:spPr bwMode="auto">
          <a:xfrm>
            <a:off x="7950232" y="5182847"/>
            <a:ext cx="222823" cy="2833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5BFB28BA-C492-1741-B156-B7CD134BEE9E}"/>
              </a:ext>
            </a:extLst>
          </p:cNvPr>
          <p:cNvSpPr/>
          <p:nvPr/>
        </p:nvSpPr>
        <p:spPr bwMode="auto">
          <a:xfrm>
            <a:off x="7037789" y="5548772"/>
            <a:ext cx="1824883" cy="422995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556F04D9-5BB8-C747-B943-42EB2D77EA38}"/>
              </a:ext>
            </a:extLst>
          </p:cNvPr>
          <p:cNvSpPr/>
          <p:nvPr/>
        </p:nvSpPr>
        <p:spPr bwMode="auto">
          <a:xfrm>
            <a:off x="4866395" y="5531211"/>
            <a:ext cx="1824883" cy="422995"/>
          </a:xfrm>
          <a:prstGeom prst="roundRect">
            <a:avLst/>
          </a:prstGeom>
          <a:solidFill>
            <a:srgbClr val="F9951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89A01788-EAE4-3240-B058-0AC10AA1FB63}"/>
              </a:ext>
            </a:extLst>
          </p:cNvPr>
          <p:cNvSpPr txBox="1"/>
          <p:nvPr/>
        </p:nvSpPr>
        <p:spPr>
          <a:xfrm>
            <a:off x="4456802" y="2813484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0EF5F38A-B58B-8D4B-BA6E-75C14D844709}"/>
              </a:ext>
            </a:extLst>
          </p:cNvPr>
          <p:cNvSpPr txBox="1"/>
          <p:nvPr/>
        </p:nvSpPr>
        <p:spPr>
          <a:xfrm>
            <a:off x="5094506" y="4185800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751B152-33B8-8443-A15E-3E397AA4C971}"/>
              </a:ext>
            </a:extLst>
          </p:cNvPr>
          <p:cNvSpPr txBox="1"/>
          <p:nvPr/>
        </p:nvSpPr>
        <p:spPr>
          <a:xfrm>
            <a:off x="5906976" y="5035786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60E87E8-088B-BF4F-9149-DEBAE7E1C7F2}"/>
              </a:ext>
            </a:extLst>
          </p:cNvPr>
          <p:cNvSpPr txBox="1"/>
          <p:nvPr/>
        </p:nvSpPr>
        <p:spPr>
          <a:xfrm>
            <a:off x="9002511" y="2916817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0A21850-D9AA-364B-B1EF-EC33041A88E1}"/>
              </a:ext>
            </a:extLst>
          </p:cNvPr>
          <p:cNvSpPr txBox="1"/>
          <p:nvPr/>
        </p:nvSpPr>
        <p:spPr>
          <a:xfrm>
            <a:off x="9863306" y="3914446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0EE6559-1BAF-1D48-9F47-CA03B4B4C290}"/>
              </a:ext>
            </a:extLst>
          </p:cNvPr>
          <p:cNvSpPr txBox="1"/>
          <p:nvPr/>
        </p:nvSpPr>
        <p:spPr>
          <a:xfrm>
            <a:off x="6996861" y="3682996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522C401-1BAE-0F4E-9A10-0AD4F53055C3}"/>
              </a:ext>
            </a:extLst>
          </p:cNvPr>
          <p:cNvSpPr txBox="1"/>
          <p:nvPr/>
        </p:nvSpPr>
        <p:spPr>
          <a:xfrm>
            <a:off x="7530555" y="4417250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993CD695-6420-4449-A61A-4DE2A3D52A9A}"/>
              </a:ext>
            </a:extLst>
          </p:cNvPr>
          <p:cNvSpPr txBox="1"/>
          <p:nvPr/>
        </p:nvSpPr>
        <p:spPr>
          <a:xfrm>
            <a:off x="8038423" y="5183429"/>
            <a:ext cx="684331" cy="2537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399" y="1447800"/>
            <a:ext cx="43329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solidFill>
                  <a:srgbClr val="E9BB2B"/>
                </a:solidFill>
              </a:rPr>
              <a:t>Secondary AML?</a:t>
            </a:r>
          </a:p>
          <a:p>
            <a:pPr lvl="1"/>
            <a:r>
              <a:rPr lang="en-US" sz="2000" dirty="0">
                <a:solidFill>
                  <a:srgbClr val="E9BB2B"/>
                </a:solidFill>
              </a:rPr>
              <a:t>	YES</a:t>
            </a:r>
          </a:p>
          <a:p>
            <a:pPr marL="457200" indent="-457200">
              <a:buAutoNum type="arabicPeriod"/>
            </a:pPr>
            <a:r>
              <a:rPr lang="en-US" sz="2000" dirty="0"/>
              <a:t>Candidate for 7 + 3 induction?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FLT3 mutation?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CD33 positivity?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D4C78C5-CB91-B945-B418-FE13C7C689A7}"/>
              </a:ext>
            </a:extLst>
          </p:cNvPr>
          <p:cNvGrpSpPr/>
          <p:nvPr/>
        </p:nvGrpSpPr>
        <p:grpSpPr>
          <a:xfrm>
            <a:off x="4038600" y="1752600"/>
            <a:ext cx="7474559" cy="4876800"/>
            <a:chOff x="4038600" y="1752600"/>
            <a:chExt cx="7474559" cy="487680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B16D3C0-AABF-AE44-AD82-3E0291A9D540}"/>
                </a:ext>
              </a:extLst>
            </p:cNvPr>
            <p:cNvSpPr txBox="1"/>
            <p:nvPr/>
          </p:nvSpPr>
          <p:spPr>
            <a:xfrm>
              <a:off x="5331226" y="2386210"/>
              <a:ext cx="3649767" cy="59219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Secondary AML?</a:t>
              </a:r>
              <a:br>
                <a:rPr lang="en-US" sz="1400" b="1" dirty="0">
                  <a:solidFill>
                    <a:srgbClr val="0432FF"/>
                  </a:solidFill>
                </a:rPr>
              </a:br>
              <a:r>
                <a:rPr lang="en-US" sz="1400" b="1" dirty="0">
                  <a:solidFill>
                    <a:srgbClr val="0432FF"/>
                  </a:solidFill>
                </a:rPr>
                <a:t>(MDS or treatment related)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E885EC2-F655-BA4B-BE75-58A55F6673AE}"/>
                </a:ext>
              </a:extLst>
            </p:cNvPr>
            <p:cNvSpPr txBox="1"/>
            <p:nvPr/>
          </p:nvSpPr>
          <p:spPr>
            <a:xfrm>
              <a:off x="4038600" y="3186999"/>
              <a:ext cx="1824883" cy="59219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CPX-351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03D1D64-CF3C-7545-BB1B-F2540F6FDFB5}"/>
                </a:ext>
              </a:extLst>
            </p:cNvPr>
            <p:cNvSpPr txBox="1"/>
            <p:nvPr/>
          </p:nvSpPr>
          <p:spPr>
            <a:xfrm>
              <a:off x="7892313" y="3259813"/>
              <a:ext cx="2281104" cy="59219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Candidate for 7+3 induction?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47AC1F3-276C-DA49-8A67-540C7CE9242C}"/>
                </a:ext>
              </a:extLst>
            </p:cNvPr>
            <p:cNvSpPr txBox="1"/>
            <p:nvPr/>
          </p:nvSpPr>
          <p:spPr>
            <a:xfrm>
              <a:off x="9003944" y="4302930"/>
              <a:ext cx="2509215" cy="232647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HMA </a:t>
              </a:r>
              <a:br>
                <a:rPr lang="en-US" sz="1400" b="1" dirty="0">
                  <a:solidFill>
                    <a:srgbClr val="0432FF"/>
                  </a:solidFill>
                </a:rPr>
              </a:br>
              <a:r>
                <a:rPr lang="en-US" sz="1400" b="1" dirty="0">
                  <a:solidFill>
                    <a:srgbClr val="0432FF"/>
                  </a:solidFill>
                </a:rPr>
                <a:t>or </a:t>
              </a:r>
              <a:br>
                <a:rPr lang="en-US" sz="1400" b="1" dirty="0">
                  <a:solidFill>
                    <a:srgbClr val="0432FF"/>
                  </a:solidFill>
                </a:rPr>
              </a:br>
              <a:r>
                <a:rPr lang="en-US" sz="1400" b="1" dirty="0">
                  <a:solidFill>
                    <a:srgbClr val="0432FF"/>
                  </a:solidFill>
                </a:rPr>
                <a:t>GO </a:t>
              </a:r>
            </a:p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or </a:t>
              </a:r>
            </a:p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clinical trial</a:t>
              </a:r>
            </a:p>
            <a:p>
              <a:pPr algn="ctr"/>
              <a:endParaRPr lang="en-US" sz="1400" b="1" dirty="0">
                <a:solidFill>
                  <a:srgbClr val="0432FF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A6E6BD2A-3DFB-EF4B-976A-EDF63A484E14}"/>
                </a:ext>
              </a:extLst>
            </p:cNvPr>
            <p:cNvSpPr txBox="1"/>
            <p:nvPr/>
          </p:nvSpPr>
          <p:spPr>
            <a:xfrm>
              <a:off x="6015557" y="4016603"/>
              <a:ext cx="2281104" cy="33839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FLT3 mutation?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C3050FD-8176-EE4F-9B01-0E17A546C97E}"/>
                </a:ext>
              </a:extLst>
            </p:cNvPr>
            <p:cNvSpPr txBox="1"/>
            <p:nvPr/>
          </p:nvSpPr>
          <p:spPr>
            <a:xfrm>
              <a:off x="4093570" y="4570602"/>
              <a:ext cx="1824883" cy="59219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7+3 + </a:t>
              </a:r>
              <a:r>
                <a:rPr lang="en-US" sz="1400" b="1" dirty="0" err="1">
                  <a:solidFill>
                    <a:srgbClr val="0432FF"/>
                  </a:solidFill>
                </a:rPr>
                <a:t>midostaurin</a:t>
              </a:r>
              <a:endParaRPr lang="en-US" sz="1400" b="1" dirty="0">
                <a:solidFill>
                  <a:srgbClr val="0432FF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39EF0006-3366-B44C-802E-FD3F6FFBAD05}"/>
                </a:ext>
              </a:extLst>
            </p:cNvPr>
            <p:cNvSpPr txBox="1"/>
            <p:nvPr/>
          </p:nvSpPr>
          <p:spPr>
            <a:xfrm>
              <a:off x="6721406" y="4782687"/>
              <a:ext cx="1824883" cy="33839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CD33+?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9936CB7-A9BD-B14E-9429-51A93A68E716}"/>
                </a:ext>
              </a:extLst>
            </p:cNvPr>
            <p:cNvSpPr txBox="1"/>
            <p:nvPr/>
          </p:nvSpPr>
          <p:spPr>
            <a:xfrm>
              <a:off x="7037789" y="5548772"/>
              <a:ext cx="1824883" cy="42299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7+3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1EA3EC8E-4F24-CC46-8527-AF1DECD04AA2}"/>
                </a:ext>
              </a:extLst>
            </p:cNvPr>
            <p:cNvSpPr txBox="1"/>
            <p:nvPr/>
          </p:nvSpPr>
          <p:spPr>
            <a:xfrm>
              <a:off x="4866395" y="5531211"/>
              <a:ext cx="1824883" cy="42299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7+3 ± GO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7AE0198-9F69-1340-AD3F-DF69253BC70E}"/>
                </a:ext>
              </a:extLst>
            </p:cNvPr>
            <p:cNvSpPr txBox="1"/>
            <p:nvPr/>
          </p:nvSpPr>
          <p:spPr>
            <a:xfrm>
              <a:off x="5711410" y="1752600"/>
              <a:ext cx="2737325" cy="33839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rgbClr val="0432FF"/>
                  </a:solidFill>
                </a:rPr>
                <a:t>AML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E5F3F3-A81A-FB44-A7C6-22D68A119247}"/>
              </a:ext>
            </a:extLst>
          </p:cNvPr>
          <p:cNvSpPr txBox="1"/>
          <p:nvPr/>
        </p:nvSpPr>
        <p:spPr>
          <a:xfrm>
            <a:off x="4893484" y="1319785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kern="0" dirty="0">
                <a:solidFill>
                  <a:srgbClr val="EFC53D"/>
                </a:solidFill>
                <a:latin typeface="Arial"/>
                <a:ea typeface="ＭＳ Ｐゴシック"/>
              </a:rPr>
              <a:t>Simplified Algorithm for First-Line Therapy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4304" y="6350229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GO = </a:t>
            </a:r>
            <a:r>
              <a:rPr lang="en-US" sz="1600" dirty="0" err="1"/>
              <a:t>gemtuzumab</a:t>
            </a:r>
            <a:r>
              <a:rPr lang="en-US" sz="1600" dirty="0"/>
              <a:t> </a:t>
            </a:r>
            <a:r>
              <a:rPr lang="en-US" sz="1600" dirty="0" err="1"/>
              <a:t>ozogamicin</a:t>
            </a:r>
            <a:r>
              <a:rPr lang="en-US" sz="1600" dirty="0"/>
              <a:t>; HMA = </a:t>
            </a:r>
            <a:r>
              <a:rPr lang="en-US" sz="1600" dirty="0" err="1"/>
              <a:t>hypomethylating</a:t>
            </a:r>
            <a:r>
              <a:rPr lang="en-US" sz="1600" dirty="0"/>
              <a:t> agent</a:t>
            </a:r>
          </a:p>
        </p:txBody>
      </p:sp>
    </p:spTree>
    <p:extLst>
      <p:ext uri="{BB962C8B-B14F-4D97-AF65-F5344CB8AC3E}">
        <p14:creationId xmlns:p14="http://schemas.microsoft.com/office/powerpoint/2010/main" val="3315082357"/>
      </p:ext>
    </p:extLst>
  </p:cSld>
  <p:clrMapOvr>
    <a:masterClrMapping/>
  </p:clrMapOvr>
  <p:transition spd="slow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3" descr="VYXEOS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54214"/>
            <a:ext cx="3797300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Liposomal </a:t>
            </a:r>
            <a:r>
              <a:rPr lang="en-US" dirty="0" err="1"/>
              <a:t>Daunorubicin</a:t>
            </a:r>
            <a:r>
              <a:rPr lang="en-US" dirty="0"/>
              <a:t> and </a:t>
            </a:r>
            <a:r>
              <a:rPr lang="en-US" dirty="0" err="1"/>
              <a:t>Cytarabine</a:t>
            </a:r>
            <a:r>
              <a:rPr lang="en-US" dirty="0"/>
              <a:t> (CPX-351)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6248400" y="1352550"/>
            <a:ext cx="4876800" cy="5027613"/>
          </a:xfrm>
        </p:spPr>
        <p:txBody>
          <a:bodyPr/>
          <a:lstStyle/>
          <a:p>
            <a:r>
              <a:rPr lang="en-US" dirty="0"/>
              <a:t>1:5 molar ratio of </a:t>
            </a:r>
            <a:r>
              <a:rPr lang="en-US" dirty="0" err="1"/>
              <a:t>daunorubicin</a:t>
            </a:r>
            <a:r>
              <a:rPr lang="en-US" dirty="0"/>
              <a:t> to </a:t>
            </a:r>
            <a:r>
              <a:rPr lang="en-US" dirty="0" err="1"/>
              <a:t>cytarabine</a:t>
            </a:r>
            <a:r>
              <a:rPr lang="en-US" dirty="0"/>
              <a:t> </a:t>
            </a:r>
          </a:p>
          <a:p>
            <a:r>
              <a:rPr lang="en-US" dirty="0"/>
              <a:t>Synergistic activity in both in vitro and animal models</a:t>
            </a:r>
          </a:p>
          <a:p>
            <a:r>
              <a:rPr lang="en-US" dirty="0"/>
              <a:t>100 nm </a:t>
            </a:r>
            <a:r>
              <a:rPr lang="en-US" dirty="0" err="1"/>
              <a:t>bilamellar</a:t>
            </a:r>
            <a:r>
              <a:rPr lang="en-US" dirty="0"/>
              <a:t> liposomes</a:t>
            </a:r>
          </a:p>
          <a:p>
            <a:r>
              <a:rPr lang="en-US" dirty="0"/>
              <a:t>1 unit = 0.44 mg </a:t>
            </a:r>
            <a:r>
              <a:rPr lang="en-US" dirty="0" err="1"/>
              <a:t>daunorubicin</a:t>
            </a:r>
            <a:r>
              <a:rPr lang="en-US" dirty="0"/>
              <a:t> and 1.0 mg </a:t>
            </a:r>
            <a:r>
              <a:rPr lang="en-US" dirty="0" err="1"/>
              <a:t>cytarabine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(1:5 molar ratio) complexed with copper</a:t>
            </a:r>
          </a:p>
          <a:p>
            <a:r>
              <a:rPr lang="en-US" dirty="0"/>
              <a:t>Targets bone marrow and preferentially targets leukemic compared to normal marrow progenitors</a:t>
            </a:r>
          </a:p>
        </p:txBody>
      </p:sp>
    </p:spTree>
    <p:extLst>
      <p:ext uri="{BB962C8B-B14F-4D97-AF65-F5344CB8AC3E}">
        <p14:creationId xmlns:p14="http://schemas.microsoft.com/office/powerpoint/2010/main" val="1719175381"/>
      </p:ext>
    </p:extLst>
  </p:cSld>
  <p:clrMapOvr>
    <a:masterClrMapping/>
  </p:clrMapOvr>
  <p:transition spd="slow"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CPX-351</a:t>
            </a:r>
          </a:p>
        </p:txBody>
      </p:sp>
      <p:sp>
        <p:nvSpPr>
          <p:cNvPr id="716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sz="22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Mechanism of action</a:t>
            </a:r>
            <a:r>
              <a:rPr lang="en-US" sz="22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200" dirty="0"/>
              <a:t>Liposome-encapsulated fixed ratio of daunorubicin and cytarabine</a:t>
            </a:r>
            <a:endParaRPr lang="en-US" sz="2200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2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Indication</a:t>
            </a:r>
            <a:r>
              <a:rPr lang="en-US" sz="22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200" dirty="0"/>
              <a:t>For the treatment of newly diagnosed therapy-related AML or AML with myelodysplasia-related changes 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2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Recommended dose</a:t>
            </a:r>
            <a:r>
              <a:rPr lang="en-US" sz="22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200" dirty="0"/>
              <a:t>Induction: (daunorubicin 44 mg/m</a:t>
            </a:r>
            <a:r>
              <a:rPr lang="en-US" sz="2200" baseline="30000" dirty="0"/>
              <a:t>2</a:t>
            </a:r>
            <a:r>
              <a:rPr lang="en-US" sz="2200" dirty="0"/>
              <a:t> and cytarabine 100 mg/m</a:t>
            </a:r>
            <a:r>
              <a:rPr lang="en-US" sz="2200" baseline="30000" dirty="0"/>
              <a:t>2</a:t>
            </a:r>
            <a:r>
              <a:rPr lang="en-US" sz="2200" dirty="0"/>
              <a:t>) liposome via intravenous infusion over 90 minutes on days 1, 3, and 5 and on days 1 and 3 for subsequent cycles of induction, if needed</a:t>
            </a:r>
          </a:p>
          <a:p>
            <a:pPr>
              <a:spcBef>
                <a:spcPts val="1200"/>
              </a:spcBef>
              <a:defRPr/>
            </a:pPr>
            <a:r>
              <a:rPr lang="en-US" sz="2200" dirty="0"/>
              <a:t>Consolidation: (daunorubicin 29 mg/m</a:t>
            </a:r>
            <a:r>
              <a:rPr lang="en-US" sz="2200" baseline="30000" dirty="0"/>
              <a:t>2</a:t>
            </a:r>
            <a:r>
              <a:rPr lang="en-US" sz="2200" dirty="0"/>
              <a:t> and cytarabine 65 mg/m</a:t>
            </a:r>
            <a:r>
              <a:rPr lang="en-US" sz="2200" baseline="30000" dirty="0"/>
              <a:t>2</a:t>
            </a:r>
            <a:r>
              <a:rPr lang="en-US" sz="2200" dirty="0"/>
              <a:t>) liposome via intravenous infusion over 90 minutes on days 1 and 3</a:t>
            </a:r>
          </a:p>
        </p:txBody>
      </p:sp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15240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https://</a:t>
            </a:r>
            <a:r>
              <a:rPr lang="en-US" sz="1600" dirty="0" err="1">
                <a:solidFill>
                  <a:srgbClr val="FFFFFF"/>
                </a:solidFill>
              </a:rPr>
              <a:t>www.fda.gov</a:t>
            </a:r>
            <a:r>
              <a:rPr lang="en-US" sz="1600" dirty="0">
                <a:solidFill>
                  <a:srgbClr val="FFFFFF"/>
                </a:solidFill>
              </a:rPr>
              <a:t>/Drugs/</a:t>
            </a:r>
            <a:r>
              <a:rPr lang="en-US" sz="1600" dirty="0" err="1">
                <a:solidFill>
                  <a:srgbClr val="FFFFFF"/>
                </a:solidFill>
              </a:rPr>
              <a:t>InformationOnDrugs</a:t>
            </a:r>
            <a:r>
              <a:rPr lang="en-US" sz="1600" dirty="0">
                <a:solidFill>
                  <a:srgbClr val="FFFFFF"/>
                </a:solidFill>
              </a:rPr>
              <a:t>/</a:t>
            </a:r>
            <a:r>
              <a:rPr lang="en-US" sz="1600" dirty="0" err="1">
                <a:solidFill>
                  <a:srgbClr val="FFFFFF"/>
                </a:solidFill>
              </a:rPr>
              <a:t>ApprovedDrugs</a:t>
            </a:r>
            <a:r>
              <a:rPr lang="en-US" sz="1600" dirty="0">
                <a:solidFill>
                  <a:srgbClr val="FFFFFF"/>
                </a:solidFill>
              </a:rPr>
              <a:t>/ucm569950.htm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(Daunorubicin and cytarabine) liposome package insert, April 2017</a:t>
            </a:r>
          </a:p>
        </p:txBody>
      </p:sp>
    </p:spTree>
    <p:extLst>
      <p:ext uri="{BB962C8B-B14F-4D97-AF65-F5344CB8AC3E}">
        <p14:creationId xmlns:p14="http://schemas.microsoft.com/office/powerpoint/2010/main" val="1126199400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2250"/>
            <a:ext cx="10972800" cy="841248"/>
          </a:xfrm>
        </p:spPr>
        <p:txBody>
          <a:bodyPr anchor="t"/>
          <a:lstStyle/>
          <a:p>
            <a:pPr eaLnBrk="1" hangingPunct="1">
              <a:spcAft>
                <a:spcPts val="600"/>
              </a:spcAft>
              <a:defRPr/>
            </a:pPr>
            <a:r>
              <a:rPr lang="en-US" sz="3200" dirty="0"/>
              <a:t>Oncology Grand Rounds Series</a:t>
            </a:r>
            <a:endParaRPr lang="en-US" sz="2600" dirty="0"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3DD465-FFD8-4A49-A1A8-C05D4DE16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008" y="1063498"/>
            <a:ext cx="7061004" cy="5486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4762800"/>
      </p:ext>
    </p:extLst>
  </p:cSld>
  <p:clrMapOvr>
    <a:masterClrMapping/>
  </p:clrMapOvr>
  <p:transition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600" dirty="0"/>
              <a:t>Overall survival (OS) with CPX-351 versus 7+3 in older adults with newly diagnosed, therapy-related acute myeloid leukemia (</a:t>
            </a:r>
            <a:r>
              <a:rPr lang="en-US" sz="2600" dirty="0" err="1"/>
              <a:t>tAML</a:t>
            </a:r>
            <a:r>
              <a:rPr lang="en-US" sz="2600" dirty="0"/>
              <a:t>): Subgroup analysis of a phase III study</a:t>
            </a:r>
            <a:br>
              <a:rPr lang="en-US" sz="2600" dirty="0"/>
            </a:br>
            <a:r>
              <a:rPr lang="en-US" sz="1000" dirty="0"/>
              <a:t/>
            </a:r>
            <a:br>
              <a:rPr lang="en-US" sz="1000" dirty="0"/>
            </a:br>
            <a:r>
              <a:rPr lang="en-US" sz="2600" dirty="0"/>
              <a:t>Efficacy by consolidation administration site: Subgroup analysis of a phase III study of CPX-351 versus 7+3 in older adults with newly diagnosed, high-risk acute myeloid leukemia (AML) 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28800" y="4343689"/>
            <a:ext cx="8534400" cy="1752600"/>
          </a:xfrm>
        </p:spPr>
        <p:txBody>
          <a:bodyPr/>
          <a:lstStyle/>
          <a:p>
            <a:r>
              <a:rPr lang="en-US" sz="2400" dirty="0"/>
              <a:t>Lancet JE et al. </a:t>
            </a:r>
            <a:br>
              <a:rPr lang="en-US" sz="2400" dirty="0"/>
            </a:br>
            <a:r>
              <a:rPr lang="en-US" sz="2400" i="1" dirty="0"/>
              <a:t>Proc ASCO </a:t>
            </a:r>
            <a:r>
              <a:rPr lang="en-US" sz="2400" dirty="0"/>
              <a:t>2017;Abstract 7035. </a:t>
            </a:r>
          </a:p>
          <a:p>
            <a:r>
              <a:rPr lang="en-US" sz="2400" dirty="0" err="1"/>
              <a:t>Kolitz</a:t>
            </a:r>
            <a:r>
              <a:rPr lang="en-US" sz="2400" dirty="0"/>
              <a:t> JE et al. </a:t>
            </a:r>
            <a:br>
              <a:rPr lang="en-US" sz="2400" dirty="0"/>
            </a:br>
            <a:r>
              <a:rPr lang="en-US" sz="2400" i="1" dirty="0"/>
              <a:t>Proc ASCO </a:t>
            </a:r>
            <a:r>
              <a:rPr lang="en-US" sz="2400" dirty="0"/>
              <a:t>2017;Abstract 7036.</a:t>
            </a:r>
          </a:p>
        </p:txBody>
      </p:sp>
    </p:spTree>
    <p:extLst>
      <p:ext uri="{BB962C8B-B14F-4D97-AF65-F5344CB8AC3E}">
        <p14:creationId xmlns:p14="http://schemas.microsoft.com/office/powerpoint/2010/main" val="3819684293"/>
      </p:ext>
    </p:extLst>
  </p:cSld>
  <p:clrMapOvr>
    <a:masterClrMapping/>
  </p:clrMapOvr>
  <p:transition spd="slow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2224007" y="2819400"/>
            <a:ext cx="7758193" cy="2788402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Efficacy of CPX-351 in Older Patients with Therapy-Related AML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1524000"/>
          </a:xfrm>
        </p:spPr>
        <p:txBody>
          <a:bodyPr/>
          <a:lstStyle/>
          <a:p>
            <a:r>
              <a:rPr lang="en-US" sz="2200" dirty="0"/>
              <a:t>Subgroup analysis of patients with therapy-related AML from the Phase III </a:t>
            </a:r>
            <a:r>
              <a:rPr lang="mr-IN" sz="2200" dirty="0"/>
              <a:t>CLTR0310-301</a:t>
            </a:r>
            <a:r>
              <a:rPr lang="en-US" sz="2200" dirty="0"/>
              <a:t> study of CPX-351 compared to standard 7 + 3 regimen for older patients (age 60 to 75 years) with newly diagnosed, secondary AML</a:t>
            </a:r>
          </a:p>
        </p:txBody>
      </p:sp>
      <p:graphicFrame>
        <p:nvGraphicFramePr>
          <p:cNvPr id="4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047877"/>
              </p:ext>
            </p:extLst>
          </p:nvPr>
        </p:nvGraphicFramePr>
        <p:xfrm>
          <a:off x="2324101" y="2940802"/>
          <a:ext cx="7543799" cy="2545596"/>
        </p:xfrm>
        <a:graphic>
          <a:graphicData uri="http://schemas.openxmlformats.org/drawingml/2006/table">
            <a:tbl>
              <a:tblPr/>
              <a:tblGrid>
                <a:gridCol w="24393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44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65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CPX-351</a:t>
                      </a:r>
                      <a:b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 = 30</a:t>
                      </a: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7 + 3</a:t>
                      </a:r>
                      <a:b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 = 32</a:t>
                      </a: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HR</a:t>
                      </a: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1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Median OS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12.17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20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6.64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20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0.49</a:t>
                      </a:r>
                      <a:endParaRPr lang="en-US" sz="2000" b="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1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Median EFS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2.5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20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1.64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20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0.66</a:t>
                      </a:r>
                      <a:endParaRPr lang="en-US" sz="2000" b="0" i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1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Remission duration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10.87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20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6.11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20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baseline="0" dirty="0">
                          <a:solidFill>
                            <a:schemeClr val="bg1"/>
                          </a:solidFill>
                        </a:rPr>
                        <a:t>0.50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51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CR +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CRi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明朝" charset="-128"/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47%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36%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baseline="0" dirty="0">
                          <a:solidFill>
                            <a:schemeClr val="bg1"/>
                          </a:solidFill>
                        </a:rPr>
                        <a:t>—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6400800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>
                <a:solidFill>
                  <a:schemeClr val="bg1"/>
                </a:solidFill>
              </a:rPr>
              <a:t>Lancet</a:t>
            </a:r>
            <a:r>
              <a:rPr lang="tr-TR" sz="1600" dirty="0">
                <a:solidFill>
                  <a:schemeClr val="bg1"/>
                </a:solidFill>
              </a:rPr>
              <a:t> JE et al. </a:t>
            </a:r>
            <a:r>
              <a:rPr lang="tr-TR" sz="1600" i="1" dirty="0" err="1">
                <a:solidFill>
                  <a:schemeClr val="bg1"/>
                </a:solidFill>
              </a:rPr>
              <a:t>Proc</a:t>
            </a:r>
            <a:r>
              <a:rPr lang="tr-TR" sz="1600" i="1" dirty="0">
                <a:solidFill>
                  <a:schemeClr val="bg1"/>
                </a:solidFill>
              </a:rPr>
              <a:t> ASCO </a:t>
            </a:r>
            <a:r>
              <a:rPr lang="tr-TR" sz="1600" dirty="0">
                <a:solidFill>
                  <a:schemeClr val="bg1"/>
                </a:solidFill>
              </a:rPr>
              <a:t>2017;Abstract 7035.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7914"/>
      </p:ext>
    </p:extLst>
  </p:cSld>
  <p:clrMapOvr>
    <a:masterClrMapping/>
  </p:clrMapOvr>
  <p:transition spd="slow"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reeform 2339"/>
          <p:cNvSpPr>
            <a:spLocks/>
          </p:cNvSpPr>
          <p:nvPr/>
        </p:nvSpPr>
        <p:spPr bwMode="auto">
          <a:xfrm>
            <a:off x="1130300" y="2010890"/>
            <a:ext cx="3168651" cy="2452688"/>
          </a:xfrm>
          <a:custGeom>
            <a:avLst/>
            <a:gdLst>
              <a:gd name="T0" fmla="*/ 2376488 w 2376488"/>
              <a:gd name="T1" fmla="*/ 2452688 h 2452688"/>
              <a:gd name="T2" fmla="*/ 2262188 w 2376488"/>
              <a:gd name="T3" fmla="*/ 2452688 h 2452688"/>
              <a:gd name="T4" fmla="*/ 2262188 w 2376488"/>
              <a:gd name="T5" fmla="*/ 2290762 h 2452688"/>
              <a:gd name="T6" fmla="*/ 1343025 w 2376488"/>
              <a:gd name="T7" fmla="*/ 2286000 h 2452688"/>
              <a:gd name="T8" fmla="*/ 1347788 w 2376488"/>
              <a:gd name="T9" fmla="*/ 2124074 h 2452688"/>
              <a:gd name="T10" fmla="*/ 728663 w 2376488"/>
              <a:gd name="T11" fmla="*/ 2124074 h 2452688"/>
              <a:gd name="T12" fmla="*/ 723900 w 2376488"/>
              <a:gd name="T13" fmla="*/ 1943100 h 2452688"/>
              <a:gd name="T14" fmla="*/ 442913 w 2376488"/>
              <a:gd name="T15" fmla="*/ 1943100 h 2452688"/>
              <a:gd name="T16" fmla="*/ 442913 w 2376488"/>
              <a:gd name="T17" fmla="*/ 1781175 h 2452688"/>
              <a:gd name="T18" fmla="*/ 352425 w 2376488"/>
              <a:gd name="T19" fmla="*/ 1781175 h 2452688"/>
              <a:gd name="T20" fmla="*/ 357188 w 2376488"/>
              <a:gd name="T21" fmla="*/ 1643063 h 2452688"/>
              <a:gd name="T22" fmla="*/ 280988 w 2376488"/>
              <a:gd name="T23" fmla="*/ 1643063 h 2452688"/>
              <a:gd name="T24" fmla="*/ 285750 w 2376488"/>
              <a:gd name="T25" fmla="*/ 1509713 h 2452688"/>
              <a:gd name="T26" fmla="*/ 271463 w 2376488"/>
              <a:gd name="T27" fmla="*/ 1509713 h 2452688"/>
              <a:gd name="T28" fmla="*/ 266700 w 2376488"/>
              <a:gd name="T29" fmla="*/ 1228725 h 2452688"/>
              <a:gd name="T30" fmla="*/ 242888 w 2376488"/>
              <a:gd name="T31" fmla="*/ 1228725 h 2452688"/>
              <a:gd name="T32" fmla="*/ 247650 w 2376488"/>
              <a:gd name="T33" fmla="*/ 1090613 h 2452688"/>
              <a:gd name="T34" fmla="*/ 228600 w 2376488"/>
              <a:gd name="T35" fmla="*/ 1090613 h 2452688"/>
              <a:gd name="T36" fmla="*/ 233363 w 2376488"/>
              <a:gd name="T37" fmla="*/ 804863 h 2452688"/>
              <a:gd name="T38" fmla="*/ 219075 w 2376488"/>
              <a:gd name="T39" fmla="*/ 800100 h 2452688"/>
              <a:gd name="T40" fmla="*/ 223838 w 2376488"/>
              <a:gd name="T41" fmla="*/ 666750 h 2452688"/>
              <a:gd name="T42" fmla="*/ 133350 w 2376488"/>
              <a:gd name="T43" fmla="*/ 666750 h 2452688"/>
              <a:gd name="T44" fmla="*/ 138113 w 2376488"/>
              <a:gd name="T45" fmla="*/ 528638 h 2452688"/>
              <a:gd name="T46" fmla="*/ 119063 w 2376488"/>
              <a:gd name="T47" fmla="*/ 528638 h 2452688"/>
              <a:gd name="T48" fmla="*/ 123825 w 2376488"/>
              <a:gd name="T49" fmla="*/ 395288 h 2452688"/>
              <a:gd name="T50" fmla="*/ 95250 w 2376488"/>
              <a:gd name="T51" fmla="*/ 395288 h 2452688"/>
              <a:gd name="T52" fmla="*/ 95250 w 2376488"/>
              <a:gd name="T53" fmla="*/ 123825 h 2452688"/>
              <a:gd name="T54" fmla="*/ 76200 w 2376488"/>
              <a:gd name="T55" fmla="*/ 123825 h 2452688"/>
              <a:gd name="T56" fmla="*/ 76200 w 2376488"/>
              <a:gd name="T57" fmla="*/ 0 h 2452688"/>
              <a:gd name="T58" fmla="*/ 0 w 2376488"/>
              <a:gd name="T59" fmla="*/ 0 h 245268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76488"/>
              <a:gd name="T91" fmla="*/ 0 h 2452688"/>
              <a:gd name="T92" fmla="*/ 2376488 w 2376488"/>
              <a:gd name="T93" fmla="*/ 2452688 h 245268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376488" h="2452688">
                <a:moveTo>
                  <a:pt x="2376488" y="2452688"/>
                </a:moveTo>
                <a:lnTo>
                  <a:pt x="2262188" y="2452688"/>
                </a:lnTo>
                <a:lnTo>
                  <a:pt x="2262188" y="2290763"/>
                </a:lnTo>
                <a:lnTo>
                  <a:pt x="1343025" y="2286000"/>
                </a:lnTo>
                <a:lnTo>
                  <a:pt x="1347788" y="2124075"/>
                </a:lnTo>
                <a:lnTo>
                  <a:pt x="728663" y="2124075"/>
                </a:lnTo>
                <a:lnTo>
                  <a:pt x="723900" y="1943100"/>
                </a:lnTo>
                <a:lnTo>
                  <a:pt x="442913" y="1943100"/>
                </a:lnTo>
                <a:lnTo>
                  <a:pt x="442913" y="1781175"/>
                </a:lnTo>
                <a:lnTo>
                  <a:pt x="352425" y="1781175"/>
                </a:lnTo>
                <a:lnTo>
                  <a:pt x="357188" y="1643063"/>
                </a:lnTo>
                <a:lnTo>
                  <a:pt x="280988" y="1643063"/>
                </a:lnTo>
                <a:lnTo>
                  <a:pt x="285750" y="1509713"/>
                </a:lnTo>
                <a:lnTo>
                  <a:pt x="271463" y="1509713"/>
                </a:lnTo>
                <a:cubicBezTo>
                  <a:pt x="269875" y="1416050"/>
                  <a:pt x="268288" y="1322388"/>
                  <a:pt x="266700" y="1228725"/>
                </a:cubicBezTo>
                <a:lnTo>
                  <a:pt x="242888" y="1228725"/>
                </a:lnTo>
                <a:lnTo>
                  <a:pt x="247650" y="1090613"/>
                </a:lnTo>
                <a:lnTo>
                  <a:pt x="228600" y="1090613"/>
                </a:lnTo>
                <a:cubicBezTo>
                  <a:pt x="230188" y="995363"/>
                  <a:pt x="231775" y="900113"/>
                  <a:pt x="233363" y="804863"/>
                </a:cubicBezTo>
                <a:lnTo>
                  <a:pt x="219075" y="800100"/>
                </a:lnTo>
                <a:lnTo>
                  <a:pt x="223838" y="666750"/>
                </a:lnTo>
                <a:lnTo>
                  <a:pt x="133350" y="666750"/>
                </a:lnTo>
                <a:lnTo>
                  <a:pt x="138113" y="528638"/>
                </a:lnTo>
                <a:lnTo>
                  <a:pt x="119063" y="528638"/>
                </a:lnTo>
                <a:lnTo>
                  <a:pt x="123825" y="395288"/>
                </a:lnTo>
                <a:lnTo>
                  <a:pt x="95250" y="395288"/>
                </a:lnTo>
                <a:lnTo>
                  <a:pt x="95250" y="123825"/>
                </a:lnTo>
                <a:lnTo>
                  <a:pt x="76200" y="123825"/>
                </a:lnTo>
                <a:lnTo>
                  <a:pt x="76200" y="0"/>
                </a:ln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F995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168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CPX-351 in Secondary AML</a:t>
            </a:r>
            <a:endParaRPr lang="en-US" dirty="0">
              <a:solidFill>
                <a:srgbClr val="FF00FF"/>
              </a:solidFill>
              <a:latin typeface="Arial" charset="0"/>
              <a:sym typeface="Symbol" charset="0"/>
            </a:endParaRPr>
          </a:p>
        </p:txBody>
      </p:sp>
      <p:sp>
        <p:nvSpPr>
          <p:cNvPr id="71683" name="Text Box 9"/>
          <p:cNvSpPr txBox="1">
            <a:spLocks noChangeArrowheads="1"/>
          </p:cNvSpPr>
          <p:nvPr/>
        </p:nvSpPr>
        <p:spPr bwMode="auto">
          <a:xfrm>
            <a:off x="1227667" y="1671165"/>
            <a:ext cx="486833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EFS</a:t>
            </a:r>
          </a:p>
        </p:txBody>
      </p:sp>
      <p:sp>
        <p:nvSpPr>
          <p:cNvPr id="71684" name="Text Box 10"/>
          <p:cNvSpPr txBox="1">
            <a:spLocks noChangeArrowheads="1"/>
          </p:cNvSpPr>
          <p:nvPr/>
        </p:nvSpPr>
        <p:spPr bwMode="auto">
          <a:xfrm>
            <a:off x="6788151" y="1671165"/>
            <a:ext cx="501226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OS</a:t>
            </a:r>
          </a:p>
        </p:txBody>
      </p:sp>
      <p:sp>
        <p:nvSpPr>
          <p:cNvPr id="71685" name="Text Box 8"/>
          <p:cNvSpPr txBox="1">
            <a:spLocks noChangeArrowheads="1"/>
          </p:cNvSpPr>
          <p:nvPr/>
        </p:nvSpPr>
        <p:spPr bwMode="auto">
          <a:xfrm>
            <a:off x="137950" y="6426840"/>
            <a:ext cx="741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Lancet JE et al. </a:t>
            </a:r>
            <a:r>
              <a:rPr lang="en-US" sz="1600" i="1" dirty="0">
                <a:solidFill>
                  <a:schemeClr val="bg1"/>
                </a:solidFill>
              </a:rPr>
              <a:t>Proc ASCO </a:t>
            </a:r>
            <a:r>
              <a:rPr lang="en-US" sz="1600" dirty="0">
                <a:solidFill>
                  <a:schemeClr val="bg1"/>
                </a:solidFill>
              </a:rPr>
              <a:t>2011;Abstract 6519.</a:t>
            </a:r>
          </a:p>
        </p:txBody>
      </p:sp>
      <p:sp>
        <p:nvSpPr>
          <p:cNvPr id="71686" name="Rectangle 50"/>
          <p:cNvSpPr>
            <a:spLocks noChangeArrowheads="1"/>
          </p:cNvSpPr>
          <p:nvPr/>
        </p:nvSpPr>
        <p:spPr bwMode="auto">
          <a:xfrm>
            <a:off x="871701" y="4554065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/>
              <a:t>0</a:t>
            </a:r>
          </a:p>
        </p:txBody>
      </p:sp>
      <p:sp>
        <p:nvSpPr>
          <p:cNvPr id="71687" name="Rectangle 51"/>
          <p:cNvSpPr>
            <a:spLocks noChangeArrowheads="1"/>
          </p:cNvSpPr>
          <p:nvPr/>
        </p:nvSpPr>
        <p:spPr bwMode="auto">
          <a:xfrm>
            <a:off x="771852" y="4023840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/>
              <a:t>20</a:t>
            </a:r>
          </a:p>
        </p:txBody>
      </p:sp>
      <p:sp>
        <p:nvSpPr>
          <p:cNvPr id="71688" name="Rectangle 52"/>
          <p:cNvSpPr>
            <a:spLocks noChangeArrowheads="1"/>
          </p:cNvSpPr>
          <p:nvPr/>
        </p:nvSpPr>
        <p:spPr bwMode="auto">
          <a:xfrm>
            <a:off x="771852" y="3495203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/>
              <a:t>40</a:t>
            </a:r>
          </a:p>
        </p:txBody>
      </p:sp>
      <p:sp>
        <p:nvSpPr>
          <p:cNvPr id="71689" name="Rectangle 53"/>
          <p:cNvSpPr>
            <a:spLocks noChangeArrowheads="1"/>
          </p:cNvSpPr>
          <p:nvPr/>
        </p:nvSpPr>
        <p:spPr bwMode="auto">
          <a:xfrm>
            <a:off x="771852" y="2966565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/>
              <a:t>60</a:t>
            </a:r>
          </a:p>
        </p:txBody>
      </p:sp>
      <p:sp>
        <p:nvSpPr>
          <p:cNvPr id="71690" name="Rectangle 54"/>
          <p:cNvSpPr>
            <a:spLocks noChangeArrowheads="1"/>
          </p:cNvSpPr>
          <p:nvPr/>
        </p:nvSpPr>
        <p:spPr bwMode="auto">
          <a:xfrm>
            <a:off x="771852" y="2436340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/>
              <a:t>80</a:t>
            </a:r>
          </a:p>
        </p:txBody>
      </p:sp>
      <p:sp>
        <p:nvSpPr>
          <p:cNvPr id="71691" name="Rectangle 55"/>
          <p:cNvSpPr>
            <a:spLocks noChangeArrowheads="1"/>
          </p:cNvSpPr>
          <p:nvPr/>
        </p:nvSpPr>
        <p:spPr bwMode="auto">
          <a:xfrm>
            <a:off x="672002" y="1907703"/>
            <a:ext cx="2995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/>
              <a:t>100</a:t>
            </a:r>
          </a:p>
        </p:txBody>
      </p:sp>
      <p:sp>
        <p:nvSpPr>
          <p:cNvPr id="71692" name="Rectangle 59"/>
          <p:cNvSpPr>
            <a:spLocks noChangeArrowheads="1"/>
          </p:cNvSpPr>
          <p:nvPr/>
        </p:nvSpPr>
        <p:spPr bwMode="auto">
          <a:xfrm>
            <a:off x="1049867" y="4735041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0</a:t>
            </a:r>
          </a:p>
        </p:txBody>
      </p:sp>
      <p:sp>
        <p:nvSpPr>
          <p:cNvPr id="71693" name="Rectangle 69"/>
          <p:cNvSpPr>
            <a:spLocks noChangeArrowheads="1"/>
          </p:cNvSpPr>
          <p:nvPr/>
        </p:nvSpPr>
        <p:spPr bwMode="auto">
          <a:xfrm>
            <a:off x="1894233" y="4735040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/>
              <a:t>3</a:t>
            </a:r>
          </a:p>
        </p:txBody>
      </p:sp>
      <p:sp>
        <p:nvSpPr>
          <p:cNvPr id="71694" name="Rectangle 79"/>
          <p:cNvSpPr>
            <a:spLocks noChangeArrowheads="1"/>
          </p:cNvSpPr>
          <p:nvPr/>
        </p:nvSpPr>
        <p:spPr bwMode="auto">
          <a:xfrm>
            <a:off x="2656418" y="4735041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6</a:t>
            </a:r>
          </a:p>
        </p:txBody>
      </p:sp>
      <p:sp>
        <p:nvSpPr>
          <p:cNvPr id="71695" name="Rectangle 89"/>
          <p:cNvSpPr>
            <a:spLocks noChangeArrowheads="1"/>
          </p:cNvSpPr>
          <p:nvPr/>
        </p:nvSpPr>
        <p:spPr bwMode="auto">
          <a:xfrm>
            <a:off x="3452285" y="4735041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9</a:t>
            </a:r>
          </a:p>
        </p:txBody>
      </p:sp>
      <p:sp>
        <p:nvSpPr>
          <p:cNvPr id="71696" name="Rectangle 99"/>
          <p:cNvSpPr>
            <a:spLocks noChangeArrowheads="1"/>
          </p:cNvSpPr>
          <p:nvPr/>
        </p:nvSpPr>
        <p:spPr bwMode="auto">
          <a:xfrm>
            <a:off x="4201584" y="4735041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12</a:t>
            </a:r>
          </a:p>
        </p:txBody>
      </p:sp>
      <p:sp>
        <p:nvSpPr>
          <p:cNvPr id="71697" name="Rectangle 109"/>
          <p:cNvSpPr>
            <a:spLocks noChangeArrowheads="1"/>
          </p:cNvSpPr>
          <p:nvPr/>
        </p:nvSpPr>
        <p:spPr bwMode="auto">
          <a:xfrm>
            <a:off x="5005917" y="4735041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15</a:t>
            </a:r>
          </a:p>
        </p:txBody>
      </p:sp>
      <p:sp>
        <p:nvSpPr>
          <p:cNvPr id="71698" name="Rectangle 119"/>
          <p:cNvSpPr>
            <a:spLocks noChangeArrowheads="1"/>
          </p:cNvSpPr>
          <p:nvPr/>
        </p:nvSpPr>
        <p:spPr bwMode="auto">
          <a:xfrm>
            <a:off x="5810251" y="4735041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18</a:t>
            </a:r>
          </a:p>
        </p:txBody>
      </p:sp>
      <p:sp>
        <p:nvSpPr>
          <p:cNvPr id="71699" name="Rectangle 120"/>
          <p:cNvSpPr>
            <a:spLocks noChangeArrowheads="1"/>
          </p:cNvSpPr>
          <p:nvPr/>
        </p:nvSpPr>
        <p:spPr bwMode="auto">
          <a:xfrm>
            <a:off x="982133" y="5003328"/>
            <a:ext cx="511386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1400" b="1"/>
              <a:t>Mos From Randomization</a:t>
            </a:r>
          </a:p>
        </p:txBody>
      </p:sp>
      <p:sp>
        <p:nvSpPr>
          <p:cNvPr id="71700" name="Rectangle 122"/>
          <p:cNvSpPr>
            <a:spLocks noChangeArrowheads="1"/>
          </p:cNvSpPr>
          <p:nvPr/>
        </p:nvSpPr>
        <p:spPr bwMode="auto">
          <a:xfrm>
            <a:off x="1894233" y="5512915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F9951E"/>
                </a:solidFill>
              </a:rPr>
              <a:t>4</a:t>
            </a:r>
          </a:p>
        </p:txBody>
      </p:sp>
      <p:sp>
        <p:nvSpPr>
          <p:cNvPr id="71701" name="Rectangle 123"/>
          <p:cNvSpPr>
            <a:spLocks noChangeArrowheads="1"/>
          </p:cNvSpPr>
          <p:nvPr/>
        </p:nvSpPr>
        <p:spPr bwMode="auto">
          <a:xfrm>
            <a:off x="1282513" y="5512915"/>
            <a:ext cx="4023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 dirty="0">
                <a:solidFill>
                  <a:srgbClr val="F9951E"/>
                </a:solidFill>
              </a:rPr>
              <a:t>7+3: </a:t>
            </a:r>
          </a:p>
        </p:txBody>
      </p:sp>
      <p:sp>
        <p:nvSpPr>
          <p:cNvPr id="71702" name="Rectangle 124"/>
          <p:cNvSpPr>
            <a:spLocks noChangeArrowheads="1"/>
          </p:cNvSpPr>
          <p:nvPr/>
        </p:nvSpPr>
        <p:spPr bwMode="auto">
          <a:xfrm>
            <a:off x="2656418" y="5512915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9951E"/>
                </a:solidFill>
              </a:rPr>
              <a:t>3</a:t>
            </a:r>
          </a:p>
        </p:txBody>
      </p:sp>
      <p:sp>
        <p:nvSpPr>
          <p:cNvPr id="71703" name="Rectangle 125"/>
          <p:cNvSpPr>
            <a:spLocks noChangeArrowheads="1"/>
          </p:cNvSpPr>
          <p:nvPr/>
        </p:nvSpPr>
        <p:spPr bwMode="auto">
          <a:xfrm>
            <a:off x="3452285" y="5512915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9951E"/>
                </a:solidFill>
              </a:rPr>
              <a:t>2</a:t>
            </a:r>
          </a:p>
        </p:txBody>
      </p:sp>
      <p:sp>
        <p:nvSpPr>
          <p:cNvPr id="71704" name="Rectangle 126"/>
          <p:cNvSpPr>
            <a:spLocks noChangeArrowheads="1"/>
          </p:cNvSpPr>
          <p:nvPr/>
        </p:nvSpPr>
        <p:spPr bwMode="auto">
          <a:xfrm>
            <a:off x="4271434" y="5512915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9951E"/>
                </a:solidFill>
              </a:rPr>
              <a:t>0</a:t>
            </a:r>
          </a:p>
        </p:txBody>
      </p:sp>
      <p:sp>
        <p:nvSpPr>
          <p:cNvPr id="71705" name="Rectangle 127"/>
          <p:cNvSpPr>
            <a:spLocks noChangeArrowheads="1"/>
          </p:cNvSpPr>
          <p:nvPr/>
        </p:nvSpPr>
        <p:spPr bwMode="auto">
          <a:xfrm>
            <a:off x="5075768" y="5512915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9951E"/>
                </a:solidFill>
              </a:rPr>
              <a:t>0</a:t>
            </a:r>
          </a:p>
        </p:txBody>
      </p:sp>
      <p:sp>
        <p:nvSpPr>
          <p:cNvPr id="71706" name="Rectangle 128"/>
          <p:cNvSpPr>
            <a:spLocks noChangeArrowheads="1"/>
          </p:cNvSpPr>
          <p:nvPr/>
        </p:nvSpPr>
        <p:spPr bwMode="auto">
          <a:xfrm>
            <a:off x="5880101" y="5512915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9951E"/>
                </a:solidFill>
              </a:rPr>
              <a:t>0</a:t>
            </a:r>
          </a:p>
        </p:txBody>
      </p:sp>
      <p:sp>
        <p:nvSpPr>
          <p:cNvPr id="38017" name="Rectangle 129"/>
          <p:cNvSpPr>
            <a:spLocks noChangeArrowheads="1"/>
          </p:cNvSpPr>
          <p:nvPr/>
        </p:nvSpPr>
        <p:spPr bwMode="auto">
          <a:xfrm>
            <a:off x="1844309" y="5695478"/>
            <a:ext cx="1996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17</a:t>
            </a:r>
          </a:p>
        </p:txBody>
      </p:sp>
      <p:sp>
        <p:nvSpPr>
          <p:cNvPr id="38021" name="Rectangle 133"/>
          <p:cNvSpPr>
            <a:spLocks noChangeArrowheads="1"/>
          </p:cNvSpPr>
          <p:nvPr/>
        </p:nvSpPr>
        <p:spPr bwMode="auto">
          <a:xfrm>
            <a:off x="2586567" y="5695478"/>
            <a:ext cx="1996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38022" name="Rectangle 134"/>
          <p:cNvSpPr>
            <a:spLocks noChangeArrowheads="1"/>
          </p:cNvSpPr>
          <p:nvPr/>
        </p:nvSpPr>
        <p:spPr bwMode="auto">
          <a:xfrm>
            <a:off x="3452285" y="5695478"/>
            <a:ext cx="998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38023" name="Rectangle 135"/>
          <p:cNvSpPr>
            <a:spLocks noChangeArrowheads="1"/>
          </p:cNvSpPr>
          <p:nvPr/>
        </p:nvSpPr>
        <p:spPr bwMode="auto">
          <a:xfrm>
            <a:off x="4271434" y="5695478"/>
            <a:ext cx="998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38024" name="Rectangle 136"/>
          <p:cNvSpPr>
            <a:spLocks noChangeArrowheads="1"/>
          </p:cNvSpPr>
          <p:nvPr/>
        </p:nvSpPr>
        <p:spPr bwMode="auto">
          <a:xfrm>
            <a:off x="5075768" y="5695478"/>
            <a:ext cx="998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38025" name="Rectangle 137"/>
          <p:cNvSpPr>
            <a:spLocks noChangeArrowheads="1"/>
          </p:cNvSpPr>
          <p:nvPr/>
        </p:nvSpPr>
        <p:spPr bwMode="auto">
          <a:xfrm>
            <a:off x="5880101" y="5695478"/>
            <a:ext cx="998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0</a:t>
            </a:r>
          </a:p>
        </p:txBody>
      </p:sp>
      <p:sp>
        <p:nvSpPr>
          <p:cNvPr id="71713" name="Rectangle 779"/>
          <p:cNvSpPr>
            <a:spLocks noChangeArrowheads="1"/>
          </p:cNvSpPr>
          <p:nvPr/>
        </p:nvSpPr>
        <p:spPr bwMode="auto">
          <a:xfrm>
            <a:off x="2708998" y="2479203"/>
            <a:ext cx="10565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200">
                <a:solidFill>
                  <a:srgbClr val="F9951E"/>
                </a:solidFill>
              </a:rPr>
              <a:t>7+3: secondary</a:t>
            </a:r>
          </a:p>
        </p:txBody>
      </p:sp>
      <p:sp>
        <p:nvSpPr>
          <p:cNvPr id="38668" name="Rectangle 780"/>
          <p:cNvSpPr>
            <a:spLocks noChangeArrowheads="1"/>
          </p:cNvSpPr>
          <p:nvPr/>
        </p:nvSpPr>
        <p:spPr bwMode="auto">
          <a:xfrm>
            <a:off x="2350099" y="2661765"/>
            <a:ext cx="14154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CPX-351: secondary</a:t>
            </a:r>
          </a:p>
        </p:txBody>
      </p:sp>
      <p:sp>
        <p:nvSpPr>
          <p:cNvPr id="38673" name="Rectangle 785"/>
          <p:cNvSpPr>
            <a:spLocks noChangeArrowheads="1"/>
          </p:cNvSpPr>
          <p:nvPr/>
        </p:nvSpPr>
        <p:spPr bwMode="auto">
          <a:xfrm>
            <a:off x="4144502" y="2661765"/>
            <a:ext cx="38509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26/32</a:t>
            </a:r>
          </a:p>
        </p:txBody>
      </p:sp>
      <p:sp>
        <p:nvSpPr>
          <p:cNvPr id="71716" name="Rectangle 790"/>
          <p:cNvSpPr>
            <a:spLocks noChangeArrowheads="1"/>
          </p:cNvSpPr>
          <p:nvPr/>
        </p:nvSpPr>
        <p:spPr bwMode="auto">
          <a:xfrm>
            <a:off x="3196167" y="2923703"/>
            <a:ext cx="1142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/>
              <a:t>Log-rank </a:t>
            </a:r>
            <a:r>
              <a:rPr lang="en-US" sz="1200" i="1"/>
              <a:t>P</a:t>
            </a:r>
            <a:r>
              <a:rPr lang="en-US" sz="1200"/>
              <a:t> = .07</a:t>
            </a:r>
          </a:p>
        </p:txBody>
      </p:sp>
      <p:sp>
        <p:nvSpPr>
          <p:cNvPr id="71717" name="Rectangle 904"/>
          <p:cNvSpPr>
            <a:spLocks noChangeArrowheads="1"/>
          </p:cNvSpPr>
          <p:nvPr/>
        </p:nvSpPr>
        <p:spPr bwMode="auto">
          <a:xfrm>
            <a:off x="557417" y="5293840"/>
            <a:ext cx="11274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 b="1"/>
              <a:t>Pts at Risk, n</a:t>
            </a:r>
          </a:p>
        </p:txBody>
      </p:sp>
      <p:sp>
        <p:nvSpPr>
          <p:cNvPr id="38801" name="Rectangle 913"/>
          <p:cNvSpPr>
            <a:spLocks noChangeArrowheads="1"/>
          </p:cNvSpPr>
          <p:nvPr/>
        </p:nvSpPr>
        <p:spPr bwMode="auto">
          <a:xfrm>
            <a:off x="906497" y="5695478"/>
            <a:ext cx="77837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CPX-351:</a:t>
            </a:r>
          </a:p>
        </p:txBody>
      </p:sp>
      <p:sp>
        <p:nvSpPr>
          <p:cNvPr id="71719" name="Rectangle 1174"/>
          <p:cNvSpPr>
            <a:spLocks noChangeArrowheads="1"/>
          </p:cNvSpPr>
          <p:nvPr/>
        </p:nvSpPr>
        <p:spPr bwMode="auto">
          <a:xfrm>
            <a:off x="4125792" y="2074946"/>
            <a:ext cx="54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1200" b="1"/>
              <a:t>Events, </a:t>
            </a:r>
            <a:br>
              <a:rPr lang="en-US" sz="1200" b="1"/>
            </a:br>
            <a:r>
              <a:rPr lang="en-US" sz="1200" b="1"/>
              <a:t>n/N</a:t>
            </a:r>
          </a:p>
        </p:txBody>
      </p:sp>
      <p:sp>
        <p:nvSpPr>
          <p:cNvPr id="71720" name="Rectangle 1175"/>
          <p:cNvSpPr>
            <a:spLocks noChangeArrowheads="1"/>
          </p:cNvSpPr>
          <p:nvPr/>
        </p:nvSpPr>
        <p:spPr bwMode="auto">
          <a:xfrm>
            <a:off x="4144502" y="2479203"/>
            <a:ext cx="38509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>
                <a:solidFill>
                  <a:srgbClr val="F9951E"/>
                </a:solidFill>
              </a:rPr>
              <a:t>17/19</a:t>
            </a:r>
          </a:p>
        </p:txBody>
      </p:sp>
      <p:sp>
        <p:nvSpPr>
          <p:cNvPr id="71721" name="Rectangle 1178"/>
          <p:cNvSpPr>
            <a:spLocks noChangeArrowheads="1"/>
          </p:cNvSpPr>
          <p:nvPr/>
        </p:nvSpPr>
        <p:spPr bwMode="auto">
          <a:xfrm>
            <a:off x="5137940" y="2074946"/>
            <a:ext cx="923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1200" b="1"/>
              <a:t>Median, Mos</a:t>
            </a:r>
            <a:br>
              <a:rPr lang="en-US" sz="1200" b="1"/>
            </a:br>
            <a:r>
              <a:rPr lang="en-US" sz="1200" b="1"/>
              <a:t>(Range)</a:t>
            </a:r>
          </a:p>
        </p:txBody>
      </p:sp>
      <p:sp>
        <p:nvSpPr>
          <p:cNvPr id="71722" name="Rectangle 1179"/>
          <p:cNvSpPr>
            <a:spLocks noChangeArrowheads="1"/>
          </p:cNvSpPr>
          <p:nvPr/>
        </p:nvSpPr>
        <p:spPr bwMode="auto">
          <a:xfrm>
            <a:off x="5055623" y="2479203"/>
            <a:ext cx="83827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>
                <a:solidFill>
                  <a:srgbClr val="F9951E"/>
                </a:solidFill>
              </a:rPr>
              <a:t>1.4 (1.1-1.8)</a:t>
            </a:r>
          </a:p>
        </p:txBody>
      </p:sp>
      <p:sp>
        <p:nvSpPr>
          <p:cNvPr id="96412" name="Rectangle 1180"/>
          <p:cNvSpPr>
            <a:spLocks noChangeArrowheads="1"/>
          </p:cNvSpPr>
          <p:nvPr/>
        </p:nvSpPr>
        <p:spPr bwMode="auto">
          <a:xfrm>
            <a:off x="5055623" y="2661765"/>
            <a:ext cx="83827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3.8 (1.5-6.1)</a:t>
            </a:r>
          </a:p>
        </p:txBody>
      </p:sp>
      <p:sp>
        <p:nvSpPr>
          <p:cNvPr id="71724" name="Rectangle 1184"/>
          <p:cNvSpPr>
            <a:spLocks noChangeArrowheads="1"/>
          </p:cNvSpPr>
          <p:nvPr/>
        </p:nvSpPr>
        <p:spPr bwMode="auto">
          <a:xfrm>
            <a:off x="3727451" y="3139603"/>
            <a:ext cx="6072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/>
              <a:t>HR: 0.56</a:t>
            </a:r>
          </a:p>
        </p:txBody>
      </p:sp>
      <p:cxnSp>
        <p:nvCxnSpPr>
          <p:cNvPr id="71725" name="Straight Connector 2316"/>
          <p:cNvCxnSpPr>
            <a:cxnSpLocks noChangeShapeType="1"/>
          </p:cNvCxnSpPr>
          <p:nvPr/>
        </p:nvCxnSpPr>
        <p:spPr bwMode="auto">
          <a:xfrm>
            <a:off x="1104900" y="4654078"/>
            <a:ext cx="485351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26" name="Straight Connector 2320"/>
          <p:cNvCxnSpPr>
            <a:cxnSpLocks noChangeShapeType="1"/>
          </p:cNvCxnSpPr>
          <p:nvPr/>
        </p:nvCxnSpPr>
        <p:spPr bwMode="auto">
          <a:xfrm>
            <a:off x="1111251" y="1999778"/>
            <a:ext cx="0" cy="2662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27" name="Straight Connector 2323"/>
          <p:cNvCxnSpPr>
            <a:cxnSpLocks noChangeShapeType="1"/>
          </p:cNvCxnSpPr>
          <p:nvPr/>
        </p:nvCxnSpPr>
        <p:spPr bwMode="auto">
          <a:xfrm flipH="1">
            <a:off x="1018117" y="2017240"/>
            <a:ext cx="8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28" name="Straight Connector 2324"/>
          <p:cNvCxnSpPr>
            <a:cxnSpLocks noChangeShapeType="1"/>
          </p:cNvCxnSpPr>
          <p:nvPr/>
        </p:nvCxnSpPr>
        <p:spPr bwMode="auto">
          <a:xfrm flipH="1">
            <a:off x="1018117" y="2544290"/>
            <a:ext cx="8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29" name="Straight Connector 2325"/>
          <p:cNvCxnSpPr>
            <a:cxnSpLocks noChangeShapeType="1"/>
          </p:cNvCxnSpPr>
          <p:nvPr/>
        </p:nvCxnSpPr>
        <p:spPr bwMode="auto">
          <a:xfrm flipH="1">
            <a:off x="1018117" y="3072928"/>
            <a:ext cx="8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30" name="Straight Connector 2326"/>
          <p:cNvCxnSpPr>
            <a:cxnSpLocks noChangeShapeType="1"/>
          </p:cNvCxnSpPr>
          <p:nvPr/>
        </p:nvCxnSpPr>
        <p:spPr bwMode="auto">
          <a:xfrm flipH="1">
            <a:off x="1018117" y="3599978"/>
            <a:ext cx="8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31" name="Straight Connector 2327"/>
          <p:cNvCxnSpPr>
            <a:cxnSpLocks noChangeShapeType="1"/>
          </p:cNvCxnSpPr>
          <p:nvPr/>
        </p:nvCxnSpPr>
        <p:spPr bwMode="auto">
          <a:xfrm flipH="1">
            <a:off x="1018117" y="4127028"/>
            <a:ext cx="8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32" name="Straight Connector 2328"/>
          <p:cNvCxnSpPr>
            <a:cxnSpLocks noChangeShapeType="1"/>
          </p:cNvCxnSpPr>
          <p:nvPr/>
        </p:nvCxnSpPr>
        <p:spPr bwMode="auto">
          <a:xfrm flipH="1">
            <a:off x="1018117" y="4654078"/>
            <a:ext cx="8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33" name="Straight Connector 2330"/>
          <p:cNvCxnSpPr>
            <a:cxnSpLocks noChangeShapeType="1"/>
          </p:cNvCxnSpPr>
          <p:nvPr/>
        </p:nvCxnSpPr>
        <p:spPr bwMode="auto">
          <a:xfrm flipH="1">
            <a:off x="1111251" y="4662015"/>
            <a:ext cx="0" cy="65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34" name="Straight Connector 2331"/>
          <p:cNvCxnSpPr>
            <a:cxnSpLocks noChangeShapeType="1"/>
          </p:cNvCxnSpPr>
          <p:nvPr/>
        </p:nvCxnSpPr>
        <p:spPr bwMode="auto">
          <a:xfrm flipH="1">
            <a:off x="1917700" y="4662015"/>
            <a:ext cx="0" cy="65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35" name="Straight Connector 2332"/>
          <p:cNvCxnSpPr>
            <a:cxnSpLocks noChangeShapeType="1"/>
          </p:cNvCxnSpPr>
          <p:nvPr/>
        </p:nvCxnSpPr>
        <p:spPr bwMode="auto">
          <a:xfrm flipH="1">
            <a:off x="3528484" y="4662015"/>
            <a:ext cx="0" cy="65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36" name="Straight Connector 2333"/>
          <p:cNvCxnSpPr>
            <a:cxnSpLocks noChangeShapeType="1"/>
          </p:cNvCxnSpPr>
          <p:nvPr/>
        </p:nvCxnSpPr>
        <p:spPr bwMode="auto">
          <a:xfrm flipH="1">
            <a:off x="4334933" y="4662015"/>
            <a:ext cx="0" cy="65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37" name="Straight Connector 2334"/>
          <p:cNvCxnSpPr>
            <a:cxnSpLocks noChangeShapeType="1"/>
          </p:cNvCxnSpPr>
          <p:nvPr/>
        </p:nvCxnSpPr>
        <p:spPr bwMode="auto">
          <a:xfrm flipH="1">
            <a:off x="5139267" y="4662015"/>
            <a:ext cx="0" cy="65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38" name="Straight Connector 2335"/>
          <p:cNvCxnSpPr>
            <a:cxnSpLocks noChangeShapeType="1"/>
          </p:cNvCxnSpPr>
          <p:nvPr/>
        </p:nvCxnSpPr>
        <p:spPr bwMode="auto">
          <a:xfrm flipH="1">
            <a:off x="5945717" y="4662015"/>
            <a:ext cx="0" cy="65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39" name="Straight Connector 2336"/>
          <p:cNvCxnSpPr>
            <a:cxnSpLocks noChangeShapeType="1"/>
          </p:cNvCxnSpPr>
          <p:nvPr/>
        </p:nvCxnSpPr>
        <p:spPr bwMode="auto">
          <a:xfrm flipH="1">
            <a:off x="2722033" y="4662015"/>
            <a:ext cx="0" cy="65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41" name="Freeform 2340"/>
          <p:cNvSpPr/>
          <p:nvPr/>
        </p:nvSpPr>
        <p:spPr bwMode="auto">
          <a:xfrm>
            <a:off x="1149351" y="2001366"/>
            <a:ext cx="4222749" cy="2652713"/>
          </a:xfrm>
          <a:custGeom>
            <a:avLst/>
            <a:gdLst>
              <a:gd name="connsiteX0" fmla="*/ 3167062 w 3167062"/>
              <a:gd name="connsiteY0" fmla="*/ 2652713 h 2652713"/>
              <a:gd name="connsiteX1" fmla="*/ 3167062 w 3167062"/>
              <a:gd name="connsiteY1" fmla="*/ 2300288 h 2652713"/>
              <a:gd name="connsiteX2" fmla="*/ 2662237 w 3167062"/>
              <a:gd name="connsiteY2" fmla="*/ 2295525 h 2652713"/>
              <a:gd name="connsiteX3" fmla="*/ 2662237 w 3167062"/>
              <a:gd name="connsiteY3" fmla="*/ 2124075 h 2652713"/>
              <a:gd name="connsiteX4" fmla="*/ 2028825 w 3167062"/>
              <a:gd name="connsiteY4" fmla="*/ 2119313 h 2652713"/>
              <a:gd name="connsiteX5" fmla="*/ 2028825 w 3167062"/>
              <a:gd name="connsiteY5" fmla="*/ 2024063 h 2652713"/>
              <a:gd name="connsiteX6" fmla="*/ 2000250 w 3167062"/>
              <a:gd name="connsiteY6" fmla="*/ 2024063 h 2652713"/>
              <a:gd name="connsiteX7" fmla="*/ 2000250 w 3167062"/>
              <a:gd name="connsiteY7" fmla="*/ 1919288 h 2652713"/>
              <a:gd name="connsiteX8" fmla="*/ 1819275 w 3167062"/>
              <a:gd name="connsiteY8" fmla="*/ 1924050 h 2652713"/>
              <a:gd name="connsiteX9" fmla="*/ 1824037 w 3167062"/>
              <a:gd name="connsiteY9" fmla="*/ 1819275 h 2652713"/>
              <a:gd name="connsiteX10" fmla="*/ 1766887 w 3167062"/>
              <a:gd name="connsiteY10" fmla="*/ 1819275 h 2652713"/>
              <a:gd name="connsiteX11" fmla="*/ 1771650 w 3167062"/>
              <a:gd name="connsiteY11" fmla="*/ 1719263 h 2652713"/>
              <a:gd name="connsiteX12" fmla="*/ 1209675 w 3167062"/>
              <a:gd name="connsiteY12" fmla="*/ 1714500 h 2652713"/>
              <a:gd name="connsiteX13" fmla="*/ 1209675 w 3167062"/>
              <a:gd name="connsiteY13" fmla="*/ 1604963 h 2652713"/>
              <a:gd name="connsiteX14" fmla="*/ 1062037 w 3167062"/>
              <a:gd name="connsiteY14" fmla="*/ 1609725 h 2652713"/>
              <a:gd name="connsiteX15" fmla="*/ 1066800 w 3167062"/>
              <a:gd name="connsiteY15" fmla="*/ 1514475 h 2652713"/>
              <a:gd name="connsiteX16" fmla="*/ 885825 w 3167062"/>
              <a:gd name="connsiteY16" fmla="*/ 1514475 h 2652713"/>
              <a:gd name="connsiteX17" fmla="*/ 890587 w 3167062"/>
              <a:gd name="connsiteY17" fmla="*/ 1419225 h 2652713"/>
              <a:gd name="connsiteX18" fmla="*/ 828675 w 3167062"/>
              <a:gd name="connsiteY18" fmla="*/ 1419225 h 2652713"/>
              <a:gd name="connsiteX19" fmla="*/ 828675 w 3167062"/>
              <a:gd name="connsiteY19" fmla="*/ 1328738 h 2652713"/>
              <a:gd name="connsiteX20" fmla="*/ 752475 w 3167062"/>
              <a:gd name="connsiteY20" fmla="*/ 1328738 h 2652713"/>
              <a:gd name="connsiteX21" fmla="*/ 757237 w 3167062"/>
              <a:gd name="connsiteY21" fmla="*/ 1243013 h 2652713"/>
              <a:gd name="connsiteX22" fmla="*/ 738187 w 3167062"/>
              <a:gd name="connsiteY22" fmla="*/ 1243013 h 2652713"/>
              <a:gd name="connsiteX23" fmla="*/ 738187 w 3167062"/>
              <a:gd name="connsiteY23" fmla="*/ 1157288 h 2652713"/>
              <a:gd name="connsiteX24" fmla="*/ 385762 w 3167062"/>
              <a:gd name="connsiteY24" fmla="*/ 1157288 h 2652713"/>
              <a:gd name="connsiteX25" fmla="*/ 390525 w 3167062"/>
              <a:gd name="connsiteY25" fmla="*/ 1066800 h 2652713"/>
              <a:gd name="connsiteX26" fmla="*/ 304800 w 3167062"/>
              <a:gd name="connsiteY26" fmla="*/ 1062038 h 2652713"/>
              <a:gd name="connsiteX27" fmla="*/ 309562 w 3167062"/>
              <a:gd name="connsiteY27" fmla="*/ 985838 h 2652713"/>
              <a:gd name="connsiteX28" fmla="*/ 280987 w 3167062"/>
              <a:gd name="connsiteY28" fmla="*/ 985838 h 2652713"/>
              <a:gd name="connsiteX29" fmla="*/ 280987 w 3167062"/>
              <a:gd name="connsiteY29" fmla="*/ 909638 h 2652713"/>
              <a:gd name="connsiteX30" fmla="*/ 276225 w 3167062"/>
              <a:gd name="connsiteY30" fmla="*/ 909638 h 2652713"/>
              <a:gd name="connsiteX31" fmla="*/ 276225 w 3167062"/>
              <a:gd name="connsiteY31" fmla="*/ 823913 h 2652713"/>
              <a:gd name="connsiteX32" fmla="*/ 266700 w 3167062"/>
              <a:gd name="connsiteY32" fmla="*/ 823913 h 2652713"/>
              <a:gd name="connsiteX33" fmla="*/ 271462 w 3167062"/>
              <a:gd name="connsiteY33" fmla="*/ 733425 h 2652713"/>
              <a:gd name="connsiteX34" fmla="*/ 252412 w 3167062"/>
              <a:gd name="connsiteY34" fmla="*/ 738188 h 2652713"/>
              <a:gd name="connsiteX35" fmla="*/ 257175 w 3167062"/>
              <a:gd name="connsiteY35" fmla="*/ 657225 h 2652713"/>
              <a:gd name="connsiteX36" fmla="*/ 157162 w 3167062"/>
              <a:gd name="connsiteY36" fmla="*/ 652463 h 2652713"/>
              <a:gd name="connsiteX37" fmla="*/ 157162 w 3167062"/>
              <a:gd name="connsiteY37" fmla="*/ 571500 h 2652713"/>
              <a:gd name="connsiteX38" fmla="*/ 95250 w 3167062"/>
              <a:gd name="connsiteY38" fmla="*/ 571500 h 2652713"/>
              <a:gd name="connsiteX39" fmla="*/ 100012 w 3167062"/>
              <a:gd name="connsiteY39" fmla="*/ 490538 h 2652713"/>
              <a:gd name="connsiteX40" fmla="*/ 85725 w 3167062"/>
              <a:gd name="connsiteY40" fmla="*/ 490538 h 2652713"/>
              <a:gd name="connsiteX41" fmla="*/ 85725 w 3167062"/>
              <a:gd name="connsiteY41" fmla="*/ 333375 h 2652713"/>
              <a:gd name="connsiteX42" fmla="*/ 66675 w 3167062"/>
              <a:gd name="connsiteY42" fmla="*/ 333375 h 2652713"/>
              <a:gd name="connsiteX43" fmla="*/ 71437 w 3167062"/>
              <a:gd name="connsiteY43" fmla="*/ 80963 h 2652713"/>
              <a:gd name="connsiteX44" fmla="*/ 52387 w 3167062"/>
              <a:gd name="connsiteY44" fmla="*/ 80963 h 2652713"/>
              <a:gd name="connsiteX45" fmla="*/ 57150 w 3167062"/>
              <a:gd name="connsiteY45" fmla="*/ 0 h 2652713"/>
              <a:gd name="connsiteX46" fmla="*/ 0 w 3167062"/>
              <a:gd name="connsiteY46" fmla="*/ 4763 h 265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167062" h="2652713">
                <a:moveTo>
                  <a:pt x="3167062" y="2652713"/>
                </a:moveTo>
                <a:lnTo>
                  <a:pt x="3167062" y="2300288"/>
                </a:lnTo>
                <a:lnTo>
                  <a:pt x="2662237" y="2295525"/>
                </a:lnTo>
                <a:lnTo>
                  <a:pt x="2662237" y="2124075"/>
                </a:lnTo>
                <a:lnTo>
                  <a:pt x="2028825" y="2119313"/>
                </a:lnTo>
                <a:lnTo>
                  <a:pt x="2028825" y="2024063"/>
                </a:lnTo>
                <a:lnTo>
                  <a:pt x="2000250" y="2024063"/>
                </a:lnTo>
                <a:lnTo>
                  <a:pt x="2000250" y="1919288"/>
                </a:lnTo>
                <a:lnTo>
                  <a:pt x="1819275" y="1924050"/>
                </a:lnTo>
                <a:lnTo>
                  <a:pt x="1824037" y="1819275"/>
                </a:lnTo>
                <a:lnTo>
                  <a:pt x="1766887" y="1819275"/>
                </a:lnTo>
                <a:lnTo>
                  <a:pt x="1771650" y="1719263"/>
                </a:lnTo>
                <a:lnTo>
                  <a:pt x="1209675" y="1714500"/>
                </a:lnTo>
                <a:lnTo>
                  <a:pt x="1209675" y="1604963"/>
                </a:lnTo>
                <a:lnTo>
                  <a:pt x="1062037" y="1609725"/>
                </a:lnTo>
                <a:lnTo>
                  <a:pt x="1066800" y="1514475"/>
                </a:lnTo>
                <a:lnTo>
                  <a:pt x="885825" y="1514475"/>
                </a:lnTo>
                <a:lnTo>
                  <a:pt x="890587" y="1419225"/>
                </a:lnTo>
                <a:lnTo>
                  <a:pt x="828675" y="1419225"/>
                </a:lnTo>
                <a:lnTo>
                  <a:pt x="828675" y="1328738"/>
                </a:lnTo>
                <a:lnTo>
                  <a:pt x="752475" y="1328738"/>
                </a:lnTo>
                <a:lnTo>
                  <a:pt x="757237" y="1243013"/>
                </a:lnTo>
                <a:lnTo>
                  <a:pt x="738187" y="1243013"/>
                </a:lnTo>
                <a:lnTo>
                  <a:pt x="738187" y="1157288"/>
                </a:lnTo>
                <a:lnTo>
                  <a:pt x="385762" y="1157288"/>
                </a:lnTo>
                <a:lnTo>
                  <a:pt x="390525" y="1066800"/>
                </a:lnTo>
                <a:lnTo>
                  <a:pt x="304800" y="1062038"/>
                </a:lnTo>
                <a:lnTo>
                  <a:pt x="309562" y="985838"/>
                </a:lnTo>
                <a:lnTo>
                  <a:pt x="280987" y="985838"/>
                </a:lnTo>
                <a:lnTo>
                  <a:pt x="280987" y="909638"/>
                </a:lnTo>
                <a:lnTo>
                  <a:pt x="276225" y="909638"/>
                </a:lnTo>
                <a:lnTo>
                  <a:pt x="276225" y="823913"/>
                </a:lnTo>
                <a:lnTo>
                  <a:pt x="266700" y="823913"/>
                </a:lnTo>
                <a:lnTo>
                  <a:pt x="271462" y="733425"/>
                </a:lnTo>
                <a:lnTo>
                  <a:pt x="252412" y="738188"/>
                </a:lnTo>
                <a:lnTo>
                  <a:pt x="257175" y="657225"/>
                </a:lnTo>
                <a:lnTo>
                  <a:pt x="157162" y="652463"/>
                </a:lnTo>
                <a:lnTo>
                  <a:pt x="157162" y="571500"/>
                </a:lnTo>
                <a:lnTo>
                  <a:pt x="95250" y="571500"/>
                </a:lnTo>
                <a:lnTo>
                  <a:pt x="100012" y="490538"/>
                </a:lnTo>
                <a:lnTo>
                  <a:pt x="85725" y="490538"/>
                </a:lnTo>
                <a:lnTo>
                  <a:pt x="85725" y="333375"/>
                </a:lnTo>
                <a:lnTo>
                  <a:pt x="66675" y="333375"/>
                </a:lnTo>
                <a:cubicBezTo>
                  <a:pt x="68262" y="249238"/>
                  <a:pt x="69850" y="165100"/>
                  <a:pt x="71437" y="80963"/>
                </a:cubicBezTo>
                <a:lnTo>
                  <a:pt x="52387" y="80963"/>
                </a:lnTo>
                <a:lnTo>
                  <a:pt x="57150" y="0"/>
                </a:lnTo>
                <a:lnTo>
                  <a:pt x="0" y="4763"/>
                </a:lnTo>
              </a:path>
            </a:pathLst>
          </a:cu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343" name="Straight Connector 2342"/>
          <p:cNvCxnSpPr/>
          <p:nvPr/>
        </p:nvCxnSpPr>
        <p:spPr bwMode="auto">
          <a:xfrm>
            <a:off x="1924051" y="3068165"/>
            <a:ext cx="0" cy="71438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4" name="Straight Connector 2343"/>
          <p:cNvCxnSpPr/>
          <p:nvPr/>
        </p:nvCxnSpPr>
        <p:spPr bwMode="auto">
          <a:xfrm>
            <a:off x="2241551" y="3263429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5" name="Straight Connector 2344"/>
          <p:cNvCxnSpPr/>
          <p:nvPr/>
        </p:nvCxnSpPr>
        <p:spPr bwMode="auto">
          <a:xfrm>
            <a:off x="2717800" y="3530129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6" name="Straight Connector 2345"/>
          <p:cNvCxnSpPr/>
          <p:nvPr/>
        </p:nvCxnSpPr>
        <p:spPr bwMode="auto">
          <a:xfrm>
            <a:off x="4286251" y="4044479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7" name="Straight Connector 2346"/>
          <p:cNvCxnSpPr/>
          <p:nvPr/>
        </p:nvCxnSpPr>
        <p:spPr bwMode="auto">
          <a:xfrm>
            <a:off x="4343400" y="4044479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8" name="Straight Connector 2347"/>
          <p:cNvCxnSpPr/>
          <p:nvPr/>
        </p:nvCxnSpPr>
        <p:spPr bwMode="auto">
          <a:xfrm>
            <a:off x="5207000" y="4225454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747" name="Straight Connector 2348"/>
          <p:cNvCxnSpPr>
            <a:cxnSpLocks noChangeShapeType="1"/>
          </p:cNvCxnSpPr>
          <p:nvPr/>
        </p:nvCxnSpPr>
        <p:spPr bwMode="auto">
          <a:xfrm>
            <a:off x="4292600" y="4401665"/>
            <a:ext cx="0" cy="71438"/>
          </a:xfrm>
          <a:prstGeom prst="line">
            <a:avLst/>
          </a:prstGeom>
          <a:noFill/>
          <a:ln w="28575">
            <a:solidFill>
              <a:srgbClr val="F9951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48" name="Straight Connector 2349"/>
          <p:cNvCxnSpPr>
            <a:cxnSpLocks noChangeShapeType="1"/>
          </p:cNvCxnSpPr>
          <p:nvPr/>
        </p:nvCxnSpPr>
        <p:spPr bwMode="auto">
          <a:xfrm>
            <a:off x="1682751" y="3730154"/>
            <a:ext cx="0" cy="71437"/>
          </a:xfrm>
          <a:prstGeom prst="line">
            <a:avLst/>
          </a:prstGeom>
          <a:noFill/>
          <a:ln w="28575">
            <a:solidFill>
              <a:srgbClr val="F9951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1749" name="Rectangle 50"/>
          <p:cNvSpPr>
            <a:spLocks noChangeArrowheads="1"/>
          </p:cNvSpPr>
          <p:nvPr/>
        </p:nvSpPr>
        <p:spPr bwMode="auto">
          <a:xfrm>
            <a:off x="6607868" y="4563590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/>
              <a:t>0</a:t>
            </a:r>
          </a:p>
        </p:txBody>
      </p:sp>
      <p:sp>
        <p:nvSpPr>
          <p:cNvPr id="71750" name="Rectangle 51"/>
          <p:cNvSpPr>
            <a:spLocks noChangeArrowheads="1"/>
          </p:cNvSpPr>
          <p:nvPr/>
        </p:nvSpPr>
        <p:spPr bwMode="auto">
          <a:xfrm>
            <a:off x="6508018" y="4034953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/>
              <a:t>20</a:t>
            </a:r>
          </a:p>
        </p:txBody>
      </p:sp>
      <p:sp>
        <p:nvSpPr>
          <p:cNvPr id="71751" name="Rectangle 52"/>
          <p:cNvSpPr>
            <a:spLocks noChangeArrowheads="1"/>
          </p:cNvSpPr>
          <p:nvPr/>
        </p:nvSpPr>
        <p:spPr bwMode="auto">
          <a:xfrm>
            <a:off x="6508018" y="3506315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/>
              <a:t>40</a:t>
            </a:r>
          </a:p>
        </p:txBody>
      </p:sp>
      <p:sp>
        <p:nvSpPr>
          <p:cNvPr id="71752" name="Rectangle 53"/>
          <p:cNvSpPr>
            <a:spLocks noChangeArrowheads="1"/>
          </p:cNvSpPr>
          <p:nvPr/>
        </p:nvSpPr>
        <p:spPr bwMode="auto">
          <a:xfrm>
            <a:off x="6508018" y="2976090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/>
              <a:t>60</a:t>
            </a:r>
          </a:p>
        </p:txBody>
      </p:sp>
      <p:sp>
        <p:nvSpPr>
          <p:cNvPr id="71753" name="Rectangle 54"/>
          <p:cNvSpPr>
            <a:spLocks noChangeArrowheads="1"/>
          </p:cNvSpPr>
          <p:nvPr/>
        </p:nvSpPr>
        <p:spPr bwMode="auto">
          <a:xfrm>
            <a:off x="6508018" y="2447453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/>
              <a:t>80</a:t>
            </a:r>
          </a:p>
        </p:txBody>
      </p:sp>
      <p:sp>
        <p:nvSpPr>
          <p:cNvPr id="71754" name="Rectangle 55"/>
          <p:cNvSpPr>
            <a:spLocks noChangeArrowheads="1"/>
          </p:cNvSpPr>
          <p:nvPr/>
        </p:nvSpPr>
        <p:spPr bwMode="auto">
          <a:xfrm>
            <a:off x="6408168" y="1917228"/>
            <a:ext cx="2995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/>
              <a:t>100</a:t>
            </a:r>
          </a:p>
        </p:txBody>
      </p:sp>
      <p:sp>
        <p:nvSpPr>
          <p:cNvPr id="71755" name="Rectangle 59"/>
          <p:cNvSpPr>
            <a:spLocks noChangeArrowheads="1"/>
          </p:cNvSpPr>
          <p:nvPr/>
        </p:nvSpPr>
        <p:spPr bwMode="auto">
          <a:xfrm>
            <a:off x="6783918" y="4744566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0</a:t>
            </a:r>
          </a:p>
        </p:txBody>
      </p:sp>
      <p:sp>
        <p:nvSpPr>
          <p:cNvPr id="71756" name="Rectangle 79"/>
          <p:cNvSpPr>
            <a:spLocks noChangeArrowheads="1"/>
          </p:cNvSpPr>
          <p:nvPr/>
        </p:nvSpPr>
        <p:spPr bwMode="auto">
          <a:xfrm>
            <a:off x="7994651" y="4744566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6</a:t>
            </a:r>
          </a:p>
        </p:txBody>
      </p:sp>
      <p:sp>
        <p:nvSpPr>
          <p:cNvPr id="71757" name="Rectangle 99"/>
          <p:cNvSpPr>
            <a:spLocks noChangeArrowheads="1"/>
          </p:cNvSpPr>
          <p:nvPr/>
        </p:nvSpPr>
        <p:spPr bwMode="auto">
          <a:xfrm>
            <a:off x="9144001" y="4744566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12</a:t>
            </a:r>
          </a:p>
        </p:txBody>
      </p:sp>
      <p:sp>
        <p:nvSpPr>
          <p:cNvPr id="71758" name="Rectangle 109"/>
          <p:cNvSpPr>
            <a:spLocks noChangeArrowheads="1"/>
          </p:cNvSpPr>
          <p:nvPr/>
        </p:nvSpPr>
        <p:spPr bwMode="auto">
          <a:xfrm>
            <a:off x="10339918" y="4744565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18</a:t>
            </a:r>
          </a:p>
        </p:txBody>
      </p:sp>
      <p:sp>
        <p:nvSpPr>
          <p:cNvPr id="71759" name="Rectangle 119"/>
          <p:cNvSpPr>
            <a:spLocks noChangeArrowheads="1"/>
          </p:cNvSpPr>
          <p:nvPr/>
        </p:nvSpPr>
        <p:spPr bwMode="auto">
          <a:xfrm>
            <a:off x="11544300" y="4744565"/>
            <a:ext cx="199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24</a:t>
            </a:r>
          </a:p>
        </p:txBody>
      </p:sp>
      <p:sp>
        <p:nvSpPr>
          <p:cNvPr id="71760" name="Rectangle 120"/>
          <p:cNvSpPr>
            <a:spLocks noChangeArrowheads="1"/>
          </p:cNvSpPr>
          <p:nvPr/>
        </p:nvSpPr>
        <p:spPr bwMode="auto">
          <a:xfrm>
            <a:off x="6678085" y="4990628"/>
            <a:ext cx="515196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1400" b="1"/>
              <a:t>Mos From Randomization</a:t>
            </a:r>
          </a:p>
        </p:txBody>
      </p:sp>
      <p:sp>
        <p:nvSpPr>
          <p:cNvPr id="71761" name="Rectangle 122"/>
          <p:cNvSpPr>
            <a:spLocks noChangeArrowheads="1"/>
          </p:cNvSpPr>
          <p:nvPr/>
        </p:nvSpPr>
        <p:spPr bwMode="auto">
          <a:xfrm>
            <a:off x="7361713" y="5524028"/>
            <a:ext cx="1863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F9951E"/>
                </a:solidFill>
              </a:rPr>
              <a:t>11</a:t>
            </a:r>
          </a:p>
        </p:txBody>
      </p:sp>
      <p:sp>
        <p:nvSpPr>
          <p:cNvPr id="71762" name="Rectangle 123"/>
          <p:cNvSpPr>
            <a:spLocks noChangeArrowheads="1"/>
          </p:cNvSpPr>
          <p:nvPr/>
        </p:nvSpPr>
        <p:spPr bwMode="auto">
          <a:xfrm>
            <a:off x="6792197" y="5524028"/>
            <a:ext cx="4023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9951E"/>
                </a:solidFill>
              </a:rPr>
              <a:t>7+3: </a:t>
            </a:r>
          </a:p>
        </p:txBody>
      </p:sp>
      <p:sp>
        <p:nvSpPr>
          <p:cNvPr id="71763" name="Rectangle 124"/>
          <p:cNvSpPr>
            <a:spLocks noChangeArrowheads="1"/>
          </p:cNvSpPr>
          <p:nvPr/>
        </p:nvSpPr>
        <p:spPr bwMode="auto">
          <a:xfrm>
            <a:off x="7996767" y="5524028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9951E"/>
                </a:solidFill>
              </a:rPr>
              <a:t>9</a:t>
            </a:r>
          </a:p>
        </p:txBody>
      </p:sp>
      <p:sp>
        <p:nvSpPr>
          <p:cNvPr id="71764" name="Rectangle 125"/>
          <p:cNvSpPr>
            <a:spLocks noChangeArrowheads="1"/>
          </p:cNvSpPr>
          <p:nvPr/>
        </p:nvSpPr>
        <p:spPr bwMode="auto">
          <a:xfrm>
            <a:off x="8646584" y="5524028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9951E"/>
                </a:solidFill>
              </a:rPr>
              <a:t>5</a:t>
            </a:r>
          </a:p>
        </p:txBody>
      </p:sp>
      <p:sp>
        <p:nvSpPr>
          <p:cNvPr id="71765" name="Rectangle 126"/>
          <p:cNvSpPr>
            <a:spLocks noChangeArrowheads="1"/>
          </p:cNvSpPr>
          <p:nvPr/>
        </p:nvSpPr>
        <p:spPr bwMode="auto">
          <a:xfrm>
            <a:off x="9215967" y="5524028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9951E"/>
                </a:solidFill>
              </a:rPr>
              <a:t>3</a:t>
            </a:r>
          </a:p>
        </p:txBody>
      </p:sp>
      <p:sp>
        <p:nvSpPr>
          <p:cNvPr id="71766" name="Rectangle 127"/>
          <p:cNvSpPr>
            <a:spLocks noChangeArrowheads="1"/>
          </p:cNvSpPr>
          <p:nvPr/>
        </p:nvSpPr>
        <p:spPr bwMode="auto">
          <a:xfrm>
            <a:off x="9829801" y="5524028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9951E"/>
                </a:solidFill>
              </a:rPr>
              <a:t>1</a:t>
            </a:r>
          </a:p>
        </p:txBody>
      </p:sp>
      <p:sp>
        <p:nvSpPr>
          <p:cNvPr id="71767" name="Rectangle 128"/>
          <p:cNvSpPr>
            <a:spLocks noChangeArrowheads="1"/>
          </p:cNvSpPr>
          <p:nvPr/>
        </p:nvSpPr>
        <p:spPr bwMode="auto">
          <a:xfrm>
            <a:off x="11614151" y="5524028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9951E"/>
                </a:solidFill>
              </a:rPr>
              <a:t>0</a:t>
            </a:r>
          </a:p>
        </p:txBody>
      </p:sp>
      <p:sp>
        <p:nvSpPr>
          <p:cNvPr id="2374" name="Rectangle 129"/>
          <p:cNvSpPr>
            <a:spLocks noChangeArrowheads="1"/>
          </p:cNvSpPr>
          <p:nvPr/>
        </p:nvSpPr>
        <p:spPr bwMode="auto">
          <a:xfrm>
            <a:off x="7355051" y="5705003"/>
            <a:ext cx="1996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29</a:t>
            </a:r>
          </a:p>
        </p:txBody>
      </p:sp>
      <p:sp>
        <p:nvSpPr>
          <p:cNvPr id="2375" name="Rectangle 133"/>
          <p:cNvSpPr>
            <a:spLocks noChangeArrowheads="1"/>
          </p:cNvSpPr>
          <p:nvPr/>
        </p:nvSpPr>
        <p:spPr bwMode="auto">
          <a:xfrm>
            <a:off x="7931151" y="5705003"/>
            <a:ext cx="1996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23</a:t>
            </a:r>
          </a:p>
        </p:txBody>
      </p:sp>
      <p:sp>
        <p:nvSpPr>
          <p:cNvPr id="2376" name="Rectangle 134"/>
          <p:cNvSpPr>
            <a:spLocks noChangeArrowheads="1"/>
          </p:cNvSpPr>
          <p:nvPr/>
        </p:nvSpPr>
        <p:spPr bwMode="auto">
          <a:xfrm>
            <a:off x="8580967" y="5705003"/>
            <a:ext cx="1996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22</a:t>
            </a:r>
          </a:p>
        </p:txBody>
      </p:sp>
      <p:sp>
        <p:nvSpPr>
          <p:cNvPr id="2377" name="Rectangle 135"/>
          <p:cNvSpPr>
            <a:spLocks noChangeArrowheads="1"/>
          </p:cNvSpPr>
          <p:nvPr/>
        </p:nvSpPr>
        <p:spPr bwMode="auto">
          <a:xfrm>
            <a:off x="9150351" y="5705003"/>
            <a:ext cx="1996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13</a:t>
            </a:r>
          </a:p>
        </p:txBody>
      </p:sp>
      <p:sp>
        <p:nvSpPr>
          <p:cNvPr id="2378" name="Rectangle 136"/>
          <p:cNvSpPr>
            <a:spLocks noChangeArrowheads="1"/>
          </p:cNvSpPr>
          <p:nvPr/>
        </p:nvSpPr>
        <p:spPr bwMode="auto">
          <a:xfrm>
            <a:off x="9829801" y="5705003"/>
            <a:ext cx="998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2379" name="Rectangle 137"/>
          <p:cNvSpPr>
            <a:spLocks noChangeArrowheads="1"/>
          </p:cNvSpPr>
          <p:nvPr/>
        </p:nvSpPr>
        <p:spPr bwMode="auto">
          <a:xfrm>
            <a:off x="11614151" y="5705003"/>
            <a:ext cx="998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0</a:t>
            </a:r>
          </a:p>
        </p:txBody>
      </p:sp>
      <p:sp>
        <p:nvSpPr>
          <p:cNvPr id="71774" name="Rectangle 779"/>
          <p:cNvSpPr>
            <a:spLocks noChangeArrowheads="1"/>
          </p:cNvSpPr>
          <p:nvPr/>
        </p:nvSpPr>
        <p:spPr bwMode="auto">
          <a:xfrm>
            <a:off x="8686464" y="2196628"/>
            <a:ext cx="10565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200" dirty="0">
                <a:solidFill>
                  <a:srgbClr val="F9951E"/>
                </a:solidFill>
              </a:rPr>
              <a:t>7+3: secondary</a:t>
            </a:r>
          </a:p>
        </p:txBody>
      </p:sp>
      <p:sp>
        <p:nvSpPr>
          <p:cNvPr id="2381" name="Rectangle 780"/>
          <p:cNvSpPr>
            <a:spLocks noChangeArrowheads="1"/>
          </p:cNvSpPr>
          <p:nvPr/>
        </p:nvSpPr>
        <p:spPr bwMode="auto">
          <a:xfrm>
            <a:off x="8323083" y="2377603"/>
            <a:ext cx="141993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CPX-351: secondary</a:t>
            </a:r>
          </a:p>
        </p:txBody>
      </p:sp>
      <p:sp>
        <p:nvSpPr>
          <p:cNvPr id="2382" name="Rectangle 785"/>
          <p:cNvSpPr>
            <a:spLocks noChangeArrowheads="1"/>
          </p:cNvSpPr>
          <p:nvPr/>
        </p:nvSpPr>
        <p:spPr bwMode="auto">
          <a:xfrm>
            <a:off x="10100802" y="2377603"/>
            <a:ext cx="38509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17/32</a:t>
            </a:r>
          </a:p>
        </p:txBody>
      </p:sp>
      <p:sp>
        <p:nvSpPr>
          <p:cNvPr id="71777" name="Rectangle 790"/>
          <p:cNvSpPr>
            <a:spLocks noChangeArrowheads="1"/>
          </p:cNvSpPr>
          <p:nvPr/>
        </p:nvSpPr>
        <p:spPr bwMode="auto">
          <a:xfrm>
            <a:off x="9088967" y="2641128"/>
            <a:ext cx="11420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/>
              <a:t>Log-rank </a:t>
            </a:r>
            <a:r>
              <a:rPr lang="en-US" sz="1200" i="1"/>
              <a:t>P</a:t>
            </a:r>
            <a:r>
              <a:rPr lang="en-US" sz="1200"/>
              <a:t> = .07</a:t>
            </a:r>
          </a:p>
        </p:txBody>
      </p:sp>
      <p:sp>
        <p:nvSpPr>
          <p:cNvPr id="71778" name="Rectangle 904"/>
          <p:cNvSpPr>
            <a:spLocks noChangeArrowheads="1"/>
          </p:cNvSpPr>
          <p:nvPr/>
        </p:nvSpPr>
        <p:spPr bwMode="auto">
          <a:xfrm>
            <a:off x="6067101" y="5304953"/>
            <a:ext cx="11274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 b="1"/>
              <a:t>Pts at Risk, n</a:t>
            </a:r>
          </a:p>
        </p:txBody>
      </p:sp>
      <p:sp>
        <p:nvSpPr>
          <p:cNvPr id="2385" name="Rectangle 913"/>
          <p:cNvSpPr>
            <a:spLocks noChangeArrowheads="1"/>
          </p:cNvSpPr>
          <p:nvPr/>
        </p:nvSpPr>
        <p:spPr bwMode="auto">
          <a:xfrm>
            <a:off x="6416181" y="5705003"/>
            <a:ext cx="77837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CPX-351:</a:t>
            </a:r>
          </a:p>
        </p:txBody>
      </p:sp>
      <p:sp>
        <p:nvSpPr>
          <p:cNvPr id="71780" name="Rectangle 1174"/>
          <p:cNvSpPr>
            <a:spLocks noChangeArrowheads="1"/>
          </p:cNvSpPr>
          <p:nvPr/>
        </p:nvSpPr>
        <p:spPr bwMode="auto">
          <a:xfrm>
            <a:off x="10019651" y="1792371"/>
            <a:ext cx="54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1200" b="1"/>
              <a:t>Events, </a:t>
            </a:r>
            <a:br>
              <a:rPr lang="en-US" sz="1200" b="1"/>
            </a:br>
            <a:r>
              <a:rPr lang="en-US" sz="1200" b="1"/>
              <a:t>n/N</a:t>
            </a:r>
          </a:p>
        </p:txBody>
      </p:sp>
      <p:sp>
        <p:nvSpPr>
          <p:cNvPr id="71781" name="Rectangle 1175"/>
          <p:cNvSpPr>
            <a:spLocks noChangeArrowheads="1"/>
          </p:cNvSpPr>
          <p:nvPr/>
        </p:nvSpPr>
        <p:spPr bwMode="auto">
          <a:xfrm>
            <a:off x="10100802" y="2196628"/>
            <a:ext cx="38509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>
                <a:solidFill>
                  <a:srgbClr val="F9951E"/>
                </a:solidFill>
              </a:rPr>
              <a:t>14/19</a:t>
            </a:r>
          </a:p>
        </p:txBody>
      </p:sp>
      <p:sp>
        <p:nvSpPr>
          <p:cNvPr id="71782" name="Rectangle 1178"/>
          <p:cNvSpPr>
            <a:spLocks noChangeArrowheads="1"/>
          </p:cNvSpPr>
          <p:nvPr/>
        </p:nvSpPr>
        <p:spPr bwMode="auto">
          <a:xfrm>
            <a:off x="10963007" y="1791815"/>
            <a:ext cx="923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/>
              <a:t>Median, Mos</a:t>
            </a:r>
            <a:br>
              <a:rPr lang="en-US" sz="1200" b="1"/>
            </a:br>
            <a:r>
              <a:rPr lang="en-US" sz="1200" b="1"/>
              <a:t>(Range)</a:t>
            </a:r>
          </a:p>
        </p:txBody>
      </p:sp>
      <p:sp>
        <p:nvSpPr>
          <p:cNvPr id="71783" name="Rectangle 1179"/>
          <p:cNvSpPr>
            <a:spLocks noChangeArrowheads="1"/>
          </p:cNvSpPr>
          <p:nvPr/>
        </p:nvSpPr>
        <p:spPr bwMode="auto">
          <a:xfrm>
            <a:off x="11005574" y="2196628"/>
            <a:ext cx="83827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>
                <a:solidFill>
                  <a:srgbClr val="F9951E"/>
                </a:solidFill>
              </a:rPr>
              <a:t>6.1 (1.4-7.5)</a:t>
            </a:r>
          </a:p>
        </p:txBody>
      </p:sp>
      <p:sp>
        <p:nvSpPr>
          <p:cNvPr id="2390" name="Rectangle 1180"/>
          <p:cNvSpPr>
            <a:spLocks noChangeArrowheads="1"/>
          </p:cNvSpPr>
          <p:nvPr/>
        </p:nvSpPr>
        <p:spPr bwMode="auto">
          <a:xfrm>
            <a:off x="10919988" y="2377603"/>
            <a:ext cx="100944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12.1 (9.1-16.7)</a:t>
            </a:r>
          </a:p>
        </p:txBody>
      </p:sp>
      <p:sp>
        <p:nvSpPr>
          <p:cNvPr id="71785" name="Rectangle 1184"/>
          <p:cNvSpPr>
            <a:spLocks noChangeArrowheads="1"/>
          </p:cNvSpPr>
          <p:nvPr/>
        </p:nvSpPr>
        <p:spPr bwMode="auto">
          <a:xfrm>
            <a:off x="9622367" y="2857028"/>
            <a:ext cx="6072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/>
              <a:t>HR: 0.41</a:t>
            </a:r>
          </a:p>
        </p:txBody>
      </p:sp>
      <p:cxnSp>
        <p:nvCxnSpPr>
          <p:cNvPr id="71786" name="Straight Connector 2391"/>
          <p:cNvCxnSpPr>
            <a:cxnSpLocks noChangeShapeType="1"/>
          </p:cNvCxnSpPr>
          <p:nvPr/>
        </p:nvCxnSpPr>
        <p:spPr bwMode="auto">
          <a:xfrm>
            <a:off x="6838951" y="4665190"/>
            <a:ext cx="48535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87" name="Straight Connector 2392"/>
          <p:cNvCxnSpPr>
            <a:cxnSpLocks noChangeShapeType="1"/>
          </p:cNvCxnSpPr>
          <p:nvPr/>
        </p:nvCxnSpPr>
        <p:spPr bwMode="auto">
          <a:xfrm>
            <a:off x="6845300" y="2010890"/>
            <a:ext cx="0" cy="2662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88" name="Straight Connector 2393"/>
          <p:cNvCxnSpPr>
            <a:cxnSpLocks noChangeShapeType="1"/>
          </p:cNvCxnSpPr>
          <p:nvPr/>
        </p:nvCxnSpPr>
        <p:spPr bwMode="auto">
          <a:xfrm flipH="1">
            <a:off x="6754284" y="2028353"/>
            <a:ext cx="8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89" name="Straight Connector 2394"/>
          <p:cNvCxnSpPr>
            <a:cxnSpLocks noChangeShapeType="1"/>
          </p:cNvCxnSpPr>
          <p:nvPr/>
        </p:nvCxnSpPr>
        <p:spPr bwMode="auto">
          <a:xfrm flipH="1">
            <a:off x="6754284" y="2555403"/>
            <a:ext cx="8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90" name="Straight Connector 2395"/>
          <p:cNvCxnSpPr>
            <a:cxnSpLocks noChangeShapeType="1"/>
          </p:cNvCxnSpPr>
          <p:nvPr/>
        </p:nvCxnSpPr>
        <p:spPr bwMode="auto">
          <a:xfrm flipH="1">
            <a:off x="6754284" y="3082453"/>
            <a:ext cx="8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91" name="Straight Connector 2396"/>
          <p:cNvCxnSpPr>
            <a:cxnSpLocks noChangeShapeType="1"/>
          </p:cNvCxnSpPr>
          <p:nvPr/>
        </p:nvCxnSpPr>
        <p:spPr bwMode="auto">
          <a:xfrm flipH="1">
            <a:off x="6754284" y="3609503"/>
            <a:ext cx="8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92" name="Straight Connector 2397"/>
          <p:cNvCxnSpPr>
            <a:cxnSpLocks noChangeShapeType="1"/>
          </p:cNvCxnSpPr>
          <p:nvPr/>
        </p:nvCxnSpPr>
        <p:spPr bwMode="auto">
          <a:xfrm flipH="1">
            <a:off x="6754284" y="4136553"/>
            <a:ext cx="8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93" name="Straight Connector 2398"/>
          <p:cNvCxnSpPr>
            <a:cxnSpLocks noChangeShapeType="1"/>
          </p:cNvCxnSpPr>
          <p:nvPr/>
        </p:nvCxnSpPr>
        <p:spPr bwMode="auto">
          <a:xfrm flipH="1">
            <a:off x="6754284" y="4665190"/>
            <a:ext cx="8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94" name="Straight Connector 2399"/>
          <p:cNvCxnSpPr>
            <a:cxnSpLocks noChangeShapeType="1"/>
          </p:cNvCxnSpPr>
          <p:nvPr/>
        </p:nvCxnSpPr>
        <p:spPr bwMode="auto">
          <a:xfrm flipH="1">
            <a:off x="6845300" y="4673128"/>
            <a:ext cx="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95" name="Straight Connector 2402"/>
          <p:cNvCxnSpPr>
            <a:cxnSpLocks noChangeShapeType="1"/>
          </p:cNvCxnSpPr>
          <p:nvPr/>
        </p:nvCxnSpPr>
        <p:spPr bwMode="auto">
          <a:xfrm flipH="1">
            <a:off x="9262533" y="4673128"/>
            <a:ext cx="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96" name="Straight Connector 2403"/>
          <p:cNvCxnSpPr>
            <a:cxnSpLocks noChangeShapeType="1"/>
          </p:cNvCxnSpPr>
          <p:nvPr/>
        </p:nvCxnSpPr>
        <p:spPr bwMode="auto">
          <a:xfrm flipH="1">
            <a:off x="10471151" y="4673128"/>
            <a:ext cx="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97" name="Straight Connector 2404"/>
          <p:cNvCxnSpPr>
            <a:cxnSpLocks noChangeShapeType="1"/>
          </p:cNvCxnSpPr>
          <p:nvPr/>
        </p:nvCxnSpPr>
        <p:spPr bwMode="auto">
          <a:xfrm flipH="1">
            <a:off x="11679767" y="4673128"/>
            <a:ext cx="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798" name="Straight Connector 2405"/>
          <p:cNvCxnSpPr>
            <a:cxnSpLocks noChangeShapeType="1"/>
          </p:cNvCxnSpPr>
          <p:nvPr/>
        </p:nvCxnSpPr>
        <p:spPr bwMode="auto">
          <a:xfrm flipH="1">
            <a:off x="8053917" y="4673128"/>
            <a:ext cx="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1799" name="Rectangle 127"/>
          <p:cNvSpPr>
            <a:spLocks noChangeArrowheads="1"/>
          </p:cNvSpPr>
          <p:nvPr/>
        </p:nvSpPr>
        <p:spPr bwMode="auto">
          <a:xfrm>
            <a:off x="10405534" y="5524028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9951E"/>
                </a:solidFill>
              </a:rPr>
              <a:t>0</a:t>
            </a:r>
          </a:p>
        </p:txBody>
      </p:sp>
      <p:sp>
        <p:nvSpPr>
          <p:cNvPr id="2417" name="Rectangle 136"/>
          <p:cNvSpPr>
            <a:spLocks noChangeArrowheads="1"/>
          </p:cNvSpPr>
          <p:nvPr/>
        </p:nvSpPr>
        <p:spPr bwMode="auto">
          <a:xfrm>
            <a:off x="10405534" y="5705003"/>
            <a:ext cx="998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71801" name="Rectangle 127"/>
          <p:cNvSpPr>
            <a:spLocks noChangeArrowheads="1"/>
          </p:cNvSpPr>
          <p:nvPr/>
        </p:nvSpPr>
        <p:spPr bwMode="auto">
          <a:xfrm>
            <a:off x="10998201" y="5524028"/>
            <a:ext cx="99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9951E"/>
                </a:solidFill>
              </a:rPr>
              <a:t>0</a:t>
            </a:r>
          </a:p>
        </p:txBody>
      </p:sp>
      <p:sp>
        <p:nvSpPr>
          <p:cNvPr id="2419" name="Rectangle 136"/>
          <p:cNvSpPr>
            <a:spLocks noChangeArrowheads="1"/>
          </p:cNvSpPr>
          <p:nvPr/>
        </p:nvSpPr>
        <p:spPr bwMode="auto">
          <a:xfrm>
            <a:off x="10998201" y="5705003"/>
            <a:ext cx="998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9D629"/>
                </a:solidFill>
                <a:latin typeface="Arial" pitchFamily="34" charset="0"/>
                <a:ea typeface="+mn-ea"/>
                <a:cs typeface="Arial" pitchFamily="34" charset="0"/>
              </a:rPr>
              <a:t>0</a:t>
            </a:r>
          </a:p>
        </p:txBody>
      </p:sp>
      <p:sp>
        <p:nvSpPr>
          <p:cNvPr id="71803" name="Freeform 2419"/>
          <p:cNvSpPr>
            <a:spLocks/>
          </p:cNvSpPr>
          <p:nvPr/>
        </p:nvSpPr>
        <p:spPr bwMode="auto">
          <a:xfrm>
            <a:off x="6877051" y="2020415"/>
            <a:ext cx="3130549" cy="1995488"/>
          </a:xfrm>
          <a:custGeom>
            <a:avLst/>
            <a:gdLst>
              <a:gd name="T0" fmla="*/ 2347912 w 2347912"/>
              <a:gd name="T1" fmla="*/ 1990725 h 1995488"/>
              <a:gd name="T2" fmla="*/ 1404937 w 2347912"/>
              <a:gd name="T3" fmla="*/ 1995488 h 1995488"/>
              <a:gd name="T4" fmla="*/ 1409700 w 2347912"/>
              <a:gd name="T5" fmla="*/ 1843088 h 1995488"/>
              <a:gd name="T6" fmla="*/ 1138237 w 2347912"/>
              <a:gd name="T7" fmla="*/ 1843088 h 1995488"/>
              <a:gd name="T8" fmla="*/ 1143000 w 2347912"/>
              <a:gd name="T9" fmla="*/ 1700213 h 1995488"/>
              <a:gd name="T10" fmla="*/ 1119187 w 2347912"/>
              <a:gd name="T11" fmla="*/ 1700213 h 1995488"/>
              <a:gd name="T12" fmla="*/ 1123950 w 2347912"/>
              <a:gd name="T13" fmla="*/ 1552575 h 1995488"/>
              <a:gd name="T14" fmla="*/ 995362 w 2347912"/>
              <a:gd name="T15" fmla="*/ 1552575 h 1995488"/>
              <a:gd name="T16" fmla="*/ 1000125 w 2347912"/>
              <a:gd name="T17" fmla="*/ 1404938 h 1995488"/>
              <a:gd name="T18" fmla="*/ 904875 w 2347912"/>
              <a:gd name="T19" fmla="*/ 1404938 h 1995488"/>
              <a:gd name="T20" fmla="*/ 909637 w 2347912"/>
              <a:gd name="T21" fmla="*/ 1252538 h 1995488"/>
              <a:gd name="T22" fmla="*/ 823912 w 2347912"/>
              <a:gd name="T23" fmla="*/ 1257300 h 1995488"/>
              <a:gd name="T24" fmla="*/ 828675 w 2347912"/>
              <a:gd name="T25" fmla="*/ 1104900 h 1995488"/>
              <a:gd name="T26" fmla="*/ 461962 w 2347912"/>
              <a:gd name="T27" fmla="*/ 1109663 h 1995488"/>
              <a:gd name="T28" fmla="*/ 461962 w 2347912"/>
              <a:gd name="T29" fmla="*/ 957263 h 1995488"/>
              <a:gd name="T30" fmla="*/ 371475 w 2347912"/>
              <a:gd name="T31" fmla="*/ 962025 h 1995488"/>
              <a:gd name="T32" fmla="*/ 366712 w 2347912"/>
              <a:gd name="T33" fmla="*/ 814388 h 1995488"/>
              <a:gd name="T34" fmla="*/ 190500 w 2347912"/>
              <a:gd name="T35" fmla="*/ 814388 h 1995488"/>
              <a:gd name="T36" fmla="*/ 190500 w 2347912"/>
              <a:gd name="T37" fmla="*/ 533400 h 1995488"/>
              <a:gd name="T38" fmla="*/ 152400 w 2347912"/>
              <a:gd name="T39" fmla="*/ 533400 h 1995488"/>
              <a:gd name="T40" fmla="*/ 157162 w 2347912"/>
              <a:gd name="T41" fmla="*/ 400050 h 1995488"/>
              <a:gd name="T42" fmla="*/ 71437 w 2347912"/>
              <a:gd name="T43" fmla="*/ 404813 h 1995488"/>
              <a:gd name="T44" fmla="*/ 76200 w 2347912"/>
              <a:gd name="T45" fmla="*/ 266700 h 1995488"/>
              <a:gd name="T46" fmla="*/ 61912 w 2347912"/>
              <a:gd name="T47" fmla="*/ 266700 h 1995488"/>
              <a:gd name="T48" fmla="*/ 66675 w 2347912"/>
              <a:gd name="T49" fmla="*/ 133350 h 1995488"/>
              <a:gd name="T50" fmla="*/ 28575 w 2347912"/>
              <a:gd name="T51" fmla="*/ 133350 h 1995488"/>
              <a:gd name="T52" fmla="*/ 23812 w 2347912"/>
              <a:gd name="T53" fmla="*/ 0 h 1995488"/>
              <a:gd name="T54" fmla="*/ 0 w 2347912"/>
              <a:gd name="T55" fmla="*/ 0 h 199548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347912"/>
              <a:gd name="T85" fmla="*/ 0 h 1995488"/>
              <a:gd name="T86" fmla="*/ 2347912 w 2347912"/>
              <a:gd name="T87" fmla="*/ 1995488 h 199548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347912" h="1995488">
                <a:moveTo>
                  <a:pt x="2347912" y="1990725"/>
                </a:moveTo>
                <a:lnTo>
                  <a:pt x="1404937" y="1995488"/>
                </a:lnTo>
                <a:lnTo>
                  <a:pt x="1409700" y="1843088"/>
                </a:lnTo>
                <a:lnTo>
                  <a:pt x="1138237" y="1843088"/>
                </a:lnTo>
                <a:lnTo>
                  <a:pt x="1143000" y="1700213"/>
                </a:lnTo>
                <a:lnTo>
                  <a:pt x="1119187" y="1700213"/>
                </a:lnTo>
                <a:lnTo>
                  <a:pt x="1123950" y="1552575"/>
                </a:lnTo>
                <a:lnTo>
                  <a:pt x="995362" y="1552575"/>
                </a:lnTo>
                <a:lnTo>
                  <a:pt x="1000125" y="1404938"/>
                </a:lnTo>
                <a:lnTo>
                  <a:pt x="904875" y="1404938"/>
                </a:lnTo>
                <a:lnTo>
                  <a:pt x="909637" y="1252538"/>
                </a:lnTo>
                <a:lnTo>
                  <a:pt x="823912" y="1257300"/>
                </a:lnTo>
                <a:lnTo>
                  <a:pt x="828675" y="1104900"/>
                </a:lnTo>
                <a:lnTo>
                  <a:pt x="461962" y="1109663"/>
                </a:lnTo>
                <a:lnTo>
                  <a:pt x="461962" y="957263"/>
                </a:lnTo>
                <a:lnTo>
                  <a:pt x="371475" y="962025"/>
                </a:lnTo>
                <a:lnTo>
                  <a:pt x="366712" y="814388"/>
                </a:lnTo>
                <a:lnTo>
                  <a:pt x="190500" y="814388"/>
                </a:lnTo>
                <a:lnTo>
                  <a:pt x="190500" y="533400"/>
                </a:lnTo>
                <a:lnTo>
                  <a:pt x="152400" y="533400"/>
                </a:lnTo>
                <a:lnTo>
                  <a:pt x="157162" y="400050"/>
                </a:lnTo>
                <a:lnTo>
                  <a:pt x="71437" y="404813"/>
                </a:lnTo>
                <a:lnTo>
                  <a:pt x="76200" y="266700"/>
                </a:lnTo>
                <a:lnTo>
                  <a:pt x="61912" y="266700"/>
                </a:lnTo>
                <a:lnTo>
                  <a:pt x="66675" y="133350"/>
                </a:lnTo>
                <a:lnTo>
                  <a:pt x="28575" y="133350"/>
                </a:lnTo>
                <a:lnTo>
                  <a:pt x="23812" y="0"/>
                </a:ln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F995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cxnSp>
        <p:nvCxnSpPr>
          <p:cNvPr id="71804" name="Straight Connector 2420"/>
          <p:cNvCxnSpPr>
            <a:cxnSpLocks noChangeShapeType="1"/>
          </p:cNvCxnSpPr>
          <p:nvPr/>
        </p:nvCxnSpPr>
        <p:spPr bwMode="auto">
          <a:xfrm>
            <a:off x="7264400" y="2772890"/>
            <a:ext cx="0" cy="71438"/>
          </a:xfrm>
          <a:prstGeom prst="line">
            <a:avLst/>
          </a:prstGeom>
          <a:noFill/>
          <a:ln w="28575">
            <a:solidFill>
              <a:srgbClr val="F9951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805" name="Straight Connector 2421"/>
          <p:cNvCxnSpPr>
            <a:cxnSpLocks noChangeShapeType="1"/>
          </p:cNvCxnSpPr>
          <p:nvPr/>
        </p:nvCxnSpPr>
        <p:spPr bwMode="auto">
          <a:xfrm>
            <a:off x="9277351" y="3939704"/>
            <a:ext cx="0" cy="71437"/>
          </a:xfrm>
          <a:prstGeom prst="line">
            <a:avLst/>
          </a:prstGeom>
          <a:noFill/>
          <a:ln w="28575">
            <a:solidFill>
              <a:srgbClr val="F9951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806" name="Straight Connector 2422"/>
          <p:cNvCxnSpPr>
            <a:cxnSpLocks noChangeShapeType="1"/>
          </p:cNvCxnSpPr>
          <p:nvPr/>
        </p:nvCxnSpPr>
        <p:spPr bwMode="auto">
          <a:xfrm>
            <a:off x="9994900" y="3939704"/>
            <a:ext cx="0" cy="71437"/>
          </a:xfrm>
          <a:prstGeom prst="line">
            <a:avLst/>
          </a:prstGeom>
          <a:noFill/>
          <a:ln w="28575">
            <a:solidFill>
              <a:srgbClr val="F9951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807" name="Straight Connector 2423"/>
          <p:cNvCxnSpPr>
            <a:cxnSpLocks noChangeShapeType="1"/>
          </p:cNvCxnSpPr>
          <p:nvPr/>
        </p:nvCxnSpPr>
        <p:spPr bwMode="auto">
          <a:xfrm>
            <a:off x="9779000" y="3939704"/>
            <a:ext cx="0" cy="71437"/>
          </a:xfrm>
          <a:prstGeom prst="line">
            <a:avLst/>
          </a:prstGeom>
          <a:noFill/>
          <a:ln w="28575">
            <a:solidFill>
              <a:srgbClr val="F9951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808" name="Straight Connector 2424"/>
          <p:cNvCxnSpPr>
            <a:cxnSpLocks noChangeShapeType="1"/>
          </p:cNvCxnSpPr>
          <p:nvPr/>
        </p:nvCxnSpPr>
        <p:spPr bwMode="auto">
          <a:xfrm>
            <a:off x="9353551" y="3939704"/>
            <a:ext cx="0" cy="71437"/>
          </a:xfrm>
          <a:prstGeom prst="line">
            <a:avLst/>
          </a:prstGeom>
          <a:noFill/>
          <a:ln w="28575">
            <a:solidFill>
              <a:srgbClr val="F9951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426" name="Freeform 2425"/>
          <p:cNvSpPr/>
          <p:nvPr/>
        </p:nvSpPr>
        <p:spPr bwMode="auto">
          <a:xfrm>
            <a:off x="6870700" y="2015654"/>
            <a:ext cx="4260851" cy="1647825"/>
          </a:xfrm>
          <a:custGeom>
            <a:avLst/>
            <a:gdLst>
              <a:gd name="connsiteX0" fmla="*/ 3195638 w 3195638"/>
              <a:gd name="connsiteY0" fmla="*/ 1647825 h 1647825"/>
              <a:gd name="connsiteX1" fmla="*/ 2543175 w 3195638"/>
              <a:gd name="connsiteY1" fmla="*/ 1643062 h 1647825"/>
              <a:gd name="connsiteX2" fmla="*/ 2533650 w 3195638"/>
              <a:gd name="connsiteY2" fmla="*/ 1328737 h 1647825"/>
              <a:gd name="connsiteX3" fmla="*/ 1843088 w 3195638"/>
              <a:gd name="connsiteY3" fmla="*/ 1333500 h 1647825"/>
              <a:gd name="connsiteX4" fmla="*/ 1843088 w 3195638"/>
              <a:gd name="connsiteY4" fmla="*/ 1223962 h 1647825"/>
              <a:gd name="connsiteX5" fmla="*/ 1628775 w 3195638"/>
              <a:gd name="connsiteY5" fmla="*/ 1223962 h 1647825"/>
              <a:gd name="connsiteX6" fmla="*/ 1628775 w 3195638"/>
              <a:gd name="connsiteY6" fmla="*/ 1128712 h 1647825"/>
              <a:gd name="connsiteX7" fmla="*/ 1614488 w 3195638"/>
              <a:gd name="connsiteY7" fmla="*/ 1128712 h 1647825"/>
              <a:gd name="connsiteX8" fmla="*/ 1614488 w 3195638"/>
              <a:gd name="connsiteY8" fmla="*/ 1052512 h 1647825"/>
              <a:gd name="connsiteX9" fmla="*/ 1538288 w 3195638"/>
              <a:gd name="connsiteY9" fmla="*/ 1052512 h 1647825"/>
              <a:gd name="connsiteX10" fmla="*/ 1538288 w 3195638"/>
              <a:gd name="connsiteY10" fmla="*/ 976312 h 1647825"/>
              <a:gd name="connsiteX11" fmla="*/ 1381125 w 3195638"/>
              <a:gd name="connsiteY11" fmla="*/ 976312 h 1647825"/>
              <a:gd name="connsiteX12" fmla="*/ 1381125 w 3195638"/>
              <a:gd name="connsiteY12" fmla="*/ 885825 h 1647825"/>
              <a:gd name="connsiteX13" fmla="*/ 1357313 w 3195638"/>
              <a:gd name="connsiteY13" fmla="*/ 881062 h 1647825"/>
              <a:gd name="connsiteX14" fmla="*/ 1357313 w 3195638"/>
              <a:gd name="connsiteY14" fmla="*/ 819150 h 1647825"/>
              <a:gd name="connsiteX15" fmla="*/ 1100138 w 3195638"/>
              <a:gd name="connsiteY15" fmla="*/ 809625 h 1647825"/>
              <a:gd name="connsiteX16" fmla="*/ 1095375 w 3195638"/>
              <a:gd name="connsiteY16" fmla="*/ 733425 h 1647825"/>
              <a:gd name="connsiteX17" fmla="*/ 766763 w 3195638"/>
              <a:gd name="connsiteY17" fmla="*/ 733425 h 1647825"/>
              <a:gd name="connsiteX18" fmla="*/ 771525 w 3195638"/>
              <a:gd name="connsiteY18" fmla="*/ 642937 h 1647825"/>
              <a:gd name="connsiteX19" fmla="*/ 666750 w 3195638"/>
              <a:gd name="connsiteY19" fmla="*/ 647700 h 1647825"/>
              <a:gd name="connsiteX20" fmla="*/ 671513 w 3195638"/>
              <a:gd name="connsiteY20" fmla="*/ 571500 h 1647825"/>
              <a:gd name="connsiteX21" fmla="*/ 619125 w 3195638"/>
              <a:gd name="connsiteY21" fmla="*/ 571500 h 1647825"/>
              <a:gd name="connsiteX22" fmla="*/ 619125 w 3195638"/>
              <a:gd name="connsiteY22" fmla="*/ 485775 h 1647825"/>
              <a:gd name="connsiteX23" fmla="*/ 590550 w 3195638"/>
              <a:gd name="connsiteY23" fmla="*/ 485775 h 1647825"/>
              <a:gd name="connsiteX24" fmla="*/ 590550 w 3195638"/>
              <a:gd name="connsiteY24" fmla="*/ 400050 h 1647825"/>
              <a:gd name="connsiteX25" fmla="*/ 566738 w 3195638"/>
              <a:gd name="connsiteY25" fmla="*/ 400050 h 1647825"/>
              <a:gd name="connsiteX26" fmla="*/ 566738 w 3195638"/>
              <a:gd name="connsiteY26" fmla="*/ 328612 h 1647825"/>
              <a:gd name="connsiteX27" fmla="*/ 547688 w 3195638"/>
              <a:gd name="connsiteY27" fmla="*/ 328612 h 1647825"/>
              <a:gd name="connsiteX28" fmla="*/ 547688 w 3195638"/>
              <a:gd name="connsiteY28" fmla="*/ 252412 h 1647825"/>
              <a:gd name="connsiteX29" fmla="*/ 352425 w 3195638"/>
              <a:gd name="connsiteY29" fmla="*/ 247650 h 1647825"/>
              <a:gd name="connsiteX30" fmla="*/ 357188 w 3195638"/>
              <a:gd name="connsiteY30" fmla="*/ 157162 h 1647825"/>
              <a:gd name="connsiteX31" fmla="*/ 138113 w 3195638"/>
              <a:gd name="connsiteY31" fmla="*/ 157162 h 1647825"/>
              <a:gd name="connsiteX32" fmla="*/ 142875 w 3195638"/>
              <a:gd name="connsiteY32" fmla="*/ 85725 h 1647825"/>
              <a:gd name="connsiteX33" fmla="*/ 114300 w 3195638"/>
              <a:gd name="connsiteY33" fmla="*/ 85725 h 1647825"/>
              <a:gd name="connsiteX34" fmla="*/ 119063 w 3195638"/>
              <a:gd name="connsiteY34" fmla="*/ 0 h 1647825"/>
              <a:gd name="connsiteX35" fmla="*/ 0 w 3195638"/>
              <a:gd name="connsiteY35" fmla="*/ 4762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95638" h="1647825">
                <a:moveTo>
                  <a:pt x="3195638" y="1647825"/>
                </a:moveTo>
                <a:lnTo>
                  <a:pt x="2543175" y="1643062"/>
                </a:lnTo>
                <a:lnTo>
                  <a:pt x="2533650" y="1328737"/>
                </a:lnTo>
                <a:lnTo>
                  <a:pt x="1843088" y="1333500"/>
                </a:lnTo>
                <a:lnTo>
                  <a:pt x="1843088" y="1223962"/>
                </a:lnTo>
                <a:lnTo>
                  <a:pt x="1628775" y="1223962"/>
                </a:lnTo>
                <a:lnTo>
                  <a:pt x="1628775" y="1128712"/>
                </a:lnTo>
                <a:lnTo>
                  <a:pt x="1614488" y="1128712"/>
                </a:lnTo>
                <a:lnTo>
                  <a:pt x="1614488" y="1052512"/>
                </a:lnTo>
                <a:lnTo>
                  <a:pt x="1538288" y="1052512"/>
                </a:lnTo>
                <a:lnTo>
                  <a:pt x="1538288" y="976312"/>
                </a:lnTo>
                <a:lnTo>
                  <a:pt x="1381125" y="976312"/>
                </a:lnTo>
                <a:lnTo>
                  <a:pt x="1381125" y="885825"/>
                </a:lnTo>
                <a:lnTo>
                  <a:pt x="1357313" y="881062"/>
                </a:lnTo>
                <a:lnTo>
                  <a:pt x="1357313" y="819150"/>
                </a:lnTo>
                <a:lnTo>
                  <a:pt x="1100138" y="809625"/>
                </a:lnTo>
                <a:lnTo>
                  <a:pt x="1095375" y="733425"/>
                </a:lnTo>
                <a:lnTo>
                  <a:pt x="766763" y="733425"/>
                </a:lnTo>
                <a:lnTo>
                  <a:pt x="771525" y="642937"/>
                </a:lnTo>
                <a:lnTo>
                  <a:pt x="666750" y="647700"/>
                </a:lnTo>
                <a:lnTo>
                  <a:pt x="671513" y="571500"/>
                </a:lnTo>
                <a:lnTo>
                  <a:pt x="619125" y="571500"/>
                </a:lnTo>
                <a:lnTo>
                  <a:pt x="619125" y="485775"/>
                </a:lnTo>
                <a:lnTo>
                  <a:pt x="590550" y="485775"/>
                </a:lnTo>
                <a:lnTo>
                  <a:pt x="590550" y="400050"/>
                </a:lnTo>
                <a:lnTo>
                  <a:pt x="566738" y="400050"/>
                </a:lnTo>
                <a:lnTo>
                  <a:pt x="566738" y="328612"/>
                </a:lnTo>
                <a:lnTo>
                  <a:pt x="547688" y="328612"/>
                </a:lnTo>
                <a:lnTo>
                  <a:pt x="547688" y="252412"/>
                </a:lnTo>
                <a:lnTo>
                  <a:pt x="352425" y="247650"/>
                </a:lnTo>
                <a:lnTo>
                  <a:pt x="357188" y="157162"/>
                </a:lnTo>
                <a:lnTo>
                  <a:pt x="138113" y="157162"/>
                </a:lnTo>
                <a:lnTo>
                  <a:pt x="142875" y="85725"/>
                </a:lnTo>
                <a:lnTo>
                  <a:pt x="114300" y="85725"/>
                </a:lnTo>
                <a:lnTo>
                  <a:pt x="119063" y="0"/>
                </a:lnTo>
                <a:lnTo>
                  <a:pt x="0" y="4762"/>
                </a:lnTo>
              </a:path>
            </a:pathLst>
          </a:cu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427" name="Straight Connector 2426"/>
          <p:cNvCxnSpPr/>
          <p:nvPr/>
        </p:nvCxnSpPr>
        <p:spPr bwMode="auto">
          <a:xfrm>
            <a:off x="11112500" y="3596804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28" name="Straight Connector 2427"/>
          <p:cNvCxnSpPr/>
          <p:nvPr/>
        </p:nvCxnSpPr>
        <p:spPr bwMode="auto">
          <a:xfrm>
            <a:off x="10566400" y="3577754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29" name="Straight Connector 2428"/>
          <p:cNvCxnSpPr/>
          <p:nvPr/>
        </p:nvCxnSpPr>
        <p:spPr bwMode="auto">
          <a:xfrm>
            <a:off x="10623551" y="3582515"/>
            <a:ext cx="0" cy="71438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30" name="Straight Connector 2429"/>
          <p:cNvCxnSpPr/>
          <p:nvPr/>
        </p:nvCxnSpPr>
        <p:spPr bwMode="auto">
          <a:xfrm>
            <a:off x="9194800" y="3168179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31" name="Straight Connector 2430"/>
          <p:cNvCxnSpPr/>
          <p:nvPr/>
        </p:nvCxnSpPr>
        <p:spPr bwMode="auto">
          <a:xfrm>
            <a:off x="9258300" y="3168179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32" name="Straight Connector 2431"/>
          <p:cNvCxnSpPr/>
          <p:nvPr/>
        </p:nvCxnSpPr>
        <p:spPr bwMode="auto">
          <a:xfrm>
            <a:off x="9436100" y="3272954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33" name="Straight Connector 2432"/>
          <p:cNvCxnSpPr/>
          <p:nvPr/>
        </p:nvCxnSpPr>
        <p:spPr bwMode="auto">
          <a:xfrm>
            <a:off x="9956800" y="3272954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34" name="Straight Connector 2433"/>
          <p:cNvCxnSpPr/>
          <p:nvPr/>
        </p:nvCxnSpPr>
        <p:spPr bwMode="auto">
          <a:xfrm>
            <a:off x="9302751" y="3168179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35" name="Straight Connector 2434"/>
          <p:cNvCxnSpPr/>
          <p:nvPr/>
        </p:nvCxnSpPr>
        <p:spPr bwMode="auto">
          <a:xfrm>
            <a:off x="9690100" y="3272954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36" name="Straight Connector 2435"/>
          <p:cNvCxnSpPr/>
          <p:nvPr/>
        </p:nvCxnSpPr>
        <p:spPr bwMode="auto">
          <a:xfrm>
            <a:off x="9772651" y="3272954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37" name="Straight Connector 2436"/>
          <p:cNvCxnSpPr/>
          <p:nvPr/>
        </p:nvCxnSpPr>
        <p:spPr bwMode="auto">
          <a:xfrm>
            <a:off x="9829800" y="3272954"/>
            <a:ext cx="0" cy="71437"/>
          </a:xfrm>
          <a:prstGeom prst="line">
            <a:avLst/>
          </a:prstGeom>
          <a:noFill/>
          <a:ln w="28575" cap="flat" cmpd="sng" algn="ctr">
            <a:solidFill>
              <a:srgbClr val="B9D62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821" name="Rectangle 120"/>
          <p:cNvSpPr>
            <a:spLocks noChangeArrowheads="1"/>
          </p:cNvSpPr>
          <p:nvPr/>
        </p:nvSpPr>
        <p:spPr bwMode="auto">
          <a:xfrm rot="-5400000">
            <a:off x="-840846" y="3265244"/>
            <a:ext cx="27146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1400" b="1"/>
              <a:t>Patients (%)</a:t>
            </a:r>
          </a:p>
        </p:txBody>
      </p:sp>
    </p:spTree>
  </p:cSld>
  <p:clrMapOvr>
    <a:masterClrMapping/>
  </p:clrMapOvr>
  <p:transition spd="slow"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Case presentation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Ziskind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11EDF6CD-2F87-9F40-ACD8-67627494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71-year-old man with de novo AML</a:t>
            </a:r>
          </a:p>
          <a:p>
            <a:pPr marL="0" indent="0">
              <a:buNone/>
            </a:pPr>
            <a:endParaRPr lang="en-US" sz="2400" b="1" dirty="0">
              <a:solidFill>
                <a:srgbClr val="E9BB2B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Treatments received</a:t>
            </a:r>
          </a:p>
          <a:p>
            <a:r>
              <a:rPr lang="en-US" sz="2400" dirty="0"/>
              <a:t>CPX-351 on trial</a:t>
            </a:r>
          </a:p>
          <a:p>
            <a:r>
              <a:rPr lang="en-US" sz="2400" dirty="0"/>
              <a:t>WT1 vaccine on trial </a:t>
            </a:r>
          </a:p>
          <a:p>
            <a:r>
              <a:rPr lang="en-US" sz="2400" dirty="0"/>
              <a:t>Phase III trial of </a:t>
            </a:r>
            <a:r>
              <a:rPr lang="en-US" sz="2400" dirty="0" err="1"/>
              <a:t>enasidenib</a:t>
            </a:r>
            <a:r>
              <a:rPr lang="en-US" sz="2400" dirty="0"/>
              <a:t> (AG-221)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Other considerations</a:t>
            </a:r>
          </a:p>
          <a:p>
            <a:r>
              <a:rPr lang="en-US" sz="2400" dirty="0"/>
              <a:t>Distance traveled to receive treatments</a:t>
            </a:r>
          </a:p>
          <a:p>
            <a:r>
              <a:rPr lang="en-US" sz="2400" dirty="0"/>
              <a:t>Financial limitations</a:t>
            </a:r>
          </a:p>
          <a:p>
            <a:r>
              <a:rPr lang="en-US" sz="2400" dirty="0"/>
              <a:t>Died from an injury due to a fall</a:t>
            </a:r>
          </a:p>
        </p:txBody>
      </p:sp>
    </p:spTree>
    <p:extLst>
      <p:ext uri="{BB962C8B-B14F-4D97-AF65-F5344CB8AC3E}">
        <p14:creationId xmlns:p14="http://schemas.microsoft.com/office/powerpoint/2010/main" val="363472976"/>
      </p:ext>
    </p:extLst>
  </p:cSld>
  <p:clrMapOvr>
    <a:masterClrMapping/>
  </p:clrMapOvr>
  <p:transition spd="slow"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2376612" y="1344585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Elderly Patients with AML 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2406429" y="354426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Patients with R/R AML with FLT3 and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IDH 1/2 Mutations 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406429" y="2477461"/>
            <a:ext cx="9220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Treatment-Related AML or AML with MDS-Related Changes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406429" y="461820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Selection of Initial Therapy for Patients with ALL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2693504" y="5715000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2667000" y="1608019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1290" y="3048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Induction Therapy for AML, Including Patient Selection for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Midostaurin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Gemtuzumab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5734395"/>
            <a:ext cx="879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Inotuzumab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Blinatumomab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CAR T-Cell Therapy for R/R ALL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DFA186F7-0CFB-5247-B192-956C1A98E109}"/>
              </a:ext>
            </a:extLst>
          </p:cNvPr>
          <p:cNvSpPr/>
          <p:nvPr/>
        </p:nvSpPr>
        <p:spPr bwMode="auto">
          <a:xfrm>
            <a:off x="1905000" y="3732290"/>
            <a:ext cx="796290" cy="484632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8928"/>
      </p:ext>
    </p:extLst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152400" y="1399686"/>
            <a:ext cx="11632447" cy="4543914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Targeting FLT3</a:t>
            </a:r>
          </a:p>
        </p:txBody>
      </p:sp>
      <p:graphicFrame>
        <p:nvGraphicFramePr>
          <p:cNvPr id="4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555319"/>
              </p:ext>
            </p:extLst>
          </p:nvPr>
        </p:nvGraphicFramePr>
        <p:xfrm>
          <a:off x="202448" y="1447800"/>
          <a:ext cx="11506201" cy="4414294"/>
        </p:xfrm>
        <a:graphic>
          <a:graphicData uri="http://schemas.openxmlformats.org/drawingml/2006/table">
            <a:tbl>
              <a:tblPr/>
              <a:tblGrid>
                <a:gridCol w="15548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204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94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48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1715386752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xmlns="" val="2588075728"/>
                    </a:ext>
                  </a:extLst>
                </a:gridCol>
              </a:tblGrid>
              <a:tr h="12556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Inhibitor</a:t>
                      </a: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Kinase inhibitory profile</a:t>
                      </a: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Dose</a:t>
                      </a: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IC50 for </a:t>
                      </a:r>
                      <a:r>
                        <a:rPr kumimoji="0" lang="en-US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FLT3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-ITD</a:t>
                      </a: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FLT3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 selectivity</a:t>
                      </a: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Efficacy against the most frequent </a:t>
                      </a:r>
                      <a:r>
                        <a:rPr kumimoji="0" lang="en-US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FLT3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 TKD mutant disease</a:t>
                      </a: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26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Sorafenib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baseline="0" dirty="0">
                          <a:solidFill>
                            <a:schemeClr val="bg1"/>
                          </a:solidFill>
                        </a:rPr>
                        <a:t>RAF/MEK/ERK pathway, CRAF, BRAF, KIT, VEGFR-2, VEGFR-3, PDGFR-</a:t>
                      </a: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b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chemeClr val="bg1"/>
                          </a:solidFill>
                        </a:rPr>
                        <a:t>400 mg BID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bg1"/>
                          </a:solidFill>
                        </a:rPr>
                        <a:t>58 </a:t>
                      </a:r>
                      <a:r>
                        <a:rPr lang="en-US" sz="1700" b="0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endParaRPr lang="en-US" sz="1700" b="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chemeClr val="bg1"/>
                          </a:solidFill>
                        </a:rPr>
                        <a:t>Neg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chemeClr val="bg1"/>
                          </a:solidFill>
                        </a:rPr>
                        <a:t>Neg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7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Lestaurtinib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明朝" charset="-128"/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baseline="0" dirty="0">
                          <a:solidFill>
                            <a:schemeClr val="bg1"/>
                          </a:solidFill>
                        </a:rPr>
                        <a:t>JAK2, TRK A, TRK B, TRK C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chemeClr val="bg1"/>
                          </a:solidFill>
                        </a:rPr>
                        <a:t>80 mg BID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chemeClr val="bg1"/>
                          </a:solidFill>
                        </a:rPr>
                        <a:t>3 </a:t>
                      </a:r>
                      <a:r>
                        <a:rPr lang="en-US" sz="1700" b="0" baseline="0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endParaRPr lang="en-US" sz="1700" b="0" i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>
                          <a:solidFill>
                            <a:schemeClr val="bg1"/>
                          </a:solidFill>
                        </a:rPr>
                        <a:t>Neg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 err="1">
                          <a:solidFill>
                            <a:schemeClr val="bg1"/>
                          </a:solidFill>
                        </a:rPr>
                        <a:t>Pos</a:t>
                      </a:r>
                      <a:endParaRPr lang="en-US" sz="1700" b="0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14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Midostaurin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明朝" charset="-128"/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baseline="0" dirty="0">
                          <a:solidFill>
                            <a:schemeClr val="bg1"/>
                          </a:solidFill>
                        </a:rPr>
                        <a:t>PKC, VEGFR-2, c-KIT, PDGFR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chemeClr val="bg1"/>
                          </a:solidFill>
                        </a:rPr>
                        <a:t>50 mg BID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>
                          <a:solidFill>
                            <a:schemeClr val="bg1"/>
                          </a:solidFill>
                        </a:rPr>
                        <a:t>&lt;10 </a:t>
                      </a:r>
                      <a:r>
                        <a:rPr lang="en-US" sz="1700" b="0" i="0" baseline="0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endParaRPr lang="en-US" sz="1700" b="0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>
                          <a:solidFill>
                            <a:schemeClr val="bg1"/>
                          </a:solidFill>
                        </a:rPr>
                        <a:t>Neg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 err="1">
                          <a:solidFill>
                            <a:schemeClr val="bg1"/>
                          </a:solidFill>
                        </a:rPr>
                        <a:t>Pos</a:t>
                      </a:r>
                      <a:endParaRPr lang="en-US" sz="1700" b="0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7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Crenolanib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baseline="0" dirty="0">
                          <a:solidFill>
                            <a:schemeClr val="bg1"/>
                          </a:solidFill>
                        </a:rPr>
                        <a:t>PDGFR-</a:t>
                      </a: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a</a:t>
                      </a:r>
                      <a:r>
                        <a:rPr lang="en-US" sz="1700" b="0" baseline="0" dirty="0">
                          <a:solidFill>
                            <a:schemeClr val="bg1"/>
                          </a:solidFill>
                        </a:rPr>
                        <a:t>, PDGFR-</a:t>
                      </a: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b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chemeClr val="bg1"/>
                          </a:solidFill>
                        </a:rPr>
                        <a:t>100 mg TID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>
                          <a:solidFill>
                            <a:schemeClr val="bg1"/>
                          </a:solidFill>
                        </a:rPr>
                        <a:t>1.3 </a:t>
                      </a:r>
                      <a:r>
                        <a:rPr lang="en-US" sz="1700" b="0" i="0" baseline="0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endParaRPr lang="en-US" sz="1700" b="0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 err="1">
                          <a:solidFill>
                            <a:schemeClr val="bg1"/>
                          </a:solidFill>
                        </a:rPr>
                        <a:t>Pos</a:t>
                      </a:r>
                      <a:endParaRPr lang="en-US" sz="1700" b="0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 err="1">
                          <a:solidFill>
                            <a:schemeClr val="bg1"/>
                          </a:solidFill>
                        </a:rPr>
                        <a:t>Pos</a:t>
                      </a:r>
                      <a:endParaRPr lang="en-US" sz="1700" b="0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50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Quizartinib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明朝" charset="-128"/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FLT3/STK1, CSF 1R/FMS, SCFR/KIT, PDGFR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mg QD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>
                          <a:solidFill>
                            <a:schemeClr val="bg1"/>
                          </a:solidFill>
                        </a:rPr>
                        <a:t>1.3 </a:t>
                      </a:r>
                      <a:r>
                        <a:rPr lang="en-US" sz="1700" b="0" i="0" baseline="0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endParaRPr lang="en-US" sz="1700" b="0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 err="1">
                          <a:solidFill>
                            <a:schemeClr val="bg1"/>
                          </a:solidFill>
                        </a:rPr>
                        <a:t>Pos</a:t>
                      </a:r>
                      <a:endParaRPr lang="en-US" sz="1700" b="0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>
                          <a:solidFill>
                            <a:schemeClr val="bg1"/>
                          </a:solidFill>
                        </a:rPr>
                        <a:t>Neg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1721762"/>
                  </a:ext>
                </a:extLst>
              </a:tr>
              <a:tr h="3514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Gilteritinib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明朝" charset="-128"/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FLT3, AXL, ALK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mg QD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>
                          <a:solidFill>
                            <a:schemeClr val="bg1"/>
                          </a:solidFill>
                        </a:rPr>
                        <a:t>0.29 </a:t>
                      </a:r>
                      <a:r>
                        <a:rPr lang="en-US" sz="1700" b="0" i="0" baseline="0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endParaRPr lang="en-US" sz="1700" b="0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 err="1">
                          <a:solidFill>
                            <a:schemeClr val="bg1"/>
                          </a:solidFill>
                        </a:rPr>
                        <a:t>Pos</a:t>
                      </a:r>
                      <a:endParaRPr lang="en-US" sz="1700" b="0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 err="1">
                          <a:solidFill>
                            <a:schemeClr val="bg1"/>
                          </a:solidFill>
                        </a:rPr>
                        <a:t>Pos</a:t>
                      </a:r>
                      <a:endParaRPr lang="en-US" sz="1700" b="0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305418"/>
                  </a:ext>
                </a:extLst>
              </a:tr>
              <a:tr h="3514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Sunitinib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c-KIT, VEGF, and PDGF receptors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mg daily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>
                          <a:solidFill>
                            <a:schemeClr val="bg1"/>
                          </a:solidFill>
                        </a:rPr>
                        <a:t>&lt;10 </a:t>
                      </a:r>
                      <a:r>
                        <a:rPr lang="en-US" sz="1700" b="0" i="0" baseline="0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endParaRPr lang="en-US" sz="1700" b="0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>
                          <a:solidFill>
                            <a:schemeClr val="bg1"/>
                          </a:solidFill>
                        </a:rPr>
                        <a:t>Neg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baseline="0" dirty="0" err="1">
                          <a:solidFill>
                            <a:schemeClr val="bg1"/>
                          </a:solidFill>
                        </a:rPr>
                        <a:t>Pos</a:t>
                      </a:r>
                      <a:endParaRPr lang="en-US" sz="1700" b="0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212962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FA81B8-E99C-A643-8235-478463A36DD3}"/>
              </a:ext>
            </a:extLst>
          </p:cNvPr>
          <p:cNvSpPr txBox="1"/>
          <p:nvPr/>
        </p:nvSpPr>
        <p:spPr>
          <a:xfrm>
            <a:off x="627185" y="6019800"/>
            <a:ext cx="1021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E9BB2B"/>
                </a:solidFill>
              </a:rPr>
              <a:t>FLT3 should be rechecked at relapse as may become positive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493D9A-D1AF-A549-8E5F-EBCE446A37B7}"/>
              </a:ext>
            </a:extLst>
          </p:cNvPr>
          <p:cNvSpPr txBox="1"/>
          <p:nvPr/>
        </p:nvSpPr>
        <p:spPr>
          <a:xfrm>
            <a:off x="76200" y="6443246"/>
            <a:ext cx="1211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Warren M et al. </a:t>
            </a:r>
            <a:r>
              <a:rPr lang="en-US" sz="1600" i="1" dirty="0">
                <a:solidFill>
                  <a:schemeClr val="bg1"/>
                </a:solidFill>
              </a:rPr>
              <a:t>Mod </a:t>
            </a:r>
            <a:r>
              <a:rPr lang="en-US" sz="1600" i="1" dirty="0" err="1">
                <a:solidFill>
                  <a:schemeClr val="bg1"/>
                </a:solidFill>
              </a:rPr>
              <a:t>Pathol</a:t>
            </a:r>
            <a:r>
              <a:rPr lang="en-US" sz="1600" dirty="0">
                <a:solidFill>
                  <a:schemeClr val="bg1"/>
                </a:solidFill>
              </a:rPr>
              <a:t> 2012;25(10):1405-12</a:t>
            </a:r>
            <a:r>
              <a:rPr lang="pl-PL" sz="1600" dirty="0">
                <a:solidFill>
                  <a:schemeClr val="bg1"/>
                </a:solidFill>
              </a:rPr>
              <a:t>; </a:t>
            </a:r>
            <a:r>
              <a:rPr lang="pl-PL" sz="1600" dirty="0" err="1">
                <a:solidFill>
                  <a:schemeClr val="bg1"/>
                </a:solidFill>
              </a:rPr>
              <a:t>Pratz</a:t>
            </a:r>
            <a:r>
              <a:rPr lang="pl-PL" sz="1600" dirty="0">
                <a:solidFill>
                  <a:schemeClr val="bg1"/>
                </a:solidFill>
              </a:rPr>
              <a:t> KW et al. </a:t>
            </a:r>
            <a:r>
              <a:rPr lang="pl-PL" sz="1600" i="1" dirty="0">
                <a:solidFill>
                  <a:schemeClr val="bg1"/>
                </a:solidFill>
              </a:rPr>
              <a:t>Blood </a:t>
            </a:r>
            <a:r>
              <a:rPr lang="pl-PL" sz="1600" dirty="0">
                <a:solidFill>
                  <a:schemeClr val="bg1"/>
                </a:solidFill>
              </a:rPr>
              <a:t>2010;115(7):1425-32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8480733"/>
      </p:ext>
    </p:extLst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685800" y="1447800"/>
            <a:ext cx="10820400" cy="4288656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CHRYSALIS: Efficacy of Gilteritinib in Relapsed/Refractory AML</a:t>
            </a:r>
          </a:p>
        </p:txBody>
      </p:sp>
      <p:sp>
        <p:nvSpPr>
          <p:cNvPr id="12" name="Content Placeholder 1"/>
          <p:cNvSpPr>
            <a:spLocks noGrp="1"/>
          </p:cNvSpPr>
          <p:nvPr>
            <p:ph idx="4294967295"/>
          </p:nvPr>
        </p:nvSpPr>
        <p:spPr>
          <a:xfrm>
            <a:off x="990600" y="6046706"/>
            <a:ext cx="8991600" cy="441325"/>
          </a:xfrm>
        </p:spPr>
        <p:txBody>
          <a:bodyPr/>
          <a:lstStyle/>
          <a:p>
            <a:r>
              <a:rPr lang="en-US" sz="1800" dirty="0"/>
              <a:t>Based on activity data, gilteritinib at 120 mg/day is being tested in Phase III trials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459727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>
                <a:solidFill>
                  <a:schemeClr val="bg1"/>
                </a:solidFill>
              </a:rPr>
              <a:t>Perl</a:t>
            </a:r>
            <a:r>
              <a:rPr lang="tr-TR" sz="1600" dirty="0">
                <a:solidFill>
                  <a:schemeClr val="bg1"/>
                </a:solidFill>
              </a:rPr>
              <a:t> AE et al. </a:t>
            </a:r>
            <a:r>
              <a:rPr lang="tr-TR" sz="1600" i="1" dirty="0" err="1">
                <a:solidFill>
                  <a:schemeClr val="bg1"/>
                </a:solidFill>
              </a:rPr>
              <a:t>Lancet</a:t>
            </a:r>
            <a:r>
              <a:rPr lang="tr-TR" sz="1600" i="1" dirty="0">
                <a:solidFill>
                  <a:schemeClr val="bg1"/>
                </a:solidFill>
              </a:rPr>
              <a:t> </a:t>
            </a:r>
            <a:r>
              <a:rPr lang="tr-TR" sz="1600" i="1" dirty="0" err="1">
                <a:solidFill>
                  <a:schemeClr val="bg1"/>
                </a:solidFill>
              </a:rPr>
              <a:t>Oncol</a:t>
            </a:r>
            <a:r>
              <a:rPr lang="tr-TR" sz="1600" i="1" dirty="0">
                <a:solidFill>
                  <a:schemeClr val="bg1"/>
                </a:solidFill>
              </a:rPr>
              <a:t> </a:t>
            </a:r>
            <a:r>
              <a:rPr lang="tr-TR" sz="1600" dirty="0">
                <a:solidFill>
                  <a:schemeClr val="bg1"/>
                </a:solidFill>
              </a:rPr>
              <a:t>2017;18(8):1061-75. 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9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814845"/>
              </p:ext>
            </p:extLst>
          </p:nvPr>
        </p:nvGraphicFramePr>
        <p:xfrm>
          <a:off x="862553" y="1630295"/>
          <a:ext cx="10469593" cy="3898817"/>
        </p:xfrm>
        <a:graphic>
          <a:graphicData uri="http://schemas.openxmlformats.org/drawingml/2006/table">
            <a:tbl>
              <a:tblPr/>
              <a:tblGrid>
                <a:gridCol w="43582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71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71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71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082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All patients </a:t>
                      </a:r>
                      <a:b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249)</a:t>
                      </a: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FLT3 WT </a:t>
                      </a:r>
                      <a:b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58)</a:t>
                      </a: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FLT3 mutant </a:t>
                      </a:r>
                      <a:b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191)</a:t>
                      </a: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20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Composite complete remission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 30%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9%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37%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32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Overall response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40%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12%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49%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20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Duration of response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17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</a:rPr>
                        <a:t>wk</a:t>
                      </a:r>
                      <a:endParaRPr lang="en-US" sz="20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12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</a:rPr>
                        <a:t>wk</a:t>
                      </a:r>
                      <a:endParaRPr lang="en-US" sz="20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20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</a:rPr>
                        <a:t>wk</a:t>
                      </a:r>
                      <a:endParaRPr lang="en-US" sz="20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32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Overall survival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25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</a:rPr>
                        <a:t>wk</a:t>
                      </a:r>
                      <a:endParaRPr lang="en-US" sz="20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17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</a:rPr>
                        <a:t>wk</a:t>
                      </a:r>
                      <a:endParaRPr lang="en-US" sz="20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30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</a:rPr>
                        <a:t>wk</a:t>
                      </a:r>
                      <a:endParaRPr lang="en-US" sz="20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692525"/>
      </p:ext>
    </p:extLst>
  </p:cSld>
  <p:clrMapOvr>
    <a:masterClrMapping/>
  </p:clrMapOvr>
  <p:transition spd="slow"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838202" y="1592464"/>
            <a:ext cx="10591798" cy="3817736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CHRYSALIS: Safety of Gilteritinib in Relapsed/Refractory AML</a:t>
            </a:r>
          </a:p>
        </p:txBody>
      </p:sp>
      <p:sp>
        <p:nvSpPr>
          <p:cNvPr id="12" name="Content Placeholder 1"/>
          <p:cNvSpPr>
            <a:spLocks noGrp="1"/>
          </p:cNvSpPr>
          <p:nvPr>
            <p:ph idx="4294967295"/>
          </p:nvPr>
        </p:nvSpPr>
        <p:spPr>
          <a:xfrm>
            <a:off x="990600" y="6046706"/>
            <a:ext cx="8991600" cy="441325"/>
          </a:xfrm>
        </p:spPr>
        <p:txBody>
          <a:bodyPr/>
          <a:lstStyle/>
          <a:p>
            <a:r>
              <a:rPr lang="en-US" sz="1800" dirty="0"/>
              <a:t>Based on activity data, gilteritinib at 120 mg/day is being tested in Phase III trials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459727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>
                <a:solidFill>
                  <a:schemeClr val="bg1"/>
                </a:solidFill>
              </a:rPr>
              <a:t>Perl</a:t>
            </a:r>
            <a:r>
              <a:rPr lang="tr-TR" sz="1600" dirty="0">
                <a:solidFill>
                  <a:schemeClr val="bg1"/>
                </a:solidFill>
              </a:rPr>
              <a:t> AE et al. </a:t>
            </a:r>
            <a:r>
              <a:rPr lang="tr-TR" sz="1600" i="1" dirty="0" err="1">
                <a:solidFill>
                  <a:schemeClr val="bg1"/>
                </a:solidFill>
              </a:rPr>
              <a:t>Lancet</a:t>
            </a:r>
            <a:r>
              <a:rPr lang="tr-TR" sz="1600" i="1" dirty="0">
                <a:solidFill>
                  <a:schemeClr val="bg1"/>
                </a:solidFill>
              </a:rPr>
              <a:t> </a:t>
            </a:r>
            <a:r>
              <a:rPr lang="tr-TR" sz="1600" i="1" dirty="0" err="1">
                <a:solidFill>
                  <a:schemeClr val="bg1"/>
                </a:solidFill>
              </a:rPr>
              <a:t>Oncol</a:t>
            </a:r>
            <a:r>
              <a:rPr lang="tr-TR" sz="1600" i="1" dirty="0">
                <a:solidFill>
                  <a:schemeClr val="bg1"/>
                </a:solidFill>
              </a:rPr>
              <a:t> </a:t>
            </a:r>
            <a:r>
              <a:rPr lang="tr-TR" sz="1600" dirty="0">
                <a:solidFill>
                  <a:schemeClr val="bg1"/>
                </a:solidFill>
              </a:rPr>
              <a:t>2017;18(8):1061-75. 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15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04268"/>
              </p:ext>
            </p:extLst>
          </p:nvPr>
        </p:nvGraphicFramePr>
        <p:xfrm>
          <a:off x="990600" y="1702196"/>
          <a:ext cx="10256616" cy="3538644"/>
        </p:xfrm>
        <a:graphic>
          <a:graphicData uri="http://schemas.openxmlformats.org/drawingml/2006/table">
            <a:tbl>
              <a:tblPr/>
              <a:tblGrid>
                <a:gridCol w="49607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95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9774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Grade 3/4 adverse events</a:t>
                      </a: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38" marR="91438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97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Febrile neutropenia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97/252 (39%)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97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Anemia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61/252 (24%)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97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Thrombocytopenia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33/252 (13%)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97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Sepsis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28/252 (11%)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97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Pneumonia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bg1"/>
                          </a:solidFill>
                        </a:rPr>
                        <a:t>27/252 (11%)</a:t>
                      </a:r>
                    </a:p>
                  </a:txBody>
                  <a:tcPr marL="91438" marR="91438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806342"/>
      </p:ext>
    </p:extLst>
  </p:cSld>
  <p:clrMapOvr>
    <a:masterClrMapping/>
  </p:clrMapOvr>
  <p:transition spd="slow"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674226" y="506412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838200" y="2529108"/>
            <a:ext cx="4114800" cy="1738092"/>
          </a:xfrm>
          <a:prstGeom prst="rect">
            <a:avLst/>
          </a:prstGeom>
          <a:solidFill>
            <a:srgbClr val="082A50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lIns="182880" anchor="ctr"/>
          <a:lstStyle/>
          <a:p>
            <a:pPr defTabSz="4572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ea typeface="MS PGothic" charset="0"/>
            </a:endParaRPr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6553200" y="2217738"/>
            <a:ext cx="4724982" cy="1060450"/>
          </a:xfrm>
          <a:prstGeom prst="rect">
            <a:avLst/>
          </a:prstGeom>
          <a:solidFill>
            <a:srgbClr val="F8951E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0090"/>
                </a:solidFill>
                <a:ea typeface="MS PGothic" charset="0"/>
                <a:cs typeface="+mn-cs"/>
              </a:rPr>
              <a:t>Gilteritinib</a:t>
            </a:r>
            <a:endParaRPr lang="en-US" sz="2000" b="1" dirty="0">
              <a:solidFill>
                <a:srgbClr val="000090"/>
              </a:solidFill>
              <a:ea typeface="MS PGothic" charset="0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90"/>
                </a:solidFill>
                <a:latin typeface="+mn-lt"/>
                <a:ea typeface="MS PGothic" charset="0"/>
                <a:cs typeface="+mn-cs"/>
              </a:rPr>
              <a:t>Until lack of clinical benefit or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90"/>
                </a:solidFill>
                <a:latin typeface="+mn-lt"/>
                <a:ea typeface="MS PGothic" charset="0"/>
                <a:cs typeface="+mn-cs"/>
              </a:rPr>
              <a:t>unacceptable toxicity</a:t>
            </a:r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>
            <a:off x="5410200" y="3417888"/>
            <a:ext cx="685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6" name="Line 11"/>
          <p:cNvSpPr>
            <a:spLocks noChangeShapeType="1"/>
          </p:cNvSpPr>
          <p:nvPr/>
        </p:nvSpPr>
        <p:spPr bwMode="auto">
          <a:xfrm flipV="1">
            <a:off x="6096000" y="2776538"/>
            <a:ext cx="0" cy="6413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 flipV="1">
            <a:off x="6096000" y="3417889"/>
            <a:ext cx="0" cy="6000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8" name="Line 13"/>
          <p:cNvSpPr>
            <a:spLocks noChangeShapeType="1"/>
          </p:cNvSpPr>
          <p:nvPr/>
        </p:nvSpPr>
        <p:spPr bwMode="auto">
          <a:xfrm>
            <a:off x="6096000" y="2776538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9" name="Line 14"/>
          <p:cNvSpPr>
            <a:spLocks noChangeShapeType="1"/>
          </p:cNvSpPr>
          <p:nvPr/>
        </p:nvSpPr>
        <p:spPr bwMode="auto">
          <a:xfrm>
            <a:off x="6096000" y="4017963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grpSp>
        <p:nvGrpSpPr>
          <p:cNvPr id="76809" name="Group 29"/>
          <p:cNvGrpSpPr>
            <a:grpSpLocks/>
          </p:cNvGrpSpPr>
          <p:nvPr/>
        </p:nvGrpSpPr>
        <p:grpSpPr bwMode="auto">
          <a:xfrm>
            <a:off x="6553201" y="3514726"/>
            <a:ext cx="4724981" cy="1938338"/>
            <a:chOff x="3072" y="2355"/>
            <a:chExt cx="2848" cy="1221"/>
          </a:xfrm>
        </p:grpSpPr>
        <p:sp>
          <p:nvSpPr>
            <p:cNvPr id="14361" name="Rectangle 16"/>
            <p:cNvSpPr>
              <a:spLocks noChangeArrowheads="1"/>
            </p:cNvSpPr>
            <p:nvPr/>
          </p:nvSpPr>
          <p:spPr bwMode="auto">
            <a:xfrm>
              <a:off x="3072" y="2355"/>
              <a:ext cx="2848" cy="1221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>
                <a:solidFill>
                  <a:srgbClr val="000090"/>
                </a:solidFill>
                <a:latin typeface="Arial"/>
                <a:ea typeface="MS PGothic" charset="0"/>
                <a:cs typeface="+mn-cs"/>
              </a:endParaRPr>
            </a:p>
          </p:txBody>
        </p:sp>
        <p:sp>
          <p:nvSpPr>
            <p:cNvPr id="14362" name="Rectangle 17"/>
            <p:cNvSpPr>
              <a:spLocks noChangeArrowheads="1"/>
            </p:cNvSpPr>
            <p:nvPr/>
          </p:nvSpPr>
          <p:spPr bwMode="auto">
            <a:xfrm>
              <a:off x="3072" y="2355"/>
              <a:ext cx="2848" cy="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7D93B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000090"/>
                  </a:solidFill>
                  <a:ea typeface="MS PGothic" charset="0"/>
                  <a:cs typeface="+mn-cs"/>
                </a:rPr>
                <a:t>Salvage chemotherapy</a:t>
              </a:r>
            </a:p>
            <a:p>
              <a:pPr marL="342900" indent="-3429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800" dirty="0">
                  <a:solidFill>
                    <a:srgbClr val="000090"/>
                  </a:solidFill>
                  <a:ea typeface="MS PGothic" charset="0"/>
                  <a:cs typeface="+mn-cs"/>
                </a:rPr>
                <a:t>Low-dose cytarabine or</a:t>
              </a:r>
            </a:p>
            <a:p>
              <a:pPr marL="342900" indent="-3429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800" dirty="0" err="1">
                  <a:solidFill>
                    <a:srgbClr val="000090"/>
                  </a:solidFill>
                  <a:ea typeface="MS PGothic" charset="0"/>
                  <a:cs typeface="+mn-cs"/>
                </a:rPr>
                <a:t>Azacitidine</a:t>
              </a:r>
              <a:r>
                <a:rPr lang="en-US" sz="1800" dirty="0">
                  <a:solidFill>
                    <a:srgbClr val="000090"/>
                  </a:solidFill>
                  <a:ea typeface="MS PGothic" charset="0"/>
                  <a:cs typeface="+mn-cs"/>
                </a:rPr>
                <a:t> or</a:t>
              </a:r>
            </a:p>
            <a:p>
              <a:pPr marL="342900" indent="-3429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800" dirty="0">
                  <a:solidFill>
                    <a:srgbClr val="000090"/>
                  </a:solidFill>
                  <a:ea typeface="MS PGothic" charset="0"/>
                  <a:cs typeface="+mn-cs"/>
                </a:rPr>
                <a:t>MEC induction chemotherapy or</a:t>
              </a:r>
            </a:p>
            <a:p>
              <a:pPr marL="342900" indent="-3429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800" dirty="0">
                  <a:solidFill>
                    <a:srgbClr val="000090"/>
                  </a:solidFill>
                  <a:ea typeface="MS PGothic" charset="0"/>
                  <a:cs typeface="+mn-cs"/>
                </a:rPr>
                <a:t>FLAG-IDA induction chemotherapy</a:t>
              </a:r>
            </a:p>
          </p:txBody>
        </p:sp>
      </p:grpSp>
      <p:grpSp>
        <p:nvGrpSpPr>
          <p:cNvPr id="76810" name="Group 24"/>
          <p:cNvGrpSpPr>
            <a:grpSpLocks/>
          </p:cNvGrpSpPr>
          <p:nvPr/>
        </p:nvGrpSpPr>
        <p:grpSpPr bwMode="auto">
          <a:xfrm>
            <a:off x="4724400" y="2960688"/>
            <a:ext cx="914400" cy="914400"/>
            <a:chOff x="1872" y="1584"/>
            <a:chExt cx="576" cy="576"/>
          </a:xfrm>
        </p:grpSpPr>
        <p:sp>
          <p:nvSpPr>
            <p:cNvPr id="14359" name="Oval 25"/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  <a:ea typeface="MS PGothic" charset="0"/>
                <a:cs typeface="+mn-cs"/>
              </a:endParaRPr>
            </a:p>
          </p:txBody>
        </p:sp>
        <p:sp>
          <p:nvSpPr>
            <p:cNvPr id="14360" name="Rectangle 13"/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solidFill>
                    <a:prstClr val="white"/>
                  </a:solidFill>
                  <a:ea typeface="MS PGothic" charset="0"/>
                  <a:cs typeface="+mn-cs"/>
                </a:rPr>
                <a:t>R</a:t>
              </a:r>
            </a:p>
          </p:txBody>
        </p:sp>
      </p:grpSp>
      <p:sp>
        <p:nvSpPr>
          <p:cNvPr id="76811" name="Text Box 27"/>
          <p:cNvSpPr txBox="1">
            <a:spLocks noChangeArrowheads="1"/>
          </p:cNvSpPr>
          <p:nvPr/>
        </p:nvSpPr>
        <p:spPr bwMode="auto">
          <a:xfrm>
            <a:off x="977900" y="4922639"/>
            <a:ext cx="5861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FFFF"/>
                </a:solidFill>
                <a:ea typeface="MS PGothic" charset="0"/>
                <a:cs typeface="MS PGothic" charset="0"/>
              </a:rPr>
              <a:t>Primary endpoints: Overall survival, complete remission (CR) and CR with partial hematologic recovery</a:t>
            </a:r>
            <a:endParaRPr lang="en-US" sz="1800" dirty="0">
              <a:solidFill>
                <a:srgbClr val="FFFFF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5881" y="1524000"/>
            <a:ext cx="250119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Target accrual: </a:t>
            </a:r>
            <a:r>
              <a:rPr lang="en-US" sz="20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371</a:t>
            </a:r>
          </a:p>
        </p:txBody>
      </p:sp>
      <p:sp>
        <p:nvSpPr>
          <p:cNvPr id="7681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ADMIRAL: A Phase III Study of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Gilteritinib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in Relapsed or Refractory AML</a:t>
            </a:r>
          </a:p>
        </p:txBody>
      </p:sp>
      <p:sp>
        <p:nvSpPr>
          <p:cNvPr id="76814" name="TextBox 931"/>
          <p:cNvSpPr txBox="1">
            <a:spLocks noChangeArrowheads="1"/>
          </p:cNvSpPr>
          <p:nvPr/>
        </p:nvSpPr>
        <p:spPr bwMode="auto">
          <a:xfrm>
            <a:off x="598990" y="6328967"/>
            <a:ext cx="10972800" cy="4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www.clinicaltrials.gov</a:t>
            </a:r>
            <a:r>
              <a:rPr lang="mr-IN" sz="1600" dirty="0"/>
              <a:t> (NCT0</a:t>
            </a:r>
            <a:r>
              <a:rPr lang="en-US" sz="1600" dirty="0"/>
              <a:t>2421939)</a:t>
            </a:r>
            <a:endParaRPr lang="en-US" sz="1600" dirty="0">
              <a:solidFill>
                <a:schemeClr val="bg1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57770-62A5-5141-AE74-608AF5F2519D}"/>
              </a:ext>
            </a:extLst>
          </p:cNvPr>
          <p:cNvSpPr txBox="1"/>
          <p:nvPr/>
        </p:nvSpPr>
        <p:spPr>
          <a:xfrm>
            <a:off x="947456" y="2529108"/>
            <a:ext cx="3776944" cy="17380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Refractory or relapsed after </a:t>
            </a:r>
            <a:br>
              <a:rPr lang="en-US" sz="1800" dirty="0"/>
            </a:br>
            <a:r>
              <a:rPr lang="en-US" sz="1800" dirty="0"/>
              <a:t>first-line AML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Positive for FLT3-activating mutation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Performance status ≤2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4FB3AB-9626-3740-8D65-377B67688D9B}"/>
              </a:ext>
            </a:extLst>
          </p:cNvPr>
          <p:cNvSpPr txBox="1"/>
          <p:nvPr/>
        </p:nvSpPr>
        <p:spPr>
          <a:xfrm>
            <a:off x="966165" y="2035968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Eligibility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CFC112-68C4-9745-9C48-7A0C57F1D45D}"/>
              </a:ext>
            </a:extLst>
          </p:cNvPr>
          <p:cNvSpPr txBox="1"/>
          <p:nvPr/>
        </p:nvSpPr>
        <p:spPr>
          <a:xfrm>
            <a:off x="4983444" y="260268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2:1</a:t>
            </a:r>
          </a:p>
        </p:txBody>
      </p:sp>
    </p:spTree>
    <p:extLst>
      <p:ext uri="{BB962C8B-B14F-4D97-AF65-F5344CB8AC3E}">
        <p14:creationId xmlns:p14="http://schemas.microsoft.com/office/powerpoint/2010/main" val="797555835"/>
      </p:ext>
    </p:extLst>
  </p:cSld>
  <p:clrMapOvr>
    <a:masterClrMapping/>
  </p:clrMapOvr>
  <p:transition spd="slow"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>
            <a:extLst>
              <a:ext uri="{FF2B5EF4-FFF2-40B4-BE49-F238E27FC236}">
                <a16:creationId xmlns:a16="http://schemas.microsoft.com/office/drawing/2014/main" xmlns="" id="{6B7A03B0-A50D-224F-ADF8-B8EED395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92464"/>
            <a:ext cx="11353800" cy="3817736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4D3AA37-9B14-8F41-B01F-F35D5E5B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Response to </a:t>
            </a:r>
            <a:r>
              <a:rPr lang="en-US" dirty="0" err="1"/>
              <a:t>Gilteritinib</a:t>
            </a:r>
            <a:r>
              <a:rPr lang="en-US" dirty="0"/>
              <a:t> in Combination with 7+3 Induction and </a:t>
            </a:r>
            <a:r>
              <a:rPr lang="en-US" dirty="0" err="1"/>
              <a:t>HiDAC</a:t>
            </a:r>
            <a:r>
              <a:rPr lang="en-US" dirty="0"/>
              <a:t> Consolidation Therapy in Newly Diagnosed AML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264E2E5E-990B-7F49-ADFF-B4FF4F496B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720844"/>
              </p:ext>
            </p:extLst>
          </p:nvPr>
        </p:nvGraphicFramePr>
        <p:xfrm>
          <a:off x="647701" y="1828800"/>
          <a:ext cx="10972800" cy="33528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67299">
                  <a:extLst>
                    <a:ext uri="{9D8B030D-6E8A-4147-A177-3AD203B41FA5}">
                      <a16:colId xmlns:a16="http://schemas.microsoft.com/office/drawing/2014/main" xmlns="" val="1160932437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358921635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41775796"/>
                    </a:ext>
                  </a:extLst>
                </a:gridCol>
                <a:gridCol w="2095501">
                  <a:extLst>
                    <a:ext uri="{9D8B030D-6E8A-4147-A177-3AD203B41FA5}">
                      <a16:colId xmlns:a16="http://schemas.microsoft.com/office/drawing/2014/main" xmlns="" val="3204328757"/>
                    </a:ext>
                  </a:extLst>
                </a:gridCol>
              </a:tblGrid>
              <a:tr h="1010653">
                <a:tc>
                  <a:txBody>
                    <a:bodyPr/>
                    <a:lstStyle/>
                    <a:p>
                      <a:r>
                        <a:rPr lang="en-US" sz="2000" dirty="0"/>
                        <a:t>Response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2B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All patients</a:t>
                      </a:r>
                    </a:p>
                    <a:p>
                      <a:pPr algn="ctr"/>
                      <a:r>
                        <a:rPr lang="en-US" sz="2000" dirty="0"/>
                        <a:t>(N = 49)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2B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FLT3 mutant</a:t>
                      </a:r>
                    </a:p>
                    <a:p>
                      <a:pPr algn="ctr"/>
                      <a:r>
                        <a:rPr lang="en-US" sz="2000" dirty="0"/>
                        <a:t>(n = 23)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2B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FLT3 wild type</a:t>
                      </a:r>
                    </a:p>
                    <a:p>
                      <a:pPr algn="ctr"/>
                      <a:r>
                        <a:rPr lang="en-US" sz="2000" dirty="0"/>
                        <a:t>(n = 25)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5973991"/>
                  </a:ext>
                </a:extLst>
              </a:tr>
              <a:tr h="585537">
                <a:tc>
                  <a:txBody>
                    <a:bodyPr/>
                    <a:lstStyle/>
                    <a:p>
                      <a:r>
                        <a:rPr lang="en-US" sz="2000" dirty="0"/>
                        <a:t>Complete remission (CR)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57.1%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82.6%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7762488"/>
                  </a:ext>
                </a:extLst>
              </a:tr>
              <a:tr h="585537">
                <a:tc>
                  <a:txBody>
                    <a:bodyPr/>
                    <a:lstStyle/>
                    <a:p>
                      <a:r>
                        <a:rPr lang="en-US" sz="2000" dirty="0"/>
                        <a:t>CR with incomplete platelet recovery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4.3%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1232674"/>
                  </a:ext>
                </a:extLst>
              </a:tr>
              <a:tr h="585537">
                <a:tc>
                  <a:txBody>
                    <a:bodyPr/>
                    <a:lstStyle/>
                    <a:p>
                      <a:r>
                        <a:rPr lang="en-US" sz="2000" dirty="0"/>
                        <a:t>CR with incomplete hematologic recovery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4.3%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3106615"/>
                  </a:ext>
                </a:extLst>
              </a:tr>
              <a:tr h="585537">
                <a:tc>
                  <a:txBody>
                    <a:bodyPr/>
                    <a:lstStyle/>
                    <a:p>
                      <a:r>
                        <a:rPr lang="en-US" sz="2000" dirty="0"/>
                        <a:t>Complete composite remission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71.4%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91.3%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277674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3C018C-67CE-A343-A15B-F71FCD010BCA}"/>
              </a:ext>
            </a:extLst>
          </p:cNvPr>
          <p:cNvSpPr txBox="1"/>
          <p:nvPr/>
        </p:nvSpPr>
        <p:spPr>
          <a:xfrm>
            <a:off x="152400" y="6400800"/>
            <a:ext cx="4134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Pratz</a:t>
            </a:r>
            <a:r>
              <a:rPr lang="en-US" sz="1600" dirty="0"/>
              <a:t> K et al. </a:t>
            </a:r>
            <a:r>
              <a:rPr lang="en-US" sz="1600" i="1" dirty="0"/>
              <a:t>Proc ASH </a:t>
            </a:r>
            <a:r>
              <a:rPr lang="en-US" sz="1600" dirty="0"/>
              <a:t>2017;Abstract 722.</a:t>
            </a:r>
          </a:p>
        </p:txBody>
      </p:sp>
    </p:spTree>
    <p:extLst>
      <p:ext uri="{BB962C8B-B14F-4D97-AF65-F5344CB8AC3E}">
        <p14:creationId xmlns:p14="http://schemas.microsoft.com/office/powerpoint/2010/main" val="3696180233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Oncology Grand Rounds: Format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55D4EF2D-3650-BE4A-BC82-E462D5317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884"/>
            <a:ext cx="10972800" cy="4997916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800" b="1" dirty="0">
                <a:solidFill>
                  <a:srgbClr val="E8C658"/>
                </a:solidFill>
              </a:rPr>
              <a:t>Personalized oncology strategy</a:t>
            </a:r>
          </a:p>
          <a:p>
            <a:pPr lvl="1">
              <a:spcBef>
                <a:spcPts val="400"/>
              </a:spcBef>
            </a:pPr>
            <a:r>
              <a:rPr lang="en-US" sz="2800" b="1" dirty="0"/>
              <a:t>New markers and agents</a:t>
            </a:r>
          </a:p>
          <a:p>
            <a:pPr>
              <a:spcBef>
                <a:spcPts val="400"/>
              </a:spcBef>
            </a:pPr>
            <a:endParaRPr lang="en-US" sz="2800" b="1" dirty="0"/>
          </a:p>
          <a:p>
            <a:pPr>
              <a:spcBef>
                <a:spcPts val="400"/>
              </a:spcBef>
            </a:pPr>
            <a:r>
              <a:rPr lang="en-US" sz="2800" b="1" dirty="0">
                <a:solidFill>
                  <a:srgbClr val="E8C658"/>
                </a:solidFill>
              </a:rPr>
              <a:t>Patient counseling and education as </a:t>
            </a:r>
            <a:br>
              <a:rPr lang="en-US" sz="2800" b="1" dirty="0">
                <a:solidFill>
                  <a:srgbClr val="E8C658"/>
                </a:solidFill>
              </a:rPr>
            </a:br>
            <a:r>
              <a:rPr lang="en-US" sz="2800" b="1" dirty="0">
                <a:solidFill>
                  <a:srgbClr val="E8C658"/>
                </a:solidFill>
              </a:rPr>
              <a:t>a component of that strategy</a:t>
            </a:r>
          </a:p>
          <a:p>
            <a:pPr lvl="1">
              <a:spcBef>
                <a:spcPts val="400"/>
              </a:spcBef>
            </a:pPr>
            <a:r>
              <a:rPr lang="en-US" sz="2800" b="1" dirty="0"/>
              <a:t>Symptom management</a:t>
            </a:r>
          </a:p>
          <a:p>
            <a:pPr>
              <a:spcBef>
                <a:spcPts val="400"/>
              </a:spcBef>
            </a:pPr>
            <a:endParaRPr lang="en-US" sz="2800" b="1" dirty="0"/>
          </a:p>
          <a:p>
            <a:pPr>
              <a:spcBef>
                <a:spcPts val="400"/>
              </a:spcBef>
            </a:pPr>
            <a:r>
              <a:rPr lang="en-US" sz="2800" b="1" dirty="0">
                <a:solidFill>
                  <a:srgbClr val="E8C658"/>
                </a:solidFill>
              </a:rPr>
              <a:t>Discussion of actual cases from </a:t>
            </a:r>
            <a:br>
              <a:rPr lang="en-US" sz="2800" b="1" dirty="0">
                <a:solidFill>
                  <a:srgbClr val="E8C658"/>
                </a:solidFill>
              </a:rPr>
            </a:br>
            <a:r>
              <a:rPr lang="en-US" sz="2800" b="1" dirty="0">
                <a:solidFill>
                  <a:srgbClr val="E8C658"/>
                </a:solidFill>
              </a:rPr>
              <a:t>nurse faculty</a:t>
            </a:r>
          </a:p>
          <a:p>
            <a:pPr lvl="1">
              <a:spcBef>
                <a:spcPts val="400"/>
              </a:spcBef>
            </a:pPr>
            <a:r>
              <a:rPr lang="en-US" sz="2800" b="1" dirty="0"/>
              <a:t>The bond that heals; trust and integrity</a:t>
            </a:r>
          </a:p>
          <a:p>
            <a:pPr lvl="1">
              <a:spcBef>
                <a:spcPts val="400"/>
              </a:spcBef>
            </a:pPr>
            <a:r>
              <a:rPr lang="en-US" sz="2800" b="1" dirty="0"/>
              <a:t>Supporting family and loved 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98CF54-3146-AB44-BE6E-BF9F34D03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0445" r="-2363" b="-12548"/>
          <a:stretch/>
        </p:blipFill>
        <p:spPr>
          <a:xfrm>
            <a:off x="8482384" y="1402883"/>
            <a:ext cx="2459736" cy="137135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A44BFF-DCF0-8A46-9CEE-B14E73D251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21" b="8852"/>
          <a:stretch/>
        </p:blipFill>
        <p:spPr>
          <a:xfrm>
            <a:off x="9104176" y="5067947"/>
            <a:ext cx="1216152" cy="136821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F30F5B-8229-C74D-A057-D708947D2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2133" y="3097952"/>
            <a:ext cx="1463040" cy="137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22996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965198" y="2430026"/>
            <a:ext cx="10261600" cy="2751575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Quizartinib Compared to Historical Treatment: Efficacy Results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5277306"/>
            <a:ext cx="10972800" cy="1123494"/>
          </a:xfrm>
        </p:spPr>
        <p:txBody>
          <a:bodyPr/>
          <a:lstStyle/>
          <a:p>
            <a:r>
              <a:rPr lang="en-US" sz="2000" dirty="0"/>
              <a:t>18-month survival</a:t>
            </a:r>
          </a:p>
          <a:p>
            <a:pPr lvl="1"/>
            <a:r>
              <a:rPr lang="en-US" sz="2000" dirty="0"/>
              <a:t>Patients who proceeded to SCT: 29%</a:t>
            </a:r>
          </a:p>
          <a:p>
            <a:pPr lvl="1"/>
            <a:r>
              <a:rPr lang="en-US" sz="2000" dirty="0"/>
              <a:t>Patients who did not proceed to SCT: 7% </a:t>
            </a:r>
          </a:p>
          <a:p>
            <a:endParaRPr lang="en-US" sz="2000" dirty="0"/>
          </a:p>
        </p:txBody>
      </p:sp>
      <p:graphicFrame>
        <p:nvGraphicFramePr>
          <p:cNvPr id="5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189769"/>
              </p:ext>
            </p:extLst>
          </p:nvPr>
        </p:nvGraphicFramePr>
        <p:xfrm>
          <a:off x="1066800" y="2525793"/>
          <a:ext cx="10058399" cy="2560040"/>
        </p:xfrm>
        <a:graphic>
          <a:graphicData uri="http://schemas.openxmlformats.org/drawingml/2006/table">
            <a:tbl>
              <a:tblPr/>
              <a:tblGrid>
                <a:gridCol w="314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335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64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121917" marR="121917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Quizartinib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 = 58</a:t>
                      </a:r>
                    </a:p>
                  </a:txBody>
                  <a:tcPr marL="121917" marR="121917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Historic control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Standard chemo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 = 118</a:t>
                      </a:r>
                    </a:p>
                  </a:txBody>
                  <a:tcPr marL="121917" marR="121917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HR or OR, 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</a:b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p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-value</a:t>
                      </a:r>
                    </a:p>
                  </a:txBody>
                  <a:tcPr marL="121917" marR="121917" marT="45685" marB="45685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22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CRi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明朝" charset="-128"/>
                      </a:endParaRPr>
                    </a:p>
                  </a:txBody>
                  <a:tcPr marL="121917" marR="121917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>
                          <a:solidFill>
                            <a:schemeClr val="bg1"/>
                          </a:solidFill>
                        </a:rPr>
                        <a:t>40%</a:t>
                      </a:r>
                    </a:p>
                  </a:txBody>
                  <a:tcPr marL="121917" marR="121917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chemeClr val="bg1"/>
                          </a:solidFill>
                        </a:rPr>
                        <a:t>3%</a:t>
                      </a:r>
                    </a:p>
                  </a:txBody>
                  <a:tcPr marL="121917" marR="121917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OR = 0.05,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baseline="0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</a:rPr>
                        <a:t> &lt; 0.0001</a:t>
                      </a:r>
                      <a:endParaRPr lang="en-US" sz="1800" b="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121917" marR="121917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22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Median OS</a:t>
                      </a:r>
                    </a:p>
                  </a:txBody>
                  <a:tcPr marL="121917" marR="121917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>
                          <a:solidFill>
                            <a:schemeClr val="bg1"/>
                          </a:solidFill>
                        </a:rPr>
                        <a:t>140 d</a:t>
                      </a:r>
                    </a:p>
                  </a:txBody>
                  <a:tcPr marL="121917" marR="121917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chemeClr val="bg1"/>
                          </a:solidFill>
                        </a:rPr>
                        <a:t>54 d </a:t>
                      </a:r>
                    </a:p>
                  </a:txBody>
                  <a:tcPr marL="121917" marR="121917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chemeClr val="bg1"/>
                          </a:solidFill>
                        </a:rPr>
                        <a:t>HR = 0.38,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baseline="0" dirty="0">
                          <a:solidFill>
                            <a:schemeClr val="bg1"/>
                          </a:solidFill>
                        </a:rPr>
                        <a:t>p </a:t>
                      </a:r>
                      <a:r>
                        <a:rPr lang="en-US" sz="1800" b="0" i="0" baseline="0" dirty="0">
                          <a:solidFill>
                            <a:schemeClr val="bg1"/>
                          </a:solidFill>
                        </a:rPr>
                        <a:t>&lt; 0.0001</a:t>
                      </a:r>
                      <a:endParaRPr lang="en-US" sz="1800" b="0" i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121917" marR="121917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68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Proceeded to SCT</a:t>
                      </a:r>
                    </a:p>
                  </a:txBody>
                  <a:tcPr marL="121917" marR="121917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>
                          <a:solidFill>
                            <a:schemeClr val="bg1"/>
                          </a:solidFill>
                        </a:rPr>
                        <a:t>40%</a:t>
                      </a:r>
                    </a:p>
                  </a:txBody>
                  <a:tcPr marL="121917" marR="121917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chemeClr val="bg1"/>
                          </a:solidFill>
                        </a:rPr>
                        <a:t>8%</a:t>
                      </a:r>
                    </a:p>
                  </a:txBody>
                  <a:tcPr marL="121917" marR="121917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bg1"/>
                          </a:solidFill>
                        </a:rPr>
                        <a:t>—</a:t>
                      </a:r>
                    </a:p>
                  </a:txBody>
                  <a:tcPr marL="121917" marR="121917" marT="45685" marB="45685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1600" y="6461959"/>
            <a:ext cx="76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>
                <a:solidFill>
                  <a:schemeClr val="bg1"/>
                </a:solidFill>
              </a:rPr>
              <a:t>Hills</a:t>
            </a:r>
            <a:r>
              <a:rPr lang="tr-TR" sz="1600" dirty="0">
                <a:solidFill>
                  <a:schemeClr val="bg1"/>
                </a:solidFill>
              </a:rPr>
              <a:t> R et al. </a:t>
            </a:r>
            <a:r>
              <a:rPr lang="tr-TR" sz="1600" i="1" dirty="0" err="1">
                <a:solidFill>
                  <a:schemeClr val="bg1"/>
                </a:solidFill>
              </a:rPr>
              <a:t>Proc</a:t>
            </a:r>
            <a:r>
              <a:rPr lang="tr-TR" sz="1600" i="1" dirty="0">
                <a:solidFill>
                  <a:schemeClr val="bg1"/>
                </a:solidFill>
              </a:rPr>
              <a:t> EHA </a:t>
            </a:r>
            <a:r>
              <a:rPr lang="tr-TR" sz="1600" dirty="0">
                <a:solidFill>
                  <a:schemeClr val="bg1"/>
                </a:solidFill>
              </a:rPr>
              <a:t>2017;Abstract S475.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54102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4200" y="55626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HR = 0.36</a:t>
            </a:r>
          </a:p>
          <a:p>
            <a:pPr marL="0" lvl="1"/>
            <a:r>
              <a:rPr lang="en-US" sz="2000" i="1" dirty="0"/>
              <a:t>p</a:t>
            </a:r>
            <a:r>
              <a:rPr lang="en-US" sz="2000" dirty="0"/>
              <a:t> = 0.0005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600" y="1295401"/>
            <a:ext cx="10363200" cy="10673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dirty="0"/>
              <a:t>Primary aim: Compare SCT rates and outcomes for patients with AML with FLT3 mutations treated with </a:t>
            </a:r>
            <a:r>
              <a:rPr lang="en-US" sz="2000" dirty="0" err="1"/>
              <a:t>quizartinib</a:t>
            </a:r>
            <a:r>
              <a:rPr lang="en-US" sz="2000" dirty="0"/>
              <a:t> in a cohort of the AC220-002 study to those of patients who received standard chemotherapy from the UK NCRI database </a:t>
            </a:r>
          </a:p>
        </p:txBody>
      </p:sp>
    </p:spTree>
    <p:extLst>
      <p:ext uri="{BB962C8B-B14F-4D97-AF65-F5344CB8AC3E}">
        <p14:creationId xmlns:p14="http://schemas.microsoft.com/office/powerpoint/2010/main" val="1208330481"/>
      </p:ext>
    </p:extLst>
  </p:cSld>
  <p:clrMapOvr>
    <a:masterClrMapping/>
  </p:clrMapOvr>
  <p:transition spd="slow"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2067" y="228600"/>
            <a:ext cx="10949651" cy="1143000"/>
          </a:xfrm>
        </p:spPr>
        <p:txBody>
          <a:bodyPr/>
          <a:lstStyle/>
          <a:p>
            <a:r>
              <a:rPr lang="en-US" sz="2400" dirty="0"/>
              <a:t>Phase III </a:t>
            </a:r>
            <a:r>
              <a:rPr lang="en-US" sz="2400" dirty="0" err="1"/>
              <a:t>QuANTUM</a:t>
            </a:r>
            <a:r>
              <a:rPr lang="en-US" sz="2400" dirty="0"/>
              <a:t>-R Study of </a:t>
            </a:r>
            <a:r>
              <a:rPr lang="en-US" sz="2400" dirty="0" err="1"/>
              <a:t>Quizartinib</a:t>
            </a:r>
            <a:r>
              <a:rPr lang="en-US" sz="2400" dirty="0"/>
              <a:t> Compared to Chemotherapy in R/R AML with FLT3-ITD Mutations Meets Primary Endpoint of OS</a:t>
            </a:r>
            <a:br>
              <a:rPr lang="en-US" sz="2400" dirty="0"/>
            </a:br>
            <a:r>
              <a:rPr lang="en-US" sz="2000" dirty="0"/>
              <a:t>Press Release – May 8, 2018</a:t>
            </a:r>
            <a:r>
              <a:rPr lang="en-US" sz="2400" dirty="0"/>
              <a:t/>
            </a:r>
            <a:br>
              <a:rPr lang="en-US" sz="2400" dirty="0"/>
            </a:b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41699" y="1600200"/>
            <a:ext cx="10134600" cy="4285388"/>
          </a:xfrm>
        </p:spPr>
        <p:txBody>
          <a:bodyPr/>
          <a:lstStyle/>
          <a:p>
            <a:pPr marL="0" indent="0">
              <a:lnSpc>
                <a:spcPts val="3080"/>
              </a:lnSpc>
              <a:spcBef>
                <a:spcPts val="1800"/>
              </a:spcBef>
              <a:buNone/>
            </a:pPr>
            <a:r>
              <a:rPr lang="en-US" sz="2200" dirty="0"/>
              <a:t>“</a:t>
            </a:r>
            <a:r>
              <a:rPr lang="en-US" sz="2400" dirty="0"/>
              <a:t>The pivotal </a:t>
            </a:r>
            <a:r>
              <a:rPr lang="en-US" sz="2400" dirty="0" err="1"/>
              <a:t>QuANTUM</a:t>
            </a:r>
            <a:r>
              <a:rPr lang="en-US" sz="2400" dirty="0"/>
              <a:t>-R phase 3 study of single agent quizartinib met its primary endpoint of significantly prolonging overall survival compared to salvage chemotherapy in patients with relapsed/refractory acute myeloid leukemia (AML) with </a:t>
            </a:r>
            <a:r>
              <a:rPr lang="en-US" sz="2400" i="1" dirty="0"/>
              <a:t>FLT3</a:t>
            </a:r>
            <a:r>
              <a:rPr lang="en-US" sz="2400" dirty="0"/>
              <a:t>-ITD mutations after first-line treatment with or without hematopoietic stem cell transplantation (HSCT). Safety appears consistent with that observed at similar doses in the quizartinib program.</a:t>
            </a:r>
            <a:r>
              <a:rPr lang="en-US" sz="2200" dirty="0"/>
              <a:t>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1" y="5934670"/>
            <a:ext cx="11110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https://</a:t>
            </a:r>
            <a:r>
              <a:rPr lang="en-US" sz="1800" dirty="0" err="1"/>
              <a:t>www.prnewswire.com</a:t>
            </a:r>
            <a:r>
              <a:rPr lang="en-US" sz="1800" dirty="0"/>
              <a:t>/news-releases/daiichi-sankyo-announces-single-agent-quizartinib-significantly-prolongs-overall-survival-compared-with-chemotherapy-in-patients-with-relapsedrefractory-aml-with-flt3-itd-mutations-quantum-r-study-300643962.html</a:t>
            </a:r>
          </a:p>
        </p:txBody>
      </p:sp>
    </p:spTree>
    <p:extLst>
      <p:ext uri="{BB962C8B-B14F-4D97-AF65-F5344CB8AC3E}">
        <p14:creationId xmlns:p14="http://schemas.microsoft.com/office/powerpoint/2010/main" val="714895250"/>
      </p:ext>
    </p:extLst>
  </p:cSld>
  <p:clrMapOvr>
    <a:masterClrMapping/>
  </p:clrMapOvr>
  <p:transition spd="slow"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8871454" y="4928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68828" y="2563933"/>
            <a:ext cx="3581400" cy="2062459"/>
          </a:xfrm>
          <a:prstGeom prst="rect">
            <a:avLst/>
          </a:prstGeom>
          <a:solidFill>
            <a:srgbClr val="082A50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lIns="182880" anchor="ctr"/>
          <a:lstStyle/>
          <a:p>
            <a:pPr defTabSz="4572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ea typeface="MS PGothic" charset="0"/>
            </a:endParaRPr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5750428" y="1828800"/>
            <a:ext cx="6035040" cy="1314235"/>
          </a:xfrm>
          <a:prstGeom prst="rect">
            <a:avLst/>
          </a:prstGeom>
          <a:solidFill>
            <a:srgbClr val="F8951E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lIns="182880" tIns="91440" rIns="91440" bIns="9144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90"/>
                </a:solidFill>
                <a:ea typeface="MS PGothic" charset="0"/>
                <a:cs typeface="+mn-cs"/>
              </a:rPr>
              <a:t>Chemotherapy + </a:t>
            </a:r>
            <a:r>
              <a:rPr lang="en-US" sz="2000" b="1" dirty="0" err="1">
                <a:solidFill>
                  <a:srgbClr val="000090"/>
                </a:solidFill>
                <a:ea typeface="MS PGothic" charset="0"/>
                <a:cs typeface="+mn-cs"/>
              </a:rPr>
              <a:t>quizartinib</a:t>
            </a:r>
            <a:endParaRPr lang="en-US" sz="2000" b="1" dirty="0">
              <a:solidFill>
                <a:srgbClr val="000090"/>
              </a:solidFill>
              <a:ea typeface="MS PGothic" charset="0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  <a:ea typeface="MS PGothic" charset="0"/>
                <a:cs typeface="+mn-cs"/>
              </a:rPr>
              <a:t>Induction: Cytarabine and daunorubicin/idarubicin 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➞ </a:t>
            </a:r>
            <a:r>
              <a:rPr lang="en-US" sz="1600" dirty="0" err="1">
                <a:solidFill>
                  <a:schemeClr val="tx2"/>
                </a:solidFill>
                <a:latin typeface="+mn-lt"/>
              </a:rPr>
              <a:t>quizartinib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  <a:ea typeface="MS PGothic" charset="0"/>
                <a:cs typeface="+mn-cs"/>
              </a:rPr>
              <a:t>Consolidation: cytarabine 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➞ </a:t>
            </a:r>
            <a:r>
              <a:rPr lang="en-US" sz="1600" dirty="0" err="1">
                <a:solidFill>
                  <a:schemeClr val="tx2"/>
                </a:solidFill>
                <a:latin typeface="+mn-lt"/>
              </a:rPr>
              <a:t>quizartinib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 or HSCT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  <a:ea typeface="MS PGothic" charset="0"/>
                <a:cs typeface="+mn-cs"/>
              </a:rPr>
              <a:t>Maintenance: </a:t>
            </a:r>
            <a:r>
              <a:rPr lang="en-US" sz="1600" dirty="0" err="1">
                <a:solidFill>
                  <a:schemeClr val="tx2"/>
                </a:solidFill>
                <a:latin typeface="+mn-lt"/>
                <a:ea typeface="MS PGothic" charset="0"/>
                <a:cs typeface="+mn-cs"/>
              </a:rPr>
              <a:t>Quizartinib</a:t>
            </a:r>
            <a:r>
              <a:rPr lang="en-US" sz="1600" dirty="0">
                <a:solidFill>
                  <a:schemeClr val="tx2"/>
                </a:solidFill>
                <a:latin typeface="+mn-lt"/>
                <a:ea typeface="MS PGothic" charset="0"/>
                <a:cs typeface="+mn-cs"/>
              </a:rPr>
              <a:t> up to 12 cycles</a:t>
            </a:r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>
            <a:off x="4607428" y="3282735"/>
            <a:ext cx="685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6" name="Line 11"/>
          <p:cNvSpPr>
            <a:spLocks noChangeShapeType="1"/>
          </p:cNvSpPr>
          <p:nvPr/>
        </p:nvSpPr>
        <p:spPr bwMode="auto">
          <a:xfrm flipV="1">
            <a:off x="5293228" y="2641385"/>
            <a:ext cx="0" cy="6413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 flipV="1">
            <a:off x="5293228" y="3282736"/>
            <a:ext cx="0" cy="6000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8" name="Line 13"/>
          <p:cNvSpPr>
            <a:spLocks noChangeShapeType="1"/>
          </p:cNvSpPr>
          <p:nvPr/>
        </p:nvSpPr>
        <p:spPr bwMode="auto">
          <a:xfrm>
            <a:off x="5293228" y="2641385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9" name="Line 14"/>
          <p:cNvSpPr>
            <a:spLocks noChangeShapeType="1"/>
          </p:cNvSpPr>
          <p:nvPr/>
        </p:nvSpPr>
        <p:spPr bwMode="auto">
          <a:xfrm>
            <a:off x="5293228" y="3882810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61" name="Rectangle 16"/>
          <p:cNvSpPr>
            <a:spLocks noChangeArrowheads="1"/>
          </p:cNvSpPr>
          <p:nvPr/>
        </p:nvSpPr>
        <p:spPr bwMode="auto">
          <a:xfrm>
            <a:off x="5750428" y="3379574"/>
            <a:ext cx="6035040" cy="1246154"/>
          </a:xfrm>
          <a:prstGeom prst="rect">
            <a:avLst/>
          </a:prstGeom>
          <a:solidFill>
            <a:srgbClr val="99CC00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>
              <a:solidFill>
                <a:srgbClr val="000090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62" name="Rectangle 17"/>
          <p:cNvSpPr>
            <a:spLocks noChangeArrowheads="1"/>
          </p:cNvSpPr>
          <p:nvPr/>
        </p:nvSpPr>
        <p:spPr bwMode="auto">
          <a:xfrm>
            <a:off x="5867140" y="3433003"/>
            <a:ext cx="5740078" cy="113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7D93B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90"/>
                </a:solidFill>
                <a:ea typeface="MS PGothic" charset="0"/>
                <a:cs typeface="+mn-cs"/>
              </a:rPr>
              <a:t>Chemotherapy + placebo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2"/>
                </a:solidFill>
                <a:ea typeface="MS PGothic" charset="0"/>
              </a:rPr>
              <a:t>Induction: Cytarabine and daunorubicin/idarubicin </a:t>
            </a:r>
            <a:r>
              <a:rPr lang="en-US" sz="1600" dirty="0">
                <a:solidFill>
                  <a:schemeClr val="tx2"/>
                </a:solidFill>
              </a:rPr>
              <a:t>➞ placebo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2"/>
                </a:solidFill>
                <a:ea typeface="MS PGothic" charset="0"/>
              </a:rPr>
              <a:t>Consolidation: cytarabine </a:t>
            </a:r>
            <a:r>
              <a:rPr lang="en-US" sz="1600" dirty="0">
                <a:solidFill>
                  <a:schemeClr val="tx2"/>
                </a:solidFill>
              </a:rPr>
              <a:t>➞ placebo or HSCT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2"/>
                </a:solidFill>
                <a:ea typeface="MS PGothic" charset="0"/>
              </a:rPr>
              <a:t>Maintenance: Placebo up to 12 cycles</a:t>
            </a:r>
          </a:p>
        </p:txBody>
      </p:sp>
      <p:grpSp>
        <p:nvGrpSpPr>
          <p:cNvPr id="76810" name="Group 24"/>
          <p:cNvGrpSpPr>
            <a:grpSpLocks/>
          </p:cNvGrpSpPr>
          <p:nvPr/>
        </p:nvGrpSpPr>
        <p:grpSpPr bwMode="auto">
          <a:xfrm>
            <a:off x="3921628" y="2825535"/>
            <a:ext cx="914400" cy="914400"/>
            <a:chOff x="1872" y="1584"/>
            <a:chExt cx="576" cy="576"/>
          </a:xfrm>
        </p:grpSpPr>
        <p:sp>
          <p:nvSpPr>
            <p:cNvPr id="14359" name="Oval 25"/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  <a:ea typeface="MS PGothic" charset="0"/>
                <a:cs typeface="+mn-cs"/>
              </a:endParaRPr>
            </a:p>
          </p:txBody>
        </p:sp>
        <p:sp>
          <p:nvSpPr>
            <p:cNvPr id="14360" name="Rectangle 13"/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solidFill>
                    <a:prstClr val="white"/>
                  </a:solidFill>
                  <a:ea typeface="MS PGothic" charset="0"/>
                  <a:cs typeface="+mn-cs"/>
                </a:rPr>
                <a:t>R</a:t>
              </a:r>
            </a:p>
          </p:txBody>
        </p:sp>
      </p:grpSp>
      <p:sp>
        <p:nvSpPr>
          <p:cNvPr id="76811" name="Text Box 27"/>
          <p:cNvSpPr txBox="1">
            <a:spLocks noChangeArrowheads="1"/>
          </p:cNvSpPr>
          <p:nvPr/>
        </p:nvSpPr>
        <p:spPr bwMode="auto">
          <a:xfrm>
            <a:off x="543750" y="5128032"/>
            <a:ext cx="4475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FFFF"/>
                </a:solidFill>
                <a:ea typeface="MS PGothic" charset="0"/>
                <a:cs typeface="MS PGothic" charset="0"/>
              </a:rPr>
              <a:t>Primary endpoint: </a:t>
            </a:r>
            <a:r>
              <a:rPr lang="en-US" sz="1800" dirty="0">
                <a:solidFill>
                  <a:srgbClr val="FFFFFF"/>
                </a:solidFill>
                <a:ea typeface="MS PGothic" charset="0"/>
                <a:cs typeface="MS PGothic" charset="0"/>
              </a:rPr>
              <a:t>Event-free survival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89" y="1596928"/>
            <a:ext cx="250119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Target accrual: </a:t>
            </a:r>
            <a:r>
              <a:rPr lang="en-US" sz="20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536</a:t>
            </a:r>
          </a:p>
        </p:txBody>
      </p:sp>
      <p:sp>
        <p:nvSpPr>
          <p:cNvPr id="7681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QuANTUM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-First: A Phase III Study of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Quizartinib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with Standard of Care Chemotherapy and as Maintenance Therapy </a:t>
            </a:r>
          </a:p>
        </p:txBody>
      </p:sp>
      <p:sp>
        <p:nvSpPr>
          <p:cNvPr id="76814" name="TextBox 931"/>
          <p:cNvSpPr txBox="1">
            <a:spLocks noChangeArrowheads="1"/>
          </p:cNvSpPr>
          <p:nvPr/>
        </p:nvSpPr>
        <p:spPr bwMode="auto">
          <a:xfrm>
            <a:off x="598990" y="6327848"/>
            <a:ext cx="10972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www.clinicaltrials.gov</a:t>
            </a:r>
            <a:r>
              <a:rPr lang="mr-IN" sz="1600" dirty="0"/>
              <a:t> (</a:t>
            </a:r>
            <a:r>
              <a:rPr lang="en-US" sz="1600" dirty="0"/>
              <a:t>NCT02668653)</a:t>
            </a:r>
            <a:endParaRPr lang="en-US" sz="1600" dirty="0">
              <a:solidFill>
                <a:schemeClr val="bg1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57770-62A5-5141-AE74-608AF5F2519D}"/>
              </a:ext>
            </a:extLst>
          </p:cNvPr>
          <p:cNvSpPr txBox="1"/>
          <p:nvPr/>
        </p:nvSpPr>
        <p:spPr>
          <a:xfrm>
            <a:off x="568828" y="2698755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Newly diagnosed primary or secondary AML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FLT3-ITD activating mutation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Receiving 7+3 induction chemo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4FB3AB-9626-3740-8D65-377B67688D9B}"/>
              </a:ext>
            </a:extLst>
          </p:cNvPr>
          <p:cNvSpPr txBox="1"/>
          <p:nvPr/>
        </p:nvSpPr>
        <p:spPr>
          <a:xfrm>
            <a:off x="586573" y="2108896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Eligibility</a:t>
            </a:r>
          </a:p>
        </p:txBody>
      </p:sp>
    </p:spTree>
    <p:extLst>
      <p:ext uri="{BB962C8B-B14F-4D97-AF65-F5344CB8AC3E}">
        <p14:creationId xmlns:p14="http://schemas.microsoft.com/office/powerpoint/2010/main" val="1129195893"/>
      </p:ext>
    </p:extLst>
  </p:cSld>
  <p:clrMapOvr>
    <a:masterClrMapping/>
  </p:clrMapOvr>
  <p:transition spd="slow"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Case Presentation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Cuello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11EDF6CD-2F87-9F40-ACD8-67627494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54-year-old woman with AML (NPM1+, FLT3 TKD+, IDH2+)</a:t>
            </a:r>
          </a:p>
          <a:p>
            <a:pPr marL="0" indent="0">
              <a:buNone/>
            </a:pPr>
            <a:endParaRPr lang="en-US" sz="2400" b="1" dirty="0">
              <a:solidFill>
                <a:srgbClr val="E9BB2B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Treatments received </a:t>
            </a:r>
          </a:p>
          <a:p>
            <a:r>
              <a:rPr lang="en-US" sz="2400" dirty="0"/>
              <a:t>Induction 7 + 3 ➞ consolidation HIDAC</a:t>
            </a:r>
          </a:p>
          <a:p>
            <a:r>
              <a:rPr lang="en-US" sz="2400" dirty="0"/>
              <a:t>Clinical trial with </a:t>
            </a:r>
            <a:r>
              <a:rPr lang="en-US" sz="2400" dirty="0" err="1"/>
              <a:t>gilteritinib</a:t>
            </a:r>
            <a:r>
              <a:rPr lang="en-US" sz="2400" dirty="0"/>
              <a:t> ➞ cord blood allogeneic transplant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Other considerations</a:t>
            </a:r>
          </a:p>
          <a:p>
            <a:r>
              <a:rPr lang="en-US" sz="2400" dirty="0">
                <a:sym typeface="Wingdings" pitchFamily="2" charset="2"/>
              </a:rPr>
              <a:t>Challenging patient; very demanding, every appointment had to be negotiated and did not reveal her diagnosis to adult sons until transplant screening</a:t>
            </a:r>
          </a:p>
          <a:p>
            <a:r>
              <a:rPr lang="en-US" sz="2400" dirty="0">
                <a:sym typeface="Wingdings" pitchFamily="2" charset="2"/>
              </a:rPr>
              <a:t>Converted to FLT3 ITD-positive</a:t>
            </a:r>
          </a:p>
        </p:txBody>
      </p:sp>
    </p:spTree>
    <p:extLst>
      <p:ext uri="{BB962C8B-B14F-4D97-AF65-F5344CB8AC3E}">
        <p14:creationId xmlns:p14="http://schemas.microsoft.com/office/powerpoint/2010/main" val="563274230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IDH in Leukemia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22249" cy="5029200"/>
          </a:xfrm>
        </p:spPr>
        <p:txBody>
          <a:bodyPr>
            <a:noAutofit/>
          </a:bodyPr>
          <a:lstStyle/>
          <a:p>
            <a:r>
              <a:rPr lang="en-US" sz="2600" dirty="0"/>
              <a:t>IDH mutations occur in ~20% of AML</a:t>
            </a:r>
          </a:p>
          <a:p>
            <a:pPr lvl="1"/>
            <a:r>
              <a:rPr lang="en-US" sz="2600" dirty="0"/>
              <a:t>Frequency: 6%-16% IDH1 and 8%-18% IDH2</a:t>
            </a:r>
          </a:p>
          <a:p>
            <a:pPr lvl="1"/>
            <a:r>
              <a:rPr lang="en-US" sz="2600" dirty="0"/>
              <a:t>Majority (85%) with diploid or </a:t>
            </a:r>
            <a:br>
              <a:rPr lang="en-US" sz="2600" dirty="0"/>
            </a:br>
            <a:r>
              <a:rPr lang="en-US" sz="2600" dirty="0"/>
              <a:t>+8 cytogenetics</a:t>
            </a:r>
          </a:p>
          <a:p>
            <a:pPr lvl="1"/>
            <a:r>
              <a:rPr lang="en-US" sz="2600" dirty="0"/>
              <a:t>↑ prevalence with ↑ patient age</a:t>
            </a:r>
          </a:p>
          <a:p>
            <a:pPr lvl="1"/>
            <a:r>
              <a:rPr lang="en-US" sz="2600" dirty="0"/>
              <a:t>Prognostic effect in AML remains controversial</a:t>
            </a:r>
          </a:p>
          <a:p>
            <a:pPr lvl="1"/>
            <a:r>
              <a:rPr lang="en-US" sz="2600" dirty="0"/>
              <a:t>IDH1 and IDH2 mutations may have different effects on prognosis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61722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Dang L et al.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Trends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Med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2010</a:t>
            </a:r>
            <a:r>
              <a:rPr lang="mr-IN" sz="1600" dirty="0">
                <a:latin typeface="Arial" panose="020B0604020202020204" pitchFamily="34" charset="0"/>
              </a:rPr>
              <a:t>;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16(9):387-97. Chou WC et al.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2011</a:t>
            </a:r>
            <a:r>
              <a:rPr lang="is-IS" sz="1600" dirty="0">
                <a:latin typeface="Arial" panose="020B0604020202020204" pitchFamily="34" charset="0"/>
                <a:cs typeface="Arial" panose="020B0604020202020204" pitchFamily="34" charset="0"/>
              </a:rPr>
              <a:t>;25(2):246-53.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Patel JP et al.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J Med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2012;366(2):1079-89. Medeiros BC et al.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2017;31:272-81.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75664"/>
            <a:ext cx="3051048" cy="3008376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49" y="3391842"/>
            <a:ext cx="2656150" cy="30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45402"/>
      </p:ext>
    </p:extLst>
  </p:cSld>
  <p:clrMapOvr>
    <a:masterClrMapping/>
  </p:clrMapOvr>
  <p:transition spd="slow"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Enasidenib</a:t>
            </a:r>
          </a:p>
        </p:txBody>
      </p:sp>
      <p:sp>
        <p:nvSpPr>
          <p:cNvPr id="716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080"/>
              </a:lnSpc>
              <a:spcBef>
                <a:spcPts val="1200"/>
              </a:spcBef>
              <a:defRPr/>
            </a:pPr>
            <a:r>
              <a:rPr lang="en-US" sz="2400" b="1" u="sng" dirty="0">
                <a:solidFill>
                  <a:srgbClr val="EFC53D"/>
                </a:solidFill>
                <a:latin typeface="+mj-lt"/>
                <a:ea typeface="ＭＳ Ｐゴシック" charset="0"/>
                <a:cs typeface="Arial" charset="0"/>
              </a:rPr>
              <a:t>Mechanism of action: </a:t>
            </a:r>
          </a:p>
          <a:p>
            <a:pPr lvl="1">
              <a:lnSpc>
                <a:spcPts val="3080"/>
              </a:lnSpc>
              <a:spcBef>
                <a:spcPts val="1200"/>
              </a:spcBef>
              <a:defRPr/>
            </a:pPr>
            <a:r>
              <a:rPr lang="en-US" sz="2400" dirty="0"/>
              <a:t>Selective isocitrate dehydrogenase-2 (IDH2) inhibitor </a:t>
            </a: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ts val="3080"/>
              </a:lnSpc>
              <a:spcBef>
                <a:spcPts val="1200"/>
              </a:spcBef>
              <a:defRPr/>
            </a:pPr>
            <a:r>
              <a:rPr lang="en-US" sz="24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Indication</a:t>
            </a:r>
            <a:r>
              <a:rPr lang="en-US" sz="24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 lvl="1">
              <a:lnSpc>
                <a:spcPts val="3080"/>
              </a:lnSpc>
              <a:spcBef>
                <a:spcPts val="1200"/>
              </a:spcBef>
              <a:defRPr/>
            </a:pPr>
            <a:r>
              <a:rPr lang="en-US" sz="2400" dirty="0"/>
              <a:t>For the treatment of adult patients with relapsed or refractory acute myeloid leukemia with IDH2 mutation as detected by an FDA-approved test</a:t>
            </a: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ts val="3080"/>
              </a:lnSpc>
              <a:spcBef>
                <a:spcPts val="1200"/>
              </a:spcBef>
              <a:defRPr/>
            </a:pPr>
            <a:r>
              <a:rPr lang="en-US" sz="24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Recommended dose:</a:t>
            </a:r>
            <a:endParaRPr lang="en-US" sz="2400" b="1" dirty="0">
              <a:solidFill>
                <a:srgbClr val="EFC53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lnSpc>
                <a:spcPts val="3080"/>
              </a:lnSpc>
              <a:spcBef>
                <a:spcPts val="1200"/>
              </a:spcBef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100 mg orally once daily until disease progression or unacceptable toxicity</a:t>
            </a:r>
            <a:endParaRPr lang="en-US" sz="2400" dirty="0">
              <a:solidFill>
                <a:srgbClr val="99CC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60960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https://</a:t>
            </a:r>
            <a:r>
              <a:rPr lang="en-US" sz="1600" dirty="0" err="1">
                <a:solidFill>
                  <a:srgbClr val="FFFFFF"/>
                </a:solidFill>
              </a:rPr>
              <a:t>www.fda.gov</a:t>
            </a:r>
            <a:r>
              <a:rPr lang="en-US" sz="1600" dirty="0">
                <a:solidFill>
                  <a:srgbClr val="FFFFFF"/>
                </a:solidFill>
              </a:rPr>
              <a:t>/Drugs/</a:t>
            </a:r>
            <a:r>
              <a:rPr lang="en-US" sz="1600" dirty="0" err="1">
                <a:solidFill>
                  <a:srgbClr val="FFFFFF"/>
                </a:solidFill>
              </a:rPr>
              <a:t>InformationOnDrugs</a:t>
            </a:r>
            <a:r>
              <a:rPr lang="en-US" sz="1600" dirty="0">
                <a:solidFill>
                  <a:srgbClr val="FFFFFF"/>
                </a:solidFill>
              </a:rPr>
              <a:t>/</a:t>
            </a:r>
            <a:r>
              <a:rPr lang="en-US" sz="1600" dirty="0" err="1">
                <a:solidFill>
                  <a:srgbClr val="FFFFFF"/>
                </a:solidFill>
              </a:rPr>
              <a:t>ApprovedDrugs</a:t>
            </a:r>
            <a:r>
              <a:rPr lang="en-US" sz="1600">
                <a:solidFill>
                  <a:srgbClr val="FFFFFF"/>
                </a:solidFill>
              </a:rPr>
              <a:t>/ucm569482.htm</a:t>
            </a:r>
          </a:p>
          <a:p>
            <a:r>
              <a:rPr lang="en-US" sz="1600">
                <a:solidFill>
                  <a:srgbClr val="FFFFFF"/>
                </a:solidFill>
              </a:rPr>
              <a:t>Enasidenib </a:t>
            </a:r>
            <a:r>
              <a:rPr lang="en-US" sz="1600" dirty="0">
                <a:solidFill>
                  <a:srgbClr val="FFFFFF"/>
                </a:solidFill>
              </a:rPr>
              <a:t>package insert, August 2017</a:t>
            </a:r>
          </a:p>
        </p:txBody>
      </p:sp>
    </p:spTree>
    <p:extLst>
      <p:ext uri="{BB962C8B-B14F-4D97-AF65-F5344CB8AC3E}">
        <p14:creationId xmlns:p14="http://schemas.microsoft.com/office/powerpoint/2010/main" val="426415133"/>
      </p:ext>
    </p:extLst>
  </p:cSld>
  <p:clrMapOvr>
    <a:masterClrMapping/>
  </p:clrMapOvr>
  <p:transition spd="slow"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I/II Study of </a:t>
            </a:r>
            <a:r>
              <a:rPr lang="en-US" dirty="0" err="1"/>
              <a:t>Enasidenib</a:t>
            </a:r>
            <a:r>
              <a:rPr lang="en-US" dirty="0"/>
              <a:t> for Patients </a:t>
            </a:r>
            <a:r>
              <a:rPr lang="en-US" dirty="0">
                <a:solidFill>
                  <a:srgbClr val="E9BB2B"/>
                </a:solidFill>
              </a:rPr>
              <a:t>with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E9BB2B"/>
                </a:solidFill>
              </a:rPr>
              <a:t>IDH2-Mutant </a:t>
            </a:r>
            <a:r>
              <a:rPr lang="en-US" dirty="0"/>
              <a:t>AML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IDH2 mutations found in ~12% of patients with R/R AML</a:t>
            </a:r>
          </a:p>
          <a:p>
            <a:r>
              <a:rPr lang="en-US" dirty="0"/>
              <a:t>Response (N = 176)</a:t>
            </a:r>
          </a:p>
          <a:p>
            <a:pPr lvl="1"/>
            <a:r>
              <a:rPr lang="en-US" dirty="0"/>
              <a:t>ORR: 40% </a:t>
            </a:r>
          </a:p>
          <a:p>
            <a:pPr lvl="1"/>
            <a:r>
              <a:rPr lang="en-US" dirty="0"/>
              <a:t>CR: 19%  </a:t>
            </a:r>
          </a:p>
          <a:p>
            <a:r>
              <a:rPr lang="en-US" dirty="0"/>
              <a:t>Median OS</a:t>
            </a:r>
          </a:p>
          <a:p>
            <a:pPr lvl="1"/>
            <a:r>
              <a:rPr lang="en-US" dirty="0"/>
              <a:t>All patients with R/R AML: 9.3 </a:t>
            </a:r>
            <a:r>
              <a:rPr lang="en-US" dirty="0" err="1"/>
              <a:t>mo</a:t>
            </a:r>
            <a:endParaRPr lang="en-US" dirty="0"/>
          </a:p>
          <a:p>
            <a:pPr lvl="1"/>
            <a:r>
              <a:rPr lang="en-US" dirty="0"/>
              <a:t>Patients who attained complete remission: 19.7 </a:t>
            </a:r>
            <a:r>
              <a:rPr lang="en-US" dirty="0" err="1"/>
              <a:t>mo</a:t>
            </a:r>
            <a:endParaRPr lang="en-US" dirty="0">
              <a:solidFill>
                <a:srgbClr val="E9BB2B"/>
              </a:solidFill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IDH inhibitor-associated differentiation syndrome: 6%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400800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>
                <a:solidFill>
                  <a:srgbClr val="FFFFFF"/>
                </a:solidFill>
              </a:rPr>
              <a:t>Stein</a:t>
            </a:r>
            <a:r>
              <a:rPr lang="tr-TR" sz="1600" dirty="0">
                <a:solidFill>
                  <a:srgbClr val="FFFFFF"/>
                </a:solidFill>
              </a:rPr>
              <a:t> EM et al. </a:t>
            </a:r>
            <a:r>
              <a:rPr lang="tr-TR" sz="1600" i="1" dirty="0">
                <a:solidFill>
                  <a:srgbClr val="FFFFFF"/>
                </a:solidFill>
              </a:rPr>
              <a:t>Blood </a:t>
            </a:r>
            <a:r>
              <a:rPr lang="tr-TR" sz="1600" dirty="0">
                <a:solidFill>
                  <a:srgbClr val="FFFFFF"/>
                </a:solidFill>
              </a:rPr>
              <a:t>2017;</a:t>
            </a:r>
            <a:r>
              <a:rPr lang="en-US" sz="1600" dirty="0">
                <a:solidFill>
                  <a:srgbClr val="FFFFFF"/>
                </a:solidFill>
              </a:rPr>
              <a:t>130(6):722-31</a:t>
            </a:r>
            <a:r>
              <a:rPr lang="tr-TR" sz="1600" dirty="0">
                <a:solidFill>
                  <a:srgbClr val="FFFFFF"/>
                </a:solidFill>
              </a:rPr>
              <a:t>. 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07684"/>
      </p:ext>
    </p:extLst>
  </p:cSld>
  <p:clrMapOvr>
    <a:masterClrMapping/>
  </p:clrMapOvr>
  <p:transition spd="slow"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Phase I Trial of </a:t>
            </a:r>
            <a:r>
              <a:rPr lang="en-US" dirty="0" err="1">
                <a:latin typeface="Arial" charset="0"/>
                <a:ea typeface="ヒラギノ角ゴ Pro W3" charset="0"/>
                <a:cs typeface="ヒラギノ角ゴ Pro W3" charset="0"/>
              </a:rPr>
              <a:t>Ivosidenib</a:t>
            </a:r>
            <a:r>
              <a:rPr lang="en-US" dirty="0"/>
              <a:t> for Patients </a:t>
            </a:r>
            <a:r>
              <a:rPr lang="en-US" dirty="0">
                <a:solidFill>
                  <a:srgbClr val="E9BB2B"/>
                </a:solidFill>
              </a:rPr>
              <a:t>with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E9BB2B"/>
                </a:solidFill>
              </a:rPr>
              <a:t>IDH1-Mutant </a:t>
            </a:r>
            <a:r>
              <a:rPr lang="en-US" dirty="0"/>
              <a:t>AML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IDH1 mutations found in ~10% of patients with R/R AML</a:t>
            </a:r>
          </a:p>
          <a:p>
            <a:r>
              <a:rPr lang="en-US" dirty="0"/>
              <a:t>Response (N = 125) </a:t>
            </a:r>
          </a:p>
          <a:p>
            <a:pPr lvl="1"/>
            <a:r>
              <a:rPr lang="en-US" dirty="0"/>
              <a:t>ORR: 42% </a:t>
            </a:r>
          </a:p>
          <a:p>
            <a:pPr lvl="1"/>
            <a:r>
              <a:rPr lang="en-US" dirty="0"/>
              <a:t>CR</a:t>
            </a:r>
            <a:r>
              <a:rPr lang="mr-IN" dirty="0"/>
              <a:t> + </a:t>
            </a:r>
            <a:r>
              <a:rPr lang="mr-IN" dirty="0" err="1"/>
              <a:t>CRh</a:t>
            </a:r>
            <a:r>
              <a:rPr lang="en-US" dirty="0"/>
              <a:t>: 30%</a:t>
            </a:r>
          </a:p>
          <a:p>
            <a:pPr lvl="1"/>
            <a:r>
              <a:rPr lang="en-US" dirty="0"/>
              <a:t>Median duration of response: 6.5 </a:t>
            </a:r>
            <a:r>
              <a:rPr lang="en-US" dirty="0" err="1"/>
              <a:t>mo</a:t>
            </a:r>
            <a:r>
              <a:rPr lang="en-US" dirty="0"/>
              <a:t>  </a:t>
            </a:r>
          </a:p>
          <a:p>
            <a:r>
              <a:rPr lang="en-US" dirty="0"/>
              <a:t>Median OS</a:t>
            </a:r>
          </a:p>
          <a:p>
            <a:pPr lvl="1"/>
            <a:r>
              <a:rPr lang="en-US" dirty="0"/>
              <a:t>All patients with R/R AML: 8.8 </a:t>
            </a:r>
            <a:r>
              <a:rPr lang="en-US" dirty="0" err="1"/>
              <a:t>mo</a:t>
            </a:r>
            <a:endParaRPr lang="en-US" dirty="0">
              <a:solidFill>
                <a:srgbClr val="E9BB2B"/>
              </a:solidFill>
            </a:endParaRPr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en-US" dirty="0"/>
              <a:t>IDH inhibitor-associated differentiation syndrome (all grades): 9.6%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400800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</a:rPr>
              <a:t>DiNardo</a:t>
            </a:r>
            <a:r>
              <a:rPr lang="en-US" sz="1600" dirty="0">
                <a:solidFill>
                  <a:srgbClr val="FFFFFF"/>
                </a:solidFill>
              </a:rPr>
              <a:t> CD et al. </a:t>
            </a:r>
            <a:r>
              <a:rPr lang="en-US" sz="1600" i="1" dirty="0" err="1">
                <a:solidFill>
                  <a:srgbClr val="FFFFFF"/>
                </a:solidFill>
              </a:rPr>
              <a:t>Proc</a:t>
            </a:r>
            <a:r>
              <a:rPr lang="en-US" sz="1600" i="1" dirty="0">
                <a:solidFill>
                  <a:srgbClr val="FFFFFF"/>
                </a:solidFill>
              </a:rPr>
              <a:t> ASH </a:t>
            </a:r>
            <a:r>
              <a:rPr lang="en-US" sz="1600" dirty="0">
                <a:solidFill>
                  <a:srgbClr val="FFFFFF"/>
                </a:solidFill>
              </a:rPr>
              <a:t>2017;Abstract 725.</a:t>
            </a:r>
          </a:p>
        </p:txBody>
      </p:sp>
    </p:spTree>
    <p:extLst>
      <p:ext uri="{BB962C8B-B14F-4D97-AF65-F5344CB8AC3E}">
        <p14:creationId xmlns:p14="http://schemas.microsoft.com/office/powerpoint/2010/main" val="1148198799"/>
      </p:ext>
    </p:extLst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2376612" y="1344585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Elderly Patients with AML 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2406429" y="354426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Patients with R/R AML with FLT3 and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IDH 1/2 Mutations 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406429" y="2477461"/>
            <a:ext cx="9220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Treatment-Related AML or AML with MDS-Related Changes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406429" y="461820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Selection of Initial Therapy for Patients with ALL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2693504" y="5715000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2667000" y="1608019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1290" y="3048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Induction Therapy for AML, Including Patient Selection for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Midostaurin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Gemtuzumab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5734395"/>
            <a:ext cx="879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Inotuzumab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Blinatumomab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CAR T-Cell Therapy for R/R ALL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DFA186F7-0CFB-5247-B192-956C1A98E109}"/>
              </a:ext>
            </a:extLst>
          </p:cNvPr>
          <p:cNvSpPr/>
          <p:nvPr/>
        </p:nvSpPr>
        <p:spPr bwMode="auto">
          <a:xfrm>
            <a:off x="1905000" y="4843229"/>
            <a:ext cx="796290" cy="484632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2453"/>
      </p:ext>
    </p:extLst>
  </p:cSld>
  <p:clrMapOvr>
    <a:masterClrMapping/>
  </p:clrMapOvr>
  <p:transition spd="slow"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Case Presentation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Cuello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11EDF6CD-2F87-9F40-ACD8-67627494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63-year-old woman with Ph-negative B-ALL</a:t>
            </a:r>
          </a:p>
          <a:p>
            <a:pPr marL="0" indent="0">
              <a:buNone/>
            </a:pPr>
            <a:endParaRPr lang="en-US" sz="2400" b="1" dirty="0">
              <a:solidFill>
                <a:srgbClr val="E9BB2B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Treatments received</a:t>
            </a:r>
          </a:p>
          <a:p>
            <a:r>
              <a:rPr lang="en-US" sz="2400" dirty="0"/>
              <a:t>Hyper-CVAD </a:t>
            </a:r>
          </a:p>
          <a:p>
            <a:r>
              <a:rPr lang="en-US" sz="2400" dirty="0"/>
              <a:t>Blinatumomab </a:t>
            </a:r>
          </a:p>
          <a:p>
            <a:r>
              <a:rPr lang="en-US" sz="2400" dirty="0"/>
              <a:t>Scheduled for allogeneic stem cell transplant in May 2018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Other considerations</a:t>
            </a:r>
          </a:p>
          <a:p>
            <a:r>
              <a:rPr lang="en-US" sz="2400" dirty="0"/>
              <a:t>Loss of her elderly mother</a:t>
            </a:r>
          </a:p>
          <a:p>
            <a:r>
              <a:rPr lang="en-US" sz="2400" dirty="0"/>
              <a:t>Blinatumomab-associated rash</a:t>
            </a:r>
          </a:p>
          <a:p>
            <a:r>
              <a:rPr lang="en-US" sz="2400" dirty="0"/>
              <a:t>Whipple resection for pancreatic NET</a:t>
            </a:r>
          </a:p>
        </p:txBody>
      </p:sp>
    </p:spTree>
    <p:extLst>
      <p:ext uri="{BB962C8B-B14F-4D97-AF65-F5344CB8AC3E}">
        <p14:creationId xmlns:p14="http://schemas.microsoft.com/office/powerpoint/2010/main" val="2519839967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2376612" y="1344585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Elderly Patients with AML 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2406429" y="354426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Patients with R/R AML with FLT3 and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IDH 1/2 Mutations 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406429" y="2477461"/>
            <a:ext cx="9220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Treatment-Related AML or AML with MDS-Related Changes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406429" y="461820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Selection of Initial Therapy for Patients with ALL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2693504" y="5715000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2667000" y="1608019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1290" y="3048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Induction Therapy for AML, Including Patient Selection for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Midostaurin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Gemtuzumab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5734395"/>
            <a:ext cx="879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Inotuzumab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lang="en-US" b="1" dirty="0" err="1">
                <a:solidFill>
                  <a:srgbClr val="FFFFFF"/>
                </a:solidFill>
              </a:rPr>
              <a:t>Blinatumomab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CAR T-Cell Therapy for R/R ALL</a:t>
            </a:r>
          </a:p>
        </p:txBody>
      </p:sp>
    </p:spTree>
    <p:extLst>
      <p:ext uri="{BB962C8B-B14F-4D97-AF65-F5344CB8AC3E}">
        <p14:creationId xmlns:p14="http://schemas.microsoft.com/office/powerpoint/2010/main" val="1328579265"/>
      </p:ext>
    </p:extLst>
  </p:cSld>
  <p:clrMapOvr>
    <a:masterClrMapping/>
  </p:clrMapOvr>
  <p:transition spd="slow"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800" y="1544339"/>
            <a:ext cx="6096000" cy="708025"/>
          </a:xfrm>
          <a:solidFill>
            <a:srgbClr val="F9951E"/>
          </a:solidFill>
          <a:ln w="19050">
            <a:noFill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Acute lymphoblastic leukemia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19600" y="2552699"/>
            <a:ext cx="3454400" cy="717551"/>
          </a:xfrm>
          <a:prstGeom prst="rect">
            <a:avLst/>
          </a:prstGeom>
          <a:solidFill>
            <a:srgbClr val="F9951E"/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Ph-</a:t>
            </a:r>
            <a:r>
              <a:rPr lang="en-US" b="1" dirty="0" err="1">
                <a:solidFill>
                  <a:srgbClr val="0432FF"/>
                </a:solidFill>
                <a:latin typeface="+mj-lt"/>
                <a:ea typeface="+mj-ea"/>
                <a:cs typeface="+mj-cs"/>
              </a:rPr>
              <a:t>nega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tive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Arrow Connector 8"/>
          <p:cNvCxnSpPr>
            <a:cxnSpLocks/>
            <a:stCxn id="2" idx="2"/>
            <a:endCxn id="5" idx="0"/>
          </p:cNvCxnSpPr>
          <p:nvPr/>
        </p:nvCxnSpPr>
        <p:spPr>
          <a:xfrm>
            <a:off x="6146800" y="2252364"/>
            <a:ext cx="0" cy="3003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04800" y="3886200"/>
            <a:ext cx="3657600" cy="1006475"/>
          </a:xfrm>
          <a:prstGeom prst="rect">
            <a:avLst/>
          </a:prstGeom>
          <a:solidFill>
            <a:srgbClr val="F9951E"/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AYA (18-39?)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432FF"/>
                </a:solidFill>
                <a:latin typeface="+mj-lt"/>
                <a:ea typeface="+mj-ea"/>
                <a:cs typeface="+mj-cs"/>
              </a:rPr>
              <a:t>adolescent young adult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343400" y="3886200"/>
            <a:ext cx="3657600" cy="1006475"/>
          </a:xfrm>
          <a:prstGeom prst="rect">
            <a:avLst/>
          </a:prstGeom>
          <a:solidFill>
            <a:srgbClr val="F9951E"/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Adult (40-60?)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255000" y="3886200"/>
            <a:ext cx="3657600" cy="1006475"/>
          </a:xfrm>
          <a:prstGeom prst="rect">
            <a:avLst/>
          </a:prstGeom>
          <a:solidFill>
            <a:srgbClr val="F9951E"/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Older adult (&gt;60?)</a:t>
            </a:r>
          </a:p>
        </p:txBody>
      </p:sp>
      <p:cxnSp>
        <p:nvCxnSpPr>
          <p:cNvPr id="16" name="Straight Arrow Connector 15"/>
          <p:cNvCxnSpPr>
            <a:cxnSpLocks/>
            <a:stCxn id="5" idx="2"/>
            <a:endCxn id="10" idx="0"/>
          </p:cNvCxnSpPr>
          <p:nvPr/>
        </p:nvCxnSpPr>
        <p:spPr>
          <a:xfrm flipH="1">
            <a:off x="2133600" y="3270250"/>
            <a:ext cx="4013200" cy="6159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5" idx="2"/>
            <a:endCxn id="12" idx="0"/>
          </p:cNvCxnSpPr>
          <p:nvPr/>
        </p:nvCxnSpPr>
        <p:spPr>
          <a:xfrm>
            <a:off x="6146800" y="3270250"/>
            <a:ext cx="3937000" cy="6159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5" idx="2"/>
            <a:endCxn id="11" idx="0"/>
          </p:cNvCxnSpPr>
          <p:nvPr/>
        </p:nvCxnSpPr>
        <p:spPr>
          <a:xfrm>
            <a:off x="6146800" y="3270250"/>
            <a:ext cx="25400" cy="6159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316992" y="5348287"/>
            <a:ext cx="3657600" cy="747713"/>
          </a:xfrm>
          <a:prstGeom prst="rect">
            <a:avLst/>
          </a:prstGeom>
          <a:solidFill>
            <a:srgbClr val="F9951E"/>
          </a:solidFill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Pediatric inspired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343400" y="5348287"/>
            <a:ext cx="3657600" cy="747713"/>
          </a:xfrm>
          <a:prstGeom prst="rect">
            <a:avLst/>
          </a:prstGeom>
          <a:solidFill>
            <a:srgbClr val="F9951E"/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Adult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regimens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229600" y="5348287"/>
            <a:ext cx="3657600" cy="747713"/>
          </a:xfrm>
          <a:prstGeom prst="rect">
            <a:avLst/>
          </a:prstGeom>
          <a:solidFill>
            <a:srgbClr val="F9951E"/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Low intensity</a:t>
            </a:r>
          </a:p>
        </p:txBody>
      </p:sp>
      <p:cxnSp>
        <p:nvCxnSpPr>
          <p:cNvPr id="25" name="Straight Arrow Connector 24"/>
          <p:cNvCxnSpPr>
            <a:cxnSpLocks/>
            <a:stCxn id="10" idx="2"/>
            <a:endCxn id="21" idx="0"/>
          </p:cNvCxnSpPr>
          <p:nvPr/>
        </p:nvCxnSpPr>
        <p:spPr>
          <a:xfrm>
            <a:off x="2133600" y="4892675"/>
            <a:ext cx="12192" cy="45561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11" idx="2"/>
            <a:endCxn id="22" idx="0"/>
          </p:cNvCxnSpPr>
          <p:nvPr/>
        </p:nvCxnSpPr>
        <p:spPr>
          <a:xfrm>
            <a:off x="6172200" y="4892675"/>
            <a:ext cx="0" cy="45561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12" idx="2"/>
            <a:endCxn id="23" idx="0"/>
          </p:cNvCxnSpPr>
          <p:nvPr/>
        </p:nvCxnSpPr>
        <p:spPr>
          <a:xfrm flipH="1">
            <a:off x="10058400" y="4892675"/>
            <a:ext cx="25400" cy="45561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09600" y="6248400"/>
            <a:ext cx="107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</a:t>
            </a:r>
            <a:r>
              <a:rPr lang="en-US" dirty="0"/>
              <a:t>-positive: add TKI; CD20+: consider rituximab; T-ALL: consider </a:t>
            </a:r>
            <a:r>
              <a:rPr lang="en-US" dirty="0" err="1"/>
              <a:t>nelarabine</a:t>
            </a:r>
            <a:endParaRPr lang="en-US" dirty="0"/>
          </a:p>
        </p:txBody>
      </p:sp>
    </p:spTree>
  </p:cSld>
  <p:clrMapOvr>
    <a:masterClrMapping/>
  </p:clrMapOvr>
  <p:transition spd="slow"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xmlns="" id="{595E4190-D066-F34A-A981-CD27CC5EF419}"/>
              </a:ext>
            </a:extLst>
          </p:cNvPr>
          <p:cNvCxnSpPr>
            <a:cxnSpLocks/>
          </p:cNvCxnSpPr>
          <p:nvPr/>
        </p:nvCxnSpPr>
        <p:spPr bwMode="auto">
          <a:xfrm flipH="1">
            <a:off x="8330153" y="5605043"/>
            <a:ext cx="1" cy="3000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8EFF96A2-B5F4-3B4D-8A98-384B972B237F}"/>
              </a:ext>
            </a:extLst>
          </p:cNvPr>
          <p:cNvCxnSpPr>
            <a:cxnSpLocks/>
          </p:cNvCxnSpPr>
          <p:nvPr/>
        </p:nvCxnSpPr>
        <p:spPr bwMode="auto">
          <a:xfrm flipV="1">
            <a:off x="6196547" y="4396429"/>
            <a:ext cx="0" cy="5010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xmlns="" id="{B02BEBCC-F696-374F-BF04-117C70107323}"/>
              </a:ext>
            </a:extLst>
          </p:cNvPr>
          <p:cNvCxnSpPr>
            <a:cxnSpLocks/>
          </p:cNvCxnSpPr>
          <p:nvPr/>
        </p:nvCxnSpPr>
        <p:spPr bwMode="auto">
          <a:xfrm flipH="1">
            <a:off x="6210300" y="3791653"/>
            <a:ext cx="1" cy="3000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xmlns="" id="{3B27BC8F-92E0-534D-8D77-1574298DDE90}"/>
              </a:ext>
            </a:extLst>
          </p:cNvPr>
          <p:cNvCxnSpPr>
            <a:cxnSpLocks/>
            <a:endCxn id="74" idx="0"/>
          </p:cNvCxnSpPr>
          <p:nvPr/>
        </p:nvCxnSpPr>
        <p:spPr bwMode="auto">
          <a:xfrm rot="10800000" flipV="1">
            <a:off x="4088091" y="4888017"/>
            <a:ext cx="2121028" cy="142414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xmlns="" id="{24F2AE19-DF67-374C-AE07-69C6579C76D8}"/>
              </a:ext>
            </a:extLst>
          </p:cNvPr>
          <p:cNvCxnSpPr>
            <a:cxnSpLocks/>
            <a:endCxn id="76" idx="0"/>
          </p:cNvCxnSpPr>
          <p:nvPr/>
        </p:nvCxnSpPr>
        <p:spPr bwMode="auto">
          <a:xfrm>
            <a:off x="6209118" y="4878592"/>
            <a:ext cx="2025097" cy="184750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E885EC2-F655-BA4B-BE75-58A55F6673AE}"/>
              </a:ext>
            </a:extLst>
          </p:cNvPr>
          <p:cNvSpPr txBox="1"/>
          <p:nvPr/>
        </p:nvSpPr>
        <p:spPr>
          <a:xfrm>
            <a:off x="5067300" y="3121719"/>
            <a:ext cx="2286000" cy="685800"/>
          </a:xfrm>
          <a:prstGeom prst="rect">
            <a:avLst/>
          </a:prstGeom>
          <a:solidFill>
            <a:srgbClr val="F9951E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 err="1">
                <a:solidFill>
                  <a:srgbClr val="0432FF"/>
                </a:solidFill>
              </a:rPr>
              <a:t>Prephase</a:t>
            </a:r>
            <a:r>
              <a:rPr lang="en-US" sz="1400" b="1" dirty="0">
                <a:solidFill>
                  <a:srgbClr val="0432FF"/>
                </a:solidFill>
              </a:rPr>
              <a:t> </a:t>
            </a:r>
            <a:br>
              <a:rPr lang="en-US" sz="1400" b="1" dirty="0">
                <a:solidFill>
                  <a:srgbClr val="0432FF"/>
                </a:solidFill>
              </a:rPr>
            </a:br>
            <a:r>
              <a:rPr lang="en-US" sz="1400" b="1" dirty="0">
                <a:solidFill>
                  <a:srgbClr val="0432FF"/>
                </a:solidFill>
              </a:rPr>
              <a:t>(</a:t>
            </a:r>
            <a:r>
              <a:rPr lang="en-US" sz="1400" b="1" i="1" dirty="0">
                <a:solidFill>
                  <a:srgbClr val="0432FF"/>
                </a:solidFill>
              </a:rPr>
              <a:t>5-7 days</a:t>
            </a:r>
            <a:r>
              <a:rPr lang="en-US" sz="1400" b="1" dirty="0">
                <a:solidFill>
                  <a:srgbClr val="0432FF"/>
                </a:solidFill>
              </a:rPr>
              <a:t>)</a:t>
            </a:r>
          </a:p>
          <a:p>
            <a:pPr algn="ctr"/>
            <a:r>
              <a:rPr lang="en-US" sz="1400" b="1" dirty="0">
                <a:solidFill>
                  <a:srgbClr val="0432FF"/>
                </a:solidFill>
              </a:rPr>
              <a:t>• Supportive measures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47AC1F3-276C-DA49-8A67-540C7CE9242C}"/>
              </a:ext>
            </a:extLst>
          </p:cNvPr>
          <p:cNvSpPr txBox="1"/>
          <p:nvPr/>
        </p:nvSpPr>
        <p:spPr>
          <a:xfrm>
            <a:off x="3810000" y="990599"/>
            <a:ext cx="4800600" cy="1800705"/>
          </a:xfrm>
          <a:prstGeom prst="rect">
            <a:avLst/>
          </a:prstGeom>
          <a:solidFill>
            <a:srgbClr val="F9951E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rgbClr val="0432FF"/>
                </a:solidFill>
              </a:rPr>
              <a:t>ALL diagnosis (</a:t>
            </a:r>
            <a:r>
              <a:rPr lang="en-US" sz="1400" b="1" i="1" dirty="0">
                <a:solidFill>
                  <a:srgbClr val="0432FF"/>
                </a:solidFill>
              </a:rPr>
              <a:t>1-2 days</a:t>
            </a:r>
            <a:r>
              <a:rPr lang="en-US" sz="1400" b="1" dirty="0">
                <a:solidFill>
                  <a:srgbClr val="0432FF"/>
                </a:solidFill>
              </a:rPr>
              <a:t>)</a:t>
            </a:r>
          </a:p>
          <a:p>
            <a:pPr algn="ctr"/>
            <a:r>
              <a:rPr lang="en-US" sz="1400" b="1" dirty="0">
                <a:solidFill>
                  <a:srgbClr val="0432FF"/>
                </a:solidFill>
              </a:rPr>
              <a:t>• Morphology</a:t>
            </a:r>
          </a:p>
          <a:p>
            <a:pPr algn="ctr"/>
            <a:r>
              <a:rPr lang="en-US" sz="1400" b="1" dirty="0">
                <a:solidFill>
                  <a:srgbClr val="0432FF"/>
                </a:solidFill>
              </a:rPr>
              <a:t>• </a:t>
            </a:r>
            <a:r>
              <a:rPr lang="en-US" sz="1400" b="1" dirty="0" err="1">
                <a:solidFill>
                  <a:srgbClr val="0432FF"/>
                </a:solidFill>
              </a:rPr>
              <a:t>Immunophenotype</a:t>
            </a:r>
            <a:endParaRPr lang="en-US" sz="1400" b="1" dirty="0">
              <a:solidFill>
                <a:srgbClr val="0432FF"/>
              </a:solidFill>
            </a:endParaRPr>
          </a:p>
          <a:p>
            <a:pPr algn="ctr"/>
            <a:r>
              <a:rPr lang="en-US" sz="1400" b="1" dirty="0">
                <a:solidFill>
                  <a:srgbClr val="0432FF"/>
                </a:solidFill>
              </a:rPr>
              <a:t>• RT-PCR (</a:t>
            </a:r>
            <a:r>
              <a:rPr lang="en-US" sz="1400" b="1" i="1" dirty="0">
                <a:solidFill>
                  <a:srgbClr val="0432FF"/>
                </a:solidFill>
              </a:rPr>
              <a:t>BCR-ABL 1</a:t>
            </a:r>
            <a:r>
              <a:rPr lang="en-US" sz="1400" b="1" dirty="0">
                <a:solidFill>
                  <a:srgbClr val="0432FF"/>
                </a:solidFill>
              </a:rPr>
              <a:t>)</a:t>
            </a:r>
          </a:p>
          <a:p>
            <a:pPr algn="ctr"/>
            <a:r>
              <a:rPr lang="en-US" sz="1400" b="1" dirty="0">
                <a:solidFill>
                  <a:srgbClr val="0432FF"/>
                </a:solidFill>
              </a:rPr>
              <a:t>• Biology/risk assessment</a:t>
            </a:r>
          </a:p>
          <a:p>
            <a:pPr algn="ctr"/>
            <a:r>
              <a:rPr lang="en-US" sz="1400" b="1" dirty="0">
                <a:solidFill>
                  <a:srgbClr val="0432FF"/>
                </a:solidFill>
              </a:rPr>
              <a:t>• Cytogenetics/genetics/new genetics/genomics/MRD study (molecular probe/LAIP)</a:t>
            </a:r>
          </a:p>
          <a:p>
            <a:pPr algn="ctr"/>
            <a:r>
              <a:rPr lang="en-US" sz="1400" b="1" dirty="0">
                <a:solidFill>
                  <a:srgbClr val="0432FF"/>
                </a:solidFill>
              </a:rPr>
              <a:t>Clinical risk factors (age/WBC…)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823A522-E5D9-8C45-BBFC-D3880511E141}"/>
              </a:ext>
            </a:extLst>
          </p:cNvPr>
          <p:cNvSpPr txBox="1"/>
          <p:nvPr/>
        </p:nvSpPr>
        <p:spPr>
          <a:xfrm>
            <a:off x="5067300" y="4105041"/>
            <a:ext cx="2286000" cy="640080"/>
          </a:xfrm>
          <a:prstGeom prst="rect">
            <a:avLst/>
          </a:prstGeom>
          <a:solidFill>
            <a:srgbClr val="F9951E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rgbClr val="0432FF"/>
                </a:solidFill>
              </a:rPr>
              <a:t>CR induction/CNS prophylaxis </a:t>
            </a:r>
            <a:br>
              <a:rPr lang="en-US" sz="1400" b="1" dirty="0">
                <a:solidFill>
                  <a:srgbClr val="0432FF"/>
                </a:solidFill>
              </a:rPr>
            </a:br>
            <a:r>
              <a:rPr lang="en-US" sz="1400" b="1" dirty="0">
                <a:solidFill>
                  <a:srgbClr val="0432FF"/>
                </a:solidFill>
              </a:rPr>
              <a:t>(4-8 weeks)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6B57458A-7BC7-0D40-99D7-F9F1E701322B}"/>
              </a:ext>
            </a:extLst>
          </p:cNvPr>
          <p:cNvSpPr txBox="1"/>
          <p:nvPr/>
        </p:nvSpPr>
        <p:spPr>
          <a:xfrm>
            <a:off x="2945091" y="5030431"/>
            <a:ext cx="2286000" cy="640080"/>
          </a:xfrm>
          <a:prstGeom prst="rect">
            <a:avLst/>
          </a:prstGeom>
          <a:solidFill>
            <a:srgbClr val="F9951E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rgbClr val="0432FF"/>
                </a:solidFill>
              </a:rPr>
              <a:t>Allogenic SCT</a:t>
            </a:r>
          </a:p>
          <a:p>
            <a:pPr algn="ctr"/>
            <a:r>
              <a:rPr lang="en-US" sz="1400" b="1" dirty="0">
                <a:solidFill>
                  <a:srgbClr val="0432FF"/>
                </a:solidFill>
              </a:rPr>
              <a:t>• HR and/or MRD+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005A1B24-4359-9048-A968-ED1384466451}"/>
              </a:ext>
            </a:extLst>
          </p:cNvPr>
          <p:cNvSpPr txBox="1"/>
          <p:nvPr/>
        </p:nvSpPr>
        <p:spPr>
          <a:xfrm>
            <a:off x="6995276" y="5063342"/>
            <a:ext cx="2477877" cy="640080"/>
          </a:xfrm>
          <a:prstGeom prst="rect">
            <a:avLst/>
          </a:prstGeom>
          <a:solidFill>
            <a:srgbClr val="F9951E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rgbClr val="0432FF"/>
                </a:solidFill>
              </a:rPr>
              <a:t>Consolidation (</a:t>
            </a:r>
            <a:r>
              <a:rPr lang="en-US" sz="1400" b="1" i="1" dirty="0">
                <a:solidFill>
                  <a:srgbClr val="0432FF"/>
                </a:solidFill>
              </a:rPr>
              <a:t>0.5-1 year</a:t>
            </a:r>
            <a:r>
              <a:rPr lang="en-US" sz="1400" b="1" dirty="0">
                <a:solidFill>
                  <a:srgbClr val="0432FF"/>
                </a:solidFill>
              </a:rPr>
              <a:t>)</a:t>
            </a:r>
          </a:p>
          <a:p>
            <a:pPr algn="ctr"/>
            <a:r>
              <a:rPr lang="en-US" sz="1400" b="1" dirty="0">
                <a:solidFill>
                  <a:srgbClr val="0432FF"/>
                </a:solidFill>
              </a:rPr>
              <a:t>• SR and/or MRD-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9AC8AC42-1333-E34F-9156-05E4F66B0255}"/>
              </a:ext>
            </a:extLst>
          </p:cNvPr>
          <p:cNvSpPr txBox="1"/>
          <p:nvPr/>
        </p:nvSpPr>
        <p:spPr>
          <a:xfrm>
            <a:off x="6995276" y="5940323"/>
            <a:ext cx="2453524" cy="609600"/>
          </a:xfrm>
          <a:prstGeom prst="rect">
            <a:avLst/>
          </a:prstGeom>
          <a:solidFill>
            <a:srgbClr val="F9951E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rgbClr val="0432FF"/>
                </a:solidFill>
              </a:rPr>
              <a:t>Maintenance (</a:t>
            </a:r>
            <a:r>
              <a:rPr lang="en-US" sz="1400" b="1" i="1" dirty="0">
                <a:solidFill>
                  <a:srgbClr val="0432FF"/>
                </a:solidFill>
              </a:rPr>
              <a:t>2 years</a:t>
            </a:r>
            <a:r>
              <a:rPr lang="en-US" sz="1400" b="1" dirty="0">
                <a:solidFill>
                  <a:srgbClr val="0432FF"/>
                </a:solidFill>
              </a:rPr>
              <a:t>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F8893F9-2F09-C14C-AE33-034901FDDDBC}"/>
              </a:ext>
            </a:extLst>
          </p:cNvPr>
          <p:cNvCxnSpPr>
            <a:cxnSpLocks/>
          </p:cNvCxnSpPr>
          <p:nvPr/>
        </p:nvCxnSpPr>
        <p:spPr bwMode="auto">
          <a:xfrm flipH="1">
            <a:off x="6210300" y="2786165"/>
            <a:ext cx="1" cy="3000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2695-C3BF-7446-8906-33E2DC5C9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Diagnosis and Risk Assessment</a:t>
            </a:r>
            <a:endParaRPr lang="en-US" sz="24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89A01788-EAE4-3240-B058-0AC10AA1FB63}"/>
              </a:ext>
            </a:extLst>
          </p:cNvPr>
          <p:cNvSpPr txBox="1"/>
          <p:nvPr/>
        </p:nvSpPr>
        <p:spPr>
          <a:xfrm>
            <a:off x="152400" y="2086087"/>
            <a:ext cx="3361835" cy="112849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Targeted therapy/</a:t>
            </a:r>
            <a:r>
              <a:rPr lang="en-US" sz="1800" dirty="0" err="1">
                <a:solidFill>
                  <a:schemeClr val="bg1"/>
                </a:solidFill>
              </a:rPr>
              <a:t>monoclonals</a:t>
            </a:r>
            <a:endParaRPr lang="en-US" sz="1800" dirty="0">
              <a:solidFill>
                <a:schemeClr val="bg1"/>
              </a:solidFill>
            </a:endParaRP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• BCR-ABL+: add TKI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• CD20+: consider rituximab</a:t>
            </a:r>
          </a:p>
        </p:txBody>
      </p:sp>
      <p:cxnSp>
        <p:nvCxnSpPr>
          <p:cNvPr id="86" name="Elbow Connector 85">
            <a:extLst>
              <a:ext uri="{FF2B5EF4-FFF2-40B4-BE49-F238E27FC236}">
                <a16:creationId xmlns:a16="http://schemas.microsoft.com/office/drawing/2014/main" xmlns="" id="{5A7C7F8F-2A8A-1548-8214-763520CBB318}"/>
              </a:ext>
            </a:extLst>
          </p:cNvPr>
          <p:cNvCxnSpPr>
            <a:cxnSpLocks/>
            <a:stCxn id="47" idx="3"/>
            <a:endCxn id="76" idx="3"/>
          </p:cNvCxnSpPr>
          <p:nvPr/>
        </p:nvCxnSpPr>
        <p:spPr bwMode="auto">
          <a:xfrm>
            <a:off x="8610600" y="1890952"/>
            <a:ext cx="862553" cy="3492430"/>
          </a:xfrm>
          <a:prstGeom prst="bentConnector3">
            <a:avLst>
              <a:gd name="adj1" fmla="val 126503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7" name="Elbow Connector 96">
            <a:extLst>
              <a:ext uri="{FF2B5EF4-FFF2-40B4-BE49-F238E27FC236}">
                <a16:creationId xmlns:a16="http://schemas.microsoft.com/office/drawing/2014/main" xmlns="" id="{397865E9-2337-B542-96AB-86AB9D2BC30F}"/>
              </a:ext>
            </a:extLst>
          </p:cNvPr>
          <p:cNvCxnSpPr>
            <a:cxnSpLocks/>
            <a:stCxn id="47" idx="1"/>
          </p:cNvCxnSpPr>
          <p:nvPr/>
        </p:nvCxnSpPr>
        <p:spPr bwMode="auto">
          <a:xfrm rot="10800000" flipH="1" flipV="1">
            <a:off x="3810000" y="1890952"/>
            <a:ext cx="1257300" cy="2392042"/>
          </a:xfrm>
          <a:prstGeom prst="bentConnector4">
            <a:avLst>
              <a:gd name="adj1" fmla="val -18182"/>
              <a:gd name="adj2" fmla="val 68820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C9A42D84-6D1D-4F4C-B615-3B096E4D8A7A}"/>
              </a:ext>
            </a:extLst>
          </p:cNvPr>
          <p:cNvSpPr txBox="1"/>
          <p:nvPr/>
        </p:nvSpPr>
        <p:spPr>
          <a:xfrm>
            <a:off x="9768917" y="3398098"/>
            <a:ext cx="2118287" cy="37732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MRD study/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 err="1">
                <a:solidFill>
                  <a:schemeClr val="bg1"/>
                </a:solidFill>
              </a:rPr>
              <a:t>immunobiologic</a:t>
            </a:r>
            <a:r>
              <a:rPr lang="en-US" sz="1800" dirty="0">
                <a:solidFill>
                  <a:schemeClr val="bg1"/>
                </a:solidFill>
              </a:rPr>
              <a:t> subsets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662FCE7D-49D8-A244-82AB-93CC236EC051}"/>
              </a:ext>
            </a:extLst>
          </p:cNvPr>
          <p:cNvSpPr txBox="1"/>
          <p:nvPr/>
        </p:nvSpPr>
        <p:spPr>
          <a:xfrm>
            <a:off x="6209118" y="2800676"/>
            <a:ext cx="1615325" cy="3200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TLS prophylaxis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A0C93F1E-76BB-7440-9D32-C72E021907F8}"/>
              </a:ext>
            </a:extLst>
          </p:cNvPr>
          <p:cNvSpPr txBox="1"/>
          <p:nvPr/>
        </p:nvSpPr>
        <p:spPr>
          <a:xfrm>
            <a:off x="5379951" y="5036749"/>
            <a:ext cx="1615325" cy="3200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Final risk assessment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21443"/>
            <a:ext cx="699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Adapted </a:t>
            </a:r>
            <a:r>
              <a:rPr lang="en-US" sz="1600"/>
              <a:t>from: http</a:t>
            </a:r>
            <a:r>
              <a:rPr lang="en-US" sz="1600" dirty="0"/>
              <a:t>://</a:t>
            </a:r>
            <a:r>
              <a:rPr lang="en-US" sz="1600" dirty="0" err="1"/>
              <a:t>www.esmo.org</a:t>
            </a:r>
            <a:r>
              <a:rPr lang="en-US" sz="1600" dirty="0"/>
              <a:t>/Guidelines/</a:t>
            </a:r>
            <a:r>
              <a:rPr lang="en-US" sz="1600" dirty="0" err="1"/>
              <a:t>Haematological</a:t>
            </a:r>
            <a:r>
              <a:rPr lang="en-US" sz="1600" dirty="0"/>
              <a:t>-Malignancies/Acute-Lymphoblastic-</a:t>
            </a:r>
            <a:r>
              <a:rPr lang="en-US" sz="1600" dirty="0" err="1"/>
              <a:t>Leukaemia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5235251"/>
      </p:ext>
    </p:extLst>
  </p:cSld>
  <p:clrMapOvr>
    <a:masterClrMapping/>
  </p:clrMapOvr>
  <p:transition spd="slow"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69E1EB1-99C6-AE41-8D79-6CA9CBE4F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Pediatric-Inspired Regimen: US Intergroup Study for AYAs </a:t>
            </a:r>
            <a:br>
              <a:rPr lang="en-US" dirty="0"/>
            </a:br>
            <a:r>
              <a:rPr lang="en-US" dirty="0"/>
              <a:t>16 to 39 Years Old: </a:t>
            </a:r>
            <a:r>
              <a:rPr lang="is-IS" dirty="0"/>
              <a:t>C10403</a:t>
            </a: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609600" y="1905000"/>
            <a:ext cx="1219200" cy="914400"/>
          </a:xfrm>
          <a:prstGeom prst="rect">
            <a:avLst/>
          </a:prstGeom>
          <a:solidFill>
            <a:srgbClr val="F9951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600">
              <a:solidFill>
                <a:srgbClr val="66CCFF"/>
              </a:solidFill>
              <a:latin typeface="Arial Unicode MS" pitchFamily="34" charset="-128"/>
              <a:ea typeface="MS PGothic" pitchFamily="34" charset="-128"/>
            </a:endParaRPr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3048000" y="1905000"/>
            <a:ext cx="1219200" cy="914400"/>
          </a:xfrm>
          <a:prstGeom prst="rect">
            <a:avLst/>
          </a:prstGeom>
          <a:solidFill>
            <a:srgbClr val="B9D62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600">
              <a:solidFill>
                <a:srgbClr val="66CCFF"/>
              </a:solidFill>
              <a:latin typeface="Arial Unicode MS" pitchFamily="34" charset="-128"/>
              <a:ea typeface="MS PGothic" pitchFamily="34" charset="-128"/>
            </a:endParaRP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5134430" y="1905000"/>
            <a:ext cx="1219200" cy="9144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600">
              <a:solidFill>
                <a:srgbClr val="66CCFF"/>
              </a:solidFill>
              <a:latin typeface="Arial Unicode MS" pitchFamily="34" charset="-128"/>
              <a:ea typeface="MS PGothic" pitchFamily="34" charset="-128"/>
            </a:endParaRPr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9347200" y="1905000"/>
            <a:ext cx="1219200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600">
              <a:solidFill>
                <a:srgbClr val="66CCFF"/>
              </a:solidFill>
              <a:latin typeface="Arial Unicode MS" pitchFamily="34" charset="-128"/>
              <a:ea typeface="MS PGothic" pitchFamily="34" charset="-128"/>
            </a:endParaRPr>
          </a:p>
        </p:txBody>
      </p:sp>
      <p:sp>
        <p:nvSpPr>
          <p:cNvPr id="109575" name="Line 7"/>
          <p:cNvSpPr>
            <a:spLocks noChangeShapeType="1"/>
          </p:cNvSpPr>
          <p:nvPr/>
        </p:nvSpPr>
        <p:spPr bwMode="auto">
          <a:xfrm>
            <a:off x="587828" y="1785257"/>
            <a:ext cx="1127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711200" y="1905000"/>
            <a:ext cx="101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0432FF"/>
                </a:solidFill>
                <a:ea typeface="MS PGothic" pitchFamily="34" charset="-128"/>
              </a:rPr>
              <a:t>I</a:t>
            </a: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7213600" y="1895476"/>
            <a:ext cx="1320800" cy="92392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432FF"/>
                </a:solidFill>
                <a:ea typeface="MS PGothic" pitchFamily="34" charset="-128"/>
              </a:rPr>
              <a:t>DI</a:t>
            </a:r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3077030" y="1905000"/>
            <a:ext cx="9615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432FF"/>
                </a:solidFill>
                <a:ea typeface="MS PGothic" pitchFamily="34" charset="-128"/>
              </a:rPr>
              <a:t> C</a:t>
            </a: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8411634" y="2868613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3600">
              <a:solidFill>
                <a:srgbClr val="000000"/>
              </a:solidFill>
              <a:latin typeface="Arial Unicode MS" pitchFamily="34" charset="-128"/>
              <a:ea typeface="MS PGothic" pitchFamily="34" charset="-128"/>
            </a:endParaRPr>
          </a:p>
        </p:txBody>
      </p:sp>
      <p:sp>
        <p:nvSpPr>
          <p:cNvPr id="109580" name="Text Box 12"/>
          <p:cNvSpPr txBox="1">
            <a:spLocks noChangeArrowheads="1"/>
          </p:cNvSpPr>
          <p:nvPr/>
        </p:nvSpPr>
        <p:spPr bwMode="auto">
          <a:xfrm>
            <a:off x="9208985" y="1905000"/>
            <a:ext cx="1143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432FF"/>
                </a:solidFill>
                <a:ea typeface="MS PGothic" pitchFamily="34" charset="-128"/>
              </a:rPr>
              <a:t>  M</a:t>
            </a:r>
          </a:p>
        </p:txBody>
      </p:sp>
      <p:sp>
        <p:nvSpPr>
          <p:cNvPr id="109581" name="Text Box 13"/>
          <p:cNvSpPr txBox="1">
            <a:spLocks noChangeArrowheads="1"/>
          </p:cNvSpPr>
          <p:nvPr/>
        </p:nvSpPr>
        <p:spPr bwMode="auto">
          <a:xfrm>
            <a:off x="5236030" y="1905000"/>
            <a:ext cx="1016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432FF"/>
                </a:solidFill>
                <a:ea typeface="MS PGothic" pitchFamily="34" charset="-128"/>
              </a:rPr>
              <a:t>IM</a:t>
            </a:r>
          </a:p>
        </p:txBody>
      </p:sp>
      <p:sp>
        <p:nvSpPr>
          <p:cNvPr id="109582" name="Line 14"/>
          <p:cNvSpPr>
            <a:spLocks noChangeShapeType="1"/>
          </p:cNvSpPr>
          <p:nvPr/>
        </p:nvSpPr>
        <p:spPr bwMode="auto">
          <a:xfrm>
            <a:off x="609600" y="5791200"/>
            <a:ext cx="1107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84" name="Text Box 16"/>
          <p:cNvSpPr txBox="1">
            <a:spLocks noChangeArrowheads="1"/>
          </p:cNvSpPr>
          <p:nvPr/>
        </p:nvSpPr>
        <p:spPr bwMode="auto">
          <a:xfrm>
            <a:off x="609601" y="2895601"/>
            <a:ext cx="121366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ea typeface="MS PGothic" pitchFamily="34" charset="-128"/>
              </a:rPr>
              <a:t>DNR</a:t>
            </a:r>
          </a:p>
          <a:p>
            <a:pPr eaLnBrk="0" hangingPunct="0"/>
            <a:r>
              <a:rPr lang="en-US" sz="2400" b="1">
                <a:ea typeface="MS PGothic" pitchFamily="34" charset="-128"/>
              </a:rPr>
              <a:t>VCR</a:t>
            </a:r>
          </a:p>
          <a:p>
            <a:pPr eaLnBrk="0" hangingPunct="0"/>
            <a:r>
              <a:rPr lang="en-US" sz="2400" b="1">
                <a:ea typeface="MS PGothic" pitchFamily="34" charset="-128"/>
              </a:rPr>
              <a:t>Pred</a:t>
            </a:r>
          </a:p>
          <a:p>
            <a:pPr eaLnBrk="0" hangingPunct="0"/>
            <a:r>
              <a:rPr lang="en-US" sz="2400" b="1">
                <a:ea typeface="MS PGothic" pitchFamily="34" charset="-128"/>
              </a:rPr>
              <a:t>Peg-Asp</a:t>
            </a:r>
          </a:p>
          <a:p>
            <a:pPr eaLnBrk="0" hangingPunct="0"/>
            <a:r>
              <a:rPr lang="en-US" sz="2400" b="1">
                <a:ea typeface="MS PGothic" pitchFamily="34" charset="-128"/>
              </a:rPr>
              <a:t>IT-MTX</a:t>
            </a:r>
          </a:p>
          <a:p>
            <a:pPr eaLnBrk="0" hangingPunct="0"/>
            <a:r>
              <a:rPr lang="en-US" sz="2400" b="1">
                <a:ea typeface="MS PGothic" pitchFamily="34" charset="-128"/>
              </a:rPr>
              <a:t>IT-AraC</a:t>
            </a:r>
          </a:p>
        </p:txBody>
      </p:sp>
      <p:sp>
        <p:nvSpPr>
          <p:cNvPr id="109585" name="Text Box 17"/>
          <p:cNvSpPr txBox="1">
            <a:spLocks noChangeArrowheads="1"/>
          </p:cNvSpPr>
          <p:nvPr/>
        </p:nvSpPr>
        <p:spPr bwMode="auto">
          <a:xfrm>
            <a:off x="2939143" y="2862944"/>
            <a:ext cx="142045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00"/>
                </a:solidFill>
                <a:ea typeface="MS PGothic" pitchFamily="34" charset="-128"/>
              </a:rPr>
              <a:t>   </a:t>
            </a:r>
            <a:r>
              <a:rPr lang="en-US" sz="2400" b="1" dirty="0" err="1">
                <a:ea typeface="MS PGothic" pitchFamily="34" charset="-128"/>
              </a:rPr>
              <a:t>Cyclo</a:t>
            </a:r>
            <a:endParaRPr lang="en-US" sz="2400" b="1" dirty="0">
              <a:ea typeface="MS PGothic" pitchFamily="34" charset="-128"/>
            </a:endParaRPr>
          </a:p>
          <a:p>
            <a:pPr eaLnBrk="0" hangingPunct="0"/>
            <a:r>
              <a:rPr lang="en-US" sz="2400" b="1" dirty="0">
                <a:ea typeface="MS PGothic" pitchFamily="34" charset="-128"/>
              </a:rPr>
              <a:t>   VCR</a:t>
            </a:r>
          </a:p>
          <a:p>
            <a:pPr eaLnBrk="0" hangingPunct="0"/>
            <a:r>
              <a:rPr lang="en-US" sz="2400" b="1" dirty="0">
                <a:ea typeface="MS PGothic" pitchFamily="34" charset="-128"/>
              </a:rPr>
              <a:t>   </a:t>
            </a:r>
            <a:r>
              <a:rPr lang="en-US" sz="2400" b="1" dirty="0" err="1">
                <a:ea typeface="MS PGothic" pitchFamily="34" charset="-128"/>
              </a:rPr>
              <a:t>Dex</a:t>
            </a:r>
            <a:endParaRPr lang="en-US" sz="2400" b="1" dirty="0">
              <a:ea typeface="MS PGothic" pitchFamily="34" charset="-128"/>
            </a:endParaRPr>
          </a:p>
          <a:p>
            <a:pPr eaLnBrk="0" hangingPunct="0"/>
            <a:r>
              <a:rPr lang="en-US" sz="2400" b="1" dirty="0">
                <a:ea typeface="MS PGothic" pitchFamily="34" charset="-128"/>
              </a:rPr>
              <a:t>   Peg-Asp</a:t>
            </a:r>
          </a:p>
          <a:p>
            <a:pPr eaLnBrk="0" hangingPunct="0"/>
            <a:r>
              <a:rPr lang="en-US" sz="2400" b="1" dirty="0">
                <a:ea typeface="MS PGothic" pitchFamily="34" charset="-128"/>
              </a:rPr>
              <a:t>   </a:t>
            </a:r>
            <a:r>
              <a:rPr lang="en-US" sz="2400" b="1" dirty="0" err="1">
                <a:ea typeface="MS PGothic" pitchFamily="34" charset="-128"/>
              </a:rPr>
              <a:t>Ara</a:t>
            </a:r>
            <a:r>
              <a:rPr lang="en-US" sz="2400" b="1" dirty="0">
                <a:ea typeface="MS PGothic" pitchFamily="34" charset="-128"/>
              </a:rPr>
              <a:t>-C</a:t>
            </a:r>
          </a:p>
          <a:p>
            <a:pPr eaLnBrk="0" hangingPunct="0"/>
            <a:r>
              <a:rPr lang="en-US" sz="2400" b="1" dirty="0">
                <a:ea typeface="MS PGothic" pitchFamily="34" charset="-128"/>
              </a:rPr>
              <a:t>   6MP</a:t>
            </a:r>
          </a:p>
          <a:p>
            <a:pPr eaLnBrk="0" hangingPunct="0"/>
            <a:r>
              <a:rPr lang="en-US" sz="2400" b="1" dirty="0">
                <a:ea typeface="MS PGothic" pitchFamily="34" charset="-128"/>
              </a:rPr>
              <a:t>   IT-MTX</a:t>
            </a:r>
          </a:p>
        </p:txBody>
      </p:sp>
      <p:sp>
        <p:nvSpPr>
          <p:cNvPr id="109586" name="Text Box 18"/>
          <p:cNvSpPr txBox="1">
            <a:spLocks noChangeArrowheads="1"/>
          </p:cNvSpPr>
          <p:nvPr/>
        </p:nvSpPr>
        <p:spPr bwMode="auto">
          <a:xfrm>
            <a:off x="4913089" y="2852057"/>
            <a:ext cx="177074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00"/>
                </a:solidFill>
                <a:ea typeface="MS PGothic" pitchFamily="34" charset="-128"/>
              </a:rPr>
              <a:t>   </a:t>
            </a:r>
            <a:r>
              <a:rPr lang="en-US" sz="2400" b="1" dirty="0">
                <a:ea typeface="MS PGothic" pitchFamily="34" charset="-128"/>
              </a:rPr>
              <a:t>MTX</a:t>
            </a:r>
          </a:p>
          <a:p>
            <a:pPr eaLnBrk="0" hangingPunct="0"/>
            <a:r>
              <a:rPr lang="en-US" sz="2400" b="1" dirty="0">
                <a:ea typeface="MS PGothic" pitchFamily="34" charset="-128"/>
              </a:rPr>
              <a:t>   VCR</a:t>
            </a:r>
          </a:p>
          <a:p>
            <a:pPr eaLnBrk="0" hangingPunct="0"/>
            <a:r>
              <a:rPr lang="en-US" sz="2400" b="1" dirty="0">
                <a:ea typeface="MS PGothic" pitchFamily="34" charset="-128"/>
              </a:rPr>
              <a:t>   Peg-ASP</a:t>
            </a:r>
          </a:p>
          <a:p>
            <a:pPr eaLnBrk="0" hangingPunct="0"/>
            <a:r>
              <a:rPr lang="en-US" sz="2400" b="1" dirty="0">
                <a:ea typeface="MS PGothic" pitchFamily="34" charset="-128"/>
              </a:rPr>
              <a:t>   IT-MTX</a:t>
            </a:r>
          </a:p>
        </p:txBody>
      </p:sp>
      <p:sp>
        <p:nvSpPr>
          <p:cNvPr id="109587" name="Text Box 19"/>
          <p:cNvSpPr txBox="1">
            <a:spLocks noChangeArrowheads="1"/>
          </p:cNvSpPr>
          <p:nvPr/>
        </p:nvSpPr>
        <p:spPr bwMode="auto">
          <a:xfrm>
            <a:off x="6604000" y="2971801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09588" name="Text Box 20"/>
          <p:cNvSpPr txBox="1">
            <a:spLocks noChangeArrowheads="1"/>
          </p:cNvSpPr>
          <p:nvPr/>
        </p:nvSpPr>
        <p:spPr bwMode="auto">
          <a:xfrm>
            <a:off x="6532034" y="2971801"/>
            <a:ext cx="149436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09589" name="Text Box 21"/>
          <p:cNvSpPr txBox="1">
            <a:spLocks noChangeArrowheads="1"/>
          </p:cNvSpPr>
          <p:nvPr/>
        </p:nvSpPr>
        <p:spPr bwMode="auto">
          <a:xfrm>
            <a:off x="6741885" y="2895601"/>
            <a:ext cx="2206171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MS PGothic" pitchFamily="34" charset="-128"/>
              </a:rPr>
              <a:t>       </a:t>
            </a:r>
            <a:r>
              <a:rPr lang="en-US" sz="2400" b="1" dirty="0">
                <a:ea typeface="MS PGothic" pitchFamily="34" charset="-128"/>
              </a:rPr>
              <a:t>DOX</a:t>
            </a:r>
          </a:p>
          <a:p>
            <a:r>
              <a:rPr lang="en-US" sz="2400" b="1" dirty="0">
                <a:ea typeface="MS PGothic" pitchFamily="34" charset="-128"/>
              </a:rPr>
              <a:t>       </a:t>
            </a:r>
            <a:r>
              <a:rPr lang="en-US" sz="2400" b="1" dirty="0" err="1">
                <a:ea typeface="MS PGothic" pitchFamily="34" charset="-128"/>
              </a:rPr>
              <a:t>Cyclo</a:t>
            </a:r>
            <a:endParaRPr lang="en-US" sz="2400" b="1" dirty="0">
              <a:ea typeface="MS PGothic" pitchFamily="34" charset="-128"/>
            </a:endParaRPr>
          </a:p>
          <a:p>
            <a:r>
              <a:rPr lang="en-US" sz="2400" b="1" dirty="0">
                <a:ea typeface="MS PGothic" pitchFamily="34" charset="-128"/>
              </a:rPr>
              <a:t>       </a:t>
            </a:r>
            <a:r>
              <a:rPr lang="en-US" sz="2400" b="1" dirty="0" err="1">
                <a:ea typeface="MS PGothic" pitchFamily="34" charset="-128"/>
              </a:rPr>
              <a:t>Dex</a:t>
            </a:r>
            <a:endParaRPr lang="en-US" sz="2400" b="1" dirty="0">
              <a:ea typeface="MS PGothic" pitchFamily="34" charset="-128"/>
            </a:endParaRPr>
          </a:p>
          <a:p>
            <a:r>
              <a:rPr lang="en-US" sz="2400" b="1" dirty="0">
                <a:ea typeface="MS PGothic" pitchFamily="34" charset="-128"/>
              </a:rPr>
              <a:t>       Peg-Asp</a:t>
            </a:r>
          </a:p>
          <a:p>
            <a:r>
              <a:rPr lang="en-US" sz="2400" b="1" dirty="0">
                <a:ea typeface="MS PGothic" pitchFamily="34" charset="-128"/>
              </a:rPr>
              <a:t>       </a:t>
            </a:r>
            <a:r>
              <a:rPr lang="en-US" sz="2400" b="1" dirty="0" err="1">
                <a:ea typeface="MS PGothic" pitchFamily="34" charset="-128"/>
              </a:rPr>
              <a:t>Ara</a:t>
            </a:r>
            <a:r>
              <a:rPr lang="en-US" sz="2400" b="1" dirty="0">
                <a:ea typeface="MS PGothic" pitchFamily="34" charset="-128"/>
              </a:rPr>
              <a:t>-C</a:t>
            </a:r>
          </a:p>
          <a:p>
            <a:r>
              <a:rPr lang="en-US" sz="2400" b="1" dirty="0">
                <a:ea typeface="MS PGothic" pitchFamily="34" charset="-128"/>
              </a:rPr>
              <a:t>       6-TG</a:t>
            </a:r>
          </a:p>
          <a:p>
            <a:r>
              <a:rPr lang="en-US" sz="2400" b="1" dirty="0">
                <a:ea typeface="MS PGothic" pitchFamily="34" charset="-128"/>
              </a:rPr>
              <a:t>       IT-MTX</a:t>
            </a:r>
          </a:p>
          <a:p>
            <a:endParaRPr lang="en-US" sz="2400" b="1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9590" name="Text Box 22"/>
          <p:cNvSpPr txBox="1">
            <a:spLocks noChangeArrowheads="1"/>
          </p:cNvSpPr>
          <p:nvPr/>
        </p:nvSpPr>
        <p:spPr bwMode="auto">
          <a:xfrm>
            <a:off x="9122228" y="2906486"/>
            <a:ext cx="1894114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ea typeface="MS PGothic" pitchFamily="34" charset="-128"/>
              </a:rPr>
              <a:t>       </a:t>
            </a:r>
            <a:r>
              <a:rPr lang="en-US" sz="2400" b="1" dirty="0">
                <a:ea typeface="MS PGothic" pitchFamily="34" charset="-128"/>
              </a:rPr>
              <a:t>DEX</a:t>
            </a:r>
          </a:p>
          <a:p>
            <a:r>
              <a:rPr lang="en-US" sz="2400" b="1" dirty="0">
                <a:ea typeface="MS PGothic" pitchFamily="34" charset="-128"/>
              </a:rPr>
              <a:t>       VCR</a:t>
            </a:r>
          </a:p>
          <a:p>
            <a:r>
              <a:rPr lang="en-US" sz="2400" b="1" dirty="0">
                <a:ea typeface="MS PGothic" pitchFamily="34" charset="-128"/>
              </a:rPr>
              <a:t>       6MP</a:t>
            </a:r>
          </a:p>
          <a:p>
            <a:r>
              <a:rPr lang="en-US" sz="2400" b="1" dirty="0">
                <a:ea typeface="MS PGothic" pitchFamily="34" charset="-128"/>
              </a:rPr>
              <a:t>       MTX</a:t>
            </a:r>
          </a:p>
          <a:p>
            <a:r>
              <a:rPr lang="en-US" sz="2400" b="1" dirty="0">
                <a:ea typeface="MS PGothic" pitchFamily="34" charset="-128"/>
              </a:rPr>
              <a:t>       IT-MTX</a:t>
            </a:r>
          </a:p>
          <a:p>
            <a:pPr>
              <a:spcBef>
                <a:spcPct val="50000"/>
              </a:spcBef>
            </a:pPr>
            <a:endParaRPr lang="en-US" sz="2400" b="1" dirty="0">
              <a:ea typeface="MS PGothic" pitchFamily="34" charset="-128"/>
            </a:endParaRPr>
          </a:p>
        </p:txBody>
      </p:sp>
      <p:sp>
        <p:nvSpPr>
          <p:cNvPr id="109591" name="Text Box 23"/>
          <p:cNvSpPr txBox="1">
            <a:spLocks noChangeArrowheads="1"/>
          </p:cNvSpPr>
          <p:nvPr/>
        </p:nvSpPr>
        <p:spPr bwMode="auto">
          <a:xfrm>
            <a:off x="1117600" y="1371601"/>
            <a:ext cx="1026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a typeface="MS PGothic" pitchFamily="34" charset="-128"/>
              </a:rPr>
              <a:t>Accrual completed on 9/15/12 (n = 300)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2400" y="6403753"/>
            <a:ext cx="4240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Stock W et al. </a:t>
            </a:r>
            <a:r>
              <a:rPr lang="en-US" sz="1600" i="1" dirty="0"/>
              <a:t>Proc ASH </a:t>
            </a:r>
            <a:r>
              <a:rPr lang="en-US" sz="1600" dirty="0"/>
              <a:t>2014;Abstract 796.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5791200"/>
            <a:ext cx="10039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</a:t>
            </a:r>
            <a:r>
              <a:rPr lang="en-US" sz="1600" baseline="30000" dirty="0"/>
              <a:t> </a:t>
            </a:r>
            <a:r>
              <a:rPr lang="en-US" sz="1600" dirty="0"/>
              <a:t>5 phases: induction, consolidation, interim maintenance, delayed intensification and prolonged maintenance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82110" y="1828800"/>
            <a:ext cx="384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*</a:t>
            </a:r>
          </a:p>
        </p:txBody>
      </p:sp>
    </p:spTree>
  </p:cSld>
  <p:clrMapOvr>
    <a:masterClrMapping/>
  </p:clrMapOvr>
  <p:transition spd="slow"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Residual Disease (MRD)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be done after induction and at follow-up (time points guided by regimen used)</a:t>
            </a:r>
          </a:p>
          <a:p>
            <a:r>
              <a:rPr lang="en-US" dirty="0"/>
              <a:t>Should be sent from first pull of bone marrow aspirate</a:t>
            </a:r>
          </a:p>
          <a:p>
            <a:r>
              <a:rPr lang="en-US" dirty="0"/>
              <a:t>Methods (commercial tests available)</a:t>
            </a:r>
          </a:p>
          <a:p>
            <a:pPr lvl="1"/>
            <a:r>
              <a:rPr lang="en-US" dirty="0"/>
              <a:t>6-color flow </a:t>
            </a:r>
            <a:r>
              <a:rPr lang="en-US" dirty="0" err="1"/>
              <a:t>cytometry</a:t>
            </a:r>
            <a:endParaRPr lang="en-US" dirty="0"/>
          </a:p>
          <a:p>
            <a:pPr lvl="1"/>
            <a:r>
              <a:rPr lang="en-US" dirty="0"/>
              <a:t>Real-time quantitative PCR</a:t>
            </a:r>
          </a:p>
          <a:p>
            <a:pPr lvl="1"/>
            <a:r>
              <a:rPr lang="en-US" dirty="0"/>
              <a:t>NGS</a:t>
            </a:r>
          </a:p>
          <a:p>
            <a:r>
              <a:rPr lang="en-US" dirty="0"/>
              <a:t>Detects:</a:t>
            </a:r>
          </a:p>
          <a:p>
            <a:pPr lvl="1"/>
            <a:r>
              <a:rPr lang="en-US" dirty="0"/>
              <a:t>Fusion genes (</a:t>
            </a:r>
            <a:r>
              <a:rPr lang="en-US" dirty="0" err="1"/>
              <a:t>eg</a:t>
            </a:r>
            <a:r>
              <a:rPr lang="en-US" dirty="0"/>
              <a:t>, BCR-ABL)</a:t>
            </a:r>
          </a:p>
          <a:p>
            <a:pPr lvl="1"/>
            <a:r>
              <a:rPr lang="en-US" dirty="0"/>
              <a:t>B-ALL: </a:t>
            </a:r>
            <a:r>
              <a:rPr lang="en-US" dirty="0" err="1"/>
              <a:t>Ig</a:t>
            </a:r>
            <a:r>
              <a:rPr lang="en-US" dirty="0"/>
              <a:t> heavy chain gene rearrangements</a:t>
            </a:r>
          </a:p>
          <a:p>
            <a:pPr lvl="1"/>
            <a:r>
              <a:rPr lang="en-US" dirty="0"/>
              <a:t>T-ALL: T-cell receptor (TCR) rearrangements</a:t>
            </a:r>
          </a:p>
        </p:txBody>
      </p:sp>
    </p:spTree>
    <p:extLst>
      <p:ext uri="{BB962C8B-B14F-4D97-AF65-F5344CB8AC3E}">
        <p14:creationId xmlns:p14="http://schemas.microsoft.com/office/powerpoint/2010/main" val="2787060946"/>
      </p:ext>
    </p:extLst>
  </p:cSld>
  <p:clrMapOvr>
    <a:masterClrMapping/>
  </p:clrMapOvr>
  <p:transition spd="slow"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2376612" y="1344585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Elderly Patients with AML 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2406429" y="354426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Management of Patients with R/R AML with FLT3 and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IDH 1/2 Mutations 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406429" y="2477461"/>
            <a:ext cx="9220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Treatment-Related AML or AML with MDS-Related Changes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406429" y="4618201"/>
            <a:ext cx="8782878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Selection of Initial Therapy for Patients with ALL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2693504" y="5715000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2667000" y="1608019"/>
            <a:ext cx="7315200" cy="850392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1290" y="3048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Induction Therapy for AML, Including Patient Selection for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Midostaurin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Gemtuzumab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5734395"/>
            <a:ext cx="879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Inotuzumab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Ozogamicin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Blinatumomab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CAR T-Cell Therapy for R/R ALL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DFA186F7-0CFB-5247-B192-956C1A98E109}"/>
              </a:ext>
            </a:extLst>
          </p:cNvPr>
          <p:cNvSpPr/>
          <p:nvPr/>
        </p:nvSpPr>
        <p:spPr bwMode="auto">
          <a:xfrm>
            <a:off x="1905000" y="5907577"/>
            <a:ext cx="796290" cy="484632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18797"/>
      </p:ext>
    </p:extLst>
  </p:cSld>
  <p:clrMapOvr>
    <a:masterClrMapping/>
  </p:clrMapOvr>
  <p:transition spd="slow"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Inotuzumab</a:t>
            </a:r>
            <a:r>
              <a:rPr lang="en-US" dirty="0"/>
              <a:t> </a:t>
            </a:r>
            <a:r>
              <a:rPr lang="en-US" dirty="0" err="1"/>
              <a:t>Ozogamicin</a:t>
            </a:r>
            <a:r>
              <a:rPr lang="en-US" dirty="0"/>
              <a:t> in ALL: Mechanisms of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6439434" cy="5029200"/>
          </a:xfrm>
        </p:spPr>
        <p:txBody>
          <a:bodyPr>
            <a:normAutofit/>
          </a:bodyPr>
          <a:lstStyle/>
          <a:p>
            <a:r>
              <a:rPr lang="en-US" dirty="0"/>
              <a:t>The antibody-antigen complex is rapidly internalized upon binding to CD22</a:t>
            </a:r>
          </a:p>
          <a:p>
            <a:r>
              <a:rPr lang="en-US" dirty="0" err="1"/>
              <a:t>Calicheamicin</a:t>
            </a:r>
            <a:r>
              <a:rPr lang="en-US" dirty="0"/>
              <a:t> is released inside the tumor cell</a:t>
            </a:r>
          </a:p>
          <a:p>
            <a:pPr lvl="1"/>
            <a:r>
              <a:rPr lang="en-US" dirty="0" err="1"/>
              <a:t>Calicheamicin</a:t>
            </a:r>
            <a:r>
              <a:rPr lang="en-US" dirty="0"/>
              <a:t> is more potent than other cytotoxic chemotherapeutic agents</a:t>
            </a:r>
          </a:p>
          <a:p>
            <a:pPr lvl="1"/>
            <a:r>
              <a:rPr lang="en-US" dirty="0" err="1"/>
              <a:t>Calicheamicin</a:t>
            </a:r>
            <a:r>
              <a:rPr lang="en-US" dirty="0"/>
              <a:t> binds to DNA, inducing double-stranded DNA breaks</a:t>
            </a:r>
          </a:p>
          <a:p>
            <a:pPr lvl="1"/>
            <a:r>
              <a:rPr lang="en-US" dirty="0"/>
              <a:t>Development of DNA breaks is followed by apoptosis of the tumor cell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00" y="1182328"/>
            <a:ext cx="3657600" cy="5231532"/>
          </a:xfrm>
          <a:prstGeom prst="rect">
            <a:avLst/>
          </a:prstGeom>
        </p:spPr>
      </p:pic>
      <p:sp>
        <p:nvSpPr>
          <p:cNvPr id="6" name="Footer Placeholder 12"/>
          <p:cNvSpPr txBox="1">
            <a:spLocks/>
          </p:cNvSpPr>
          <p:nvPr/>
        </p:nvSpPr>
        <p:spPr>
          <a:xfrm>
            <a:off x="0" y="6413860"/>
            <a:ext cx="8382000" cy="365125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600" dirty="0">
                <a:latin typeface="+mj-lt"/>
              </a:rPr>
              <a:t>With permission from </a:t>
            </a:r>
            <a:r>
              <a:rPr lang="en-US" sz="1600" dirty="0" err="1">
                <a:latin typeface="+mj-lt"/>
              </a:rPr>
              <a:t>Jabbour</a:t>
            </a:r>
            <a:r>
              <a:rPr lang="en-US" sz="1600" dirty="0">
                <a:latin typeface="+mj-lt"/>
              </a:rPr>
              <a:t> E et al. </a:t>
            </a:r>
            <a:r>
              <a:rPr lang="en-US" sz="1600" i="1" dirty="0">
                <a:latin typeface="+mj-lt"/>
              </a:rPr>
              <a:t>Proc ASCO </a:t>
            </a:r>
            <a:r>
              <a:rPr lang="en-US" sz="1600" dirty="0">
                <a:latin typeface="+mj-lt"/>
              </a:rPr>
              <a:t>2012;Abstract 6501.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48778" y="3514306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Internalization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6478" y="1274517"/>
            <a:ext cx="1208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Tumor cell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6478" y="4966808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CD22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89578" y="5810864"/>
            <a:ext cx="2521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Inotuzumab</a:t>
            </a:r>
            <a:r>
              <a:rPr lang="en-US" sz="1600" b="1" dirty="0"/>
              <a:t> </a:t>
            </a:r>
            <a:r>
              <a:rPr lang="en-US" sz="1600" b="1" dirty="0" err="1"/>
              <a:t>ozogamicin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02023972"/>
      </p:ext>
    </p:extLst>
  </p:cSld>
  <p:clrMapOvr>
    <a:masterClrMapping/>
  </p:clrMapOvr>
  <p:transition spd="slow" advClick="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Inotuzumab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Ozogamicin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InO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716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sz="215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Mechanism of action</a:t>
            </a:r>
            <a:r>
              <a:rPr lang="en-US" sz="215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150" dirty="0"/>
              <a:t>Antibody-drug conjugate targeted to CD22</a:t>
            </a:r>
            <a:endParaRPr lang="en-US" sz="2150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15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Indication</a:t>
            </a:r>
            <a:r>
              <a:rPr lang="en-US" sz="215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150" dirty="0"/>
              <a:t>For the treatment of adults with relapsed or refractory B-cell precursor acute lymphoblastic leukemia (ALL). 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15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Recommended dose</a:t>
            </a:r>
            <a:r>
              <a:rPr lang="en-US" sz="215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r>
              <a:rPr lang="en-US" sz="2150" dirty="0" err="1"/>
              <a:t>Premedicate</a:t>
            </a:r>
            <a:r>
              <a:rPr lang="en-US" sz="2150" dirty="0"/>
              <a:t> with a corticosteroid, antipyretic and antihistamine prior to all infusions.</a:t>
            </a:r>
          </a:p>
          <a:p>
            <a:pPr>
              <a:spcBef>
                <a:spcPts val="1200"/>
              </a:spcBef>
              <a:defRPr/>
            </a:pPr>
            <a:r>
              <a:rPr lang="en-US" sz="2150" dirty="0"/>
              <a:t>For the first cycle: 21-day cycle; 0.8 mg/m</a:t>
            </a:r>
            <a:r>
              <a:rPr lang="en-US" sz="2150" baseline="30000" dirty="0"/>
              <a:t>2</a:t>
            </a:r>
            <a:r>
              <a:rPr lang="en-US" sz="2150" dirty="0"/>
              <a:t> on day 1, 0.5 mg/m</a:t>
            </a:r>
            <a:r>
              <a:rPr lang="en-US" sz="2150" baseline="30000" dirty="0"/>
              <a:t>2</a:t>
            </a:r>
            <a:r>
              <a:rPr lang="en-US" sz="2150" dirty="0"/>
              <a:t> on days 8 and 15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150" dirty="0"/>
              <a:t>CR/</a:t>
            </a:r>
            <a:r>
              <a:rPr lang="en-US" sz="2150" dirty="0" err="1"/>
              <a:t>CRi</a:t>
            </a:r>
            <a:r>
              <a:rPr lang="en-US" sz="2150" dirty="0"/>
              <a:t>: 28-day cycle; 0.5 mg/m</a:t>
            </a:r>
            <a:r>
              <a:rPr lang="en-US" sz="2150" baseline="30000" dirty="0"/>
              <a:t>2</a:t>
            </a:r>
            <a:r>
              <a:rPr lang="en-US" sz="2150" dirty="0"/>
              <a:t> on days 1, 8 and 15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150" dirty="0"/>
              <a:t>No CR/</a:t>
            </a:r>
            <a:r>
              <a:rPr lang="en-US" sz="2150" dirty="0" err="1"/>
              <a:t>CRi</a:t>
            </a:r>
            <a:r>
              <a:rPr lang="en-US" sz="2150" dirty="0"/>
              <a:t>: 28-day cycle; 0.8 mg/m</a:t>
            </a:r>
            <a:r>
              <a:rPr lang="en-US" sz="2150" baseline="30000" dirty="0"/>
              <a:t>2</a:t>
            </a:r>
            <a:r>
              <a:rPr lang="en-US" sz="2150" dirty="0"/>
              <a:t> on day 1, 0.5 mg/m</a:t>
            </a:r>
            <a:r>
              <a:rPr lang="en-US" sz="2150" baseline="30000" dirty="0"/>
              <a:t>2</a:t>
            </a:r>
            <a:r>
              <a:rPr lang="en-US" sz="2150" dirty="0"/>
              <a:t> on days 8 and 15</a:t>
            </a:r>
          </a:p>
        </p:txBody>
      </p:sp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8709" y="6387737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https://</a:t>
            </a:r>
            <a:r>
              <a:rPr lang="en-US" sz="1600" dirty="0" err="1">
                <a:solidFill>
                  <a:srgbClr val="FFFFFF"/>
                </a:solidFill>
              </a:rPr>
              <a:t>www.fda.gov</a:t>
            </a:r>
            <a:r>
              <a:rPr lang="en-US" sz="1600" dirty="0">
                <a:solidFill>
                  <a:srgbClr val="FFFFFF"/>
                </a:solidFill>
              </a:rPr>
              <a:t>/Drugs/</a:t>
            </a:r>
            <a:r>
              <a:rPr lang="en-US" sz="1600" dirty="0" err="1">
                <a:solidFill>
                  <a:srgbClr val="FFFFFF"/>
                </a:solidFill>
              </a:rPr>
              <a:t>InformationOnDrugs</a:t>
            </a:r>
            <a:r>
              <a:rPr lang="en-US" sz="1600" dirty="0">
                <a:solidFill>
                  <a:srgbClr val="FFFFFF"/>
                </a:solidFill>
              </a:rPr>
              <a:t>/</a:t>
            </a:r>
            <a:r>
              <a:rPr lang="en-US" sz="1600" dirty="0" err="1">
                <a:solidFill>
                  <a:srgbClr val="FFFFFF"/>
                </a:solidFill>
              </a:rPr>
              <a:t>ApprovedDrugs</a:t>
            </a:r>
            <a:r>
              <a:rPr lang="en-US" sz="1600" dirty="0">
                <a:solidFill>
                  <a:srgbClr val="FFFFFF"/>
                </a:solidFill>
              </a:rPr>
              <a:t>/ucm572133.htm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Inotuzumab ozogamicin package insert, August 2017</a:t>
            </a:r>
          </a:p>
        </p:txBody>
      </p:sp>
    </p:spTree>
    <p:extLst>
      <p:ext uri="{BB962C8B-B14F-4D97-AF65-F5344CB8AC3E}">
        <p14:creationId xmlns:p14="http://schemas.microsoft.com/office/powerpoint/2010/main" val="1268142980"/>
      </p:ext>
    </p:extLst>
  </p:cSld>
  <p:clrMapOvr>
    <a:masterClrMapping/>
  </p:clrMapOvr>
  <p:transition spd="slow" advClick="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Phase III INO-VATE ALL Trial: OS and Response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751" y="6451689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Kantarjian HM et al. </a:t>
            </a:r>
            <a:r>
              <a:rPr lang="en-US" sz="1600" i="1" dirty="0">
                <a:solidFill>
                  <a:srgbClr val="FFFFFF"/>
                </a:solidFill>
              </a:rPr>
              <a:t>N Engl J Med </a:t>
            </a:r>
            <a:r>
              <a:rPr lang="en-US" sz="1600" dirty="0">
                <a:solidFill>
                  <a:srgbClr val="FFFFFF"/>
                </a:solidFill>
              </a:rPr>
              <a:t>2016;375(8):740-53.</a:t>
            </a:r>
          </a:p>
        </p:txBody>
      </p:sp>
      <p:graphicFrame>
        <p:nvGraphicFramePr>
          <p:cNvPr id="16" name="Group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978081"/>
              </p:ext>
            </p:extLst>
          </p:nvPr>
        </p:nvGraphicFramePr>
        <p:xfrm>
          <a:off x="5842296" y="1397804"/>
          <a:ext cx="5740104" cy="1493652"/>
        </p:xfrm>
        <a:graphic>
          <a:graphicData uri="http://schemas.openxmlformats.org/drawingml/2006/table">
            <a:tbl>
              <a:tblPr/>
              <a:tblGrid>
                <a:gridCol w="2158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7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Response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Inotuzumab      (n = 109)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Standard         (n = 109)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-value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4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CR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35.8%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17.4%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0.002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84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CR with incomplete hematologic recovery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45.0%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11.9%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&lt;0.001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37E419F-A4EE-624C-96E6-45550B3369E0}"/>
              </a:ext>
            </a:extLst>
          </p:cNvPr>
          <p:cNvGrpSpPr/>
          <p:nvPr/>
        </p:nvGrpSpPr>
        <p:grpSpPr>
          <a:xfrm>
            <a:off x="1070139" y="2096276"/>
            <a:ext cx="7908047" cy="4028258"/>
            <a:chOff x="618309" y="1905000"/>
            <a:chExt cx="7908047" cy="40282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01" y="1905000"/>
              <a:ext cx="6600656" cy="37623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958227" y="2037863"/>
              <a:ext cx="628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66517" y="3706182"/>
              <a:ext cx="21323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92D050"/>
                  </a:solidFill>
                </a:rPr>
                <a:t>Median OS = 7.7 mo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25913" y="4489117"/>
              <a:ext cx="21323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9300"/>
                  </a:solidFill>
                </a:rPr>
                <a:t>Median OS = 6.7 mo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94230" y="4476164"/>
              <a:ext cx="9044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92D050"/>
                  </a:solidFill>
                </a:rPr>
                <a:t>(n = 164)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60433" y="4929188"/>
              <a:ext cx="9044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9300"/>
                  </a:solidFill>
                </a:rPr>
                <a:t>(n = 162)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-842943" y="3507540"/>
              <a:ext cx="32610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Probability of Overall Survival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75672" y="5594704"/>
              <a:ext cx="23764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Months</a:t>
              </a:r>
              <a:endParaRPr lang="en-US" sz="16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66517" y="3009784"/>
              <a:ext cx="2090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 dirty="0">
                  <a:ea typeface="Arial" charset="0"/>
                  <a:cs typeface="Arial" charset="0"/>
                </a:rPr>
                <a:t>Hazard </a:t>
              </a:r>
              <a:r>
                <a:rPr lang="hr-HR" sz="1600" b="1" dirty="0" err="1">
                  <a:ea typeface="Arial" charset="0"/>
                  <a:cs typeface="Arial" charset="0"/>
                </a:rPr>
                <a:t>ratio</a:t>
              </a:r>
              <a:r>
                <a:rPr lang="hr-HR" sz="1600" b="1" dirty="0">
                  <a:ea typeface="Arial" charset="0"/>
                  <a:cs typeface="Arial" charset="0"/>
                </a:rPr>
                <a:t>, 0.77</a:t>
              </a:r>
            </a:p>
            <a:p>
              <a:r>
                <a:rPr lang="en-US" sz="1600" b="1" i="1" dirty="0">
                  <a:ea typeface="Arial" charset="0"/>
                  <a:cs typeface="Arial" charset="0"/>
                </a:rPr>
                <a:t>p</a:t>
              </a:r>
              <a:r>
                <a:rPr lang="en-US" sz="1600" b="1" dirty="0">
                  <a:ea typeface="Arial" charset="0"/>
                  <a:cs typeface="Arial" charset="0"/>
                </a:rPr>
                <a:t> = 0.04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66517" y="3970928"/>
              <a:ext cx="31598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92D050"/>
                  </a:solidFill>
                </a:rPr>
                <a:t>Inotuzumab</a:t>
              </a:r>
              <a:r>
                <a:rPr lang="en-US" sz="1600" b="1" dirty="0">
                  <a:solidFill>
                    <a:srgbClr val="92D050"/>
                  </a:solidFill>
                </a:rPr>
                <a:t> </a:t>
              </a:r>
              <a:r>
                <a:rPr lang="en-US" sz="1600" b="1" dirty="0" err="1">
                  <a:solidFill>
                    <a:srgbClr val="92D050"/>
                  </a:solidFill>
                </a:rPr>
                <a:t>ozogamicin</a:t>
              </a:r>
              <a:r>
                <a:rPr lang="en-US" sz="1600" b="1" dirty="0">
                  <a:solidFill>
                    <a:srgbClr val="92D050"/>
                  </a:solidFill>
                </a:rPr>
                <a:t> group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25912" y="4783940"/>
              <a:ext cx="2520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9300"/>
                  </a:solidFill>
                </a:rPr>
                <a:t>Standard-therapy group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7084214"/>
      </p:ext>
    </p:extLst>
  </p:cSld>
  <p:clrMapOvr>
    <a:masterClrMapping/>
  </p:clrMapOvr>
  <p:transition spd="slow" advClick="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Phase III INO-VATE ALL Trial: Select Adverse Events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066800" y="1601261"/>
            <a:ext cx="10134600" cy="4387334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graphicFrame>
        <p:nvGraphicFramePr>
          <p:cNvPr id="9" name="Group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2822618"/>
              </p:ext>
            </p:extLst>
          </p:nvPr>
        </p:nvGraphicFramePr>
        <p:xfrm>
          <a:off x="1238252" y="1721398"/>
          <a:ext cx="9772652" cy="4114798"/>
        </p:xfrm>
        <a:graphic>
          <a:graphicData uri="http://schemas.openxmlformats.org/drawingml/2006/table">
            <a:tbl>
              <a:tblPr/>
              <a:tblGrid>
                <a:gridCol w="29404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61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96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31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31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124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Inotuzumab (n = 139)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Standard (n = 120)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6504050"/>
                  </a:ext>
                </a:extLst>
              </a:tr>
              <a:tr h="55124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Any grade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≥Grade 3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Any grade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≥Grade 3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03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Febrile neutropenia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16 (12%)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15 (11%)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22 (18%)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21 (18%)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3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9BB2B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Veno-occlusive disease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9BB2B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15 (11%)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9BB2B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13 (9%)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9BB2B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 (1%)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9BB2B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 (1%)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03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Pneumonia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 (4%)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 (4%)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 (1%)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03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Sepsis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 (2%)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 (2%)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 (5%)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 (5%)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3928222"/>
                  </a:ext>
                </a:extLst>
              </a:tr>
              <a:tr h="4303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Respiratory failure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 (1%)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 (1%)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 (3%)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 (3%)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03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Tumor lysis syndrome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2 (1%)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 (1%)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03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Acute renal failure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 (1%)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 (1%)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6427895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Kantarjian HM et al. </a:t>
            </a:r>
            <a:r>
              <a:rPr lang="en-US" sz="1600" i="1" dirty="0">
                <a:solidFill>
                  <a:srgbClr val="FFFFFF"/>
                </a:solidFill>
              </a:rPr>
              <a:t>N Engl J Med </a:t>
            </a:r>
            <a:r>
              <a:rPr lang="en-US" sz="1600" dirty="0">
                <a:solidFill>
                  <a:srgbClr val="FFFFFF"/>
                </a:solidFill>
              </a:rPr>
              <a:t>2016;375(8):740-53.</a:t>
            </a:r>
          </a:p>
        </p:txBody>
      </p:sp>
    </p:spTree>
    <p:extLst>
      <p:ext uri="{BB962C8B-B14F-4D97-AF65-F5344CB8AC3E}">
        <p14:creationId xmlns:p14="http://schemas.microsoft.com/office/powerpoint/2010/main" val="418290119"/>
      </p:ext>
    </p:extLst>
  </p:cSld>
  <p:clrMapOvr>
    <a:masterClrMapping/>
  </p:clrMapOvr>
  <p:transition spd="slow" advClick="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CD19: An Ideal Tumor Target in B-Cell Malignancies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233260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CD19 expression is generally restricted to B cells and B-cell precursors</a:t>
            </a:r>
            <a:r>
              <a:rPr lang="en-US" sz="2000" baseline="30000" dirty="0"/>
              <a:t>1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sz="2000" dirty="0"/>
              <a:t>CD19 is not expressed on hematopoietic stem cells</a:t>
            </a:r>
            <a:r>
              <a:rPr lang="en-US" sz="2000" baseline="30000" dirty="0"/>
              <a:t>1</a:t>
            </a:r>
          </a:p>
          <a:p>
            <a:pPr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CD19 is expressed by most B-cell malignancies</a:t>
            </a:r>
            <a:r>
              <a:rPr lang="en-US" sz="2000" baseline="30000" dirty="0"/>
              <a:t>1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sz="2000" dirty="0"/>
              <a:t>CLL, B-ALL, DLBCL, FL, MCL</a:t>
            </a:r>
            <a:r>
              <a:rPr lang="en-US" sz="2000" baseline="30000" dirty="0"/>
              <a:t>1</a:t>
            </a:r>
          </a:p>
          <a:p>
            <a:pPr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Antibodies against CD19 inhibit tumor cell growth</a:t>
            </a:r>
            <a:endParaRPr lang="en-GB" sz="2000" baseline="30000" dirty="0"/>
          </a:p>
        </p:txBody>
      </p:sp>
      <p:sp>
        <p:nvSpPr>
          <p:cNvPr id="64" name="Rectangle 63"/>
          <p:cNvSpPr/>
          <p:nvPr/>
        </p:nvSpPr>
        <p:spPr>
          <a:xfrm>
            <a:off x="228600" y="5995509"/>
            <a:ext cx="11734800" cy="830997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en-US" sz="16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Scheuermann</a:t>
            </a:r>
            <a:r>
              <a:rPr lang="en-US" sz="16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RH, </a:t>
            </a:r>
            <a:r>
              <a:rPr lang="en-US" sz="16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Racila</a:t>
            </a:r>
            <a:r>
              <a:rPr lang="en-US" sz="16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E. </a:t>
            </a:r>
            <a:r>
              <a:rPr lang="en-US" sz="1600" i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Leuk</a:t>
            </a:r>
            <a:r>
              <a:rPr lang="en-US" sz="1600" i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Lymphoma</a:t>
            </a:r>
            <a:r>
              <a:rPr lang="en-US" sz="16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1995;18</a:t>
            </a:r>
            <a:r>
              <a:rPr lang="mr-IN" sz="16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(5-6)</a:t>
            </a:r>
            <a:r>
              <a:rPr lang="en-US" sz="16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:385-97;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Image adapted from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Janeway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CA et al. </a:t>
            </a:r>
            <a:r>
              <a:rPr lang="en-US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Immunobiology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2001:221-93; </a:t>
            </a:r>
            <a:r>
              <a:rPr lang="en-US" sz="16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Scheuermann</a:t>
            </a:r>
            <a:r>
              <a:rPr lang="en-US" sz="16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RH, </a:t>
            </a:r>
            <a:r>
              <a:rPr lang="en-US" sz="16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Racila</a:t>
            </a:r>
            <a:r>
              <a:rPr lang="en-US" sz="16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E. </a:t>
            </a:r>
            <a:r>
              <a:rPr lang="en-US" sz="1600" i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Leuk</a:t>
            </a:r>
            <a:r>
              <a:rPr lang="en-US" sz="1600" i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Lymphoma</a:t>
            </a:r>
            <a:r>
              <a:rPr lang="en-US" sz="16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1995;18</a:t>
            </a:r>
            <a:r>
              <a:rPr lang="mr-IN" sz="16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(5-6)</a:t>
            </a:r>
            <a:r>
              <a:rPr lang="en-US" sz="16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:385-97;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Feldman M, Marini JC. Cell cooperation in the antibody response. In: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Roitt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Brostoff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J, Male D, eds. 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Immunology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2001:131-46</a:t>
            </a:r>
            <a:r>
              <a:rPr lang="en-US" sz="16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5787918-0B60-074C-9419-311C88853A52}"/>
              </a:ext>
            </a:extLst>
          </p:cNvPr>
          <p:cNvGrpSpPr/>
          <p:nvPr/>
        </p:nvGrpSpPr>
        <p:grpSpPr>
          <a:xfrm>
            <a:off x="1600200" y="3697637"/>
            <a:ext cx="8347328" cy="2069272"/>
            <a:chOff x="1806335" y="3301207"/>
            <a:chExt cx="8347328" cy="2069272"/>
          </a:xfrm>
        </p:grpSpPr>
        <p:sp>
          <p:nvSpPr>
            <p:cNvPr id="66" name="Rounded Rectangle 65"/>
            <p:cNvSpPr/>
            <p:nvPr/>
          </p:nvSpPr>
          <p:spPr>
            <a:xfrm>
              <a:off x="2895601" y="3302465"/>
              <a:ext cx="6438381" cy="1357742"/>
            </a:xfrm>
            <a:prstGeom prst="roundRect">
              <a:avLst/>
            </a:prstGeom>
            <a:solidFill>
              <a:srgbClr val="F995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5" name="Group 85"/>
            <p:cNvGrpSpPr/>
            <p:nvPr/>
          </p:nvGrpSpPr>
          <p:grpSpPr>
            <a:xfrm>
              <a:off x="3029090" y="3868405"/>
              <a:ext cx="826266" cy="1132873"/>
              <a:chOff x="1604109" y="4622320"/>
              <a:chExt cx="826266" cy="1510497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07" r="45243" b="88623"/>
              <a:stretch/>
            </p:blipFill>
            <p:spPr>
              <a:xfrm>
                <a:off x="1604109" y="4622320"/>
                <a:ext cx="826266" cy="779547"/>
              </a:xfrm>
              <a:prstGeom prst="round1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1728541" y="5763485"/>
                <a:ext cx="5774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Pro-B</a:t>
                </a:r>
              </a:p>
            </p:txBody>
          </p:sp>
        </p:grpSp>
        <p:grpSp>
          <p:nvGrpSpPr>
            <p:cNvPr id="7" name="Group 86"/>
            <p:cNvGrpSpPr/>
            <p:nvPr/>
          </p:nvGrpSpPr>
          <p:grpSpPr>
            <a:xfrm>
              <a:off x="4087938" y="3868405"/>
              <a:ext cx="826266" cy="1132873"/>
              <a:chOff x="2620077" y="4622320"/>
              <a:chExt cx="826266" cy="1510497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07" r="45243" b="88623"/>
              <a:stretch/>
            </p:blipFill>
            <p:spPr>
              <a:xfrm>
                <a:off x="2620077" y="4622320"/>
                <a:ext cx="826266" cy="779547"/>
              </a:xfrm>
              <a:prstGeom prst="round1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2744509" y="5763485"/>
                <a:ext cx="5774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Pre-B</a:t>
                </a:r>
              </a:p>
            </p:txBody>
          </p:sp>
        </p:grpSp>
        <p:grpSp>
          <p:nvGrpSpPr>
            <p:cNvPr id="8" name="Group 89"/>
            <p:cNvGrpSpPr/>
            <p:nvPr/>
          </p:nvGrpSpPr>
          <p:grpSpPr>
            <a:xfrm>
              <a:off x="7340660" y="3890636"/>
              <a:ext cx="859531" cy="1295243"/>
              <a:chOff x="5718481" y="4652048"/>
              <a:chExt cx="859531" cy="1726990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9846" y="4652048"/>
                <a:ext cx="716801" cy="720090"/>
              </a:xfrm>
              <a:prstGeom prst="rect">
                <a:avLst/>
              </a:prstGeom>
            </p:spPr>
          </p:pic>
          <p:sp>
            <p:nvSpPr>
              <p:cNvPr id="73" name="TextBox 72"/>
              <p:cNvSpPr txBox="1"/>
              <p:nvPr/>
            </p:nvSpPr>
            <p:spPr>
              <a:xfrm>
                <a:off x="5718481" y="5763485"/>
                <a:ext cx="859531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Activated 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B cell</a:t>
                </a:r>
              </a:p>
            </p:txBody>
          </p:sp>
        </p:grpSp>
        <p:grpSp>
          <p:nvGrpSpPr>
            <p:cNvPr id="9" name="Group 2"/>
            <p:cNvGrpSpPr/>
            <p:nvPr/>
          </p:nvGrpSpPr>
          <p:grpSpPr>
            <a:xfrm>
              <a:off x="1806335" y="3924001"/>
              <a:ext cx="1164100" cy="1261810"/>
              <a:chOff x="424233" y="4696625"/>
              <a:chExt cx="1164100" cy="1682413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961" t="68712" r="16275" b="21810"/>
              <a:stretch/>
            </p:blipFill>
            <p:spPr>
              <a:xfrm>
                <a:off x="651381" y="4696625"/>
                <a:ext cx="709804" cy="630936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424233" y="5763485"/>
                <a:ext cx="1164100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Hematopoietic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stem cell</a:t>
                </a:r>
              </a:p>
            </p:txBody>
          </p:sp>
        </p:grpSp>
        <p:grpSp>
          <p:nvGrpSpPr>
            <p:cNvPr id="10" name="Group 90"/>
            <p:cNvGrpSpPr/>
            <p:nvPr/>
          </p:nvGrpSpPr>
          <p:grpSpPr>
            <a:xfrm>
              <a:off x="8364601" y="3890570"/>
              <a:ext cx="853119" cy="1479909"/>
              <a:chOff x="6699557" y="4652048"/>
              <a:chExt cx="853119" cy="1973212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7716" y="4652048"/>
                <a:ext cx="716801" cy="720090"/>
              </a:xfrm>
              <a:prstGeom prst="rect">
                <a:avLst/>
              </a:prstGeom>
            </p:spPr>
          </p:pic>
          <p:sp>
            <p:nvSpPr>
              <p:cNvPr id="77" name="TextBox 76"/>
              <p:cNvSpPr txBox="1"/>
              <p:nvPr/>
            </p:nvSpPr>
            <p:spPr>
              <a:xfrm>
                <a:off x="6699557" y="5763485"/>
                <a:ext cx="853119" cy="861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Memory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B cell 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(</a:t>
                </a:r>
                <a:r>
                  <a:rPr lang="en-US" sz="1200" dirty="0" err="1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IgG</a:t>
                </a: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, IgA)</a:t>
                </a:r>
              </a:p>
            </p:txBody>
          </p:sp>
        </p:grpSp>
        <p:grpSp>
          <p:nvGrpSpPr>
            <p:cNvPr id="11" name="Group 91"/>
            <p:cNvGrpSpPr/>
            <p:nvPr/>
          </p:nvGrpSpPr>
          <p:grpSpPr>
            <a:xfrm>
              <a:off x="9382138" y="3877496"/>
              <a:ext cx="771525" cy="1492982"/>
              <a:chOff x="7674217" y="4634617"/>
              <a:chExt cx="771525" cy="1990643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4217" y="4634617"/>
                <a:ext cx="771525" cy="754952"/>
              </a:xfrm>
              <a:prstGeom prst="rect">
                <a:avLst/>
              </a:prstGeom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7690327" y="5763485"/>
                <a:ext cx="739305" cy="861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Plasma 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cell 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(</a:t>
                </a:r>
                <a:r>
                  <a:rPr lang="en-US" sz="1200" dirty="0" err="1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IgG</a:t>
                </a: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) </a:t>
                </a:r>
              </a:p>
            </p:txBody>
          </p:sp>
        </p:grpSp>
        <p:grpSp>
          <p:nvGrpSpPr>
            <p:cNvPr id="12" name="Group 87"/>
            <p:cNvGrpSpPr/>
            <p:nvPr/>
          </p:nvGrpSpPr>
          <p:grpSpPr>
            <a:xfrm>
              <a:off x="5159617" y="3890636"/>
              <a:ext cx="833883" cy="1295243"/>
              <a:chOff x="3694782" y="4652048"/>
              <a:chExt cx="833883" cy="1726990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3323" y="4652048"/>
                <a:ext cx="716801" cy="720090"/>
              </a:xfrm>
              <a:prstGeom prst="rect">
                <a:avLst/>
              </a:prstGeom>
            </p:spPr>
          </p:pic>
          <p:sp>
            <p:nvSpPr>
              <p:cNvPr id="81" name="TextBox 80"/>
              <p:cNvSpPr txBox="1"/>
              <p:nvPr/>
            </p:nvSpPr>
            <p:spPr>
              <a:xfrm>
                <a:off x="3694782" y="5763485"/>
                <a:ext cx="833883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Immature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(</a:t>
                </a:r>
                <a:r>
                  <a:rPr lang="en-US" sz="1200" dirty="0" err="1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IgM</a:t>
                </a: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grpSp>
          <p:nvGrpSpPr>
            <p:cNvPr id="13" name="Group 88"/>
            <p:cNvGrpSpPr/>
            <p:nvPr/>
          </p:nvGrpSpPr>
          <p:grpSpPr>
            <a:xfrm>
              <a:off x="6238906" y="3890636"/>
              <a:ext cx="869149" cy="1295243"/>
              <a:chOff x="4655017" y="4652048"/>
              <a:chExt cx="869149" cy="1726990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1191" y="4652048"/>
                <a:ext cx="716801" cy="720090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>
              <a:xfrm>
                <a:off x="4655017" y="5763485"/>
                <a:ext cx="869149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Mature 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(</a:t>
                </a:r>
                <a:r>
                  <a:rPr lang="en-US" sz="1200" dirty="0" err="1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IgM</a:t>
                </a: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, </a:t>
                </a:r>
                <a:r>
                  <a:rPr lang="en-US" sz="1200" dirty="0" err="1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IgD</a:t>
                </a:r>
                <a:r>
                  <a:rPr lang="en-US" sz="1200" dirty="0">
                    <a:solidFill>
                      <a:schemeClr val="bg1"/>
                    </a:solidFill>
                    <a:latin typeface="Arial"/>
                    <a:ea typeface="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7903761" y="3302533"/>
              <a:ext cx="1430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010F97"/>
                  </a:solidFill>
                  <a:latin typeface="Arial"/>
                  <a:ea typeface=""/>
                  <a:cs typeface=""/>
                </a:rPr>
                <a:t>CD19 expression</a:t>
              </a: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5275974" y="3588214"/>
              <a:ext cx="33528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pPr eaLnBrk="1" hangingPunct="1"/>
              <a:endParaRPr lang="en-US" sz="180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5419326" y="3301207"/>
              <a:ext cx="2667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200" b="1" dirty="0">
                  <a:solidFill>
                    <a:srgbClr val="010F97"/>
                  </a:solidFill>
                  <a:latin typeface="Arial"/>
                  <a:ea typeface=""/>
                  <a:cs typeface=""/>
                </a:rPr>
                <a:t>B cell lymphomas and </a:t>
              </a:r>
              <a:r>
                <a:rPr lang="en-US" sz="1200" b="1" dirty="0" err="1">
                  <a:solidFill>
                    <a:srgbClr val="010F97"/>
                  </a:solidFill>
                  <a:latin typeface="Arial"/>
                  <a:ea typeface=""/>
                  <a:cs typeface=""/>
                </a:rPr>
                <a:t>leukemias</a:t>
              </a:r>
              <a:endParaRPr lang="en-US" sz="1200" b="1" dirty="0">
                <a:solidFill>
                  <a:srgbClr val="010F97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>
              <a:off x="3142397" y="3588214"/>
              <a:ext cx="198437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pPr eaLnBrk="1" hangingPunct="1"/>
              <a:endParaRPr lang="en-US" sz="180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37" name="Text Box 33"/>
            <p:cNvSpPr txBox="1">
              <a:spLocks noChangeArrowheads="1"/>
            </p:cNvSpPr>
            <p:nvPr/>
          </p:nvSpPr>
          <p:spPr bwMode="auto">
            <a:xfrm>
              <a:off x="3645349" y="3311085"/>
              <a:ext cx="8851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 b="1">
                  <a:solidFill>
                    <a:srgbClr val="010F97"/>
                  </a:solidFill>
                  <a:latin typeface="Arial"/>
                  <a:ea typeface=""/>
                  <a:cs typeface=""/>
                </a:rPr>
                <a:t>preB</a:t>
              </a:r>
              <a:r>
                <a:rPr lang="en-US" sz="1200" b="1" dirty="0">
                  <a:solidFill>
                    <a:srgbClr val="010F97"/>
                  </a:solidFill>
                  <a:latin typeface="Arial"/>
                  <a:ea typeface=""/>
                  <a:cs typeface=""/>
                </a:rPr>
                <a:t>-ALL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3828174" y="4159784"/>
              <a:ext cx="267716" cy="887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4894974" y="4159784"/>
              <a:ext cx="267716" cy="887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5961774" y="4159784"/>
              <a:ext cx="267716" cy="887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7065658" y="4159784"/>
              <a:ext cx="267716" cy="887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8132458" y="4159784"/>
              <a:ext cx="267716" cy="887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9162174" y="4159784"/>
              <a:ext cx="267716" cy="887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775685" y="4159784"/>
              <a:ext cx="267716" cy="887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9231496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93.mp4">
            <a:hlinkClick r:id="" action="ppaction://media"/>
            <a:extLst>
              <a:ext uri="{FF2B5EF4-FFF2-40B4-BE49-F238E27FC236}">
                <a16:creationId xmlns:a16="http://schemas.microsoft.com/office/drawing/2014/main" xmlns="" id="{F286D157-3F35-A84B-86BC-5C316A1E62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370"/>
          <a:stretch/>
        </p:blipFill>
        <p:spPr>
          <a:xfrm>
            <a:off x="8367712" y="762000"/>
            <a:ext cx="31384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3280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Mode of Action of </a:t>
            </a:r>
            <a:r>
              <a:rPr lang="en-US" altLang="en-US" dirty="0" err="1"/>
              <a:t>BiTE</a:t>
            </a:r>
            <a:r>
              <a:rPr lang="en-US" altLang="en-US" dirty="0"/>
              <a:t> Antibody Blinatumomab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4294967295"/>
          </p:nvPr>
        </p:nvSpPr>
        <p:spPr>
          <a:xfrm>
            <a:off x="81901" y="6405563"/>
            <a:ext cx="5562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defRPr/>
            </a:pPr>
            <a:r>
              <a:rPr lang="en-US" sz="1600" dirty="0" err="1">
                <a:latin typeface="+mj-lt"/>
              </a:rPr>
              <a:t>Bargou</a:t>
            </a:r>
            <a:r>
              <a:rPr lang="en-US" sz="1600" dirty="0">
                <a:latin typeface="+mj-lt"/>
              </a:rPr>
              <a:t> R et al. </a:t>
            </a:r>
            <a:r>
              <a:rPr lang="en-US" sz="1600" i="1" dirty="0">
                <a:latin typeface="+mj-lt"/>
              </a:rPr>
              <a:t>Science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ea typeface="Arial" charset="0"/>
                <a:cs typeface="Arial" charset="0"/>
              </a:rPr>
              <a:t>2008;321</a:t>
            </a:r>
            <a:r>
              <a:rPr lang="is-IS" sz="1600" dirty="0">
                <a:ea typeface="Arial" charset="0"/>
                <a:cs typeface="Arial" charset="0"/>
              </a:rPr>
              <a:t>(5891):</a:t>
            </a:r>
            <a:r>
              <a:rPr lang="en-US" sz="1600" dirty="0">
                <a:ea typeface="Arial" charset="0"/>
                <a:cs typeface="Arial" charset="0"/>
              </a:rPr>
              <a:t>974-7.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4294967295"/>
          </p:nvPr>
        </p:nvSpPr>
        <p:spPr>
          <a:xfrm>
            <a:off x="7456488" y="4333558"/>
            <a:ext cx="4430712" cy="1304926"/>
          </a:xfrm>
          <a:noFill/>
        </p:spPr>
        <p:txBody>
          <a:bodyPr anchor="t">
            <a:noAutofit/>
          </a:bodyPr>
          <a:lstStyle/>
          <a:p>
            <a:pPr marL="311143" indent="-230712">
              <a:defRPr/>
            </a:pPr>
            <a:r>
              <a:rPr lang="en-US" altLang="en-US" sz="1800" b="1" dirty="0">
                <a:latin typeface="+mj-lt"/>
              </a:rPr>
              <a:t>Blinatumomab:</a:t>
            </a:r>
            <a:r>
              <a:rPr lang="en-US" altLang="en-US" sz="1800" dirty="0">
                <a:latin typeface="+mj-lt"/>
              </a:rPr>
              <a:t> </a:t>
            </a:r>
            <a:br>
              <a:rPr lang="en-US" altLang="en-US" sz="1800" dirty="0">
                <a:latin typeface="+mj-lt"/>
              </a:rPr>
            </a:br>
            <a:r>
              <a:rPr lang="en-US" altLang="en-US" sz="1800" dirty="0">
                <a:latin typeface="+mj-lt"/>
              </a:rPr>
              <a:t>A </a:t>
            </a:r>
            <a:r>
              <a:rPr lang="en-US" altLang="en-US" sz="1800" dirty="0" err="1">
                <a:latin typeface="+mj-lt"/>
              </a:rPr>
              <a:t>BiTE</a:t>
            </a:r>
            <a:r>
              <a:rPr lang="en-US" altLang="en-US" sz="1800" dirty="0">
                <a:latin typeface="+mj-lt"/>
                <a:sym typeface="Symbol" pitchFamily="18" charset="2"/>
              </a:rPr>
              <a:t> antibody designed to direct cytotoxic T cells to CD19-expressing cancer cells</a:t>
            </a:r>
          </a:p>
        </p:txBody>
      </p:sp>
      <p:pic>
        <p:nvPicPr>
          <p:cNvPr id="563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347471"/>
            <a:ext cx="5468937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354139" y="5587684"/>
            <a:ext cx="1871663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23" tIns="55161" rIns="110323" bIns="55161">
            <a:spAutoFit/>
          </a:bodyPr>
          <a:lstStyle/>
          <a:p>
            <a:pPr algn="ctr">
              <a:defRPr/>
            </a:pPr>
            <a:r>
              <a:rPr lang="en-US" sz="2100" b="1" dirty="0">
                <a:latin typeface="+mj-lt"/>
                <a:cs typeface="Arial" pitchFamily="34" charset="0"/>
                <a:sym typeface="Symbol" pitchFamily="18" charset="2"/>
              </a:rPr>
              <a:t>-CD19</a:t>
            </a:r>
            <a:br>
              <a:rPr lang="en-US" sz="2100" b="1" dirty="0">
                <a:latin typeface="+mj-lt"/>
                <a:cs typeface="Arial" pitchFamily="34" charset="0"/>
                <a:sym typeface="Symbol" pitchFamily="18" charset="2"/>
              </a:rPr>
            </a:br>
            <a:r>
              <a:rPr lang="en-US" sz="2100" b="1" dirty="0">
                <a:latin typeface="+mj-lt"/>
                <a:cs typeface="Arial" pitchFamily="34" charset="0"/>
              </a:rPr>
              <a:t>antibody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354138" y="2165034"/>
            <a:ext cx="180975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23" tIns="55161" rIns="110323" bIns="55161">
            <a:spAutoFit/>
          </a:bodyPr>
          <a:lstStyle/>
          <a:p>
            <a:pPr algn="ctr">
              <a:defRPr/>
            </a:pPr>
            <a:r>
              <a:rPr lang="en-US" sz="2100" b="1" dirty="0">
                <a:latin typeface="+mj-lt"/>
                <a:cs typeface="Arial" pitchFamily="34" charset="0"/>
                <a:sym typeface="Symbol" pitchFamily="18" charset="2"/>
              </a:rPr>
              <a:t>-CD3</a:t>
            </a:r>
            <a:br>
              <a:rPr lang="en-US" sz="2100" b="1" dirty="0">
                <a:latin typeface="+mj-lt"/>
                <a:cs typeface="Arial" pitchFamily="34" charset="0"/>
                <a:sym typeface="Symbol" pitchFamily="18" charset="2"/>
              </a:rPr>
            </a:br>
            <a:r>
              <a:rPr lang="en-US" sz="2100" b="1" dirty="0">
                <a:latin typeface="+mj-lt"/>
                <a:cs typeface="Arial" pitchFamily="34" charset="0"/>
              </a:rPr>
              <a:t>antibody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2251076" y="1741170"/>
            <a:ext cx="4127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en-US" sz="2100" b="1" dirty="0">
                <a:latin typeface="+mj-lt"/>
                <a:cs typeface="Arial" pitchFamily="34" charset="0"/>
              </a:rPr>
              <a:t>V</a:t>
            </a:r>
            <a:r>
              <a:rPr lang="en-US" sz="2100" b="1" baseline="-25000" dirty="0">
                <a:latin typeface="+mj-lt"/>
                <a:cs typeface="Arial" pitchFamily="34" charset="0"/>
              </a:rPr>
              <a:t>L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2951164" y="4733609"/>
            <a:ext cx="415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en-US" sz="2100" b="1" dirty="0">
                <a:latin typeface="+mj-lt"/>
                <a:cs typeface="Arial" pitchFamily="34" charset="0"/>
              </a:rPr>
              <a:t>V</a:t>
            </a:r>
            <a:r>
              <a:rPr lang="en-US" sz="2100" b="1" baseline="-25000" dirty="0">
                <a:latin typeface="+mj-lt"/>
                <a:cs typeface="Arial" pitchFamily="34" charset="0"/>
              </a:rPr>
              <a:t>H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508377" y="5271771"/>
            <a:ext cx="319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en-US" sz="2100" b="1" dirty="0">
                <a:latin typeface="+mj-lt"/>
                <a:cs typeface="Arial" pitchFamily="34" charset="0"/>
              </a:rPr>
              <a:t>V</a:t>
            </a:r>
            <a:r>
              <a:rPr lang="en-US" sz="2100" b="1" baseline="-25000" dirty="0">
                <a:latin typeface="+mj-lt"/>
                <a:cs typeface="Arial" pitchFamily="34" charset="0"/>
              </a:rPr>
              <a:t>L</a:t>
            </a: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3714752" y="4368484"/>
            <a:ext cx="2060575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23" tIns="55161" rIns="110323" bIns="55161">
            <a:spAutoFit/>
          </a:bodyPr>
          <a:lstStyle/>
          <a:p>
            <a:pPr algn="ctr">
              <a:defRPr/>
            </a:pPr>
            <a:r>
              <a:rPr lang="en-US" sz="2100" b="1" dirty="0">
                <a:latin typeface="+mj-lt"/>
                <a:ea typeface="ＭＳ Ｐゴシック" charset="-128"/>
                <a:cs typeface="Arial" pitchFamily="34" charset="0"/>
              </a:rPr>
              <a:t>Target antigen</a:t>
            </a:r>
          </a:p>
          <a:p>
            <a:pPr algn="ctr">
              <a:defRPr/>
            </a:pPr>
            <a:r>
              <a:rPr lang="en-US" sz="2100" b="1" dirty="0">
                <a:latin typeface="+mj-lt"/>
                <a:ea typeface="ＭＳ Ｐゴシック" charset="-128"/>
                <a:cs typeface="Arial" pitchFamily="34" charset="0"/>
              </a:rPr>
              <a:t>CD19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4539530" y="2363470"/>
            <a:ext cx="760412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23" tIns="55161" rIns="110323" bIns="55161">
            <a:spAutoFit/>
          </a:bodyPr>
          <a:lstStyle/>
          <a:p>
            <a:pPr>
              <a:defRPr/>
            </a:pPr>
            <a:r>
              <a:rPr lang="en-US" sz="2100" b="1" dirty="0">
                <a:latin typeface="+mj-lt"/>
                <a:ea typeface="ＭＳ Ｐゴシック" charset="-128"/>
                <a:cs typeface="Arial" pitchFamily="34" charset="0"/>
              </a:rPr>
              <a:t>CD3</a:t>
            </a:r>
          </a:p>
        </p:txBody>
      </p:sp>
      <p:sp>
        <p:nvSpPr>
          <p:cNvPr id="34" name="Text Box 46"/>
          <p:cNvSpPr txBox="1">
            <a:spLocks noChangeArrowheads="1"/>
          </p:cNvSpPr>
          <p:nvPr/>
        </p:nvSpPr>
        <p:spPr bwMode="auto">
          <a:xfrm>
            <a:off x="7826950" y="3254565"/>
            <a:ext cx="16129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323" tIns="55161" rIns="110323" bIns="55161">
            <a:spAutoFit/>
          </a:bodyPr>
          <a:lstStyle/>
          <a:p>
            <a:pPr>
              <a:defRPr/>
            </a:pPr>
            <a:r>
              <a:rPr lang="en-US" sz="2100" b="1" dirty="0">
                <a:latin typeface="+mj-lt"/>
                <a:ea typeface="ＭＳ Ｐゴシック" charset="-128"/>
                <a:cs typeface="Arial" pitchFamily="34" charset="0"/>
              </a:rPr>
              <a:t>Redirected</a:t>
            </a:r>
            <a:br>
              <a:rPr lang="en-US" sz="2100" b="1" dirty="0">
                <a:latin typeface="+mj-lt"/>
                <a:ea typeface="ＭＳ Ｐゴシック" charset="-128"/>
                <a:cs typeface="Arial" pitchFamily="34" charset="0"/>
              </a:rPr>
            </a:br>
            <a:r>
              <a:rPr lang="en-US" sz="2100" b="1" dirty="0">
                <a:latin typeface="+mj-lt"/>
                <a:ea typeface="ＭＳ Ｐゴシック" charset="-128"/>
                <a:cs typeface="Arial" pitchFamily="34" charset="0"/>
              </a:rPr>
              <a:t>lysis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5644501" y="2323783"/>
            <a:ext cx="180975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23" tIns="55161" rIns="110323" bIns="55161">
            <a:spAutoFit/>
          </a:bodyPr>
          <a:lstStyle/>
          <a:p>
            <a:pPr algn="ctr">
              <a:defRPr/>
            </a:pPr>
            <a:r>
              <a:rPr lang="en-US" sz="2100" b="1" dirty="0">
                <a:latin typeface="+mj-lt"/>
                <a:cs typeface="Arial" pitchFamily="34" charset="0"/>
                <a:sym typeface="Symbol" pitchFamily="18" charset="2"/>
              </a:rPr>
              <a:t>T Cell</a:t>
            </a:r>
            <a:endParaRPr lang="en-US" sz="2100" b="1" dirty="0">
              <a:latin typeface="+mj-lt"/>
              <a:cs typeface="Arial" pitchFamily="34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614483" y="4730650"/>
            <a:ext cx="18097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23" tIns="55161" rIns="110323" bIns="55161">
            <a:spAutoFit/>
          </a:bodyPr>
          <a:lstStyle/>
          <a:p>
            <a:pPr algn="ctr">
              <a:defRPr/>
            </a:pPr>
            <a:r>
              <a:rPr lang="en-US" sz="2100" b="1" dirty="0">
                <a:latin typeface="+mj-lt"/>
                <a:cs typeface="Arial" pitchFamily="34" charset="0"/>
                <a:sym typeface="Symbol" pitchFamily="18" charset="2"/>
              </a:rPr>
              <a:t>Tumor</a:t>
            </a:r>
            <a:br>
              <a:rPr lang="en-US" sz="2100" b="1" dirty="0">
                <a:latin typeface="+mj-lt"/>
                <a:cs typeface="Arial" pitchFamily="34" charset="0"/>
                <a:sym typeface="Symbol" pitchFamily="18" charset="2"/>
              </a:rPr>
            </a:br>
            <a:r>
              <a:rPr lang="en-US" sz="2100" b="1" dirty="0">
                <a:latin typeface="+mj-lt"/>
                <a:cs typeface="Arial" pitchFamily="34" charset="0"/>
                <a:sym typeface="Symbol" pitchFamily="18" charset="2"/>
              </a:rPr>
              <a:t>cell</a:t>
            </a:r>
            <a:endParaRPr lang="en-US" sz="2100" b="1" dirty="0">
              <a:latin typeface="+mj-lt"/>
              <a:cs typeface="Arial" pitchFamily="34" charset="0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1858963" y="3284221"/>
            <a:ext cx="1809750" cy="71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23" tIns="55161" rIns="110323" bIns="55161">
            <a:spAutoFit/>
          </a:bodyPr>
          <a:lstStyle/>
          <a:p>
            <a:pPr algn="ctr">
              <a:defRPr/>
            </a:pPr>
            <a:r>
              <a:rPr lang="en-US" sz="1800" b="1" dirty="0">
                <a:latin typeface="+mj-lt"/>
                <a:cs typeface="Arial" pitchFamily="34" charset="0"/>
                <a:sym typeface="Symbol" pitchFamily="18" charset="2"/>
              </a:rPr>
              <a:t>Blinatumomab</a:t>
            </a:r>
            <a:r>
              <a:rPr lang="en-US" sz="2100" b="1" dirty="0">
                <a:latin typeface="+mj-lt"/>
                <a:cs typeface="Arial" pitchFamily="34" charset="0"/>
                <a:sym typeface="Symbol" pitchFamily="18" charset="2"/>
              </a:rPr>
              <a:t/>
            </a:r>
            <a:br>
              <a:rPr lang="en-US" sz="2100" b="1" dirty="0">
                <a:latin typeface="+mj-lt"/>
                <a:cs typeface="Arial" pitchFamily="34" charset="0"/>
                <a:sym typeface="Symbol" pitchFamily="18" charset="2"/>
              </a:rPr>
            </a:br>
            <a:r>
              <a:rPr lang="en-US" sz="2100" b="1" dirty="0" err="1">
                <a:latin typeface="+mj-lt"/>
                <a:cs typeface="Arial" pitchFamily="34" charset="0"/>
                <a:sym typeface="Symbol" pitchFamily="18" charset="2"/>
              </a:rPr>
              <a:t>BiTE</a:t>
            </a:r>
            <a:endParaRPr lang="en-US" sz="2100" b="1" dirty="0">
              <a:latin typeface="+mj-lt"/>
              <a:cs typeface="Arial" pitchFamily="34" charset="0"/>
              <a:sym typeface="Symbol" pitchFamily="18" charset="2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2863201" y="1282517"/>
            <a:ext cx="4238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en-US" sz="2100" b="1" dirty="0">
                <a:latin typeface="+mj-lt"/>
                <a:cs typeface="Arial" pitchFamily="34" charset="0"/>
              </a:rPr>
              <a:t>V</a:t>
            </a:r>
            <a:r>
              <a:rPr lang="en-US" sz="2100" b="1" baseline="-25000" dirty="0">
                <a:latin typeface="+mj-lt"/>
                <a:cs typeface="Arial" pitchFamily="34" charset="0"/>
              </a:rPr>
              <a:t>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677685"/>
      </p:ext>
    </p:extLst>
  </p:cSld>
  <p:clrMapOvr>
    <a:masterClrMapping/>
  </p:clrMapOvr>
  <p:transition spd="slow" advClick="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Blinatumomab</a:t>
            </a:r>
          </a:p>
        </p:txBody>
      </p:sp>
      <p:sp>
        <p:nvSpPr>
          <p:cNvPr id="7169" name="Content Placeholder 1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449580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sz="18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Mechanism of action</a:t>
            </a:r>
            <a:r>
              <a:rPr lang="en-US" sz="18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/>
              <a:t>Bispecific CD19-directed CD3 T-cell engager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18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Indication</a:t>
            </a:r>
            <a:r>
              <a:rPr lang="en-US" sz="18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/>
              <a:t>For the treatment of patients with relapsed or refractory B-cell precursor acute lymphoblastic leukemia (ALL) 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18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Recommended dose</a:t>
            </a:r>
            <a:r>
              <a:rPr lang="en-US" sz="18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  <a:endParaRPr lang="en-US" sz="1800" dirty="0"/>
          </a:p>
          <a:p>
            <a:pPr>
              <a:spcBef>
                <a:spcPts val="1200"/>
              </a:spcBef>
              <a:defRPr/>
            </a:pPr>
            <a:r>
              <a:rPr lang="en-US" sz="1800" dirty="0"/>
              <a:t>For patients ≥ 45 kg, fixed dose (shown below). For patients &lt; 45 kg, BSA (body surface area)-based dose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/>
              <a:t>Induction cycle 1: 9 mcg/day days 1-7, 28 mcg/day days 8-28, 14-day treatment-free interval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/>
              <a:t>Cycles 2-5: 28 mcg/day days 1-28, 14-day treatment-free interval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/>
              <a:t>Cycles 6-9: 28 mcg/day days 1-28, 56-day treatment-free interval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/>
              <a:t>Hospitalization recommended for days 1-9 of cycle 1 and days 1-2 of cycle 2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 err="1"/>
              <a:t>Premedicate</a:t>
            </a:r>
            <a:r>
              <a:rPr lang="en-US" sz="1800" dirty="0"/>
              <a:t> with dexamethasone before first dose of each cycle</a:t>
            </a:r>
          </a:p>
        </p:txBody>
      </p:sp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34834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https://</a:t>
            </a:r>
            <a:r>
              <a:rPr lang="en-US" sz="1600" dirty="0" err="1">
                <a:solidFill>
                  <a:srgbClr val="FFFFFF"/>
                </a:solidFill>
              </a:rPr>
              <a:t>www.fda.gov</a:t>
            </a:r>
            <a:r>
              <a:rPr lang="en-US" sz="1600" dirty="0">
                <a:solidFill>
                  <a:srgbClr val="FFFFFF"/>
                </a:solidFill>
              </a:rPr>
              <a:t>/Drugs/</a:t>
            </a:r>
            <a:r>
              <a:rPr lang="en-US" sz="1600" dirty="0" err="1">
                <a:solidFill>
                  <a:srgbClr val="FFFFFF"/>
                </a:solidFill>
              </a:rPr>
              <a:t>InformationOnDrugs</a:t>
            </a:r>
            <a:r>
              <a:rPr lang="en-US" sz="1600" dirty="0">
                <a:solidFill>
                  <a:srgbClr val="FFFFFF"/>
                </a:solidFill>
              </a:rPr>
              <a:t>/</a:t>
            </a:r>
            <a:r>
              <a:rPr lang="en-US" sz="1600" dirty="0" err="1">
                <a:solidFill>
                  <a:srgbClr val="FFFFFF"/>
                </a:solidFill>
              </a:rPr>
              <a:t>ApprovedDrugs</a:t>
            </a:r>
            <a:r>
              <a:rPr lang="en-US" sz="1600" dirty="0">
                <a:solidFill>
                  <a:srgbClr val="FFFFFF"/>
                </a:solidFill>
              </a:rPr>
              <a:t>/ucm566708.htm</a:t>
            </a:r>
          </a:p>
          <a:p>
            <a:r>
              <a:rPr lang="en-US" sz="1600" dirty="0">
                <a:solidFill>
                  <a:srgbClr val="FFFFFF"/>
                </a:solidFill>
              </a:rPr>
              <a:t>Blinatumomab package insert, March 2018</a:t>
            </a:r>
          </a:p>
        </p:txBody>
      </p:sp>
    </p:spTree>
    <p:extLst>
      <p:ext uri="{BB962C8B-B14F-4D97-AF65-F5344CB8AC3E}">
        <p14:creationId xmlns:p14="http://schemas.microsoft.com/office/powerpoint/2010/main" val="2027463936"/>
      </p:ext>
    </p:extLst>
  </p:cSld>
  <p:clrMapOvr>
    <a:masterClrMapping/>
  </p:clrMapOvr>
  <p:transition spd="slow" advClick="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"/>
          <a:stretch/>
        </p:blipFill>
        <p:spPr>
          <a:xfrm>
            <a:off x="1524000" y="1318846"/>
            <a:ext cx="9144001" cy="5539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CAR T-Cell Therapy</a:t>
            </a:r>
          </a:p>
        </p:txBody>
      </p:sp>
    </p:spTree>
    <p:extLst>
      <p:ext uri="{BB962C8B-B14F-4D97-AF65-F5344CB8AC3E}">
        <p14:creationId xmlns:p14="http://schemas.microsoft.com/office/powerpoint/2010/main" val="541540721"/>
      </p:ext>
    </p:extLst>
  </p:cSld>
  <p:clrMapOvr>
    <a:masterClrMapping/>
  </p:clrMapOvr>
  <p:transition spd="slow" advClick="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Tisagenlecleucel</a:t>
            </a:r>
            <a:endParaRPr lang="en-US" sz="2800" dirty="0"/>
          </a:p>
        </p:txBody>
      </p:sp>
      <p:sp>
        <p:nvSpPr>
          <p:cNvPr id="716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sz="21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Mechanism of action</a:t>
            </a:r>
            <a:r>
              <a:rPr lang="en-US" sz="21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100" dirty="0"/>
              <a:t>CD19-targeted chimeric antigen receptor (CAR) T-cell immunotherapy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1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Indication</a:t>
            </a:r>
            <a:r>
              <a:rPr lang="en-US" sz="21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100" dirty="0"/>
              <a:t>For the treatment of patients up to age 25 years with B-cell precursor ALL that is refractory or in second or later relapse 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100" b="1" u="sng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Recommended dose</a:t>
            </a:r>
            <a:r>
              <a:rPr lang="en-US" sz="2100" b="1" dirty="0">
                <a:solidFill>
                  <a:srgbClr val="EFC53D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sz="2100" dirty="0"/>
              <a:t>One infusion of 0.2 to 5.0 x 10</a:t>
            </a:r>
            <a:r>
              <a:rPr lang="en-US" sz="2100" baseline="30000" dirty="0"/>
              <a:t>6</a:t>
            </a:r>
            <a:r>
              <a:rPr lang="en-US" sz="2100" dirty="0"/>
              <a:t> (CAR)-positive viable T cells per kg body weight intravenously for patients who are ≤50 kg, and 0.1 to 2.5 x 10</a:t>
            </a:r>
            <a:r>
              <a:rPr lang="en-US" sz="2100" baseline="30000" dirty="0"/>
              <a:t>8</a:t>
            </a:r>
            <a:r>
              <a:rPr lang="en-US" sz="2100" dirty="0"/>
              <a:t> total CAR-positive viable T cells intravenously for patients who are &gt;50 kg, administered 2 to 14 days after </a:t>
            </a:r>
            <a:r>
              <a:rPr lang="en-US" sz="2100" dirty="0" err="1"/>
              <a:t>lymphodepleting</a:t>
            </a:r>
            <a:r>
              <a:rPr lang="en-US" sz="2100" dirty="0"/>
              <a:t> chemotherapy</a:t>
            </a:r>
          </a:p>
        </p:txBody>
      </p:sp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26126" y="6355951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https://</a:t>
            </a:r>
            <a:r>
              <a:rPr lang="en-US" sz="1600" dirty="0" err="1">
                <a:solidFill>
                  <a:srgbClr val="FFFFFF"/>
                </a:solidFill>
              </a:rPr>
              <a:t>www.fda.gov</a:t>
            </a:r>
            <a:r>
              <a:rPr lang="en-US" sz="1600" dirty="0">
                <a:solidFill>
                  <a:srgbClr val="FFFFFF"/>
                </a:solidFill>
              </a:rPr>
              <a:t>/Drugs/</a:t>
            </a:r>
            <a:r>
              <a:rPr lang="en-US" sz="1600" dirty="0" err="1">
                <a:solidFill>
                  <a:srgbClr val="FFFFFF"/>
                </a:solidFill>
              </a:rPr>
              <a:t>InformationOnDrugs</a:t>
            </a:r>
            <a:r>
              <a:rPr lang="en-US" sz="1600" dirty="0">
                <a:solidFill>
                  <a:srgbClr val="FFFFFF"/>
                </a:solidFill>
              </a:rPr>
              <a:t>/</a:t>
            </a:r>
            <a:r>
              <a:rPr lang="en-US" sz="1600" dirty="0" err="1">
                <a:solidFill>
                  <a:srgbClr val="FFFFFF"/>
                </a:solidFill>
              </a:rPr>
              <a:t>ApprovedDrugs</a:t>
            </a:r>
            <a:r>
              <a:rPr lang="en-US" sz="1600" dirty="0">
                <a:solidFill>
                  <a:srgbClr val="FFFFFF"/>
                </a:solidFill>
              </a:rPr>
              <a:t>/ucm603171.htm</a:t>
            </a:r>
          </a:p>
          <a:p>
            <a:r>
              <a:rPr lang="en-US" sz="1600" dirty="0">
                <a:solidFill>
                  <a:srgbClr val="FFFFFF"/>
                </a:solidFill>
              </a:rPr>
              <a:t>Blinatumomab package insert, March 2018</a:t>
            </a:r>
          </a:p>
        </p:txBody>
      </p:sp>
    </p:spTree>
    <p:extLst>
      <p:ext uri="{BB962C8B-B14F-4D97-AF65-F5344CB8AC3E}">
        <p14:creationId xmlns:p14="http://schemas.microsoft.com/office/powerpoint/2010/main" val="2286895118"/>
      </p:ext>
    </p:extLst>
  </p:cSld>
  <p:clrMapOvr>
    <a:masterClrMapping/>
  </p:clrMapOvr>
  <p:transition spd="slow" advClick="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Phase II ELIANA Trial: Survival and Response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228" y="6432568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Maude SL et al. </a:t>
            </a:r>
            <a:r>
              <a:rPr lang="en-US" sz="1600" i="1" dirty="0">
                <a:solidFill>
                  <a:srgbClr val="FFFFFF"/>
                </a:solidFill>
              </a:rPr>
              <a:t>N Engl J Med </a:t>
            </a:r>
            <a:r>
              <a:rPr lang="en-US" sz="1600" dirty="0">
                <a:solidFill>
                  <a:srgbClr val="FFFFFF"/>
                </a:solidFill>
              </a:rPr>
              <a:t>2018;378(5):439-48.</a:t>
            </a:r>
          </a:p>
        </p:txBody>
      </p:sp>
      <p:graphicFrame>
        <p:nvGraphicFramePr>
          <p:cNvPr id="16" name="Group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0308770"/>
              </p:ext>
            </p:extLst>
          </p:nvPr>
        </p:nvGraphicFramePr>
        <p:xfrm>
          <a:off x="7883457" y="1625204"/>
          <a:ext cx="3698943" cy="1585136"/>
        </p:xfrm>
        <a:graphic>
          <a:graphicData uri="http://schemas.openxmlformats.org/drawingml/2006/table">
            <a:tbl>
              <a:tblPr/>
              <a:tblGrid>
                <a:gridCol w="23273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8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Response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 = 75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8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Overall remission rate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81%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8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    CR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45 (60%)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8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    CR with incomplete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    hematologic recovery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16 (21%)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BBB3DF6-E7FE-CA40-9CF6-5E1E9FFB4A29}"/>
              </a:ext>
            </a:extLst>
          </p:cNvPr>
          <p:cNvGrpSpPr/>
          <p:nvPr/>
        </p:nvGrpSpPr>
        <p:grpSpPr>
          <a:xfrm>
            <a:off x="379918" y="1343669"/>
            <a:ext cx="7952844" cy="5088899"/>
            <a:chOff x="712436" y="2100808"/>
            <a:chExt cx="6320172" cy="40441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03" y="2100808"/>
              <a:ext cx="5676900" cy="367484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-131598" y="3494178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Probability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33002" y="5775654"/>
              <a:ext cx="510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Months since </a:t>
              </a:r>
              <a:r>
                <a:rPr lang="en-US" sz="1800" b="1" dirty="0" err="1"/>
                <a:t>tisagenlecleucel</a:t>
              </a:r>
              <a:r>
                <a:rPr lang="en-US" sz="1800" b="1" dirty="0"/>
                <a:t> infusion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70408" y="2640827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92D050"/>
                  </a:solidFill>
                </a:rPr>
                <a:t>Overall survival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44725" y="3518096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9300"/>
                  </a:solidFill>
                </a:rPr>
                <a:t>Event-free survival</a:t>
              </a: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742146"/>
              </p:ext>
            </p:extLst>
          </p:nvPr>
        </p:nvGraphicFramePr>
        <p:xfrm>
          <a:off x="1745003" y="4402327"/>
          <a:ext cx="5410200" cy="858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2188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No. of</a:t>
                      </a:r>
                      <a:r>
                        <a:rPr lang="en-US" sz="1300" baseline="0" dirty="0"/>
                        <a:t> patients</a:t>
                      </a:r>
                      <a:endParaRPr lang="en-US" sz="1300" dirty="0"/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No. of events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Median survival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(months)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Rate at 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6 months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9821">
                <a:tc>
                  <a:txBody>
                    <a:bodyPr/>
                    <a:lstStyle/>
                    <a:p>
                      <a:r>
                        <a:rPr lang="en-US" sz="1300" dirty="0"/>
                        <a:t>Overall survival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19.1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90%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9821">
                <a:tc>
                  <a:txBody>
                    <a:bodyPr/>
                    <a:lstStyle/>
                    <a:p>
                      <a:r>
                        <a:rPr lang="en-US" sz="1300" dirty="0"/>
                        <a:t>Event-free survival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Not</a:t>
                      </a:r>
                      <a:r>
                        <a:rPr lang="en-US" sz="1300" baseline="0" dirty="0"/>
                        <a:t> reached</a:t>
                      </a:r>
                      <a:endParaRPr lang="en-US" sz="13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73%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115089"/>
      </p:ext>
    </p:extLst>
  </p:cSld>
  <p:clrMapOvr>
    <a:masterClrMapping/>
  </p:clrMapOvr>
  <p:transition spd="slow" advClick="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Phase II ELIANA Trial: Select AEs within 8 </a:t>
            </a:r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Weeks After </a:t>
            </a: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Infusion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066800" y="1469966"/>
            <a:ext cx="10058400" cy="4419600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graphicFrame>
        <p:nvGraphicFramePr>
          <p:cNvPr id="9" name="Group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9607582"/>
              </p:ext>
            </p:extLst>
          </p:nvPr>
        </p:nvGraphicFramePr>
        <p:xfrm>
          <a:off x="1253384" y="1582951"/>
          <a:ext cx="9682382" cy="4154212"/>
        </p:xfrm>
        <a:graphic>
          <a:graphicData uri="http://schemas.openxmlformats.org/drawingml/2006/table">
            <a:tbl>
              <a:tblPr/>
              <a:tblGrid>
                <a:gridCol w="44181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60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60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920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660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AE of special interest</a:t>
                      </a:r>
                      <a:r>
                        <a:rPr kumimoji="0" lang="mr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 (</a:t>
                      </a:r>
                      <a:r>
                        <a:rPr kumimoji="0" lang="mr-I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n</a:t>
                      </a:r>
                      <a:r>
                        <a:rPr kumimoji="0" lang="mr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 = 75)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Any grade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Grade 3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Grade 4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6504050"/>
                  </a:ext>
                </a:extLst>
              </a:tr>
              <a:tr h="4840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Any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67 (89%)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26 (35%)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30 (40%)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40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9BB2B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Cytokine release syndrome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9BB2B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58 (77%)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9BB2B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16 (21%)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9BB2B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19 (25%)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40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9BB2B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Neurologic event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9BB2B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30 (40%)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9BB2B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10 (13%)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9BB2B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0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40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Infection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32 (43%)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16 (21%)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2 (3%)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3928222"/>
                  </a:ext>
                </a:extLst>
              </a:tr>
              <a:tr h="4840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Febrile neutropenia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26 (35%)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24 (32%)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2 (3%)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40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Unresolved cytopenia by day 28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28 (37%)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12 (16%)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12 (16%)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40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Tumor lysis syndrome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 (4%)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 (4%)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447153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Maude SL et al. </a:t>
            </a:r>
            <a:r>
              <a:rPr lang="en-US" sz="1600" i="1" dirty="0">
                <a:solidFill>
                  <a:srgbClr val="FFFFFF"/>
                </a:solidFill>
              </a:rPr>
              <a:t>N Engl J Med </a:t>
            </a:r>
            <a:r>
              <a:rPr lang="en-US" sz="1600" dirty="0">
                <a:solidFill>
                  <a:srgbClr val="FFFFFF"/>
                </a:solidFill>
              </a:rPr>
              <a:t>2018;378(5):439-48.</a:t>
            </a:r>
          </a:p>
        </p:txBody>
      </p:sp>
    </p:spTree>
    <p:extLst>
      <p:ext uri="{BB962C8B-B14F-4D97-AF65-F5344CB8AC3E}">
        <p14:creationId xmlns:p14="http://schemas.microsoft.com/office/powerpoint/2010/main" val="2579348581"/>
      </p:ext>
    </p:extLst>
  </p:cSld>
  <p:clrMapOvr>
    <a:masterClrMapping/>
  </p:clrMapOvr>
  <p:transition spd="slow"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Cytokine Release Syndrome (CRS): Common Symptoms </a:t>
            </a:r>
          </a:p>
        </p:txBody>
      </p:sp>
      <p:graphicFrame>
        <p:nvGraphicFramePr>
          <p:cNvPr id="4" name="Diagramm 1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71159028"/>
              </p:ext>
            </p:extLst>
          </p:nvPr>
        </p:nvGraphicFramePr>
        <p:xfrm>
          <a:off x="1524000" y="762000"/>
          <a:ext cx="8821738" cy="5483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hteck 14"/>
          <p:cNvSpPr/>
          <p:nvPr/>
        </p:nvSpPr>
        <p:spPr>
          <a:xfrm>
            <a:off x="1905000" y="6096000"/>
            <a:ext cx="8382869" cy="707874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Diagnosis based on </a:t>
            </a:r>
            <a:r>
              <a:rPr lang="en-US" sz="2000" b="1" u="sng" dirty="0">
                <a:solidFill>
                  <a:srgbClr val="FFFFFF"/>
                </a:solidFill>
              </a:rPr>
              <a:t>clinical</a:t>
            </a:r>
            <a:r>
              <a:rPr lang="en-US" sz="2000" b="1" dirty="0">
                <a:solidFill>
                  <a:srgbClr val="FFFFFF"/>
                </a:solidFill>
              </a:rPr>
              <a:t> symptoms and events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</a:rPr>
              <a:t>Management: </a:t>
            </a:r>
            <a:r>
              <a:rPr lang="en-US" sz="2000" b="1" dirty="0" err="1">
                <a:solidFill>
                  <a:srgbClr val="FFFFFF"/>
                </a:solidFill>
              </a:rPr>
              <a:t>tocilizumab</a:t>
            </a:r>
            <a:r>
              <a:rPr lang="en-US" sz="2000" b="1" dirty="0">
                <a:solidFill>
                  <a:srgbClr val="FFFFFF"/>
                </a:solidFill>
              </a:rPr>
              <a:t> and glucocorticoids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300" y="1443342"/>
            <a:ext cx="1600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1800" b="1" i="1" dirty="0">
                <a:solidFill>
                  <a:srgbClr val="FFFFFF"/>
                </a:solidFill>
              </a:rPr>
              <a:t>Based on CAR T-cell experience</a:t>
            </a:r>
          </a:p>
        </p:txBody>
      </p:sp>
    </p:spTree>
    <p:extLst>
      <p:ext uri="{BB962C8B-B14F-4D97-AF65-F5344CB8AC3E}">
        <p14:creationId xmlns:p14="http://schemas.microsoft.com/office/powerpoint/2010/main" val="3132109654"/>
      </p:ext>
    </p:extLst>
  </p:cSld>
  <p:clrMapOvr>
    <a:masterClrMapping/>
  </p:clrMapOvr>
  <p:transition spd="slow" advClick="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 T-Cell-Related Encephalopathy Syndrome (CRES)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228600" y="1365558"/>
            <a:ext cx="11734800" cy="3187232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graphicFrame>
        <p:nvGraphicFramePr>
          <p:cNvPr id="9" name="Group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992206"/>
              </p:ext>
            </p:extLst>
          </p:nvPr>
        </p:nvGraphicFramePr>
        <p:xfrm>
          <a:off x="304800" y="1441759"/>
          <a:ext cx="11582400" cy="3048176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xmlns="" val="3951922291"/>
                    </a:ext>
                  </a:extLst>
                </a:gridCol>
              </a:tblGrid>
              <a:tr h="283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Symptom or sign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Grade 1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Grade 2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Grade 3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Grade 4</a:t>
                      </a:r>
                    </a:p>
                  </a:txBody>
                  <a:tcPr marL="81103" marR="81103" marT="45742" marB="45742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6504050"/>
                  </a:ext>
                </a:extLst>
              </a:tr>
              <a:tr h="6959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Neurological assessment score (by CARTOX-10)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7-9 (mild impairment)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3-6 (moderate impairment)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0-2 (severe impairment)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Patient in critical condition, and/or obtunded and cannot perform assessment of tasks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59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Raised intracranial pressure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NA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NA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Stage 1-2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papilloedema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, or CSF opening pressure &lt;20 mmHg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Stage 3-5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papilloedema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, or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CSF opening pressure ≥20 mmHg, or cerebral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oedema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21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Seizures or motor weakness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NA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NA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Partial seizure, or non-convulsive seizures on EEG with response to benzodiazepine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Generalized seizures, or convulsive or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nonconvulsive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 status epilepticus, or new motor weakness</a:t>
                      </a:r>
                    </a:p>
                  </a:txBody>
                  <a:tcPr marL="81103" marR="81103" marT="45742" marB="4574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6CCAAC-C383-7949-B604-DE3278EC2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36" y="4560689"/>
            <a:ext cx="10058400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numCol="2" anchor="b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Signs and symptoms include: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/>
              <a:t>diminished attention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/>
              <a:t>language disturbance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/>
              <a:t>impaired handwriting </a:t>
            </a:r>
          </a:p>
          <a:p>
            <a:pPr lvl="1" indent="0"/>
            <a:endParaRPr lang="en-US" sz="1800" dirty="0"/>
          </a:p>
          <a:p>
            <a:pPr marL="1028700"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028700"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/>
              <a:t>confusion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/>
              <a:t>disorientation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07477C-E17E-9B4E-90D9-F157C349224E}"/>
              </a:ext>
            </a:extLst>
          </p:cNvPr>
          <p:cNvSpPr txBox="1"/>
          <p:nvPr/>
        </p:nvSpPr>
        <p:spPr>
          <a:xfrm>
            <a:off x="968204" y="5784794"/>
            <a:ext cx="1032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Typically lasts 2-4 days but can range from hours to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Severity can fluctuate rapidly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xmlns="" id="{8E3AE5EB-CCC6-8140-9D55-30CA551EF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19088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>
                <a:solidFill>
                  <a:srgbClr val="FFFFFF"/>
                </a:solidFill>
              </a:rPr>
              <a:t>Neelapu</a:t>
            </a:r>
            <a:r>
              <a:rPr lang="en-US" sz="1600" dirty="0">
                <a:solidFill>
                  <a:srgbClr val="FFFFFF"/>
                </a:solidFill>
              </a:rPr>
              <a:t> SS et al. </a:t>
            </a:r>
            <a:r>
              <a:rPr lang="en-US" sz="1600" i="1" dirty="0">
                <a:solidFill>
                  <a:srgbClr val="FFFFFF"/>
                </a:solidFill>
              </a:rPr>
              <a:t>Nat Rev </a:t>
            </a:r>
            <a:r>
              <a:rPr lang="en-US" sz="1600" i="1" dirty="0" err="1">
                <a:solidFill>
                  <a:srgbClr val="FFFFFF"/>
                </a:solidFill>
              </a:rPr>
              <a:t>Clin</a:t>
            </a:r>
            <a:r>
              <a:rPr lang="en-US" sz="1600" i="1" dirty="0">
                <a:solidFill>
                  <a:srgbClr val="FFFFFF"/>
                </a:solidFill>
              </a:rPr>
              <a:t> Oncol</a:t>
            </a:r>
            <a:r>
              <a:rPr lang="en-US" sz="1600" dirty="0">
                <a:solidFill>
                  <a:srgbClr val="FFFFFF"/>
                </a:solidFill>
              </a:rPr>
              <a:t> 2018;15(1):47-62.</a:t>
            </a:r>
          </a:p>
        </p:txBody>
      </p:sp>
    </p:spTree>
    <p:extLst>
      <p:ext uri="{BB962C8B-B14F-4D97-AF65-F5344CB8AC3E}">
        <p14:creationId xmlns:p14="http://schemas.microsoft.com/office/powerpoint/2010/main" val="2384867473"/>
      </p:ext>
    </p:extLst>
  </p:cSld>
  <p:clrMapOvr>
    <a:masterClrMapping/>
  </p:clrMapOvr>
  <p:transition spd="slow" advClick="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92179C-8F41-E64D-BB2E-03224A57A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CRES: Timeline of Events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262367D-4129-DE43-9BAD-DEBA957E923C}"/>
              </a:ext>
            </a:extLst>
          </p:cNvPr>
          <p:cNvSpPr/>
          <p:nvPr/>
        </p:nvSpPr>
        <p:spPr bwMode="auto">
          <a:xfrm>
            <a:off x="609600" y="2650609"/>
            <a:ext cx="10972800" cy="30094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B94B780-194A-854E-A30B-2ED6BD619280}"/>
              </a:ext>
            </a:extLst>
          </p:cNvPr>
          <p:cNvCxnSpPr>
            <a:cxnSpLocks/>
          </p:cNvCxnSpPr>
          <p:nvPr/>
        </p:nvCxnSpPr>
        <p:spPr bwMode="auto">
          <a:xfrm>
            <a:off x="609600" y="2233920"/>
            <a:ext cx="0" cy="41668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98E61E-BCBF-0C45-9B07-63ADCD3181CB}"/>
              </a:ext>
            </a:extLst>
          </p:cNvPr>
          <p:cNvSpPr txBox="1"/>
          <p:nvPr/>
        </p:nvSpPr>
        <p:spPr>
          <a:xfrm>
            <a:off x="69446" y="1589717"/>
            <a:ext cx="1770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CAR T therapy administered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8F32DA7D-403B-454F-91CF-3C78C1813419}"/>
              </a:ext>
            </a:extLst>
          </p:cNvPr>
          <p:cNvCxnSpPr>
            <a:cxnSpLocks/>
          </p:cNvCxnSpPr>
          <p:nvPr/>
        </p:nvCxnSpPr>
        <p:spPr bwMode="auto">
          <a:xfrm>
            <a:off x="4593221" y="2233920"/>
            <a:ext cx="0" cy="41668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F03420F-5313-064C-9FCF-D0DCB260111E}"/>
              </a:ext>
            </a:extLst>
          </p:cNvPr>
          <p:cNvSpPr txBox="1"/>
          <p:nvPr/>
        </p:nvSpPr>
        <p:spPr>
          <a:xfrm>
            <a:off x="8013539" y="1863679"/>
            <a:ext cx="149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3 weeks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203807D4-A4A9-744A-9E3B-CF74E1FE1283}"/>
              </a:ext>
            </a:extLst>
          </p:cNvPr>
          <p:cNvCxnSpPr>
            <a:cxnSpLocks/>
          </p:cNvCxnSpPr>
          <p:nvPr/>
        </p:nvCxnSpPr>
        <p:spPr bwMode="auto">
          <a:xfrm>
            <a:off x="8476526" y="2218137"/>
            <a:ext cx="0" cy="41668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9C4182-610A-F846-BBE9-8EC144532A44}"/>
              </a:ext>
            </a:extLst>
          </p:cNvPr>
          <p:cNvSpPr txBox="1"/>
          <p:nvPr/>
        </p:nvSpPr>
        <p:spPr>
          <a:xfrm>
            <a:off x="4267199" y="1911419"/>
            <a:ext cx="149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Day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47E6AB-F107-1F4F-9FAC-DF95C2350336}"/>
              </a:ext>
            </a:extLst>
          </p:cNvPr>
          <p:cNvSpPr txBox="1"/>
          <p:nvPr/>
        </p:nvSpPr>
        <p:spPr>
          <a:xfrm>
            <a:off x="488415" y="3172124"/>
            <a:ext cx="3983621" cy="21698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/>
              <a:t>Phase 1 (days 0-5)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Concurrent with high fever and other CRS symptoms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Typically shorter duration and lower grade (Grade 1-2)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Anti-IL-6 therapy is effective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C25A09D8-9735-F247-9C63-4ACAF37EAB02}"/>
              </a:ext>
            </a:extLst>
          </p:cNvPr>
          <p:cNvCxnSpPr>
            <a:cxnSpLocks/>
          </p:cNvCxnSpPr>
          <p:nvPr/>
        </p:nvCxnSpPr>
        <p:spPr bwMode="auto">
          <a:xfrm>
            <a:off x="11582400" y="2218137"/>
            <a:ext cx="0" cy="41668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2A8CC20-59EB-4243-8602-55526AEB7D21}"/>
              </a:ext>
            </a:extLst>
          </p:cNvPr>
          <p:cNvSpPr txBox="1"/>
          <p:nvPr/>
        </p:nvSpPr>
        <p:spPr>
          <a:xfrm>
            <a:off x="10984376" y="1887812"/>
            <a:ext cx="149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5 weeks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D8478A34-CE23-0849-85E3-AC25C8CE4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>
                <a:solidFill>
                  <a:srgbClr val="FFFFFF"/>
                </a:solidFill>
              </a:rPr>
              <a:t>Neelapu</a:t>
            </a:r>
            <a:r>
              <a:rPr lang="en-US" sz="1600" dirty="0">
                <a:solidFill>
                  <a:srgbClr val="FFFFFF"/>
                </a:solidFill>
              </a:rPr>
              <a:t> SS et al. </a:t>
            </a:r>
            <a:r>
              <a:rPr lang="en-US" sz="1600" i="1" dirty="0">
                <a:solidFill>
                  <a:srgbClr val="FFFFFF"/>
                </a:solidFill>
              </a:rPr>
              <a:t>Nat Rev </a:t>
            </a:r>
            <a:r>
              <a:rPr lang="en-US" sz="1600" i="1" dirty="0" err="1">
                <a:solidFill>
                  <a:srgbClr val="FFFFFF"/>
                </a:solidFill>
              </a:rPr>
              <a:t>Clin</a:t>
            </a:r>
            <a:r>
              <a:rPr lang="en-US" sz="1600" i="1" dirty="0">
                <a:solidFill>
                  <a:srgbClr val="FFFFFF"/>
                </a:solidFill>
              </a:rPr>
              <a:t> Oncol</a:t>
            </a:r>
            <a:r>
              <a:rPr lang="en-US" sz="1600" dirty="0">
                <a:solidFill>
                  <a:srgbClr val="FFFFFF"/>
                </a:solidFill>
              </a:rPr>
              <a:t> 2018;15(1):47-62.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2E00B4-A4E9-844A-A480-69968A59424C}"/>
              </a:ext>
            </a:extLst>
          </p:cNvPr>
          <p:cNvSpPr txBox="1"/>
          <p:nvPr/>
        </p:nvSpPr>
        <p:spPr>
          <a:xfrm>
            <a:off x="4593221" y="3176234"/>
            <a:ext cx="3883305" cy="27853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/>
              <a:t>Phase 2 (day 5 onward)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CRS and fever have subsided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Typically longer duration and higher grade (Grade 3+)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Anti-IL-6 therapy is not effective; corticosteroids recommended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4F5A7CA-AF08-8E46-B017-508769B4C29A}"/>
              </a:ext>
            </a:extLst>
          </p:cNvPr>
          <p:cNvSpPr txBox="1"/>
          <p:nvPr/>
        </p:nvSpPr>
        <p:spPr>
          <a:xfrm>
            <a:off x="8476527" y="3172124"/>
            <a:ext cx="3105874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/>
              <a:t>Delayed events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10% of patients experienced delayed neurotoxic events, including seizures and episodes of confusion, during the 3</a:t>
            </a:r>
            <a:r>
              <a:rPr lang="en-US" sz="2000" baseline="30000" dirty="0"/>
              <a:t>rd</a:t>
            </a:r>
            <a:r>
              <a:rPr lang="en-US" sz="2000" dirty="0"/>
              <a:t> or 4</a:t>
            </a:r>
            <a:r>
              <a:rPr lang="en-US" sz="2000" baseline="30000" dirty="0"/>
              <a:t>th</a:t>
            </a:r>
            <a:r>
              <a:rPr lang="en-US" sz="2000" dirty="0"/>
              <a:t> week after treatment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682925C-7BA5-E541-98A7-BC59DE023087}"/>
              </a:ext>
            </a:extLst>
          </p:cNvPr>
          <p:cNvSpPr/>
          <p:nvPr/>
        </p:nvSpPr>
        <p:spPr bwMode="auto">
          <a:xfrm>
            <a:off x="609600" y="2634826"/>
            <a:ext cx="3983621" cy="316725"/>
          </a:xfrm>
          <a:prstGeom prst="rect">
            <a:avLst/>
          </a:prstGeom>
          <a:solidFill>
            <a:srgbClr val="F9951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35B924D-BF0D-434E-AC35-D40A77294EBC}"/>
              </a:ext>
            </a:extLst>
          </p:cNvPr>
          <p:cNvSpPr/>
          <p:nvPr/>
        </p:nvSpPr>
        <p:spPr bwMode="auto">
          <a:xfrm>
            <a:off x="4593221" y="2634826"/>
            <a:ext cx="3883306" cy="316725"/>
          </a:xfrm>
          <a:prstGeom prst="rect">
            <a:avLst/>
          </a:prstGeom>
          <a:solidFill>
            <a:srgbClr val="B9D62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F323EE5-494D-C24E-A5F9-744ACF2876AE}"/>
              </a:ext>
            </a:extLst>
          </p:cNvPr>
          <p:cNvSpPr/>
          <p:nvPr/>
        </p:nvSpPr>
        <p:spPr bwMode="auto">
          <a:xfrm>
            <a:off x="8476525" y="2634826"/>
            <a:ext cx="3105875" cy="316725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66431"/>
      </p:ext>
    </p:extLst>
  </p:cSld>
  <p:clrMapOvr>
    <a:masterClrMapping/>
  </p:clrMapOvr>
  <p:transition spd="slow" advClick="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Case Presentation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Ziskind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11EDF6CD-2F87-9F40-ACD8-67627494F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26-year-old woman with high-risk precursor B-ALL</a:t>
            </a:r>
          </a:p>
          <a:p>
            <a:pPr marL="0" indent="0">
              <a:buNone/>
            </a:pPr>
            <a:endParaRPr lang="en-US" sz="2400" b="1" dirty="0">
              <a:solidFill>
                <a:srgbClr val="E9BB2B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Treatments received</a:t>
            </a:r>
          </a:p>
          <a:p>
            <a:r>
              <a:rPr lang="en-US" sz="2400" dirty="0"/>
              <a:t>CAR T-cell therapy </a:t>
            </a:r>
          </a:p>
          <a:p>
            <a:r>
              <a:rPr lang="en-US" sz="2400" dirty="0"/>
              <a:t>Matched unrelated donor allotransplant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E9BB2B"/>
                </a:solidFill>
              </a:rPr>
              <a:t>Other considerations</a:t>
            </a:r>
          </a:p>
          <a:p>
            <a:r>
              <a:rPr lang="en-US" sz="2400" dirty="0"/>
              <a:t>Borderline personality disorder; tumultuous relationship with abusive boyfriend </a:t>
            </a:r>
          </a:p>
          <a:p>
            <a:r>
              <a:rPr lang="en-US" sz="2400" dirty="0"/>
              <a:t>Supportive adoptive parents and an incredibly kind and patient mother/ primary caregiver during this past year</a:t>
            </a:r>
          </a:p>
        </p:txBody>
      </p:sp>
    </p:spTree>
    <p:extLst>
      <p:ext uri="{BB962C8B-B14F-4D97-AF65-F5344CB8AC3E}">
        <p14:creationId xmlns:p14="http://schemas.microsoft.com/office/powerpoint/2010/main" val="3918958988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943230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49213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33153"/>
      </p:ext>
    </p:extLst>
  </p:cSld>
  <p:clrMapOvr>
    <a:masterClrMapping/>
  </p:clrMapOvr>
  <p:transition spd="slow" advClick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24157</TotalTime>
  <Words>4817</Words>
  <Application>Microsoft Macintosh PowerPoint</Application>
  <PresentationFormat>Widescreen</PresentationFormat>
  <Paragraphs>1107</Paragraphs>
  <Slides>69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Arial Unicode MS</vt:lpstr>
      <vt:lpstr>Calibri</vt:lpstr>
      <vt:lpstr>MS PGothic</vt:lpstr>
      <vt:lpstr>ＭＳ Ｐゴシック</vt:lpstr>
      <vt:lpstr>ＭＳ 明朝</vt:lpstr>
      <vt:lpstr>Symbol</vt:lpstr>
      <vt:lpstr>Times</vt:lpstr>
      <vt:lpstr>Times New Roman</vt:lpstr>
      <vt:lpstr>Wingdings</vt:lpstr>
      <vt:lpstr>ヒラギノ角ゴ Pro W3</vt:lpstr>
      <vt:lpstr>Arial</vt:lpstr>
      <vt:lpstr>Blank Presentation</vt:lpstr>
      <vt:lpstr>PowerPoint Presentation</vt:lpstr>
      <vt:lpstr>PowerPoint Presentation</vt:lpstr>
      <vt:lpstr>Oncology Grand Rounds Series</vt:lpstr>
      <vt:lpstr>Oncology Grand Rounds: Format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presentation (Ms Cuello)</vt:lpstr>
      <vt:lpstr>Four Key Factors for the Selection of Initial Therapy for AML</vt:lpstr>
      <vt:lpstr>FLT3 Mutations in AML</vt:lpstr>
      <vt:lpstr>Midostaurin</vt:lpstr>
      <vt:lpstr>RATIFY: Midostaurin with Chemotherapy for FLT3 Mutation-Positive AML — Primary Endpoint OS</vt:lpstr>
      <vt:lpstr>Mechanism of Action of Venetoclax (ABT-199)</vt:lpstr>
      <vt:lpstr>Phase Ib Trial of Venetoclax and Azacitidine for Untreated Elderly Patients: Efficacy Outcomes</vt:lpstr>
      <vt:lpstr>Gemtuzumab Ozogamicin</vt:lpstr>
      <vt:lpstr>Gemtuzumab Ozogamicin (GO) Antibody-Drug Conjugate: CD33 Antibody Linked to Calicheamicin</vt:lpstr>
      <vt:lpstr>PowerPoint Presentation</vt:lpstr>
      <vt:lpstr>Four Key Factors for the Selection of Initial Therapy for AML</vt:lpstr>
      <vt:lpstr>Treatment for Patients Who Are Not Candidates for Standard Induction (Elderly)</vt:lpstr>
      <vt:lpstr>CC-486 (oral azacitidine) in patients with hematological malignancies who had received prior treatment with injectable hypomethylating agents (HMAs): Results from Phase 1/2 CC-486 studies</vt:lpstr>
      <vt:lpstr>Case presentation (Ms Ziskind)</vt:lpstr>
      <vt:lpstr>PowerPoint Presentation</vt:lpstr>
      <vt:lpstr>Four Key Factors for the Selection of Initial Therapy for AML</vt:lpstr>
      <vt:lpstr>Liposomal Daunorubicin and Cytarabine (CPX-351)</vt:lpstr>
      <vt:lpstr>CPX-351</vt:lpstr>
      <vt:lpstr>Overall survival (OS) with CPX-351 versus 7+3 in older adults with newly diagnosed, therapy-related acute myeloid leukemia (tAML): Subgroup analysis of a phase III study  Efficacy by consolidation administration site: Subgroup analysis of a phase III study of CPX-351 versus 7+3 in older adults with newly diagnosed, high-risk acute myeloid leukemia (AML)  </vt:lpstr>
      <vt:lpstr>Efficacy of CPX-351 in Older Patients with Therapy-Related AML</vt:lpstr>
      <vt:lpstr>CPX-351 in Secondary AML</vt:lpstr>
      <vt:lpstr>Case presentation (Ms Ziskind)</vt:lpstr>
      <vt:lpstr>PowerPoint Presentation</vt:lpstr>
      <vt:lpstr>Targeting FLT3</vt:lpstr>
      <vt:lpstr>CHRYSALIS: Efficacy of Gilteritinib in Relapsed/Refractory AML</vt:lpstr>
      <vt:lpstr>CHRYSALIS: Safety of Gilteritinib in Relapsed/Refractory AML</vt:lpstr>
      <vt:lpstr>ADMIRAL: A Phase III Study of Gilteritinib in Relapsed or Refractory AML</vt:lpstr>
      <vt:lpstr>Clinical Response to Gilteritinib in Combination with 7+3 Induction and HiDAC Consolidation Therapy in Newly Diagnosed AML</vt:lpstr>
      <vt:lpstr>Quizartinib Compared to Historical Treatment: Efficacy Results</vt:lpstr>
      <vt:lpstr>Phase III QuANTUM-R Study of Quizartinib Compared to Chemotherapy in R/R AML with FLT3-ITD Mutations Meets Primary Endpoint of OS Press Release – May 8, 2018 </vt:lpstr>
      <vt:lpstr>QuANTUM-First: A Phase III Study of Quizartinib with Standard of Care Chemotherapy and as Maintenance Therapy </vt:lpstr>
      <vt:lpstr>Case Presentation (Ms Cuello)</vt:lpstr>
      <vt:lpstr>IDH in Leukemia</vt:lpstr>
      <vt:lpstr>Enasidenib</vt:lpstr>
      <vt:lpstr>Phase I/II Study of Enasidenib for Patients with IDH2-Mutant AML</vt:lpstr>
      <vt:lpstr>Phase I Trial of Ivosidenib for Patients with IDH1-Mutant AML</vt:lpstr>
      <vt:lpstr>PowerPoint Presentation</vt:lpstr>
      <vt:lpstr>Case Presentation (Ms Cuello)</vt:lpstr>
      <vt:lpstr>Acute lymphoblastic leukemia</vt:lpstr>
      <vt:lpstr>ALL Diagnosis and Risk Assessment</vt:lpstr>
      <vt:lpstr>Pediatric-Inspired Regimen: US Intergroup Study for AYAs  16 to 39 Years Old: C10403</vt:lpstr>
      <vt:lpstr>Minimal Residual Disease (MRD) Assessment</vt:lpstr>
      <vt:lpstr>PowerPoint Presentation</vt:lpstr>
      <vt:lpstr>Inotuzumab Ozogamicin in ALL: Mechanisms of Action</vt:lpstr>
      <vt:lpstr>Inotuzumab Ozogamicin (InO)</vt:lpstr>
      <vt:lpstr>Phase III INO-VATE ALL Trial: OS and Response</vt:lpstr>
      <vt:lpstr>Phase III INO-VATE ALL Trial: Select Adverse Events</vt:lpstr>
      <vt:lpstr>CD19: An Ideal Tumor Target in B-Cell Malignancies</vt:lpstr>
      <vt:lpstr>Mode of Action of BiTE Antibody Blinatumomab</vt:lpstr>
      <vt:lpstr>Blinatumomab</vt:lpstr>
      <vt:lpstr>Overview of CAR T-Cell Therapy</vt:lpstr>
      <vt:lpstr>Tisagenlecleucel</vt:lpstr>
      <vt:lpstr>Phase II ELIANA Trial: Survival and Response</vt:lpstr>
      <vt:lpstr>Phase II ELIANA Trial: Select AEs within 8 Weeks After Infusion</vt:lpstr>
      <vt:lpstr>Cytokine Release Syndrome (CRS): Common Symptoms </vt:lpstr>
      <vt:lpstr>CAR T-Cell-Related Encephalopathy Syndrome (CRES)</vt:lpstr>
      <vt:lpstr>CRES: Timeline of Events</vt:lpstr>
      <vt:lpstr>Case Presentation (Ms Ziskind)</vt:lpstr>
    </vt:vector>
  </TitlesOfParts>
  <Company>Research To Practice</Company>
  <LinksUpToDate>false</LinksUpToDate>
  <SharedDoc>false</SharedDoc>
  <HyperlinkBase/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creator>Fernando G Rendina</dc:creator>
  <cp:lastModifiedBy>Microsoft Office User</cp:lastModifiedBy>
  <cp:revision>1874</cp:revision>
  <cp:lastPrinted>2018-05-17T21:21:02Z</cp:lastPrinted>
  <dcterms:created xsi:type="dcterms:W3CDTF">2012-08-13T12:55:31Z</dcterms:created>
  <dcterms:modified xsi:type="dcterms:W3CDTF">2018-05-24T14:31:54Z</dcterms:modified>
</cp:coreProperties>
</file>