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56" r:id="rId5"/>
  </p:sldMasterIdLst>
  <p:notesMasterIdLst>
    <p:notesMasterId r:id="rId33"/>
  </p:notesMasterIdLst>
  <p:sldIdLst>
    <p:sldId id="293" r:id="rId6"/>
    <p:sldId id="256" r:id="rId7"/>
    <p:sldId id="282" r:id="rId8"/>
    <p:sldId id="283" r:id="rId9"/>
    <p:sldId id="285" r:id="rId10"/>
    <p:sldId id="288" r:id="rId11"/>
    <p:sldId id="289" r:id="rId12"/>
    <p:sldId id="290" r:id="rId13"/>
    <p:sldId id="258" r:id="rId14"/>
    <p:sldId id="262" r:id="rId15"/>
    <p:sldId id="259" r:id="rId16"/>
    <p:sldId id="261" r:id="rId17"/>
    <p:sldId id="257" r:id="rId18"/>
    <p:sldId id="263" r:id="rId19"/>
    <p:sldId id="264" r:id="rId20"/>
    <p:sldId id="265" r:id="rId21"/>
    <p:sldId id="268" r:id="rId22"/>
    <p:sldId id="279" r:id="rId23"/>
    <p:sldId id="278" r:id="rId24"/>
    <p:sldId id="271" r:id="rId25"/>
    <p:sldId id="270" r:id="rId26"/>
    <p:sldId id="280" r:id="rId27"/>
    <p:sldId id="281" r:id="rId28"/>
    <p:sldId id="272" r:id="rId29"/>
    <p:sldId id="274" r:id="rId30"/>
    <p:sldId id="275" r:id="rId31"/>
    <p:sldId id="276" r:id="rId32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jun Emily Zhu" initials="YEZ" lastIdx="2" clrIdx="0">
    <p:extLst/>
  </p:cmAuthor>
  <p:cmAuthor id="2" name="Astra M Liepa" initials="AML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DC9"/>
    <a:srgbClr val="001B53"/>
    <a:srgbClr val="001C54"/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5" autoAdjust="0"/>
    <p:restoredTop sz="95872"/>
  </p:normalViewPr>
  <p:slideViewPr>
    <p:cSldViewPr snapToGrid="0">
      <p:cViewPr>
        <p:scale>
          <a:sx n="100" d="100"/>
          <a:sy n="100" d="100"/>
        </p:scale>
        <p:origin x="1928" y="9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5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customXml" Target="../customXml/item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41" Type="http://schemas.openxmlformats.org/officeDocument/2006/relationships/customXml" Target="../customXml/item3.xml"/><Relationship Id="rId24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27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36" Type="http://schemas.openxmlformats.org/officeDocument/2006/relationships/viewProps" Target="viewProps.xml"/><Relationship Id="rId15" Type="http://schemas.openxmlformats.org/officeDocument/2006/relationships/slide" Target="slides/slide10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30" Type="http://schemas.openxmlformats.org/officeDocument/2006/relationships/slide" Target="slides/slide25.xml"/><Relationship Id="rId9" Type="http://schemas.openxmlformats.org/officeDocument/2006/relationships/slide" Target="slides/slide4.xml"/><Relationship Id="rId35" Type="http://schemas.openxmlformats.org/officeDocument/2006/relationships/presProps" Target="presProps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18821-AE23-4D12-B3F6-2F653B382578}" type="datetimeFigureOut">
              <a:rPr lang="en-US" smtClean="0"/>
              <a:t>1/24/18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DCF0F-9BB7-454B-843E-3D0C5467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5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F88-02C7-964B-A17A-F0D35B65A0E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2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F88-02C7-964B-A17A-F0D35B65A0E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F88-02C7-964B-A17A-F0D35B65A0E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22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0FE1-EDC9-0B49-B812-991C9FDC462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66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0FE1-EDC9-0B49-B812-991C9FDC462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39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88AD-C889-4910-BFFD-DC4A012511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88AD-C889-4910-BFFD-DC4A012511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7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5EFA7E-2897-C04B-93DB-D37DEF857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6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71551"/>
            <a:ext cx="8382000" cy="1102519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31233"/>
            <a:ext cx="8382000" cy="96916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67601" y="4813328"/>
            <a:ext cx="819386" cy="273844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52FC941-5FE0-1347-A754-B51BFE29A1DF}" type="datetime1">
              <a:rPr lang="en-US" smtClean="0"/>
              <a:pPr>
                <a:defRPr/>
              </a:pPr>
              <a:t>1/24/18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5801" y="4810011"/>
            <a:ext cx="2895599" cy="273844"/>
          </a:xfrm>
        </p:spPr>
        <p:txBody>
          <a:bodyPr/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4813328"/>
            <a:ext cx="3810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DC139483-DDFA-6D4E-B2C9-05E02104EC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357564"/>
            <a:ext cx="7467600" cy="914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Presenter style</a:t>
            </a:r>
          </a:p>
        </p:txBody>
      </p:sp>
    </p:spTree>
    <p:extLst>
      <p:ext uri="{BB962C8B-B14F-4D97-AF65-F5344CB8AC3E}">
        <p14:creationId xmlns:p14="http://schemas.microsoft.com/office/powerpoint/2010/main" val="42499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902494"/>
            <a:ext cx="8610600" cy="37266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0D458-A5BA-E646-BFB9-262A93FB5A4D}" type="datetime1">
              <a:rPr lang="en-US" smtClean="0"/>
              <a:t>1/24/18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9F93-35E5-4644-83E6-BC9CB9FD3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6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057400" cy="4400550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24600" cy="44005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2597-E9FC-2C4E-9BE0-D82B23B81AB7}" type="datetime1">
              <a:rPr lang="en-US" smtClean="0"/>
              <a:t>1/24/18</a:t>
            </a:fld>
            <a:endParaRPr lang="en-US" dirty="0">
              <a:solidFill>
                <a:srgbClr val="7CD1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8488D-B38F-DA4F-B090-58FD962D7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9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6320"/>
            <a:ext cx="83058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43150"/>
            <a:ext cx="8305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4781550"/>
            <a:ext cx="762000" cy="273844"/>
          </a:xfrm>
        </p:spPr>
        <p:txBody>
          <a:bodyPr/>
          <a:lstStyle>
            <a:lvl1pPr>
              <a:defRPr/>
            </a:lvl1pPr>
          </a:lstStyle>
          <a:p>
            <a:fld id="{EB4A05B3-B429-A24A-9E7B-AB514D455A20}" type="datetime1">
              <a:rPr lang="en-US" smtClean="0"/>
              <a:pPr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4781550"/>
            <a:ext cx="3124200" cy="273844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/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81550"/>
            <a:ext cx="381000" cy="273844"/>
          </a:xfrm>
        </p:spPr>
        <p:txBody>
          <a:bodyPr/>
          <a:lstStyle>
            <a:lvl1pPr>
              <a:defRPr/>
            </a:lvl1pPr>
          </a:lstStyle>
          <a:p>
            <a:fld id="{DCA2C13B-ACA6-B247-8A7F-605A7CBD46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85850"/>
            <a:ext cx="8686800" cy="3508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68CF8D-6C10-BC4D-8269-73DC4443E4A8}" type="datetime1">
              <a:rPr lang="en-US" smtClean="0"/>
              <a:pPr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/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6A8D8-3128-264B-8452-D1E9298B57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05176"/>
            <a:ext cx="86106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180035"/>
            <a:ext cx="86106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D055A-3CA9-4F42-95E6-67FD4F65D97B}" type="datetime1">
              <a:rPr lang="en-US" smtClean="0"/>
              <a:pPr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/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CD938-2525-6F40-9711-872968D3F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00151"/>
            <a:ext cx="42672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672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8C75B-8B52-D847-A894-30350FC4DF31}" type="datetime1">
              <a:rPr lang="en-US" smtClean="0"/>
              <a:pPr/>
              <a:t>1/24/18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/>
              <a:t>Presented by: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2D893-4581-DD4D-9290-5E15C66FD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6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51335"/>
            <a:ext cx="42687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31156"/>
            <a:ext cx="42687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2703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2703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80748-3685-AB4F-9899-C25AFF91F9C7}" type="datetime1">
              <a:rPr lang="en-US" smtClean="0"/>
              <a:pPr/>
              <a:t>1/24/18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/>
              <a:t>Presented by: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27194-307B-3249-BB70-718982173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5B1B6-FD15-A54D-A5E0-2AAF9352A764}" type="datetime1">
              <a:rPr lang="en-US" smtClean="0"/>
              <a:pPr/>
              <a:t>1/24/18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3FF3B-7EBF-FB41-B9FA-E3AD5E3B7E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182138-D42A-DE4F-AC2E-5257D95B45C0}" type="datetime1">
              <a:rPr lang="en-US" smtClean="0"/>
              <a:pPr/>
              <a:t>1/24/18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CF41E-77EA-9A47-B91C-E9F39E9252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204787"/>
            <a:ext cx="32369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3403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2" y="1076327"/>
            <a:ext cx="32369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F0FC8-D908-5E4B-BD34-98EDA01E080A}" type="datetime1">
              <a:rPr lang="en-US" smtClean="0"/>
              <a:pPr/>
              <a:t>1/24/18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97F46-6E08-2B4C-ABEE-0E7B6FBB6B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AC08-8351-794E-B9F7-37538C578827}" type="datetime1">
              <a:rPr lang="en-US" smtClean="0"/>
              <a:t>1/24/18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8180-56E4-1C41-BF1E-780A3F5263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2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9433A-8180-3541-8D33-258D85F8A889}" type="datetime1">
              <a:rPr lang="en-US" smtClean="0"/>
              <a:pPr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/>
              <a:t>Presented by: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86479-17CB-BF40-921E-1B39C67142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D587F-E364-274E-9677-21D6A886B532}" type="datetime1">
              <a:rPr lang="en-US" smtClean="0"/>
              <a:pPr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/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275F9-7777-E74C-9582-CA954E0226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20574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05980"/>
            <a:ext cx="65532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8C8A1E-79B3-A74B-A3DD-644228B829BE}" type="datetime1">
              <a:rPr lang="en-US" smtClean="0"/>
              <a:pPr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/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919BB-66F4-3941-A37F-0E21912969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D90-7536-4FCF-8E77-8FD277DF5965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16FC-047E-427C-B7FE-79446CE66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D90-7536-4FCF-8E77-8FD277DF5965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16FC-047E-427C-B7FE-79446CE66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D90-7536-4FCF-8E77-8FD277DF5965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16FC-047E-427C-B7FE-79446CE66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D90-7536-4FCF-8E77-8FD277DF5965}" type="datetimeFigureOut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16FC-047E-427C-B7FE-79446CE66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D90-7536-4FCF-8E77-8FD277DF5965}" type="datetimeFigureOut">
              <a:rPr lang="en-US" smtClean="0"/>
              <a:t>1/24/18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16FC-047E-427C-B7FE-79446CE66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D90-7536-4FCF-8E77-8FD277DF5965}" type="datetimeFigureOut">
              <a:rPr lang="en-US" smtClean="0"/>
              <a:t>1/24/18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16FC-047E-427C-B7FE-79446CE66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D90-7536-4FCF-8E77-8FD277DF5965}" type="datetimeFigureOut">
              <a:rPr lang="en-US" smtClean="0"/>
              <a:t>1/24/18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16FC-047E-427C-B7FE-79446CE66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05176"/>
            <a:ext cx="8534400" cy="1021556"/>
          </a:xfrm>
        </p:spPr>
        <p:txBody>
          <a:bodyPr anchor="t"/>
          <a:lstStyle>
            <a:lvl1pPr marL="0" indent="0" algn="l">
              <a:defRPr sz="4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180035"/>
            <a:ext cx="8534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261B8FC-31F3-A745-A528-3A2ABA81B642}" type="datetime1">
              <a:rPr lang="en-US" smtClean="0"/>
              <a:pPr>
                <a:defRPr/>
              </a:pPr>
              <a:t>1/24/18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2A642043-0942-544E-8F09-F196B84F0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6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D90-7536-4FCF-8E77-8FD277DF5965}" type="datetimeFigureOut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16FC-047E-427C-B7FE-79446CE66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D90-7536-4FCF-8E77-8FD277DF5965}" type="datetimeFigureOut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16FC-047E-427C-B7FE-79446CE66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D90-7536-4FCF-8E77-8FD277DF5965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16FC-047E-427C-B7FE-79446CE66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D90-7536-4FCF-8E77-8FD277DF5965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16FC-047E-427C-B7FE-79446CE66B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15" y="0"/>
            <a:ext cx="685978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5900"/>
            <a:ext cx="7772400" cy="857250"/>
          </a:xfrm>
        </p:spPr>
        <p:txBody>
          <a:bodyPr/>
          <a:lstStyle>
            <a:lvl1pPr algn="ctr">
              <a:defRPr sz="1725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75" indent="0">
              <a:buNone/>
              <a:defRPr sz="1350"/>
            </a:lvl2pPr>
            <a:lvl3pPr marL="685749" indent="0">
              <a:buNone/>
              <a:defRPr sz="1200"/>
            </a:lvl3pPr>
            <a:lvl4pPr marL="1028624" indent="0">
              <a:buNone/>
              <a:defRPr sz="1050"/>
            </a:lvl4pPr>
            <a:lvl5pPr marL="1371498" indent="0">
              <a:buNone/>
              <a:defRPr sz="1050"/>
            </a:lvl5pPr>
            <a:lvl6pPr marL="1714373" indent="0">
              <a:buNone/>
              <a:defRPr sz="1050"/>
            </a:lvl6pPr>
            <a:lvl7pPr marL="2057246" indent="0">
              <a:buNone/>
              <a:defRPr sz="1050"/>
            </a:lvl7pPr>
            <a:lvl8pPr marL="2400120" indent="0">
              <a:buNone/>
              <a:defRPr sz="1050"/>
            </a:lvl8pPr>
            <a:lvl9pPr marL="274299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96568"/>
            <a:ext cx="3810000" cy="37707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6568"/>
            <a:ext cx="3810000" cy="37707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91000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E056-159A-5E43-AA4F-15305CF6FAF9}" type="datetime1">
              <a:rPr lang="en-US" smtClean="0"/>
              <a:t>1/24/18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3F57-C17D-4045-AC1D-8E1C75E9C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402550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"/>
            <a:ext cx="1943100" cy="486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4" y="2"/>
            <a:ext cx="5676900" cy="486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15" y="0"/>
            <a:ext cx="685978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5900"/>
            <a:ext cx="7772400" cy="857250"/>
          </a:xfrm>
        </p:spPr>
        <p:txBody>
          <a:bodyPr/>
          <a:lstStyle>
            <a:lvl1pPr algn="ctr">
              <a:defRPr sz="1725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96567"/>
            <a:ext cx="3810000" cy="37707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6567"/>
            <a:ext cx="3810000" cy="37707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57251"/>
            <a:ext cx="42687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37072"/>
            <a:ext cx="4268788" cy="32920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857251"/>
            <a:ext cx="41941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37072"/>
            <a:ext cx="4194175" cy="32920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F8F79-962D-AF4F-A4C4-5017EA84759B}" type="datetime1">
              <a:rPr lang="en-US" smtClean="0"/>
              <a:t>1/24/18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552E-AA6F-344F-8017-0AB86BA44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"/>
            <a:ext cx="1943100" cy="4867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4" y="1"/>
            <a:ext cx="5676900" cy="4867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F7A7672C-765D-C749-A386-A7D512D8DF4B}" type="datetime1">
              <a:rPr lang="en-US" smtClean="0"/>
              <a:pPr>
                <a:defRPr/>
              </a:pPr>
              <a:t>1/24/18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C4C66A6D-0826-A046-B434-1CF4F6FDB1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340C26E-2FA7-C444-93D4-58D94D3C60A3}" type="datetime1">
              <a:rPr lang="en-US" smtClean="0"/>
              <a:pPr>
                <a:defRPr/>
              </a:pPr>
              <a:t>1/24/18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975335DE-5A1A-324C-ADFF-4D56D82AD3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171451"/>
            <a:ext cx="3236914" cy="561975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1450"/>
            <a:ext cx="5264150" cy="4457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2" y="733426"/>
            <a:ext cx="3236914" cy="39028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5D8B3-208C-1B41-9444-BF376AD8E591}" type="datetime1">
              <a:rPr lang="en-US" smtClean="0"/>
              <a:t>1/24/18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BA330-76FA-CA4A-BFE4-A32C798038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3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502224"/>
            <a:ext cx="6477000" cy="425054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1824"/>
            <a:ext cx="6477000" cy="314325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3927278"/>
            <a:ext cx="6477000" cy="48934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AFD50A62-3857-A345-ACD1-0E20BBDC302B}" type="datetime1">
              <a:rPr lang="en-US" smtClean="0"/>
              <a:pPr>
                <a:defRPr/>
              </a:pPr>
              <a:t>1/24/18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2E6D967F-4B68-1344-99A2-22E7C2B091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B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16695"/>
            <a:ext cx="8610600" cy="54887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02494"/>
            <a:ext cx="8610600" cy="37266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4141" y="4849355"/>
            <a:ext cx="990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71C3DFFC-B119-0744-82EC-2CB7AAD001DA}" type="datetime1">
              <a:rPr lang="en-US" smtClean="0"/>
              <a:pPr>
                <a:defRPr/>
              </a:pPr>
              <a:t>1/24/18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2341" y="4849355"/>
            <a:ext cx="2895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941" y="4849355"/>
            <a:ext cx="3810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224CE71B-9A1E-544C-8BD1-1282BD9F2B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2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4200" b="1" kern="1200">
          <a:solidFill>
            <a:schemeClr val="bg1"/>
          </a:solidFill>
          <a:latin typeface="Arial"/>
          <a:ea typeface="ＭＳ Ｐゴシック" pitchFamily="80" charset="-128"/>
          <a:cs typeface="ＭＳ Ｐゴシック" pitchFamily="80" charset="-128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accent2"/>
          </a:solidFill>
          <a:latin typeface="News Gothic MT" charset="0"/>
          <a:ea typeface="ＭＳ Ｐゴシック" pitchFamily="80" charset="-128"/>
          <a:cs typeface="ＭＳ Ｐゴシック" pitchFamily="80" charset="-128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accent2"/>
          </a:solidFill>
          <a:latin typeface="News Gothic MT" charset="0"/>
          <a:ea typeface="ＭＳ Ｐゴシック" pitchFamily="80" charset="-128"/>
          <a:cs typeface="ＭＳ Ｐゴシック" pitchFamily="80" charset="-128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accent2"/>
          </a:solidFill>
          <a:latin typeface="News Gothic MT" charset="0"/>
          <a:ea typeface="ＭＳ Ｐゴシック" pitchFamily="80" charset="-128"/>
          <a:cs typeface="ＭＳ Ｐゴシック" pitchFamily="80" charset="-128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accent2"/>
          </a:solidFill>
          <a:latin typeface="News Gothic MT" charset="0"/>
          <a:ea typeface="ＭＳ Ｐゴシック" pitchFamily="80" charset="-128"/>
          <a:cs typeface="ＭＳ Ｐゴシック" pitchFamily="80" charset="-128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4200" b="1">
          <a:solidFill>
            <a:srgbClr val="AAC9E6"/>
          </a:solidFill>
          <a:latin typeface="News Gothic MT" pitchFamily="80" charset="0"/>
          <a:ea typeface="ＭＳ Ｐゴシック" pitchFamily="80" charset="-128"/>
          <a:cs typeface="ＭＳ Ｐゴシック" pitchFamily="80" charset="-128"/>
        </a:defRPr>
      </a:lvl6pPr>
      <a:lvl7pPr marL="914378" algn="l" defTabSz="457189" rtl="0" fontAlgn="base">
        <a:spcBef>
          <a:spcPct val="0"/>
        </a:spcBef>
        <a:spcAft>
          <a:spcPct val="0"/>
        </a:spcAft>
        <a:defRPr sz="4200" b="1">
          <a:solidFill>
            <a:srgbClr val="AAC9E6"/>
          </a:solidFill>
          <a:latin typeface="News Gothic MT" pitchFamily="80" charset="0"/>
          <a:ea typeface="ＭＳ Ｐゴシック" pitchFamily="80" charset="-128"/>
          <a:cs typeface="ＭＳ Ｐゴシック" pitchFamily="80" charset="-128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4200" b="1">
          <a:solidFill>
            <a:srgbClr val="AAC9E6"/>
          </a:solidFill>
          <a:latin typeface="News Gothic MT" pitchFamily="80" charset="0"/>
          <a:ea typeface="ＭＳ Ｐゴシック" pitchFamily="80" charset="-128"/>
          <a:cs typeface="ＭＳ Ｐゴシック" pitchFamily="80" charset="-128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4200" b="1">
          <a:solidFill>
            <a:srgbClr val="AAC9E6"/>
          </a:solidFill>
          <a:latin typeface="News Gothic MT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pitchFamily="80" charset="-128"/>
          <a:cs typeface="ＭＳ Ｐゴシック" pitchFamily="80" charset="-128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/>
          </a:solidFill>
          <a:latin typeface="Arial"/>
          <a:ea typeface="ＭＳ Ｐゴシック" pitchFamily="80" charset="-128"/>
          <a:cs typeface="ＭＳ Ｐゴシック" charset="0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ヒラギノ角ゴ Pro W3" charset="-128"/>
          <a:cs typeface="ヒラギノ角ゴ Pro W3" charset="0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bg1"/>
          </a:solidFill>
          <a:latin typeface="Arial"/>
          <a:ea typeface="ヒラギノ角ゴ Pro W3" charset="-128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bg1"/>
          </a:solidFill>
          <a:latin typeface="Arial"/>
          <a:ea typeface="ヒラギノ角ゴ Pro W3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B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05978"/>
            <a:ext cx="8686800" cy="8227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085850"/>
            <a:ext cx="8686800" cy="35087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4781550"/>
            <a:ext cx="7620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18C98171-7ED3-A149-9896-43791DBD6F1A}" type="datetime1">
              <a:rPr lang="en-US" smtClean="0"/>
              <a:pPr/>
              <a:t>1/24/18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4781550"/>
            <a:ext cx="3124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81550"/>
            <a:ext cx="3810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515952-D9C3-C140-B87D-B8674BACEB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8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1C85A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1C85A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1C85A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1C85A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400" b="1">
          <a:solidFill>
            <a:srgbClr val="80D044"/>
          </a:solidFill>
          <a:latin typeface="Arial" charset="0"/>
        </a:defRPr>
      </a:lvl6pPr>
      <a:lvl7pPr marL="914378" algn="l" rtl="0" fontAlgn="base">
        <a:spcBef>
          <a:spcPct val="0"/>
        </a:spcBef>
        <a:spcAft>
          <a:spcPct val="0"/>
        </a:spcAft>
        <a:defRPr sz="4400" b="1">
          <a:solidFill>
            <a:srgbClr val="80D044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400" b="1">
          <a:solidFill>
            <a:srgbClr val="80D044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400" b="1">
          <a:solidFill>
            <a:srgbClr val="80D044"/>
          </a:solidFill>
          <a:latin typeface="Arial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-128"/>
          <a:cs typeface="ＭＳ Ｐゴシック" charset="0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-128"/>
          <a:cs typeface="ＭＳ Ｐゴシック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-128"/>
          <a:cs typeface="ＭＳ Ｐゴシック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-128"/>
          <a:cs typeface="ＭＳ Ｐゴシック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B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15D90-7536-4FCF-8E77-8FD277DF5965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216FC-047E-427C-B7FE-79446CE66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94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979" y="0"/>
            <a:ext cx="7772043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79" y="1096568"/>
            <a:ext cx="7772043" cy="377070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342875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685749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028624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371498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56" indent="-257156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bg1"/>
          </a:solidFill>
          <a:latin typeface="+mn-lt"/>
          <a:ea typeface="+mn-ea"/>
          <a:cs typeface="+mn-cs"/>
        </a:defRPr>
      </a:lvl1pPr>
      <a:lvl2pPr marL="557171" indent="-214298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bg1"/>
          </a:solidFill>
          <a:latin typeface="+mn-lt"/>
          <a:ea typeface="+mn-ea"/>
        </a:defRPr>
      </a:lvl2pPr>
      <a:lvl3pPr marL="857186" indent="-171438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bg1"/>
          </a:solidFill>
          <a:latin typeface="+mn-lt"/>
          <a:ea typeface="+mn-ea"/>
        </a:defRPr>
      </a:lvl3pPr>
      <a:lvl4pPr marL="1200060" indent="-171438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bg1"/>
          </a:solidFill>
          <a:latin typeface="+mn-lt"/>
          <a:ea typeface="+mn-ea"/>
        </a:defRPr>
      </a:lvl4pPr>
      <a:lvl5pPr marL="1542935" indent="-171438" algn="l" rtl="0" eaLnBrk="0" fontAlgn="base" hangingPunct="0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5pPr>
      <a:lvl6pPr marL="1885809" indent="-171438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6pPr>
      <a:lvl7pPr marL="2228684" indent="-171438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7pPr>
      <a:lvl8pPr marL="2571558" indent="-171438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8pPr>
      <a:lvl9pPr marL="2914433" indent="-171438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979" y="0"/>
            <a:ext cx="777204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79" y="1096567"/>
            <a:ext cx="7772043" cy="377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1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bg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bg1"/>
          </a:solidFill>
          <a:latin typeface="+mn-lt"/>
          <a:ea typeface="+mn-ea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bg1"/>
          </a:solidFill>
          <a:latin typeface="+mn-lt"/>
          <a:ea typeface="+mn-ea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bg1"/>
          </a:solidFill>
          <a:latin typeface="+mn-lt"/>
          <a:ea typeface="+mn-ea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s://clinicaltrials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635370" y="1908480"/>
            <a:ext cx="5557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950" b="1" dirty="0">
                <a:solidFill>
                  <a:srgbClr val="FFFFFF"/>
                </a:solidFill>
                <a:latin typeface="Arial"/>
                <a:cs typeface="Arial"/>
              </a:rPr>
              <a:t>Please note, these are the actual</a:t>
            </a:r>
            <a:br>
              <a:rPr lang="en-US" sz="195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950" b="1" dirty="0">
                <a:solidFill>
                  <a:srgbClr val="FFFFFF"/>
                </a:solidFill>
                <a:latin typeface="Arial"/>
                <a:cs typeface="Arial"/>
              </a:rPr>
              <a:t> video-recorded proceedings from the </a:t>
            </a:r>
            <a:br>
              <a:rPr lang="en-US" sz="195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950" b="1" dirty="0">
                <a:solidFill>
                  <a:srgbClr val="FFFFFF"/>
                </a:solidFill>
                <a:latin typeface="Arial"/>
                <a:cs typeface="Arial"/>
              </a:rPr>
              <a:t>live CME event and may include the use of trade names and other raw, unedited content. </a:t>
            </a:r>
            <a:endParaRPr lang="en-US" sz="195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49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3A86CA-6793-44AA-99BF-DC2913BB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97" y="0"/>
            <a:ext cx="6829806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9431D00-B5AF-471A-BB2E-D7CBBCB929E1}"/>
              </a:ext>
            </a:extLst>
          </p:cNvPr>
          <p:cNvSpPr/>
          <p:nvPr/>
        </p:nvSpPr>
        <p:spPr>
          <a:xfrm>
            <a:off x="1308100" y="1974850"/>
            <a:ext cx="3415523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B8875F-3C9F-4EE7-ACC5-4C5F4A1A9A56}"/>
              </a:ext>
            </a:extLst>
          </p:cNvPr>
          <p:cNvSpPr/>
          <p:nvPr/>
        </p:nvSpPr>
        <p:spPr>
          <a:xfrm>
            <a:off x="4723622" y="1736725"/>
            <a:ext cx="2141376" cy="971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492F0D5-3D13-42BA-A28E-3EFED931FDBB}"/>
              </a:ext>
            </a:extLst>
          </p:cNvPr>
          <p:cNvSpPr/>
          <p:nvPr/>
        </p:nvSpPr>
        <p:spPr>
          <a:xfrm>
            <a:off x="1231122" y="853751"/>
            <a:ext cx="5360956" cy="1819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E8D54F-065B-4CDC-A807-2D517CE16B43}"/>
              </a:ext>
            </a:extLst>
          </p:cNvPr>
          <p:cNvSpPr/>
          <p:nvPr/>
        </p:nvSpPr>
        <p:spPr>
          <a:xfrm>
            <a:off x="4746949" y="2988130"/>
            <a:ext cx="2141376" cy="590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26871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04" y="273844"/>
            <a:ext cx="8316247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325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IntelliDose</a:t>
            </a:r>
            <a:r>
              <a:rPr lang="en-GB" sz="232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chemotherapy order entry (COE) platform:</a:t>
            </a:r>
            <a:br>
              <a:rPr lang="en-GB" sz="232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32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2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Trends in metastatic gastric cancer chemotherapy treatment* (2005-2016 )</a:t>
            </a:r>
            <a:r>
              <a:rPr lang="en-US" sz="2325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325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950188"/>
              </p:ext>
            </p:extLst>
          </p:nvPr>
        </p:nvGraphicFramePr>
        <p:xfrm>
          <a:off x="87284" y="941899"/>
          <a:ext cx="8865527" cy="3452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014">
                  <a:extLst>
                    <a:ext uri="{9D8B030D-6E8A-4147-A177-3AD203B41FA5}">
                      <a16:colId xmlns:a16="http://schemas.microsoft.com/office/drawing/2014/main" xmlns="" val="2632607215"/>
                    </a:ext>
                  </a:extLst>
                </a:gridCol>
                <a:gridCol w="807122">
                  <a:extLst>
                    <a:ext uri="{9D8B030D-6E8A-4147-A177-3AD203B41FA5}">
                      <a16:colId xmlns:a16="http://schemas.microsoft.com/office/drawing/2014/main" xmlns="" val="190220230"/>
                    </a:ext>
                  </a:extLst>
                </a:gridCol>
                <a:gridCol w="768687">
                  <a:extLst>
                    <a:ext uri="{9D8B030D-6E8A-4147-A177-3AD203B41FA5}">
                      <a16:colId xmlns:a16="http://schemas.microsoft.com/office/drawing/2014/main" xmlns="" val="1164663935"/>
                    </a:ext>
                  </a:extLst>
                </a:gridCol>
                <a:gridCol w="794310">
                  <a:extLst>
                    <a:ext uri="{9D8B030D-6E8A-4147-A177-3AD203B41FA5}">
                      <a16:colId xmlns:a16="http://schemas.microsoft.com/office/drawing/2014/main" xmlns="" val="3758334434"/>
                    </a:ext>
                  </a:extLst>
                </a:gridCol>
                <a:gridCol w="794311">
                  <a:extLst>
                    <a:ext uri="{9D8B030D-6E8A-4147-A177-3AD203B41FA5}">
                      <a16:colId xmlns:a16="http://schemas.microsoft.com/office/drawing/2014/main" xmlns="" val="1516891104"/>
                    </a:ext>
                  </a:extLst>
                </a:gridCol>
                <a:gridCol w="1319579">
                  <a:extLst>
                    <a:ext uri="{9D8B030D-6E8A-4147-A177-3AD203B41FA5}">
                      <a16:colId xmlns:a16="http://schemas.microsoft.com/office/drawing/2014/main" xmlns="" val="3577701683"/>
                    </a:ext>
                  </a:extLst>
                </a:gridCol>
                <a:gridCol w="743065">
                  <a:extLst>
                    <a:ext uri="{9D8B030D-6E8A-4147-A177-3AD203B41FA5}">
                      <a16:colId xmlns:a16="http://schemas.microsoft.com/office/drawing/2014/main" xmlns="" val="1537640038"/>
                    </a:ext>
                  </a:extLst>
                </a:gridCol>
                <a:gridCol w="701645">
                  <a:extLst>
                    <a:ext uri="{9D8B030D-6E8A-4147-A177-3AD203B41FA5}">
                      <a16:colId xmlns:a16="http://schemas.microsoft.com/office/drawing/2014/main" xmlns="" val="1264106146"/>
                    </a:ext>
                  </a:extLst>
                </a:gridCol>
                <a:gridCol w="727100">
                  <a:extLst>
                    <a:ext uri="{9D8B030D-6E8A-4147-A177-3AD203B41FA5}">
                      <a16:colId xmlns:a16="http://schemas.microsoft.com/office/drawing/2014/main" xmlns="" val="1968890407"/>
                    </a:ext>
                  </a:extLst>
                </a:gridCol>
                <a:gridCol w="851694">
                  <a:extLst>
                    <a:ext uri="{9D8B030D-6E8A-4147-A177-3AD203B41FA5}">
                      <a16:colId xmlns:a16="http://schemas.microsoft.com/office/drawing/2014/main" xmlns="" val="3690485027"/>
                    </a:ext>
                  </a:extLst>
                </a:gridCol>
              </a:tblGrid>
              <a:tr h="4732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of initiation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first-line therapy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N=4,333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of initiation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second-line therapy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N=1,822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71171680"/>
                  </a:ext>
                </a:extLst>
              </a:tr>
              <a:tr h="269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2005-09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2010-12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2013-14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2015-16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2005-09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2010-12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2013-14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2015-16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7879060"/>
                  </a:ext>
                </a:extLst>
              </a:tr>
              <a:tr h="269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1,073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1,357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883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604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424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329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38950860"/>
                  </a:ext>
                </a:extLst>
              </a:tr>
              <a:tr h="269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FOLFOX (%)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41.0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FOLFOX (%)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16.4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94502675"/>
                  </a:ext>
                </a:extLst>
              </a:tr>
              <a:tr h="269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ECF/EOX (%)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ECF/EOX (%)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533984716"/>
                  </a:ext>
                </a:extLst>
              </a:tr>
              <a:tr h="269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DCF (%)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DCF (%)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921535417"/>
                  </a:ext>
                </a:extLst>
              </a:tr>
              <a:tr h="269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CF (%)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CF (%)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916726876"/>
                  </a:ext>
                </a:extLst>
              </a:tr>
              <a:tr h="269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TAX (%)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TAX (%)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22.8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223334581"/>
                  </a:ext>
                </a:extLst>
              </a:tr>
              <a:tr h="269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C+Irinotecan</a:t>
                      </a:r>
                      <a:r>
                        <a:rPr lang="en-US" sz="1400" dirty="0">
                          <a:effectLst/>
                        </a:rPr>
                        <a:t> (%)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FOLFIRI (%)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988154391"/>
                  </a:ext>
                </a:extLst>
              </a:tr>
              <a:tr h="269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C+TAX (%)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C+TAX (%)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19.7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968073892"/>
                  </a:ext>
                </a:extLst>
              </a:tr>
              <a:tr h="269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 mono (%)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FU mono (%)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112.1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883641121"/>
                  </a:ext>
                </a:extLst>
              </a:tr>
              <a:tr h="269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(%)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Other (%)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1650558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529" y="4469268"/>
            <a:ext cx="882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FOLFOX=</a:t>
            </a:r>
            <a:r>
              <a:rPr lang="en-US" sz="1000" dirty="0" err="1"/>
              <a:t>fluoropyrimidine</a:t>
            </a:r>
            <a:r>
              <a:rPr lang="en-US" sz="1000" dirty="0"/>
              <a:t> </a:t>
            </a:r>
            <a:r>
              <a:rPr lang="en-US" sz="1000" dirty="0">
                <a:solidFill>
                  <a:srgbClr val="00B050"/>
                </a:solidFill>
              </a:rPr>
              <a:t>(</a:t>
            </a:r>
            <a:r>
              <a:rPr lang="en-US" sz="1000" dirty="0"/>
              <a:t>FU</a:t>
            </a:r>
            <a:r>
              <a:rPr lang="en-US" sz="1000" dirty="0">
                <a:solidFill>
                  <a:srgbClr val="00B050"/>
                </a:solidFill>
              </a:rPr>
              <a:t>)</a:t>
            </a:r>
            <a:r>
              <a:rPr lang="en-US" sz="1000" dirty="0"/>
              <a:t> + </a:t>
            </a:r>
            <a:r>
              <a:rPr lang="en-US" sz="1000" dirty="0" err="1"/>
              <a:t>oxaliplatin</a:t>
            </a:r>
            <a:r>
              <a:rPr lang="en-US" sz="1000" dirty="0"/>
              <a:t> ; ECF/EOX=</a:t>
            </a:r>
            <a:r>
              <a:rPr lang="en-US" sz="1000" dirty="0" err="1"/>
              <a:t>epirubicin</a:t>
            </a:r>
            <a:r>
              <a:rPr lang="en-US" sz="1000" dirty="0"/>
              <a:t> + platinum + FU ; DCF=docetaxel (D) + cis/carboplatin (C) + FU ; CF=C + FU; TAX=</a:t>
            </a:r>
            <a:r>
              <a:rPr lang="en-US" sz="1000" dirty="0" err="1"/>
              <a:t>taxane</a:t>
            </a:r>
            <a:r>
              <a:rPr lang="en-US" sz="1000" dirty="0"/>
              <a:t>; DF = D + FU</a:t>
            </a:r>
          </a:p>
          <a:p>
            <a:r>
              <a:rPr lang="en-US" sz="1000" dirty="0"/>
              <a:t>* With or without biologic agents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812B99-73D0-45FA-B83D-D7F984DB4441}"/>
              </a:ext>
            </a:extLst>
          </p:cNvPr>
          <p:cNvSpPr txBox="1"/>
          <p:nvPr/>
        </p:nvSpPr>
        <p:spPr>
          <a:xfrm>
            <a:off x="5788401" y="4805782"/>
            <a:ext cx="3164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Abrams T et al.  GI Cancers Symposium 2018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97" y="244349"/>
            <a:ext cx="8823080" cy="426705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Trends in biologic/targeted agent use in 1</a:t>
            </a:r>
            <a:r>
              <a:rPr lang="en-US" sz="21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2</a:t>
            </a:r>
            <a:r>
              <a:rPr lang="en-US" sz="21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 therapy (2005-2016)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761613"/>
              </p:ext>
            </p:extLst>
          </p:nvPr>
        </p:nvGraphicFramePr>
        <p:xfrm>
          <a:off x="88490" y="1017646"/>
          <a:ext cx="4343400" cy="3406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017">
                  <a:extLst>
                    <a:ext uri="{9D8B030D-6E8A-4147-A177-3AD203B41FA5}">
                      <a16:colId xmlns:a16="http://schemas.microsoft.com/office/drawing/2014/main" xmlns="" val="2632607215"/>
                    </a:ext>
                  </a:extLst>
                </a:gridCol>
                <a:gridCol w="703835">
                  <a:extLst>
                    <a:ext uri="{9D8B030D-6E8A-4147-A177-3AD203B41FA5}">
                      <a16:colId xmlns:a16="http://schemas.microsoft.com/office/drawing/2014/main" xmlns="" val="190220230"/>
                    </a:ext>
                  </a:extLst>
                </a:gridCol>
                <a:gridCol w="750140">
                  <a:extLst>
                    <a:ext uri="{9D8B030D-6E8A-4147-A177-3AD203B41FA5}">
                      <a16:colId xmlns:a16="http://schemas.microsoft.com/office/drawing/2014/main" xmlns="" val="1164663935"/>
                    </a:ext>
                  </a:extLst>
                </a:gridCol>
                <a:gridCol w="676051">
                  <a:extLst>
                    <a:ext uri="{9D8B030D-6E8A-4147-A177-3AD203B41FA5}">
                      <a16:colId xmlns:a16="http://schemas.microsoft.com/office/drawing/2014/main" xmlns="" val="3758334434"/>
                    </a:ext>
                  </a:extLst>
                </a:gridCol>
                <a:gridCol w="722357">
                  <a:extLst>
                    <a:ext uri="{9D8B030D-6E8A-4147-A177-3AD203B41FA5}">
                      <a16:colId xmlns:a16="http://schemas.microsoft.com/office/drawing/2014/main" xmlns="" val="1516891104"/>
                    </a:ext>
                  </a:extLst>
                </a:gridCol>
              </a:tblGrid>
              <a:tr h="555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N=4,322</a:t>
                      </a:r>
                    </a:p>
                  </a:txBody>
                  <a:tcPr marL="51435" marR="51435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of initiation</a:t>
                      </a:r>
                      <a:r>
                        <a:rPr lang="en-US" sz="13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first-line biologic/targeted agent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71171680"/>
                  </a:ext>
                </a:extLst>
              </a:tr>
              <a:tr h="298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2005-09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2010-12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2013-14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2015-16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7879060"/>
                  </a:ext>
                </a:extLst>
              </a:tr>
              <a:tr h="290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Number of patients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1,106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1,371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886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949607010"/>
                  </a:ext>
                </a:extLst>
              </a:tr>
              <a:tr h="290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HER2</a:t>
                      </a:r>
                      <a:r>
                        <a:rPr lang="en-US" sz="13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agents</a:t>
                      </a:r>
                      <a:endParaRPr lang="en-US" sz="1300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13.9%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94502675"/>
                  </a:ext>
                </a:extLst>
              </a:tr>
              <a:tr h="555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Antiangiogenic agents</a:t>
                      </a:r>
                      <a:endParaRPr lang="en-US" sz="1300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4.9%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533984716"/>
                  </a:ext>
                </a:extLst>
              </a:tr>
              <a:tr h="290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  agents</a:t>
                      </a:r>
                      <a:endParaRPr lang="en-US" sz="1300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727863729"/>
                  </a:ext>
                </a:extLst>
              </a:tr>
              <a:tr h="290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PD-1/PD-L1 agents</a:t>
                      </a:r>
                      <a:endParaRPr lang="en-US" sz="1300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921535417"/>
                  </a:ext>
                </a:extLst>
              </a:tr>
              <a:tr h="8339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biologic</a:t>
                      </a: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br>
                        <a:rPr lang="en-US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targeted 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agent</a:t>
                      </a:r>
                      <a:r>
                        <a:rPr lang="en-US" sz="13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use</a:t>
                      </a:r>
                      <a:endParaRPr lang="en-US" sz="1300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96.7%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91.5%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86.4%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80.5%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223334581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0F7322AA-9717-4094-952A-B00BA0D4A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205313"/>
              </p:ext>
            </p:extLst>
          </p:nvPr>
        </p:nvGraphicFramePr>
        <p:xfrm>
          <a:off x="4431890" y="1001963"/>
          <a:ext cx="4609814" cy="3422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472">
                  <a:extLst>
                    <a:ext uri="{9D8B030D-6E8A-4147-A177-3AD203B41FA5}">
                      <a16:colId xmlns:a16="http://schemas.microsoft.com/office/drawing/2014/main" xmlns="" val="2632607215"/>
                    </a:ext>
                  </a:extLst>
                </a:gridCol>
                <a:gridCol w="747007">
                  <a:extLst>
                    <a:ext uri="{9D8B030D-6E8A-4147-A177-3AD203B41FA5}">
                      <a16:colId xmlns:a16="http://schemas.microsoft.com/office/drawing/2014/main" xmlns="" val="190220230"/>
                    </a:ext>
                  </a:extLst>
                </a:gridCol>
                <a:gridCol w="796152">
                  <a:extLst>
                    <a:ext uri="{9D8B030D-6E8A-4147-A177-3AD203B41FA5}">
                      <a16:colId xmlns:a16="http://schemas.microsoft.com/office/drawing/2014/main" xmlns="" val="1164663935"/>
                    </a:ext>
                  </a:extLst>
                </a:gridCol>
                <a:gridCol w="717519">
                  <a:extLst>
                    <a:ext uri="{9D8B030D-6E8A-4147-A177-3AD203B41FA5}">
                      <a16:colId xmlns:a16="http://schemas.microsoft.com/office/drawing/2014/main" xmlns="" val="3758334434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xmlns="" val="1516891104"/>
                    </a:ext>
                  </a:extLst>
                </a:gridCol>
              </a:tblGrid>
              <a:tr h="528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1,946</a:t>
                      </a:r>
                    </a:p>
                  </a:txBody>
                  <a:tcPr marL="51435" marR="51435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of initiation</a:t>
                      </a:r>
                      <a:r>
                        <a:rPr lang="en-US" sz="13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second-line biologic/targeted agent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71171680"/>
                  </a:ext>
                </a:extLst>
              </a:tr>
              <a:tr h="272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2005-09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2010-12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2013-14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2015-16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7879060"/>
                  </a:ext>
                </a:extLst>
              </a:tr>
              <a:tr h="260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Number of patients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444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472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949607010"/>
                  </a:ext>
                </a:extLst>
              </a:tr>
              <a:tr h="260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 agents</a:t>
                      </a:r>
                      <a:endParaRPr lang="en-US" sz="1300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94502675"/>
                  </a:ext>
                </a:extLst>
              </a:tr>
              <a:tr h="260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HER2 agents</a:t>
                      </a:r>
                      <a:endParaRPr lang="en-US" sz="1300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12.7%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14.7%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21.4%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533984716"/>
                  </a:ext>
                </a:extLst>
              </a:tr>
              <a:tr h="260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PD-1/PD-L1 agents</a:t>
                      </a:r>
                      <a:endParaRPr lang="en-US" sz="1300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727863729"/>
                  </a:ext>
                </a:extLst>
              </a:tr>
              <a:tr h="528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Antiangiogenic agents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921535417"/>
                  </a:ext>
                </a:extLst>
              </a:tr>
              <a:tr h="260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Bevacizumab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0.4%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223334581"/>
                  </a:ext>
                </a:extLst>
              </a:tr>
              <a:tr h="260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Ramucirumab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24.4%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481475221"/>
                  </a:ext>
                </a:extLst>
              </a:tr>
              <a:tr h="528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biologic</a:t>
                      </a: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br>
                        <a:rPr lang="en-US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targeted </a:t>
                      </a: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agent</a:t>
                      </a:r>
                      <a:r>
                        <a:rPr lang="en-US" sz="13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use</a:t>
                      </a:r>
                      <a:endParaRPr lang="en-US" sz="1300" strike="sng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90.5%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83.6%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78.6%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52.1%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4041583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CF53D0-4E36-41B4-BDFF-A0A52E5A50C1}"/>
              </a:ext>
            </a:extLst>
          </p:cNvPr>
          <p:cNvSpPr txBox="1"/>
          <p:nvPr/>
        </p:nvSpPr>
        <p:spPr>
          <a:xfrm>
            <a:off x="191731" y="4463570"/>
            <a:ext cx="8227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EGFR=epidermal growth factor receptor; HER2=human epidermal growth factor receptor 2; PD-1=programmed cell death protein 1; PD-L1=programmed cell death ligand 1</a:t>
            </a:r>
          </a:p>
          <a:p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876CCF-6017-4349-ADDB-38581DF3D147}"/>
              </a:ext>
            </a:extLst>
          </p:cNvPr>
          <p:cNvSpPr txBox="1"/>
          <p:nvPr/>
        </p:nvSpPr>
        <p:spPr>
          <a:xfrm>
            <a:off x="4850672" y="4805782"/>
            <a:ext cx="378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Modified from Abrams et al.  GI Cancers Symposium 2018</a:t>
            </a:r>
          </a:p>
        </p:txBody>
      </p:sp>
    </p:spTree>
    <p:extLst>
      <p:ext uri="{BB962C8B-B14F-4D97-AF65-F5344CB8AC3E}">
        <p14:creationId xmlns:p14="http://schemas.microsoft.com/office/powerpoint/2010/main" val="22329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99986-40DF-4149-8A3E-5F0A0CABE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36786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we moving from CROSS and MAGIC to FLOT 4?</a:t>
            </a:r>
            <a:b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FLOT4 Study Design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4876801" y="1416124"/>
            <a:ext cx="4073045" cy="817245"/>
          </a:xfrm>
          <a:prstGeom prst="roundRect">
            <a:avLst/>
          </a:prstGeom>
          <a:solidFill>
            <a:srgbClr val="00A5D9"/>
          </a:solidFill>
          <a:ln w="25400" cap="flat" cmpd="sng" algn="ctr">
            <a:solidFill>
              <a:schemeClr val="bg1"/>
            </a:solidFill>
            <a:prstDash val="solid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endParaRPr lang="en-US" sz="1600" kern="0" dirty="0">
              <a:solidFill>
                <a:srgbClr val="000000"/>
              </a:solidFill>
              <a:latin typeface="Arial"/>
              <a:ea typeface="ＭＳ Ｐゴシック" charset="0"/>
              <a:cs typeface="Lucida Sans Unicode" pitchFamily="34" charset="0"/>
            </a:endParaRPr>
          </a:p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charset="0"/>
                <a:cs typeface="Lucida Sans Unicode" pitchFamily="34" charset="0"/>
              </a:rPr>
              <a:t>     </a:t>
            </a:r>
            <a:r>
              <a:rPr lang="en-US" sz="16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Lucida Sans Unicode" pitchFamily="34" charset="0"/>
              </a:rPr>
              <a:t>FLOT x4 - RESECTION - FLOT x4</a:t>
            </a:r>
          </a:p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endParaRPr lang="en-US" sz="1600" kern="0" dirty="0">
              <a:solidFill>
                <a:srgbClr val="000000"/>
              </a:solidFill>
              <a:latin typeface="Arial"/>
              <a:ea typeface="ＭＳ Ｐゴシック" charset="0"/>
              <a:cs typeface="Lucida Sans Unicode" pitchFamily="34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4876801" y="2992218"/>
            <a:ext cx="4073045" cy="817245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endParaRPr lang="en-US" sz="1600" kern="0" dirty="0">
              <a:solidFill>
                <a:srgbClr val="000000"/>
              </a:solidFill>
              <a:latin typeface="Arial"/>
              <a:ea typeface="ＭＳ Ｐゴシック" charset="0"/>
              <a:cs typeface="Lucida Sans Unicode" pitchFamily="34" charset="0"/>
            </a:endParaRPr>
          </a:p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charset="0"/>
                <a:cs typeface="Lucida Sans Unicode" pitchFamily="34" charset="0"/>
              </a:rPr>
              <a:t>  </a:t>
            </a:r>
            <a:r>
              <a:rPr lang="en-US" sz="16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Lucida Sans Unicode" pitchFamily="34" charset="0"/>
              </a:rPr>
              <a:t>ECF/ECX x3 - RESECTION - ECF/ECX x3</a:t>
            </a:r>
          </a:p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charset="0"/>
                <a:cs typeface="Lucida Sans Unicode" pitchFamily="34" charset="0"/>
              </a:rPr>
              <a:t> </a:t>
            </a: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61927" y="1477615"/>
            <a:ext cx="2563813" cy="2288286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 marL="285750" indent="-285750" defTabSz="446088">
              <a:spcBef>
                <a:spcPct val="20000"/>
              </a:spcBef>
              <a:buClr>
                <a:srgbClr val="163174"/>
              </a:buClr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defTabSz="446088">
              <a:spcBef>
                <a:spcPct val="20000"/>
              </a:spcBef>
              <a:buClr>
                <a:srgbClr val="163174"/>
              </a:buClr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46088">
              <a:spcBef>
                <a:spcPct val="20000"/>
              </a:spcBef>
              <a:buClr>
                <a:srgbClr val="163174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60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60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43" indent="-285743" defTabSz="446077" fontAlgn="base">
              <a:spcBef>
                <a:spcPct val="0"/>
              </a:spcBef>
              <a:spcAft>
                <a:spcPct val="20000"/>
              </a:spcAft>
              <a:buClr>
                <a:srgbClr val="FF9813"/>
              </a:buClr>
            </a:pPr>
            <a:r>
              <a:rPr lang="en-US" altLang="de-DE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Gastric cancer or adenocarcinoma of the gastro-esophageal junction type I-III</a:t>
            </a:r>
          </a:p>
          <a:p>
            <a:pPr marL="285743" indent="-285743" defTabSz="446077" fontAlgn="base">
              <a:spcBef>
                <a:spcPct val="0"/>
              </a:spcBef>
              <a:spcAft>
                <a:spcPct val="20000"/>
              </a:spcAft>
              <a:buClr>
                <a:srgbClr val="FF9813"/>
              </a:buClr>
            </a:pPr>
            <a:r>
              <a:rPr lang="en-US" altLang="de-DE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Medically and technically operable</a:t>
            </a:r>
          </a:p>
          <a:p>
            <a:pPr marL="285743" indent="-285743" defTabSz="446077" fontAlgn="base">
              <a:spcBef>
                <a:spcPct val="0"/>
              </a:spcBef>
              <a:spcAft>
                <a:spcPct val="20000"/>
              </a:spcAft>
              <a:buClr>
                <a:srgbClr val="FF9813"/>
              </a:buClr>
            </a:pPr>
            <a:r>
              <a:rPr lang="en-US" altLang="de-DE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cT2-4/cN-any/cM0 or cT-any/cN+/cM0</a:t>
            </a:r>
          </a:p>
        </p:txBody>
      </p:sp>
      <p:sp>
        <p:nvSpPr>
          <p:cNvPr id="43" name="AutoShape 11"/>
          <p:cNvSpPr>
            <a:spLocks noChangeArrowheads="1"/>
          </p:cNvSpPr>
          <p:nvPr/>
        </p:nvSpPr>
        <p:spPr bwMode="auto">
          <a:xfrm>
            <a:off x="3173413" y="2489201"/>
            <a:ext cx="377825" cy="263525"/>
          </a:xfrm>
          <a:prstGeom prst="rightArrow">
            <a:avLst>
              <a:gd name="adj1" fmla="val 50000"/>
              <a:gd name="adj2" fmla="val 49916"/>
            </a:avLst>
          </a:prstGeom>
          <a:gradFill rotWithShape="1">
            <a:gsLst>
              <a:gs pos="0">
                <a:srgbClr val="00465C">
                  <a:alpha val="0"/>
                </a:srgbClr>
              </a:gs>
              <a:gs pos="100000">
                <a:srgbClr val="0097C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18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00" b="1" kern="0">
              <a:solidFill>
                <a:srgbClr val="F9FAFD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4" name="Group 18"/>
          <p:cNvGrpSpPr>
            <a:grpSpLocks/>
          </p:cNvGrpSpPr>
          <p:nvPr/>
        </p:nvGrpSpPr>
        <p:grpSpPr bwMode="auto">
          <a:xfrm>
            <a:off x="3578225" y="2278063"/>
            <a:ext cx="685800" cy="711200"/>
            <a:chOff x="2466" y="2672"/>
            <a:chExt cx="432" cy="448"/>
          </a:xfrm>
        </p:grpSpPr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2611" y="2781"/>
              <a:ext cx="142" cy="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449252" fontAlgn="base">
                <a:spcBef>
                  <a:spcPts val="15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tabLst>
                  <a:tab pos="0" algn="l"/>
                  <a:tab pos="447664" algn="l"/>
                  <a:tab pos="896915" algn="l"/>
                  <a:tab pos="1346166" algn="l"/>
                  <a:tab pos="1795418" algn="l"/>
                  <a:tab pos="2244669" algn="l"/>
                  <a:tab pos="2693921" algn="l"/>
                  <a:tab pos="3143171" algn="l"/>
                  <a:tab pos="3592424" algn="l"/>
                  <a:tab pos="4041674" algn="l"/>
                  <a:tab pos="4490926" algn="l"/>
                  <a:tab pos="4940177" algn="l"/>
                  <a:tab pos="5389428" algn="l"/>
                  <a:tab pos="5838679" algn="l"/>
                  <a:tab pos="6287931" algn="l"/>
                  <a:tab pos="6737182" algn="l"/>
                  <a:tab pos="7186433" algn="l"/>
                  <a:tab pos="7635684" algn="l"/>
                  <a:tab pos="8084936" algn="l"/>
                  <a:tab pos="8534187" algn="l"/>
                  <a:tab pos="8983439" algn="l"/>
                </a:tabLst>
                <a:defRPr/>
              </a:pPr>
              <a:r>
                <a:rPr lang="en-US" sz="2400" kern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R</a:t>
              </a:r>
            </a:p>
          </p:txBody>
        </p:sp>
        <p:sp>
          <p:nvSpPr>
            <p:cNvPr id="46" name="Oval 6"/>
            <p:cNvSpPr>
              <a:spLocks noChangeArrowheads="1"/>
            </p:cNvSpPr>
            <p:nvPr/>
          </p:nvSpPr>
          <p:spPr bwMode="auto">
            <a:xfrm>
              <a:off x="2466" y="2672"/>
              <a:ext cx="432" cy="448"/>
            </a:xfrm>
            <a:prstGeom prst="ellipse">
              <a:avLst/>
            </a:prstGeom>
            <a:noFill/>
            <a:ln w="25560">
              <a:solidFill>
                <a:srgbClr val="1475B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kern="0">
                <a:solidFill>
                  <a:srgbClr val="FFFFFF"/>
                </a:solidFill>
                <a:latin typeface="Arial"/>
                <a:ea typeface="ＭＳ Ｐゴシック" charset="0"/>
              </a:endParaRPr>
            </a:p>
          </p:txBody>
        </p:sp>
      </p:grpSp>
      <p:sp>
        <p:nvSpPr>
          <p:cNvPr id="47" name="Textfeld 15"/>
          <p:cNvSpPr txBox="1">
            <a:spLocks noChangeArrowheads="1"/>
          </p:cNvSpPr>
          <p:nvPr/>
        </p:nvSpPr>
        <p:spPr bwMode="auto">
          <a:xfrm>
            <a:off x="3505201" y="3161722"/>
            <a:ext cx="8322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kern="0" dirty="0">
                <a:solidFill>
                  <a:srgbClr val="FFFFFF"/>
                </a:solidFill>
                <a:latin typeface="Arial"/>
                <a:ea typeface="ＭＳ Ｐゴシック" charset="0"/>
              </a:rPr>
              <a:t>n=716</a:t>
            </a:r>
          </a:p>
        </p:txBody>
      </p:sp>
      <p:sp>
        <p:nvSpPr>
          <p:cNvPr id="48" name="Text Box 12"/>
          <p:cNvSpPr>
            <a:spLocks noChangeArrowheads="1"/>
          </p:cNvSpPr>
          <p:nvPr/>
        </p:nvSpPr>
        <p:spPr bwMode="auto">
          <a:xfrm>
            <a:off x="2809079" y="1257475"/>
            <a:ext cx="387352" cy="2757139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r>
              <a:rPr lang="en-US" sz="12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Lucida Sans Unicode" pitchFamily="34" charset="0"/>
              </a:rPr>
              <a:t>S</a:t>
            </a:r>
          </a:p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r>
              <a:rPr lang="en-US" sz="12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Lucida Sans Unicode" pitchFamily="34" charset="0"/>
              </a:rPr>
              <a:t>T</a:t>
            </a:r>
          </a:p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r>
              <a:rPr lang="en-US" sz="12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Lucida Sans Unicode" pitchFamily="34" charset="0"/>
              </a:rPr>
              <a:t>RA</a:t>
            </a:r>
          </a:p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r>
              <a:rPr lang="en-US" sz="12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Lucida Sans Unicode" pitchFamily="34" charset="0"/>
              </a:rPr>
              <a:t>T</a:t>
            </a:r>
          </a:p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r>
              <a:rPr lang="en-US" sz="12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Lucida Sans Unicode" pitchFamily="34" charset="0"/>
              </a:rPr>
              <a:t>I</a:t>
            </a:r>
          </a:p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r>
              <a:rPr lang="en-US" sz="12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Lucida Sans Unicode" pitchFamily="34" charset="0"/>
              </a:rPr>
              <a:t>F</a:t>
            </a:r>
          </a:p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r>
              <a:rPr lang="en-US" sz="12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Lucida Sans Unicode" pitchFamily="34" charset="0"/>
              </a:rPr>
              <a:t>I</a:t>
            </a:r>
          </a:p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r>
              <a:rPr lang="en-US" sz="12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Lucida Sans Unicode" pitchFamily="34" charset="0"/>
              </a:rPr>
              <a:t>CA</a:t>
            </a:r>
          </a:p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r>
              <a:rPr lang="en-US" sz="12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Lucida Sans Unicode" pitchFamily="34" charset="0"/>
              </a:rPr>
              <a:t>T</a:t>
            </a:r>
          </a:p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r>
              <a:rPr lang="en-US" sz="12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Lucida Sans Unicode" pitchFamily="34" charset="0"/>
              </a:rPr>
              <a:t>I</a:t>
            </a:r>
          </a:p>
          <a:p>
            <a:pPr algn="ctr" defTabSz="44925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378" algn="l"/>
                <a:tab pos="1828754" algn="l"/>
                <a:tab pos="2743132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5" algn="l"/>
                <a:tab pos="9143771" algn="l"/>
                <a:tab pos="10058149" algn="l"/>
              </a:tabLst>
              <a:defRPr/>
            </a:pPr>
            <a:r>
              <a:rPr lang="en-US" sz="12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Lucida Sans Unicode" pitchFamily="34" charset="0"/>
              </a:rPr>
              <a:t>ON</a:t>
            </a:r>
          </a:p>
        </p:txBody>
      </p:sp>
      <p:sp>
        <p:nvSpPr>
          <p:cNvPr id="49" name="AutoShape 11"/>
          <p:cNvSpPr>
            <a:spLocks noChangeArrowheads="1"/>
          </p:cNvSpPr>
          <p:nvPr/>
        </p:nvSpPr>
        <p:spPr bwMode="auto">
          <a:xfrm rot="19471360">
            <a:off x="4058132" y="1943101"/>
            <a:ext cx="847725" cy="263525"/>
          </a:xfrm>
          <a:prstGeom prst="rightArrow">
            <a:avLst>
              <a:gd name="adj1" fmla="val 50000"/>
              <a:gd name="adj2" fmla="val 50070"/>
            </a:avLst>
          </a:prstGeom>
          <a:gradFill rotWithShape="1">
            <a:gsLst>
              <a:gs pos="0">
                <a:srgbClr val="00465C">
                  <a:alpha val="0"/>
                </a:srgbClr>
              </a:gs>
              <a:gs pos="100000">
                <a:srgbClr val="0097C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18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00" b="1" ker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AutoShape 11"/>
          <p:cNvSpPr>
            <a:spLocks noChangeArrowheads="1"/>
          </p:cNvSpPr>
          <p:nvPr/>
        </p:nvSpPr>
        <p:spPr bwMode="auto">
          <a:xfrm rot="2255460">
            <a:off x="4051781" y="3074989"/>
            <a:ext cx="846138" cy="263525"/>
          </a:xfrm>
          <a:prstGeom prst="rightArrow">
            <a:avLst>
              <a:gd name="adj1" fmla="val 50000"/>
              <a:gd name="adj2" fmla="val 49976"/>
            </a:avLst>
          </a:prstGeom>
          <a:gradFill rotWithShape="1">
            <a:gsLst>
              <a:gs pos="0">
                <a:srgbClr val="00465C">
                  <a:alpha val="0"/>
                </a:srgbClr>
              </a:gs>
              <a:gs pos="100000">
                <a:srgbClr val="0097C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18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00" b="1" ker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Textfeld 1"/>
          <p:cNvSpPr txBox="1">
            <a:spLocks noChangeArrowheads="1"/>
          </p:cNvSpPr>
          <p:nvPr/>
        </p:nvSpPr>
        <p:spPr bwMode="auto">
          <a:xfrm>
            <a:off x="4830908" y="2306639"/>
            <a:ext cx="4118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63174"/>
              </a:buClr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63174"/>
              </a:buClr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63174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de-DE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FLOT:</a:t>
            </a:r>
            <a:r>
              <a:rPr lang="en-US" altLang="de-DE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docetaxel </a:t>
            </a:r>
            <a:r>
              <a:rPr lang="en-US" altLang="de-DE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mg/m</a:t>
            </a:r>
            <a:r>
              <a:rPr lang="en-US" altLang="de-DE" sz="12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de-DE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d1; 5-FU 2600 mg/m², d1; leucovorin 200 mg/m², d1; oxaliplatin 85 mg/m², d1, every two weeks</a:t>
            </a:r>
          </a:p>
        </p:txBody>
      </p:sp>
      <p:sp>
        <p:nvSpPr>
          <p:cNvPr id="54" name="Textfeld 5"/>
          <p:cNvSpPr txBox="1">
            <a:spLocks noChangeArrowheads="1"/>
          </p:cNvSpPr>
          <p:nvPr/>
        </p:nvSpPr>
        <p:spPr bwMode="auto">
          <a:xfrm>
            <a:off x="4876801" y="3906619"/>
            <a:ext cx="40730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63174"/>
              </a:buClr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63174"/>
              </a:buClr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63174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de-DE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ECF/ECX: </a:t>
            </a:r>
            <a:r>
              <a:rPr lang="en-US" altLang="de-DE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Epirubicin 50 mg/m</a:t>
            </a:r>
            <a:r>
              <a:rPr lang="en-US" altLang="de-DE" sz="12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de-DE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d1; cisplatin 60 mg/m², d1; 5-FU 200 mg/m² (or capecitabine 1250 mg/m² </a:t>
            </a:r>
            <a:r>
              <a:rPr lang="en-US" altLang="de-DE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p.o.</a:t>
            </a:r>
            <a:r>
              <a:rPr lang="en-US" altLang="de-DE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divided into two doses d1-d21), every three weeks</a:t>
            </a:r>
          </a:p>
        </p:txBody>
      </p:sp>
      <p:pic>
        <p:nvPicPr>
          <p:cNvPr id="55" name="Picture 6" descr="AIO_dunkelblau_rand_w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8" r="1418" b="6772"/>
          <a:stretch>
            <a:fillRect/>
          </a:stretch>
        </p:blipFill>
        <p:spPr bwMode="auto">
          <a:xfrm>
            <a:off x="7772400" y="400593"/>
            <a:ext cx="908050" cy="35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4943"/>
            <a:ext cx="1624602" cy="35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30930" y="4019550"/>
            <a:ext cx="464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Stratification: </a:t>
            </a:r>
            <a:r>
              <a:rPr lang="en-US" sz="1200" dirty="0">
                <a:solidFill>
                  <a:srgbClr val="FBB040"/>
                </a:solidFill>
                <a:latin typeface="Arial" charset="0"/>
                <a:ea typeface="ＭＳ Ｐゴシック" charset="0"/>
              </a:rPr>
              <a:t>ECOG</a:t>
            </a:r>
            <a:r>
              <a:rPr lang="en-US" sz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(0 or 1 vs. 2), </a:t>
            </a:r>
            <a:r>
              <a:rPr lang="en-US" sz="1200" dirty="0">
                <a:solidFill>
                  <a:srgbClr val="FBB040"/>
                </a:solidFill>
                <a:latin typeface="Arial" charset="0"/>
                <a:ea typeface="ＭＳ Ｐゴシック" charset="0"/>
              </a:rPr>
              <a:t>location of primary </a:t>
            </a:r>
            <a:r>
              <a:rPr lang="en-US" sz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(GEJ type I vs. type II/III vs. stomach), </a:t>
            </a:r>
            <a:r>
              <a:rPr lang="en-US" sz="1200" dirty="0">
                <a:solidFill>
                  <a:srgbClr val="FBB040"/>
                </a:solidFill>
                <a:latin typeface="Arial" charset="0"/>
                <a:ea typeface="ＭＳ Ｐゴシック" charset="0"/>
              </a:rPr>
              <a:t>age</a:t>
            </a:r>
            <a:r>
              <a:rPr lang="en-US" sz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(&lt; 60 vs. 60-69 vs. ≥70 years) and </a:t>
            </a:r>
            <a:r>
              <a:rPr lang="en-US" sz="1200" dirty="0">
                <a:solidFill>
                  <a:srgbClr val="FBB040"/>
                </a:solidFill>
                <a:latin typeface="Arial" charset="0"/>
                <a:ea typeface="ＭＳ Ｐゴシック" charset="0"/>
              </a:rPr>
              <a:t>nodal status </a:t>
            </a:r>
            <a:r>
              <a:rPr lang="en-US" sz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(cN+ vs. cN-).  </a:t>
            </a:r>
          </a:p>
        </p:txBody>
      </p:sp>
      <p:sp>
        <p:nvSpPr>
          <p:cNvPr id="5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22341" y="4849355"/>
            <a:ext cx="2895600" cy="228600"/>
          </a:xfrm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DC63F">
                    <a:lumMod val="40000"/>
                    <a:lumOff val="60000"/>
                  </a:srgbClr>
                </a:solidFill>
              </a:rPr>
              <a:t>Presented by: Salah-Eddin Al-Batran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29514" y="829053"/>
            <a:ext cx="678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Randomized, multicenter, investigator-initiated, phase II/III study </a:t>
            </a:r>
          </a:p>
        </p:txBody>
      </p:sp>
    </p:spTree>
    <p:extLst>
      <p:ext uri="{BB962C8B-B14F-4D97-AF65-F5344CB8AC3E}">
        <p14:creationId xmlns:p14="http://schemas.microsoft.com/office/powerpoint/2010/main" val="5986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FLOT4: Progression-Free Survival</a:t>
            </a:r>
          </a:p>
        </p:txBody>
      </p:sp>
      <p:sp>
        <p:nvSpPr>
          <p:cNvPr id="20" name="Textfeld 4"/>
          <p:cNvSpPr txBox="1">
            <a:spLocks noChangeArrowheads="1"/>
          </p:cNvSpPr>
          <p:nvPr/>
        </p:nvSpPr>
        <p:spPr bwMode="auto">
          <a:xfrm>
            <a:off x="6248400" y="1021513"/>
            <a:ext cx="25908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63174"/>
              </a:buClr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63174"/>
              </a:buClr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63174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de-DE" sz="1300" dirty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 	ECF/ECX	FLOT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de-DE" sz="1300" dirty="0">
              <a:solidFill>
                <a:srgbClr val="FFFFFF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de-DE" sz="1300" dirty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mPFS 18 months 	30 months 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de-DE" sz="1300" dirty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	  [15-22] 	[21-41]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de-DE" sz="1300" dirty="0">
              <a:solidFill>
                <a:srgbClr val="FFFFFF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de-DE" sz="1300" dirty="0">
                <a:solidFill>
                  <a:srgbClr val="FBB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HR	0.75 [0.62-0.91] 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de-DE" sz="1300" dirty="0">
                <a:solidFill>
                  <a:srgbClr val="FBB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	p=0.004 (log rank)</a:t>
            </a:r>
          </a:p>
        </p:txBody>
      </p:sp>
      <p:cxnSp>
        <p:nvCxnSpPr>
          <p:cNvPr id="21" name="Gerader Verbinder 20"/>
          <p:cNvCxnSpPr>
            <a:cxnSpLocks/>
          </p:cNvCxnSpPr>
          <p:nvPr/>
        </p:nvCxnSpPr>
        <p:spPr>
          <a:xfrm>
            <a:off x="6248400" y="1319169"/>
            <a:ext cx="236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6248400" y="1921226"/>
            <a:ext cx="236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6248400" y="3147969"/>
            <a:ext cx="236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6248401" y="2988872"/>
            <a:ext cx="2557639" cy="8925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FFFFFF"/>
              </a:solidFill>
              <a:latin typeface="Verdana,Regular"/>
              <a:ea typeface="ＭＳ Ｐゴシック" charset="0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FFFFFF"/>
                </a:solidFill>
                <a:latin typeface="Verdana,Regular"/>
                <a:ea typeface="ＭＳ Ｐゴシック" charset="0"/>
              </a:rPr>
              <a:t>2y		43%		53% 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FFFFFF"/>
                </a:solidFill>
                <a:latin typeface="Verdana,Regular"/>
                <a:ea typeface="ＭＳ Ｐゴシック" charset="0"/>
              </a:rPr>
              <a:t>3y 		37%		46% 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FFFFFF"/>
                </a:solidFill>
                <a:latin typeface="Verdana,Regular"/>
                <a:ea typeface="ＭＳ Ｐゴシック" charset="0"/>
              </a:rPr>
              <a:t>5y 		31% 		41% </a:t>
            </a:r>
            <a:endParaRPr lang="en-US" sz="13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248401" y="2855582"/>
            <a:ext cx="2459328" cy="29238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300" dirty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PFS rate* 	ECF/ECX	FLOT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248401" y="3971152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*projected PFS rates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870026"/>
            <a:ext cx="5519561" cy="3759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22341" y="4849355"/>
            <a:ext cx="2895600" cy="228600"/>
          </a:xfrm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DC63F">
                    <a:lumMod val="40000"/>
                    <a:lumOff val="60000"/>
                  </a:srgbClr>
                </a:solidFill>
              </a:rPr>
              <a:t>Presented by: Salah-Eddin Al-Batran</a:t>
            </a:r>
          </a:p>
        </p:txBody>
      </p:sp>
    </p:spTree>
    <p:extLst>
      <p:ext uri="{BB962C8B-B14F-4D97-AF65-F5344CB8AC3E}">
        <p14:creationId xmlns:p14="http://schemas.microsoft.com/office/powerpoint/2010/main" val="320762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FLOT4: Overall Survival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5122"/>
          <a:stretch/>
        </p:blipFill>
        <p:spPr>
          <a:xfrm>
            <a:off x="533400" y="850572"/>
            <a:ext cx="5519561" cy="37785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Textfeld 4"/>
          <p:cNvSpPr txBox="1">
            <a:spLocks noChangeArrowheads="1"/>
          </p:cNvSpPr>
          <p:nvPr/>
        </p:nvSpPr>
        <p:spPr bwMode="auto">
          <a:xfrm>
            <a:off x="6248400" y="1021513"/>
            <a:ext cx="281940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63174"/>
              </a:buClr>
              <a:buFont typeface="Arial" panose="020B0604020202020204" pitchFamily="34" charset="0"/>
              <a:buChar char="•"/>
              <a:defRPr sz="32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63174"/>
              </a:buClr>
              <a:buFont typeface="Arial" panose="020B0604020202020204" pitchFamily="34" charset="0"/>
              <a:buChar char="–"/>
              <a:defRPr sz="28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63174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de-DE" sz="1300" dirty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 	ECF/ECX	FLOT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de-DE" sz="1300" dirty="0">
              <a:solidFill>
                <a:srgbClr val="FFFFFF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de-DE" sz="1300" dirty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mOS	  35 months  50 months 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de-DE" sz="1300" dirty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	  [27-46] 	 [38-na]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de-DE" sz="1300" dirty="0">
              <a:solidFill>
                <a:srgbClr val="FFFFFF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de-DE" sz="1300" dirty="0">
                <a:solidFill>
                  <a:srgbClr val="FBB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HR 	0.77 [0.63 - 0.94] 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de-DE" sz="1300" dirty="0">
                <a:solidFill>
                  <a:srgbClr val="FBB040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          p=0.012 (log rank)</a:t>
            </a:r>
          </a:p>
        </p:txBody>
      </p:sp>
      <p:cxnSp>
        <p:nvCxnSpPr>
          <p:cNvPr id="21" name="Gerader Verbinder 20"/>
          <p:cNvCxnSpPr>
            <a:cxnSpLocks/>
          </p:cNvCxnSpPr>
          <p:nvPr/>
        </p:nvCxnSpPr>
        <p:spPr>
          <a:xfrm>
            <a:off x="6248400" y="1319169"/>
            <a:ext cx="236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6248400" y="1921226"/>
            <a:ext cx="236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6248400" y="3147969"/>
            <a:ext cx="2362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6248401" y="2988872"/>
            <a:ext cx="2557639" cy="8925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FFFFFF"/>
              </a:solidFill>
              <a:latin typeface="Verdana,Regular"/>
              <a:ea typeface="ＭＳ Ｐゴシック" charset="0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FFFFFF"/>
                </a:solidFill>
                <a:latin typeface="Verdana,Regular"/>
                <a:ea typeface="ＭＳ Ｐゴシック" charset="0"/>
              </a:rPr>
              <a:t>2y		59%		68% 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FBB040"/>
                </a:solidFill>
                <a:latin typeface="Verdana,Regular"/>
                <a:ea typeface="ＭＳ Ｐゴシック" charset="0"/>
              </a:rPr>
              <a:t>3y 		48%		57% 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FFFFFF"/>
                </a:solidFill>
                <a:latin typeface="Verdana,Regular"/>
                <a:ea typeface="ＭＳ Ｐゴシック" charset="0"/>
              </a:rPr>
              <a:t>5y 		36% 		45% </a:t>
            </a:r>
            <a:endParaRPr lang="en-US" sz="13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248401" y="2855582"/>
            <a:ext cx="2459328" cy="29238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300" dirty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OS rate* 	ECF/ECX	FLOT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248401" y="3971152"/>
            <a:ext cx="1524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*projected OS rates</a:t>
            </a:r>
          </a:p>
        </p:txBody>
      </p:sp>
      <p:sp>
        <p:nvSpPr>
          <p:cNvPr id="2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22341" y="4849355"/>
            <a:ext cx="2895600" cy="228600"/>
          </a:xfrm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DC63F">
                    <a:lumMod val="40000"/>
                    <a:lumOff val="60000"/>
                  </a:srgbClr>
                </a:solidFill>
              </a:rPr>
              <a:t>Presented by: Salah-Eddin Al-Batran</a:t>
            </a:r>
          </a:p>
        </p:txBody>
      </p:sp>
    </p:spTree>
    <p:extLst>
      <p:ext uri="{BB962C8B-B14F-4D97-AF65-F5344CB8AC3E}">
        <p14:creationId xmlns:p14="http://schemas.microsoft.com/office/powerpoint/2010/main" val="8499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C1D01-A394-4AA1-B398-E4A204EE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104728"/>
            <a:ext cx="7886700" cy="68018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FLOT 4</a:t>
            </a: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Toxicity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Inhaltsplatzhalter 4">
            <a:extLst>
              <a:ext uri="{FF2B5EF4-FFF2-40B4-BE49-F238E27FC236}">
                <a16:creationId xmlns:a16="http://schemas.microsoft.com/office/drawing/2014/main" xmlns="" id="{1AECF2F5-BD6F-48BF-BC71-16B54BF570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45607"/>
              </p:ext>
            </p:extLst>
          </p:nvPr>
        </p:nvGraphicFramePr>
        <p:xfrm>
          <a:off x="228600" y="1965746"/>
          <a:ext cx="8610600" cy="2961640"/>
        </p:xfrm>
        <a:graphic>
          <a:graphicData uri="http://schemas.openxmlformats.org/drawingml/2006/table">
            <a:tbl>
              <a:tblPr firstRow="1" bandRow="1"/>
              <a:tblGrid>
                <a:gridCol w="2152650">
                  <a:extLst>
                    <a:ext uri="{9D8B030D-6E8A-4147-A177-3AD203B41FA5}">
                      <a16:colId xmlns:a16="http://schemas.microsoft.com/office/drawing/2014/main" xmlns="" val="1929351196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xmlns="" val="222744717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xmlns="" val="2879185727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xmlns="" val="3190106179"/>
                    </a:ext>
                  </a:extLst>
                </a:gridCol>
              </a:tblGrid>
              <a:tr h="251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Grade 3-4 &gt;5%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pt-BR" sz="1400" dirty="0"/>
                        <a:t>ECF/ECX (N=354)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pt-BR" sz="1400" dirty="0"/>
                        <a:t>FLOT (N=354)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P-value (Chi-Square)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212968"/>
                  </a:ext>
                </a:extLst>
              </a:tr>
              <a:tr h="251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Diarrhea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13 (4%)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34 (10%)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0.002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066879"/>
                  </a:ext>
                </a:extLst>
              </a:tr>
              <a:tr h="251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Vomiting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27 (8%)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7 (2%)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&lt;0.001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075632"/>
                  </a:ext>
                </a:extLst>
              </a:tr>
              <a:tr h="251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Nausea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55 (16%)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26 (7%)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0.001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1892862"/>
                  </a:ext>
                </a:extLst>
              </a:tr>
              <a:tr h="251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Fatigue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38 (11%)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25 (7%)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3684875"/>
                  </a:ext>
                </a:extLst>
              </a:tr>
              <a:tr h="251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Infections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30 (9%)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63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(18%)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&lt;0.001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91335"/>
                  </a:ext>
                </a:extLst>
              </a:tr>
              <a:tr h="251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Leukopenia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75 (21%)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94 (27%)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4682828"/>
                  </a:ext>
                </a:extLst>
              </a:tr>
              <a:tr h="251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Neutropenia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139 (39%)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181 (51%)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0.002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4356166"/>
                  </a:ext>
                </a:extLst>
              </a:tr>
              <a:tr h="251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Sensory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 (2%)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24 (7%)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0.002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069085"/>
                  </a:ext>
                </a:extLst>
              </a:tr>
              <a:tr h="251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Thromboembolic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22 (6%)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 (3%)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0.03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0876081"/>
                  </a:ext>
                </a:extLst>
              </a:tr>
              <a:tr h="251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Anemia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20 (6%)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 (3%)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0.04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5649942"/>
                  </a:ext>
                </a:extLst>
              </a:tr>
            </a:tbl>
          </a:graphicData>
        </a:graphic>
      </p:graphicFrame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xmlns="" id="{32E296C7-FC43-4A88-A190-D0DFAB1192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438260"/>
              </p:ext>
            </p:extLst>
          </p:nvPr>
        </p:nvGraphicFramePr>
        <p:xfrm>
          <a:off x="228600" y="784916"/>
          <a:ext cx="8610600" cy="1104357"/>
        </p:xfrm>
        <a:graphic>
          <a:graphicData uri="http://schemas.openxmlformats.org/drawingml/2006/table">
            <a:tbl>
              <a:tblPr firstRow="1" bandRow="1"/>
              <a:tblGrid>
                <a:gridCol w="2710543">
                  <a:extLst>
                    <a:ext uri="{9D8B030D-6E8A-4147-A177-3AD203B41FA5}">
                      <a16:colId xmlns:a16="http://schemas.microsoft.com/office/drawing/2014/main" xmlns="" val="1929351196"/>
                    </a:ext>
                  </a:extLst>
                </a:gridCol>
                <a:gridCol w="1937657">
                  <a:extLst>
                    <a:ext uri="{9D8B030D-6E8A-4147-A177-3AD203B41FA5}">
                      <a16:colId xmlns:a16="http://schemas.microsoft.com/office/drawing/2014/main" xmlns="" val="222744717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87918572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3190106179"/>
                    </a:ext>
                  </a:extLst>
                </a:gridCol>
              </a:tblGrid>
              <a:tr h="2966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Toxic event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pt-BR" sz="1400" dirty="0"/>
                        <a:t>ECF/ECX (N=354)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pt-BR" sz="1400" dirty="0"/>
                        <a:t>FLOT (N=354)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P-value (Chi-Square)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212968"/>
                  </a:ext>
                </a:extLst>
              </a:tr>
              <a:tr h="223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SAE any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220 (62%)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215 (61%)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941401"/>
                  </a:ext>
                </a:extLst>
              </a:tr>
              <a:tr h="223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SAE </a:t>
                      </a:r>
                      <a:r>
                        <a:rPr lang="en-US" sz="1400" dirty="0" smtClean="0"/>
                        <a:t>w/ relation </a:t>
                      </a:r>
                      <a:r>
                        <a:rPr lang="en-US" sz="1400" dirty="0"/>
                        <a:t>to treatment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137 (34%)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139 (35%)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779483"/>
                  </a:ext>
                </a:extLst>
              </a:tr>
              <a:tr h="223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/>
                        <a:t>toxic death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 (&lt;1%)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 (&lt;1%)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News Gothic MT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</a:pPr>
                      <a:endParaRPr lang="en-US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04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50150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7F3988-E862-4D1C-8B40-1E8EE9E06CD9}"/>
              </a:ext>
            </a:extLst>
          </p:cNvPr>
          <p:cNvSpPr txBox="1"/>
          <p:nvPr/>
        </p:nvSpPr>
        <p:spPr>
          <a:xfrm>
            <a:off x="6519689" y="4895291"/>
            <a:ext cx="24112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00B0F0"/>
                </a:solidFill>
              </a:rPr>
              <a:t>Modified from Al-Batran et al.  ASCO 2017</a:t>
            </a:r>
          </a:p>
        </p:txBody>
      </p:sp>
    </p:spTree>
    <p:extLst>
      <p:ext uri="{BB962C8B-B14F-4D97-AF65-F5344CB8AC3E}">
        <p14:creationId xmlns:p14="http://schemas.microsoft.com/office/powerpoint/2010/main" val="419566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99986-40DF-4149-8A3E-5F0A0CABE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709" y="841772"/>
            <a:ext cx="7063274" cy="36786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could be the near-future treatment of gastric cancer?</a:t>
            </a:r>
            <a:b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3793FE-052B-40F3-97B2-EF324642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17" y="153910"/>
            <a:ext cx="8610599" cy="4889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Arial" charset="0"/>
              </a:rPr>
              <a:t>Phase III Gastric/GEJ Studies in Progress:*</a:t>
            </a:r>
            <a:endParaRPr lang="en-US" sz="2400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xmlns="" id="{396DA046-4575-4282-A4CC-07CF68CC6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430612"/>
              </p:ext>
            </p:extLst>
          </p:nvPr>
        </p:nvGraphicFramePr>
        <p:xfrm>
          <a:off x="222992" y="795989"/>
          <a:ext cx="8660524" cy="3841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34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540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03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38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50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 smtClean="0"/>
                        <a:t>Name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Agent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MOA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Randomization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/>
                        <a:t>1</a:t>
                      </a:r>
                      <a:r>
                        <a:rPr lang="en-US" sz="1100" baseline="30000"/>
                        <a:t>o</a:t>
                      </a:r>
                      <a:r>
                        <a:rPr lang="en-US" sz="1100"/>
                        <a:t> Outcome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N=?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7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SOLAR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TAS-118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5-FU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inhibitor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1</a:t>
                      </a:r>
                      <a:r>
                        <a:rPr lang="en-US" sz="1100" baseline="30000" dirty="0"/>
                        <a:t>st</a:t>
                      </a:r>
                      <a:r>
                        <a:rPr lang="en-US" sz="11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TAS-118+Oxaliplatin</a:t>
                      </a:r>
                      <a:r>
                        <a:rPr lang="en-US" sz="1100" baseline="0" dirty="0"/>
                        <a:t> vs.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aseline="0" dirty="0"/>
                        <a:t>S-1 + </a:t>
                      </a:r>
                      <a:r>
                        <a:rPr lang="en-US" sz="1100" baseline="0" dirty="0" err="1"/>
                        <a:t>Cisplatin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East Asia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686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is-IS" sz="1100" dirty="0" smtClean="0"/>
                        <a:t>NCT02500043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TAS-102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/>
                        <a:t>5-FU inhibitor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3</a:t>
                      </a:r>
                      <a:r>
                        <a:rPr lang="en-US" sz="1100" baseline="30000" dirty="0"/>
                        <a:t>rd</a:t>
                      </a:r>
                      <a:r>
                        <a:rPr lang="en-US" sz="11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TAS-102 + BSC</a:t>
                      </a:r>
                      <a:r>
                        <a:rPr lang="en-US" sz="1100" baseline="0" dirty="0"/>
                        <a:t> vs. BSC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506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7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pt-BR" sz="1100" dirty="0" smtClean="0"/>
                        <a:t>NCT01813253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 err="1"/>
                        <a:t>Nimotuzumab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EGFR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inhibitor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2</a:t>
                      </a:r>
                      <a:r>
                        <a:rPr lang="en-US" sz="1100" baseline="30000" dirty="0"/>
                        <a:t>nd</a:t>
                      </a:r>
                      <a:r>
                        <a:rPr lang="en-US" sz="1100" baseline="0" dirty="0"/>
                        <a:t>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 err="1"/>
                        <a:t>Irinotecan</a:t>
                      </a:r>
                      <a:r>
                        <a:rPr lang="en-US" sz="1100" dirty="0"/>
                        <a:t> + </a:t>
                      </a:r>
                      <a:r>
                        <a:rPr lang="en-US" sz="1100" dirty="0" err="1"/>
                        <a:t>Nimotuzumab</a:t>
                      </a:r>
                      <a:r>
                        <a:rPr lang="en-US" sz="1100" dirty="0"/>
                        <a:t> vs. </a:t>
                      </a:r>
                      <a:r>
                        <a:rPr lang="en-US" sz="1100" dirty="0" err="1"/>
                        <a:t>Irinotecan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East Asia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94878866"/>
                  </a:ext>
                </a:extLst>
              </a:tr>
              <a:tr h="4237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GAMMA-1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GS-5745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Andecaliximab</a:t>
                      </a:r>
                      <a:r>
                        <a:rPr lang="en-US" sz="11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MMP-9 antibody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1</a:t>
                      </a:r>
                      <a:r>
                        <a:rPr lang="en-US" sz="1100" baseline="30000" dirty="0"/>
                        <a:t>st</a:t>
                      </a:r>
                      <a:r>
                        <a:rPr lang="en-US" sz="11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FOLFOX +</a:t>
                      </a:r>
                      <a:r>
                        <a:rPr lang="en-US" sz="1100" baseline="0" dirty="0"/>
                        <a:t> GS-5745 vs. FOLFOX + placebo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432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ANGEL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 err="1"/>
                        <a:t>Apatinib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VEGFR2 TKI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aseline="0" dirty="0"/>
                        <a:t>3</a:t>
                      </a:r>
                      <a:r>
                        <a:rPr lang="en-US" sz="1100" baseline="30000" dirty="0"/>
                        <a:t>rd</a:t>
                      </a:r>
                      <a:r>
                        <a:rPr lang="en-US" sz="1100" baseline="0" dirty="0"/>
                        <a:t> +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 err="1"/>
                        <a:t>Apatinib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smtClean="0"/>
                        <a:t>vs.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Placebo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459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49642740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INTEGRATE</a:t>
                      </a:r>
                      <a:r>
                        <a:rPr lang="en-US" sz="1100" baseline="0" dirty="0"/>
                        <a:t> II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Regorafenib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 smtClean="0"/>
                        <a:t>Multi-target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TKI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/>
                        <a:t>3</a:t>
                      </a:r>
                      <a:r>
                        <a:rPr lang="en-US" sz="1100" baseline="30000"/>
                        <a:t>rd</a:t>
                      </a:r>
                      <a:r>
                        <a:rPr lang="en-US" sz="1100"/>
                        <a:t>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Regorafenib +BSC vs. Placebo + BSC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7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 err="1"/>
                        <a:t>CheckMate</a:t>
                      </a:r>
                      <a:r>
                        <a:rPr lang="en-US" sz="1100" dirty="0"/>
                        <a:t> 649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 err="1"/>
                        <a:t>Nivolumab</a:t>
                      </a:r>
                      <a:endParaRPr lang="en-US" sz="1100" dirty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 err="1"/>
                        <a:t>Ipilumumab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PD-1 AB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CTLA-4 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1</a:t>
                      </a:r>
                      <a:r>
                        <a:rPr lang="en-US" sz="1100" baseline="30000" dirty="0"/>
                        <a:t>st</a:t>
                      </a:r>
                      <a:r>
                        <a:rPr lang="en-US" sz="11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 err="1"/>
                        <a:t>Nivo</a:t>
                      </a:r>
                      <a:r>
                        <a:rPr lang="en-US" sz="1100" dirty="0"/>
                        <a:t>/</a:t>
                      </a:r>
                      <a:r>
                        <a:rPr lang="en-US" sz="1100" dirty="0" err="1"/>
                        <a:t>Ipi</a:t>
                      </a:r>
                      <a:r>
                        <a:rPr lang="en-US" sz="1100" dirty="0"/>
                        <a:t> vs. </a:t>
                      </a:r>
                      <a:r>
                        <a:rPr lang="en-US" sz="1100" dirty="0" err="1"/>
                        <a:t>Nivo</a:t>
                      </a:r>
                      <a:r>
                        <a:rPr lang="en-US" sz="1100" dirty="0"/>
                        <a:t>/FOLFOX vs. FOLFOX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1266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67371440"/>
                  </a:ext>
                </a:extLst>
              </a:tr>
              <a:tr h="42373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Keynote 585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Pembrolizumab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PD-1 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1</a:t>
                      </a:r>
                      <a:r>
                        <a:rPr lang="en-US" sz="1100" baseline="30000" dirty="0"/>
                        <a:t>st</a:t>
                      </a:r>
                      <a:r>
                        <a:rPr lang="en-US" sz="11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Cisplatin/5-FU + </a:t>
                      </a:r>
                      <a:r>
                        <a:rPr lang="en-US" sz="1100" dirty="0" err="1"/>
                        <a:t>Pembro</a:t>
                      </a:r>
                      <a:r>
                        <a:rPr lang="en-US" sz="1100" dirty="0"/>
                        <a:t> vs.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Cisplatin/5-FU + 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4168252"/>
                  </a:ext>
                </a:extLst>
              </a:tr>
              <a:tr h="29730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 smtClean="0"/>
                        <a:t>FPA </a:t>
                      </a:r>
                      <a:r>
                        <a:rPr lang="en-US" sz="1100" dirty="0"/>
                        <a:t>144 004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FPA 144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FGFR2b </a:t>
                      </a:r>
                      <a:r>
                        <a:rPr lang="en-US" sz="1100" dirty="0" smtClean="0"/>
                        <a:t>Ab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Confidential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993264208"/>
                  </a:ext>
                </a:extLst>
              </a:tr>
              <a:tr h="39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Astellas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 err="1"/>
                        <a:t>Claudiximab</a:t>
                      </a:r>
                      <a:endParaRPr lang="en-US" sz="1100" dirty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(IMAB 362)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Claudin -18 </a:t>
                      </a:r>
                      <a:r>
                        <a:rPr lang="en-US" sz="1100" dirty="0" smtClean="0"/>
                        <a:t>Ab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dirty="0"/>
                        <a:t>Confidential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9055952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425D93-5BE6-465E-966E-CFABA94EC8F5}"/>
              </a:ext>
            </a:extLst>
          </p:cNvPr>
          <p:cNvSpPr txBox="1"/>
          <p:nvPr/>
        </p:nvSpPr>
        <p:spPr>
          <a:xfrm>
            <a:off x="5577373" y="4859518"/>
            <a:ext cx="3743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latin typeface="Arial" charset="0"/>
                <a:ea typeface="ＭＳ Ｐゴシック" charset="0"/>
                <a:hlinkClick r:id="rId2"/>
              </a:rPr>
              <a:t>*https://clinicaltrials.gov</a:t>
            </a:r>
            <a:r>
              <a:rPr lang="en-US" sz="1200"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 accessed Jan 8th, 2018 </a:t>
            </a:r>
          </a:p>
        </p:txBody>
      </p:sp>
    </p:spTree>
    <p:extLst>
      <p:ext uri="{BB962C8B-B14F-4D97-AF65-F5344CB8AC3E}">
        <p14:creationId xmlns:p14="http://schemas.microsoft.com/office/powerpoint/2010/main" val="40813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99986-40DF-4149-8A3E-5F0A0CABE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981" y="841772"/>
            <a:ext cx="7850038" cy="36786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4:</a:t>
            </a:r>
            <a:b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and Future Treatment of Gastric and Gastroesophageal Junction (GEJ) Cancer</a:t>
            </a:r>
            <a:b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C.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Enzinger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8886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A Multicenter Phase II Study of TAS-102 </a:t>
            </a:r>
            <a:r>
              <a:rPr lang="en-US" sz="2400" dirty="0" err="1">
                <a:solidFill>
                  <a:srgbClr val="FFC000"/>
                </a:solidFill>
              </a:rPr>
              <a:t>Monotherapy</a:t>
            </a:r>
            <a:r>
              <a:rPr lang="en-US" sz="2400" dirty="0">
                <a:solidFill>
                  <a:srgbClr val="FFC000"/>
                </a:solidFill>
              </a:rPr>
              <a:t> in Patients with Pre-Treated Advanced Gastric Cancer (EPOC1201)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147456"/>
            <a:ext cx="8077200" cy="3041989"/>
          </a:xfrm>
        </p:spPr>
        <p:txBody>
          <a:bodyPr/>
          <a:lstStyle/>
          <a:p>
            <a:r>
              <a:rPr lang="en-US" sz="2600" dirty="0" err="1"/>
              <a:t>Trifluridine</a:t>
            </a:r>
            <a:r>
              <a:rPr lang="en-US" sz="2600" dirty="0"/>
              <a:t>/</a:t>
            </a:r>
            <a:r>
              <a:rPr lang="en-US" sz="2600" dirty="0" err="1"/>
              <a:t>tipiracil</a:t>
            </a:r>
            <a:r>
              <a:rPr lang="en-US" sz="2600" dirty="0"/>
              <a:t> </a:t>
            </a:r>
            <a:r>
              <a:rPr lang="sk-SK" sz="2600" dirty="0"/>
              <a:t>(TAS-102) </a:t>
            </a:r>
            <a:r>
              <a:rPr lang="en-US" sz="2600" dirty="0" smtClean="0"/>
              <a:t>35mg/m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/>
              <a:t>bid</a:t>
            </a:r>
          </a:p>
          <a:p>
            <a:r>
              <a:rPr lang="en-US" sz="2600" dirty="0"/>
              <a:t>29 patients</a:t>
            </a:r>
          </a:p>
          <a:p>
            <a:pPr lvl="1"/>
            <a:r>
              <a:rPr lang="en-US" sz="2600" dirty="0"/>
              <a:t>PFS</a:t>
            </a:r>
            <a:r>
              <a:rPr lang="en-US" sz="2600" dirty="0" smtClean="0"/>
              <a:t>: 2.9mo </a:t>
            </a:r>
            <a:r>
              <a:rPr lang="en-US" sz="2600" dirty="0"/>
              <a:t>(95% CI 1.1-5.3mo)</a:t>
            </a:r>
          </a:p>
          <a:p>
            <a:pPr lvl="1"/>
            <a:r>
              <a:rPr lang="en-US" sz="2600" dirty="0"/>
              <a:t>OS</a:t>
            </a:r>
            <a:r>
              <a:rPr lang="en-US" sz="2600" dirty="0" smtClean="0"/>
              <a:t>: 8.7mo </a:t>
            </a:r>
            <a:r>
              <a:rPr lang="en-US" sz="2600" dirty="0"/>
              <a:t>(95% CI 5.7-14.9mo)</a:t>
            </a:r>
          </a:p>
          <a:p>
            <a:pPr lvl="1"/>
            <a:r>
              <a:rPr lang="en-US" sz="2600" dirty="0"/>
              <a:t>DCR</a:t>
            </a:r>
            <a:r>
              <a:rPr lang="en-US" sz="2600" dirty="0" smtClean="0"/>
              <a:t>: 65.5</a:t>
            </a:r>
            <a:r>
              <a:rPr lang="en-US" sz="2600" dirty="0"/>
              <a:t>% (95% CI 45.7-82.1%)</a:t>
            </a:r>
          </a:p>
          <a:p>
            <a:pPr lvl="1"/>
            <a:r>
              <a:rPr lang="en-US" sz="2600" dirty="0"/>
              <a:t>Grade III/IV AE</a:t>
            </a:r>
            <a:r>
              <a:rPr lang="en-US" sz="2600" dirty="0" smtClean="0"/>
              <a:t>: ANC </a:t>
            </a:r>
            <a:r>
              <a:rPr lang="en-US" sz="2600" dirty="0"/>
              <a:t>69%; Anorexia 10</a:t>
            </a:r>
            <a:r>
              <a:rPr lang="en-US" sz="2600" dirty="0" smtClean="0"/>
              <a:t>%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Presented by</a:t>
            </a:r>
            <a:r>
              <a:rPr lang="en-US" dirty="0" smtClean="0"/>
              <a:t>: Peter </a:t>
            </a:r>
            <a:r>
              <a:rPr lang="en-US" dirty="0"/>
              <a:t>C. Enzinger, MD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38058" y="4428352"/>
            <a:ext cx="3001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Bando H et </a:t>
            </a:r>
            <a:r>
              <a:rPr lang="en-US" sz="1200">
                <a:solidFill>
                  <a:schemeClr val="bg1"/>
                </a:solidFill>
              </a:rPr>
              <a:t>al</a:t>
            </a:r>
            <a:r>
              <a:rPr lang="en-US" sz="1200" smtClean="0">
                <a:solidFill>
                  <a:schemeClr val="bg1"/>
                </a:solidFill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</a:rPr>
              <a:t>Eur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J Cancer 2016; 46-53</a:t>
            </a:r>
          </a:p>
        </p:txBody>
      </p:sp>
    </p:spTree>
    <p:extLst>
      <p:ext uri="{BB962C8B-B14F-4D97-AF65-F5344CB8AC3E}">
        <p14:creationId xmlns:p14="http://schemas.microsoft.com/office/powerpoint/2010/main" val="84287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INTEGRATE: </a:t>
            </a:r>
            <a:br>
              <a:rPr lang="en-US" sz="2000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Randomized Phase 2 of Regorafenib in Multi-Refractory Gastric Ca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Presented by:  Peter C. Enzinger, MD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38284"/>
            <a:ext cx="4495800" cy="312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36" y="1123950"/>
            <a:ext cx="4503665" cy="313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0" y="4324351"/>
            <a:ext cx="3759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Pavlakis</a:t>
            </a:r>
            <a:r>
              <a:rPr lang="en-US" sz="1200" dirty="0">
                <a:solidFill>
                  <a:schemeClr val="bg1"/>
                </a:solidFill>
              </a:rPr>
              <a:t> N et </a:t>
            </a:r>
            <a:r>
              <a:rPr lang="en-US" sz="1200" dirty="0" smtClean="0">
                <a:solidFill>
                  <a:schemeClr val="bg1"/>
                </a:solidFill>
              </a:rPr>
              <a:t>al. J </a:t>
            </a:r>
            <a:r>
              <a:rPr lang="en-US" sz="1200" dirty="0" err="1">
                <a:solidFill>
                  <a:schemeClr val="bg1"/>
                </a:solidFill>
              </a:rPr>
              <a:t>Clin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Oncol</a:t>
            </a:r>
            <a:r>
              <a:rPr lang="en-US" sz="1200" dirty="0">
                <a:solidFill>
                  <a:schemeClr val="bg1"/>
                </a:solidFill>
              </a:rPr>
              <a:t> 2016; 34(23): 2728-35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1" y="1733551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        2.6mo</a:t>
            </a:r>
          </a:p>
          <a:p>
            <a:endParaRPr lang="en-US" sz="1800" dirty="0"/>
          </a:p>
          <a:p>
            <a:r>
              <a:rPr lang="en-US" sz="1800" dirty="0"/>
              <a:t>0.9mo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90600" y="226695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33600" y="226695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71600" y="226695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6400" y="226695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01000" y="226695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467600" y="226695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05600" y="1809751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	5.8mo</a:t>
            </a:r>
          </a:p>
          <a:p>
            <a:endParaRPr lang="en-US" sz="1800" dirty="0"/>
          </a:p>
          <a:p>
            <a:r>
              <a:rPr lang="en-US" sz="1800" dirty="0"/>
              <a:t>4.5mo</a:t>
            </a:r>
          </a:p>
        </p:txBody>
      </p:sp>
    </p:spTree>
    <p:extLst>
      <p:ext uri="{BB962C8B-B14F-4D97-AF65-F5344CB8AC3E}">
        <p14:creationId xmlns:p14="http://schemas.microsoft.com/office/powerpoint/2010/main" val="405750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560" y="57151"/>
            <a:ext cx="3194240" cy="2383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2457450"/>
            <a:ext cx="2247900" cy="2247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/>
        </p:nvSpPr>
        <p:spPr>
          <a:xfrm>
            <a:off x="304800" y="846475"/>
            <a:ext cx="5181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 defTabSz="914378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Humanized monoclonal antibody against matrix metalloproteinase 9 (MMP-9).</a:t>
            </a:r>
          </a:p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285743" indent="-285743" defTabSz="914378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Causes inhibition of extracellular matrix protein degradation and, potentially, the inhibition of angiogenesis, tumor growth, invasion, and metastasis. </a:t>
            </a:r>
          </a:p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285743" indent="-285743" defTabSz="914378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Increased activity of MMP-9 has been associated with increased invasion and metastasis of cancer.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5715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C000"/>
                </a:solidFill>
                <a:latin typeface="Arial" charset="0"/>
                <a:ea typeface="ＭＳ Ｐゴシック" charset="0"/>
              </a:rPr>
              <a:t>GS-5745</a:t>
            </a:r>
            <a:endParaRPr lang="en-US" sz="3600" b="1" dirty="0">
              <a:solidFill>
                <a:srgbClr val="FFC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4781550"/>
            <a:ext cx="3124200" cy="273844"/>
          </a:xfrm>
        </p:spPr>
        <p:txBody>
          <a:bodyPr/>
          <a:lstStyle/>
          <a:p>
            <a:pPr defTabSz="914378">
              <a:defRPr/>
            </a:pPr>
            <a:r>
              <a:rPr lang="en-US" dirty="0">
                <a:latin typeface="Arial"/>
              </a:rPr>
              <a:t>Presented by:  Peter C. Enzinger, MD</a:t>
            </a:r>
          </a:p>
        </p:txBody>
      </p:sp>
    </p:spTree>
    <p:extLst>
      <p:ext uri="{BB962C8B-B14F-4D97-AF65-F5344CB8AC3E}">
        <p14:creationId xmlns:p14="http://schemas.microsoft.com/office/powerpoint/2010/main" val="37107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22722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Phase 1: FOLFOX + </a:t>
            </a:r>
            <a:r>
              <a:rPr lang="en-US" sz="2000" dirty="0" smtClean="0">
                <a:solidFill>
                  <a:srgbClr val="FFC000"/>
                </a:solidFill>
              </a:rPr>
              <a:t>GS-5745 </a:t>
            </a:r>
            <a:r>
              <a:rPr lang="en-US" sz="2000" dirty="0">
                <a:solidFill>
                  <a:srgbClr val="FFC000"/>
                </a:solidFill>
              </a:rPr>
              <a:t>in Advanced Unresectable Gastric 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76" y="953095"/>
            <a:ext cx="8158655" cy="3679032"/>
          </a:xfrm>
        </p:spPr>
        <p:txBody>
          <a:bodyPr/>
          <a:lstStyle/>
          <a:p>
            <a:pPr>
              <a:spcBef>
                <a:spcPts val="1776"/>
              </a:spcBef>
            </a:pPr>
            <a:r>
              <a:rPr lang="en-US" sz="2400" dirty="0" err="1"/>
              <a:t>mFOLFOX</a:t>
            </a:r>
            <a:r>
              <a:rPr lang="en-US" sz="2400" dirty="0"/>
              <a:t> 6 + GS-5745 800mg IV q 2 weeks</a:t>
            </a:r>
          </a:p>
          <a:p>
            <a:pPr>
              <a:spcBef>
                <a:spcPts val="1776"/>
              </a:spcBef>
            </a:pPr>
            <a:r>
              <a:rPr lang="en-US" sz="2400" dirty="0" smtClean="0"/>
              <a:t>ORR</a:t>
            </a:r>
            <a:r>
              <a:rPr lang="en-US" sz="2400" dirty="0"/>
              <a:t>:  55% chemo-naïve; 36% prior treatment</a:t>
            </a:r>
          </a:p>
          <a:p>
            <a:pPr>
              <a:spcBef>
                <a:spcPts val="1776"/>
              </a:spcBef>
            </a:pPr>
            <a:r>
              <a:rPr lang="en-US" sz="2400" dirty="0" smtClean="0"/>
              <a:t>PFS</a:t>
            </a:r>
            <a:r>
              <a:rPr lang="en-US" sz="2400" dirty="0"/>
              <a:t>:  12 mos chemo-naïve; 4.8 mos prior treatment</a:t>
            </a:r>
          </a:p>
          <a:p>
            <a:pPr>
              <a:spcBef>
                <a:spcPts val="1776"/>
              </a:spcBef>
            </a:pPr>
            <a:r>
              <a:rPr lang="en-US" sz="2400" dirty="0" smtClean="0"/>
              <a:t>Grade </a:t>
            </a:r>
            <a:r>
              <a:rPr lang="en-US" sz="2400" u="sng" dirty="0"/>
              <a:t>&gt;</a:t>
            </a:r>
            <a:r>
              <a:rPr lang="en-US" sz="2400" dirty="0"/>
              <a:t>3 Adverse events:</a:t>
            </a:r>
          </a:p>
          <a:p>
            <a:pPr lvl="1">
              <a:spcBef>
                <a:spcPts val="1776"/>
              </a:spcBef>
            </a:pPr>
            <a:r>
              <a:rPr lang="en-US" sz="2400" dirty="0"/>
              <a:t>Any 70%, ANC 20%, nausea 10%, fatigue 7.5%, diarrhea 5%, PN 2.5%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r>
              <a:rPr lang="en-US" dirty="0">
                <a:latin typeface="Arial"/>
              </a:rPr>
              <a:t>Presented by:  Peter C. Enzinger, MD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2947" y="4324350"/>
            <a:ext cx="223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>
                    <a:lumMod val="95000"/>
                  </a:prstClr>
                </a:solidFill>
                <a:latin typeface="Arial" charset="0"/>
                <a:ea typeface="ＭＳ Ｐゴシック" charset="0"/>
              </a:rPr>
              <a:t>Shah M et al. ASCO 2016</a:t>
            </a:r>
          </a:p>
        </p:txBody>
      </p:sp>
    </p:spTree>
    <p:extLst>
      <p:ext uri="{BB962C8B-B14F-4D97-AF65-F5344CB8AC3E}">
        <p14:creationId xmlns:p14="http://schemas.microsoft.com/office/powerpoint/2010/main" val="29398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5384" y="19818"/>
            <a:ext cx="5084406" cy="880385"/>
          </a:xfrm>
        </p:spPr>
        <p:txBody>
          <a:bodyPr/>
          <a:lstStyle/>
          <a:p>
            <a:r>
              <a:rPr lang="en-US" sz="2600" dirty="0" err="1" smtClean="0">
                <a:solidFill>
                  <a:srgbClr val="FFC000"/>
                </a:solidFill>
              </a:rPr>
              <a:t>Claudiximab</a:t>
            </a:r>
            <a:r>
              <a:rPr lang="en-US" sz="2600" dirty="0" smtClean="0">
                <a:solidFill>
                  <a:srgbClr val="FFC000"/>
                </a:solidFill>
              </a:rPr>
              <a:t> (IMAB362)</a:t>
            </a:r>
            <a:endParaRPr lang="en-US" sz="2600" dirty="0">
              <a:solidFill>
                <a:srgbClr val="FFC000"/>
              </a:solidFill>
            </a:endParaRPr>
          </a:p>
        </p:txBody>
      </p:sp>
      <p:pic>
        <p:nvPicPr>
          <p:cNvPr id="8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767" y="822275"/>
            <a:ext cx="2967485" cy="3392237"/>
          </a:xfrm>
          <a:prstGeom prst="rect">
            <a:avLst/>
          </a:prstGeom>
        </p:spPr>
      </p:pic>
      <p:grpSp>
        <p:nvGrpSpPr>
          <p:cNvPr id="9" name="Gruppieren 15"/>
          <p:cNvGrpSpPr/>
          <p:nvPr/>
        </p:nvGrpSpPr>
        <p:grpSpPr>
          <a:xfrm>
            <a:off x="300037" y="2491487"/>
            <a:ext cx="3429000" cy="2468896"/>
            <a:chOff x="147330" y="3581936"/>
            <a:chExt cx="4953000" cy="3566185"/>
          </a:xfrm>
        </p:grpSpPr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2579671" y="3581936"/>
              <a:ext cx="1909119" cy="51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685766">
                <a:defRPr/>
              </a:pPr>
              <a:r>
                <a:rPr lang="en-US" sz="1000" b="1" kern="0" dirty="0">
                  <a:solidFill>
                    <a:srgbClr val="A5A5A5">
                      <a:lumMod val="50000"/>
                    </a:srgb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+  </a:t>
              </a:r>
              <a:r>
                <a:rPr lang="en-US" sz="800" b="1" kern="0" dirty="0">
                  <a:solidFill>
                    <a:srgbClr val="A5A5A5">
                      <a:lumMod val="50000"/>
                    </a:srgb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EOX Chemotherapy *</a:t>
              </a:r>
            </a:p>
            <a:p>
              <a:pPr defTabSz="685766">
                <a:defRPr/>
              </a:pPr>
              <a:r>
                <a:rPr lang="en-US" sz="700" b="1" kern="0" dirty="0">
                  <a:solidFill>
                    <a:srgbClr val="A5A5A5">
                      <a:lumMod val="50000"/>
                    </a:srgb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(immunogenic cell death)</a:t>
              </a:r>
            </a:p>
          </p:txBody>
        </p:sp>
        <p:sp>
          <p:nvSpPr>
            <p:cNvPr id="11" name="Textfeld 8"/>
            <p:cNvSpPr txBox="1"/>
            <p:nvPr/>
          </p:nvSpPr>
          <p:spPr>
            <a:xfrm>
              <a:off x="743697" y="5272878"/>
              <a:ext cx="2822995" cy="489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766">
                <a:defRPr/>
              </a:pPr>
              <a:r>
                <a:rPr lang="de-DE" sz="800" b="1" kern="0" dirty="0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T </a:t>
              </a:r>
              <a:r>
                <a:rPr lang="de-DE" sz="800" b="1" kern="0" dirty="0" err="1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Cell</a:t>
              </a:r>
              <a:r>
                <a:rPr lang="de-DE" sz="800" b="1" kern="0" dirty="0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 Infiltration </a:t>
              </a:r>
            </a:p>
            <a:p>
              <a:pPr algn="ctr" defTabSz="685766">
                <a:defRPr/>
              </a:pPr>
              <a:r>
                <a:rPr lang="de-DE" sz="800" b="1" kern="0" dirty="0" err="1">
                  <a:solidFill>
                    <a:srgbClr val="F6862A"/>
                  </a:solidFill>
                  <a:latin typeface="Calibri" panose="020F0502020204030204"/>
                  <a:ea typeface="ＭＳ Ｐゴシック" charset="0"/>
                  <a:cs typeface="Arial"/>
                </a:rPr>
                <a:t>Induction</a:t>
              </a:r>
              <a:r>
                <a:rPr lang="de-DE" sz="800" b="1" kern="0" dirty="0">
                  <a:solidFill>
                    <a:srgbClr val="F6862A"/>
                  </a:solidFill>
                  <a:latin typeface="Calibri" panose="020F0502020204030204"/>
                  <a:ea typeface="ＭＳ Ｐゴシック" charset="0"/>
                  <a:cs typeface="Arial"/>
                </a:rPr>
                <a:t> </a:t>
              </a:r>
              <a:r>
                <a:rPr lang="de-DE" sz="800" b="1" kern="0" dirty="0" err="1">
                  <a:solidFill>
                    <a:srgbClr val="F6862A"/>
                  </a:solidFill>
                  <a:latin typeface="Calibri" panose="020F0502020204030204"/>
                  <a:ea typeface="ＭＳ Ｐゴシック" charset="0"/>
                  <a:cs typeface="Arial"/>
                </a:rPr>
                <a:t>of</a:t>
              </a:r>
              <a:r>
                <a:rPr lang="de-DE" sz="800" b="1" kern="0" dirty="0">
                  <a:solidFill>
                    <a:srgbClr val="F6862A"/>
                  </a:solidFill>
                  <a:latin typeface="Calibri" panose="020F0502020204030204"/>
                  <a:ea typeface="ＭＳ Ｐゴシック" charset="0"/>
                  <a:cs typeface="Arial"/>
                </a:rPr>
                <a:t> Adaptive T </a:t>
              </a:r>
              <a:r>
                <a:rPr lang="de-DE" sz="800" b="1" kern="0" dirty="0" err="1">
                  <a:solidFill>
                    <a:srgbClr val="F6862A"/>
                  </a:solidFill>
                  <a:latin typeface="Calibri" panose="020F0502020204030204"/>
                  <a:ea typeface="ＭＳ Ｐゴシック" charset="0"/>
                  <a:cs typeface="Arial"/>
                </a:rPr>
                <a:t>cell</a:t>
              </a:r>
              <a:r>
                <a:rPr lang="de-DE" sz="800" b="1" kern="0" dirty="0">
                  <a:solidFill>
                    <a:srgbClr val="F6862A"/>
                  </a:solidFill>
                  <a:latin typeface="Calibri" panose="020F0502020204030204"/>
                  <a:ea typeface="ＭＳ Ｐゴシック" charset="0"/>
                  <a:cs typeface="Arial"/>
                </a:rPr>
                <a:t> </a:t>
              </a:r>
              <a:r>
                <a:rPr lang="de-DE" sz="800" b="1" kern="0" dirty="0" err="1">
                  <a:solidFill>
                    <a:srgbClr val="F6862A"/>
                  </a:solidFill>
                  <a:latin typeface="Calibri" panose="020F0502020204030204"/>
                  <a:ea typeface="ＭＳ Ｐゴシック" charset="0"/>
                  <a:cs typeface="Arial"/>
                </a:rPr>
                <a:t>immunity</a:t>
              </a:r>
              <a:r>
                <a:rPr lang="de-DE" sz="800" b="1" kern="0" dirty="0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*** </a:t>
              </a:r>
            </a:p>
          </p:txBody>
        </p:sp>
        <p:sp>
          <p:nvSpPr>
            <p:cNvPr id="12" name="Textfeld 145"/>
            <p:cNvSpPr txBox="1"/>
            <p:nvPr/>
          </p:nvSpPr>
          <p:spPr>
            <a:xfrm>
              <a:off x="512150" y="4050862"/>
              <a:ext cx="3286085" cy="489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766">
                <a:defRPr/>
              </a:pPr>
              <a:r>
                <a:rPr lang="de-DE" sz="800" b="1" kern="0" dirty="0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IMAB362-coated </a:t>
              </a:r>
              <a:r>
                <a:rPr lang="de-DE" sz="800" b="1" kern="0" dirty="0" err="1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Tumour</a:t>
              </a:r>
              <a:r>
                <a:rPr lang="de-DE" sz="800" b="1" kern="0" dirty="0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 </a:t>
              </a:r>
              <a:r>
                <a:rPr lang="de-DE" sz="800" b="1" kern="0" dirty="0" err="1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Cell</a:t>
              </a:r>
              <a:r>
                <a:rPr lang="de-DE" sz="800" b="1" kern="0" dirty="0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 </a:t>
              </a:r>
              <a:r>
                <a:rPr lang="de-DE" sz="800" b="1" kern="0" dirty="0" err="1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Debris</a:t>
              </a:r>
              <a:endParaRPr lang="de-DE" sz="800" b="1" kern="0" dirty="0">
                <a:solidFill>
                  <a:prstClr val="black"/>
                </a:solidFill>
                <a:latin typeface="Calibri" panose="020F0502020204030204"/>
                <a:ea typeface="ＭＳ Ｐゴシック" charset="0"/>
                <a:cs typeface="Arial"/>
              </a:endParaRPr>
            </a:p>
            <a:p>
              <a:pPr algn="ctr" defTabSz="685766">
                <a:defRPr/>
              </a:pPr>
              <a:r>
                <a:rPr lang="de-DE" sz="800" kern="0" dirty="0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Pro-</a:t>
              </a:r>
              <a:r>
                <a:rPr lang="de-DE" sz="800" kern="0" dirty="0" err="1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Inflammatory</a:t>
              </a:r>
              <a:r>
                <a:rPr lang="de-DE" sz="800" kern="0" dirty="0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, </a:t>
              </a:r>
              <a:r>
                <a:rPr lang="de-DE" sz="800" kern="0" dirty="0" err="1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Chemoattractant</a:t>
              </a:r>
              <a:r>
                <a:rPr lang="de-DE" sz="800" kern="0" dirty="0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 Environment </a:t>
              </a:r>
            </a:p>
          </p:txBody>
        </p:sp>
        <p:cxnSp>
          <p:nvCxnSpPr>
            <p:cNvPr id="13" name="Gerade Verbindung mit Pfeil 149"/>
            <p:cNvCxnSpPr/>
            <p:nvPr/>
          </p:nvCxnSpPr>
          <p:spPr>
            <a:xfrm>
              <a:off x="2144688" y="3802910"/>
              <a:ext cx="1" cy="274162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Textfeld 5"/>
            <p:cNvSpPr txBox="1"/>
            <p:nvPr/>
          </p:nvSpPr>
          <p:spPr>
            <a:xfrm>
              <a:off x="990099" y="4736177"/>
              <a:ext cx="2102892" cy="311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66">
                <a:defRPr/>
              </a:pPr>
              <a:r>
                <a:rPr lang="de-DE" sz="800" b="1" kern="0" dirty="0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Cross-</a:t>
              </a:r>
              <a:r>
                <a:rPr lang="de-DE" sz="800" b="1" kern="0" dirty="0" err="1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presentation</a:t>
              </a:r>
              <a:r>
                <a:rPr lang="de-DE" sz="800" b="1" kern="0" dirty="0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 </a:t>
              </a:r>
              <a:r>
                <a:rPr lang="de-DE" sz="800" b="1" kern="0" dirty="0" err="1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by</a:t>
              </a:r>
              <a:r>
                <a:rPr lang="de-DE" sz="800" b="1" kern="0" dirty="0">
                  <a:solidFill>
                    <a:prstClr val="black"/>
                  </a:solidFill>
                  <a:latin typeface="Calibri" panose="020F0502020204030204"/>
                  <a:ea typeface="ＭＳ Ｐゴシック" charset="0"/>
                  <a:cs typeface="Arial"/>
                </a:rPr>
                <a:t> APCs**</a:t>
              </a:r>
            </a:p>
          </p:txBody>
        </p:sp>
        <p:cxnSp>
          <p:nvCxnSpPr>
            <p:cNvPr id="15" name="Gerade Verbindung mit Pfeil 75"/>
            <p:cNvCxnSpPr/>
            <p:nvPr/>
          </p:nvCxnSpPr>
          <p:spPr>
            <a:xfrm>
              <a:off x="2144688" y="4491068"/>
              <a:ext cx="1" cy="274162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Gerade Verbindung mit Pfeil 76"/>
            <p:cNvCxnSpPr/>
            <p:nvPr/>
          </p:nvCxnSpPr>
          <p:spPr>
            <a:xfrm>
              <a:off x="2144688" y="4998717"/>
              <a:ext cx="1" cy="274162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7" name="Rechteck 7"/>
            <p:cNvSpPr/>
            <p:nvPr/>
          </p:nvSpPr>
          <p:spPr>
            <a:xfrm>
              <a:off x="147330" y="6347901"/>
              <a:ext cx="4953000" cy="800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685766">
                <a:defRPr/>
              </a:pPr>
              <a:r>
                <a:rPr lang="en-GB" sz="1000" kern="0" dirty="0">
                  <a:solidFill>
                    <a:srgbClr val="FFFFFF"/>
                  </a:solidFill>
                  <a:latin typeface="Arial Narrow"/>
                  <a:ea typeface="ＭＳ Ｐゴシック" charset="0"/>
                  <a:cs typeface="Arial"/>
                </a:rPr>
                <a:t>*</a:t>
              </a:r>
              <a:r>
                <a:rPr lang="en-GB" sz="1000" kern="0" dirty="0" err="1">
                  <a:solidFill>
                    <a:srgbClr val="FFFFFF"/>
                  </a:solidFill>
                  <a:latin typeface="Arial Narrow"/>
                  <a:ea typeface="ＭＳ Ｐゴシック" charset="0"/>
                  <a:cs typeface="Arial"/>
                </a:rPr>
                <a:t>Kroemer</a:t>
              </a:r>
              <a:r>
                <a:rPr lang="en-GB" sz="1000" kern="0" dirty="0">
                  <a:solidFill>
                    <a:srgbClr val="FFFFFF"/>
                  </a:solidFill>
                  <a:latin typeface="Arial Narrow"/>
                  <a:ea typeface="ＭＳ Ｐゴシック" charset="0"/>
                  <a:cs typeface="Arial"/>
                </a:rPr>
                <a:t> et al, 2013</a:t>
              </a:r>
            </a:p>
            <a:p>
              <a:pPr defTabSz="685766">
                <a:defRPr/>
              </a:pPr>
              <a:r>
                <a:rPr lang="en-GB" sz="1000" kern="0" dirty="0">
                  <a:solidFill>
                    <a:srgbClr val="FFFFFF"/>
                  </a:solidFill>
                  <a:latin typeface="Arial Narrow"/>
                  <a:ea typeface="ＭＳ Ｐゴシック" charset="0"/>
                  <a:cs typeface="Arial"/>
                </a:rPr>
                <a:t> </a:t>
              </a:r>
              <a:r>
                <a:rPr lang="en-GB" sz="1000" kern="0" dirty="0">
                  <a:solidFill>
                    <a:srgbClr val="FFFFFF"/>
                  </a:solidFill>
                  <a:latin typeface="Arial Narrow"/>
                  <a:ea typeface="Verdana" panose="020B0604030504040204" pitchFamily="34" charset="0"/>
                  <a:cs typeface="Times New Roman" panose="02020603050405020304" pitchFamily="18" charset="0"/>
                </a:rPr>
                <a:t>**Rogers, </a:t>
              </a:r>
              <a:r>
                <a:rPr lang="en-GB" sz="1000" kern="0" dirty="0" err="1">
                  <a:solidFill>
                    <a:srgbClr val="FFFFFF"/>
                  </a:solidFill>
                  <a:latin typeface="Arial Narrow"/>
                  <a:ea typeface="Verdana" panose="020B0604030504040204" pitchFamily="34" charset="0"/>
                  <a:cs typeface="Times New Roman" panose="02020603050405020304" pitchFamily="18" charset="0"/>
                </a:rPr>
                <a:t>Veeramani</a:t>
              </a:r>
              <a:r>
                <a:rPr lang="en-GB" sz="1000" kern="0" dirty="0">
                  <a:solidFill>
                    <a:srgbClr val="FFFFFF"/>
                  </a:solidFill>
                  <a:latin typeface="Arial Narrow"/>
                  <a:ea typeface="Verdana" panose="020B0604030504040204" pitchFamily="34" charset="0"/>
                  <a:cs typeface="Times New Roman" panose="02020603050405020304" pitchFamily="18" charset="0"/>
                </a:rPr>
                <a:t> and Weiner, 2014  </a:t>
              </a:r>
            </a:p>
            <a:p>
              <a:pPr defTabSz="685766">
                <a:defRPr/>
              </a:pPr>
              <a:r>
                <a:rPr lang="en-GB" sz="1000" kern="0" dirty="0">
                  <a:solidFill>
                    <a:srgbClr val="FFFFFF"/>
                  </a:solidFill>
                  <a:latin typeface="Arial Narrow"/>
                  <a:ea typeface="Verdana" panose="020B0604030504040204" pitchFamily="34" charset="0"/>
                  <a:cs typeface="Times New Roman" panose="02020603050405020304" pitchFamily="18" charset="0"/>
                </a:rPr>
                <a:t> ***</a:t>
              </a:r>
              <a:r>
                <a:rPr lang="en-GB" sz="1000" kern="0" dirty="0" err="1">
                  <a:solidFill>
                    <a:srgbClr val="FFFFFF"/>
                  </a:solidFill>
                  <a:latin typeface="Arial Narrow"/>
                  <a:ea typeface="Verdana" panose="020B0604030504040204" pitchFamily="34" charset="0"/>
                  <a:cs typeface="Times New Roman" panose="02020603050405020304" pitchFamily="18" charset="0"/>
                </a:rPr>
                <a:t>Biachini</a:t>
              </a:r>
              <a:r>
                <a:rPr lang="en-GB" sz="1000" kern="0" dirty="0">
                  <a:solidFill>
                    <a:srgbClr val="FFFFFF"/>
                  </a:solidFill>
                  <a:latin typeface="Arial Narrow"/>
                  <a:ea typeface="Verdana" panose="020B0604030504040204" pitchFamily="34" charset="0"/>
                  <a:cs typeface="Times New Roman" panose="02020603050405020304" pitchFamily="18" charset="0"/>
                </a:rPr>
                <a:t> and Gianni, 2014</a:t>
              </a:r>
              <a:endParaRPr lang="de-DE" sz="1000" kern="0" dirty="0">
                <a:solidFill>
                  <a:srgbClr val="FFFFFF"/>
                </a:solidFill>
                <a:latin typeface="Arial Narrow"/>
                <a:ea typeface="ＭＳ Ｐゴシック" charset="0"/>
                <a:cs typeface="Arial"/>
              </a:endParaRPr>
            </a:p>
          </p:txBody>
        </p:sp>
        <p:sp>
          <p:nvSpPr>
            <p:cNvPr id="18" name="Textfeld 2"/>
            <p:cNvSpPr txBox="1"/>
            <p:nvPr/>
          </p:nvSpPr>
          <p:spPr>
            <a:xfrm>
              <a:off x="1061293" y="6015017"/>
              <a:ext cx="3371757" cy="355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66">
                <a:defRPr/>
              </a:pPr>
              <a:r>
                <a:rPr lang="de-DE" sz="1000" kern="0" dirty="0">
                  <a:solidFill>
                    <a:srgbClr val="FFFFFF"/>
                  </a:solidFill>
                  <a:latin typeface="Calibri" panose="020F0502020204030204"/>
                  <a:ea typeface="ＭＳ Ｐゴシック" charset="0"/>
                  <a:cs typeface="Arial"/>
                </a:rPr>
                <a:t>EOX: </a:t>
              </a:r>
              <a:r>
                <a:rPr lang="de-DE" sz="1000" kern="0" dirty="0" err="1">
                  <a:solidFill>
                    <a:srgbClr val="FFFFFF"/>
                  </a:solidFill>
                  <a:latin typeface="Calibri" panose="020F0502020204030204"/>
                  <a:ea typeface="ＭＳ Ｐゴシック" charset="0"/>
                  <a:cs typeface="Arial"/>
                </a:rPr>
                <a:t>Epirubicin</a:t>
              </a:r>
              <a:r>
                <a:rPr lang="de-DE" sz="1000" kern="0" dirty="0">
                  <a:solidFill>
                    <a:srgbClr val="FFFFFF"/>
                  </a:solidFill>
                  <a:latin typeface="Calibri" panose="020F0502020204030204"/>
                  <a:ea typeface="ＭＳ Ｐゴシック" charset="0"/>
                  <a:cs typeface="Arial"/>
                </a:rPr>
                <a:t>, </a:t>
              </a:r>
              <a:r>
                <a:rPr lang="de-DE" sz="1000" kern="0" dirty="0" err="1">
                  <a:solidFill>
                    <a:srgbClr val="FFFFFF"/>
                  </a:solidFill>
                  <a:latin typeface="Calibri" panose="020F0502020204030204"/>
                  <a:ea typeface="ＭＳ Ｐゴシック" charset="0"/>
                  <a:cs typeface="Arial"/>
                </a:rPr>
                <a:t>Oxaliplatin</a:t>
              </a:r>
              <a:r>
                <a:rPr lang="de-DE" sz="1000" kern="0" dirty="0">
                  <a:solidFill>
                    <a:srgbClr val="FFFFFF"/>
                  </a:solidFill>
                  <a:latin typeface="Calibri" panose="020F0502020204030204"/>
                  <a:ea typeface="ＭＳ Ｐゴシック" charset="0"/>
                  <a:cs typeface="Arial"/>
                </a:rPr>
                <a:t>, </a:t>
              </a:r>
              <a:r>
                <a:rPr lang="de-DE" sz="1000" kern="0" dirty="0" err="1">
                  <a:solidFill>
                    <a:srgbClr val="FFFFFF"/>
                  </a:solidFill>
                  <a:latin typeface="Calibri" panose="020F0502020204030204"/>
                  <a:ea typeface="ＭＳ Ｐゴシック" charset="0"/>
                  <a:cs typeface="Arial"/>
                </a:rPr>
                <a:t>Capecitabine</a:t>
              </a:r>
              <a:endParaRPr lang="de-DE" sz="1000" kern="0" dirty="0">
                <a:solidFill>
                  <a:srgbClr val="FFFFFF"/>
                </a:solidFill>
                <a:latin typeface="Calibri" panose="020F0502020204030204"/>
                <a:ea typeface="ＭＳ Ｐゴシック" charset="0"/>
                <a:cs typeface="Arial"/>
              </a:endParaRPr>
            </a:p>
          </p:txBody>
        </p:sp>
      </p:grp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7307" y="4751856"/>
            <a:ext cx="4038600" cy="273844"/>
          </a:xfrm>
        </p:spPr>
        <p:txBody>
          <a:bodyPr/>
          <a:lstStyle/>
          <a:p>
            <a:pPr defTabSz="914378">
              <a:defRPr/>
            </a:pPr>
            <a:r>
              <a:rPr lang="en-US">
                <a:latin typeface="Arial"/>
              </a:rPr>
              <a:t>Modified </a:t>
            </a:r>
            <a:r>
              <a:rPr lang="en-US" smtClean="0">
                <a:latin typeface="Arial"/>
              </a:rPr>
              <a:t>from: Al-</a:t>
            </a:r>
            <a:r>
              <a:rPr lang="en-US" dirty="0" err="1" smtClean="0">
                <a:latin typeface="Arial"/>
              </a:rPr>
              <a:t>Batran</a:t>
            </a:r>
            <a:r>
              <a:rPr lang="en-US" dirty="0" smtClean="0">
                <a:latin typeface="Arial"/>
              </a:rPr>
              <a:t> </a:t>
            </a:r>
            <a:r>
              <a:rPr lang="en-US" dirty="0">
                <a:latin typeface="Arial"/>
              </a:rPr>
              <a:t>SE, et al. ASCO 2016 (LBA4001):</a:t>
            </a:r>
          </a:p>
        </p:txBody>
      </p:sp>
      <p:sp>
        <p:nvSpPr>
          <p:cNvPr id="19" name="Inhaltsplatzhalter 3"/>
          <p:cNvSpPr txBox="1">
            <a:spLocks/>
          </p:cNvSpPr>
          <p:nvPr/>
        </p:nvSpPr>
        <p:spPr>
          <a:xfrm>
            <a:off x="4755612" y="247553"/>
            <a:ext cx="4191000" cy="4876800"/>
          </a:xfrm>
          <a:prstGeom prst="rect">
            <a:avLst/>
          </a:prstGeom>
        </p:spPr>
        <p:txBody>
          <a:bodyPr/>
          <a:lstStyle/>
          <a:p>
            <a:pPr marL="342892" indent="-342892" defTabSz="91437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800" dirty="0" err="1">
                <a:solidFill>
                  <a:prstClr val="white"/>
                </a:solidFill>
                <a:latin typeface="Arial"/>
                <a:ea typeface="ＭＳ Ｐゴシック" charset="0"/>
              </a:rPr>
              <a:t>Claudins</a:t>
            </a:r>
            <a:r>
              <a:rPr lang="en-US" sz="1800" dirty="0">
                <a:solidFill>
                  <a:prstClr val="white"/>
                </a:solidFill>
                <a:latin typeface="Arial"/>
                <a:ea typeface="ＭＳ Ｐゴシック" charset="0"/>
              </a:rPr>
              <a:t> are a major structural component of tight junctions</a:t>
            </a:r>
          </a:p>
          <a:p>
            <a:pPr marL="342892" indent="-342892" defTabSz="91437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800" dirty="0" smtClean="0">
                <a:solidFill>
                  <a:prstClr val="white"/>
                </a:solidFill>
                <a:latin typeface="Arial"/>
                <a:ea typeface="ＭＳ Ｐゴシック" charset="0"/>
              </a:rPr>
              <a:t>IMAB362 </a:t>
            </a:r>
            <a:r>
              <a:rPr lang="en-US" sz="1800" dirty="0">
                <a:solidFill>
                  <a:prstClr val="white"/>
                </a:solidFill>
                <a:latin typeface="Arial"/>
                <a:ea typeface="ＭＳ Ｐゴシック" charset="0"/>
              </a:rPr>
              <a:t>is a chimeric antibody highly specific for CLDN18.2</a:t>
            </a:r>
          </a:p>
          <a:p>
            <a:pPr marL="342892" indent="-342892" defTabSz="91437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500" dirty="0">
                <a:solidFill>
                  <a:prstClr val="white"/>
                </a:solidFill>
                <a:latin typeface="Arial"/>
                <a:ea typeface="ＭＳ Ｐゴシック" charset="0"/>
              </a:rPr>
              <a:t>Broadly expressed in various cancer types</a:t>
            </a:r>
          </a:p>
          <a:p>
            <a:pPr marL="742931" lvl="1" indent="-285743" defTabSz="91437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1500" dirty="0">
                <a:solidFill>
                  <a:prstClr val="white"/>
                </a:solidFill>
                <a:latin typeface="Arial"/>
                <a:ea typeface="ＭＳ Ｐゴシック" charset="-128"/>
              </a:rPr>
              <a:t>~80-90% biliary duct, gastric, and mucinous ovarian cancer </a:t>
            </a:r>
          </a:p>
          <a:p>
            <a:pPr marL="742931" lvl="1" indent="-285743" defTabSz="91437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1500" dirty="0">
                <a:solidFill>
                  <a:prstClr val="white"/>
                </a:solidFill>
                <a:latin typeface="Arial"/>
                <a:ea typeface="ＭＳ Ｐゴシック" charset="-128"/>
              </a:rPr>
              <a:t>But not most normal tissues</a:t>
            </a:r>
            <a:endParaRPr lang="en-US" sz="1800" dirty="0">
              <a:solidFill>
                <a:prstClr val="white"/>
              </a:solidFill>
              <a:latin typeface="Arial"/>
              <a:ea typeface="ＭＳ Ｐゴシック" charset="0"/>
            </a:endParaRPr>
          </a:p>
          <a:p>
            <a:pPr marL="342892" indent="-342892" defTabSz="91437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800" dirty="0">
                <a:solidFill>
                  <a:prstClr val="white"/>
                </a:solidFill>
                <a:latin typeface="Arial"/>
                <a:ea typeface="ＭＳ Ｐゴシック" charset="0"/>
              </a:rPr>
              <a:t>Modes of action:</a:t>
            </a:r>
          </a:p>
          <a:p>
            <a:pPr marL="742931" lvl="1" indent="-285743" defTabSz="91437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1800" dirty="0">
                <a:solidFill>
                  <a:prstClr val="white"/>
                </a:solidFill>
                <a:latin typeface="Arial"/>
                <a:ea typeface="ＭＳ Ｐゴシック" charset="-128"/>
              </a:rPr>
              <a:t>Antibody-dependent cellular cytotoxicity (ADCC)</a:t>
            </a:r>
          </a:p>
          <a:p>
            <a:pPr marL="742931" lvl="1" indent="-285743" defTabSz="91437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1800" dirty="0">
                <a:solidFill>
                  <a:prstClr val="white"/>
                </a:solidFill>
                <a:latin typeface="Arial"/>
                <a:ea typeface="ＭＳ Ｐゴシック" charset="-128"/>
              </a:rPr>
              <a:t>Complement-dependent cytotoxicity (CDC)</a:t>
            </a:r>
          </a:p>
          <a:p>
            <a:pPr marL="742931" lvl="1" indent="-285743" defTabSz="91437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1800" dirty="0">
                <a:solidFill>
                  <a:prstClr val="white"/>
                </a:solidFill>
                <a:latin typeface="Arial"/>
                <a:ea typeface="ＭＳ Ｐゴシック" charset="-128"/>
              </a:rPr>
              <a:t>Immunomodulation of tumor-microenvironment</a:t>
            </a:r>
          </a:p>
        </p:txBody>
      </p:sp>
    </p:spTree>
    <p:extLst>
      <p:ext uri="{BB962C8B-B14F-4D97-AF65-F5344CB8AC3E}">
        <p14:creationId xmlns:p14="http://schemas.microsoft.com/office/powerpoint/2010/main" val="275243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04800" y="142747"/>
            <a:ext cx="8610600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FAST - Overall Survival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971" y="1313122"/>
            <a:ext cx="3615674" cy="3014876"/>
          </a:xfrm>
          <a:prstGeom prst="rect">
            <a:avLst/>
          </a:prstGeom>
        </p:spPr>
      </p:pic>
      <p:sp>
        <p:nvSpPr>
          <p:cNvPr id="8" name="Rechteck 8"/>
          <p:cNvSpPr/>
          <p:nvPr/>
        </p:nvSpPr>
        <p:spPr>
          <a:xfrm>
            <a:off x="457201" y="4375237"/>
            <a:ext cx="3806168" cy="253914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defTabSz="342884"/>
            <a:r>
              <a:rPr lang="en-US" sz="1200" dirty="0">
                <a:solidFill>
                  <a:srgbClr val="FFFFFF"/>
                </a:solidFill>
                <a:latin typeface="Arial Narrow"/>
                <a:ea typeface="ＭＳ Ｐゴシック" charset="0"/>
                <a:cs typeface="Arial"/>
              </a:rPr>
              <a:t>*in patients with 2+/3+ CLDN18.2 staining in ≥ 40% of tumor cells</a:t>
            </a:r>
            <a:endParaRPr lang="de-DE" sz="1200" dirty="0">
              <a:solidFill>
                <a:srgbClr val="FFFFFF"/>
              </a:solidFill>
              <a:latin typeface="Arial Narrow"/>
              <a:ea typeface="ＭＳ Ｐゴシック" charset="0"/>
              <a:cs typeface="Arial"/>
            </a:endParaRPr>
          </a:p>
        </p:txBody>
      </p:sp>
      <p:sp>
        <p:nvSpPr>
          <p:cNvPr id="9" name="Textfeld 9"/>
          <p:cNvSpPr txBox="1"/>
          <p:nvPr/>
        </p:nvSpPr>
        <p:spPr>
          <a:xfrm>
            <a:off x="1527226" y="998132"/>
            <a:ext cx="1681164" cy="3462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342884"/>
            <a:r>
              <a:rPr lang="en-US" sz="1800" b="1" dirty="0">
                <a:solidFill>
                  <a:srgbClr val="FFFFFF"/>
                </a:solidFill>
                <a:latin typeface="Arial Narrow"/>
                <a:ea typeface="ＭＳ Ｐゴシック" charset="0"/>
                <a:cs typeface="Arial"/>
              </a:rPr>
              <a:t>Total Population*</a:t>
            </a:r>
          </a:p>
        </p:txBody>
      </p:sp>
      <p:sp>
        <p:nvSpPr>
          <p:cNvPr id="11" name="Textfeld 7"/>
          <p:cNvSpPr txBox="1"/>
          <p:nvPr/>
        </p:nvSpPr>
        <p:spPr>
          <a:xfrm>
            <a:off x="3007490" y="1733550"/>
            <a:ext cx="773287" cy="500135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342884"/>
            <a:r>
              <a:rPr lang="de-DE" sz="1400" dirty="0">
                <a:solidFill>
                  <a:srgbClr val="000000"/>
                </a:solidFill>
                <a:latin typeface="Arial Narrow"/>
                <a:ea typeface="ＭＳ Ｐゴシック" charset="0"/>
                <a:cs typeface="Arial"/>
              </a:rPr>
              <a:t>HR 0.51</a:t>
            </a:r>
          </a:p>
          <a:p>
            <a:pPr defTabSz="342884"/>
            <a:r>
              <a:rPr lang="de-DE" sz="1400" dirty="0">
                <a:solidFill>
                  <a:srgbClr val="000000"/>
                </a:solidFill>
                <a:latin typeface="Arial Narrow"/>
                <a:ea typeface="ＭＳ Ｐゴシック" charset="0"/>
                <a:cs typeface="Arial"/>
              </a:rPr>
              <a:t>P=0.0001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4781550"/>
            <a:ext cx="4038600" cy="273844"/>
          </a:xfrm>
        </p:spPr>
        <p:txBody>
          <a:bodyPr/>
          <a:lstStyle/>
          <a:p>
            <a:pPr defTabSz="914378">
              <a:defRPr/>
            </a:pPr>
            <a:r>
              <a:rPr lang="en-US" dirty="0">
                <a:latin typeface="Arial"/>
              </a:rPr>
              <a:t>Modified from: </a:t>
            </a:r>
            <a:r>
              <a:rPr lang="en-US" dirty="0" smtClean="0">
                <a:latin typeface="Arial"/>
              </a:rPr>
              <a:t>Al-</a:t>
            </a:r>
            <a:r>
              <a:rPr lang="en-US" dirty="0" err="1" smtClean="0">
                <a:latin typeface="Arial"/>
              </a:rPr>
              <a:t>Batran</a:t>
            </a:r>
            <a:r>
              <a:rPr lang="en-US" dirty="0" smtClean="0">
                <a:latin typeface="Arial"/>
              </a:rPr>
              <a:t> </a:t>
            </a:r>
            <a:r>
              <a:rPr lang="en-US" dirty="0">
                <a:latin typeface="Arial"/>
              </a:rPr>
              <a:t>SE, et al. ASCO 2016 (LBA4001):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3889" y="265961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193209"/>
                </a:solidFill>
                <a:latin typeface="Arial" charset="0"/>
                <a:ea typeface="ＭＳ Ｐゴシック" charset="0"/>
              </a:rPr>
              <a:t>8.4mo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8290" y="219075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193209"/>
                </a:solidFill>
                <a:latin typeface="Arial" charset="0"/>
                <a:ea typeface="ＭＳ Ｐゴシック" charset="0"/>
              </a:rPr>
              <a:t>13.2mo</a:t>
            </a:r>
          </a:p>
        </p:txBody>
      </p:sp>
      <p:pic>
        <p:nvPicPr>
          <p:cNvPr id="10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7419" y="1352550"/>
            <a:ext cx="3947871" cy="2974864"/>
          </a:xfrm>
          <a:prstGeom prst="rect">
            <a:avLst/>
          </a:prstGeom>
        </p:spPr>
      </p:pic>
      <p:sp>
        <p:nvSpPr>
          <p:cNvPr id="13" name="Textfeld 10"/>
          <p:cNvSpPr txBox="1"/>
          <p:nvPr/>
        </p:nvSpPr>
        <p:spPr>
          <a:xfrm>
            <a:off x="7386897" y="1733551"/>
            <a:ext cx="843819" cy="71557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342884"/>
            <a:r>
              <a:rPr lang="de-DE" sz="1400" dirty="0">
                <a:solidFill>
                  <a:srgbClr val="000000"/>
                </a:solidFill>
                <a:latin typeface="Arial Narrow"/>
                <a:ea typeface="ＭＳ Ｐゴシック" charset="0"/>
                <a:cs typeface="Arial"/>
              </a:rPr>
              <a:t>HR 0.45</a:t>
            </a:r>
          </a:p>
          <a:p>
            <a:pPr defTabSz="342884"/>
            <a:r>
              <a:rPr lang="de-DE" sz="1400" dirty="0">
                <a:solidFill>
                  <a:srgbClr val="000000"/>
                </a:solidFill>
                <a:latin typeface="Arial Narrow"/>
                <a:ea typeface="ＭＳ Ｐゴシック" charset="0"/>
                <a:cs typeface="Arial"/>
              </a:rPr>
              <a:t>p=&lt;0.0005</a:t>
            </a:r>
          </a:p>
          <a:p>
            <a:pPr defTabSz="342884"/>
            <a:endParaRPr lang="de-DE" sz="1400" dirty="0">
              <a:solidFill>
                <a:srgbClr val="000000"/>
              </a:solidFill>
              <a:latin typeface="Arial Narrow"/>
              <a:ea typeface="ＭＳ Ｐゴシック" charset="0"/>
              <a:cs typeface="Arial"/>
            </a:endParaRPr>
          </a:p>
        </p:txBody>
      </p:sp>
      <p:sp>
        <p:nvSpPr>
          <p:cNvPr id="14" name="Textfeld 6"/>
          <p:cNvSpPr txBox="1"/>
          <p:nvPr/>
        </p:nvSpPr>
        <p:spPr>
          <a:xfrm>
            <a:off x="5795788" y="1006303"/>
            <a:ext cx="1715852" cy="34624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342884"/>
            <a:r>
              <a:rPr lang="en-US" sz="1800" b="1" dirty="0">
                <a:solidFill>
                  <a:srgbClr val="FFFFFF"/>
                </a:solidFill>
                <a:latin typeface="Arial Narrow"/>
                <a:ea typeface="ＭＳ Ｐゴシック" charset="0"/>
                <a:cs typeface="Arial"/>
              </a:rPr>
              <a:t>High </a:t>
            </a:r>
            <a:r>
              <a:rPr lang="en-US" sz="1800" b="1" dirty="0" err="1">
                <a:solidFill>
                  <a:srgbClr val="FFFFFF"/>
                </a:solidFill>
                <a:latin typeface="Arial Narrow"/>
                <a:ea typeface="ＭＳ Ｐゴシック" charset="0"/>
                <a:cs typeface="Arial"/>
              </a:rPr>
              <a:t>Expressors</a:t>
            </a:r>
            <a:r>
              <a:rPr lang="en-US" sz="1800" b="1" baseline="30000" dirty="0">
                <a:solidFill>
                  <a:srgbClr val="FFFFFF"/>
                </a:solidFill>
                <a:latin typeface="Arial Narrow"/>
                <a:ea typeface="ＭＳ Ｐゴシック" charset="0"/>
                <a:cs typeface="Arial"/>
              </a:rPr>
              <a:t>#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3583" y="257175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193209"/>
                </a:solidFill>
                <a:latin typeface="Arial" charset="0"/>
                <a:ea typeface="ＭＳ Ｐゴシック" charset="0"/>
              </a:rPr>
              <a:t>9.0mo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8205" y="211455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193209"/>
                </a:solidFill>
                <a:latin typeface="Arial" charset="0"/>
                <a:ea typeface="ＭＳ Ｐゴシック" charset="0"/>
              </a:rPr>
              <a:t>16.7mo</a:t>
            </a:r>
          </a:p>
        </p:txBody>
      </p:sp>
      <p:sp>
        <p:nvSpPr>
          <p:cNvPr id="15" name="Rechteck 8"/>
          <p:cNvSpPr/>
          <p:nvPr/>
        </p:nvSpPr>
        <p:spPr>
          <a:xfrm>
            <a:off x="4724401" y="4375237"/>
            <a:ext cx="3838228" cy="253914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defTabSz="342884"/>
            <a:r>
              <a:rPr lang="en-US" sz="1200" baseline="30000" dirty="0">
                <a:solidFill>
                  <a:srgbClr val="FFFFFF"/>
                </a:solidFill>
                <a:latin typeface="Arial Narrow"/>
                <a:ea typeface="ＭＳ Ｐゴシック" charset="0"/>
                <a:cs typeface="Arial"/>
              </a:rPr>
              <a:t>#</a:t>
            </a:r>
            <a:r>
              <a:rPr lang="en-US" sz="1200" dirty="0">
                <a:solidFill>
                  <a:srgbClr val="FFFFFF"/>
                </a:solidFill>
                <a:latin typeface="Arial Narrow"/>
                <a:ea typeface="ＭＳ Ｐゴシック" charset="0"/>
                <a:cs typeface="Arial"/>
              </a:rPr>
              <a:t>in patients with 2+/3+ CLDN18.2 staining in ≥ 70% of tumor cells </a:t>
            </a:r>
            <a:endParaRPr lang="de-DE" sz="1200" dirty="0">
              <a:solidFill>
                <a:srgbClr val="FFFFFF"/>
              </a:solidFill>
              <a:latin typeface="Arial Narrow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57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749" y="871699"/>
            <a:ext cx="4782386" cy="3797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1"/>
            <a:ext cx="8686800" cy="822722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C000"/>
                </a:solidFill>
              </a:rPr>
              <a:t>FPA144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439" y="819151"/>
            <a:ext cx="4267200" cy="3394472"/>
          </a:xfrm>
        </p:spPr>
        <p:txBody>
          <a:bodyPr/>
          <a:lstStyle/>
          <a:p>
            <a:r>
              <a:rPr lang="en-US" sz="2400" dirty="0"/>
              <a:t>Humanized monoclonal antibody</a:t>
            </a:r>
          </a:p>
          <a:p>
            <a:r>
              <a:rPr lang="en-US" sz="2400" dirty="0"/>
              <a:t>Binds to fibroblast growth factor receptor 2b</a:t>
            </a:r>
          </a:p>
          <a:p>
            <a:r>
              <a:rPr lang="en-US" sz="2400" dirty="0"/>
              <a:t>Also activates ADCC by recruiting NK cells</a:t>
            </a:r>
          </a:p>
          <a:p>
            <a:r>
              <a:rPr lang="en-US" sz="2400" dirty="0"/>
              <a:t>Only 2-9% of gastric cancers  are FGFR2 amplified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r>
              <a:rPr lang="en-US" dirty="0">
                <a:latin typeface="Arial"/>
              </a:rPr>
              <a:t>Presented by: </a:t>
            </a:r>
            <a:r>
              <a:rPr lang="en-US" dirty="0" smtClean="0">
                <a:latin typeface="Arial"/>
              </a:rPr>
              <a:t>Peter </a:t>
            </a:r>
            <a:r>
              <a:rPr lang="en-US" dirty="0">
                <a:latin typeface="Arial"/>
              </a:rPr>
              <a:t>C. Enzinger, MD</a:t>
            </a:r>
          </a:p>
        </p:txBody>
      </p:sp>
      <p:pic>
        <p:nvPicPr>
          <p:cNvPr id="6" name="Picture 2" descr="http://www.wjgnet.com/esps/Pub/10.3748/v22/i8/WJG-22-2415-g001.jpg"/>
          <p:cNvPicPr>
            <a:picLocks noChangeAspect="1" noChangeArrowheads="1"/>
          </p:cNvPicPr>
          <p:nvPr/>
        </p:nvPicPr>
        <p:blipFill rotWithShape="1">
          <a:blip r:embed="rId2" cstate="print"/>
          <a:srcRect b="11104"/>
          <a:stretch/>
        </p:blipFill>
        <p:spPr bwMode="auto">
          <a:xfrm>
            <a:off x="50749" y="871700"/>
            <a:ext cx="4782386" cy="32610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9980" y="47392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Matsuoka YM et al, </a:t>
            </a:r>
            <a:r>
              <a:rPr lang="sv-SE" sz="1000" i="1"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World J </a:t>
            </a:r>
            <a:r>
              <a:rPr lang="sv-SE" sz="1000" i="1" dirty="0" err="1">
                <a:solidFill>
                  <a:prstClr val="white"/>
                </a:solidFill>
                <a:latin typeface="Arial" charset="0"/>
                <a:ea typeface="ＭＳ Ｐゴシック" charset="0"/>
              </a:rPr>
              <a:t>Gastroenterol</a:t>
            </a:r>
            <a:r>
              <a:rPr lang="sv-SE" sz="1000"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 2016; 22(8): 2415-2423</a:t>
            </a:r>
            <a:endParaRPr lang="en-US" sz="1000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09950" y="871700"/>
            <a:ext cx="2057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9980" y="4132783"/>
            <a:ext cx="3656849" cy="404949"/>
          </a:xfrm>
          <a:prstGeom prst="rect">
            <a:avLst/>
          </a:prstGeom>
          <a:solidFill>
            <a:srgbClr val="C5DDC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tx1"/>
                </a:solidFill>
              </a:rPr>
              <a:t>Embriogenesis</a:t>
            </a:r>
            <a:r>
              <a:rPr lang="en-US" sz="800" dirty="0" smtClean="0">
                <a:solidFill>
                  <a:schemeClr val="tx1"/>
                </a:solidFill>
              </a:rPr>
              <a:t>, tissue homeostasis, </a:t>
            </a:r>
            <a:r>
              <a:rPr lang="en-US" sz="800" dirty="0" err="1" smtClean="0">
                <a:solidFill>
                  <a:schemeClr val="tx1"/>
                </a:solidFill>
              </a:rPr>
              <a:t>mitogenesis</a:t>
            </a:r>
            <a:r>
              <a:rPr lang="en-US" sz="800" dirty="0" smtClean="0">
                <a:solidFill>
                  <a:schemeClr val="tx1"/>
                </a:solidFill>
              </a:rPr>
              <a:t>, differentiation, proliferation, angiogenesis, survival, invasion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20759" y="4781550"/>
            <a:ext cx="3124200" cy="273844"/>
          </a:xfrm>
        </p:spPr>
        <p:txBody>
          <a:bodyPr/>
          <a:lstStyle/>
          <a:p>
            <a:pPr defTabSz="914378">
              <a:defRPr/>
            </a:pPr>
            <a:r>
              <a:rPr lang="en-US">
                <a:solidFill>
                  <a:prstClr val="white"/>
                </a:solidFill>
                <a:latin typeface="Arial"/>
              </a:rPr>
              <a:t>Modified </a:t>
            </a:r>
            <a:r>
              <a:rPr lang="en-US" smtClean="0">
                <a:solidFill>
                  <a:prstClr val="white"/>
                </a:solidFill>
                <a:latin typeface="Arial"/>
              </a:rPr>
              <a:t>from: </a:t>
            </a:r>
            <a:r>
              <a:rPr lang="en-US" dirty="0" err="1">
                <a:solidFill>
                  <a:prstClr val="white"/>
                </a:solidFill>
                <a:latin typeface="Arial"/>
              </a:rPr>
              <a:t>Jeeyun</a:t>
            </a:r>
            <a:r>
              <a:rPr lang="en-US" dirty="0">
                <a:solidFill>
                  <a:prstClr val="white"/>
                </a:solidFill>
                <a:latin typeface="Arial"/>
              </a:rPr>
              <a:t> Lee, ASCO 2016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837" y="633854"/>
            <a:ext cx="6816725" cy="40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7656" y="154118"/>
            <a:ext cx="8744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C000"/>
                </a:solidFill>
                <a:latin typeface="Arial" charset="0"/>
                <a:ea typeface="ＭＳ Ｐゴシック" charset="0"/>
              </a:rPr>
              <a:t>Phase </a:t>
            </a:r>
            <a:r>
              <a:rPr lang="en-US" sz="2000" b="1" smtClean="0">
                <a:solidFill>
                  <a:srgbClr val="FFC000"/>
                </a:solidFill>
                <a:latin typeface="Arial" charset="0"/>
                <a:ea typeface="ＭＳ Ｐゴシック" charset="0"/>
              </a:rPr>
              <a:t>I: Response </a:t>
            </a:r>
            <a:r>
              <a:rPr lang="en-US" sz="2000" b="1" dirty="0">
                <a:solidFill>
                  <a:srgbClr val="FFC000"/>
                </a:solidFill>
                <a:latin typeface="Arial" charset="0"/>
                <a:ea typeface="ＭＳ Ｐゴシック" charset="0"/>
              </a:rPr>
              <a:t>to FPA144 in Multi-Refractory FGFR2b+ Gastric </a:t>
            </a:r>
            <a:r>
              <a:rPr lang="en-US" sz="2000" b="1" dirty="0" err="1">
                <a:solidFill>
                  <a:srgbClr val="FFC000"/>
                </a:solidFill>
                <a:latin typeface="Arial" charset="0"/>
                <a:ea typeface="ＭＳ Ｐゴシック" charset="0"/>
              </a:rPr>
              <a:t>Ca</a:t>
            </a:r>
            <a:endParaRPr lang="en-US" sz="2000" b="1" dirty="0">
              <a:solidFill>
                <a:srgbClr val="FFC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17581"/>
              </p:ext>
            </p:extLst>
          </p:nvPr>
        </p:nvGraphicFramePr>
        <p:xfrm>
          <a:off x="1166647" y="1559254"/>
          <a:ext cx="7178566" cy="1247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650"/>
                <a:gridCol w="4487916"/>
              </a:tblGrid>
              <a:tr h="4868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Advisory Committee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Merck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020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Consulting Agreements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Astellas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Pharma Global Development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, Five Prime Therapeutics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, Merck, Taiho Oncology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7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Case presentation 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980" y="1096568"/>
            <a:ext cx="7915409" cy="3770709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900" b="1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38-year-old woman with a history of GERD and treated H pylori presents with epigastric pain and weight loss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EGD: ulcer in gastric cardia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Biopsy: poorly differentiated adenocarcinoma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CT scan CAP: no signs of metastasis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EUS: large mass in the gastric cardia without lymphadenopathy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Staging: T2N0M0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Neoadjuvant FLOT complicated by neutropenia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Declined surgery in favor of holistic approaches</a:t>
            </a:r>
          </a:p>
        </p:txBody>
      </p:sp>
    </p:spTree>
    <p:extLst>
      <p:ext uri="{BB962C8B-B14F-4D97-AF65-F5344CB8AC3E}">
        <p14:creationId xmlns:p14="http://schemas.microsoft.com/office/powerpoint/2010/main" val="13931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Case presentation 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980" y="1096568"/>
            <a:ext cx="7915409" cy="3770709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900" b="1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45-year-old man with difficulty swallowing solids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EGD: mass in GEJ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Biopsy: moderately differentiated adenocarcinoma, HER2-, MSS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PET/CT scan: metastases in L rib and abdominal lymph node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Started on EOX </a:t>
            </a: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 CR lasting for 1 year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Presented with liver and pelvic metastases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Currently stable on paclitaxel/</a:t>
            </a:r>
            <a:r>
              <a:rPr lang="en-US" sz="19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ramucirumab</a:t>
            </a:r>
            <a:endParaRPr lang="en-US" sz="19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0983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Case presentation 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6041" y="1096568"/>
            <a:ext cx="7915409" cy="3770709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900" b="1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50-year-old woman with a history of </a:t>
            </a:r>
            <a:r>
              <a:rPr lang="en-US" sz="1900" b="1" dirty="0" err="1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Hep</a:t>
            </a:r>
            <a:r>
              <a:rPr lang="en-US" sz="1900" b="1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 B presents with dysphagia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Barium swallow: GEJ stenosis with circumferential lobulated mass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Upper endoscopy: GEJ mass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Biopsy: moderately differentiated adenocarcinoma, HER2+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EUS: T3 tumor with </a:t>
            </a:r>
            <a:r>
              <a:rPr lang="en-US" sz="19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perigastric</a:t>
            </a: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enlarged LNs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PET scan: hypermetabolic uptake in abdominal LNs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Started on 5-FU, cisplatin and </a:t>
            </a:r>
            <a:r>
              <a:rPr lang="en-US" sz="19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trastuzumab</a:t>
            </a: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for 6 months </a:t>
            </a: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 continued on 5-FU and </a:t>
            </a:r>
            <a:r>
              <a:rPr lang="en-US" sz="19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trastuzumab</a:t>
            </a: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only (best response with stable disease)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Disease progression after 4 months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Started on weekly paclitaxel with ramucirumab for 1 year with PR</a:t>
            </a:r>
          </a:p>
        </p:txBody>
      </p:sp>
    </p:spTree>
    <p:extLst>
      <p:ext uri="{BB962C8B-B14F-4D97-AF65-F5344CB8AC3E}">
        <p14:creationId xmlns:p14="http://schemas.microsoft.com/office/powerpoint/2010/main" val="10148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910" y="906823"/>
            <a:ext cx="5134183" cy="3769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429" y="212395"/>
            <a:ext cx="87251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900" i="1" dirty="0">
                <a:solidFill>
                  <a:srgbClr val="FFFFFF"/>
                </a:solidFill>
              </a:rPr>
              <a:t>CT scan showing lesions in liver and abdominal LN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17013" y="2487684"/>
            <a:ext cx="1107914" cy="24244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69438" y="2378707"/>
            <a:ext cx="494185" cy="714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3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960" y="994919"/>
            <a:ext cx="4992083" cy="3732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75" y="221821"/>
            <a:ext cx="90564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900" i="1" dirty="0">
                <a:solidFill>
                  <a:srgbClr val="FFFFFF"/>
                </a:solidFill>
              </a:rPr>
              <a:t>Resolved liver lesion and LN after </a:t>
            </a:r>
            <a:r>
              <a:rPr lang="en-US" sz="1900" i="1" dirty="0">
                <a:solidFill>
                  <a:srgbClr val="FFFFFF"/>
                </a:solidFill>
                <a:ea typeface="Arial" charset="0"/>
                <a:cs typeface="Arial" charset="0"/>
                <a:sym typeface="Wingdings"/>
              </a:rPr>
              <a:t>paclitaxel + </a:t>
            </a:r>
            <a:r>
              <a:rPr lang="en-US" sz="1900" i="1" dirty="0" err="1">
                <a:solidFill>
                  <a:srgbClr val="FFFFFF"/>
                </a:solidFill>
                <a:ea typeface="Arial" charset="0"/>
                <a:cs typeface="Arial" charset="0"/>
                <a:sym typeface="Wingdings"/>
              </a:rPr>
              <a:t>ramucirumab</a:t>
            </a:r>
            <a:r>
              <a:rPr lang="en-US" sz="1900" i="1" dirty="0">
                <a:solidFill>
                  <a:srgbClr val="FFFFFF"/>
                </a:solidFill>
                <a:ea typeface="Arial" charset="0"/>
                <a:cs typeface="Arial" charset="0"/>
                <a:sym typeface="Wingdings"/>
              </a:rPr>
              <a:t> </a:t>
            </a:r>
            <a:endParaRPr lang="en-US" sz="1900" i="1" dirty="0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30021" y="2404426"/>
            <a:ext cx="1351616" cy="33566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99986-40DF-4149-8A3E-5F0A0CABE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36786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current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care?</a:t>
            </a:r>
            <a:b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3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7">
      <a:dk1>
        <a:srgbClr val="000000"/>
      </a:dk1>
      <a:lt1>
        <a:srgbClr val="FFFFFF"/>
      </a:lt1>
      <a:dk2>
        <a:srgbClr val="282D68"/>
      </a:dk2>
      <a:lt2>
        <a:srgbClr val="E7E7F0"/>
      </a:lt2>
      <a:accent1>
        <a:srgbClr val="FBB040"/>
      </a:accent1>
      <a:accent2>
        <a:srgbClr val="8DC63F"/>
      </a:accent2>
      <a:accent3>
        <a:srgbClr val="007379"/>
      </a:accent3>
      <a:accent4>
        <a:srgbClr val="7CE1EE"/>
      </a:accent4>
      <a:accent5>
        <a:srgbClr val="888789"/>
      </a:accent5>
      <a:accent6>
        <a:srgbClr val="F46500"/>
      </a:accent6>
      <a:hlink>
        <a:srgbClr val="33C8C0"/>
      </a:hlink>
      <a:folHlink>
        <a:srgbClr val="8A83FF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193209"/>
      </a:dk1>
      <a:lt1>
        <a:sysClr val="window" lastClr="FFFFFF"/>
      </a:lt1>
      <a:dk2>
        <a:srgbClr val="134A10"/>
      </a:dk2>
      <a:lt2>
        <a:srgbClr val="C1DBAB"/>
      </a:lt2>
      <a:accent1>
        <a:srgbClr val="00B0F0"/>
      </a:accent1>
      <a:accent2>
        <a:srgbClr val="FFC000"/>
      </a:accent2>
      <a:accent3>
        <a:srgbClr val="9FFF6D"/>
      </a:accent3>
      <a:accent4>
        <a:srgbClr val="800080"/>
      </a:accent4>
      <a:accent5>
        <a:srgbClr val="78AAE2"/>
      </a:accent5>
      <a:accent6>
        <a:srgbClr val="F79646"/>
      </a:accent6>
      <a:hlink>
        <a:srgbClr val="23A8C1"/>
      </a:hlink>
      <a:folHlink>
        <a:srgbClr val="E6195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DAA24EC3-BC1F-44BE-BBCE-81CF1E0BC418}"/>
</file>

<file path=customXml/itemProps2.xml><?xml version="1.0" encoding="utf-8"?>
<ds:datastoreItem xmlns:ds="http://schemas.openxmlformats.org/officeDocument/2006/customXml" ds:itemID="{34BFF903-2C49-4438-9D72-D5CF1A8EEAED}"/>
</file>

<file path=customXml/itemProps3.xml><?xml version="1.0" encoding="utf-8"?>
<ds:datastoreItem xmlns:ds="http://schemas.openxmlformats.org/officeDocument/2006/customXml" ds:itemID="{79F779F8-4471-4BF7-86DC-FBEA4BF2968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1757</Words>
  <Application>Microsoft Macintosh PowerPoint</Application>
  <PresentationFormat>On-screen Show (16:9)</PresentationFormat>
  <Paragraphs>529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Arial Narrow</vt:lpstr>
      <vt:lpstr>Arial Unicode MS</vt:lpstr>
      <vt:lpstr>Calibri</vt:lpstr>
      <vt:lpstr>Calibri Light</vt:lpstr>
      <vt:lpstr>Lucida Sans Unicode</vt:lpstr>
      <vt:lpstr>MS PGothic</vt:lpstr>
      <vt:lpstr>ＭＳ Ｐゴシック</vt:lpstr>
      <vt:lpstr>News Gothic MT</vt:lpstr>
      <vt:lpstr>Times New Roman</vt:lpstr>
      <vt:lpstr>Verdana</vt:lpstr>
      <vt:lpstr>Verdana,Regular</vt:lpstr>
      <vt:lpstr>Wingdings</vt:lpstr>
      <vt:lpstr>ヒラギノ角ゴ Pro W3</vt:lpstr>
      <vt:lpstr>Arial</vt:lpstr>
      <vt:lpstr>1_Office Theme</vt:lpstr>
      <vt:lpstr>2_Office Theme</vt:lpstr>
      <vt:lpstr>Office Theme</vt:lpstr>
      <vt:lpstr>2_Blank Presentation</vt:lpstr>
      <vt:lpstr>4_Blank Presentation</vt:lpstr>
      <vt:lpstr>PowerPoint Presentation</vt:lpstr>
      <vt:lpstr>Module 4: Current and Future Treatment of Gastric and Gastroesophageal Junction (GEJ) Cancer  Peter C. Enzinger, MD</vt:lpstr>
      <vt:lpstr>Disclosures</vt:lpstr>
      <vt:lpstr>Case presentation 6</vt:lpstr>
      <vt:lpstr>Case presentation 7</vt:lpstr>
      <vt:lpstr>Case presentation 8</vt:lpstr>
      <vt:lpstr>PowerPoint Presentation</vt:lpstr>
      <vt:lpstr>PowerPoint Presentation</vt:lpstr>
      <vt:lpstr>What is the current  standard of care?  </vt:lpstr>
      <vt:lpstr>PowerPoint Presentation</vt:lpstr>
      <vt:lpstr>IntelliDose chemotherapy order entry (COE) platform:  Trends in metastatic gastric cancer chemotherapy treatment* (2005-2016 )  </vt:lpstr>
      <vt:lpstr>Trends in biologic/targeted agent use in 1st and 2nd line therapy (2005-2016)</vt:lpstr>
      <vt:lpstr>Are we moving from CROSS and MAGIC to FLOT 4?  </vt:lpstr>
      <vt:lpstr>FLOT4 Study Design</vt:lpstr>
      <vt:lpstr>FLOT4: Progression-Free Survival</vt:lpstr>
      <vt:lpstr>FLOT4: Overall Survival</vt:lpstr>
      <vt:lpstr>FLOT 4: Toxicity</vt:lpstr>
      <vt:lpstr>What could be the near-future treatment of gastric cancer?  </vt:lpstr>
      <vt:lpstr>Phase III Gastric/GEJ Studies in Progress:*</vt:lpstr>
      <vt:lpstr>A Multicenter Phase II Study of TAS-102 Monotherapy in Patients with Pre-Treated Advanced Gastric Cancer (EPOC1201)</vt:lpstr>
      <vt:lpstr>INTEGRATE:  Randomized Phase 2 of Regorafenib in Multi-Refractory Gastric Ca</vt:lpstr>
      <vt:lpstr>PowerPoint Presentation</vt:lpstr>
      <vt:lpstr>Phase 1: FOLFOX + GS-5745 in Advanced Unresectable Gastric Ca</vt:lpstr>
      <vt:lpstr>Claudiximab (IMAB362)</vt:lpstr>
      <vt:lpstr>FAST - Overall Survival</vt:lpstr>
      <vt:lpstr>FPA144</vt:lpstr>
      <vt:lpstr>PowerPoint Presentation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34</cp:revision>
  <cp:lastPrinted>2018-01-19T00:53:46Z</cp:lastPrinted>
  <dcterms:created xsi:type="dcterms:W3CDTF">2018-01-08T21:13:42Z</dcterms:created>
  <dcterms:modified xsi:type="dcterms:W3CDTF">2018-01-24T14:21:55Z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0</vt:i4>
  </property>
  <property fmtid="{D5CDD505-2E9C-101B-9397-08002B2CF9AE}" pid="3" name="_NewReviewCycle">
    <vt:lpwstr/>
  </property>
  <property fmtid="{D5CDD505-2E9C-101B-9397-08002B2CF9AE}" pid="4" name="_EmailSubject">
    <vt:lpwstr>Your presentation assignment for the RTP satellite symposium at ASCO GI 2018</vt:lpwstr>
  </property>
  <property fmtid="{D5CDD505-2E9C-101B-9397-08002B2CF9AE}" pid="5" name="_AuthorEmail">
    <vt:lpwstr>Peter_Enzinger@dfci.harvard.edu</vt:lpwstr>
  </property>
  <property fmtid="{D5CDD505-2E9C-101B-9397-08002B2CF9AE}" pid="6" name="_AuthorEmailDisplayName">
    <vt:lpwstr>Enzinger, Peter C.,M.D.</vt:lpwstr>
  </property>
  <property fmtid="{D5CDD505-2E9C-101B-9397-08002B2CF9AE}" pid="7" name="ContentTypeId">
    <vt:lpwstr>0x01010018862A45804C7345BFDE61DA2C172BE7</vt:lpwstr>
  </property>
</Properties>
</file>