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slideMasters/slideMaster3.xml" ContentType="application/vnd.openxmlformats-officedocument.presentationml.slide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Layouts/slideLayout10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4.xml" ContentType="application/vnd.openxmlformats-officedocument.theme+xml"/>
  <Override PartName="/ppt/handoutMasters/handoutMaster1.xml" ContentType="application/vnd.openxmlformats-officedocument.presentationml.handoutMaster+xml"/>
  <Override PartName="/ppt/theme/theme3.xml" ContentType="application/vnd.openxmlformats-officedocument.theme+xml"/>
  <Override PartName="/ppt/theme/theme5.xml" ContentType="application/vnd.openxmlformats-officedocument.theme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  <p:sldMasterId id="2147490000" r:id="rId2"/>
    <p:sldMasterId id="2147490020" r:id="rId3"/>
  </p:sldMasterIdLst>
  <p:notesMasterIdLst>
    <p:notesMasterId r:id="rId9"/>
  </p:notesMasterIdLst>
  <p:handoutMasterIdLst>
    <p:handoutMasterId r:id="rId10"/>
  </p:handoutMasterIdLst>
  <p:sldIdLst>
    <p:sldId id="348" r:id="rId4"/>
    <p:sldId id="302" r:id="rId5"/>
    <p:sldId id="312" r:id="rId6"/>
    <p:sldId id="311" r:id="rId7"/>
    <p:sldId id="305" r:id="rId8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5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98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748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998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248" algn="l" defTabSz="914498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497" algn="l" defTabSz="914498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747" algn="l" defTabSz="914498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997" algn="l" defTabSz="914498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loop="1"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BE0E3"/>
    <a:srgbClr val="79D4FF"/>
    <a:srgbClr val="BAD529"/>
    <a:srgbClr val="FF9300"/>
    <a:srgbClr val="0025A7"/>
    <a:srgbClr val="005796"/>
    <a:srgbClr val="002E5E"/>
    <a:srgbClr val="FF00FF"/>
    <a:srgbClr val="F8951E"/>
    <a:srgbClr val="D9C51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495"/>
    <p:restoredTop sz="94801"/>
  </p:normalViewPr>
  <p:slideViewPr>
    <p:cSldViewPr snapToGrid="0">
      <p:cViewPr>
        <p:scale>
          <a:sx n="100" d="100"/>
          <a:sy n="100" d="100"/>
        </p:scale>
        <p:origin x="968" y="224"/>
      </p:cViewPr>
      <p:guideLst>
        <p:guide orient="horz" pos="2160"/>
        <p:guide pos="384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7" d="100"/>
        <a:sy n="107" d="100"/>
      </p:scale>
      <p:origin x="0" y="906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theme" Target="theme/theme1.xml"/><Relationship Id="rId8" Type="http://schemas.openxmlformats.org/officeDocument/2006/relationships/slide" Target="slides/slide5.xml"/><Relationship Id="rId3" Type="http://schemas.openxmlformats.org/officeDocument/2006/relationships/slideMaster" Target="slideMasters/slideMaster3.xml"/><Relationship Id="rId12" Type="http://schemas.openxmlformats.org/officeDocument/2006/relationships/viewProps" Target="viewProps.xml"/><Relationship Id="rId7" Type="http://schemas.openxmlformats.org/officeDocument/2006/relationships/slide" Target="slides/slide4.xml"/><Relationship Id="rId17" Type="http://schemas.openxmlformats.org/officeDocument/2006/relationships/customXml" Target="../customXml/item3.xml"/><Relationship Id="rId2" Type="http://schemas.openxmlformats.org/officeDocument/2006/relationships/slideMaster" Target="slideMasters/slideMaster2.xml"/><Relationship Id="rId16" Type="http://schemas.openxmlformats.org/officeDocument/2006/relationships/customXml" Target="../customXml/item2.xml"/><Relationship Id="rId1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15" Type="http://schemas.openxmlformats.org/officeDocument/2006/relationships/customXml" Target="../customXml/item1.xml"/><Relationship Id="rId10" Type="http://schemas.openxmlformats.org/officeDocument/2006/relationships/handoutMaster" Target="handoutMasters/handoutMaster1.xml"/><Relationship Id="rId14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4AA2AE9-8C44-0D48-A5EB-581168E4CAF8}" type="datetimeFigureOut">
              <a:rPr lang="en-US" altLang="en-US"/>
              <a:pPr/>
              <a:t>1/24/18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0F60FF3-8482-8F47-A9E8-BB698317D6B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243139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EAE9978-DBE0-0647-A8B1-B7828B2E146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0708859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98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748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998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248" algn="l" defTabSz="45725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497" algn="l" defTabSz="45725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747" algn="l" defTabSz="45725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997" algn="l" defTabSz="45725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9218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9219" name="Slide Number Placeholder 3"/>
          <p:cNvSpPr>
            <a:spLocks noGrp="1"/>
          </p:cNvSpPr>
          <p:nvPr>
            <p:ph type="sldNum" sz="quarter" idx="5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00BBC9E9-DFBC-432E-B4D7-A5E026B032E1}" type="slidenum">
              <a:rPr lang="en-US">
                <a:solidFill>
                  <a:srgbClr val="000000"/>
                </a:solidFill>
              </a:rPr>
              <a:pPr/>
              <a:t>2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52572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0CB4B2D-3A43-B24F-8B37-118AD8F3C8E4}" type="slidenum">
              <a:rPr lang="en-US" sz="1200">
                <a:latin typeface="Times" charset="0"/>
              </a:rPr>
              <a:pPr/>
              <a:t>5</a:t>
            </a:fld>
            <a:endParaRPr lang="en-US" sz="1200">
              <a:latin typeface="Times" charset="0"/>
            </a:endParaRPr>
          </a:p>
        </p:txBody>
      </p:sp>
      <p:sp>
        <p:nvSpPr>
          <p:cNvPr id="7170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fld id="{52CDB50F-C196-884E-BF24-A9738C361A0B}" type="slidenum">
              <a:rPr lang="en-US" sz="1200">
                <a:latin typeface="Times" charset="0"/>
              </a:rPr>
              <a:pPr algn="r"/>
              <a:t>5</a:t>
            </a:fld>
            <a:endParaRPr lang="en-US" sz="1200">
              <a:latin typeface="Times" charset="0"/>
            </a:endParaRPr>
          </a:p>
        </p:txBody>
      </p:sp>
      <p:sp>
        <p:nvSpPr>
          <p:cNvPr id="7171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fld id="{D2040134-F787-D742-936B-863828BA4714}" type="slidenum">
              <a:rPr lang="en-US" sz="1200">
                <a:latin typeface="Times" charset="0"/>
                <a:cs typeface="Arial" charset="0"/>
              </a:rPr>
              <a:pPr algn="r"/>
              <a:t>5</a:t>
            </a:fld>
            <a:endParaRPr lang="en-US" sz="1200">
              <a:latin typeface="Times" charset="0"/>
              <a:cs typeface="Arial" charset="0"/>
            </a:endParaRPr>
          </a:p>
        </p:txBody>
      </p:sp>
      <p:sp>
        <p:nvSpPr>
          <p:cNvPr id="7172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fld id="{6187716D-450D-B24A-A974-6EF7FDCE1E34}" type="slidenum">
              <a:rPr lang="en-US" sz="1200">
                <a:latin typeface="Times" charset="0"/>
                <a:cs typeface="Arial" charset="0"/>
              </a:rPr>
              <a:pPr algn="r"/>
              <a:t>5</a:t>
            </a:fld>
            <a:endParaRPr lang="en-US" sz="1200">
              <a:latin typeface="Times" charset="0"/>
              <a:cs typeface="Arial" charset="0"/>
            </a:endParaRPr>
          </a:p>
        </p:txBody>
      </p:sp>
      <p:sp>
        <p:nvSpPr>
          <p:cNvPr id="7173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1678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4.jpe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5.png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 descr="RTP_SlideBackground-YiR_v3fr-bulleted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5" descr="RTP_SlideBackground-ASCO-GI-13_v1fr-Title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5619" y="0"/>
            <a:ext cx="9146381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981200"/>
            <a:ext cx="10363200" cy="1143000"/>
          </a:xfrm>
        </p:spPr>
        <p:txBody>
          <a:bodyPr/>
          <a:lstStyle>
            <a:lvl1pPr algn="ctr">
              <a:defRPr sz="23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28804" y="3886200"/>
            <a:ext cx="85344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38734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630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1"/>
            <a:ext cx="2590800" cy="64897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5" y="1"/>
            <a:ext cx="7569200" cy="64897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653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7" y="220504"/>
            <a:ext cx="11447319" cy="838200"/>
          </a:xfrm>
          <a:prstGeom prst="rect">
            <a:avLst/>
          </a:prstGeom>
        </p:spPr>
        <p:txBody>
          <a:bodyPr lIns="91388" tIns="45693" rIns="91388" bIns="45693"/>
          <a:lstStyle>
            <a:lvl1pPr>
              <a:defRPr sz="3177" b="1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82933" y="6526842"/>
            <a:ext cx="11445393" cy="226084"/>
          </a:xfrm>
          <a:prstGeom prst="rect">
            <a:avLst/>
          </a:prstGeom>
        </p:spPr>
        <p:txBody>
          <a:bodyPr lIns="91398" tIns="45699" rIns="91398" bIns="45699" anchor="b"/>
          <a:lstStyle>
            <a:lvl1pPr marL="0" indent="0">
              <a:buNone/>
              <a:defRPr sz="1059" b="1">
                <a:solidFill>
                  <a:schemeClr val="bg1"/>
                </a:solidFill>
              </a:defRPr>
            </a:lvl1pPr>
            <a:lvl2pPr marL="403187" indent="0">
              <a:buNone/>
              <a:defRPr sz="1059">
                <a:solidFill>
                  <a:schemeClr val="bg1"/>
                </a:solidFill>
              </a:defRPr>
            </a:lvl2pPr>
            <a:lvl3pPr marL="806375" indent="0">
              <a:buNone/>
              <a:defRPr sz="1059">
                <a:solidFill>
                  <a:schemeClr val="bg1"/>
                </a:solidFill>
              </a:defRPr>
            </a:lvl3pPr>
            <a:lvl4pPr marL="1209560" indent="0">
              <a:buNone/>
              <a:defRPr sz="1059">
                <a:solidFill>
                  <a:schemeClr val="bg1"/>
                </a:solidFill>
              </a:defRPr>
            </a:lvl4pPr>
            <a:lvl5pPr marL="1612749" indent="0">
              <a:buNone/>
              <a:defRPr sz="1059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/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Divid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Picture 39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627"/>
          <a:stretch/>
        </p:blipFill>
        <p:spPr bwMode="grayWhite">
          <a:xfrm>
            <a:off x="0" y="3405193"/>
            <a:ext cx="12192000" cy="3452811"/>
          </a:xfrm>
          <a:prstGeom prst="rect">
            <a:avLst/>
          </a:prstGeom>
        </p:spPr>
      </p:pic>
      <p:sp>
        <p:nvSpPr>
          <p:cNvPr id="3106" name="Rectangle 34"/>
          <p:cNvSpPr>
            <a:spLocks noGrp="1" noChangeArrowheads="1"/>
          </p:cNvSpPr>
          <p:nvPr>
            <p:ph type="ctrTitle" sz="quarter"/>
          </p:nvPr>
        </p:nvSpPr>
        <p:spPr>
          <a:xfrm>
            <a:off x="381000" y="1876568"/>
            <a:ext cx="11430000" cy="1143000"/>
          </a:xfrm>
          <a:prstGeom prst="rect">
            <a:avLst/>
          </a:prstGeom>
        </p:spPr>
        <p:txBody>
          <a:bodyPr lIns="91388" tIns="45693" rIns="91388" bIns="45693" anchor="b"/>
          <a:lstStyle>
            <a:lvl1pPr>
              <a:defRPr b="1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107" name="Rectangle 3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381000" y="3669443"/>
            <a:ext cx="11430000" cy="1752600"/>
          </a:xfrm>
          <a:prstGeom prst="rect">
            <a:avLst/>
          </a:prstGeom>
        </p:spPr>
        <p:txBody>
          <a:bodyPr lIns="92012" tIns="46008" rIns="92012" bIns="46008"/>
          <a:lstStyle>
            <a:lvl1pPr marL="0" indent="0" algn="ctr">
              <a:buFont typeface="Wingdings" pitchFamily="2" charset="2"/>
              <a:buNone/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0" y="3416959"/>
            <a:ext cx="12192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/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22300" y="6249988"/>
            <a:ext cx="2844800" cy="207963"/>
          </a:xfrm>
          <a:prstGeom prst="rect">
            <a:avLst/>
          </a:prstGeom>
          <a:ln/>
        </p:spPr>
        <p:txBody>
          <a:bodyPr lIns="91398" tIns="45699" rIns="91398" bIns="45699"/>
          <a:lstStyle>
            <a:lvl1pPr>
              <a:defRPr/>
            </a:lvl1pPr>
          </a:lstStyle>
          <a:p>
            <a:pPr defTabSz="45686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795" smtClean="0">
                <a:solidFill>
                  <a:srgbClr val="1C2E37"/>
                </a:solidFill>
                <a:latin typeface="Calibri"/>
                <a:ea typeface=""/>
              </a:rPr>
              <a:t>19.10.2005 / </a:t>
            </a:r>
            <a:fld id="{CEF88F35-B23D-4308-86F7-AEF7C622C0AF}" type="slidenum">
              <a:rPr lang="de-DE" sz="1795" smtClean="0">
                <a:solidFill>
                  <a:srgbClr val="1C2E37"/>
                </a:solidFill>
                <a:latin typeface="Calibri"/>
                <a:ea typeface=""/>
              </a:rPr>
              <a:pPr defTabSz="456869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de-DE" sz="1795">
              <a:solidFill>
                <a:srgbClr val="1C2E37"/>
              </a:solidFill>
              <a:latin typeface="Calibri"/>
              <a:ea typeface=""/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727951" y="6237288"/>
            <a:ext cx="3860800" cy="476251"/>
          </a:xfrm>
          <a:prstGeom prst="rect">
            <a:avLst/>
          </a:prstGeom>
          <a:ln/>
        </p:spPr>
        <p:txBody>
          <a:bodyPr lIns="91398" tIns="45699" rIns="91398" bIns="45699"/>
          <a:lstStyle>
            <a:lvl1pPr>
              <a:defRPr/>
            </a:lvl1pPr>
          </a:lstStyle>
          <a:p>
            <a:pPr defTabSz="45686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 sz="1795">
              <a:solidFill>
                <a:srgbClr val="1C2E37"/>
              </a:solidFill>
              <a:latin typeface="Calibri"/>
              <a:ea typeface=""/>
            </a:endParaRPr>
          </a:p>
        </p:txBody>
      </p:sp>
    </p:spTree>
    <p:extLst/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5_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000" y="552123"/>
            <a:ext cx="7006269" cy="553999"/>
          </a:xfrm>
        </p:spPr>
        <p:txBody>
          <a:bodyPr lIns="91398" tIns="45699" rIns="91398" bIns="45699" anchor="b">
            <a:noAutofit/>
          </a:bodyPr>
          <a:lstStyle>
            <a:lvl1pPr>
              <a:defRPr sz="2381" cap="none" baseline="0">
                <a:latin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0"/>
          </p:nvPr>
        </p:nvSpPr>
        <p:spPr>
          <a:xfrm>
            <a:off x="720000" y="1080001"/>
            <a:ext cx="7006269" cy="488795"/>
          </a:xfrm>
        </p:spPr>
        <p:txBody>
          <a:bodyPr lIns="91398" tIns="45699" rIns="91398" bIns="45699">
            <a:noAutofit/>
          </a:bodyPr>
          <a:lstStyle>
            <a:lvl1pPr marL="0" indent="0">
              <a:buNone/>
              <a:defRPr sz="1941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720000" y="2112963"/>
            <a:ext cx="10742400" cy="4020208"/>
          </a:xfrm>
        </p:spPr>
        <p:txBody>
          <a:bodyPr lIns="91398" tIns="45699" rIns="91398" bIns="45699">
            <a:noAutofit/>
          </a:bodyPr>
          <a:lstStyle>
            <a:lvl1pPr marL="0" indent="0">
              <a:buNone/>
              <a:defRPr sz="1588" baseline="0">
                <a:latin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 lIns="91398" tIns="45699" rIns="91398" bIns="45699"/>
          <a:lstStyle>
            <a:lvl1pPr>
              <a:defRPr/>
            </a:lvl1pPr>
          </a:lstStyle>
          <a:p>
            <a:pPr defTabSz="45686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D7A788FA-F864-4521-9DFD-AF03C9BFF3E5}" type="slidenum">
              <a:rPr lang="en-US" altLang="en-US" sz="1795" smtClean="0">
                <a:solidFill>
                  <a:srgbClr val="1C2E37"/>
                </a:solidFill>
                <a:latin typeface="Calibri"/>
                <a:ea typeface=""/>
              </a:rPr>
              <a:pPr defTabSz="456869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altLang="en-US" sz="1795" dirty="0">
              <a:solidFill>
                <a:srgbClr val="1C2E37"/>
              </a:solidFill>
              <a:latin typeface="Calibri"/>
              <a:ea typeface=""/>
            </a:endParaRPr>
          </a:p>
        </p:txBody>
      </p:sp>
    </p:spTree>
    <p:extLst/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 with gutter spac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483"/>
          <a:stretch>
            <a:fillRect/>
          </a:stretch>
        </p:blipFill>
        <p:spPr bwMode="auto">
          <a:xfrm>
            <a:off x="11347451" y="6078540"/>
            <a:ext cx="814916" cy="757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2758" y="1995494"/>
            <a:ext cx="1562100" cy="273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8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048" t="14111" r="61900"/>
          <a:stretch>
            <a:fillRect/>
          </a:stretch>
        </p:blipFill>
        <p:spPr bwMode="auto">
          <a:xfrm>
            <a:off x="4269319" y="180975"/>
            <a:ext cx="2184400" cy="827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 userDrawn="1"/>
        </p:nvSpPr>
        <p:spPr>
          <a:xfrm>
            <a:off x="-10575" y="0"/>
            <a:ext cx="6790268" cy="6858000"/>
          </a:xfrm>
          <a:prstGeom prst="rect">
            <a:avLst/>
          </a:prstGeom>
          <a:solidFill>
            <a:srgbClr val="FFFFFF">
              <a:alpha val="61961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645" tIns="40323" rIns="80645" bIns="40323" anchor="ctr"/>
          <a:lstStyle/>
          <a:p>
            <a:pPr algn="ctr" defTabSz="45686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765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0" y="6"/>
            <a:ext cx="12192000" cy="195263"/>
          </a:xfrm>
          <a:prstGeom prst="rect">
            <a:avLst/>
          </a:prstGeom>
          <a:solidFill>
            <a:srgbClr val="4095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645" tIns="40323" rIns="80645" bIns="40323" anchor="ctr"/>
          <a:lstStyle/>
          <a:p>
            <a:pPr algn="ctr" defTabSz="45686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765">
              <a:solidFill>
                <a:prstClr val="white"/>
              </a:solidFill>
            </a:endParaRPr>
          </a:p>
        </p:txBody>
      </p:sp>
      <p:sp>
        <p:nvSpPr>
          <p:cNvPr id="9" name="Picture Placeholder 2"/>
          <p:cNvSpPr>
            <a:spLocks noGrp="1"/>
          </p:cNvSpPr>
          <p:nvPr>
            <p:ph type="pic" sz="quarter" idx="17"/>
          </p:nvPr>
        </p:nvSpPr>
        <p:spPr>
          <a:xfrm>
            <a:off x="10039360" y="415929"/>
            <a:ext cx="2028825" cy="730251"/>
          </a:xfrm>
        </p:spPr>
        <p:txBody>
          <a:bodyPr lIns="91398" tIns="45699" rIns="91398" bIns="45699"/>
          <a:lstStyle/>
          <a:p>
            <a:pPr lvl="0"/>
            <a:endParaRPr lang="en-US" noProof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8"/>
          </p:nvPr>
        </p:nvSpPr>
        <p:spPr>
          <a:xfrm>
            <a:off x="9323921" y="6540505"/>
            <a:ext cx="414867" cy="215900"/>
          </a:xfrm>
        </p:spPr>
        <p:txBody>
          <a:bodyPr lIns="91398" tIns="45699" rIns="91398" bIns="45699"/>
          <a:lstStyle>
            <a:lvl1pPr>
              <a:defRPr/>
            </a:lvl1pPr>
          </a:lstStyle>
          <a:p>
            <a:pPr defTabSz="45686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3DD61856-7998-43CB-A029-8FE9F56C062F}" type="slidenum">
              <a:rPr lang="en-US" altLang="en-US" sz="1795" smtClean="0">
                <a:solidFill>
                  <a:srgbClr val="1C2E37"/>
                </a:solidFill>
                <a:latin typeface="Calibri"/>
                <a:ea typeface=""/>
              </a:rPr>
              <a:pPr defTabSz="456869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altLang="en-US" sz="1795">
              <a:solidFill>
                <a:srgbClr val="1C2E37"/>
              </a:solidFill>
              <a:latin typeface="Calibri"/>
              <a:ea typeface=""/>
            </a:endParaRPr>
          </a:p>
        </p:txBody>
      </p:sp>
    </p:spTree>
    <p:extLst/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 descr="RTP_SlideBackground-YiR_v3fr-bulleted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5" descr="RTP_SlideBackground-ASCO-GI-13_v1fr-Title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5619" y="0"/>
            <a:ext cx="9146381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981200"/>
            <a:ext cx="10363200" cy="1143000"/>
          </a:xfrm>
        </p:spPr>
        <p:txBody>
          <a:bodyPr/>
          <a:lstStyle>
            <a:lvl1pPr algn="ctr">
              <a:defRPr sz="23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28804" y="3886200"/>
            <a:ext cx="85344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</p:spTree>
    <p:extLst/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/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7" y="4406909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7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189" indent="0">
              <a:buNone/>
              <a:defRPr sz="1800"/>
            </a:lvl2pPr>
            <a:lvl3pPr marL="914377" indent="0">
              <a:buNone/>
              <a:defRPr sz="1600"/>
            </a:lvl3pPr>
            <a:lvl4pPr marL="1371566" indent="0">
              <a:buNone/>
              <a:defRPr sz="1400"/>
            </a:lvl4pPr>
            <a:lvl5pPr marL="1828754" indent="0">
              <a:buNone/>
              <a:defRPr sz="1400"/>
            </a:lvl5pPr>
            <a:lvl6pPr marL="2285943" indent="0">
              <a:buNone/>
              <a:defRPr sz="1400"/>
            </a:lvl6pPr>
            <a:lvl7pPr marL="2743131" indent="0">
              <a:buNone/>
              <a:defRPr sz="1400"/>
            </a:lvl7pPr>
            <a:lvl8pPr marL="3200320" indent="0">
              <a:buNone/>
              <a:defRPr sz="1400"/>
            </a:lvl8pPr>
            <a:lvl9pPr marL="3657509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/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937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4" y="1462089"/>
            <a:ext cx="5080000" cy="50276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462089"/>
            <a:ext cx="5080000" cy="50276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/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4" y="274639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/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/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/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3" y="273049"/>
            <a:ext cx="4011084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6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3" y="1435104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/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21" y="4800600"/>
            <a:ext cx="73152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21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21" y="5367338"/>
            <a:ext cx="73152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/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/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1"/>
            <a:ext cx="2590800" cy="64897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5" y="1"/>
            <a:ext cx="7569200" cy="64897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/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7" y="4406909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7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189" indent="0">
              <a:buNone/>
              <a:defRPr sz="1800"/>
            </a:lvl2pPr>
            <a:lvl3pPr marL="914377" indent="0">
              <a:buNone/>
              <a:defRPr sz="1600"/>
            </a:lvl3pPr>
            <a:lvl4pPr marL="1371566" indent="0">
              <a:buNone/>
              <a:defRPr sz="1400"/>
            </a:lvl4pPr>
            <a:lvl5pPr marL="1828754" indent="0">
              <a:buNone/>
              <a:defRPr sz="1400"/>
            </a:lvl5pPr>
            <a:lvl6pPr marL="2285943" indent="0">
              <a:buNone/>
              <a:defRPr sz="1400"/>
            </a:lvl6pPr>
            <a:lvl7pPr marL="2743131" indent="0">
              <a:buNone/>
              <a:defRPr sz="1400"/>
            </a:lvl7pPr>
            <a:lvl8pPr marL="3200320" indent="0">
              <a:buNone/>
              <a:defRPr sz="1400"/>
            </a:lvl8pPr>
            <a:lvl9pPr marL="3657509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917380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4" y="1462089"/>
            <a:ext cx="5080000" cy="50276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462089"/>
            <a:ext cx="5080000" cy="50276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2757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4" y="274639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988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9520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24411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3" y="273049"/>
            <a:ext cx="4011084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6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3" y="1435104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161485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21" y="4800600"/>
            <a:ext cx="73152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21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21" y="5367338"/>
            <a:ext cx="73152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38603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theme" Target="../theme/theme2.xml"/><Relationship Id="rId7" Type="http://schemas.openxmlformats.org/officeDocument/2006/relationships/image" Target="../media/image3.jpeg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7.xml"/><Relationship Id="rId12" Type="http://schemas.openxmlformats.org/officeDocument/2006/relationships/theme" Target="../theme/theme3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7.xml"/><Relationship Id="rId2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9.xml"/><Relationship Id="rId4" Type="http://schemas.openxmlformats.org/officeDocument/2006/relationships/slideLayout" Target="../slideLayouts/slideLayout20.xml"/><Relationship Id="rId5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2.xml"/><Relationship Id="rId7" Type="http://schemas.openxmlformats.org/officeDocument/2006/relationships/slideLayout" Target="../slideLayouts/slideLayout23.xml"/><Relationship Id="rId8" Type="http://schemas.openxmlformats.org/officeDocument/2006/relationships/slideLayout" Target="../slideLayouts/slideLayout24.xml"/><Relationship Id="rId9" Type="http://schemas.openxmlformats.org/officeDocument/2006/relationships/slideLayout" Target="../slideLayouts/slideLayout25.xml"/><Relationship Id="rId10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" descr="RTP_SlideBackground-YiR_v3fr-bulleted.pn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639" y="0"/>
            <a:ext cx="10362724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639" y="1462089"/>
            <a:ext cx="10362724" cy="5027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9962" r:id="rId1"/>
    <p:sldLayoutId id="2147489963" r:id="rId2"/>
    <p:sldLayoutId id="2147489964" r:id="rId3"/>
    <p:sldLayoutId id="2147489965" r:id="rId4"/>
    <p:sldLayoutId id="2147489966" r:id="rId5"/>
    <p:sldLayoutId id="2147489967" r:id="rId6"/>
    <p:sldLayoutId id="2147489968" r:id="rId7"/>
    <p:sldLayoutId id="2147489969" r:id="rId8"/>
    <p:sldLayoutId id="2147489970" r:id="rId9"/>
    <p:sldLayoutId id="2147489971" r:id="rId10"/>
    <p:sldLayoutId id="2147489972" r:id="rId11"/>
  </p:sldLayoutIdLst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BBE0E3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rgbClr val="BBE0E3"/>
          </a:solidFill>
          <a:latin typeface="Arial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rgbClr val="BBE0E3"/>
          </a:solidFill>
          <a:latin typeface="Arial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rgbClr val="BBE0E3"/>
          </a:solidFill>
          <a:latin typeface="Arial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rgbClr val="BBE0E3"/>
          </a:solidFill>
          <a:latin typeface="Arial" charset="0"/>
          <a:ea typeface="ＭＳ Ｐゴシック" charset="0"/>
          <a:cs typeface="ＭＳ Ｐゴシック" charset="0"/>
        </a:defRPr>
      </a:lvl5pPr>
      <a:lvl6pPr marL="457189" algn="l" rtl="0" fontAlgn="base">
        <a:spcBef>
          <a:spcPct val="0"/>
        </a:spcBef>
        <a:spcAft>
          <a:spcPct val="0"/>
        </a:spcAft>
        <a:defRPr sz="2600" b="1">
          <a:solidFill>
            <a:srgbClr val="EFC53D"/>
          </a:solidFill>
          <a:latin typeface="Arial" charset="0"/>
          <a:ea typeface="ＭＳ Ｐゴシック" charset="0"/>
          <a:cs typeface="ＭＳ Ｐゴシック" charset="0"/>
        </a:defRPr>
      </a:lvl6pPr>
      <a:lvl7pPr marL="914377" algn="l" rtl="0" fontAlgn="base">
        <a:spcBef>
          <a:spcPct val="0"/>
        </a:spcBef>
        <a:spcAft>
          <a:spcPct val="0"/>
        </a:spcAft>
        <a:defRPr sz="2600" b="1">
          <a:solidFill>
            <a:srgbClr val="EFC53D"/>
          </a:solidFill>
          <a:latin typeface="Arial" charset="0"/>
          <a:ea typeface="ＭＳ Ｐゴシック" charset="0"/>
          <a:cs typeface="ＭＳ Ｐゴシック" charset="0"/>
        </a:defRPr>
      </a:lvl7pPr>
      <a:lvl8pPr marL="1371566" algn="l" rtl="0" fontAlgn="base">
        <a:spcBef>
          <a:spcPct val="0"/>
        </a:spcBef>
        <a:spcAft>
          <a:spcPct val="0"/>
        </a:spcAft>
        <a:defRPr sz="2600" b="1">
          <a:solidFill>
            <a:srgbClr val="EFC53D"/>
          </a:solidFill>
          <a:latin typeface="Arial" charset="0"/>
          <a:ea typeface="ＭＳ Ｐゴシック" charset="0"/>
          <a:cs typeface="ＭＳ Ｐゴシック" charset="0"/>
        </a:defRPr>
      </a:lvl8pPr>
      <a:lvl9pPr marL="1828754" algn="l" rtl="0" fontAlgn="base">
        <a:spcBef>
          <a:spcPct val="0"/>
        </a:spcBef>
        <a:spcAft>
          <a:spcPct val="0"/>
        </a:spcAft>
        <a:defRPr sz="2600" b="1">
          <a:solidFill>
            <a:srgbClr val="EFC53D"/>
          </a:solidFill>
          <a:latin typeface="Arial" charset="0"/>
          <a:ea typeface="ＭＳ Ｐゴシック" charset="0"/>
          <a:cs typeface="ＭＳ Ｐゴシック" charset="0"/>
        </a:defRPr>
      </a:lvl9pPr>
    </p:titleStyle>
    <p:bodyStyle>
      <a:lvl1pPr marL="342891" indent="-342891" algn="l" rtl="0" eaLnBrk="0" fontAlgn="base" hangingPunct="0">
        <a:spcBef>
          <a:spcPct val="20000"/>
        </a:spcBef>
        <a:spcAft>
          <a:spcPct val="0"/>
        </a:spcAft>
        <a:buChar char="•"/>
        <a:defRPr sz="2500">
          <a:solidFill>
            <a:schemeClr val="bg1"/>
          </a:solidFill>
          <a:latin typeface="+mn-lt"/>
          <a:ea typeface="+mn-ea"/>
          <a:cs typeface="+mn-cs"/>
        </a:defRPr>
      </a:lvl1pPr>
      <a:lvl2pPr marL="742932" indent="-285744" algn="l" rtl="0" eaLnBrk="0" fontAlgn="base" hangingPunct="0">
        <a:spcBef>
          <a:spcPct val="20000"/>
        </a:spcBef>
        <a:spcAft>
          <a:spcPct val="0"/>
        </a:spcAft>
        <a:buChar char="–"/>
        <a:defRPr sz="2500">
          <a:solidFill>
            <a:schemeClr val="bg1"/>
          </a:solidFill>
          <a:latin typeface="+mn-lt"/>
          <a:ea typeface="+mn-ea"/>
        </a:defRPr>
      </a:lvl2pPr>
      <a:lvl3pPr marL="1142971" indent="-228594" algn="l" rtl="0" eaLnBrk="0" fontAlgn="base" hangingPunct="0">
        <a:spcBef>
          <a:spcPct val="20000"/>
        </a:spcBef>
        <a:spcAft>
          <a:spcPct val="0"/>
        </a:spcAft>
        <a:buChar char="•"/>
        <a:defRPr sz="2500">
          <a:solidFill>
            <a:schemeClr val="bg1"/>
          </a:solidFill>
          <a:latin typeface="+mn-lt"/>
          <a:ea typeface="+mn-ea"/>
        </a:defRPr>
      </a:lvl3pPr>
      <a:lvl4pPr marL="1600160" indent="-228594" algn="l" rtl="0" eaLnBrk="0" fontAlgn="base" hangingPunct="0">
        <a:spcBef>
          <a:spcPct val="20000"/>
        </a:spcBef>
        <a:spcAft>
          <a:spcPct val="0"/>
        </a:spcAft>
        <a:buChar char="–"/>
        <a:defRPr sz="2500">
          <a:solidFill>
            <a:schemeClr val="bg1"/>
          </a:solidFill>
          <a:latin typeface="+mn-lt"/>
          <a:ea typeface="+mn-ea"/>
        </a:defRPr>
      </a:lvl4pPr>
      <a:lvl5pPr marL="2057349" indent="-228594" algn="l" rtl="0" eaLnBrk="0" fontAlgn="base" hangingPunct="0">
        <a:spcBef>
          <a:spcPct val="20000"/>
        </a:spcBef>
        <a:spcAft>
          <a:spcPct val="0"/>
        </a:spcAft>
        <a:buChar char="»"/>
        <a:defRPr sz="2500">
          <a:solidFill>
            <a:schemeClr val="bg1"/>
          </a:solidFill>
          <a:latin typeface="+mn-lt"/>
          <a:ea typeface="+mn-ea"/>
        </a:defRPr>
      </a:lvl5pPr>
      <a:lvl6pPr marL="2514537" indent="-228594" algn="l" rtl="0" fontAlgn="base">
        <a:spcBef>
          <a:spcPct val="20000"/>
        </a:spcBef>
        <a:spcAft>
          <a:spcPct val="0"/>
        </a:spcAft>
        <a:buChar char="»"/>
        <a:defRPr sz="2500">
          <a:solidFill>
            <a:schemeClr val="bg1"/>
          </a:solidFill>
          <a:latin typeface="+mn-lt"/>
          <a:ea typeface="+mn-ea"/>
        </a:defRPr>
      </a:lvl6pPr>
      <a:lvl7pPr marL="2971726" indent="-228594" algn="l" rtl="0" fontAlgn="base">
        <a:spcBef>
          <a:spcPct val="20000"/>
        </a:spcBef>
        <a:spcAft>
          <a:spcPct val="0"/>
        </a:spcAft>
        <a:buChar char="»"/>
        <a:defRPr sz="2500">
          <a:solidFill>
            <a:schemeClr val="bg1"/>
          </a:solidFill>
          <a:latin typeface="+mn-lt"/>
          <a:ea typeface="+mn-ea"/>
        </a:defRPr>
      </a:lvl7pPr>
      <a:lvl8pPr marL="3428914" indent="-228594" algn="l" rtl="0" fontAlgn="base">
        <a:spcBef>
          <a:spcPct val="20000"/>
        </a:spcBef>
        <a:spcAft>
          <a:spcPct val="0"/>
        </a:spcAft>
        <a:buChar char="»"/>
        <a:defRPr sz="2500">
          <a:solidFill>
            <a:schemeClr val="bg1"/>
          </a:solidFill>
          <a:latin typeface="+mn-lt"/>
          <a:ea typeface="+mn-ea"/>
        </a:defRPr>
      </a:lvl8pPr>
      <a:lvl9pPr marL="3886103" indent="-228594" algn="l" rtl="0" fontAlgn="base">
        <a:spcBef>
          <a:spcPct val="20000"/>
        </a:spcBef>
        <a:spcAft>
          <a:spcPct val="0"/>
        </a:spcAft>
        <a:buChar char="»"/>
        <a:defRPr sz="2500">
          <a:solidFill>
            <a:schemeClr val="bg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White"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2071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0001" r:id="rId1"/>
    <p:sldLayoutId id="2147490002" r:id="rId2"/>
    <p:sldLayoutId id="2147490003" r:id="rId3"/>
    <p:sldLayoutId id="2147490006" r:id="rId4"/>
    <p:sldLayoutId id="2147490007" r:id="rId5"/>
  </p:sldLayoutIdLst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  <p:txStyles>
    <p:titleStyle>
      <a:lvl1pPr algn="ctr" defTabSz="403187" rtl="0" eaLnBrk="1" latinLnBrk="0" hangingPunct="1">
        <a:spcBef>
          <a:spcPct val="0"/>
        </a:spcBef>
        <a:buNone/>
        <a:defRPr sz="379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2391" indent="-302391" algn="l" defTabSz="403187" rtl="0" eaLnBrk="1" latinLnBrk="0" hangingPunct="1">
        <a:spcBef>
          <a:spcPct val="20000"/>
        </a:spcBef>
        <a:buFont typeface="Arial"/>
        <a:buChar char="•"/>
        <a:defRPr sz="2824" kern="1200">
          <a:solidFill>
            <a:schemeClr val="tx1"/>
          </a:solidFill>
          <a:latin typeface="+mn-lt"/>
          <a:ea typeface="+mn-ea"/>
          <a:cs typeface="+mn-cs"/>
        </a:defRPr>
      </a:lvl1pPr>
      <a:lvl2pPr marL="655178" indent="-251992" algn="l" defTabSz="403187" rtl="0" eaLnBrk="1" latinLnBrk="0" hangingPunct="1">
        <a:spcBef>
          <a:spcPct val="20000"/>
        </a:spcBef>
        <a:buFont typeface="Arial"/>
        <a:buChar char="–"/>
        <a:defRPr sz="2471" kern="1200">
          <a:solidFill>
            <a:schemeClr val="tx1"/>
          </a:solidFill>
          <a:latin typeface="+mn-lt"/>
          <a:ea typeface="+mn-ea"/>
          <a:cs typeface="+mn-cs"/>
        </a:defRPr>
      </a:lvl2pPr>
      <a:lvl3pPr marL="1007968" indent="-201594" algn="l" defTabSz="403187" rtl="0" eaLnBrk="1" latinLnBrk="0" hangingPunct="1">
        <a:spcBef>
          <a:spcPct val="20000"/>
        </a:spcBef>
        <a:buFont typeface="Arial"/>
        <a:buChar char="•"/>
        <a:defRPr sz="2207" kern="1200">
          <a:solidFill>
            <a:schemeClr val="tx1"/>
          </a:solidFill>
          <a:latin typeface="+mn-lt"/>
          <a:ea typeface="+mn-ea"/>
          <a:cs typeface="+mn-cs"/>
        </a:defRPr>
      </a:lvl3pPr>
      <a:lvl4pPr marL="1411155" indent="-201594" algn="l" defTabSz="403187" rtl="0" eaLnBrk="1" latinLnBrk="0" hangingPunct="1">
        <a:spcBef>
          <a:spcPct val="20000"/>
        </a:spcBef>
        <a:buFont typeface="Arial"/>
        <a:buChar char="–"/>
        <a:defRPr sz="1765" kern="1200">
          <a:solidFill>
            <a:schemeClr val="tx1"/>
          </a:solidFill>
          <a:latin typeface="+mn-lt"/>
          <a:ea typeface="+mn-ea"/>
          <a:cs typeface="+mn-cs"/>
        </a:defRPr>
      </a:lvl4pPr>
      <a:lvl5pPr marL="1814343" indent="-201594" algn="l" defTabSz="403187" rtl="0" eaLnBrk="1" latinLnBrk="0" hangingPunct="1">
        <a:spcBef>
          <a:spcPct val="20000"/>
        </a:spcBef>
        <a:buFont typeface="Arial"/>
        <a:buChar char="»"/>
        <a:defRPr sz="1765" kern="1200">
          <a:solidFill>
            <a:schemeClr val="tx1"/>
          </a:solidFill>
          <a:latin typeface="+mn-lt"/>
          <a:ea typeface="+mn-ea"/>
          <a:cs typeface="+mn-cs"/>
        </a:defRPr>
      </a:lvl5pPr>
      <a:lvl6pPr marL="2217533" indent="-201594" algn="l" defTabSz="403187" rtl="0" eaLnBrk="1" latinLnBrk="0" hangingPunct="1">
        <a:spcBef>
          <a:spcPct val="20000"/>
        </a:spcBef>
        <a:buFont typeface="Arial"/>
        <a:buChar char="•"/>
        <a:defRPr sz="1765" kern="1200">
          <a:solidFill>
            <a:schemeClr val="tx1"/>
          </a:solidFill>
          <a:latin typeface="+mn-lt"/>
          <a:ea typeface="+mn-ea"/>
          <a:cs typeface="+mn-cs"/>
        </a:defRPr>
      </a:lvl6pPr>
      <a:lvl7pPr marL="2620718" indent="-201594" algn="l" defTabSz="403187" rtl="0" eaLnBrk="1" latinLnBrk="0" hangingPunct="1">
        <a:spcBef>
          <a:spcPct val="20000"/>
        </a:spcBef>
        <a:buFont typeface="Arial"/>
        <a:buChar char="•"/>
        <a:defRPr sz="1765" kern="1200">
          <a:solidFill>
            <a:schemeClr val="tx1"/>
          </a:solidFill>
          <a:latin typeface="+mn-lt"/>
          <a:ea typeface="+mn-ea"/>
          <a:cs typeface="+mn-cs"/>
        </a:defRPr>
      </a:lvl7pPr>
      <a:lvl8pPr marL="3023910" indent="-201594" algn="l" defTabSz="403187" rtl="0" eaLnBrk="1" latinLnBrk="0" hangingPunct="1">
        <a:spcBef>
          <a:spcPct val="20000"/>
        </a:spcBef>
        <a:buFont typeface="Arial"/>
        <a:buChar char="•"/>
        <a:defRPr sz="1765" kern="1200">
          <a:solidFill>
            <a:schemeClr val="tx1"/>
          </a:solidFill>
          <a:latin typeface="+mn-lt"/>
          <a:ea typeface="+mn-ea"/>
          <a:cs typeface="+mn-cs"/>
        </a:defRPr>
      </a:lvl8pPr>
      <a:lvl9pPr marL="3427093" indent="-201594" algn="l" defTabSz="403187" rtl="0" eaLnBrk="1" latinLnBrk="0" hangingPunct="1">
        <a:spcBef>
          <a:spcPct val="20000"/>
        </a:spcBef>
        <a:buFont typeface="Arial"/>
        <a:buChar char="•"/>
        <a:defRPr sz="176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03187" rtl="0" eaLnBrk="1" latinLnBrk="0" hangingPunct="1">
        <a:defRPr sz="1588" kern="1200">
          <a:solidFill>
            <a:schemeClr val="tx1"/>
          </a:solidFill>
          <a:latin typeface="+mn-lt"/>
          <a:ea typeface="+mn-ea"/>
          <a:cs typeface="+mn-cs"/>
        </a:defRPr>
      </a:lvl1pPr>
      <a:lvl2pPr marL="403187" algn="l" defTabSz="403187" rtl="0" eaLnBrk="1" latinLnBrk="0" hangingPunct="1">
        <a:defRPr sz="1588" kern="1200">
          <a:solidFill>
            <a:schemeClr val="tx1"/>
          </a:solidFill>
          <a:latin typeface="+mn-lt"/>
          <a:ea typeface="+mn-ea"/>
          <a:cs typeface="+mn-cs"/>
        </a:defRPr>
      </a:lvl2pPr>
      <a:lvl3pPr marL="806375" algn="l" defTabSz="403187" rtl="0" eaLnBrk="1" latinLnBrk="0" hangingPunct="1">
        <a:defRPr sz="1588" kern="1200">
          <a:solidFill>
            <a:schemeClr val="tx1"/>
          </a:solidFill>
          <a:latin typeface="+mn-lt"/>
          <a:ea typeface="+mn-ea"/>
          <a:cs typeface="+mn-cs"/>
        </a:defRPr>
      </a:lvl3pPr>
      <a:lvl4pPr marL="1209562" algn="l" defTabSz="403187" rtl="0" eaLnBrk="1" latinLnBrk="0" hangingPunct="1">
        <a:defRPr sz="1588" kern="1200">
          <a:solidFill>
            <a:schemeClr val="tx1"/>
          </a:solidFill>
          <a:latin typeface="+mn-lt"/>
          <a:ea typeface="+mn-ea"/>
          <a:cs typeface="+mn-cs"/>
        </a:defRPr>
      </a:lvl4pPr>
      <a:lvl5pPr marL="1612749" algn="l" defTabSz="403187" rtl="0" eaLnBrk="1" latinLnBrk="0" hangingPunct="1">
        <a:defRPr sz="1588" kern="1200">
          <a:solidFill>
            <a:schemeClr val="tx1"/>
          </a:solidFill>
          <a:latin typeface="+mn-lt"/>
          <a:ea typeface="+mn-ea"/>
          <a:cs typeface="+mn-cs"/>
        </a:defRPr>
      </a:lvl5pPr>
      <a:lvl6pPr marL="2015936" algn="l" defTabSz="403187" rtl="0" eaLnBrk="1" latinLnBrk="0" hangingPunct="1">
        <a:defRPr sz="1588" kern="1200">
          <a:solidFill>
            <a:schemeClr val="tx1"/>
          </a:solidFill>
          <a:latin typeface="+mn-lt"/>
          <a:ea typeface="+mn-ea"/>
          <a:cs typeface="+mn-cs"/>
        </a:defRPr>
      </a:lvl6pPr>
      <a:lvl7pPr marL="2419125" algn="l" defTabSz="403187" rtl="0" eaLnBrk="1" latinLnBrk="0" hangingPunct="1">
        <a:defRPr sz="1588" kern="1200">
          <a:solidFill>
            <a:schemeClr val="tx1"/>
          </a:solidFill>
          <a:latin typeface="+mn-lt"/>
          <a:ea typeface="+mn-ea"/>
          <a:cs typeface="+mn-cs"/>
        </a:defRPr>
      </a:lvl7pPr>
      <a:lvl8pPr marL="2822312" algn="l" defTabSz="403187" rtl="0" eaLnBrk="1" latinLnBrk="0" hangingPunct="1">
        <a:defRPr sz="1588" kern="1200">
          <a:solidFill>
            <a:schemeClr val="tx1"/>
          </a:solidFill>
          <a:latin typeface="+mn-lt"/>
          <a:ea typeface="+mn-ea"/>
          <a:cs typeface="+mn-cs"/>
        </a:defRPr>
      </a:lvl8pPr>
      <a:lvl9pPr marL="3225499" algn="l" defTabSz="403187" rtl="0" eaLnBrk="1" latinLnBrk="0" hangingPunct="1">
        <a:defRPr sz="15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" descr="RTP_SlideBackground-YiR_v3fr-bulleted.pn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639" y="0"/>
            <a:ext cx="10362724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639" y="1462089"/>
            <a:ext cx="10362724" cy="5027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20478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0021" r:id="rId1"/>
    <p:sldLayoutId id="2147490022" r:id="rId2"/>
    <p:sldLayoutId id="2147490023" r:id="rId3"/>
    <p:sldLayoutId id="2147490024" r:id="rId4"/>
    <p:sldLayoutId id="2147490025" r:id="rId5"/>
    <p:sldLayoutId id="2147490026" r:id="rId6"/>
    <p:sldLayoutId id="2147490027" r:id="rId7"/>
    <p:sldLayoutId id="2147490028" r:id="rId8"/>
    <p:sldLayoutId id="2147490029" r:id="rId9"/>
    <p:sldLayoutId id="2147490030" r:id="rId10"/>
    <p:sldLayoutId id="2147490031" r:id="rId11"/>
  </p:sldLayoutIdLst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BBE0E3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rgbClr val="BBE0E3"/>
          </a:solidFill>
          <a:latin typeface="Arial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rgbClr val="BBE0E3"/>
          </a:solidFill>
          <a:latin typeface="Arial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rgbClr val="BBE0E3"/>
          </a:solidFill>
          <a:latin typeface="Arial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rgbClr val="BBE0E3"/>
          </a:solidFill>
          <a:latin typeface="Arial" charset="0"/>
          <a:ea typeface="ＭＳ Ｐゴシック" charset="0"/>
          <a:cs typeface="ＭＳ Ｐゴシック" charset="0"/>
        </a:defRPr>
      </a:lvl5pPr>
      <a:lvl6pPr marL="457189" algn="l" rtl="0" fontAlgn="base">
        <a:spcBef>
          <a:spcPct val="0"/>
        </a:spcBef>
        <a:spcAft>
          <a:spcPct val="0"/>
        </a:spcAft>
        <a:defRPr sz="2600" b="1">
          <a:solidFill>
            <a:srgbClr val="EFC53D"/>
          </a:solidFill>
          <a:latin typeface="Arial" charset="0"/>
          <a:ea typeface="ＭＳ Ｐゴシック" charset="0"/>
          <a:cs typeface="ＭＳ Ｐゴシック" charset="0"/>
        </a:defRPr>
      </a:lvl6pPr>
      <a:lvl7pPr marL="914377" algn="l" rtl="0" fontAlgn="base">
        <a:spcBef>
          <a:spcPct val="0"/>
        </a:spcBef>
        <a:spcAft>
          <a:spcPct val="0"/>
        </a:spcAft>
        <a:defRPr sz="2600" b="1">
          <a:solidFill>
            <a:srgbClr val="EFC53D"/>
          </a:solidFill>
          <a:latin typeface="Arial" charset="0"/>
          <a:ea typeface="ＭＳ Ｐゴシック" charset="0"/>
          <a:cs typeface="ＭＳ Ｐゴシック" charset="0"/>
        </a:defRPr>
      </a:lvl7pPr>
      <a:lvl8pPr marL="1371566" algn="l" rtl="0" fontAlgn="base">
        <a:spcBef>
          <a:spcPct val="0"/>
        </a:spcBef>
        <a:spcAft>
          <a:spcPct val="0"/>
        </a:spcAft>
        <a:defRPr sz="2600" b="1">
          <a:solidFill>
            <a:srgbClr val="EFC53D"/>
          </a:solidFill>
          <a:latin typeface="Arial" charset="0"/>
          <a:ea typeface="ＭＳ Ｐゴシック" charset="0"/>
          <a:cs typeface="ＭＳ Ｐゴシック" charset="0"/>
        </a:defRPr>
      </a:lvl8pPr>
      <a:lvl9pPr marL="1828754" algn="l" rtl="0" fontAlgn="base">
        <a:spcBef>
          <a:spcPct val="0"/>
        </a:spcBef>
        <a:spcAft>
          <a:spcPct val="0"/>
        </a:spcAft>
        <a:defRPr sz="2600" b="1">
          <a:solidFill>
            <a:srgbClr val="EFC53D"/>
          </a:solidFill>
          <a:latin typeface="Arial" charset="0"/>
          <a:ea typeface="ＭＳ Ｐゴシック" charset="0"/>
          <a:cs typeface="ＭＳ Ｐゴシック" charset="0"/>
        </a:defRPr>
      </a:lvl9pPr>
    </p:titleStyle>
    <p:bodyStyle>
      <a:lvl1pPr marL="342891" indent="-342891" algn="l" rtl="0" eaLnBrk="0" fontAlgn="base" hangingPunct="0">
        <a:spcBef>
          <a:spcPct val="20000"/>
        </a:spcBef>
        <a:spcAft>
          <a:spcPct val="0"/>
        </a:spcAft>
        <a:buChar char="•"/>
        <a:defRPr sz="2500">
          <a:solidFill>
            <a:schemeClr val="bg1"/>
          </a:solidFill>
          <a:latin typeface="+mn-lt"/>
          <a:ea typeface="+mn-ea"/>
          <a:cs typeface="+mn-cs"/>
        </a:defRPr>
      </a:lvl1pPr>
      <a:lvl2pPr marL="742932" indent="-285744" algn="l" rtl="0" eaLnBrk="0" fontAlgn="base" hangingPunct="0">
        <a:spcBef>
          <a:spcPct val="20000"/>
        </a:spcBef>
        <a:spcAft>
          <a:spcPct val="0"/>
        </a:spcAft>
        <a:buChar char="–"/>
        <a:defRPr sz="2500">
          <a:solidFill>
            <a:schemeClr val="bg1"/>
          </a:solidFill>
          <a:latin typeface="+mn-lt"/>
          <a:ea typeface="+mn-ea"/>
        </a:defRPr>
      </a:lvl2pPr>
      <a:lvl3pPr marL="1142971" indent="-228594" algn="l" rtl="0" eaLnBrk="0" fontAlgn="base" hangingPunct="0">
        <a:spcBef>
          <a:spcPct val="20000"/>
        </a:spcBef>
        <a:spcAft>
          <a:spcPct val="0"/>
        </a:spcAft>
        <a:buChar char="•"/>
        <a:defRPr sz="2500">
          <a:solidFill>
            <a:schemeClr val="bg1"/>
          </a:solidFill>
          <a:latin typeface="+mn-lt"/>
          <a:ea typeface="+mn-ea"/>
        </a:defRPr>
      </a:lvl3pPr>
      <a:lvl4pPr marL="1600160" indent="-228594" algn="l" rtl="0" eaLnBrk="0" fontAlgn="base" hangingPunct="0">
        <a:spcBef>
          <a:spcPct val="20000"/>
        </a:spcBef>
        <a:spcAft>
          <a:spcPct val="0"/>
        </a:spcAft>
        <a:buChar char="–"/>
        <a:defRPr sz="2500">
          <a:solidFill>
            <a:schemeClr val="bg1"/>
          </a:solidFill>
          <a:latin typeface="+mn-lt"/>
          <a:ea typeface="+mn-ea"/>
        </a:defRPr>
      </a:lvl4pPr>
      <a:lvl5pPr marL="2057349" indent="-228594" algn="l" rtl="0" eaLnBrk="0" fontAlgn="base" hangingPunct="0">
        <a:spcBef>
          <a:spcPct val="20000"/>
        </a:spcBef>
        <a:spcAft>
          <a:spcPct val="0"/>
        </a:spcAft>
        <a:buChar char="»"/>
        <a:defRPr sz="2500">
          <a:solidFill>
            <a:schemeClr val="bg1"/>
          </a:solidFill>
          <a:latin typeface="+mn-lt"/>
          <a:ea typeface="+mn-ea"/>
        </a:defRPr>
      </a:lvl5pPr>
      <a:lvl6pPr marL="2514537" indent="-228594" algn="l" rtl="0" fontAlgn="base">
        <a:spcBef>
          <a:spcPct val="20000"/>
        </a:spcBef>
        <a:spcAft>
          <a:spcPct val="0"/>
        </a:spcAft>
        <a:buChar char="»"/>
        <a:defRPr sz="2500">
          <a:solidFill>
            <a:schemeClr val="bg1"/>
          </a:solidFill>
          <a:latin typeface="+mn-lt"/>
          <a:ea typeface="+mn-ea"/>
        </a:defRPr>
      </a:lvl6pPr>
      <a:lvl7pPr marL="2971726" indent="-228594" algn="l" rtl="0" fontAlgn="base">
        <a:spcBef>
          <a:spcPct val="20000"/>
        </a:spcBef>
        <a:spcAft>
          <a:spcPct val="0"/>
        </a:spcAft>
        <a:buChar char="»"/>
        <a:defRPr sz="2500">
          <a:solidFill>
            <a:schemeClr val="bg1"/>
          </a:solidFill>
          <a:latin typeface="+mn-lt"/>
          <a:ea typeface="+mn-ea"/>
        </a:defRPr>
      </a:lvl7pPr>
      <a:lvl8pPr marL="3428914" indent="-228594" algn="l" rtl="0" fontAlgn="base">
        <a:spcBef>
          <a:spcPct val="20000"/>
        </a:spcBef>
        <a:spcAft>
          <a:spcPct val="0"/>
        </a:spcAft>
        <a:buChar char="»"/>
        <a:defRPr sz="2500">
          <a:solidFill>
            <a:schemeClr val="bg1"/>
          </a:solidFill>
          <a:latin typeface="+mn-lt"/>
          <a:ea typeface="+mn-ea"/>
        </a:defRPr>
      </a:lvl8pPr>
      <a:lvl9pPr marL="3886103" indent="-228594" algn="l" rtl="0" fontAlgn="base">
        <a:spcBef>
          <a:spcPct val="20000"/>
        </a:spcBef>
        <a:spcAft>
          <a:spcPct val="0"/>
        </a:spcAft>
        <a:buChar char="»"/>
        <a:defRPr sz="2500">
          <a:solidFill>
            <a:schemeClr val="bg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1"/>
          <p:cNvSpPr txBox="1">
            <a:spLocks/>
          </p:cNvSpPr>
          <p:nvPr/>
        </p:nvSpPr>
        <p:spPr bwMode="auto">
          <a:xfrm>
            <a:off x="2180493" y="2544640"/>
            <a:ext cx="74104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sz="2600" b="1" dirty="0">
                <a:solidFill>
                  <a:srgbClr val="FFFFFF"/>
                </a:solidFill>
                <a:latin typeface="Arial"/>
                <a:cs typeface="Arial"/>
              </a:rPr>
              <a:t>Please note, these are the </a:t>
            </a:r>
            <a:r>
              <a:rPr lang="en-US" sz="2600" b="1" dirty="0" smtClean="0">
                <a:solidFill>
                  <a:srgbClr val="FFFFFF"/>
                </a:solidFill>
                <a:latin typeface="Arial"/>
                <a:cs typeface="Arial"/>
              </a:rPr>
              <a:t>actual</a:t>
            </a:r>
            <a:br>
              <a:rPr lang="en-US" sz="2600" b="1" dirty="0" smtClean="0">
                <a:solidFill>
                  <a:srgbClr val="FFFFFF"/>
                </a:solidFill>
                <a:latin typeface="Arial"/>
                <a:cs typeface="Arial"/>
              </a:rPr>
            </a:br>
            <a:r>
              <a:rPr lang="en-US" sz="2600" b="1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US" sz="2600" b="1" dirty="0">
                <a:solidFill>
                  <a:srgbClr val="FFFFFF"/>
                </a:solidFill>
                <a:latin typeface="Arial"/>
                <a:cs typeface="Arial"/>
              </a:rPr>
              <a:t>video-recorded proceedings from the </a:t>
            </a:r>
            <a:r>
              <a:rPr lang="en-US" sz="2600" b="1" dirty="0" smtClean="0">
                <a:solidFill>
                  <a:srgbClr val="FFFFFF"/>
                </a:solidFill>
                <a:latin typeface="Arial"/>
                <a:cs typeface="Arial"/>
              </a:rPr>
              <a:t/>
            </a:r>
            <a:br>
              <a:rPr lang="en-US" sz="2600" b="1" dirty="0" smtClean="0">
                <a:solidFill>
                  <a:srgbClr val="FFFFFF"/>
                </a:solidFill>
                <a:latin typeface="Arial"/>
                <a:cs typeface="Arial"/>
              </a:rPr>
            </a:br>
            <a:r>
              <a:rPr lang="en-US" sz="2600" b="1" dirty="0" smtClean="0">
                <a:solidFill>
                  <a:srgbClr val="FFFFFF"/>
                </a:solidFill>
                <a:latin typeface="Arial"/>
                <a:cs typeface="Arial"/>
              </a:rPr>
              <a:t>live </a:t>
            </a:r>
            <a:r>
              <a:rPr lang="en-US" sz="2600" b="1" dirty="0">
                <a:solidFill>
                  <a:srgbClr val="FFFFFF"/>
                </a:solidFill>
                <a:latin typeface="Arial"/>
                <a:cs typeface="Arial"/>
              </a:rPr>
              <a:t>CME event and may include the use of trade names and other raw, unedited content. </a:t>
            </a:r>
            <a:endParaRPr lang="en-US" sz="2600" dirty="0">
              <a:solidFill>
                <a:srgbClr val="FFFFFF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98960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915924" y="169687"/>
            <a:ext cx="10360152" cy="37914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000" b="1" dirty="0">
                <a:solidFill>
                  <a:srgbClr val="BBE0E3"/>
                </a:solidFill>
                <a:latin typeface="Arial" pitchFamily="34" charset="0"/>
                <a:ea typeface="ヒラギノ角ゴ Pro W3" charset="-128"/>
              </a:rPr>
              <a:t>INTERACTIVE TUMOR </a:t>
            </a:r>
            <a:r>
              <a:rPr lang="en-US" sz="3000" b="1" dirty="0" smtClean="0">
                <a:solidFill>
                  <a:srgbClr val="BBE0E3"/>
                </a:solidFill>
                <a:latin typeface="Arial" pitchFamily="34" charset="0"/>
                <a:ea typeface="ヒラギノ角ゴ Pro W3" charset="-128"/>
              </a:rPr>
              <a:t>BOARD</a:t>
            </a:r>
            <a:r>
              <a:rPr lang="en-US" sz="3000" b="1" dirty="0" smtClean="0">
                <a:solidFill>
                  <a:srgbClr val="EFC53D"/>
                </a:solidFill>
                <a:latin typeface="Arial" pitchFamily="34" charset="0"/>
                <a:ea typeface="ヒラギノ角ゴ Pro W3" charset="-128"/>
              </a:rPr>
              <a:t/>
            </a:r>
            <a:br>
              <a:rPr lang="en-US" sz="3000" b="1" dirty="0" smtClean="0">
                <a:solidFill>
                  <a:srgbClr val="EFC53D"/>
                </a:solidFill>
                <a:latin typeface="Arial" pitchFamily="34" charset="0"/>
                <a:ea typeface="ヒラギノ角ゴ Pro W3" charset="-128"/>
              </a:rPr>
            </a:br>
            <a:r>
              <a:rPr lang="en-US" sz="3000" b="1" dirty="0" smtClean="0">
                <a:solidFill>
                  <a:srgbClr val="EFC53D"/>
                </a:solidFill>
                <a:latin typeface="Arial" pitchFamily="34" charset="0"/>
                <a:ea typeface="ヒラギノ角ゴ Pro W3" charset="-128"/>
              </a:rPr>
              <a:t>Clinical </a:t>
            </a:r>
            <a:r>
              <a:rPr lang="en-US" sz="3000" b="1" dirty="0">
                <a:solidFill>
                  <a:srgbClr val="EFC53D"/>
                </a:solidFill>
                <a:latin typeface="Arial" pitchFamily="34" charset="0"/>
                <a:ea typeface="ヒラギノ角ゴ Pro W3" charset="-128"/>
              </a:rPr>
              <a:t>Investigators Discuss Available Research Shaping the Current and Future Treatment of Colorectal, Gastric and Pancreatic </a:t>
            </a:r>
            <a:r>
              <a:rPr lang="en-US" sz="3000" b="1" dirty="0" smtClean="0">
                <a:solidFill>
                  <a:srgbClr val="EFC53D"/>
                </a:solidFill>
                <a:latin typeface="Arial" pitchFamily="34" charset="0"/>
                <a:ea typeface="ヒラギノ角ゴ Pro W3" charset="-128"/>
              </a:rPr>
              <a:t>Cancer</a:t>
            </a:r>
            <a:endParaRPr lang="en-US" sz="3000" b="1" dirty="0">
              <a:solidFill>
                <a:srgbClr val="EFC53D"/>
              </a:solidFill>
              <a:latin typeface="Arial" pitchFamily="34" charset="0"/>
              <a:ea typeface="ヒラギノ角ゴ Pro W3" charset="-128"/>
            </a:endParaRPr>
          </a:p>
          <a:p>
            <a:pPr algn="ctr"/>
            <a:r>
              <a:rPr lang="en-US" sz="1200" b="1" dirty="0">
                <a:solidFill>
                  <a:srgbClr val="EFC53D"/>
                </a:solidFill>
                <a:latin typeface="Arial" pitchFamily="34" charset="0"/>
                <a:ea typeface="ヒラギノ角ゴ Pro W3" charset="-128"/>
                <a:cs typeface="ヒラギノ角ゴ Pro W3" pitchFamily="1" charset="-128"/>
              </a:rPr>
              <a:t/>
            </a:r>
            <a:br>
              <a:rPr lang="en-US" sz="1200" b="1" dirty="0">
                <a:solidFill>
                  <a:srgbClr val="EFC53D"/>
                </a:solidFill>
                <a:latin typeface="Arial" pitchFamily="34" charset="0"/>
                <a:ea typeface="ヒラギノ角ゴ Pro W3" charset="-128"/>
                <a:cs typeface="ヒラギノ角ゴ Pro W3" pitchFamily="1" charset="-128"/>
              </a:rPr>
            </a:br>
            <a:r>
              <a:rPr lang="en-US" sz="2800" b="1" dirty="0">
                <a:solidFill>
                  <a:srgbClr val="BBE0E3"/>
                </a:solidFill>
                <a:latin typeface="Arial" pitchFamily="1" charset="0"/>
                <a:ea typeface="ヒラギノ角ゴ Pro W3" pitchFamily="1" charset="-128"/>
                <a:cs typeface="ヒラギノ角ゴ Pro W3" pitchFamily="1" charset="-128"/>
              </a:rPr>
              <a:t>Thursday, January 18, </a:t>
            </a:r>
            <a:r>
              <a:rPr lang="en-US" sz="2800" b="1" dirty="0" smtClean="0">
                <a:solidFill>
                  <a:srgbClr val="BBE0E3"/>
                </a:solidFill>
                <a:latin typeface="Arial" pitchFamily="1" charset="0"/>
                <a:ea typeface="ヒラギノ角ゴ Pro W3" pitchFamily="1" charset="-128"/>
                <a:cs typeface="ヒラギノ角ゴ Pro W3" pitchFamily="1" charset="-128"/>
              </a:rPr>
              <a:t>2018</a:t>
            </a:r>
            <a:br>
              <a:rPr lang="en-US" sz="2800" b="1" dirty="0" smtClean="0">
                <a:solidFill>
                  <a:srgbClr val="BBE0E3"/>
                </a:solidFill>
                <a:latin typeface="Arial" pitchFamily="1" charset="0"/>
                <a:ea typeface="ヒラギノ角ゴ Pro W3" pitchFamily="1" charset="-128"/>
                <a:cs typeface="ヒラギノ角ゴ Pro W3" pitchFamily="1" charset="-128"/>
              </a:rPr>
            </a:br>
            <a:r>
              <a:rPr lang="en-US" sz="2800" b="1" dirty="0" smtClean="0">
                <a:solidFill>
                  <a:srgbClr val="BBE0E3"/>
                </a:solidFill>
                <a:latin typeface="Arial" pitchFamily="1" charset="0"/>
                <a:ea typeface="ヒラギノ角ゴ Pro W3" pitchFamily="1" charset="-128"/>
                <a:cs typeface="ヒラギノ角ゴ Pro W3" pitchFamily="1" charset="-128"/>
              </a:rPr>
              <a:t>7:00 </a:t>
            </a:r>
            <a:r>
              <a:rPr lang="en-US" sz="2800" b="1" dirty="0">
                <a:solidFill>
                  <a:srgbClr val="BBE0E3"/>
                </a:solidFill>
                <a:latin typeface="Arial" pitchFamily="1" charset="0"/>
                <a:ea typeface="ヒラギノ角ゴ Pro W3" pitchFamily="1" charset="-128"/>
                <a:cs typeface="ヒラギノ角ゴ Pro W3" pitchFamily="1" charset="-128"/>
              </a:rPr>
              <a:t>PM – 9:30 </a:t>
            </a:r>
            <a:r>
              <a:rPr lang="en-US" sz="2800" b="1" dirty="0" smtClean="0">
                <a:solidFill>
                  <a:srgbClr val="BBE0E3"/>
                </a:solidFill>
                <a:latin typeface="Arial" pitchFamily="1" charset="0"/>
                <a:ea typeface="ヒラギノ角ゴ Pro W3" pitchFamily="1" charset="-128"/>
                <a:cs typeface="ヒラギノ角ゴ Pro W3" pitchFamily="1" charset="-128"/>
              </a:rPr>
              <a:t>PM</a:t>
            </a:r>
            <a:br>
              <a:rPr lang="en-US" sz="2800" b="1" dirty="0" smtClean="0">
                <a:solidFill>
                  <a:srgbClr val="BBE0E3"/>
                </a:solidFill>
                <a:latin typeface="Arial" pitchFamily="1" charset="0"/>
                <a:ea typeface="ヒラギノ角ゴ Pro W3" pitchFamily="1" charset="-128"/>
                <a:cs typeface="ヒラギノ角ゴ Pro W3" pitchFamily="1" charset="-128"/>
              </a:rPr>
            </a:br>
            <a:r>
              <a:rPr lang="en-US" sz="2800" b="1" dirty="0" smtClean="0">
                <a:solidFill>
                  <a:srgbClr val="BBE0E3"/>
                </a:solidFill>
                <a:latin typeface="Arial" pitchFamily="1" charset="0"/>
                <a:ea typeface="ヒラギノ角ゴ Pro W3" pitchFamily="1" charset="-128"/>
                <a:cs typeface="ヒラギノ角ゴ Pro W3" pitchFamily="1" charset="-128"/>
              </a:rPr>
              <a:t>San </a:t>
            </a:r>
            <a:r>
              <a:rPr lang="en-US" sz="2800" b="1" dirty="0">
                <a:solidFill>
                  <a:srgbClr val="BBE0E3"/>
                </a:solidFill>
                <a:latin typeface="Arial" pitchFamily="1" charset="0"/>
                <a:ea typeface="ヒラギノ角ゴ Pro W3" pitchFamily="1" charset="-128"/>
                <a:cs typeface="ヒラギノ角ゴ Pro W3" pitchFamily="1" charset="-128"/>
              </a:rPr>
              <a:t>Francisco, California</a:t>
            </a:r>
            <a:endParaRPr lang="en-US" sz="2800" b="1" dirty="0">
              <a:solidFill>
                <a:srgbClr val="BBE0E3"/>
              </a:solidFill>
              <a:latin typeface="Arial" pitchFamily="34" charset="0"/>
              <a:ea typeface="ヒラギノ角ゴ Pro W3" charset="-128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562537" y="4798032"/>
            <a:ext cx="1253869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200" b="1" dirty="0">
                <a:solidFill>
                  <a:srgbClr val="EFC53D"/>
                </a:solidFill>
                <a:ea typeface="ヒラギノ角ゴ Pro W3" charset="0"/>
                <a:cs typeface="ヒラギノ角ゴ Pro W3" charset="0"/>
              </a:rPr>
              <a:t>Faculty</a:t>
            </a:r>
            <a:r>
              <a:rPr lang="en-US" sz="2200" b="1" dirty="0">
                <a:solidFill>
                  <a:schemeClr val="bg1"/>
                </a:solidFill>
                <a:ea typeface="ヒラギノ角ゴ Pro W3" charset="0"/>
                <a:cs typeface="ヒラギノ角ゴ Pro W3" charset="0"/>
              </a:rPr>
              <a:t> </a:t>
            </a:r>
          </a:p>
        </p:txBody>
      </p:sp>
      <p:sp>
        <p:nvSpPr>
          <p:cNvPr id="11" name="Text Box 6"/>
          <p:cNvSpPr txBox="1">
            <a:spLocks noChangeArrowheads="1"/>
          </p:cNvSpPr>
          <p:nvPr/>
        </p:nvSpPr>
        <p:spPr bwMode="auto">
          <a:xfrm>
            <a:off x="2209800" y="5302945"/>
            <a:ext cx="7772400" cy="11669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 numCol="2" spcCol="457200">
            <a:no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000" b="1" dirty="0" err="1"/>
              <a:t>Tanios</a:t>
            </a:r>
            <a:r>
              <a:rPr lang="en-US" sz="2000" b="1" dirty="0"/>
              <a:t> </a:t>
            </a:r>
            <a:r>
              <a:rPr lang="en-US" sz="2000" b="1" dirty="0" err="1"/>
              <a:t>Bekaii</a:t>
            </a:r>
            <a:r>
              <a:rPr lang="en-US" sz="2000" b="1" dirty="0"/>
              <a:t>-Saab, MD</a:t>
            </a:r>
          </a:p>
          <a:p>
            <a:r>
              <a:rPr lang="en-US" sz="2000" b="1" dirty="0"/>
              <a:t>Peter C </a:t>
            </a:r>
            <a:r>
              <a:rPr lang="en-US" sz="2000" b="1" dirty="0" err="1"/>
              <a:t>Enzinger</a:t>
            </a:r>
            <a:r>
              <a:rPr lang="en-US" sz="2000" b="1" dirty="0"/>
              <a:t>, MD</a:t>
            </a:r>
          </a:p>
          <a:p>
            <a:r>
              <a:rPr lang="en-US" sz="2000" b="1" dirty="0"/>
              <a:t>Heinz-Josef Lenz, MD</a:t>
            </a:r>
          </a:p>
          <a:p>
            <a:r>
              <a:rPr lang="en-US" sz="2000" b="1" dirty="0"/>
              <a:t>Eileen M O’Reilly, MD</a:t>
            </a:r>
          </a:p>
          <a:p>
            <a:r>
              <a:rPr lang="en-US" sz="2000" b="1" dirty="0"/>
              <a:t>Michael J Overman, MD</a:t>
            </a: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3059031" y="3887970"/>
            <a:ext cx="1566454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2200" b="1" dirty="0">
                <a:solidFill>
                  <a:srgbClr val="EFC53D"/>
                </a:solidFill>
              </a:rPr>
              <a:t>Moderator</a:t>
            </a:r>
          </a:p>
        </p:txBody>
      </p:sp>
      <p:sp>
        <p:nvSpPr>
          <p:cNvPr id="13" name="Text Box 6"/>
          <p:cNvSpPr txBox="1">
            <a:spLocks noChangeArrowheads="1"/>
          </p:cNvSpPr>
          <p:nvPr/>
        </p:nvSpPr>
        <p:spPr bwMode="auto">
          <a:xfrm>
            <a:off x="2328745" y="4247634"/>
            <a:ext cx="302702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ts val="213"/>
              </a:spcBef>
            </a:pPr>
            <a:r>
              <a:rPr lang="en-US" sz="2000" b="1" dirty="0"/>
              <a:t>Johanna C </a:t>
            </a:r>
            <a:r>
              <a:rPr lang="en-US" sz="2000" b="1" dirty="0" err="1"/>
              <a:t>Bendell</a:t>
            </a:r>
            <a:r>
              <a:rPr lang="en-US" sz="2000" b="1" dirty="0"/>
              <a:t>, MD</a:t>
            </a:r>
          </a:p>
        </p:txBody>
      </p:sp>
      <p:sp>
        <p:nvSpPr>
          <p:cNvPr id="14" name="Text Box 7"/>
          <p:cNvSpPr txBox="1">
            <a:spLocks noChangeArrowheads="1"/>
          </p:cNvSpPr>
          <p:nvPr/>
        </p:nvSpPr>
        <p:spPr bwMode="auto">
          <a:xfrm>
            <a:off x="6221090" y="3887970"/>
            <a:ext cx="4301177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2200" b="1" dirty="0">
                <a:solidFill>
                  <a:srgbClr val="EFC53D"/>
                </a:solidFill>
              </a:rPr>
              <a:t>Audience Engagement </a:t>
            </a:r>
            <a:r>
              <a:rPr lang="en-US" sz="2200" b="1" dirty="0" smtClean="0">
                <a:solidFill>
                  <a:srgbClr val="EFC53D"/>
                </a:solidFill>
              </a:rPr>
              <a:t>Liaison</a:t>
            </a:r>
            <a:endParaRPr lang="en-US" sz="2200" b="1" dirty="0">
              <a:solidFill>
                <a:srgbClr val="EFC53D"/>
              </a:solidFill>
            </a:endParaRPr>
          </a:p>
        </p:txBody>
      </p:sp>
      <p:sp>
        <p:nvSpPr>
          <p:cNvPr id="15" name="Text Box 6"/>
          <p:cNvSpPr txBox="1">
            <a:spLocks noChangeArrowheads="1"/>
          </p:cNvSpPr>
          <p:nvPr/>
        </p:nvSpPr>
        <p:spPr bwMode="auto">
          <a:xfrm>
            <a:off x="7162002" y="4247634"/>
            <a:ext cx="241935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ts val="213"/>
              </a:spcBef>
            </a:pPr>
            <a:r>
              <a:rPr lang="en-US" sz="2000" b="1" dirty="0"/>
              <a:t>Neil Love, MD</a:t>
            </a:r>
          </a:p>
        </p:txBody>
      </p:sp>
    </p:spTree>
    <p:extLst>
      <p:ext uri="{BB962C8B-B14F-4D97-AF65-F5344CB8AC3E}">
        <p14:creationId xmlns:p14="http://schemas.microsoft.com/office/powerpoint/2010/main" val="1453708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Disclosures Johanna C </a:t>
            </a:r>
            <a:r>
              <a:rPr lang="en-US" dirty="0" err="1"/>
              <a:t>Bendell</a:t>
            </a:r>
            <a:r>
              <a:rPr lang="en-US" dirty="0"/>
              <a:t>, </a:t>
            </a:r>
            <a:r>
              <a:rPr lang="en-US" dirty="0" smtClean="0"/>
              <a:t>MD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3768000"/>
              </p:ext>
            </p:extLst>
          </p:nvPr>
        </p:nvGraphicFramePr>
        <p:xfrm>
          <a:off x="929769" y="1510911"/>
          <a:ext cx="10165976" cy="40830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4903"/>
                <a:gridCol w="8291073"/>
              </a:tblGrid>
              <a:tr h="4083065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Contracted Research</a:t>
                      </a:r>
                      <a:endParaRPr lang="en-US" sz="2000" b="1" dirty="0"/>
                    </a:p>
                  </a:txBody>
                  <a:tcPr marL="182880" marR="182880" marT="182880" marB="1828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/>
                        <a:t>Abbott Laboratories, AbbVie </a:t>
                      </a:r>
                      <a:r>
                        <a:rPr lang="en-US" sz="2000" b="0" dirty="0" err="1" smtClean="0"/>
                        <a:t>Inc</a:t>
                      </a:r>
                      <a:r>
                        <a:rPr lang="en-US" sz="2000" b="0" dirty="0" smtClean="0"/>
                        <a:t>, </a:t>
                      </a:r>
                      <a:r>
                        <a:rPr lang="en-US" sz="2000" b="0" dirty="0" err="1" smtClean="0"/>
                        <a:t>Apexigen</a:t>
                      </a:r>
                      <a:r>
                        <a:rPr lang="en-US" sz="2000" b="0" dirty="0" smtClean="0"/>
                        <a:t>, AstraZeneca Pharmaceuticals LP, Bayer HealthCare Pharmaceuticals, </a:t>
                      </a:r>
                      <a:r>
                        <a:rPr lang="en-US" sz="2000" b="0" dirty="0" err="1" smtClean="0"/>
                        <a:t>Boehringer</a:t>
                      </a:r>
                      <a:r>
                        <a:rPr lang="en-US" sz="2000" b="0" dirty="0" smtClean="0"/>
                        <a:t> </a:t>
                      </a:r>
                      <a:r>
                        <a:rPr lang="en-US" sz="2000" b="0" dirty="0" err="1" smtClean="0"/>
                        <a:t>Ingelheim</a:t>
                      </a:r>
                      <a:r>
                        <a:rPr lang="en-US" sz="2000" b="0" dirty="0" smtClean="0"/>
                        <a:t> Pharmaceuticals </a:t>
                      </a:r>
                      <a:r>
                        <a:rPr lang="en-US" sz="2000" b="0" dirty="0" err="1" smtClean="0"/>
                        <a:t>Inc</a:t>
                      </a:r>
                      <a:r>
                        <a:rPr lang="en-US" sz="2000" b="0" dirty="0" smtClean="0"/>
                        <a:t>, Bristol-Myers Squibb Company, Celgene Corporation, Daiichi Sankyo </a:t>
                      </a:r>
                      <a:r>
                        <a:rPr lang="en-US" sz="2000" b="0" dirty="0" err="1" smtClean="0"/>
                        <a:t>Inc</a:t>
                      </a:r>
                      <a:r>
                        <a:rPr lang="en-US" sz="2000" b="0" dirty="0" smtClean="0"/>
                        <a:t>, Eisai </a:t>
                      </a:r>
                      <a:r>
                        <a:rPr lang="en-US" sz="2000" b="0" dirty="0" err="1" smtClean="0"/>
                        <a:t>Inc</a:t>
                      </a:r>
                      <a:r>
                        <a:rPr lang="en-US" sz="2000" b="0" dirty="0" smtClean="0"/>
                        <a:t>, EMD </a:t>
                      </a:r>
                      <a:r>
                        <a:rPr lang="en-US" sz="2000" b="0" dirty="0" err="1" smtClean="0"/>
                        <a:t>Serono</a:t>
                      </a:r>
                      <a:r>
                        <a:rPr lang="en-US" sz="2000" b="0" dirty="0" smtClean="0"/>
                        <a:t> </a:t>
                      </a:r>
                      <a:r>
                        <a:rPr lang="en-US" sz="2000" b="0" dirty="0" err="1" smtClean="0"/>
                        <a:t>Inc</a:t>
                      </a:r>
                      <a:r>
                        <a:rPr lang="en-US" sz="2000" b="0" dirty="0" smtClean="0"/>
                        <a:t>, Five Prime Therapeutics </a:t>
                      </a:r>
                      <a:r>
                        <a:rPr lang="en-US" sz="2000" b="0" dirty="0" err="1" smtClean="0"/>
                        <a:t>Inc</a:t>
                      </a:r>
                      <a:r>
                        <a:rPr lang="en-US" sz="2000" b="0" dirty="0" smtClean="0"/>
                        <a:t>, Forty Seven </a:t>
                      </a:r>
                      <a:r>
                        <a:rPr lang="en-US" sz="2000" b="0" dirty="0" err="1" smtClean="0"/>
                        <a:t>Inc</a:t>
                      </a:r>
                      <a:r>
                        <a:rPr lang="en-US" sz="2000" b="0" dirty="0" smtClean="0"/>
                        <a:t>, Genentech </a:t>
                      </a:r>
                      <a:r>
                        <a:rPr lang="en-US" sz="2000" b="0" dirty="0" err="1" smtClean="0"/>
                        <a:t>BioOncology</a:t>
                      </a:r>
                      <a:r>
                        <a:rPr lang="en-US" sz="2000" b="0" dirty="0" smtClean="0"/>
                        <a:t>, Gilead Sciences </a:t>
                      </a:r>
                      <a:r>
                        <a:rPr lang="en-US" sz="2000" b="0" dirty="0" err="1" smtClean="0"/>
                        <a:t>Inc</a:t>
                      </a:r>
                      <a:r>
                        <a:rPr lang="en-US" sz="2000" b="0" dirty="0" smtClean="0"/>
                        <a:t>, GlaxoSmithKline, </a:t>
                      </a:r>
                      <a:r>
                        <a:rPr lang="en-US" sz="2000" b="0" dirty="0" err="1" smtClean="0"/>
                        <a:t>Incyte</a:t>
                      </a:r>
                      <a:r>
                        <a:rPr lang="en-US" sz="2000" b="0" dirty="0" smtClean="0"/>
                        <a:t> Corporation, </a:t>
                      </a:r>
                      <a:r>
                        <a:rPr lang="en-US" sz="2000" b="0" dirty="0" err="1" smtClean="0"/>
                        <a:t>Kolltan</a:t>
                      </a:r>
                      <a:r>
                        <a:rPr lang="en-US" sz="2000" b="0" dirty="0" smtClean="0"/>
                        <a:t> Pharmaceuticals </a:t>
                      </a:r>
                      <a:r>
                        <a:rPr lang="en-US" sz="2000" b="0" dirty="0" err="1" smtClean="0"/>
                        <a:t>Inc</a:t>
                      </a:r>
                      <a:r>
                        <a:rPr lang="en-US" sz="2000" b="0" dirty="0" smtClean="0"/>
                        <a:t>, Leap Therapeutics </a:t>
                      </a:r>
                      <a:r>
                        <a:rPr lang="en-US" sz="2000" b="0" dirty="0" err="1" smtClean="0"/>
                        <a:t>Inc</a:t>
                      </a:r>
                      <a:r>
                        <a:rPr lang="en-US" sz="2000" b="0" dirty="0" smtClean="0"/>
                        <a:t>, Lilly, </a:t>
                      </a:r>
                      <a:r>
                        <a:rPr lang="en-US" sz="2000" b="0" dirty="0" err="1" smtClean="0"/>
                        <a:t>MacroGenics</a:t>
                      </a:r>
                      <a:r>
                        <a:rPr lang="en-US" sz="2000" b="0" dirty="0" smtClean="0"/>
                        <a:t> </a:t>
                      </a:r>
                      <a:r>
                        <a:rPr lang="en-US" sz="2000" b="0" dirty="0" err="1" smtClean="0"/>
                        <a:t>Inc</a:t>
                      </a:r>
                      <a:r>
                        <a:rPr lang="en-US" sz="2000" b="0" dirty="0" smtClean="0"/>
                        <a:t>, </a:t>
                      </a:r>
                      <a:r>
                        <a:rPr lang="en-US" sz="2000" b="0" dirty="0" err="1" smtClean="0"/>
                        <a:t>MedImmune</a:t>
                      </a:r>
                      <a:r>
                        <a:rPr lang="en-US" sz="2000" b="0" dirty="0" smtClean="0"/>
                        <a:t> </a:t>
                      </a:r>
                      <a:r>
                        <a:rPr lang="en-US" sz="2000" b="0" dirty="0" err="1" smtClean="0"/>
                        <a:t>Inc</a:t>
                      </a:r>
                      <a:r>
                        <a:rPr lang="en-US" sz="2000" b="0" dirty="0" smtClean="0"/>
                        <a:t>, Merck, Novartis, </a:t>
                      </a:r>
                      <a:r>
                        <a:rPr lang="en-US" sz="2000" b="0" dirty="0" err="1" smtClean="0"/>
                        <a:t>OncoMed</a:t>
                      </a:r>
                      <a:r>
                        <a:rPr lang="en-US" sz="2000" b="0" dirty="0" smtClean="0"/>
                        <a:t> Pharmaceuticals </a:t>
                      </a:r>
                      <a:r>
                        <a:rPr lang="en-US" sz="2000" b="0" dirty="0" err="1" smtClean="0"/>
                        <a:t>Inc</a:t>
                      </a:r>
                      <a:r>
                        <a:rPr lang="en-US" sz="2000" b="0" dirty="0" smtClean="0"/>
                        <a:t>, Onyx Pharmaceuticals, an Amgen subsidiary, Pfizer </a:t>
                      </a:r>
                      <a:r>
                        <a:rPr lang="en-US" sz="2000" b="0" dirty="0" err="1" smtClean="0"/>
                        <a:t>Inc</a:t>
                      </a:r>
                      <a:r>
                        <a:rPr lang="en-US" sz="2000" b="0" dirty="0" smtClean="0"/>
                        <a:t>, Roche Laboratories </a:t>
                      </a:r>
                      <a:r>
                        <a:rPr lang="en-US" sz="2000" b="0" dirty="0" err="1" smtClean="0"/>
                        <a:t>Inc</a:t>
                      </a:r>
                      <a:r>
                        <a:rPr lang="en-US" sz="2000" b="0" dirty="0" smtClean="0"/>
                        <a:t>, Sanofi Genzyme, </a:t>
                      </a:r>
                      <a:r>
                        <a:rPr lang="en-US" sz="2000" b="0" dirty="0" err="1" smtClean="0"/>
                        <a:t>Stemcentrx</a:t>
                      </a:r>
                      <a:r>
                        <a:rPr lang="en-US" sz="2000" b="0" dirty="0" smtClean="0"/>
                        <a:t>, Taiho Oncology </a:t>
                      </a:r>
                      <a:r>
                        <a:rPr lang="en-US" sz="2000" b="0" dirty="0" err="1" smtClean="0"/>
                        <a:t>Inc</a:t>
                      </a:r>
                      <a:r>
                        <a:rPr lang="en-US" sz="2000" b="0" dirty="0" smtClean="0"/>
                        <a:t>, Takeda Oncology, TG Therapeutics </a:t>
                      </a:r>
                      <a:r>
                        <a:rPr lang="en-US" sz="2000" b="0" dirty="0" err="1" smtClean="0"/>
                        <a:t>Inc</a:t>
                      </a:r>
                      <a:endParaRPr lang="en-US" sz="2000" b="0" dirty="0" smtClean="0"/>
                    </a:p>
                  </a:txBody>
                  <a:tcPr marL="182880" marR="182880" marT="182880" marB="1828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303149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Title 1"/>
          <p:cNvSpPr>
            <a:spLocks noGrp="1"/>
          </p:cNvSpPr>
          <p:nvPr>
            <p:ph type="title"/>
          </p:nvPr>
        </p:nvSpPr>
        <p:spPr>
          <a:xfrm>
            <a:off x="914639" y="0"/>
            <a:ext cx="10362724" cy="1143000"/>
          </a:xfrm>
        </p:spPr>
        <p:txBody>
          <a:bodyPr/>
          <a:lstStyle/>
          <a:p>
            <a:pPr eaLnBrk="1" hangingPunct="1"/>
            <a:r>
              <a:rPr lang="en-US" dirty="0">
                <a:latin typeface="Arial" charset="0"/>
                <a:ea typeface="ヒラギノ角ゴ Pro W3" charset="0"/>
                <a:cs typeface="ヒラギノ角ゴ Pro W3" charset="0"/>
              </a:rPr>
              <a:t>Agenda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1537885"/>
              </p:ext>
            </p:extLst>
          </p:nvPr>
        </p:nvGraphicFramePr>
        <p:xfrm>
          <a:off x="914639" y="990598"/>
          <a:ext cx="10360152" cy="5517777"/>
        </p:xfrm>
        <a:graphic>
          <a:graphicData uri="http://schemas.openxmlformats.org/drawingml/2006/table">
            <a:tbl>
              <a:tblPr/>
              <a:tblGrid>
                <a:gridCol w="10360152"/>
              </a:tblGrid>
              <a:tr h="919362">
                <a:tc>
                  <a:txBody>
                    <a:bodyPr/>
                    <a:lstStyle/>
                    <a:p>
                      <a:pPr marL="0" marR="0" lvl="0" indent="0" algn="l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EFC53D"/>
                          </a:solidFill>
                          <a:effectLst/>
                          <a:latin typeface="Arial" pitchFamily="-110" charset="-52"/>
                          <a:ea typeface="ヒラギノ角ゴ Pro W3" pitchFamily="-110" charset="-128"/>
                          <a:cs typeface="ヒラギノ角ゴ Pro W3" pitchFamily="-110" charset="-128"/>
                        </a:rPr>
                        <a:t>Module 1 – </a:t>
                      </a:r>
                      <a:r>
                        <a:rPr kumimoji="0" lang="en-US" sz="2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EFC53D"/>
                          </a:solidFill>
                          <a:effectLst/>
                          <a:latin typeface="Arial" pitchFamily="-110" charset="-52"/>
                          <a:ea typeface="ヒラギノ角ゴ Pro W3" pitchFamily="-110" charset="-128"/>
                          <a:cs typeface="ヒラギノ角ゴ Pro W3" pitchFamily="-110" charset="-128"/>
                        </a:rPr>
                        <a:t>Dr</a:t>
                      </a:r>
                      <a:r>
                        <a:rPr kumimoji="0" lang="en-U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EFC53D"/>
                          </a:solidFill>
                          <a:effectLst/>
                          <a:latin typeface="Arial" pitchFamily="-110" charset="-52"/>
                          <a:ea typeface="ヒラギノ角ゴ Pro W3" pitchFamily="-110" charset="-128"/>
                          <a:cs typeface="ヒラギノ角ゴ Pro W3" pitchFamily="-110" charset="-128"/>
                        </a:rPr>
                        <a:t> Lenz:</a:t>
                      </a: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EFC53D"/>
                          </a:solidFill>
                          <a:effectLst/>
                          <a:latin typeface="Arial" pitchFamily="-110" charset="-52"/>
                          <a:ea typeface="ヒラギノ角ゴ Pro W3" pitchFamily="-110" charset="-128"/>
                          <a:cs typeface="ヒラギノ角ゴ Pro W3" pitchFamily="-110" charset="-128"/>
                        </a:rPr>
                        <a:t> </a:t>
                      </a:r>
                      <a:r>
                        <a:rPr kumimoji="0" lang="en-US" sz="2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-110" charset="-52"/>
                          <a:ea typeface="ヒラギノ角ゴ Pro W3" pitchFamily="-110" charset="-128"/>
                          <a:cs typeface="ヒラギノ角ゴ Pro W3" pitchFamily="-110" charset="-128"/>
                        </a:rPr>
                        <a:t>Selection and Sequencing of Systemic Therapy for Patients with Metastatic Colorectal Cancer </a:t>
                      </a:r>
                    </a:p>
                  </a:txBody>
                  <a:tcPr marT="45715" marB="45715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19362">
                <a:tc>
                  <a:txBody>
                    <a:bodyPr/>
                    <a:lstStyle/>
                    <a:p>
                      <a:pPr marL="0" marR="0" lvl="0" indent="0" algn="l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EFC53D"/>
                          </a:solidFill>
                          <a:effectLst/>
                          <a:latin typeface="Arial" pitchFamily="-110" charset="-52"/>
                          <a:ea typeface="ヒラギノ角ゴ Pro W3" pitchFamily="-110" charset="-128"/>
                          <a:cs typeface="ヒラギノ角ゴ Pro W3" pitchFamily="-110" charset="-128"/>
                        </a:rPr>
                        <a:t>Module 2 – </a:t>
                      </a:r>
                      <a:r>
                        <a:rPr kumimoji="0" lang="en-US" sz="2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EFC53D"/>
                          </a:solidFill>
                          <a:effectLst/>
                          <a:latin typeface="Arial" pitchFamily="-110" charset="-52"/>
                          <a:ea typeface="ヒラギノ角ゴ Pro W3" pitchFamily="-110" charset="-128"/>
                          <a:cs typeface="ヒラギノ角ゴ Pro W3" pitchFamily="-110" charset="-128"/>
                        </a:rPr>
                        <a:t>Dr</a:t>
                      </a:r>
                      <a:r>
                        <a:rPr kumimoji="0" lang="en-U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EFC53D"/>
                          </a:solidFill>
                          <a:effectLst/>
                          <a:latin typeface="Arial" pitchFamily="-110" charset="-52"/>
                          <a:ea typeface="ヒラギノ角ゴ Pro W3" pitchFamily="-110" charset="-128"/>
                          <a:cs typeface="ヒラギノ角ゴ Pro W3" pitchFamily="-110" charset="-128"/>
                        </a:rPr>
                        <a:t> Overman:</a:t>
                      </a: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EFC53D"/>
                          </a:solidFill>
                          <a:effectLst/>
                          <a:latin typeface="Arial" pitchFamily="-110" charset="-52"/>
                          <a:ea typeface="ヒラギノ角ゴ Pro W3" pitchFamily="-110" charset="-128"/>
                          <a:cs typeface="ヒラギノ角ゴ Pro W3" pitchFamily="-110" charset="-128"/>
                        </a:rPr>
                        <a:t> </a:t>
                      </a:r>
                      <a:r>
                        <a:rPr kumimoji="0" lang="en-US" sz="2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-110" charset="-52"/>
                          <a:ea typeface="ヒラギノ角ゴ Pro W3" pitchFamily="-110" charset="-128"/>
                          <a:cs typeface="ヒラギノ角ゴ Pro W3" pitchFamily="-110" charset="-128"/>
                        </a:rPr>
                        <a:t>Immune Checkpoint Inhibitors in the Management of Metastatic Colorectal Cancer</a:t>
                      </a:r>
                    </a:p>
                  </a:txBody>
                  <a:tcPr marT="45715" marB="45715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31495">
                <a:tc>
                  <a:txBody>
                    <a:bodyPr/>
                    <a:lstStyle/>
                    <a:p>
                      <a:pPr marL="0" marR="0" lvl="0" indent="0" algn="l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EFC53D"/>
                          </a:solidFill>
                          <a:effectLst/>
                          <a:latin typeface="Arial" pitchFamily="-110" charset="-52"/>
                          <a:ea typeface="ヒラギノ角ゴ Pro W3" pitchFamily="-110" charset="-128"/>
                          <a:cs typeface="ヒラギノ角ゴ Pro W3" pitchFamily="-110" charset="-128"/>
                        </a:rPr>
                        <a:t>Module 3 – </a:t>
                      </a:r>
                      <a:r>
                        <a:rPr kumimoji="0" lang="en-US" sz="2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EFC53D"/>
                          </a:solidFill>
                          <a:effectLst/>
                          <a:latin typeface="Arial" pitchFamily="-110" charset="-52"/>
                          <a:ea typeface="ヒラギノ角ゴ Pro W3" pitchFamily="-110" charset="-128"/>
                          <a:cs typeface="ヒラギノ角ゴ Pro W3" pitchFamily="-110" charset="-128"/>
                        </a:rPr>
                        <a:t>Dr</a:t>
                      </a:r>
                      <a:r>
                        <a:rPr kumimoji="0" lang="en-U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EFC53D"/>
                          </a:solidFill>
                          <a:effectLst/>
                          <a:latin typeface="Arial" pitchFamily="-110" charset="-52"/>
                          <a:ea typeface="ヒラギノ角ゴ Pro W3" pitchFamily="-110" charset="-128"/>
                          <a:cs typeface="ヒラギノ角ゴ Pro W3" pitchFamily="-110" charset="-128"/>
                        </a:rPr>
                        <a:t> O’Reilly:</a:t>
                      </a: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EFC53D"/>
                          </a:solidFill>
                          <a:effectLst/>
                          <a:latin typeface="Arial" pitchFamily="-110" charset="-52"/>
                          <a:ea typeface="ヒラギノ角ゴ Pro W3" pitchFamily="-110" charset="-128"/>
                          <a:cs typeface="ヒラギノ角ゴ Pro W3" pitchFamily="-110" charset="-128"/>
                        </a:rPr>
                        <a:t> </a:t>
                      </a:r>
                      <a:r>
                        <a:rPr kumimoji="0" lang="en-US" sz="2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-110" charset="-52"/>
                          <a:ea typeface="ヒラギノ角ゴ Pro W3" pitchFamily="-110" charset="-128"/>
                          <a:cs typeface="ヒラギノ角ゴ Pro W3" pitchFamily="-110" charset="-128"/>
                        </a:rPr>
                        <a:t>Existing, Recently Approved and Investigational Approaches for Patients with </a:t>
                      </a:r>
                      <a:r>
                        <a:rPr kumimoji="0" lang="en-US" sz="26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-110" charset="-52"/>
                          <a:ea typeface="ヒラギノ角ゴ Pro W3" pitchFamily="-110" charset="-128"/>
                          <a:cs typeface="ヒラギノ角ゴ Pro W3" pitchFamily="-110" charset="-128"/>
                        </a:rPr>
                        <a:t>Resectable</a:t>
                      </a:r>
                      <a:r>
                        <a:rPr kumimoji="0" lang="en-US" sz="2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-110" charset="-52"/>
                          <a:ea typeface="ヒラギノ角ゴ Pro W3" pitchFamily="-110" charset="-128"/>
                          <a:cs typeface="ヒラギノ角ゴ Pro W3" pitchFamily="-110" charset="-128"/>
                        </a:rPr>
                        <a:t> and Unresectable Pancreatic Adenocarcinoma </a:t>
                      </a:r>
                    </a:p>
                  </a:txBody>
                  <a:tcPr marT="45715" marB="45715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16063">
                <a:tc>
                  <a:txBody>
                    <a:bodyPr/>
                    <a:lstStyle/>
                    <a:p>
                      <a:pPr marL="0" marR="0" lvl="0" indent="0" algn="l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EFC53D"/>
                          </a:solidFill>
                          <a:effectLst/>
                          <a:latin typeface="Arial" pitchFamily="-110" charset="-52"/>
                          <a:ea typeface="ヒラギノ角ゴ Pro W3" pitchFamily="-110" charset="-128"/>
                          <a:cs typeface="ヒラギノ角ゴ Pro W3" pitchFamily="-110" charset="-128"/>
                        </a:rPr>
                        <a:t>Module 4 – </a:t>
                      </a:r>
                      <a:r>
                        <a:rPr kumimoji="0" lang="en-US" sz="2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EFC53D"/>
                          </a:solidFill>
                          <a:effectLst/>
                          <a:latin typeface="Arial" pitchFamily="-110" charset="-52"/>
                          <a:ea typeface="ヒラギノ角ゴ Pro W3" pitchFamily="-110" charset="-128"/>
                          <a:cs typeface="ヒラギノ角ゴ Pro W3" pitchFamily="-110" charset="-128"/>
                        </a:rPr>
                        <a:t>Dr</a:t>
                      </a:r>
                      <a:r>
                        <a:rPr kumimoji="0" lang="en-U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EFC53D"/>
                          </a:solidFill>
                          <a:effectLst/>
                          <a:latin typeface="Arial" pitchFamily="-110" charset="-52"/>
                          <a:ea typeface="ヒラギノ角ゴ Pro W3" pitchFamily="-110" charset="-128"/>
                          <a:cs typeface="ヒラギノ角ゴ Pro W3" pitchFamily="-110" charset="-128"/>
                        </a:rPr>
                        <a:t> </a:t>
                      </a:r>
                      <a:r>
                        <a:rPr kumimoji="0" lang="en-US" sz="2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EFC53D"/>
                          </a:solidFill>
                          <a:effectLst/>
                          <a:latin typeface="Arial" pitchFamily="-110" charset="-52"/>
                          <a:ea typeface="ヒラギノ角ゴ Pro W3" pitchFamily="-110" charset="-128"/>
                          <a:cs typeface="ヒラギノ角ゴ Pro W3" pitchFamily="-110" charset="-128"/>
                        </a:rPr>
                        <a:t>Enzinger</a:t>
                      </a:r>
                      <a:r>
                        <a:rPr kumimoji="0" lang="en-U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EFC53D"/>
                          </a:solidFill>
                          <a:effectLst/>
                          <a:latin typeface="Arial" pitchFamily="-110" charset="-52"/>
                          <a:ea typeface="ヒラギノ角ゴ Pro W3" pitchFamily="-110" charset="-128"/>
                          <a:cs typeface="ヒラギノ角ゴ Pro W3" pitchFamily="-110" charset="-128"/>
                        </a:rPr>
                        <a:t>:</a:t>
                      </a: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EFC53D"/>
                          </a:solidFill>
                          <a:effectLst/>
                          <a:latin typeface="Arial" pitchFamily="-110" charset="-52"/>
                          <a:ea typeface="ヒラギノ角ゴ Pro W3" pitchFamily="-110" charset="-128"/>
                          <a:cs typeface="ヒラギノ角ゴ Pro W3" pitchFamily="-110" charset="-128"/>
                        </a:rPr>
                        <a:t> </a:t>
                      </a:r>
                      <a:r>
                        <a:rPr kumimoji="0" lang="en-US" sz="2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-110" charset="-52"/>
                          <a:ea typeface="ヒラギノ角ゴ Pro W3" pitchFamily="-110" charset="-128"/>
                          <a:cs typeface="ヒラギノ角ゴ Pro W3" pitchFamily="-110" charset="-128"/>
                        </a:rPr>
                        <a:t>Current and Future Treatment of Gastric and Gastroesophageal Junction Cancer </a:t>
                      </a:r>
                    </a:p>
                  </a:txBody>
                  <a:tcPr marT="45715" marB="45715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31495">
                <a:tc>
                  <a:txBody>
                    <a:bodyPr/>
                    <a:lstStyle/>
                    <a:p>
                      <a:pPr marL="0" marR="0" lvl="0" indent="0" algn="l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EFC53D"/>
                          </a:solidFill>
                          <a:effectLst/>
                          <a:latin typeface="Arial" pitchFamily="-110" charset="-52"/>
                          <a:ea typeface="ヒラギノ角ゴ Pro W3" pitchFamily="-110" charset="-128"/>
                          <a:cs typeface="ヒラギノ角ゴ Pro W3" pitchFamily="-110" charset="-128"/>
                        </a:rPr>
                        <a:t>Module 5 – </a:t>
                      </a:r>
                      <a:r>
                        <a:rPr kumimoji="0" lang="en-US" sz="2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EFC53D"/>
                          </a:solidFill>
                          <a:effectLst/>
                          <a:latin typeface="Arial" pitchFamily="-110" charset="-52"/>
                          <a:ea typeface="ヒラギノ角ゴ Pro W3" pitchFamily="-110" charset="-128"/>
                          <a:cs typeface="ヒラギノ角ゴ Pro W3" pitchFamily="-110" charset="-128"/>
                        </a:rPr>
                        <a:t>Dr</a:t>
                      </a:r>
                      <a:r>
                        <a:rPr kumimoji="0" lang="en-U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EFC53D"/>
                          </a:solidFill>
                          <a:effectLst/>
                          <a:latin typeface="Arial" pitchFamily="-110" charset="-52"/>
                          <a:ea typeface="ヒラギノ角ゴ Pro W3" pitchFamily="-110" charset="-128"/>
                          <a:cs typeface="ヒラギノ角ゴ Pro W3" pitchFamily="-110" charset="-128"/>
                        </a:rPr>
                        <a:t> </a:t>
                      </a:r>
                      <a:r>
                        <a:rPr kumimoji="0" lang="en-US" sz="2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EFC53D"/>
                          </a:solidFill>
                          <a:effectLst/>
                          <a:latin typeface="Arial" pitchFamily="-110" charset="-52"/>
                          <a:ea typeface="ヒラギノ角ゴ Pro W3" pitchFamily="-110" charset="-128"/>
                          <a:cs typeface="ヒラギノ角ゴ Pro W3" pitchFamily="-110" charset="-128"/>
                        </a:rPr>
                        <a:t>Bekaii</a:t>
                      </a:r>
                      <a:r>
                        <a:rPr kumimoji="0" lang="en-U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EFC53D"/>
                          </a:solidFill>
                          <a:effectLst/>
                          <a:latin typeface="Arial" pitchFamily="-110" charset="-52"/>
                          <a:ea typeface="ヒラギノ角ゴ Pro W3" pitchFamily="-110" charset="-128"/>
                          <a:cs typeface="ヒラギノ角ゴ Pro W3" pitchFamily="-110" charset="-128"/>
                        </a:rPr>
                        <a:t>-Saab:</a:t>
                      </a: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EFC53D"/>
                          </a:solidFill>
                          <a:effectLst/>
                          <a:latin typeface="Arial" pitchFamily="-110" charset="-52"/>
                          <a:ea typeface="ヒラギノ角ゴ Pro W3" pitchFamily="-110" charset="-128"/>
                          <a:cs typeface="ヒラギノ角ゴ Pro W3" pitchFamily="-110" charset="-128"/>
                        </a:rPr>
                        <a:t> </a:t>
                      </a:r>
                      <a:r>
                        <a:rPr kumimoji="0" lang="en-US" sz="2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-110" charset="-52"/>
                          <a:ea typeface="ヒラギノ角ゴ Pro W3" pitchFamily="-110" charset="-128"/>
                          <a:cs typeface="ヒラギノ角ゴ Pro W3" pitchFamily="-110" charset="-128"/>
                        </a:rPr>
                        <a:t>Current and Future Role of Immune Checkpoint Inhibitors in Gastric and Gastroesophageal Junction Cancer</a:t>
                      </a:r>
                    </a:p>
                  </a:txBody>
                  <a:tcPr marT="45715" marB="45715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72736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Disclosures for Moderator Neil Love, MD</a:t>
            </a:r>
            <a:endParaRPr lang="en-US" dirty="0"/>
          </a:p>
        </p:txBody>
      </p:sp>
      <p:sp>
        <p:nvSpPr>
          <p:cNvPr id="6146" name="Content Placeholder 8"/>
          <p:cNvSpPr>
            <a:spLocks noGrp="1"/>
          </p:cNvSpPr>
          <p:nvPr>
            <p:ph idx="1"/>
          </p:nvPr>
        </p:nvSpPr>
        <p:spPr>
          <a:xfrm>
            <a:off x="914639" y="1143000"/>
            <a:ext cx="10362724" cy="5346701"/>
          </a:xfrm>
        </p:spPr>
        <p:txBody>
          <a:bodyPr/>
          <a:lstStyle/>
          <a:p>
            <a:pPr marL="0" indent="0">
              <a:buNone/>
            </a:pPr>
            <a:r>
              <a:rPr lang="en-US" sz="1900" dirty="0" err="1" smtClean="0"/>
              <a:t>Dr</a:t>
            </a:r>
            <a:r>
              <a:rPr lang="en-US" sz="1900" dirty="0" smtClean="0"/>
              <a:t> Love is president and CEO of Research To Practice, which receives funds in the form of educational grants to develop CME activities from the following commercial interests: AbbVie </a:t>
            </a:r>
            <a:r>
              <a:rPr lang="en-US" sz="1900" dirty="0" err="1" smtClean="0"/>
              <a:t>Inc</a:t>
            </a:r>
            <a:r>
              <a:rPr lang="en-US" sz="1900" dirty="0" smtClean="0"/>
              <a:t>, </a:t>
            </a:r>
            <a:r>
              <a:rPr lang="en-US" sz="1900" dirty="0" err="1" smtClean="0"/>
              <a:t>Acerta</a:t>
            </a:r>
            <a:r>
              <a:rPr lang="en-US" sz="1900" dirty="0" smtClean="0"/>
              <a:t> Pharma, Adaptive Biotechnologies, </a:t>
            </a:r>
            <a:r>
              <a:rPr lang="en-US" sz="1900" dirty="0" err="1" smtClean="0"/>
              <a:t>Agendia</a:t>
            </a:r>
            <a:r>
              <a:rPr lang="en-US" sz="1900" dirty="0" smtClean="0"/>
              <a:t> </a:t>
            </a:r>
            <a:r>
              <a:rPr lang="en-US" sz="1900" dirty="0" err="1" smtClean="0"/>
              <a:t>Inc</a:t>
            </a:r>
            <a:r>
              <a:rPr lang="en-US" sz="1900" dirty="0" smtClean="0"/>
              <a:t>, </a:t>
            </a:r>
            <a:r>
              <a:rPr lang="en-US" sz="1900" dirty="0" err="1" smtClean="0"/>
              <a:t>Agios</a:t>
            </a:r>
            <a:r>
              <a:rPr lang="en-US" sz="1900" dirty="0" smtClean="0"/>
              <a:t> Pharmaceuticals </a:t>
            </a:r>
            <a:r>
              <a:rPr lang="en-US" sz="1900" dirty="0" err="1" smtClean="0"/>
              <a:t>Inc</a:t>
            </a:r>
            <a:r>
              <a:rPr lang="en-US" sz="1900" dirty="0" smtClean="0"/>
              <a:t>, Amgen </a:t>
            </a:r>
            <a:r>
              <a:rPr lang="en-US" sz="1900" dirty="0" err="1" smtClean="0"/>
              <a:t>Inc</a:t>
            </a:r>
            <a:r>
              <a:rPr lang="en-US" sz="1900" dirty="0" smtClean="0"/>
              <a:t>, </a:t>
            </a:r>
            <a:r>
              <a:rPr lang="en-US" sz="1900" dirty="0" err="1" smtClean="0"/>
              <a:t>Ariad</a:t>
            </a:r>
            <a:r>
              <a:rPr lang="en-US" sz="1900" dirty="0" smtClean="0"/>
              <a:t> Pharmaceuticals </a:t>
            </a:r>
            <a:r>
              <a:rPr lang="en-US" sz="1900" dirty="0" err="1" smtClean="0"/>
              <a:t>Inc</a:t>
            </a:r>
            <a:r>
              <a:rPr lang="en-US" sz="1900" dirty="0" smtClean="0"/>
              <a:t>, Array </a:t>
            </a:r>
            <a:r>
              <a:rPr lang="en-US" sz="1900" dirty="0" err="1" smtClean="0"/>
              <a:t>BioPharma</a:t>
            </a:r>
            <a:r>
              <a:rPr lang="en-US" sz="1900" dirty="0" smtClean="0"/>
              <a:t> </a:t>
            </a:r>
            <a:r>
              <a:rPr lang="en-US" sz="1900" dirty="0" err="1" smtClean="0"/>
              <a:t>Inc</a:t>
            </a:r>
            <a:r>
              <a:rPr lang="en-US" sz="1900" dirty="0" smtClean="0"/>
              <a:t>, </a:t>
            </a:r>
            <a:r>
              <a:rPr lang="en-US" sz="1900" dirty="0" err="1" smtClean="0"/>
              <a:t>Astellas</a:t>
            </a:r>
            <a:r>
              <a:rPr lang="en-US" sz="1900" dirty="0" smtClean="0"/>
              <a:t> Pharma Global Development </a:t>
            </a:r>
            <a:r>
              <a:rPr lang="en-US" sz="1900" dirty="0" err="1" smtClean="0"/>
              <a:t>Inc</a:t>
            </a:r>
            <a:r>
              <a:rPr lang="en-US" sz="1900" dirty="0" smtClean="0"/>
              <a:t>, AstraZeneca Pharmaceuticals LP, </a:t>
            </a:r>
            <a:r>
              <a:rPr lang="en-US" sz="1900" dirty="0" err="1" smtClean="0"/>
              <a:t>Baxalta</a:t>
            </a:r>
            <a:r>
              <a:rPr lang="en-US" sz="1900" dirty="0" smtClean="0"/>
              <a:t> </a:t>
            </a:r>
            <a:r>
              <a:rPr lang="en-US" sz="1900" dirty="0" err="1" smtClean="0"/>
              <a:t>Inc</a:t>
            </a:r>
            <a:r>
              <a:rPr lang="en-US" sz="1900" dirty="0" smtClean="0"/>
              <a:t>, Bayer HealthCare Pharmaceuticals, </a:t>
            </a:r>
            <a:r>
              <a:rPr lang="en-US" sz="1900" dirty="0" err="1" smtClean="0"/>
              <a:t>Biodesix</a:t>
            </a:r>
            <a:r>
              <a:rPr lang="en-US" sz="1900" dirty="0" smtClean="0"/>
              <a:t> </a:t>
            </a:r>
            <a:r>
              <a:rPr lang="en-US" sz="1900" dirty="0" err="1" smtClean="0"/>
              <a:t>Inc</a:t>
            </a:r>
            <a:r>
              <a:rPr lang="en-US" sz="1900" dirty="0" smtClean="0"/>
              <a:t>, </a:t>
            </a:r>
            <a:r>
              <a:rPr lang="en-US" sz="1900" dirty="0" err="1" smtClean="0"/>
              <a:t>bioTheranostics</a:t>
            </a:r>
            <a:r>
              <a:rPr lang="en-US" sz="1900" dirty="0" smtClean="0"/>
              <a:t> </a:t>
            </a:r>
            <a:r>
              <a:rPr lang="en-US" sz="1900" dirty="0" err="1" smtClean="0"/>
              <a:t>Inc</a:t>
            </a:r>
            <a:r>
              <a:rPr lang="en-US" sz="1900" dirty="0" smtClean="0"/>
              <a:t>, </a:t>
            </a:r>
            <a:r>
              <a:rPr lang="en-US" sz="1900" dirty="0" err="1" smtClean="0"/>
              <a:t>Boehringer</a:t>
            </a:r>
            <a:r>
              <a:rPr lang="en-US" sz="1900" dirty="0" smtClean="0"/>
              <a:t> </a:t>
            </a:r>
            <a:r>
              <a:rPr lang="en-US" sz="1900" dirty="0" err="1" smtClean="0"/>
              <a:t>Ingelheim</a:t>
            </a:r>
            <a:r>
              <a:rPr lang="en-US" sz="1900" dirty="0" smtClean="0"/>
              <a:t> Pharmaceuticals </a:t>
            </a:r>
            <a:r>
              <a:rPr lang="en-US" sz="1900" dirty="0" err="1" smtClean="0"/>
              <a:t>Inc</a:t>
            </a:r>
            <a:r>
              <a:rPr lang="en-US" sz="1900" dirty="0" smtClean="0"/>
              <a:t>, Boston Biomedical Pharma </a:t>
            </a:r>
            <a:r>
              <a:rPr lang="en-US" sz="1900" dirty="0" err="1" smtClean="0"/>
              <a:t>Inc</a:t>
            </a:r>
            <a:r>
              <a:rPr lang="en-US" sz="1900" dirty="0" smtClean="0"/>
              <a:t>, Bristol-Myers Squibb Company, Celgene Corporation, Clovis Oncology, CTI </a:t>
            </a:r>
            <a:r>
              <a:rPr lang="en-US" sz="1900" dirty="0" err="1" smtClean="0"/>
              <a:t>BioPharma</a:t>
            </a:r>
            <a:r>
              <a:rPr lang="en-US" sz="1900" dirty="0" smtClean="0"/>
              <a:t> Corp, </a:t>
            </a:r>
            <a:r>
              <a:rPr lang="en-US" sz="1900" dirty="0" err="1" smtClean="0"/>
              <a:t>Dendreon</a:t>
            </a:r>
            <a:r>
              <a:rPr lang="en-US" sz="1900" dirty="0" smtClean="0"/>
              <a:t> Pharmaceuticals </a:t>
            </a:r>
            <a:r>
              <a:rPr lang="en-US" sz="1900" dirty="0" err="1" smtClean="0"/>
              <a:t>Inc</a:t>
            </a:r>
            <a:r>
              <a:rPr lang="en-US" sz="1900" dirty="0" smtClean="0"/>
              <a:t>, Eisai </a:t>
            </a:r>
            <a:r>
              <a:rPr lang="en-US" sz="1900" dirty="0" err="1" smtClean="0"/>
              <a:t>Inc</a:t>
            </a:r>
            <a:r>
              <a:rPr lang="en-US" sz="1900" dirty="0" smtClean="0"/>
              <a:t>, </a:t>
            </a:r>
            <a:r>
              <a:rPr lang="en-US" sz="1900" dirty="0" err="1" smtClean="0"/>
              <a:t>Exelixis</a:t>
            </a:r>
            <a:r>
              <a:rPr lang="en-US" sz="1900" dirty="0" smtClean="0"/>
              <a:t> </a:t>
            </a:r>
            <a:r>
              <a:rPr lang="en-US" sz="1900" dirty="0" err="1" smtClean="0"/>
              <a:t>Inc</a:t>
            </a:r>
            <a:r>
              <a:rPr lang="en-US" sz="1900" dirty="0" smtClean="0"/>
              <a:t>, Foundation Medicine, Genentech </a:t>
            </a:r>
            <a:r>
              <a:rPr lang="en-US" sz="1900" dirty="0" err="1" smtClean="0"/>
              <a:t>BioOncology</a:t>
            </a:r>
            <a:r>
              <a:rPr lang="en-US" sz="1900" dirty="0" smtClean="0"/>
              <a:t>, Genomic Health </a:t>
            </a:r>
            <a:r>
              <a:rPr lang="en-US" sz="1900" dirty="0" err="1" smtClean="0"/>
              <a:t>Inc</a:t>
            </a:r>
            <a:r>
              <a:rPr lang="en-US" sz="1900" dirty="0" smtClean="0"/>
              <a:t>, Gilead Sciences </a:t>
            </a:r>
            <a:r>
              <a:rPr lang="en-US" sz="1900" dirty="0" err="1" smtClean="0"/>
              <a:t>Inc</a:t>
            </a:r>
            <a:r>
              <a:rPr lang="en-US" sz="1900" dirty="0" smtClean="0"/>
              <a:t>, </a:t>
            </a:r>
            <a:r>
              <a:rPr lang="en-US" sz="1900" dirty="0" err="1" smtClean="0"/>
              <a:t>Halozyme</a:t>
            </a:r>
            <a:r>
              <a:rPr lang="en-US" sz="1900" dirty="0" smtClean="0"/>
              <a:t> </a:t>
            </a:r>
            <a:r>
              <a:rPr lang="en-US" sz="1900" dirty="0" err="1" smtClean="0"/>
              <a:t>Inc</a:t>
            </a:r>
            <a:r>
              <a:rPr lang="en-US" sz="1900" dirty="0" smtClean="0"/>
              <a:t>, </a:t>
            </a:r>
            <a:r>
              <a:rPr lang="en-US" sz="1900" dirty="0" err="1" smtClean="0"/>
              <a:t>ImmunoGen</a:t>
            </a:r>
            <a:r>
              <a:rPr lang="en-US" sz="1900" dirty="0" smtClean="0"/>
              <a:t> </a:t>
            </a:r>
            <a:r>
              <a:rPr lang="en-US" sz="1900" dirty="0" err="1" smtClean="0"/>
              <a:t>Inc</a:t>
            </a:r>
            <a:r>
              <a:rPr lang="en-US" sz="1900" dirty="0" smtClean="0"/>
              <a:t>, </a:t>
            </a:r>
            <a:r>
              <a:rPr lang="en-US" sz="1900" dirty="0" err="1" smtClean="0"/>
              <a:t>Incyte</a:t>
            </a:r>
            <a:r>
              <a:rPr lang="en-US" sz="1900" dirty="0" smtClean="0"/>
              <a:t> Corporation, Infinity Pharmaceuticals </a:t>
            </a:r>
            <a:r>
              <a:rPr lang="en-US" sz="1900" dirty="0" err="1" smtClean="0"/>
              <a:t>Inc</a:t>
            </a:r>
            <a:r>
              <a:rPr lang="en-US" sz="1900" dirty="0" smtClean="0"/>
              <a:t>, </a:t>
            </a:r>
            <a:r>
              <a:rPr lang="en-US" sz="1900" dirty="0" err="1" smtClean="0"/>
              <a:t>Ipsen</a:t>
            </a:r>
            <a:r>
              <a:rPr lang="en-US" sz="1900" dirty="0" smtClean="0"/>
              <a:t> Biopharmaceuticals </a:t>
            </a:r>
            <a:r>
              <a:rPr lang="en-US" sz="1900" dirty="0" err="1" smtClean="0"/>
              <a:t>Inc</a:t>
            </a:r>
            <a:r>
              <a:rPr lang="en-US" sz="1900" dirty="0" smtClean="0"/>
              <a:t>, Janssen Biotech </a:t>
            </a:r>
            <a:r>
              <a:rPr lang="en-US" sz="1900" dirty="0" err="1" smtClean="0"/>
              <a:t>Inc</a:t>
            </a:r>
            <a:r>
              <a:rPr lang="en-US" sz="1900" dirty="0" smtClean="0"/>
              <a:t>, administered by Janssen Scientific Affairs LLC, Jazz Pharmaceuticals </a:t>
            </a:r>
            <a:r>
              <a:rPr lang="en-US" sz="1900" dirty="0" err="1" smtClean="0"/>
              <a:t>Inc</a:t>
            </a:r>
            <a:r>
              <a:rPr lang="en-US" sz="1900" dirty="0" smtClean="0"/>
              <a:t>, Kite Pharma </a:t>
            </a:r>
            <a:r>
              <a:rPr lang="en-US" sz="1900" dirty="0" err="1" smtClean="0"/>
              <a:t>Inc</a:t>
            </a:r>
            <a:r>
              <a:rPr lang="en-US" sz="1900" dirty="0" smtClean="0"/>
              <a:t>, Lexicon Pharmaceuticals </a:t>
            </a:r>
            <a:r>
              <a:rPr lang="en-US" sz="1900" dirty="0" err="1" smtClean="0"/>
              <a:t>Inc</a:t>
            </a:r>
            <a:r>
              <a:rPr lang="en-US" sz="1900" dirty="0" smtClean="0"/>
              <a:t>, Lilly, </a:t>
            </a:r>
            <a:r>
              <a:rPr lang="en-US" sz="1900" dirty="0" err="1" smtClean="0"/>
              <a:t>Medivation</a:t>
            </a:r>
            <a:r>
              <a:rPr lang="en-US" sz="1900" dirty="0" smtClean="0"/>
              <a:t> </a:t>
            </a:r>
            <a:r>
              <a:rPr lang="en-US" sz="1900" dirty="0" err="1" smtClean="0"/>
              <a:t>Inc</a:t>
            </a:r>
            <a:r>
              <a:rPr lang="en-US" sz="1900" dirty="0" smtClean="0"/>
              <a:t>, a Pfizer Company, Merck, Merrimack Pharmaceuticals </a:t>
            </a:r>
            <a:r>
              <a:rPr lang="en-US" sz="1900" dirty="0" err="1" smtClean="0"/>
              <a:t>Inc</a:t>
            </a:r>
            <a:r>
              <a:rPr lang="en-US" sz="1900" dirty="0" smtClean="0"/>
              <a:t>, Myriad Genetic Laboratories </a:t>
            </a:r>
            <a:r>
              <a:rPr lang="en-US" sz="1900" dirty="0" err="1" smtClean="0"/>
              <a:t>Inc</a:t>
            </a:r>
            <a:r>
              <a:rPr lang="en-US" sz="1900" dirty="0" smtClean="0"/>
              <a:t>, </a:t>
            </a:r>
            <a:r>
              <a:rPr lang="en-US" sz="1900" dirty="0" err="1" smtClean="0"/>
              <a:t>NanoString</a:t>
            </a:r>
            <a:r>
              <a:rPr lang="en-US" sz="1900" dirty="0" smtClean="0"/>
              <a:t> Technologies, </a:t>
            </a:r>
            <a:r>
              <a:rPr lang="en-US" sz="1900" dirty="0" err="1" smtClean="0"/>
              <a:t>Natera</a:t>
            </a:r>
            <a:r>
              <a:rPr lang="en-US" sz="1900" dirty="0" smtClean="0"/>
              <a:t> </a:t>
            </a:r>
            <a:r>
              <a:rPr lang="en-US" sz="1900" dirty="0" err="1" smtClean="0"/>
              <a:t>Inc</a:t>
            </a:r>
            <a:r>
              <a:rPr lang="en-US" sz="1900" dirty="0" smtClean="0"/>
              <a:t>, Novartis, </a:t>
            </a:r>
            <a:r>
              <a:rPr lang="en-US" sz="1900" dirty="0" err="1" smtClean="0"/>
              <a:t>Novocure</a:t>
            </a:r>
            <a:r>
              <a:rPr lang="en-US" sz="1900" dirty="0" smtClean="0"/>
              <a:t>, Onyx Pharmaceuticals, an Amgen subsidiary, </a:t>
            </a:r>
            <a:r>
              <a:rPr lang="en-US" sz="1900" dirty="0"/>
              <a:t>Pfizer </a:t>
            </a:r>
            <a:r>
              <a:rPr lang="en-US" sz="1900" dirty="0" err="1"/>
              <a:t>Inc</a:t>
            </a:r>
            <a:r>
              <a:rPr lang="en-US" sz="1900" dirty="0"/>
              <a:t>, </a:t>
            </a:r>
            <a:r>
              <a:rPr lang="en-US" sz="1900" dirty="0" err="1" smtClean="0"/>
              <a:t>Pharmacyclics</a:t>
            </a:r>
            <a:r>
              <a:rPr lang="en-US" sz="1900" dirty="0" smtClean="0"/>
              <a:t> LLC, an AbbVie Company, Prometheus Laboratories </a:t>
            </a:r>
            <a:r>
              <a:rPr lang="en-US" sz="1900" dirty="0" err="1" smtClean="0"/>
              <a:t>Inc</a:t>
            </a:r>
            <a:r>
              <a:rPr lang="en-US" sz="1900" dirty="0" smtClean="0"/>
              <a:t>, Puma Biotechnology </a:t>
            </a:r>
            <a:r>
              <a:rPr lang="en-US" sz="1900" dirty="0" err="1" smtClean="0"/>
              <a:t>Inc</a:t>
            </a:r>
            <a:r>
              <a:rPr lang="en-US" sz="1900" dirty="0" smtClean="0"/>
              <a:t>, Regeneron Pharmaceuticals </a:t>
            </a:r>
            <a:r>
              <a:rPr lang="en-US" sz="1900" dirty="0" err="1" smtClean="0"/>
              <a:t>Inc</a:t>
            </a:r>
            <a:r>
              <a:rPr lang="en-US" sz="1900" dirty="0" smtClean="0"/>
              <a:t>, Sanofi Genzyme, Seattle Genetics, Sigma-Tau Pharmaceuticals </a:t>
            </a:r>
            <a:r>
              <a:rPr lang="en-US" sz="1900" dirty="0" err="1" smtClean="0"/>
              <a:t>Inc</a:t>
            </a:r>
            <a:r>
              <a:rPr lang="en-US" sz="1900" dirty="0" smtClean="0"/>
              <a:t>, </a:t>
            </a:r>
            <a:r>
              <a:rPr lang="en-US" sz="1900" dirty="0" err="1" smtClean="0"/>
              <a:t>Sirtex</a:t>
            </a:r>
            <a:r>
              <a:rPr lang="en-US" sz="1900" dirty="0" smtClean="0"/>
              <a:t> Medical Ltd, Spectrum Pharmaceuticals </a:t>
            </a:r>
            <a:r>
              <a:rPr lang="en-US" sz="1900" dirty="0" err="1" smtClean="0"/>
              <a:t>Inc</a:t>
            </a:r>
            <a:r>
              <a:rPr lang="en-US" sz="1900" dirty="0" smtClean="0"/>
              <a:t>, Taiho Oncology </a:t>
            </a:r>
            <a:r>
              <a:rPr lang="en-US" sz="1900" dirty="0" err="1" smtClean="0"/>
              <a:t>Inc</a:t>
            </a:r>
            <a:r>
              <a:rPr lang="en-US" sz="1900" dirty="0" smtClean="0"/>
              <a:t>, Takeda Oncology, </a:t>
            </a:r>
            <a:r>
              <a:rPr lang="en-US" sz="1900" dirty="0" err="1" smtClean="0"/>
              <a:t>Tesaro</a:t>
            </a:r>
            <a:r>
              <a:rPr lang="en-US" sz="1900" dirty="0" smtClean="0"/>
              <a:t> </a:t>
            </a:r>
            <a:r>
              <a:rPr lang="en-US" sz="1900" dirty="0" err="1" smtClean="0"/>
              <a:t>Inc</a:t>
            </a:r>
            <a:r>
              <a:rPr lang="en-US" sz="1900" dirty="0" smtClean="0"/>
              <a:t>, </a:t>
            </a:r>
            <a:r>
              <a:rPr lang="en-US" sz="1900" dirty="0" err="1" smtClean="0"/>
              <a:t>Teva</a:t>
            </a:r>
            <a:r>
              <a:rPr lang="en-US" sz="1900" dirty="0" smtClean="0"/>
              <a:t> Oncology and Tokai Pharmaceuticals Inc.</a:t>
            </a:r>
            <a:endParaRPr lang="en-US" sz="1900" dirty="0"/>
          </a:p>
        </p:txBody>
      </p:sp>
    </p:spTree>
    <p:extLst>
      <p:ext uri="{BB962C8B-B14F-4D97-AF65-F5344CB8AC3E}">
        <p14:creationId xmlns:p14="http://schemas.microsoft.com/office/powerpoint/2010/main" val="31246872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">
      <a:dk1>
        <a:srgbClr val="FFFFFF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DADADA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ontent Slide - Blank">
  <a:themeElements>
    <a:clrScheme name="Custom 1">
      <a:dk1>
        <a:srgbClr val="1C2E37"/>
      </a:dk1>
      <a:lt1>
        <a:sysClr val="window" lastClr="FFFFFF"/>
      </a:lt1>
      <a:dk2>
        <a:srgbClr val="215366"/>
      </a:dk2>
      <a:lt2>
        <a:srgbClr val="EBEBEB"/>
      </a:lt2>
      <a:accent1>
        <a:srgbClr val="6DCFF6"/>
      </a:accent1>
      <a:accent2>
        <a:srgbClr val="00AEF0"/>
      </a:accent2>
      <a:accent3>
        <a:srgbClr val="8FD5F9"/>
      </a:accent3>
      <a:accent4>
        <a:srgbClr val="8064A2"/>
      </a:accent4>
      <a:accent5>
        <a:srgbClr val="4BACC6"/>
      </a:accent5>
      <a:accent6>
        <a:srgbClr val="F79646"/>
      </a:accent6>
      <a:hlink>
        <a:srgbClr val="00AEF0"/>
      </a:hlink>
      <a:folHlink>
        <a:srgbClr val="00AEF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28575">
          <a:solidFill>
            <a:schemeClr val="bg1"/>
          </a:solidFill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19050">
          <a:solidFill>
            <a:schemeClr val="bg1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dirty="0" smtClean="0">
            <a:solidFill>
              <a:schemeClr val="bg1"/>
            </a:solidFill>
          </a:defRPr>
        </a:defPPr>
      </a:lstStyle>
    </a:txDef>
  </a:objectDefaults>
  <a:extraClrSchemeLst/>
</a:theme>
</file>

<file path=ppt/theme/theme3.xml><?xml version="1.0" encoding="utf-8"?>
<a:theme xmlns:a="http://schemas.openxmlformats.org/drawingml/2006/main" name="2_Blank Presentation">
  <a:themeElements>
    <a:clrScheme name="">
      <a:dk1>
        <a:srgbClr val="FFFFFF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DADADA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8862A45804C7345BFDE61DA2C172BE7" ma:contentTypeVersion="9" ma:contentTypeDescription="Create a new document." ma:contentTypeScope="" ma:versionID="3f6dff938f4fcdf8da214b7bee4f4390">
  <xsd:schema xmlns:xsd="http://www.w3.org/2001/XMLSchema" xmlns:xs="http://www.w3.org/2001/XMLSchema" xmlns:p="http://schemas.microsoft.com/office/2006/metadata/properties" xmlns:ns2="96f1686b-f877-4eb8-89ab-3a67a5dc2612" xmlns:ns3="b4104d5b-b872-4636-a728-507be7308f43" targetNamespace="http://schemas.microsoft.com/office/2006/metadata/properties" ma:root="true" ma:fieldsID="f0de397315c461ca0fcb209ca18b41e9" ns2:_="" ns3:_="">
    <xsd:import namespace="96f1686b-f877-4eb8-89ab-3a67a5dc2612"/>
    <xsd:import namespace="b4104d5b-b872-4636-a728-507be7308f4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f1686b-f877-4eb8-89ab-3a67a5dc261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Status" ma:index="16" nillable="true" ma:displayName="Status" ma:internalName="Status">
      <xsd:simpleType>
        <xsd:restriction base="dms:Choice">
          <xsd:enumeration value="Rejected"/>
          <xsd:enumeration value="Approv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104d5b-b872-4636-a728-507be7308f43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96f1686b-f877-4eb8-89ab-3a67a5dc2612" xsi:nil="true"/>
  </documentManagement>
</p:properties>
</file>

<file path=customXml/itemProps1.xml><?xml version="1.0" encoding="utf-8"?>
<ds:datastoreItem xmlns:ds="http://schemas.openxmlformats.org/officeDocument/2006/customXml" ds:itemID="{7CC35E2C-DA66-4107-A2B9-455612084538}"/>
</file>

<file path=customXml/itemProps2.xml><?xml version="1.0" encoding="utf-8"?>
<ds:datastoreItem xmlns:ds="http://schemas.openxmlformats.org/officeDocument/2006/customXml" ds:itemID="{1B2919FA-466E-497C-BCEA-1DFA36AD8027}"/>
</file>

<file path=customXml/itemProps3.xml><?xml version="1.0" encoding="utf-8"?>
<ds:datastoreItem xmlns:ds="http://schemas.openxmlformats.org/officeDocument/2006/customXml" ds:itemID="{382F997A-CE78-4551-91D4-211183377CD2}"/>
</file>

<file path=docProps/app.xml><?xml version="1.0" encoding="utf-8"?>
<Properties xmlns="http://schemas.openxmlformats.org/officeDocument/2006/extended-properties" xmlns:vt="http://schemas.openxmlformats.org/officeDocument/2006/docPropsVTypes">
  <TotalTime>6238</TotalTime>
  <Words>480</Words>
  <Application>Microsoft Macintosh PowerPoint</Application>
  <PresentationFormat>Widescreen</PresentationFormat>
  <Paragraphs>29</Paragraphs>
  <Slides>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5</vt:i4>
      </vt:variant>
    </vt:vector>
  </HeadingPairs>
  <TitlesOfParts>
    <vt:vector size="14" baseType="lpstr">
      <vt:lpstr>Calibri</vt:lpstr>
      <vt:lpstr>ＭＳ Ｐゴシック</vt:lpstr>
      <vt:lpstr>Times</vt:lpstr>
      <vt:lpstr>Wingdings</vt:lpstr>
      <vt:lpstr>ヒラギノ角ゴ Pro W3</vt:lpstr>
      <vt:lpstr>Arial</vt:lpstr>
      <vt:lpstr>Blank Presentation</vt:lpstr>
      <vt:lpstr>Content Slide - Blank</vt:lpstr>
      <vt:lpstr>2_Blank Presentation</vt:lpstr>
      <vt:lpstr>PowerPoint Presentation</vt:lpstr>
      <vt:lpstr>PowerPoint Presentation</vt:lpstr>
      <vt:lpstr>Disclosures Johanna C Bendell, MD</vt:lpstr>
      <vt:lpstr>Agenda</vt:lpstr>
      <vt:lpstr>Disclosures for Moderator Neil Love, MD</vt:lpstr>
    </vt:vector>
  </TitlesOfParts>
  <Manager/>
  <Company>Research To Practice</Company>
  <LinksUpToDate>false</LinksUpToDate>
  <SharedDoc>false</SharedDoc>
  <HyperlinkBase/>
  <HyperlinksChanged>false</HyperlinksChanged>
  <AppVersion>15.0039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To Practice </dc:title>
  <dc:subject/>
  <dc:creator>Fernando G Rendina </dc:creator>
  <cp:keywords/>
  <dc:description/>
  <cp:lastModifiedBy>Microsoft Office User</cp:lastModifiedBy>
  <cp:revision>900</cp:revision>
  <cp:lastPrinted>2018-01-18T22:50:30Z</cp:lastPrinted>
  <dcterms:created xsi:type="dcterms:W3CDTF">2012-08-13T12:55:31Z</dcterms:created>
  <dcterms:modified xsi:type="dcterms:W3CDTF">2018-01-24T14:11:51Z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0x01010018862A45804C7345BFDE61DA2C172BE7</vt:lpwstr>
  </property>
</Properties>
</file>