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xlsx" ContentType="application/vnd.openxmlformats-officedocument.spreadsheetml.sheet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5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6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0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17.xml" ContentType="application/vnd.openxmlformats-officedocument.theme+xml"/>
  <Override PartName="/ppt/theme/theme23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905" r:id="rId1"/>
    <p:sldMasterId id="2147483908" r:id="rId2"/>
    <p:sldMasterId id="2147483910" r:id="rId3"/>
    <p:sldMasterId id="2147483912" r:id="rId4"/>
    <p:sldMasterId id="2147483914" r:id="rId5"/>
    <p:sldMasterId id="2147483916" r:id="rId6"/>
    <p:sldMasterId id="2147483918" r:id="rId7"/>
    <p:sldMasterId id="2147483920" r:id="rId8"/>
    <p:sldMasterId id="2147483922" r:id="rId9"/>
    <p:sldMasterId id="2147483924" r:id="rId10"/>
    <p:sldMasterId id="2147483926" r:id="rId11"/>
    <p:sldMasterId id="2147483928" r:id="rId12"/>
    <p:sldMasterId id="2147483930" r:id="rId13"/>
    <p:sldMasterId id="2147483932" r:id="rId14"/>
    <p:sldMasterId id="2147483934" r:id="rId15"/>
    <p:sldMasterId id="2147483936" r:id="rId16"/>
    <p:sldMasterId id="2147483947" r:id="rId17"/>
    <p:sldMasterId id="2147483990" r:id="rId18"/>
    <p:sldMasterId id="2147484036" r:id="rId19"/>
    <p:sldMasterId id="2147484067" r:id="rId20"/>
    <p:sldMasterId id="2147484077" r:id="rId21"/>
    <p:sldMasterId id="2147484091" r:id="rId22"/>
    <p:sldMasterId id="2147484127" r:id="rId23"/>
  </p:sldMasterIdLst>
  <p:notesMasterIdLst>
    <p:notesMasterId r:id="rId51"/>
  </p:notesMasterIdLst>
  <p:handoutMasterIdLst>
    <p:handoutMasterId r:id="rId52"/>
  </p:handoutMasterIdLst>
  <p:sldIdLst>
    <p:sldId id="1923" r:id="rId24"/>
    <p:sldId id="1647" r:id="rId25"/>
    <p:sldId id="1908" r:id="rId26"/>
    <p:sldId id="1909" r:id="rId27"/>
    <p:sldId id="1910" r:id="rId28"/>
    <p:sldId id="1917" r:id="rId29"/>
    <p:sldId id="1918" r:id="rId30"/>
    <p:sldId id="1919" r:id="rId31"/>
    <p:sldId id="1905" r:id="rId32"/>
    <p:sldId id="1893" r:id="rId33"/>
    <p:sldId id="1894" r:id="rId34"/>
    <p:sldId id="1900" r:id="rId35"/>
    <p:sldId id="1901" r:id="rId36"/>
    <p:sldId id="1906" r:id="rId37"/>
    <p:sldId id="1899" r:id="rId38"/>
    <p:sldId id="1902" r:id="rId39"/>
    <p:sldId id="1903" r:id="rId40"/>
    <p:sldId id="1904" r:id="rId41"/>
    <p:sldId id="1898" r:id="rId42"/>
    <p:sldId id="1907" r:id="rId43"/>
    <p:sldId id="1822" r:id="rId44"/>
    <p:sldId id="1808" r:id="rId45"/>
    <p:sldId id="1884" r:id="rId46"/>
    <p:sldId id="1854" r:id="rId47"/>
    <p:sldId id="1648" r:id="rId48"/>
    <p:sldId id="1622" r:id="rId49"/>
    <p:sldId id="1879" r:id="rId5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©"/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©"/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©"/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©"/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©"/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8C4EA"/>
    <a:srgbClr val="00FFFF"/>
    <a:srgbClr val="FFFFFF"/>
    <a:srgbClr val="23E3ED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90673" autoAdjust="0"/>
  </p:normalViewPr>
  <p:slideViewPr>
    <p:cSldViewPr>
      <p:cViewPr>
        <p:scale>
          <a:sx n="100" d="100"/>
          <a:sy n="100" d="100"/>
        </p:scale>
        <p:origin x="1928" y="6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26" Type="http://schemas.openxmlformats.org/officeDocument/2006/relationships/slide" Target="slides/slide3.xml"/><Relationship Id="rId50" Type="http://schemas.openxmlformats.org/officeDocument/2006/relationships/slide" Target="slides/slide27.xml"/><Relationship Id="rId55" Type="http://schemas.openxmlformats.org/officeDocument/2006/relationships/theme" Target="theme/theme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34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6" Type="http://schemas.openxmlformats.org/officeDocument/2006/relationships/slideMaster" Target="slideMasters/slideMaster1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53" Type="http://schemas.openxmlformats.org/officeDocument/2006/relationships/presProps" Target="presProps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24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58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56" Type="http://schemas.openxmlformats.org/officeDocument/2006/relationships/tableStyles" Target="tableStyles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7" Type="http://schemas.openxmlformats.org/officeDocument/2006/relationships/slideMaster" Target="slideMasters/slideMaster17.xml"/><Relationship Id="rId46" Type="http://schemas.openxmlformats.org/officeDocument/2006/relationships/slide" Target="slides/slide23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25" Type="http://schemas.openxmlformats.org/officeDocument/2006/relationships/slide" Target="slides/slide2.xml"/><Relationship Id="rId12" Type="http://schemas.openxmlformats.org/officeDocument/2006/relationships/slideMaster" Target="slideMasters/slideMaster12.xml"/><Relationship Id="rId59" Type="http://schemas.openxmlformats.org/officeDocument/2006/relationships/customXml" Target="../customXml/item3.xml"/><Relationship Id="rId54" Type="http://schemas.openxmlformats.org/officeDocument/2006/relationships/viewProps" Target="viewProps.xml"/><Relationship Id="rId41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49" Type="http://schemas.openxmlformats.org/officeDocument/2006/relationships/slide" Target="slides/slide26.xml"/><Relationship Id="rId36" Type="http://schemas.openxmlformats.org/officeDocument/2006/relationships/slide" Target="slides/slide13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57" Type="http://schemas.openxmlformats.org/officeDocument/2006/relationships/customXml" Target="../customXml/item1.xml"/><Relationship Id="rId52" Type="http://schemas.openxmlformats.org/officeDocument/2006/relationships/handoutMaster" Target="handoutMasters/handoutMaster1.xml"/><Relationship Id="rId44" Type="http://schemas.openxmlformats.org/officeDocument/2006/relationships/slide" Target="slides/slide21.xml"/><Relationship Id="rId31" Type="http://schemas.openxmlformats.org/officeDocument/2006/relationships/slide" Target="slides/slide8.xml"/><Relationship Id="rId10" Type="http://schemas.openxmlformats.org/officeDocument/2006/relationships/slideMaster" Target="slideMasters/slideMaster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255920975314"/>
          <c:y val="0.0502901353965184"/>
          <c:w val="0.784717964708259"/>
          <c:h val="0.7478529980657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ONIVYDE + 5-FU/LV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5-FU/LV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46533920"/>
        <c:axId val="-446168976"/>
      </c:lineChart>
      <c:catAx>
        <c:axId val="-446533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en-US" sz="1600" b="0" i="0" u="none" strike="noStrike" baseline="0" dirty="0" smtClean="0">
                    <a:solidFill>
                      <a:schemeClr val="tx1"/>
                    </a:solidFill>
                  </a:rPr>
                  <a:t>Time from randomization (months)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4847279875842"/>
              <c:y val="0.8717407422988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446168976"/>
        <c:crosses val="autoZero"/>
        <c:auto val="1"/>
        <c:lblAlgn val="ctr"/>
        <c:lblOffset val="100"/>
        <c:noMultiLvlLbl val="0"/>
      </c:catAx>
      <c:valAx>
        <c:axId val="-446168976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r>
                  <a:rPr lang="en-US" sz="1600" b="0" baseline="0" dirty="0" smtClean="0">
                    <a:solidFill>
                      <a:schemeClr val="tx1"/>
                    </a:solidFill>
                  </a:rPr>
                  <a:t>Probability of Survival</a:t>
                </a:r>
                <a:endParaRPr lang="en-US" sz="16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403892990710273"/>
              <c:y val="0.22956179989573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4465339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72706F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6CBB022-567F-4450-AA9E-1795AAD44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91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0C34F7D-D913-465B-8C8D-0A3DBBC8A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2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3E9B6-32D0-4497-9723-DC7E0637461C}" type="slidenum">
              <a:rPr lang="en-US"/>
              <a:pPr/>
              <a:t>2</a:t>
            </a:fld>
            <a:endParaRPr 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4F7D-D913-465B-8C8D-0A3DBBC8A8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1A67-40F6-3A4F-921F-49F045E455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C1F5D5-CD73-448B-BBF5-3969C5256F20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2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5931F-C6A5-2642-B407-530B1428BF8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68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5931F-C6A5-2642-B407-530B1428BF8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7022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8509-7E5D-4893-8427-1FC13F39132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4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4F7D-D913-465B-8C8D-0A3DBBC8A8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99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4F7D-D913-465B-8C8D-0A3DBBC8A8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2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4F7D-D913-465B-8C8D-0A3DBBC8A812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6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4F7D-D913-465B-8C8D-0A3DBBC8A8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1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C1F5D5-CD73-448B-BBF5-3969C5256F20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36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C1F5D5-CD73-448B-BBF5-3969C5256F20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FE1-EDC9-0B49-B812-991C9FDC462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1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FE1-EDC9-0B49-B812-991C9FDC462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FE1-EDC9-0B49-B812-991C9FDC462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C1F5D5-CD73-448B-BBF5-3969C5256F20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2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4F7D-D913-465B-8C8D-0A3DBBC8A812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3B92B-38E8-FE47-B3B4-FD36697359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3E4-64E7-492E-BEDA-C226F66B9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01BB-51FC-4D90-9E91-6887257BF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49" y="223253"/>
            <a:ext cx="7679871" cy="586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49" y="902227"/>
            <a:ext cx="7679871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17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FDB103F7-F532-7E41-A643-14513E3B0DC9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713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19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4D73-AB55-8D45-A235-151C299D4DE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84" y="248035"/>
            <a:ext cx="7649030" cy="5639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184" y="917590"/>
            <a:ext cx="371203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7590"/>
            <a:ext cx="3761014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60413" y="4767264"/>
            <a:ext cx="1960562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44A5B27C-8795-E84E-9259-35C391223D80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3238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36883920-E7F9-7D43-A4CA-530CE0F36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30" y="192030"/>
            <a:ext cx="7647214" cy="6084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930" y="1071757"/>
            <a:ext cx="374445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930" y="1551577"/>
            <a:ext cx="374445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71757"/>
            <a:ext cx="375511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1577"/>
            <a:ext cx="375511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247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70BB889F-615B-A143-81B8-7F50487870FF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65863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BB5FCFC4-4A72-F240-B0FB-BFC271FC4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7536"/>
            <a:ext cx="7647214" cy="71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1D3DDAA1-284A-A446-91F6-E1B13999B2E4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C0C5BB00-F932-804A-A291-523F17D19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06921"/>
            <a:ext cx="7647214" cy="1394837"/>
          </a:xfrm>
        </p:spPr>
        <p:txBody>
          <a:bodyPr anchor="t"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2EBCB026-1BBD-1A4B-8947-A4CEEDC213D8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A70FBAAE-CA8D-D846-A4D7-9307DA162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12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19605816-5A7E-BF4F-9C06-305EFF0A5642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BEECA4E-2AC5-704D-87D0-7F388F335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911634"/>
            <a:ext cx="3118990" cy="56071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86" y="911636"/>
            <a:ext cx="4245428" cy="36829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1472360"/>
            <a:ext cx="3118990" cy="312227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916A90FE-8C5E-E542-8785-B04E515BDF7F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491E541E-43C1-904D-AB37-1E562F6E9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6616697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726281"/>
            <a:ext cx="6616697" cy="28194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5513"/>
            <a:ext cx="6616697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25CDAB61-4B74-6248-9011-90945B56CA6A}" type="datetimeFigureOut">
              <a:rPr lang="en-US" sz="1350" b="0" smtClean="0">
                <a:solidFill>
                  <a:prstClr val="black"/>
                </a:solidFill>
              </a:rPr>
              <a:pPr defTabSz="342900" eaLnBrk="1" hangingPunct="1">
                <a:buFont typeface="Wingdings" pitchFamily="2" charset="2"/>
                <a:buNone/>
                <a:defRPr/>
              </a:pPr>
              <a:t>1/24/18</a:t>
            </a:fld>
            <a:endParaRPr lang="en-US" sz="1350" b="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FFFDC0A-B599-044F-94DC-84B2EF51D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SKCC_logo_hor_pos_rgb_1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51260"/>
            <a:ext cx="3103562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542" y="0"/>
            <a:ext cx="153987" cy="1268016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1268017"/>
            <a:ext cx="153987" cy="1353740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2621757"/>
            <a:ext cx="153987" cy="1912144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421" y="1646182"/>
            <a:ext cx="6949679" cy="1102519"/>
          </a:xfrm>
        </p:spPr>
        <p:txBody>
          <a:bodyPr>
            <a:normAutofit/>
          </a:bodyPr>
          <a:lstStyle>
            <a:lvl1pPr algn="l">
              <a:defRPr sz="3000" b="1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09" y="3219450"/>
            <a:ext cx="7684390" cy="1314450"/>
          </a:xfrm>
        </p:spPr>
        <p:txBody>
          <a:bodyPr>
            <a:normAutofit/>
          </a:bodyPr>
          <a:lstStyle>
            <a:lvl1pPr marL="0" indent="0" algn="l">
              <a:buNone/>
              <a:defRPr sz="135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49" y="223253"/>
            <a:ext cx="7679871" cy="586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49" y="902227"/>
            <a:ext cx="7679871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17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103F7-F532-7E41-A643-14513E3B0DC9}" type="datetimeFigureOut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1/24/18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713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19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4D73-AB55-8D45-A235-151C299D4DE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A6CE7-F3DF-4788-AB62-B93D3A19BE9A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20AE-245D-4166-919C-281D652957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84" y="248035"/>
            <a:ext cx="7649030" cy="5639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184" y="917590"/>
            <a:ext cx="371203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7590"/>
            <a:ext cx="3761014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60413" y="4767264"/>
            <a:ext cx="1960562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3238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30" y="192030"/>
            <a:ext cx="7647214" cy="6084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930" y="1071757"/>
            <a:ext cx="374445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930" y="1551577"/>
            <a:ext cx="374445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71757"/>
            <a:ext cx="375511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1577"/>
            <a:ext cx="375511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247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65863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7536"/>
            <a:ext cx="7647214" cy="71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1A570E49-C4AB-47C8-A52E-655D64AC523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1/24/18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fld id="{6341372C-DCEF-40A4-8529-BF26B9AA67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06921"/>
            <a:ext cx="7647214" cy="1394837"/>
          </a:xfrm>
        </p:spPr>
        <p:txBody>
          <a:bodyPr anchor="t"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/>
            <a:endParaRPr lang="en-GB" b="0" smtClean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12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9605816-5A7E-BF4F-9C06-305EFF0A564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1/24/18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8BEECA4E-2AC5-704D-87D0-7F388F335116}" type="slidenum">
              <a:rPr lang="en-US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911634"/>
            <a:ext cx="3118990" cy="56071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86" y="911636"/>
            <a:ext cx="4245428" cy="36829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1472360"/>
            <a:ext cx="3118990" cy="312227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6616697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726281"/>
            <a:ext cx="6616697" cy="28194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5513"/>
            <a:ext cx="6616697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3949" y="4767263"/>
            <a:ext cx="2895600" cy="27384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75063" y="4767263"/>
            <a:ext cx="2133600" cy="273844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0" y="714118"/>
            <a:ext cx="8545707" cy="731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5022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SKCC_logo_hor_pos_rgb_1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51260"/>
            <a:ext cx="3103562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542" y="0"/>
            <a:ext cx="153987" cy="1268016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1268017"/>
            <a:ext cx="153987" cy="1353740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2621757"/>
            <a:ext cx="153987" cy="1912144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421" y="1646182"/>
            <a:ext cx="6949679" cy="1102519"/>
          </a:xfrm>
        </p:spPr>
        <p:txBody>
          <a:bodyPr>
            <a:normAutofit/>
          </a:bodyPr>
          <a:lstStyle>
            <a:lvl1pPr algn="l">
              <a:defRPr sz="3000" b="1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09" y="3219450"/>
            <a:ext cx="7684390" cy="1314450"/>
          </a:xfrm>
        </p:spPr>
        <p:txBody>
          <a:bodyPr>
            <a:normAutofit/>
          </a:bodyPr>
          <a:lstStyle>
            <a:lvl1pPr marL="0" indent="0" algn="l">
              <a:buNone/>
              <a:defRPr sz="135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49" y="223253"/>
            <a:ext cx="7679871" cy="586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49" y="902227"/>
            <a:ext cx="7679871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17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103F7-F532-7E41-A643-14513E3B0DC9}" type="datetimeFigureOut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1/24/18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713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19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4D73-AB55-8D45-A235-151C299D4DE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3E4-64E7-492E-BEDA-C226F66B9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01BB-51FC-4D90-9E91-6887257BF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84" y="248035"/>
            <a:ext cx="7649030" cy="5639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184" y="917590"/>
            <a:ext cx="371203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7590"/>
            <a:ext cx="3761014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60413" y="4767264"/>
            <a:ext cx="1960562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3238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30" y="192030"/>
            <a:ext cx="7647214" cy="6084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930" y="1071757"/>
            <a:ext cx="374445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930" y="1551577"/>
            <a:ext cx="374445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71757"/>
            <a:ext cx="375511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1577"/>
            <a:ext cx="375511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247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65863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7536"/>
            <a:ext cx="7647214" cy="71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1A570E49-C4AB-47C8-A52E-655D64AC523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1/24/18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fld id="{6341372C-DCEF-40A4-8529-BF26B9AA67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06921"/>
            <a:ext cx="7647214" cy="1394837"/>
          </a:xfrm>
        </p:spPr>
        <p:txBody>
          <a:bodyPr anchor="t"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/>
            <a:endParaRPr lang="en-GB" b="0" smtClean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12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9605816-5A7E-BF4F-9C06-305EFF0A564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1/24/18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8BEECA4E-2AC5-704D-87D0-7F388F335116}" type="slidenum">
              <a:rPr lang="en-US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911634"/>
            <a:ext cx="3118990" cy="56071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86" y="911636"/>
            <a:ext cx="4245428" cy="36829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1472360"/>
            <a:ext cx="3118990" cy="312227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6616697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726281"/>
            <a:ext cx="6616697" cy="28194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5513"/>
            <a:ext cx="6616697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4767264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3725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75388" y="4767264"/>
            <a:ext cx="2133600" cy="273844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cs typeface="Arial" charset="0"/>
              </a:rPr>
              <a:pPr eaLnBrk="1" hangingPunct="1"/>
              <a:t>‹#›</a:t>
            </a:fld>
            <a:endParaRPr lang="en-GB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0195-CC0F-4E55-9015-C41D472CEDA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14850"/>
            <a:ext cx="7239000" cy="514350"/>
          </a:xfrm>
        </p:spPr>
        <p:txBody>
          <a:bodyPr anchor="b">
            <a:normAutofit/>
          </a:bodyPr>
          <a:lstStyle>
            <a:lvl1pPr marL="0" indent="0">
              <a:buNone/>
              <a:defRPr sz="750" baseline="0">
                <a:solidFill>
                  <a:schemeClr val="tx1"/>
                </a:solidFill>
              </a:defRPr>
            </a:lvl1pPr>
            <a:lvl5pPr>
              <a:defRPr sz="900"/>
            </a:lvl5pPr>
          </a:lstStyle>
          <a:p>
            <a:pPr lvl="0"/>
            <a:r>
              <a:rPr lang="en-US" sz="825" dirty="0" smtClean="0"/>
              <a:t>Insert References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2900" y="1028700"/>
            <a:ext cx="84582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78729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3949" y="4767264"/>
            <a:ext cx="2895600" cy="27384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75063" y="4767264"/>
            <a:ext cx="2133600" cy="273844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1" y="714120"/>
            <a:ext cx="8545707" cy="731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38330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1725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endParaRPr lang="en-GB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GB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4B5E8A81-E937-4A0D-B371-040A2E8CEF68}" type="slidenum">
              <a:rPr lang="en-GB" b="0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GB" b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65072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350"/>
            </a:lvl2pPr>
            <a:lvl3pPr marL="685749" indent="0">
              <a:buNone/>
              <a:defRPr sz="1200"/>
            </a:lvl3pPr>
            <a:lvl4pPr marL="1028624" indent="0">
              <a:buNone/>
              <a:defRPr sz="1050"/>
            </a:lvl4pPr>
            <a:lvl5pPr marL="1371498" indent="0">
              <a:buNone/>
              <a:defRPr sz="1050"/>
            </a:lvl5pPr>
            <a:lvl6pPr marL="1714373" indent="0">
              <a:buNone/>
              <a:defRPr sz="1050"/>
            </a:lvl6pPr>
            <a:lvl7pPr marL="2057246" indent="0">
              <a:buNone/>
              <a:defRPr sz="1050"/>
            </a:lvl7pPr>
            <a:lvl8pPr marL="2400120" indent="0">
              <a:buNone/>
              <a:defRPr sz="1050"/>
            </a:lvl8pPr>
            <a:lvl9pPr marL="274299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8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8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"/>
            <a:ext cx="1943100" cy="486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2"/>
            <a:ext cx="5676900" cy="486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DD137-B61B-4032-B2DA-3978D7377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1725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7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7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DC42-8F17-4CDC-8125-D30D7D895E22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1/24/18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44EC-F101-4B1D-983D-E36ECAA4D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"/>
            <a:ext cx="1943100" cy="486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1"/>
            <a:ext cx="5676900" cy="486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A23B-0FBC-4BB8-91C2-7D37C003B72E}" type="datetimeFigureOut">
              <a:rPr lang="en-US"/>
              <a:pPr>
                <a:defRPr/>
              </a:pPr>
              <a:t>1/24/18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B0C8-D29D-4623-B938-6D7A6CE9E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buFont typeface="Wingdings" pitchFamily="2" charset="2"/>
              <a:buChar char="©"/>
              <a:defRPr b="1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Font typeface="Wingdings" pitchFamily="2" charset="2"/>
              <a:buChar char="©"/>
              <a:defRPr b="1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Font typeface="Wingdings" charset="0"/>
              <a:buChar char="©"/>
              <a:defRPr b="1">
                <a:cs typeface="Arial" charset="0"/>
              </a:defRPr>
            </a:lvl1pPr>
          </a:lstStyle>
          <a:p>
            <a:fld id="{B3DF4936-06D7-2E42-9FD0-CAD77FF6C8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138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SKCC_logo_hor_pos_rgb_1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51260"/>
            <a:ext cx="3103562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542" y="0"/>
            <a:ext cx="153987" cy="1268016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42" y="1268017"/>
            <a:ext cx="153987" cy="1353740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2621757"/>
            <a:ext cx="153987" cy="1912144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421" y="1646182"/>
            <a:ext cx="6949679" cy="1102519"/>
          </a:xfrm>
        </p:spPr>
        <p:txBody>
          <a:bodyPr>
            <a:normAutofit/>
          </a:bodyPr>
          <a:lstStyle>
            <a:lvl1pPr algn="l">
              <a:defRPr sz="3000" b="1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09" y="3219450"/>
            <a:ext cx="7684390" cy="1314450"/>
          </a:xfrm>
        </p:spPr>
        <p:txBody>
          <a:bodyPr>
            <a:normAutofit/>
          </a:bodyPr>
          <a:lstStyle>
            <a:lvl1pPr marL="0" indent="0" algn="l">
              <a:buNone/>
              <a:defRPr sz="135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theme" Target="../theme/theme19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0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2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2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2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9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46" r:id="rId4"/>
  </p:sldLayoutIdLst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350" b="0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21" y="52388"/>
            <a:ext cx="9013825" cy="501967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350" b="0" dirty="0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05979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08585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549EE0F9-8100-4CE8-9504-3B28C78E9C7F}" type="datetimeFigureOut">
              <a:rPr lang="en-US" b="0">
                <a:solidFill>
                  <a:srgbClr val="1F497D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1/24/18</a:t>
            </a:fld>
            <a:endParaRPr lang="en-US" b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b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462D28A0-2FC5-42A9-82C0-CDB79E33ED8D}" type="slidenum">
              <a:rPr lang="en-US" b="0"/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0" r:id="rId2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/>
        </a:defRPr>
      </a:lvl9pPr>
    </p:titleStyle>
    <p:bodyStyle>
      <a:lvl1pPr marL="204788" indent="-204788" algn="l" rtl="0" eaLnBrk="0" fontAlgn="base" hangingPunct="0">
        <a:spcBef>
          <a:spcPts val="431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171450" algn="l" rtl="0" eaLnBrk="0" fontAlgn="base" hangingPunct="0">
        <a:spcBef>
          <a:spcPts val="281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6744" indent="-171450" algn="l" rtl="0" eaLnBrk="0" fontAlgn="base" hangingPunct="0">
        <a:spcBef>
          <a:spcPts val="281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71450" algn="l" rtl="0" eaLnBrk="0" fontAlgn="base" hangingPunct="0">
        <a:spcBef>
          <a:spcPts val="281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81"/>
        </a:spcBef>
        <a:spcAft>
          <a:spcPct val="0"/>
        </a:spcAft>
        <a:buClr>
          <a:srgbClr val="9BBB59"/>
        </a:buClr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898989"/>
                </a:solidFill>
                <a:cs typeface="ＭＳ Ｐゴシック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B37503-017A-C948-9111-C95F1F0B0CB3}" type="datetime1">
              <a:rPr lang="en-US" smtClean="0">
                <a:ea typeface="ＭＳ Ｐゴシック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898989"/>
                </a:solidFill>
                <a:cs typeface="ＭＳ Ｐゴシック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BAC2DA-27CE-8A4B-A445-EC366FE73ACD}" type="slidenum">
              <a:rPr lang="en-US" smtClean="0">
                <a:ea typeface="ＭＳ Ｐゴシック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86916"/>
            <a:ext cx="7494588" cy="7310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917974"/>
            <a:ext cx="7494588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3425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 eaLnBrk="1" hangingPunct="1">
              <a:buFont typeface="Wingdings" pitchFamily="2" charset="2"/>
              <a:buNone/>
              <a:defRPr/>
            </a:pPr>
            <a:fld id="{F59BD5E1-AC43-7743-8008-0C3B6A3AAF9C}" type="slidenum">
              <a:rPr lang="en-US" b="0" smtClean="0"/>
              <a:pPr defTabSz="342900" eaLnBrk="1" hangingPunct="1">
                <a:buFont typeface="Wingdings" pitchFamily="2" charset="2"/>
                <a:buNone/>
                <a:defRPr/>
              </a:pPr>
              <a:t>‹#›</a:t>
            </a:fld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3" name="Picture 9" descr="MSKCC_logo_hor_pos_rgb_150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663680"/>
            <a:ext cx="1633538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</p:sldLayoutIdLst>
  <p:transition advClick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170260" indent="-17026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2400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100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18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1500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1500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86916"/>
            <a:ext cx="7494588" cy="7310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917974"/>
            <a:ext cx="7494588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3425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latin typeface="Calibri"/>
                <a:cs typeface="Arial" charset="0"/>
              </a:rPr>
              <a:pPr eaLnBrk="1" hangingPunct="1"/>
              <a:t>‹#›</a:t>
            </a:fld>
            <a:endParaRPr lang="en-GB" b="0"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3" name="Picture 9" descr="MSKCC_logo_hor_pos_rgb_150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663680"/>
            <a:ext cx="1633538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90" r:id="rId10"/>
  </p:sldLayoutIdLst>
  <p:transition advClick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170260" indent="-17026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2400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100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18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1500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1500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86916"/>
            <a:ext cx="7494588" cy="7310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917974"/>
            <a:ext cx="7494588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 eaLnBrk="1" hangingPunct="1"/>
            <a:endParaRPr lang="en-GB" b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3425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/>
            <a:fld id="{4B5E8A81-E937-4A0D-B371-040A2E8CEF68}" type="slidenum">
              <a:rPr lang="en-GB" b="0">
                <a:latin typeface="Calibri"/>
                <a:cs typeface="Arial" charset="0"/>
              </a:rPr>
              <a:pPr eaLnBrk="1" hangingPunct="1"/>
              <a:t>‹#›</a:t>
            </a:fld>
            <a:endParaRPr lang="en-GB" b="0"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42" y="6"/>
            <a:ext cx="153987" cy="728663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42" y="728672"/>
            <a:ext cx="153987" cy="30122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42" y="1029894"/>
            <a:ext cx="153987" cy="527447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3" name="Picture 9" descr="MSKCC_logo_hor_pos_rgb_15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663680"/>
            <a:ext cx="1633538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9" r:id="rId11"/>
  </p:sldLayoutIdLst>
  <p:transition advClick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170260" indent="-17026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2400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100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18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1500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1500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8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8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49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24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498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71" indent="-21429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186" indent="-17143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060" indent="-17143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809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684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558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433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7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6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733E4-64E7-492E-BEDA-C226F66B9460}" type="datetimeFigureOut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1/24/18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C301BB-51FC-4D90-9E91-6887257BF69A}" type="slidenum">
              <a:rPr lang="en-US" b="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635370" y="1908480"/>
            <a:ext cx="555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950" dirty="0">
                <a:solidFill>
                  <a:srgbClr val="FFFFFF"/>
                </a:solidFill>
                <a:latin typeface="Arial"/>
                <a:cs typeface="Arial"/>
              </a:rPr>
              <a:t>Please note, these are the actual</a:t>
            </a:r>
            <a:br>
              <a:rPr lang="en-US" sz="195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950" dirty="0">
                <a:solidFill>
                  <a:srgbClr val="FFFFFF"/>
                </a:solidFill>
                <a:latin typeface="Arial"/>
                <a:cs typeface="Arial"/>
              </a:rPr>
              <a:t> video-recorded proceedings from the </a:t>
            </a:r>
            <a:br>
              <a:rPr lang="en-US" sz="195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950" dirty="0">
                <a:solidFill>
                  <a:srgbClr val="FFFFFF"/>
                </a:solidFill>
                <a:latin typeface="Arial"/>
                <a:cs typeface="Arial"/>
              </a:rPr>
              <a:t>live CME event and may include the use of trade names and other raw, unedited content. </a:t>
            </a:r>
            <a:endParaRPr lang="en-US" sz="195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9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59670"/>
            <a:ext cx="6747102" cy="691157"/>
          </a:xfrm>
        </p:spPr>
        <p:txBody>
          <a:bodyPr/>
          <a:lstStyle/>
          <a:p>
            <a:r>
              <a:rPr lang="en-US" sz="2700" dirty="0"/>
              <a:t>NAPOLI-1: Phase III Design</a:t>
            </a:r>
            <a:br>
              <a:rPr lang="en-US" sz="2700" dirty="0"/>
            </a:br>
            <a:r>
              <a:rPr lang="en-US" sz="2700" dirty="0" err="1" smtClean="0"/>
              <a:t>nal</a:t>
            </a:r>
            <a:r>
              <a:rPr lang="en-US" sz="2700" dirty="0" smtClean="0"/>
              <a:t>-IRI (</a:t>
            </a:r>
            <a:r>
              <a:rPr lang="en-US" sz="2700" dirty="0" err="1" smtClean="0"/>
              <a:t>nano</a:t>
            </a:r>
            <a:r>
              <a:rPr lang="en-US" sz="2700" dirty="0" smtClean="0"/>
              <a:t>-liposomal irinotecan)</a:t>
            </a:r>
            <a:endParaRPr lang="en-US" sz="2700" dirty="0"/>
          </a:p>
        </p:txBody>
      </p:sp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2202436" y="4793675"/>
            <a:ext cx="4286250" cy="2738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r>
              <a:rPr lang="en-US" sz="1400" b="0" dirty="0">
                <a:solidFill>
                  <a:schemeClr val="tx1"/>
                </a:solidFill>
              </a:rPr>
              <a:t>Wang-Gillam, A. </a:t>
            </a:r>
            <a:r>
              <a:rPr lang="en-US" sz="1400" b="0" i="1" dirty="0" smtClean="0">
                <a:solidFill>
                  <a:schemeClr val="tx1"/>
                </a:solidFill>
              </a:rPr>
              <a:t>Lancet</a:t>
            </a:r>
            <a:r>
              <a:rPr lang="en-US" sz="1400" b="0" dirty="0" smtClean="0">
                <a:solidFill>
                  <a:schemeClr val="tx1"/>
                </a:solidFill>
              </a:rPr>
              <a:t> 2016.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143000" y="3100811"/>
            <a:ext cx="6572251" cy="17081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Stratification</a:t>
            </a:r>
          </a:p>
          <a:p>
            <a:pPr>
              <a:spcBef>
                <a:spcPct val="0"/>
              </a:spcBef>
              <a:buFont typeface="Arial Unicode MS" charset="0"/>
              <a:buChar char="₋"/>
            </a:pPr>
            <a:r>
              <a:rPr lang="en-US" sz="15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 Albumin, KPS, Ethnicity</a:t>
            </a: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Primary Endpoint:  Overall Survival</a:t>
            </a: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Secondary Endpoints:  PFS, RR, Ca 19-9, Safety, </a:t>
            </a:r>
            <a:r>
              <a:rPr lang="en-US" sz="1800" b="0" dirty="0" err="1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QoL</a:t>
            </a:r>
            <a:endParaRPr lang="en-US" sz="1800" b="0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  <a:p>
            <a:pPr>
              <a:spcBef>
                <a:spcPct val="0"/>
              </a:spcBef>
              <a:buFont typeface="Arial Unicode MS" charset="0"/>
              <a:buNone/>
            </a:pPr>
            <a:endParaRPr lang="en-US" sz="1800" b="0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*Trial amended after </a:t>
            </a:r>
            <a:r>
              <a:rPr lang="en-US" sz="1800" b="0" dirty="0" smtClean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n = </a:t>
            </a: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63 to include 3</a:t>
            </a:r>
            <a:r>
              <a:rPr lang="en-US" sz="1800" b="0" baseline="3000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rd</a:t>
            </a: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 arm n</a:t>
            </a:r>
            <a:r>
              <a:rPr lang="en-US" sz="1800" b="0" dirty="0" smtClean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al-IRI+5-FU/LV</a:t>
            </a:r>
            <a:endParaRPr lang="en-US" sz="1800" b="0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560094" y="12299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028700"/>
            <a:ext cx="7924799" cy="2747576"/>
            <a:chOff x="1619591" y="1028700"/>
            <a:chExt cx="6209959" cy="2747576"/>
          </a:xfrm>
        </p:grpSpPr>
        <p:sp>
          <p:nvSpPr>
            <p:cNvPr id="45059" name="AutoShape 2"/>
            <p:cNvSpPr>
              <a:spLocks noChangeArrowheads="1"/>
            </p:cNvSpPr>
            <p:nvPr/>
          </p:nvSpPr>
          <p:spPr bwMode="auto">
            <a:xfrm>
              <a:off x="1619591" y="1804973"/>
              <a:ext cx="2116798" cy="1205436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Met PDAC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Prior </a:t>
              </a:r>
              <a:r>
                <a:rPr lang="de-DE" sz="18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Gemcitabine</a:t>
              </a:r>
              <a:endParaRPr lang="de-DE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KPS 70- 100%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18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417</a:t>
              </a:r>
            </a:p>
          </p:txBody>
        </p:sp>
        <p:sp>
          <p:nvSpPr>
            <p:cNvPr id="45060" name="AutoShape 3"/>
            <p:cNvSpPr>
              <a:spLocks noChangeArrowheads="1"/>
            </p:cNvSpPr>
            <p:nvPr/>
          </p:nvSpPr>
          <p:spPr bwMode="auto">
            <a:xfrm>
              <a:off x="5086350" y="1987481"/>
              <a:ext cx="2686050" cy="817245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Infusional 5-FU/LV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wkly x 4 q6w 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(</a:t>
              </a:r>
              <a:r>
                <a:rPr lang="de-DE" sz="2100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149)</a:t>
              </a:r>
            </a:p>
          </p:txBody>
        </p:sp>
        <p:sp>
          <p:nvSpPr>
            <p:cNvPr id="45062" name="AutoShape 5"/>
            <p:cNvSpPr>
              <a:spLocks noChangeArrowheads="1"/>
            </p:cNvSpPr>
            <p:nvPr/>
          </p:nvSpPr>
          <p:spPr bwMode="auto">
            <a:xfrm>
              <a:off x="5086350" y="1028700"/>
              <a:ext cx="2628900" cy="817245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2100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al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-IRI 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100 mg/m</a:t>
              </a:r>
              <a:r>
                <a:rPr lang="de-DE" sz="2100" b="0" baseline="3000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2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q3 </a:t>
              </a:r>
              <a:r>
                <a:rPr lang="de-DE" sz="21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wks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/>
              </a:r>
              <a:b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</a:b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(</a:t>
              </a:r>
              <a:r>
                <a:rPr lang="de-DE" sz="2100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151) </a:t>
              </a:r>
            </a:p>
          </p:txBody>
        </p:sp>
        <p:sp>
          <p:nvSpPr>
            <p:cNvPr id="45065" name="AutoShape 8"/>
            <p:cNvSpPr>
              <a:spLocks noChangeArrowheads="1"/>
            </p:cNvSpPr>
            <p:nvPr/>
          </p:nvSpPr>
          <p:spPr bwMode="auto">
            <a:xfrm>
              <a:off x="3954662" y="1283466"/>
              <a:ext cx="364922" cy="2127087"/>
            </a:xfrm>
            <a:prstGeom prst="roundRect">
              <a:avLst>
                <a:gd name="adj" fmla="val 19344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R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A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D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O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M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I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Z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E</a:t>
              </a:r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 rot="19846317" flipV="1">
              <a:off x="4532151" y="1740617"/>
              <a:ext cx="385763" cy="1714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ea typeface="ＭＳ Ｐゴシック" charset="-128"/>
              </a:endParaRPr>
            </a:p>
          </p:txBody>
        </p:sp>
        <p:sp>
          <p:nvSpPr>
            <p:cNvPr id="45067" name="AutoShape 10"/>
            <p:cNvSpPr>
              <a:spLocks noChangeArrowheads="1"/>
            </p:cNvSpPr>
            <p:nvPr/>
          </p:nvSpPr>
          <p:spPr bwMode="auto">
            <a:xfrm rot="320570" flipV="1">
              <a:off x="4532409" y="2252828"/>
              <a:ext cx="386954" cy="1714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ea typeface="ＭＳ Ｐゴシック" charset="-128"/>
              </a:endParaRPr>
            </a:p>
          </p:txBody>
        </p:sp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5086350" y="2959031"/>
              <a:ext cx="2743200" cy="817245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2100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al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-IRI 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+Inf. 5-FU/LV q2 </a:t>
              </a:r>
              <a:r>
                <a:rPr lang="de-DE" sz="21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wks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(</a:t>
              </a:r>
              <a:r>
                <a:rPr lang="de-DE" sz="2100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21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117)*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 rot="1688698" flipV="1">
              <a:off x="4532409" y="2767178"/>
              <a:ext cx="386954" cy="1714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253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956"/>
            <a:ext cx="7467600" cy="711308"/>
          </a:xfrm>
        </p:spPr>
        <p:txBody>
          <a:bodyPr/>
          <a:lstStyle/>
          <a:p>
            <a:pPr algn="ctr"/>
            <a:r>
              <a:rPr lang="en-US" sz="2700" dirty="0"/>
              <a:t>NAPOLI-1 Overall Survival: </a:t>
            </a:r>
            <a:br>
              <a:rPr lang="en-US" sz="2700" dirty="0"/>
            </a:br>
            <a:r>
              <a:rPr lang="en-US" sz="2700" dirty="0" smtClean="0"/>
              <a:t>nal-IRI+5-FU/LV </a:t>
            </a:r>
            <a:r>
              <a:rPr lang="en-US" sz="2700" dirty="0"/>
              <a:t>vs 5-FU/LV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5900" y="1345545"/>
            <a:ext cx="5488916" cy="3320610"/>
            <a:chOff x="656793" y="1972534"/>
            <a:chExt cx="6286827" cy="4754150"/>
          </a:xfrm>
        </p:grpSpPr>
        <p:pic>
          <p:nvPicPr>
            <p:cNvPr id="4" name="Picture 3" descr="line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61" y="2132370"/>
              <a:ext cx="4272549" cy="2824304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1771688" y="2079625"/>
              <a:ext cx="4671060" cy="2880360"/>
            </a:xfrm>
            <a:custGeom>
              <a:avLst/>
              <a:gdLst>
                <a:gd name="connsiteX0" fmla="*/ 0 w 4671060"/>
                <a:gd name="connsiteY0" fmla="*/ 22860 h 2880360"/>
                <a:gd name="connsiteX1" fmla="*/ 30480 w 4671060"/>
                <a:gd name="connsiteY1" fmla="*/ 792480 h 2880360"/>
                <a:gd name="connsiteX2" fmla="*/ 2247900 w 4671060"/>
                <a:gd name="connsiteY2" fmla="*/ 2758440 h 2880360"/>
                <a:gd name="connsiteX3" fmla="*/ 3916680 w 4671060"/>
                <a:gd name="connsiteY3" fmla="*/ 2880360 h 2880360"/>
                <a:gd name="connsiteX4" fmla="*/ 4564380 w 4671060"/>
                <a:gd name="connsiteY4" fmla="*/ 2819400 h 2880360"/>
                <a:gd name="connsiteX5" fmla="*/ 4671060 w 4671060"/>
                <a:gd name="connsiteY5" fmla="*/ 2156460 h 2880360"/>
                <a:gd name="connsiteX6" fmla="*/ 2476500 w 4671060"/>
                <a:gd name="connsiteY6" fmla="*/ 1249680 h 2880360"/>
                <a:gd name="connsiteX7" fmla="*/ 1143000 w 4671060"/>
                <a:gd name="connsiteY7" fmla="*/ 342900 h 2880360"/>
                <a:gd name="connsiteX8" fmla="*/ 99060 w 4671060"/>
                <a:gd name="connsiteY8" fmla="*/ 0 h 288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1060" h="2880360">
                  <a:moveTo>
                    <a:pt x="0" y="22860"/>
                  </a:moveTo>
                  <a:lnTo>
                    <a:pt x="30480" y="792480"/>
                  </a:lnTo>
                  <a:lnTo>
                    <a:pt x="2247900" y="2758440"/>
                  </a:lnTo>
                  <a:lnTo>
                    <a:pt x="3916680" y="2880360"/>
                  </a:lnTo>
                  <a:lnTo>
                    <a:pt x="4564380" y="2819400"/>
                  </a:lnTo>
                  <a:lnTo>
                    <a:pt x="4671060" y="2156460"/>
                  </a:lnTo>
                  <a:lnTo>
                    <a:pt x="2476500" y="1249680"/>
                  </a:lnTo>
                  <a:lnTo>
                    <a:pt x="1143000" y="342900"/>
                  </a:lnTo>
                  <a:lnTo>
                    <a:pt x="99060" y="0"/>
                  </a:lnTo>
                </a:path>
              </a:pathLst>
            </a:custGeom>
            <a:pattFill prst="pct5">
              <a:fgClr>
                <a:srgbClr val="FAFAFA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44963" y="2190115"/>
              <a:ext cx="4171950" cy="2442210"/>
            </a:xfrm>
            <a:custGeom>
              <a:avLst/>
              <a:gdLst>
                <a:gd name="connsiteX0" fmla="*/ 0 w 4171950"/>
                <a:gd name="connsiteY0" fmla="*/ 7620 h 2449830"/>
                <a:gd name="connsiteX1" fmla="*/ 99060 w 4171950"/>
                <a:gd name="connsiteY1" fmla="*/ 0 h 2449830"/>
                <a:gd name="connsiteX2" fmla="*/ 95250 w 4171950"/>
                <a:gd name="connsiteY2" fmla="*/ 87630 h 2449830"/>
                <a:gd name="connsiteX3" fmla="*/ 182880 w 4171950"/>
                <a:gd name="connsiteY3" fmla="*/ 87630 h 2449830"/>
                <a:gd name="connsiteX4" fmla="*/ 194310 w 4171950"/>
                <a:gd name="connsiteY4" fmla="*/ 190500 h 2449830"/>
                <a:gd name="connsiteX5" fmla="*/ 293370 w 4171950"/>
                <a:gd name="connsiteY5" fmla="*/ 194310 h 2449830"/>
                <a:gd name="connsiteX6" fmla="*/ 300990 w 4171950"/>
                <a:gd name="connsiteY6" fmla="*/ 335280 h 2449830"/>
                <a:gd name="connsiteX7" fmla="*/ 346710 w 4171950"/>
                <a:gd name="connsiteY7" fmla="*/ 392430 h 2449830"/>
                <a:gd name="connsiteX8" fmla="*/ 350520 w 4171950"/>
                <a:gd name="connsiteY8" fmla="*/ 499110 h 2449830"/>
                <a:gd name="connsiteX9" fmla="*/ 392430 w 4171950"/>
                <a:gd name="connsiteY9" fmla="*/ 502920 h 2449830"/>
                <a:gd name="connsiteX10" fmla="*/ 396240 w 4171950"/>
                <a:gd name="connsiteY10" fmla="*/ 571500 h 2449830"/>
                <a:gd name="connsiteX11" fmla="*/ 422910 w 4171950"/>
                <a:gd name="connsiteY11" fmla="*/ 601980 h 2449830"/>
                <a:gd name="connsiteX12" fmla="*/ 449580 w 4171950"/>
                <a:gd name="connsiteY12" fmla="*/ 655320 h 2449830"/>
                <a:gd name="connsiteX13" fmla="*/ 468630 w 4171950"/>
                <a:gd name="connsiteY13" fmla="*/ 697230 h 2449830"/>
                <a:gd name="connsiteX14" fmla="*/ 502920 w 4171950"/>
                <a:gd name="connsiteY14" fmla="*/ 708660 h 2449830"/>
                <a:gd name="connsiteX15" fmla="*/ 502920 w 4171950"/>
                <a:gd name="connsiteY15" fmla="*/ 815340 h 2449830"/>
                <a:gd name="connsiteX16" fmla="*/ 563880 w 4171950"/>
                <a:gd name="connsiteY16" fmla="*/ 819150 h 2449830"/>
                <a:gd name="connsiteX17" fmla="*/ 601980 w 4171950"/>
                <a:gd name="connsiteY17" fmla="*/ 876300 h 2449830"/>
                <a:gd name="connsiteX18" fmla="*/ 594360 w 4171950"/>
                <a:gd name="connsiteY18" fmla="*/ 971550 h 2449830"/>
                <a:gd name="connsiteX19" fmla="*/ 666750 w 4171950"/>
                <a:gd name="connsiteY19" fmla="*/ 979170 h 2449830"/>
                <a:gd name="connsiteX20" fmla="*/ 662940 w 4171950"/>
                <a:gd name="connsiteY20" fmla="*/ 1032510 h 2449830"/>
                <a:gd name="connsiteX21" fmla="*/ 674370 w 4171950"/>
                <a:gd name="connsiteY21" fmla="*/ 1047750 h 2449830"/>
                <a:gd name="connsiteX22" fmla="*/ 689610 w 4171950"/>
                <a:gd name="connsiteY22" fmla="*/ 1059180 h 2449830"/>
                <a:gd name="connsiteX23" fmla="*/ 693420 w 4171950"/>
                <a:gd name="connsiteY23" fmla="*/ 1089660 h 2449830"/>
                <a:gd name="connsiteX24" fmla="*/ 758190 w 4171950"/>
                <a:gd name="connsiteY24" fmla="*/ 1097280 h 2449830"/>
                <a:gd name="connsiteX25" fmla="*/ 758190 w 4171950"/>
                <a:gd name="connsiteY25" fmla="*/ 1131570 h 2449830"/>
                <a:gd name="connsiteX26" fmla="*/ 788670 w 4171950"/>
                <a:gd name="connsiteY26" fmla="*/ 1162050 h 2449830"/>
                <a:gd name="connsiteX27" fmla="*/ 815340 w 4171950"/>
                <a:gd name="connsiteY27" fmla="*/ 1238250 h 2449830"/>
                <a:gd name="connsiteX28" fmla="*/ 822960 w 4171950"/>
                <a:gd name="connsiteY28" fmla="*/ 1276350 h 2449830"/>
                <a:gd name="connsiteX29" fmla="*/ 883920 w 4171950"/>
                <a:gd name="connsiteY29" fmla="*/ 1276350 h 2449830"/>
                <a:gd name="connsiteX30" fmla="*/ 880110 w 4171950"/>
                <a:gd name="connsiteY30" fmla="*/ 1303020 h 2449830"/>
                <a:gd name="connsiteX31" fmla="*/ 910590 w 4171950"/>
                <a:gd name="connsiteY31" fmla="*/ 1318260 h 2449830"/>
                <a:gd name="connsiteX32" fmla="*/ 910590 w 4171950"/>
                <a:gd name="connsiteY32" fmla="*/ 1344930 h 2449830"/>
                <a:gd name="connsiteX33" fmla="*/ 994410 w 4171950"/>
                <a:gd name="connsiteY33" fmla="*/ 1356360 h 2449830"/>
                <a:gd name="connsiteX34" fmla="*/ 998220 w 4171950"/>
                <a:gd name="connsiteY34" fmla="*/ 1398270 h 2449830"/>
                <a:gd name="connsiteX35" fmla="*/ 1059180 w 4171950"/>
                <a:gd name="connsiteY35" fmla="*/ 1417320 h 2449830"/>
                <a:gd name="connsiteX36" fmla="*/ 1062990 w 4171950"/>
                <a:gd name="connsiteY36" fmla="*/ 1524000 h 2449830"/>
                <a:gd name="connsiteX37" fmla="*/ 1135380 w 4171950"/>
                <a:gd name="connsiteY37" fmla="*/ 1535430 h 2449830"/>
                <a:gd name="connsiteX38" fmla="*/ 1200150 w 4171950"/>
                <a:gd name="connsiteY38" fmla="*/ 1592580 h 2449830"/>
                <a:gd name="connsiteX39" fmla="*/ 1264920 w 4171950"/>
                <a:gd name="connsiteY39" fmla="*/ 1649730 h 2449830"/>
                <a:gd name="connsiteX40" fmla="*/ 1329690 w 4171950"/>
                <a:gd name="connsiteY40" fmla="*/ 1645920 h 2449830"/>
                <a:gd name="connsiteX41" fmla="*/ 1329690 w 4171950"/>
                <a:gd name="connsiteY41" fmla="*/ 1741170 h 2449830"/>
                <a:gd name="connsiteX42" fmla="*/ 1482090 w 4171950"/>
                <a:gd name="connsiteY42" fmla="*/ 1737360 h 2449830"/>
                <a:gd name="connsiteX43" fmla="*/ 1489710 w 4171950"/>
                <a:gd name="connsiteY43" fmla="*/ 1794510 h 2449830"/>
                <a:gd name="connsiteX44" fmla="*/ 1546860 w 4171950"/>
                <a:gd name="connsiteY44" fmla="*/ 1802130 h 2449830"/>
                <a:gd name="connsiteX45" fmla="*/ 1554480 w 4171950"/>
                <a:gd name="connsiteY45" fmla="*/ 1870710 h 2449830"/>
                <a:gd name="connsiteX46" fmla="*/ 1581150 w 4171950"/>
                <a:gd name="connsiteY46" fmla="*/ 1870710 h 2449830"/>
                <a:gd name="connsiteX47" fmla="*/ 1592580 w 4171950"/>
                <a:gd name="connsiteY47" fmla="*/ 1924050 h 2449830"/>
                <a:gd name="connsiteX48" fmla="*/ 1626870 w 4171950"/>
                <a:gd name="connsiteY48" fmla="*/ 1924050 h 2449830"/>
                <a:gd name="connsiteX49" fmla="*/ 1630680 w 4171950"/>
                <a:gd name="connsiteY49" fmla="*/ 1958340 h 2449830"/>
                <a:gd name="connsiteX50" fmla="*/ 1729740 w 4171950"/>
                <a:gd name="connsiteY50" fmla="*/ 1954530 h 2449830"/>
                <a:gd name="connsiteX51" fmla="*/ 1805940 w 4171950"/>
                <a:gd name="connsiteY51" fmla="*/ 1965960 h 2449830"/>
                <a:gd name="connsiteX52" fmla="*/ 1805940 w 4171950"/>
                <a:gd name="connsiteY52" fmla="*/ 2015490 h 2449830"/>
                <a:gd name="connsiteX53" fmla="*/ 1805940 w 4171950"/>
                <a:gd name="connsiteY53" fmla="*/ 2061210 h 2449830"/>
                <a:gd name="connsiteX54" fmla="*/ 1943100 w 4171950"/>
                <a:gd name="connsiteY54" fmla="*/ 2068830 h 2449830"/>
                <a:gd name="connsiteX55" fmla="*/ 1950720 w 4171950"/>
                <a:gd name="connsiteY55" fmla="*/ 2213610 h 2449830"/>
                <a:gd name="connsiteX56" fmla="*/ 2175510 w 4171950"/>
                <a:gd name="connsiteY56" fmla="*/ 2217420 h 2449830"/>
                <a:gd name="connsiteX57" fmla="*/ 2198370 w 4171950"/>
                <a:gd name="connsiteY57" fmla="*/ 2255520 h 2449830"/>
                <a:gd name="connsiteX58" fmla="*/ 2442210 w 4171950"/>
                <a:gd name="connsiteY58" fmla="*/ 2259330 h 2449830"/>
                <a:gd name="connsiteX59" fmla="*/ 2449830 w 4171950"/>
                <a:gd name="connsiteY59" fmla="*/ 2316480 h 2449830"/>
                <a:gd name="connsiteX60" fmla="*/ 2647950 w 4171950"/>
                <a:gd name="connsiteY60" fmla="*/ 2320290 h 2449830"/>
                <a:gd name="connsiteX61" fmla="*/ 2647950 w 4171950"/>
                <a:gd name="connsiteY61" fmla="*/ 2373630 h 2449830"/>
                <a:gd name="connsiteX62" fmla="*/ 3006090 w 4171950"/>
                <a:gd name="connsiteY62" fmla="*/ 2381250 h 2449830"/>
                <a:gd name="connsiteX63" fmla="*/ 3009900 w 4171950"/>
                <a:gd name="connsiteY63" fmla="*/ 2449830 h 2449830"/>
                <a:gd name="connsiteX64" fmla="*/ 4171950 w 4171950"/>
                <a:gd name="connsiteY64" fmla="*/ 2446020 h 2449830"/>
                <a:gd name="connsiteX0" fmla="*/ 0 w 4171950"/>
                <a:gd name="connsiteY0" fmla="*/ 7620 h 2449830"/>
                <a:gd name="connsiteX1" fmla="*/ 99060 w 4171950"/>
                <a:gd name="connsiteY1" fmla="*/ 0 h 2449830"/>
                <a:gd name="connsiteX2" fmla="*/ 95250 w 4171950"/>
                <a:gd name="connsiteY2" fmla="*/ 87630 h 2449830"/>
                <a:gd name="connsiteX3" fmla="*/ 182880 w 4171950"/>
                <a:gd name="connsiteY3" fmla="*/ 87630 h 2449830"/>
                <a:gd name="connsiteX4" fmla="*/ 194310 w 4171950"/>
                <a:gd name="connsiteY4" fmla="*/ 190500 h 2449830"/>
                <a:gd name="connsiteX5" fmla="*/ 293370 w 4171950"/>
                <a:gd name="connsiteY5" fmla="*/ 194310 h 2449830"/>
                <a:gd name="connsiteX6" fmla="*/ 300990 w 4171950"/>
                <a:gd name="connsiteY6" fmla="*/ 335280 h 2449830"/>
                <a:gd name="connsiteX7" fmla="*/ 346710 w 4171950"/>
                <a:gd name="connsiteY7" fmla="*/ 392430 h 2449830"/>
                <a:gd name="connsiteX8" fmla="*/ 350520 w 4171950"/>
                <a:gd name="connsiteY8" fmla="*/ 499110 h 2449830"/>
                <a:gd name="connsiteX9" fmla="*/ 392430 w 4171950"/>
                <a:gd name="connsiteY9" fmla="*/ 502920 h 2449830"/>
                <a:gd name="connsiteX10" fmla="*/ 396240 w 4171950"/>
                <a:gd name="connsiteY10" fmla="*/ 571500 h 2449830"/>
                <a:gd name="connsiteX11" fmla="*/ 422910 w 4171950"/>
                <a:gd name="connsiteY11" fmla="*/ 601980 h 2449830"/>
                <a:gd name="connsiteX12" fmla="*/ 449580 w 4171950"/>
                <a:gd name="connsiteY12" fmla="*/ 655320 h 2449830"/>
                <a:gd name="connsiteX13" fmla="*/ 468630 w 4171950"/>
                <a:gd name="connsiteY13" fmla="*/ 697230 h 2449830"/>
                <a:gd name="connsiteX14" fmla="*/ 502920 w 4171950"/>
                <a:gd name="connsiteY14" fmla="*/ 708660 h 2449830"/>
                <a:gd name="connsiteX15" fmla="*/ 502920 w 4171950"/>
                <a:gd name="connsiteY15" fmla="*/ 815340 h 2449830"/>
                <a:gd name="connsiteX16" fmla="*/ 563880 w 4171950"/>
                <a:gd name="connsiteY16" fmla="*/ 819150 h 2449830"/>
                <a:gd name="connsiteX17" fmla="*/ 601980 w 4171950"/>
                <a:gd name="connsiteY17" fmla="*/ 876300 h 2449830"/>
                <a:gd name="connsiteX18" fmla="*/ 594360 w 4171950"/>
                <a:gd name="connsiteY18" fmla="*/ 971550 h 2449830"/>
                <a:gd name="connsiteX19" fmla="*/ 666750 w 4171950"/>
                <a:gd name="connsiteY19" fmla="*/ 979170 h 2449830"/>
                <a:gd name="connsiteX20" fmla="*/ 662940 w 4171950"/>
                <a:gd name="connsiteY20" fmla="*/ 1032510 h 2449830"/>
                <a:gd name="connsiteX21" fmla="*/ 674370 w 4171950"/>
                <a:gd name="connsiteY21" fmla="*/ 1047750 h 2449830"/>
                <a:gd name="connsiteX22" fmla="*/ 689610 w 4171950"/>
                <a:gd name="connsiteY22" fmla="*/ 1059180 h 2449830"/>
                <a:gd name="connsiteX23" fmla="*/ 693420 w 4171950"/>
                <a:gd name="connsiteY23" fmla="*/ 1089660 h 2449830"/>
                <a:gd name="connsiteX24" fmla="*/ 758190 w 4171950"/>
                <a:gd name="connsiteY24" fmla="*/ 1097280 h 2449830"/>
                <a:gd name="connsiteX25" fmla="*/ 758190 w 4171950"/>
                <a:gd name="connsiteY25" fmla="*/ 1131570 h 2449830"/>
                <a:gd name="connsiteX26" fmla="*/ 788670 w 4171950"/>
                <a:gd name="connsiteY26" fmla="*/ 1162050 h 2449830"/>
                <a:gd name="connsiteX27" fmla="*/ 815340 w 4171950"/>
                <a:gd name="connsiteY27" fmla="*/ 1238250 h 2449830"/>
                <a:gd name="connsiteX28" fmla="*/ 822960 w 4171950"/>
                <a:gd name="connsiteY28" fmla="*/ 1276350 h 2449830"/>
                <a:gd name="connsiteX29" fmla="*/ 883920 w 4171950"/>
                <a:gd name="connsiteY29" fmla="*/ 1276350 h 2449830"/>
                <a:gd name="connsiteX30" fmla="*/ 880110 w 4171950"/>
                <a:gd name="connsiteY30" fmla="*/ 1303020 h 2449830"/>
                <a:gd name="connsiteX31" fmla="*/ 910590 w 4171950"/>
                <a:gd name="connsiteY31" fmla="*/ 1318260 h 2449830"/>
                <a:gd name="connsiteX32" fmla="*/ 910590 w 4171950"/>
                <a:gd name="connsiteY32" fmla="*/ 1344930 h 2449830"/>
                <a:gd name="connsiteX33" fmla="*/ 994410 w 4171950"/>
                <a:gd name="connsiteY33" fmla="*/ 1356360 h 2449830"/>
                <a:gd name="connsiteX34" fmla="*/ 998220 w 4171950"/>
                <a:gd name="connsiteY34" fmla="*/ 1398270 h 2449830"/>
                <a:gd name="connsiteX35" fmla="*/ 1059180 w 4171950"/>
                <a:gd name="connsiteY35" fmla="*/ 1417320 h 2449830"/>
                <a:gd name="connsiteX36" fmla="*/ 1062990 w 4171950"/>
                <a:gd name="connsiteY36" fmla="*/ 1524000 h 2449830"/>
                <a:gd name="connsiteX37" fmla="*/ 1135380 w 4171950"/>
                <a:gd name="connsiteY37" fmla="*/ 1535430 h 2449830"/>
                <a:gd name="connsiteX38" fmla="*/ 1200150 w 4171950"/>
                <a:gd name="connsiteY38" fmla="*/ 1592580 h 2449830"/>
                <a:gd name="connsiteX39" fmla="*/ 1264920 w 4171950"/>
                <a:gd name="connsiteY39" fmla="*/ 1649730 h 2449830"/>
                <a:gd name="connsiteX40" fmla="*/ 1329690 w 4171950"/>
                <a:gd name="connsiteY40" fmla="*/ 1645920 h 2449830"/>
                <a:gd name="connsiteX41" fmla="*/ 1329690 w 4171950"/>
                <a:gd name="connsiteY41" fmla="*/ 1741170 h 2449830"/>
                <a:gd name="connsiteX42" fmla="*/ 1482090 w 4171950"/>
                <a:gd name="connsiteY42" fmla="*/ 1737360 h 2449830"/>
                <a:gd name="connsiteX43" fmla="*/ 1489710 w 4171950"/>
                <a:gd name="connsiteY43" fmla="*/ 1794510 h 2449830"/>
                <a:gd name="connsiteX44" fmla="*/ 1546860 w 4171950"/>
                <a:gd name="connsiteY44" fmla="*/ 1802130 h 2449830"/>
                <a:gd name="connsiteX45" fmla="*/ 1554480 w 4171950"/>
                <a:gd name="connsiteY45" fmla="*/ 1870710 h 2449830"/>
                <a:gd name="connsiteX46" fmla="*/ 1581150 w 4171950"/>
                <a:gd name="connsiteY46" fmla="*/ 1870710 h 2449830"/>
                <a:gd name="connsiteX47" fmla="*/ 1592580 w 4171950"/>
                <a:gd name="connsiteY47" fmla="*/ 1924050 h 2449830"/>
                <a:gd name="connsiteX48" fmla="*/ 1626870 w 4171950"/>
                <a:gd name="connsiteY48" fmla="*/ 1924050 h 2449830"/>
                <a:gd name="connsiteX49" fmla="*/ 1630680 w 4171950"/>
                <a:gd name="connsiteY49" fmla="*/ 1958340 h 2449830"/>
                <a:gd name="connsiteX50" fmla="*/ 1729740 w 4171950"/>
                <a:gd name="connsiteY50" fmla="*/ 1954530 h 2449830"/>
                <a:gd name="connsiteX51" fmla="*/ 1805940 w 4171950"/>
                <a:gd name="connsiteY51" fmla="*/ 1965960 h 2449830"/>
                <a:gd name="connsiteX52" fmla="*/ 1805940 w 4171950"/>
                <a:gd name="connsiteY52" fmla="*/ 2015490 h 2449830"/>
                <a:gd name="connsiteX53" fmla="*/ 1805940 w 4171950"/>
                <a:gd name="connsiteY53" fmla="*/ 2061210 h 2449830"/>
                <a:gd name="connsiteX54" fmla="*/ 1943100 w 4171950"/>
                <a:gd name="connsiteY54" fmla="*/ 2068830 h 2449830"/>
                <a:gd name="connsiteX55" fmla="*/ 1950720 w 4171950"/>
                <a:gd name="connsiteY55" fmla="*/ 2213610 h 2449830"/>
                <a:gd name="connsiteX56" fmla="*/ 2175510 w 4171950"/>
                <a:gd name="connsiteY56" fmla="*/ 2217420 h 2449830"/>
                <a:gd name="connsiteX57" fmla="*/ 2198370 w 4171950"/>
                <a:gd name="connsiteY57" fmla="*/ 2255520 h 2449830"/>
                <a:gd name="connsiteX58" fmla="*/ 2442210 w 4171950"/>
                <a:gd name="connsiteY58" fmla="*/ 2259330 h 2449830"/>
                <a:gd name="connsiteX59" fmla="*/ 2449830 w 4171950"/>
                <a:gd name="connsiteY59" fmla="*/ 2316480 h 2449830"/>
                <a:gd name="connsiteX60" fmla="*/ 2647950 w 4171950"/>
                <a:gd name="connsiteY60" fmla="*/ 2320290 h 2449830"/>
                <a:gd name="connsiteX61" fmla="*/ 2647950 w 4171950"/>
                <a:gd name="connsiteY61" fmla="*/ 2373630 h 2449830"/>
                <a:gd name="connsiteX62" fmla="*/ 3013710 w 4171950"/>
                <a:gd name="connsiteY62" fmla="*/ 2377440 h 2449830"/>
                <a:gd name="connsiteX63" fmla="*/ 3009900 w 4171950"/>
                <a:gd name="connsiteY63" fmla="*/ 2449830 h 2449830"/>
                <a:gd name="connsiteX64" fmla="*/ 4171950 w 4171950"/>
                <a:gd name="connsiteY64" fmla="*/ 2446020 h 2449830"/>
                <a:gd name="connsiteX0" fmla="*/ 0 w 4171950"/>
                <a:gd name="connsiteY0" fmla="*/ 0 h 2442210"/>
                <a:gd name="connsiteX1" fmla="*/ 87630 w 4171950"/>
                <a:gd name="connsiteY1" fmla="*/ 0 h 2442210"/>
                <a:gd name="connsiteX2" fmla="*/ 95250 w 4171950"/>
                <a:gd name="connsiteY2" fmla="*/ 80010 h 2442210"/>
                <a:gd name="connsiteX3" fmla="*/ 182880 w 4171950"/>
                <a:gd name="connsiteY3" fmla="*/ 80010 h 2442210"/>
                <a:gd name="connsiteX4" fmla="*/ 194310 w 4171950"/>
                <a:gd name="connsiteY4" fmla="*/ 182880 h 2442210"/>
                <a:gd name="connsiteX5" fmla="*/ 293370 w 4171950"/>
                <a:gd name="connsiteY5" fmla="*/ 186690 h 2442210"/>
                <a:gd name="connsiteX6" fmla="*/ 300990 w 4171950"/>
                <a:gd name="connsiteY6" fmla="*/ 327660 h 2442210"/>
                <a:gd name="connsiteX7" fmla="*/ 346710 w 4171950"/>
                <a:gd name="connsiteY7" fmla="*/ 384810 h 2442210"/>
                <a:gd name="connsiteX8" fmla="*/ 350520 w 4171950"/>
                <a:gd name="connsiteY8" fmla="*/ 491490 h 2442210"/>
                <a:gd name="connsiteX9" fmla="*/ 392430 w 4171950"/>
                <a:gd name="connsiteY9" fmla="*/ 495300 h 2442210"/>
                <a:gd name="connsiteX10" fmla="*/ 396240 w 4171950"/>
                <a:gd name="connsiteY10" fmla="*/ 563880 h 2442210"/>
                <a:gd name="connsiteX11" fmla="*/ 422910 w 4171950"/>
                <a:gd name="connsiteY11" fmla="*/ 594360 h 2442210"/>
                <a:gd name="connsiteX12" fmla="*/ 449580 w 4171950"/>
                <a:gd name="connsiteY12" fmla="*/ 647700 h 2442210"/>
                <a:gd name="connsiteX13" fmla="*/ 468630 w 4171950"/>
                <a:gd name="connsiteY13" fmla="*/ 689610 h 2442210"/>
                <a:gd name="connsiteX14" fmla="*/ 502920 w 4171950"/>
                <a:gd name="connsiteY14" fmla="*/ 701040 h 2442210"/>
                <a:gd name="connsiteX15" fmla="*/ 502920 w 4171950"/>
                <a:gd name="connsiteY15" fmla="*/ 807720 h 2442210"/>
                <a:gd name="connsiteX16" fmla="*/ 563880 w 4171950"/>
                <a:gd name="connsiteY16" fmla="*/ 811530 h 2442210"/>
                <a:gd name="connsiteX17" fmla="*/ 601980 w 4171950"/>
                <a:gd name="connsiteY17" fmla="*/ 868680 h 2442210"/>
                <a:gd name="connsiteX18" fmla="*/ 594360 w 4171950"/>
                <a:gd name="connsiteY18" fmla="*/ 963930 h 2442210"/>
                <a:gd name="connsiteX19" fmla="*/ 666750 w 4171950"/>
                <a:gd name="connsiteY19" fmla="*/ 971550 h 2442210"/>
                <a:gd name="connsiteX20" fmla="*/ 662940 w 4171950"/>
                <a:gd name="connsiteY20" fmla="*/ 1024890 h 2442210"/>
                <a:gd name="connsiteX21" fmla="*/ 674370 w 4171950"/>
                <a:gd name="connsiteY21" fmla="*/ 1040130 h 2442210"/>
                <a:gd name="connsiteX22" fmla="*/ 689610 w 4171950"/>
                <a:gd name="connsiteY22" fmla="*/ 1051560 h 2442210"/>
                <a:gd name="connsiteX23" fmla="*/ 693420 w 4171950"/>
                <a:gd name="connsiteY23" fmla="*/ 1082040 h 2442210"/>
                <a:gd name="connsiteX24" fmla="*/ 758190 w 4171950"/>
                <a:gd name="connsiteY24" fmla="*/ 1089660 h 2442210"/>
                <a:gd name="connsiteX25" fmla="*/ 758190 w 4171950"/>
                <a:gd name="connsiteY25" fmla="*/ 1123950 h 2442210"/>
                <a:gd name="connsiteX26" fmla="*/ 788670 w 4171950"/>
                <a:gd name="connsiteY26" fmla="*/ 1154430 h 2442210"/>
                <a:gd name="connsiteX27" fmla="*/ 815340 w 4171950"/>
                <a:gd name="connsiteY27" fmla="*/ 1230630 h 2442210"/>
                <a:gd name="connsiteX28" fmla="*/ 822960 w 4171950"/>
                <a:gd name="connsiteY28" fmla="*/ 1268730 h 2442210"/>
                <a:gd name="connsiteX29" fmla="*/ 883920 w 4171950"/>
                <a:gd name="connsiteY29" fmla="*/ 1268730 h 2442210"/>
                <a:gd name="connsiteX30" fmla="*/ 880110 w 4171950"/>
                <a:gd name="connsiteY30" fmla="*/ 1295400 h 2442210"/>
                <a:gd name="connsiteX31" fmla="*/ 910590 w 4171950"/>
                <a:gd name="connsiteY31" fmla="*/ 1310640 h 2442210"/>
                <a:gd name="connsiteX32" fmla="*/ 910590 w 4171950"/>
                <a:gd name="connsiteY32" fmla="*/ 1337310 h 2442210"/>
                <a:gd name="connsiteX33" fmla="*/ 994410 w 4171950"/>
                <a:gd name="connsiteY33" fmla="*/ 1348740 h 2442210"/>
                <a:gd name="connsiteX34" fmla="*/ 998220 w 4171950"/>
                <a:gd name="connsiteY34" fmla="*/ 1390650 h 2442210"/>
                <a:gd name="connsiteX35" fmla="*/ 1059180 w 4171950"/>
                <a:gd name="connsiteY35" fmla="*/ 1409700 h 2442210"/>
                <a:gd name="connsiteX36" fmla="*/ 1062990 w 4171950"/>
                <a:gd name="connsiteY36" fmla="*/ 1516380 h 2442210"/>
                <a:gd name="connsiteX37" fmla="*/ 1135380 w 4171950"/>
                <a:gd name="connsiteY37" fmla="*/ 1527810 h 2442210"/>
                <a:gd name="connsiteX38" fmla="*/ 1200150 w 4171950"/>
                <a:gd name="connsiteY38" fmla="*/ 1584960 h 2442210"/>
                <a:gd name="connsiteX39" fmla="*/ 1264920 w 4171950"/>
                <a:gd name="connsiteY39" fmla="*/ 1642110 h 2442210"/>
                <a:gd name="connsiteX40" fmla="*/ 1329690 w 4171950"/>
                <a:gd name="connsiteY40" fmla="*/ 1638300 h 2442210"/>
                <a:gd name="connsiteX41" fmla="*/ 1329690 w 4171950"/>
                <a:gd name="connsiteY41" fmla="*/ 1733550 h 2442210"/>
                <a:gd name="connsiteX42" fmla="*/ 1482090 w 4171950"/>
                <a:gd name="connsiteY42" fmla="*/ 1729740 h 2442210"/>
                <a:gd name="connsiteX43" fmla="*/ 1489710 w 4171950"/>
                <a:gd name="connsiteY43" fmla="*/ 1786890 h 2442210"/>
                <a:gd name="connsiteX44" fmla="*/ 1546860 w 4171950"/>
                <a:gd name="connsiteY44" fmla="*/ 1794510 h 2442210"/>
                <a:gd name="connsiteX45" fmla="*/ 1554480 w 4171950"/>
                <a:gd name="connsiteY45" fmla="*/ 1863090 h 2442210"/>
                <a:gd name="connsiteX46" fmla="*/ 1581150 w 4171950"/>
                <a:gd name="connsiteY46" fmla="*/ 1863090 h 2442210"/>
                <a:gd name="connsiteX47" fmla="*/ 1592580 w 4171950"/>
                <a:gd name="connsiteY47" fmla="*/ 1916430 h 2442210"/>
                <a:gd name="connsiteX48" fmla="*/ 1626870 w 4171950"/>
                <a:gd name="connsiteY48" fmla="*/ 1916430 h 2442210"/>
                <a:gd name="connsiteX49" fmla="*/ 1630680 w 4171950"/>
                <a:gd name="connsiteY49" fmla="*/ 1950720 h 2442210"/>
                <a:gd name="connsiteX50" fmla="*/ 1729740 w 4171950"/>
                <a:gd name="connsiteY50" fmla="*/ 1946910 h 2442210"/>
                <a:gd name="connsiteX51" fmla="*/ 1805940 w 4171950"/>
                <a:gd name="connsiteY51" fmla="*/ 1958340 h 2442210"/>
                <a:gd name="connsiteX52" fmla="*/ 1805940 w 4171950"/>
                <a:gd name="connsiteY52" fmla="*/ 2007870 h 2442210"/>
                <a:gd name="connsiteX53" fmla="*/ 1805940 w 4171950"/>
                <a:gd name="connsiteY53" fmla="*/ 2053590 h 2442210"/>
                <a:gd name="connsiteX54" fmla="*/ 1943100 w 4171950"/>
                <a:gd name="connsiteY54" fmla="*/ 2061210 h 2442210"/>
                <a:gd name="connsiteX55" fmla="*/ 1950720 w 4171950"/>
                <a:gd name="connsiteY55" fmla="*/ 2205990 h 2442210"/>
                <a:gd name="connsiteX56" fmla="*/ 2175510 w 4171950"/>
                <a:gd name="connsiteY56" fmla="*/ 2209800 h 2442210"/>
                <a:gd name="connsiteX57" fmla="*/ 2198370 w 4171950"/>
                <a:gd name="connsiteY57" fmla="*/ 2247900 h 2442210"/>
                <a:gd name="connsiteX58" fmla="*/ 2442210 w 4171950"/>
                <a:gd name="connsiteY58" fmla="*/ 2251710 h 2442210"/>
                <a:gd name="connsiteX59" fmla="*/ 2449830 w 4171950"/>
                <a:gd name="connsiteY59" fmla="*/ 2308860 h 2442210"/>
                <a:gd name="connsiteX60" fmla="*/ 2647950 w 4171950"/>
                <a:gd name="connsiteY60" fmla="*/ 2312670 h 2442210"/>
                <a:gd name="connsiteX61" fmla="*/ 2647950 w 4171950"/>
                <a:gd name="connsiteY61" fmla="*/ 2366010 h 2442210"/>
                <a:gd name="connsiteX62" fmla="*/ 3013710 w 4171950"/>
                <a:gd name="connsiteY62" fmla="*/ 2369820 h 2442210"/>
                <a:gd name="connsiteX63" fmla="*/ 3009900 w 4171950"/>
                <a:gd name="connsiteY63" fmla="*/ 2442210 h 2442210"/>
                <a:gd name="connsiteX64" fmla="*/ 4171950 w 4171950"/>
                <a:gd name="connsiteY64" fmla="*/ 2438400 h 24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71950" h="2442210">
                  <a:moveTo>
                    <a:pt x="0" y="0"/>
                  </a:moveTo>
                  <a:lnTo>
                    <a:pt x="87630" y="0"/>
                  </a:lnTo>
                  <a:lnTo>
                    <a:pt x="95250" y="80010"/>
                  </a:lnTo>
                  <a:lnTo>
                    <a:pt x="182880" y="80010"/>
                  </a:lnTo>
                  <a:lnTo>
                    <a:pt x="194310" y="182880"/>
                  </a:lnTo>
                  <a:lnTo>
                    <a:pt x="293370" y="186690"/>
                  </a:lnTo>
                  <a:lnTo>
                    <a:pt x="300990" y="327660"/>
                  </a:lnTo>
                  <a:lnTo>
                    <a:pt x="346710" y="384810"/>
                  </a:lnTo>
                  <a:lnTo>
                    <a:pt x="350520" y="491490"/>
                  </a:lnTo>
                  <a:lnTo>
                    <a:pt x="392430" y="495300"/>
                  </a:lnTo>
                  <a:lnTo>
                    <a:pt x="396240" y="563880"/>
                  </a:lnTo>
                  <a:lnTo>
                    <a:pt x="422910" y="594360"/>
                  </a:lnTo>
                  <a:lnTo>
                    <a:pt x="449580" y="647700"/>
                  </a:lnTo>
                  <a:lnTo>
                    <a:pt x="468630" y="689610"/>
                  </a:lnTo>
                  <a:lnTo>
                    <a:pt x="502920" y="701040"/>
                  </a:lnTo>
                  <a:lnTo>
                    <a:pt x="502920" y="807720"/>
                  </a:lnTo>
                  <a:lnTo>
                    <a:pt x="563880" y="811530"/>
                  </a:lnTo>
                  <a:lnTo>
                    <a:pt x="601980" y="868680"/>
                  </a:lnTo>
                  <a:lnTo>
                    <a:pt x="594360" y="963930"/>
                  </a:lnTo>
                  <a:lnTo>
                    <a:pt x="666750" y="971550"/>
                  </a:lnTo>
                  <a:lnTo>
                    <a:pt x="662940" y="1024890"/>
                  </a:lnTo>
                  <a:lnTo>
                    <a:pt x="674370" y="1040130"/>
                  </a:lnTo>
                  <a:lnTo>
                    <a:pt x="689610" y="1051560"/>
                  </a:lnTo>
                  <a:lnTo>
                    <a:pt x="693420" y="1082040"/>
                  </a:lnTo>
                  <a:lnTo>
                    <a:pt x="758190" y="1089660"/>
                  </a:lnTo>
                  <a:lnTo>
                    <a:pt x="758190" y="1123950"/>
                  </a:lnTo>
                  <a:lnTo>
                    <a:pt x="788670" y="1154430"/>
                  </a:lnTo>
                  <a:lnTo>
                    <a:pt x="815340" y="1230630"/>
                  </a:lnTo>
                  <a:lnTo>
                    <a:pt x="822960" y="1268730"/>
                  </a:lnTo>
                  <a:lnTo>
                    <a:pt x="883920" y="1268730"/>
                  </a:lnTo>
                  <a:lnTo>
                    <a:pt x="880110" y="1295400"/>
                  </a:lnTo>
                  <a:lnTo>
                    <a:pt x="910590" y="1310640"/>
                  </a:lnTo>
                  <a:lnTo>
                    <a:pt x="910590" y="1337310"/>
                  </a:lnTo>
                  <a:lnTo>
                    <a:pt x="994410" y="1348740"/>
                  </a:lnTo>
                  <a:lnTo>
                    <a:pt x="998220" y="1390650"/>
                  </a:lnTo>
                  <a:lnTo>
                    <a:pt x="1059180" y="1409700"/>
                  </a:lnTo>
                  <a:lnTo>
                    <a:pt x="1062990" y="1516380"/>
                  </a:lnTo>
                  <a:lnTo>
                    <a:pt x="1135380" y="1527810"/>
                  </a:lnTo>
                  <a:lnTo>
                    <a:pt x="1200150" y="1584960"/>
                  </a:lnTo>
                  <a:lnTo>
                    <a:pt x="1264920" y="1642110"/>
                  </a:lnTo>
                  <a:lnTo>
                    <a:pt x="1329690" y="1638300"/>
                  </a:lnTo>
                  <a:lnTo>
                    <a:pt x="1329690" y="1733550"/>
                  </a:lnTo>
                  <a:lnTo>
                    <a:pt x="1482090" y="1729740"/>
                  </a:lnTo>
                  <a:lnTo>
                    <a:pt x="1489710" y="1786890"/>
                  </a:lnTo>
                  <a:lnTo>
                    <a:pt x="1546860" y="1794510"/>
                  </a:lnTo>
                  <a:lnTo>
                    <a:pt x="1554480" y="1863090"/>
                  </a:lnTo>
                  <a:lnTo>
                    <a:pt x="1581150" y="1863090"/>
                  </a:lnTo>
                  <a:lnTo>
                    <a:pt x="1592580" y="1916430"/>
                  </a:lnTo>
                  <a:lnTo>
                    <a:pt x="1626870" y="1916430"/>
                  </a:lnTo>
                  <a:lnTo>
                    <a:pt x="1630680" y="1950720"/>
                  </a:lnTo>
                  <a:lnTo>
                    <a:pt x="1729740" y="1946910"/>
                  </a:lnTo>
                  <a:lnTo>
                    <a:pt x="1805940" y="1958340"/>
                  </a:lnTo>
                  <a:lnTo>
                    <a:pt x="1805940" y="2007870"/>
                  </a:lnTo>
                  <a:lnTo>
                    <a:pt x="1805940" y="2053590"/>
                  </a:lnTo>
                  <a:lnTo>
                    <a:pt x="1943100" y="2061210"/>
                  </a:lnTo>
                  <a:lnTo>
                    <a:pt x="1950720" y="2205990"/>
                  </a:lnTo>
                  <a:lnTo>
                    <a:pt x="2175510" y="2209800"/>
                  </a:lnTo>
                  <a:lnTo>
                    <a:pt x="2198370" y="2247900"/>
                  </a:lnTo>
                  <a:lnTo>
                    <a:pt x="2442210" y="2251710"/>
                  </a:lnTo>
                  <a:lnTo>
                    <a:pt x="2449830" y="2308860"/>
                  </a:lnTo>
                  <a:lnTo>
                    <a:pt x="2647950" y="2312670"/>
                  </a:lnTo>
                  <a:lnTo>
                    <a:pt x="2647950" y="2366010"/>
                  </a:lnTo>
                  <a:lnTo>
                    <a:pt x="3013710" y="2369820"/>
                  </a:lnTo>
                  <a:lnTo>
                    <a:pt x="3009900" y="2442210"/>
                  </a:lnTo>
                  <a:lnTo>
                    <a:pt x="4171950" y="2438400"/>
                  </a:lnTo>
                </a:path>
              </a:pathLst>
            </a:custGeom>
            <a:noFill/>
            <a:ln w="38100">
              <a:solidFill>
                <a:srgbClr val="63646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86890" y="2190115"/>
              <a:ext cx="3848100" cy="2697480"/>
            </a:xfrm>
            <a:custGeom>
              <a:avLst/>
              <a:gdLst>
                <a:gd name="connsiteX0" fmla="*/ 0 w 3794760"/>
                <a:gd name="connsiteY0" fmla="*/ 0 h 2602230"/>
                <a:gd name="connsiteX1" fmla="*/ 167640 w 3794760"/>
                <a:gd name="connsiteY1" fmla="*/ 3810 h 2602230"/>
                <a:gd name="connsiteX2" fmla="*/ 209550 w 3794760"/>
                <a:gd name="connsiteY2" fmla="*/ 53340 h 2602230"/>
                <a:gd name="connsiteX3" fmla="*/ 285750 w 3794760"/>
                <a:gd name="connsiteY3" fmla="*/ 53340 h 2602230"/>
                <a:gd name="connsiteX4" fmla="*/ 300990 w 3794760"/>
                <a:gd name="connsiteY4" fmla="*/ 121920 h 2602230"/>
                <a:gd name="connsiteX5" fmla="*/ 388620 w 3794760"/>
                <a:gd name="connsiteY5" fmla="*/ 133350 h 2602230"/>
                <a:gd name="connsiteX6" fmla="*/ 457200 w 3794760"/>
                <a:gd name="connsiteY6" fmla="*/ 163830 h 2602230"/>
                <a:gd name="connsiteX7" fmla="*/ 525780 w 3794760"/>
                <a:gd name="connsiteY7" fmla="*/ 186690 h 2602230"/>
                <a:gd name="connsiteX8" fmla="*/ 579120 w 3794760"/>
                <a:gd name="connsiteY8" fmla="*/ 247650 h 2602230"/>
                <a:gd name="connsiteX9" fmla="*/ 621030 w 3794760"/>
                <a:gd name="connsiteY9" fmla="*/ 247650 h 2602230"/>
                <a:gd name="connsiteX10" fmla="*/ 651510 w 3794760"/>
                <a:gd name="connsiteY10" fmla="*/ 300990 h 2602230"/>
                <a:gd name="connsiteX11" fmla="*/ 750570 w 3794760"/>
                <a:gd name="connsiteY11" fmla="*/ 396240 h 2602230"/>
                <a:gd name="connsiteX12" fmla="*/ 811530 w 3794760"/>
                <a:gd name="connsiteY12" fmla="*/ 407670 h 2602230"/>
                <a:gd name="connsiteX13" fmla="*/ 826770 w 3794760"/>
                <a:gd name="connsiteY13" fmla="*/ 495300 h 2602230"/>
                <a:gd name="connsiteX14" fmla="*/ 895350 w 3794760"/>
                <a:gd name="connsiteY14" fmla="*/ 605790 h 2602230"/>
                <a:gd name="connsiteX15" fmla="*/ 948690 w 3794760"/>
                <a:gd name="connsiteY15" fmla="*/ 609600 h 2602230"/>
                <a:gd name="connsiteX16" fmla="*/ 967740 w 3794760"/>
                <a:gd name="connsiteY16" fmla="*/ 697230 h 2602230"/>
                <a:gd name="connsiteX17" fmla="*/ 979170 w 3794760"/>
                <a:gd name="connsiteY17" fmla="*/ 735330 h 2602230"/>
                <a:gd name="connsiteX18" fmla="*/ 1047750 w 3794760"/>
                <a:gd name="connsiteY18" fmla="*/ 746760 h 2602230"/>
                <a:gd name="connsiteX19" fmla="*/ 1104900 w 3794760"/>
                <a:gd name="connsiteY19" fmla="*/ 773430 h 2602230"/>
                <a:gd name="connsiteX20" fmla="*/ 1120140 w 3794760"/>
                <a:gd name="connsiteY20" fmla="*/ 842010 h 2602230"/>
                <a:gd name="connsiteX21" fmla="*/ 1158240 w 3794760"/>
                <a:gd name="connsiteY21" fmla="*/ 895350 h 2602230"/>
                <a:gd name="connsiteX22" fmla="*/ 1162050 w 3794760"/>
                <a:gd name="connsiteY22" fmla="*/ 975360 h 2602230"/>
                <a:gd name="connsiteX23" fmla="*/ 1200150 w 3794760"/>
                <a:gd name="connsiteY23" fmla="*/ 986790 h 2602230"/>
                <a:gd name="connsiteX24" fmla="*/ 1215390 w 3794760"/>
                <a:gd name="connsiteY24" fmla="*/ 1062990 h 2602230"/>
                <a:gd name="connsiteX25" fmla="*/ 1242060 w 3794760"/>
                <a:gd name="connsiteY25" fmla="*/ 1146810 h 2602230"/>
                <a:gd name="connsiteX26" fmla="*/ 1283970 w 3794760"/>
                <a:gd name="connsiteY26" fmla="*/ 1230630 h 2602230"/>
                <a:gd name="connsiteX27" fmla="*/ 1341120 w 3794760"/>
                <a:gd name="connsiteY27" fmla="*/ 1242060 h 2602230"/>
                <a:gd name="connsiteX28" fmla="*/ 1447800 w 3794760"/>
                <a:gd name="connsiteY28" fmla="*/ 1341120 h 2602230"/>
                <a:gd name="connsiteX29" fmla="*/ 1470660 w 3794760"/>
                <a:gd name="connsiteY29" fmla="*/ 1344930 h 2602230"/>
                <a:gd name="connsiteX30" fmla="*/ 1478280 w 3794760"/>
                <a:gd name="connsiteY30" fmla="*/ 1390650 h 2602230"/>
                <a:gd name="connsiteX31" fmla="*/ 1577340 w 3794760"/>
                <a:gd name="connsiteY31" fmla="*/ 1398270 h 2602230"/>
                <a:gd name="connsiteX32" fmla="*/ 1611630 w 3794760"/>
                <a:gd name="connsiteY32" fmla="*/ 1432560 h 2602230"/>
                <a:gd name="connsiteX33" fmla="*/ 1615440 w 3794760"/>
                <a:gd name="connsiteY33" fmla="*/ 1470660 h 2602230"/>
                <a:gd name="connsiteX34" fmla="*/ 1649730 w 3794760"/>
                <a:gd name="connsiteY34" fmla="*/ 1508760 h 2602230"/>
                <a:gd name="connsiteX35" fmla="*/ 1699260 w 3794760"/>
                <a:gd name="connsiteY35" fmla="*/ 1539240 h 2602230"/>
                <a:gd name="connsiteX36" fmla="*/ 1748790 w 3794760"/>
                <a:gd name="connsiteY36" fmla="*/ 1569720 h 2602230"/>
                <a:gd name="connsiteX37" fmla="*/ 1847850 w 3794760"/>
                <a:gd name="connsiteY37" fmla="*/ 1581150 h 2602230"/>
                <a:gd name="connsiteX38" fmla="*/ 1855470 w 3794760"/>
                <a:gd name="connsiteY38" fmla="*/ 1615440 h 2602230"/>
                <a:gd name="connsiteX39" fmla="*/ 1981200 w 3794760"/>
                <a:gd name="connsiteY39" fmla="*/ 1619250 h 2602230"/>
                <a:gd name="connsiteX40" fmla="*/ 1988820 w 3794760"/>
                <a:gd name="connsiteY40" fmla="*/ 1661160 h 2602230"/>
                <a:gd name="connsiteX41" fmla="*/ 2198370 w 3794760"/>
                <a:gd name="connsiteY41" fmla="*/ 1657350 h 2602230"/>
                <a:gd name="connsiteX42" fmla="*/ 2190750 w 3794760"/>
                <a:gd name="connsiteY42" fmla="*/ 1710690 h 2602230"/>
                <a:gd name="connsiteX43" fmla="*/ 2202180 w 3794760"/>
                <a:gd name="connsiteY43" fmla="*/ 1710690 h 2602230"/>
                <a:gd name="connsiteX44" fmla="*/ 2202180 w 3794760"/>
                <a:gd name="connsiteY44" fmla="*/ 1752600 h 2602230"/>
                <a:gd name="connsiteX45" fmla="*/ 2301240 w 3794760"/>
                <a:gd name="connsiteY45" fmla="*/ 1760220 h 2602230"/>
                <a:gd name="connsiteX46" fmla="*/ 2316480 w 3794760"/>
                <a:gd name="connsiteY46" fmla="*/ 1798320 h 2602230"/>
                <a:gd name="connsiteX47" fmla="*/ 2339340 w 3794760"/>
                <a:gd name="connsiteY47" fmla="*/ 1897380 h 2602230"/>
                <a:gd name="connsiteX48" fmla="*/ 2415540 w 3794760"/>
                <a:gd name="connsiteY48" fmla="*/ 1901190 h 2602230"/>
                <a:gd name="connsiteX49" fmla="*/ 2426970 w 3794760"/>
                <a:gd name="connsiteY49" fmla="*/ 1958340 h 2602230"/>
                <a:gd name="connsiteX50" fmla="*/ 2442210 w 3794760"/>
                <a:gd name="connsiteY50" fmla="*/ 2004060 h 2602230"/>
                <a:gd name="connsiteX51" fmla="*/ 2644140 w 3794760"/>
                <a:gd name="connsiteY51" fmla="*/ 2011680 h 2602230"/>
                <a:gd name="connsiteX52" fmla="*/ 2647950 w 3794760"/>
                <a:gd name="connsiteY52" fmla="*/ 2065020 h 2602230"/>
                <a:gd name="connsiteX53" fmla="*/ 2701290 w 3794760"/>
                <a:gd name="connsiteY53" fmla="*/ 2072640 h 2602230"/>
                <a:gd name="connsiteX54" fmla="*/ 2708910 w 3794760"/>
                <a:gd name="connsiteY54" fmla="*/ 2125980 h 2602230"/>
                <a:gd name="connsiteX55" fmla="*/ 2720340 w 3794760"/>
                <a:gd name="connsiteY55" fmla="*/ 2145030 h 2602230"/>
                <a:gd name="connsiteX56" fmla="*/ 2724150 w 3794760"/>
                <a:gd name="connsiteY56" fmla="*/ 2202180 h 2602230"/>
                <a:gd name="connsiteX57" fmla="*/ 3284220 w 3794760"/>
                <a:gd name="connsiteY57" fmla="*/ 2213610 h 2602230"/>
                <a:gd name="connsiteX58" fmla="*/ 3291840 w 3794760"/>
                <a:gd name="connsiteY58" fmla="*/ 2289810 h 2602230"/>
                <a:gd name="connsiteX59" fmla="*/ 3463290 w 3794760"/>
                <a:gd name="connsiteY59" fmla="*/ 2297430 h 2602230"/>
                <a:gd name="connsiteX60" fmla="*/ 3467100 w 3794760"/>
                <a:gd name="connsiteY60" fmla="*/ 2388870 h 2602230"/>
                <a:gd name="connsiteX61" fmla="*/ 3547110 w 3794760"/>
                <a:gd name="connsiteY61" fmla="*/ 2396490 h 2602230"/>
                <a:gd name="connsiteX62" fmla="*/ 3550920 w 3794760"/>
                <a:gd name="connsiteY62" fmla="*/ 2487930 h 2602230"/>
                <a:gd name="connsiteX63" fmla="*/ 3790950 w 3794760"/>
                <a:gd name="connsiteY63" fmla="*/ 2495550 h 2602230"/>
                <a:gd name="connsiteX64" fmla="*/ 3794760 w 3794760"/>
                <a:gd name="connsiteY64" fmla="*/ 2602230 h 2602230"/>
                <a:gd name="connsiteX0" fmla="*/ 0 w 3794760"/>
                <a:gd name="connsiteY0" fmla="*/ 0 h 2602230"/>
                <a:gd name="connsiteX1" fmla="*/ 167640 w 3794760"/>
                <a:gd name="connsiteY1" fmla="*/ 3810 h 2602230"/>
                <a:gd name="connsiteX2" fmla="*/ 209550 w 3794760"/>
                <a:gd name="connsiteY2" fmla="*/ 53340 h 2602230"/>
                <a:gd name="connsiteX3" fmla="*/ 285750 w 3794760"/>
                <a:gd name="connsiteY3" fmla="*/ 53340 h 2602230"/>
                <a:gd name="connsiteX4" fmla="*/ 300990 w 3794760"/>
                <a:gd name="connsiteY4" fmla="*/ 121920 h 2602230"/>
                <a:gd name="connsiteX5" fmla="*/ 388620 w 3794760"/>
                <a:gd name="connsiteY5" fmla="*/ 133350 h 2602230"/>
                <a:gd name="connsiteX6" fmla="*/ 457200 w 3794760"/>
                <a:gd name="connsiteY6" fmla="*/ 163830 h 2602230"/>
                <a:gd name="connsiteX7" fmla="*/ 525780 w 3794760"/>
                <a:gd name="connsiteY7" fmla="*/ 186690 h 2602230"/>
                <a:gd name="connsiteX8" fmla="*/ 579120 w 3794760"/>
                <a:gd name="connsiteY8" fmla="*/ 247650 h 2602230"/>
                <a:gd name="connsiteX9" fmla="*/ 621030 w 3794760"/>
                <a:gd name="connsiteY9" fmla="*/ 247650 h 2602230"/>
                <a:gd name="connsiteX10" fmla="*/ 651510 w 3794760"/>
                <a:gd name="connsiteY10" fmla="*/ 300990 h 2602230"/>
                <a:gd name="connsiteX11" fmla="*/ 750570 w 3794760"/>
                <a:gd name="connsiteY11" fmla="*/ 396240 h 2602230"/>
                <a:gd name="connsiteX12" fmla="*/ 811530 w 3794760"/>
                <a:gd name="connsiteY12" fmla="*/ 407670 h 2602230"/>
                <a:gd name="connsiteX13" fmla="*/ 826770 w 3794760"/>
                <a:gd name="connsiteY13" fmla="*/ 495300 h 2602230"/>
                <a:gd name="connsiteX14" fmla="*/ 895350 w 3794760"/>
                <a:gd name="connsiteY14" fmla="*/ 605790 h 2602230"/>
                <a:gd name="connsiteX15" fmla="*/ 948690 w 3794760"/>
                <a:gd name="connsiteY15" fmla="*/ 609600 h 2602230"/>
                <a:gd name="connsiteX16" fmla="*/ 967740 w 3794760"/>
                <a:gd name="connsiteY16" fmla="*/ 697230 h 2602230"/>
                <a:gd name="connsiteX17" fmla="*/ 979170 w 3794760"/>
                <a:gd name="connsiteY17" fmla="*/ 735330 h 2602230"/>
                <a:gd name="connsiteX18" fmla="*/ 1047750 w 3794760"/>
                <a:gd name="connsiteY18" fmla="*/ 746760 h 2602230"/>
                <a:gd name="connsiteX19" fmla="*/ 1104900 w 3794760"/>
                <a:gd name="connsiteY19" fmla="*/ 773430 h 2602230"/>
                <a:gd name="connsiteX20" fmla="*/ 1120140 w 3794760"/>
                <a:gd name="connsiteY20" fmla="*/ 842010 h 2602230"/>
                <a:gd name="connsiteX21" fmla="*/ 1158240 w 3794760"/>
                <a:gd name="connsiteY21" fmla="*/ 895350 h 2602230"/>
                <a:gd name="connsiteX22" fmla="*/ 1162050 w 3794760"/>
                <a:gd name="connsiteY22" fmla="*/ 975360 h 2602230"/>
                <a:gd name="connsiteX23" fmla="*/ 1200150 w 3794760"/>
                <a:gd name="connsiteY23" fmla="*/ 986790 h 2602230"/>
                <a:gd name="connsiteX24" fmla="*/ 1215390 w 3794760"/>
                <a:gd name="connsiteY24" fmla="*/ 1062990 h 2602230"/>
                <a:gd name="connsiteX25" fmla="*/ 1242060 w 3794760"/>
                <a:gd name="connsiteY25" fmla="*/ 1146810 h 2602230"/>
                <a:gd name="connsiteX26" fmla="*/ 1283970 w 3794760"/>
                <a:gd name="connsiteY26" fmla="*/ 1230630 h 2602230"/>
                <a:gd name="connsiteX27" fmla="*/ 1341120 w 3794760"/>
                <a:gd name="connsiteY27" fmla="*/ 1242060 h 2602230"/>
                <a:gd name="connsiteX28" fmla="*/ 1447800 w 3794760"/>
                <a:gd name="connsiteY28" fmla="*/ 1341120 h 2602230"/>
                <a:gd name="connsiteX29" fmla="*/ 1470660 w 3794760"/>
                <a:gd name="connsiteY29" fmla="*/ 1344930 h 2602230"/>
                <a:gd name="connsiteX30" fmla="*/ 1478280 w 3794760"/>
                <a:gd name="connsiteY30" fmla="*/ 1390650 h 2602230"/>
                <a:gd name="connsiteX31" fmla="*/ 1577340 w 3794760"/>
                <a:gd name="connsiteY31" fmla="*/ 1398270 h 2602230"/>
                <a:gd name="connsiteX32" fmla="*/ 1611630 w 3794760"/>
                <a:gd name="connsiteY32" fmla="*/ 1432560 h 2602230"/>
                <a:gd name="connsiteX33" fmla="*/ 1615440 w 3794760"/>
                <a:gd name="connsiteY33" fmla="*/ 1470660 h 2602230"/>
                <a:gd name="connsiteX34" fmla="*/ 1649730 w 3794760"/>
                <a:gd name="connsiteY34" fmla="*/ 1508760 h 2602230"/>
                <a:gd name="connsiteX35" fmla="*/ 1699260 w 3794760"/>
                <a:gd name="connsiteY35" fmla="*/ 1539240 h 2602230"/>
                <a:gd name="connsiteX36" fmla="*/ 1748790 w 3794760"/>
                <a:gd name="connsiteY36" fmla="*/ 1569720 h 2602230"/>
                <a:gd name="connsiteX37" fmla="*/ 1847850 w 3794760"/>
                <a:gd name="connsiteY37" fmla="*/ 1581150 h 2602230"/>
                <a:gd name="connsiteX38" fmla="*/ 1855470 w 3794760"/>
                <a:gd name="connsiteY38" fmla="*/ 1615440 h 2602230"/>
                <a:gd name="connsiteX39" fmla="*/ 1981200 w 3794760"/>
                <a:gd name="connsiteY39" fmla="*/ 1619250 h 2602230"/>
                <a:gd name="connsiteX40" fmla="*/ 1988820 w 3794760"/>
                <a:gd name="connsiteY40" fmla="*/ 1661160 h 2602230"/>
                <a:gd name="connsiteX41" fmla="*/ 2198370 w 3794760"/>
                <a:gd name="connsiteY41" fmla="*/ 1657350 h 2602230"/>
                <a:gd name="connsiteX42" fmla="*/ 2190750 w 3794760"/>
                <a:gd name="connsiteY42" fmla="*/ 1710690 h 2602230"/>
                <a:gd name="connsiteX43" fmla="*/ 2202180 w 3794760"/>
                <a:gd name="connsiteY43" fmla="*/ 1710690 h 2602230"/>
                <a:gd name="connsiteX44" fmla="*/ 2202180 w 3794760"/>
                <a:gd name="connsiteY44" fmla="*/ 1752600 h 2602230"/>
                <a:gd name="connsiteX45" fmla="*/ 2301240 w 3794760"/>
                <a:gd name="connsiteY45" fmla="*/ 1760220 h 2602230"/>
                <a:gd name="connsiteX46" fmla="*/ 2316480 w 3794760"/>
                <a:gd name="connsiteY46" fmla="*/ 1798320 h 2602230"/>
                <a:gd name="connsiteX47" fmla="*/ 2339340 w 3794760"/>
                <a:gd name="connsiteY47" fmla="*/ 1897380 h 2602230"/>
                <a:gd name="connsiteX48" fmla="*/ 2415540 w 3794760"/>
                <a:gd name="connsiteY48" fmla="*/ 1901190 h 2602230"/>
                <a:gd name="connsiteX49" fmla="*/ 2426970 w 3794760"/>
                <a:gd name="connsiteY49" fmla="*/ 1958340 h 2602230"/>
                <a:gd name="connsiteX50" fmla="*/ 2442210 w 3794760"/>
                <a:gd name="connsiteY50" fmla="*/ 2004060 h 2602230"/>
                <a:gd name="connsiteX51" fmla="*/ 2644140 w 3794760"/>
                <a:gd name="connsiteY51" fmla="*/ 2011680 h 2602230"/>
                <a:gd name="connsiteX52" fmla="*/ 2647950 w 3794760"/>
                <a:gd name="connsiteY52" fmla="*/ 2065020 h 2602230"/>
                <a:gd name="connsiteX53" fmla="*/ 2701290 w 3794760"/>
                <a:gd name="connsiteY53" fmla="*/ 2072640 h 2602230"/>
                <a:gd name="connsiteX54" fmla="*/ 2708910 w 3794760"/>
                <a:gd name="connsiteY54" fmla="*/ 2125980 h 2602230"/>
                <a:gd name="connsiteX55" fmla="*/ 2720340 w 3794760"/>
                <a:gd name="connsiteY55" fmla="*/ 2145030 h 2602230"/>
                <a:gd name="connsiteX56" fmla="*/ 2724150 w 3794760"/>
                <a:gd name="connsiteY56" fmla="*/ 2202180 h 2602230"/>
                <a:gd name="connsiteX57" fmla="*/ 3284220 w 3794760"/>
                <a:gd name="connsiteY57" fmla="*/ 2213610 h 2602230"/>
                <a:gd name="connsiteX58" fmla="*/ 3291840 w 3794760"/>
                <a:gd name="connsiteY58" fmla="*/ 2289810 h 2602230"/>
                <a:gd name="connsiteX59" fmla="*/ 3463290 w 3794760"/>
                <a:gd name="connsiteY59" fmla="*/ 2297430 h 2602230"/>
                <a:gd name="connsiteX60" fmla="*/ 3467100 w 3794760"/>
                <a:gd name="connsiteY60" fmla="*/ 2388870 h 2602230"/>
                <a:gd name="connsiteX61" fmla="*/ 3547110 w 3794760"/>
                <a:gd name="connsiteY61" fmla="*/ 2396490 h 2602230"/>
                <a:gd name="connsiteX62" fmla="*/ 3550920 w 3794760"/>
                <a:gd name="connsiteY62" fmla="*/ 2487930 h 2602230"/>
                <a:gd name="connsiteX63" fmla="*/ 3790950 w 3794760"/>
                <a:gd name="connsiteY63" fmla="*/ 2495550 h 2602230"/>
                <a:gd name="connsiteX64" fmla="*/ 3790950 w 3794760"/>
                <a:gd name="connsiteY64" fmla="*/ 2545080 h 2602230"/>
                <a:gd name="connsiteX65" fmla="*/ 3794760 w 3794760"/>
                <a:gd name="connsiteY65" fmla="*/ 2602230 h 2602230"/>
                <a:gd name="connsiteX0" fmla="*/ 0 w 3802380"/>
                <a:gd name="connsiteY0" fmla="*/ 0 h 2697480"/>
                <a:gd name="connsiteX1" fmla="*/ 167640 w 3802380"/>
                <a:gd name="connsiteY1" fmla="*/ 3810 h 2697480"/>
                <a:gd name="connsiteX2" fmla="*/ 209550 w 3802380"/>
                <a:gd name="connsiteY2" fmla="*/ 53340 h 2697480"/>
                <a:gd name="connsiteX3" fmla="*/ 285750 w 3802380"/>
                <a:gd name="connsiteY3" fmla="*/ 53340 h 2697480"/>
                <a:gd name="connsiteX4" fmla="*/ 300990 w 3802380"/>
                <a:gd name="connsiteY4" fmla="*/ 121920 h 2697480"/>
                <a:gd name="connsiteX5" fmla="*/ 388620 w 3802380"/>
                <a:gd name="connsiteY5" fmla="*/ 133350 h 2697480"/>
                <a:gd name="connsiteX6" fmla="*/ 457200 w 3802380"/>
                <a:gd name="connsiteY6" fmla="*/ 163830 h 2697480"/>
                <a:gd name="connsiteX7" fmla="*/ 525780 w 3802380"/>
                <a:gd name="connsiteY7" fmla="*/ 186690 h 2697480"/>
                <a:gd name="connsiteX8" fmla="*/ 579120 w 3802380"/>
                <a:gd name="connsiteY8" fmla="*/ 247650 h 2697480"/>
                <a:gd name="connsiteX9" fmla="*/ 621030 w 3802380"/>
                <a:gd name="connsiteY9" fmla="*/ 247650 h 2697480"/>
                <a:gd name="connsiteX10" fmla="*/ 651510 w 3802380"/>
                <a:gd name="connsiteY10" fmla="*/ 300990 h 2697480"/>
                <a:gd name="connsiteX11" fmla="*/ 750570 w 3802380"/>
                <a:gd name="connsiteY11" fmla="*/ 396240 h 2697480"/>
                <a:gd name="connsiteX12" fmla="*/ 811530 w 3802380"/>
                <a:gd name="connsiteY12" fmla="*/ 407670 h 2697480"/>
                <a:gd name="connsiteX13" fmla="*/ 826770 w 3802380"/>
                <a:gd name="connsiteY13" fmla="*/ 495300 h 2697480"/>
                <a:gd name="connsiteX14" fmla="*/ 895350 w 3802380"/>
                <a:gd name="connsiteY14" fmla="*/ 605790 h 2697480"/>
                <a:gd name="connsiteX15" fmla="*/ 948690 w 3802380"/>
                <a:gd name="connsiteY15" fmla="*/ 609600 h 2697480"/>
                <a:gd name="connsiteX16" fmla="*/ 967740 w 3802380"/>
                <a:gd name="connsiteY16" fmla="*/ 697230 h 2697480"/>
                <a:gd name="connsiteX17" fmla="*/ 979170 w 3802380"/>
                <a:gd name="connsiteY17" fmla="*/ 735330 h 2697480"/>
                <a:gd name="connsiteX18" fmla="*/ 1047750 w 3802380"/>
                <a:gd name="connsiteY18" fmla="*/ 746760 h 2697480"/>
                <a:gd name="connsiteX19" fmla="*/ 1104900 w 3802380"/>
                <a:gd name="connsiteY19" fmla="*/ 773430 h 2697480"/>
                <a:gd name="connsiteX20" fmla="*/ 1120140 w 3802380"/>
                <a:gd name="connsiteY20" fmla="*/ 842010 h 2697480"/>
                <a:gd name="connsiteX21" fmla="*/ 1158240 w 3802380"/>
                <a:gd name="connsiteY21" fmla="*/ 895350 h 2697480"/>
                <a:gd name="connsiteX22" fmla="*/ 1162050 w 3802380"/>
                <a:gd name="connsiteY22" fmla="*/ 975360 h 2697480"/>
                <a:gd name="connsiteX23" fmla="*/ 1200150 w 3802380"/>
                <a:gd name="connsiteY23" fmla="*/ 986790 h 2697480"/>
                <a:gd name="connsiteX24" fmla="*/ 1215390 w 3802380"/>
                <a:gd name="connsiteY24" fmla="*/ 1062990 h 2697480"/>
                <a:gd name="connsiteX25" fmla="*/ 1242060 w 3802380"/>
                <a:gd name="connsiteY25" fmla="*/ 1146810 h 2697480"/>
                <a:gd name="connsiteX26" fmla="*/ 1283970 w 3802380"/>
                <a:gd name="connsiteY26" fmla="*/ 1230630 h 2697480"/>
                <a:gd name="connsiteX27" fmla="*/ 1341120 w 3802380"/>
                <a:gd name="connsiteY27" fmla="*/ 1242060 h 2697480"/>
                <a:gd name="connsiteX28" fmla="*/ 1447800 w 3802380"/>
                <a:gd name="connsiteY28" fmla="*/ 1341120 h 2697480"/>
                <a:gd name="connsiteX29" fmla="*/ 1470660 w 3802380"/>
                <a:gd name="connsiteY29" fmla="*/ 1344930 h 2697480"/>
                <a:gd name="connsiteX30" fmla="*/ 1478280 w 3802380"/>
                <a:gd name="connsiteY30" fmla="*/ 1390650 h 2697480"/>
                <a:gd name="connsiteX31" fmla="*/ 1577340 w 3802380"/>
                <a:gd name="connsiteY31" fmla="*/ 1398270 h 2697480"/>
                <a:gd name="connsiteX32" fmla="*/ 1611630 w 3802380"/>
                <a:gd name="connsiteY32" fmla="*/ 1432560 h 2697480"/>
                <a:gd name="connsiteX33" fmla="*/ 1615440 w 3802380"/>
                <a:gd name="connsiteY33" fmla="*/ 1470660 h 2697480"/>
                <a:gd name="connsiteX34" fmla="*/ 1649730 w 3802380"/>
                <a:gd name="connsiteY34" fmla="*/ 1508760 h 2697480"/>
                <a:gd name="connsiteX35" fmla="*/ 1699260 w 3802380"/>
                <a:gd name="connsiteY35" fmla="*/ 1539240 h 2697480"/>
                <a:gd name="connsiteX36" fmla="*/ 1748790 w 3802380"/>
                <a:gd name="connsiteY36" fmla="*/ 1569720 h 2697480"/>
                <a:gd name="connsiteX37" fmla="*/ 1847850 w 3802380"/>
                <a:gd name="connsiteY37" fmla="*/ 1581150 h 2697480"/>
                <a:gd name="connsiteX38" fmla="*/ 1855470 w 3802380"/>
                <a:gd name="connsiteY38" fmla="*/ 1615440 h 2697480"/>
                <a:gd name="connsiteX39" fmla="*/ 1981200 w 3802380"/>
                <a:gd name="connsiteY39" fmla="*/ 1619250 h 2697480"/>
                <a:gd name="connsiteX40" fmla="*/ 1988820 w 3802380"/>
                <a:gd name="connsiteY40" fmla="*/ 1661160 h 2697480"/>
                <a:gd name="connsiteX41" fmla="*/ 2198370 w 3802380"/>
                <a:gd name="connsiteY41" fmla="*/ 1657350 h 2697480"/>
                <a:gd name="connsiteX42" fmla="*/ 2190750 w 3802380"/>
                <a:gd name="connsiteY42" fmla="*/ 1710690 h 2697480"/>
                <a:gd name="connsiteX43" fmla="*/ 2202180 w 3802380"/>
                <a:gd name="connsiteY43" fmla="*/ 1710690 h 2697480"/>
                <a:gd name="connsiteX44" fmla="*/ 2202180 w 3802380"/>
                <a:gd name="connsiteY44" fmla="*/ 1752600 h 2697480"/>
                <a:gd name="connsiteX45" fmla="*/ 2301240 w 3802380"/>
                <a:gd name="connsiteY45" fmla="*/ 1760220 h 2697480"/>
                <a:gd name="connsiteX46" fmla="*/ 2316480 w 3802380"/>
                <a:gd name="connsiteY46" fmla="*/ 1798320 h 2697480"/>
                <a:gd name="connsiteX47" fmla="*/ 2339340 w 3802380"/>
                <a:gd name="connsiteY47" fmla="*/ 1897380 h 2697480"/>
                <a:gd name="connsiteX48" fmla="*/ 2415540 w 3802380"/>
                <a:gd name="connsiteY48" fmla="*/ 1901190 h 2697480"/>
                <a:gd name="connsiteX49" fmla="*/ 2426970 w 3802380"/>
                <a:gd name="connsiteY49" fmla="*/ 1958340 h 2697480"/>
                <a:gd name="connsiteX50" fmla="*/ 2442210 w 3802380"/>
                <a:gd name="connsiteY50" fmla="*/ 2004060 h 2697480"/>
                <a:gd name="connsiteX51" fmla="*/ 2644140 w 3802380"/>
                <a:gd name="connsiteY51" fmla="*/ 2011680 h 2697480"/>
                <a:gd name="connsiteX52" fmla="*/ 2647950 w 3802380"/>
                <a:gd name="connsiteY52" fmla="*/ 2065020 h 2697480"/>
                <a:gd name="connsiteX53" fmla="*/ 2701290 w 3802380"/>
                <a:gd name="connsiteY53" fmla="*/ 2072640 h 2697480"/>
                <a:gd name="connsiteX54" fmla="*/ 2708910 w 3802380"/>
                <a:gd name="connsiteY54" fmla="*/ 2125980 h 2697480"/>
                <a:gd name="connsiteX55" fmla="*/ 2720340 w 3802380"/>
                <a:gd name="connsiteY55" fmla="*/ 2145030 h 2697480"/>
                <a:gd name="connsiteX56" fmla="*/ 2724150 w 3802380"/>
                <a:gd name="connsiteY56" fmla="*/ 2202180 h 2697480"/>
                <a:gd name="connsiteX57" fmla="*/ 3284220 w 3802380"/>
                <a:gd name="connsiteY57" fmla="*/ 2213610 h 2697480"/>
                <a:gd name="connsiteX58" fmla="*/ 3291840 w 3802380"/>
                <a:gd name="connsiteY58" fmla="*/ 2289810 h 2697480"/>
                <a:gd name="connsiteX59" fmla="*/ 3463290 w 3802380"/>
                <a:gd name="connsiteY59" fmla="*/ 2297430 h 2697480"/>
                <a:gd name="connsiteX60" fmla="*/ 3467100 w 3802380"/>
                <a:gd name="connsiteY60" fmla="*/ 2388870 h 2697480"/>
                <a:gd name="connsiteX61" fmla="*/ 3547110 w 3802380"/>
                <a:gd name="connsiteY61" fmla="*/ 2396490 h 2697480"/>
                <a:gd name="connsiteX62" fmla="*/ 3550920 w 3802380"/>
                <a:gd name="connsiteY62" fmla="*/ 2487930 h 2697480"/>
                <a:gd name="connsiteX63" fmla="*/ 3790950 w 3802380"/>
                <a:gd name="connsiteY63" fmla="*/ 2495550 h 2697480"/>
                <a:gd name="connsiteX64" fmla="*/ 3790950 w 3802380"/>
                <a:gd name="connsiteY64" fmla="*/ 2545080 h 2697480"/>
                <a:gd name="connsiteX65" fmla="*/ 3802380 w 3802380"/>
                <a:gd name="connsiteY65" fmla="*/ 2697480 h 2697480"/>
                <a:gd name="connsiteX0" fmla="*/ 0 w 3851910"/>
                <a:gd name="connsiteY0" fmla="*/ 0 h 2697480"/>
                <a:gd name="connsiteX1" fmla="*/ 167640 w 3851910"/>
                <a:gd name="connsiteY1" fmla="*/ 3810 h 2697480"/>
                <a:gd name="connsiteX2" fmla="*/ 209550 w 3851910"/>
                <a:gd name="connsiteY2" fmla="*/ 53340 h 2697480"/>
                <a:gd name="connsiteX3" fmla="*/ 285750 w 3851910"/>
                <a:gd name="connsiteY3" fmla="*/ 53340 h 2697480"/>
                <a:gd name="connsiteX4" fmla="*/ 300990 w 3851910"/>
                <a:gd name="connsiteY4" fmla="*/ 121920 h 2697480"/>
                <a:gd name="connsiteX5" fmla="*/ 388620 w 3851910"/>
                <a:gd name="connsiteY5" fmla="*/ 133350 h 2697480"/>
                <a:gd name="connsiteX6" fmla="*/ 457200 w 3851910"/>
                <a:gd name="connsiteY6" fmla="*/ 163830 h 2697480"/>
                <a:gd name="connsiteX7" fmla="*/ 525780 w 3851910"/>
                <a:gd name="connsiteY7" fmla="*/ 186690 h 2697480"/>
                <a:gd name="connsiteX8" fmla="*/ 579120 w 3851910"/>
                <a:gd name="connsiteY8" fmla="*/ 247650 h 2697480"/>
                <a:gd name="connsiteX9" fmla="*/ 621030 w 3851910"/>
                <a:gd name="connsiteY9" fmla="*/ 247650 h 2697480"/>
                <a:gd name="connsiteX10" fmla="*/ 651510 w 3851910"/>
                <a:gd name="connsiteY10" fmla="*/ 300990 h 2697480"/>
                <a:gd name="connsiteX11" fmla="*/ 750570 w 3851910"/>
                <a:gd name="connsiteY11" fmla="*/ 396240 h 2697480"/>
                <a:gd name="connsiteX12" fmla="*/ 811530 w 3851910"/>
                <a:gd name="connsiteY12" fmla="*/ 407670 h 2697480"/>
                <a:gd name="connsiteX13" fmla="*/ 826770 w 3851910"/>
                <a:gd name="connsiteY13" fmla="*/ 495300 h 2697480"/>
                <a:gd name="connsiteX14" fmla="*/ 895350 w 3851910"/>
                <a:gd name="connsiteY14" fmla="*/ 605790 h 2697480"/>
                <a:gd name="connsiteX15" fmla="*/ 948690 w 3851910"/>
                <a:gd name="connsiteY15" fmla="*/ 609600 h 2697480"/>
                <a:gd name="connsiteX16" fmla="*/ 967740 w 3851910"/>
                <a:gd name="connsiteY16" fmla="*/ 697230 h 2697480"/>
                <a:gd name="connsiteX17" fmla="*/ 979170 w 3851910"/>
                <a:gd name="connsiteY17" fmla="*/ 735330 h 2697480"/>
                <a:gd name="connsiteX18" fmla="*/ 1047750 w 3851910"/>
                <a:gd name="connsiteY18" fmla="*/ 746760 h 2697480"/>
                <a:gd name="connsiteX19" fmla="*/ 1104900 w 3851910"/>
                <a:gd name="connsiteY19" fmla="*/ 773430 h 2697480"/>
                <a:gd name="connsiteX20" fmla="*/ 1120140 w 3851910"/>
                <a:gd name="connsiteY20" fmla="*/ 842010 h 2697480"/>
                <a:gd name="connsiteX21" fmla="*/ 1158240 w 3851910"/>
                <a:gd name="connsiteY21" fmla="*/ 895350 h 2697480"/>
                <a:gd name="connsiteX22" fmla="*/ 1162050 w 3851910"/>
                <a:gd name="connsiteY22" fmla="*/ 975360 h 2697480"/>
                <a:gd name="connsiteX23" fmla="*/ 1200150 w 3851910"/>
                <a:gd name="connsiteY23" fmla="*/ 986790 h 2697480"/>
                <a:gd name="connsiteX24" fmla="*/ 1215390 w 3851910"/>
                <a:gd name="connsiteY24" fmla="*/ 1062990 h 2697480"/>
                <a:gd name="connsiteX25" fmla="*/ 1242060 w 3851910"/>
                <a:gd name="connsiteY25" fmla="*/ 1146810 h 2697480"/>
                <a:gd name="connsiteX26" fmla="*/ 1283970 w 3851910"/>
                <a:gd name="connsiteY26" fmla="*/ 1230630 h 2697480"/>
                <a:gd name="connsiteX27" fmla="*/ 1341120 w 3851910"/>
                <a:gd name="connsiteY27" fmla="*/ 1242060 h 2697480"/>
                <a:gd name="connsiteX28" fmla="*/ 1447800 w 3851910"/>
                <a:gd name="connsiteY28" fmla="*/ 1341120 h 2697480"/>
                <a:gd name="connsiteX29" fmla="*/ 1470660 w 3851910"/>
                <a:gd name="connsiteY29" fmla="*/ 1344930 h 2697480"/>
                <a:gd name="connsiteX30" fmla="*/ 1478280 w 3851910"/>
                <a:gd name="connsiteY30" fmla="*/ 1390650 h 2697480"/>
                <a:gd name="connsiteX31" fmla="*/ 1577340 w 3851910"/>
                <a:gd name="connsiteY31" fmla="*/ 1398270 h 2697480"/>
                <a:gd name="connsiteX32" fmla="*/ 1611630 w 3851910"/>
                <a:gd name="connsiteY32" fmla="*/ 1432560 h 2697480"/>
                <a:gd name="connsiteX33" fmla="*/ 1615440 w 3851910"/>
                <a:gd name="connsiteY33" fmla="*/ 1470660 h 2697480"/>
                <a:gd name="connsiteX34" fmla="*/ 1649730 w 3851910"/>
                <a:gd name="connsiteY34" fmla="*/ 1508760 h 2697480"/>
                <a:gd name="connsiteX35" fmla="*/ 1699260 w 3851910"/>
                <a:gd name="connsiteY35" fmla="*/ 1539240 h 2697480"/>
                <a:gd name="connsiteX36" fmla="*/ 1748790 w 3851910"/>
                <a:gd name="connsiteY36" fmla="*/ 1569720 h 2697480"/>
                <a:gd name="connsiteX37" fmla="*/ 1847850 w 3851910"/>
                <a:gd name="connsiteY37" fmla="*/ 1581150 h 2697480"/>
                <a:gd name="connsiteX38" fmla="*/ 1855470 w 3851910"/>
                <a:gd name="connsiteY38" fmla="*/ 1615440 h 2697480"/>
                <a:gd name="connsiteX39" fmla="*/ 1981200 w 3851910"/>
                <a:gd name="connsiteY39" fmla="*/ 1619250 h 2697480"/>
                <a:gd name="connsiteX40" fmla="*/ 1988820 w 3851910"/>
                <a:gd name="connsiteY40" fmla="*/ 1661160 h 2697480"/>
                <a:gd name="connsiteX41" fmla="*/ 2198370 w 3851910"/>
                <a:gd name="connsiteY41" fmla="*/ 1657350 h 2697480"/>
                <a:gd name="connsiteX42" fmla="*/ 2190750 w 3851910"/>
                <a:gd name="connsiteY42" fmla="*/ 1710690 h 2697480"/>
                <a:gd name="connsiteX43" fmla="*/ 2202180 w 3851910"/>
                <a:gd name="connsiteY43" fmla="*/ 1710690 h 2697480"/>
                <a:gd name="connsiteX44" fmla="*/ 2202180 w 3851910"/>
                <a:gd name="connsiteY44" fmla="*/ 1752600 h 2697480"/>
                <a:gd name="connsiteX45" fmla="*/ 2301240 w 3851910"/>
                <a:gd name="connsiteY45" fmla="*/ 1760220 h 2697480"/>
                <a:gd name="connsiteX46" fmla="*/ 2316480 w 3851910"/>
                <a:gd name="connsiteY46" fmla="*/ 1798320 h 2697480"/>
                <a:gd name="connsiteX47" fmla="*/ 2339340 w 3851910"/>
                <a:gd name="connsiteY47" fmla="*/ 1897380 h 2697480"/>
                <a:gd name="connsiteX48" fmla="*/ 2415540 w 3851910"/>
                <a:gd name="connsiteY48" fmla="*/ 1901190 h 2697480"/>
                <a:gd name="connsiteX49" fmla="*/ 2426970 w 3851910"/>
                <a:gd name="connsiteY49" fmla="*/ 1958340 h 2697480"/>
                <a:gd name="connsiteX50" fmla="*/ 2442210 w 3851910"/>
                <a:gd name="connsiteY50" fmla="*/ 2004060 h 2697480"/>
                <a:gd name="connsiteX51" fmla="*/ 2644140 w 3851910"/>
                <a:gd name="connsiteY51" fmla="*/ 2011680 h 2697480"/>
                <a:gd name="connsiteX52" fmla="*/ 2647950 w 3851910"/>
                <a:gd name="connsiteY52" fmla="*/ 2065020 h 2697480"/>
                <a:gd name="connsiteX53" fmla="*/ 2701290 w 3851910"/>
                <a:gd name="connsiteY53" fmla="*/ 2072640 h 2697480"/>
                <a:gd name="connsiteX54" fmla="*/ 2708910 w 3851910"/>
                <a:gd name="connsiteY54" fmla="*/ 2125980 h 2697480"/>
                <a:gd name="connsiteX55" fmla="*/ 2720340 w 3851910"/>
                <a:gd name="connsiteY55" fmla="*/ 2145030 h 2697480"/>
                <a:gd name="connsiteX56" fmla="*/ 2724150 w 3851910"/>
                <a:gd name="connsiteY56" fmla="*/ 2202180 h 2697480"/>
                <a:gd name="connsiteX57" fmla="*/ 3284220 w 3851910"/>
                <a:gd name="connsiteY57" fmla="*/ 2213610 h 2697480"/>
                <a:gd name="connsiteX58" fmla="*/ 3291840 w 3851910"/>
                <a:gd name="connsiteY58" fmla="*/ 2289810 h 2697480"/>
                <a:gd name="connsiteX59" fmla="*/ 3463290 w 3851910"/>
                <a:gd name="connsiteY59" fmla="*/ 2297430 h 2697480"/>
                <a:gd name="connsiteX60" fmla="*/ 3467100 w 3851910"/>
                <a:gd name="connsiteY60" fmla="*/ 2388870 h 2697480"/>
                <a:gd name="connsiteX61" fmla="*/ 3547110 w 3851910"/>
                <a:gd name="connsiteY61" fmla="*/ 2396490 h 2697480"/>
                <a:gd name="connsiteX62" fmla="*/ 3550920 w 3851910"/>
                <a:gd name="connsiteY62" fmla="*/ 2487930 h 2697480"/>
                <a:gd name="connsiteX63" fmla="*/ 3790950 w 3851910"/>
                <a:gd name="connsiteY63" fmla="*/ 2495550 h 2697480"/>
                <a:gd name="connsiteX64" fmla="*/ 3790950 w 3851910"/>
                <a:gd name="connsiteY64" fmla="*/ 2545080 h 2697480"/>
                <a:gd name="connsiteX65" fmla="*/ 3851910 w 3851910"/>
                <a:gd name="connsiteY65" fmla="*/ 2697480 h 2697480"/>
                <a:gd name="connsiteX0" fmla="*/ 0 w 3851910"/>
                <a:gd name="connsiteY0" fmla="*/ 0 h 2697480"/>
                <a:gd name="connsiteX1" fmla="*/ 167640 w 3851910"/>
                <a:gd name="connsiteY1" fmla="*/ 3810 h 2697480"/>
                <a:gd name="connsiteX2" fmla="*/ 209550 w 3851910"/>
                <a:gd name="connsiteY2" fmla="*/ 53340 h 2697480"/>
                <a:gd name="connsiteX3" fmla="*/ 285750 w 3851910"/>
                <a:gd name="connsiteY3" fmla="*/ 53340 h 2697480"/>
                <a:gd name="connsiteX4" fmla="*/ 300990 w 3851910"/>
                <a:gd name="connsiteY4" fmla="*/ 121920 h 2697480"/>
                <a:gd name="connsiteX5" fmla="*/ 388620 w 3851910"/>
                <a:gd name="connsiteY5" fmla="*/ 133350 h 2697480"/>
                <a:gd name="connsiteX6" fmla="*/ 457200 w 3851910"/>
                <a:gd name="connsiteY6" fmla="*/ 163830 h 2697480"/>
                <a:gd name="connsiteX7" fmla="*/ 525780 w 3851910"/>
                <a:gd name="connsiteY7" fmla="*/ 186690 h 2697480"/>
                <a:gd name="connsiteX8" fmla="*/ 579120 w 3851910"/>
                <a:gd name="connsiteY8" fmla="*/ 247650 h 2697480"/>
                <a:gd name="connsiteX9" fmla="*/ 621030 w 3851910"/>
                <a:gd name="connsiteY9" fmla="*/ 247650 h 2697480"/>
                <a:gd name="connsiteX10" fmla="*/ 651510 w 3851910"/>
                <a:gd name="connsiteY10" fmla="*/ 300990 h 2697480"/>
                <a:gd name="connsiteX11" fmla="*/ 750570 w 3851910"/>
                <a:gd name="connsiteY11" fmla="*/ 396240 h 2697480"/>
                <a:gd name="connsiteX12" fmla="*/ 811530 w 3851910"/>
                <a:gd name="connsiteY12" fmla="*/ 407670 h 2697480"/>
                <a:gd name="connsiteX13" fmla="*/ 826770 w 3851910"/>
                <a:gd name="connsiteY13" fmla="*/ 495300 h 2697480"/>
                <a:gd name="connsiteX14" fmla="*/ 895350 w 3851910"/>
                <a:gd name="connsiteY14" fmla="*/ 605790 h 2697480"/>
                <a:gd name="connsiteX15" fmla="*/ 948690 w 3851910"/>
                <a:gd name="connsiteY15" fmla="*/ 609600 h 2697480"/>
                <a:gd name="connsiteX16" fmla="*/ 967740 w 3851910"/>
                <a:gd name="connsiteY16" fmla="*/ 697230 h 2697480"/>
                <a:gd name="connsiteX17" fmla="*/ 979170 w 3851910"/>
                <a:gd name="connsiteY17" fmla="*/ 735330 h 2697480"/>
                <a:gd name="connsiteX18" fmla="*/ 1047750 w 3851910"/>
                <a:gd name="connsiteY18" fmla="*/ 746760 h 2697480"/>
                <a:gd name="connsiteX19" fmla="*/ 1104900 w 3851910"/>
                <a:gd name="connsiteY19" fmla="*/ 773430 h 2697480"/>
                <a:gd name="connsiteX20" fmla="*/ 1120140 w 3851910"/>
                <a:gd name="connsiteY20" fmla="*/ 842010 h 2697480"/>
                <a:gd name="connsiteX21" fmla="*/ 1158240 w 3851910"/>
                <a:gd name="connsiteY21" fmla="*/ 895350 h 2697480"/>
                <a:gd name="connsiteX22" fmla="*/ 1162050 w 3851910"/>
                <a:gd name="connsiteY22" fmla="*/ 975360 h 2697480"/>
                <a:gd name="connsiteX23" fmla="*/ 1200150 w 3851910"/>
                <a:gd name="connsiteY23" fmla="*/ 986790 h 2697480"/>
                <a:gd name="connsiteX24" fmla="*/ 1215390 w 3851910"/>
                <a:gd name="connsiteY24" fmla="*/ 1062990 h 2697480"/>
                <a:gd name="connsiteX25" fmla="*/ 1242060 w 3851910"/>
                <a:gd name="connsiteY25" fmla="*/ 1146810 h 2697480"/>
                <a:gd name="connsiteX26" fmla="*/ 1283970 w 3851910"/>
                <a:gd name="connsiteY26" fmla="*/ 1230630 h 2697480"/>
                <a:gd name="connsiteX27" fmla="*/ 1341120 w 3851910"/>
                <a:gd name="connsiteY27" fmla="*/ 1242060 h 2697480"/>
                <a:gd name="connsiteX28" fmla="*/ 1447800 w 3851910"/>
                <a:gd name="connsiteY28" fmla="*/ 1341120 h 2697480"/>
                <a:gd name="connsiteX29" fmla="*/ 1470660 w 3851910"/>
                <a:gd name="connsiteY29" fmla="*/ 1344930 h 2697480"/>
                <a:gd name="connsiteX30" fmla="*/ 1478280 w 3851910"/>
                <a:gd name="connsiteY30" fmla="*/ 1390650 h 2697480"/>
                <a:gd name="connsiteX31" fmla="*/ 1577340 w 3851910"/>
                <a:gd name="connsiteY31" fmla="*/ 1398270 h 2697480"/>
                <a:gd name="connsiteX32" fmla="*/ 1611630 w 3851910"/>
                <a:gd name="connsiteY32" fmla="*/ 1432560 h 2697480"/>
                <a:gd name="connsiteX33" fmla="*/ 1615440 w 3851910"/>
                <a:gd name="connsiteY33" fmla="*/ 1470660 h 2697480"/>
                <a:gd name="connsiteX34" fmla="*/ 1649730 w 3851910"/>
                <a:gd name="connsiteY34" fmla="*/ 1508760 h 2697480"/>
                <a:gd name="connsiteX35" fmla="*/ 1699260 w 3851910"/>
                <a:gd name="connsiteY35" fmla="*/ 1539240 h 2697480"/>
                <a:gd name="connsiteX36" fmla="*/ 1748790 w 3851910"/>
                <a:gd name="connsiteY36" fmla="*/ 1569720 h 2697480"/>
                <a:gd name="connsiteX37" fmla="*/ 1847850 w 3851910"/>
                <a:gd name="connsiteY37" fmla="*/ 1581150 h 2697480"/>
                <a:gd name="connsiteX38" fmla="*/ 1855470 w 3851910"/>
                <a:gd name="connsiteY38" fmla="*/ 1615440 h 2697480"/>
                <a:gd name="connsiteX39" fmla="*/ 1981200 w 3851910"/>
                <a:gd name="connsiteY39" fmla="*/ 1619250 h 2697480"/>
                <a:gd name="connsiteX40" fmla="*/ 1988820 w 3851910"/>
                <a:gd name="connsiteY40" fmla="*/ 1661160 h 2697480"/>
                <a:gd name="connsiteX41" fmla="*/ 2198370 w 3851910"/>
                <a:gd name="connsiteY41" fmla="*/ 1657350 h 2697480"/>
                <a:gd name="connsiteX42" fmla="*/ 2190750 w 3851910"/>
                <a:gd name="connsiteY42" fmla="*/ 1710690 h 2697480"/>
                <a:gd name="connsiteX43" fmla="*/ 2202180 w 3851910"/>
                <a:gd name="connsiteY43" fmla="*/ 1710690 h 2697480"/>
                <a:gd name="connsiteX44" fmla="*/ 2202180 w 3851910"/>
                <a:gd name="connsiteY44" fmla="*/ 1752600 h 2697480"/>
                <a:gd name="connsiteX45" fmla="*/ 2301240 w 3851910"/>
                <a:gd name="connsiteY45" fmla="*/ 1760220 h 2697480"/>
                <a:gd name="connsiteX46" fmla="*/ 2316480 w 3851910"/>
                <a:gd name="connsiteY46" fmla="*/ 1798320 h 2697480"/>
                <a:gd name="connsiteX47" fmla="*/ 2339340 w 3851910"/>
                <a:gd name="connsiteY47" fmla="*/ 1897380 h 2697480"/>
                <a:gd name="connsiteX48" fmla="*/ 2415540 w 3851910"/>
                <a:gd name="connsiteY48" fmla="*/ 1901190 h 2697480"/>
                <a:gd name="connsiteX49" fmla="*/ 2426970 w 3851910"/>
                <a:gd name="connsiteY49" fmla="*/ 1958340 h 2697480"/>
                <a:gd name="connsiteX50" fmla="*/ 2442210 w 3851910"/>
                <a:gd name="connsiteY50" fmla="*/ 2004060 h 2697480"/>
                <a:gd name="connsiteX51" fmla="*/ 2644140 w 3851910"/>
                <a:gd name="connsiteY51" fmla="*/ 2011680 h 2697480"/>
                <a:gd name="connsiteX52" fmla="*/ 2647950 w 3851910"/>
                <a:gd name="connsiteY52" fmla="*/ 2065020 h 2697480"/>
                <a:gd name="connsiteX53" fmla="*/ 2701290 w 3851910"/>
                <a:gd name="connsiteY53" fmla="*/ 2072640 h 2697480"/>
                <a:gd name="connsiteX54" fmla="*/ 2708910 w 3851910"/>
                <a:gd name="connsiteY54" fmla="*/ 2125980 h 2697480"/>
                <a:gd name="connsiteX55" fmla="*/ 2720340 w 3851910"/>
                <a:gd name="connsiteY55" fmla="*/ 2145030 h 2697480"/>
                <a:gd name="connsiteX56" fmla="*/ 2724150 w 3851910"/>
                <a:gd name="connsiteY56" fmla="*/ 2202180 h 2697480"/>
                <a:gd name="connsiteX57" fmla="*/ 3284220 w 3851910"/>
                <a:gd name="connsiteY57" fmla="*/ 2213610 h 2697480"/>
                <a:gd name="connsiteX58" fmla="*/ 3291840 w 3851910"/>
                <a:gd name="connsiteY58" fmla="*/ 2289810 h 2697480"/>
                <a:gd name="connsiteX59" fmla="*/ 3463290 w 3851910"/>
                <a:gd name="connsiteY59" fmla="*/ 2297430 h 2697480"/>
                <a:gd name="connsiteX60" fmla="*/ 3467100 w 3851910"/>
                <a:gd name="connsiteY60" fmla="*/ 2388870 h 2697480"/>
                <a:gd name="connsiteX61" fmla="*/ 3547110 w 3851910"/>
                <a:gd name="connsiteY61" fmla="*/ 2396490 h 2697480"/>
                <a:gd name="connsiteX62" fmla="*/ 3550920 w 3851910"/>
                <a:gd name="connsiteY62" fmla="*/ 2487930 h 2697480"/>
                <a:gd name="connsiteX63" fmla="*/ 3790950 w 3851910"/>
                <a:gd name="connsiteY63" fmla="*/ 2495550 h 2697480"/>
                <a:gd name="connsiteX64" fmla="*/ 3790950 w 3851910"/>
                <a:gd name="connsiteY64" fmla="*/ 2693670 h 2697480"/>
                <a:gd name="connsiteX65" fmla="*/ 3851910 w 3851910"/>
                <a:gd name="connsiteY65" fmla="*/ 2697480 h 2697480"/>
                <a:gd name="connsiteX0" fmla="*/ 0 w 3848100"/>
                <a:gd name="connsiteY0" fmla="*/ 0 h 2697480"/>
                <a:gd name="connsiteX1" fmla="*/ 167640 w 3848100"/>
                <a:gd name="connsiteY1" fmla="*/ 3810 h 2697480"/>
                <a:gd name="connsiteX2" fmla="*/ 209550 w 3848100"/>
                <a:gd name="connsiteY2" fmla="*/ 53340 h 2697480"/>
                <a:gd name="connsiteX3" fmla="*/ 285750 w 3848100"/>
                <a:gd name="connsiteY3" fmla="*/ 53340 h 2697480"/>
                <a:gd name="connsiteX4" fmla="*/ 300990 w 3848100"/>
                <a:gd name="connsiteY4" fmla="*/ 121920 h 2697480"/>
                <a:gd name="connsiteX5" fmla="*/ 388620 w 3848100"/>
                <a:gd name="connsiteY5" fmla="*/ 133350 h 2697480"/>
                <a:gd name="connsiteX6" fmla="*/ 457200 w 3848100"/>
                <a:gd name="connsiteY6" fmla="*/ 163830 h 2697480"/>
                <a:gd name="connsiteX7" fmla="*/ 525780 w 3848100"/>
                <a:gd name="connsiteY7" fmla="*/ 186690 h 2697480"/>
                <a:gd name="connsiteX8" fmla="*/ 579120 w 3848100"/>
                <a:gd name="connsiteY8" fmla="*/ 247650 h 2697480"/>
                <a:gd name="connsiteX9" fmla="*/ 621030 w 3848100"/>
                <a:gd name="connsiteY9" fmla="*/ 247650 h 2697480"/>
                <a:gd name="connsiteX10" fmla="*/ 651510 w 3848100"/>
                <a:gd name="connsiteY10" fmla="*/ 300990 h 2697480"/>
                <a:gd name="connsiteX11" fmla="*/ 750570 w 3848100"/>
                <a:gd name="connsiteY11" fmla="*/ 396240 h 2697480"/>
                <a:gd name="connsiteX12" fmla="*/ 811530 w 3848100"/>
                <a:gd name="connsiteY12" fmla="*/ 407670 h 2697480"/>
                <a:gd name="connsiteX13" fmla="*/ 826770 w 3848100"/>
                <a:gd name="connsiteY13" fmla="*/ 495300 h 2697480"/>
                <a:gd name="connsiteX14" fmla="*/ 895350 w 3848100"/>
                <a:gd name="connsiteY14" fmla="*/ 605790 h 2697480"/>
                <a:gd name="connsiteX15" fmla="*/ 948690 w 3848100"/>
                <a:gd name="connsiteY15" fmla="*/ 609600 h 2697480"/>
                <a:gd name="connsiteX16" fmla="*/ 967740 w 3848100"/>
                <a:gd name="connsiteY16" fmla="*/ 697230 h 2697480"/>
                <a:gd name="connsiteX17" fmla="*/ 979170 w 3848100"/>
                <a:gd name="connsiteY17" fmla="*/ 735330 h 2697480"/>
                <a:gd name="connsiteX18" fmla="*/ 1047750 w 3848100"/>
                <a:gd name="connsiteY18" fmla="*/ 746760 h 2697480"/>
                <a:gd name="connsiteX19" fmla="*/ 1104900 w 3848100"/>
                <a:gd name="connsiteY19" fmla="*/ 773430 h 2697480"/>
                <a:gd name="connsiteX20" fmla="*/ 1120140 w 3848100"/>
                <a:gd name="connsiteY20" fmla="*/ 842010 h 2697480"/>
                <a:gd name="connsiteX21" fmla="*/ 1158240 w 3848100"/>
                <a:gd name="connsiteY21" fmla="*/ 895350 h 2697480"/>
                <a:gd name="connsiteX22" fmla="*/ 1162050 w 3848100"/>
                <a:gd name="connsiteY22" fmla="*/ 975360 h 2697480"/>
                <a:gd name="connsiteX23" fmla="*/ 1200150 w 3848100"/>
                <a:gd name="connsiteY23" fmla="*/ 986790 h 2697480"/>
                <a:gd name="connsiteX24" fmla="*/ 1215390 w 3848100"/>
                <a:gd name="connsiteY24" fmla="*/ 1062990 h 2697480"/>
                <a:gd name="connsiteX25" fmla="*/ 1242060 w 3848100"/>
                <a:gd name="connsiteY25" fmla="*/ 1146810 h 2697480"/>
                <a:gd name="connsiteX26" fmla="*/ 1283970 w 3848100"/>
                <a:gd name="connsiteY26" fmla="*/ 1230630 h 2697480"/>
                <a:gd name="connsiteX27" fmla="*/ 1341120 w 3848100"/>
                <a:gd name="connsiteY27" fmla="*/ 1242060 h 2697480"/>
                <a:gd name="connsiteX28" fmla="*/ 1447800 w 3848100"/>
                <a:gd name="connsiteY28" fmla="*/ 1341120 h 2697480"/>
                <a:gd name="connsiteX29" fmla="*/ 1470660 w 3848100"/>
                <a:gd name="connsiteY29" fmla="*/ 1344930 h 2697480"/>
                <a:gd name="connsiteX30" fmla="*/ 1478280 w 3848100"/>
                <a:gd name="connsiteY30" fmla="*/ 1390650 h 2697480"/>
                <a:gd name="connsiteX31" fmla="*/ 1577340 w 3848100"/>
                <a:gd name="connsiteY31" fmla="*/ 1398270 h 2697480"/>
                <a:gd name="connsiteX32" fmla="*/ 1611630 w 3848100"/>
                <a:gd name="connsiteY32" fmla="*/ 1432560 h 2697480"/>
                <a:gd name="connsiteX33" fmla="*/ 1615440 w 3848100"/>
                <a:gd name="connsiteY33" fmla="*/ 1470660 h 2697480"/>
                <a:gd name="connsiteX34" fmla="*/ 1649730 w 3848100"/>
                <a:gd name="connsiteY34" fmla="*/ 1508760 h 2697480"/>
                <a:gd name="connsiteX35" fmla="*/ 1699260 w 3848100"/>
                <a:gd name="connsiteY35" fmla="*/ 1539240 h 2697480"/>
                <a:gd name="connsiteX36" fmla="*/ 1748790 w 3848100"/>
                <a:gd name="connsiteY36" fmla="*/ 1569720 h 2697480"/>
                <a:gd name="connsiteX37" fmla="*/ 1847850 w 3848100"/>
                <a:gd name="connsiteY37" fmla="*/ 1581150 h 2697480"/>
                <a:gd name="connsiteX38" fmla="*/ 1855470 w 3848100"/>
                <a:gd name="connsiteY38" fmla="*/ 1615440 h 2697480"/>
                <a:gd name="connsiteX39" fmla="*/ 1981200 w 3848100"/>
                <a:gd name="connsiteY39" fmla="*/ 1619250 h 2697480"/>
                <a:gd name="connsiteX40" fmla="*/ 1988820 w 3848100"/>
                <a:gd name="connsiteY40" fmla="*/ 1661160 h 2697480"/>
                <a:gd name="connsiteX41" fmla="*/ 2198370 w 3848100"/>
                <a:gd name="connsiteY41" fmla="*/ 1657350 h 2697480"/>
                <a:gd name="connsiteX42" fmla="*/ 2190750 w 3848100"/>
                <a:gd name="connsiteY42" fmla="*/ 1710690 h 2697480"/>
                <a:gd name="connsiteX43" fmla="*/ 2202180 w 3848100"/>
                <a:gd name="connsiteY43" fmla="*/ 1710690 h 2697480"/>
                <a:gd name="connsiteX44" fmla="*/ 2202180 w 3848100"/>
                <a:gd name="connsiteY44" fmla="*/ 1752600 h 2697480"/>
                <a:gd name="connsiteX45" fmla="*/ 2301240 w 3848100"/>
                <a:gd name="connsiteY45" fmla="*/ 1760220 h 2697480"/>
                <a:gd name="connsiteX46" fmla="*/ 2316480 w 3848100"/>
                <a:gd name="connsiteY46" fmla="*/ 1798320 h 2697480"/>
                <a:gd name="connsiteX47" fmla="*/ 2339340 w 3848100"/>
                <a:gd name="connsiteY47" fmla="*/ 1897380 h 2697480"/>
                <a:gd name="connsiteX48" fmla="*/ 2415540 w 3848100"/>
                <a:gd name="connsiteY48" fmla="*/ 1901190 h 2697480"/>
                <a:gd name="connsiteX49" fmla="*/ 2426970 w 3848100"/>
                <a:gd name="connsiteY49" fmla="*/ 1958340 h 2697480"/>
                <a:gd name="connsiteX50" fmla="*/ 2442210 w 3848100"/>
                <a:gd name="connsiteY50" fmla="*/ 2004060 h 2697480"/>
                <a:gd name="connsiteX51" fmla="*/ 2644140 w 3848100"/>
                <a:gd name="connsiteY51" fmla="*/ 2011680 h 2697480"/>
                <a:gd name="connsiteX52" fmla="*/ 2647950 w 3848100"/>
                <a:gd name="connsiteY52" fmla="*/ 2065020 h 2697480"/>
                <a:gd name="connsiteX53" fmla="*/ 2701290 w 3848100"/>
                <a:gd name="connsiteY53" fmla="*/ 2072640 h 2697480"/>
                <a:gd name="connsiteX54" fmla="*/ 2708910 w 3848100"/>
                <a:gd name="connsiteY54" fmla="*/ 2125980 h 2697480"/>
                <a:gd name="connsiteX55" fmla="*/ 2720340 w 3848100"/>
                <a:gd name="connsiteY55" fmla="*/ 2145030 h 2697480"/>
                <a:gd name="connsiteX56" fmla="*/ 2724150 w 3848100"/>
                <a:gd name="connsiteY56" fmla="*/ 2202180 h 2697480"/>
                <a:gd name="connsiteX57" fmla="*/ 3284220 w 3848100"/>
                <a:gd name="connsiteY57" fmla="*/ 2213610 h 2697480"/>
                <a:gd name="connsiteX58" fmla="*/ 3291840 w 3848100"/>
                <a:gd name="connsiteY58" fmla="*/ 2289810 h 2697480"/>
                <a:gd name="connsiteX59" fmla="*/ 3463290 w 3848100"/>
                <a:gd name="connsiteY59" fmla="*/ 2297430 h 2697480"/>
                <a:gd name="connsiteX60" fmla="*/ 3467100 w 3848100"/>
                <a:gd name="connsiteY60" fmla="*/ 2388870 h 2697480"/>
                <a:gd name="connsiteX61" fmla="*/ 3547110 w 3848100"/>
                <a:gd name="connsiteY61" fmla="*/ 2396490 h 2697480"/>
                <a:gd name="connsiteX62" fmla="*/ 3550920 w 3848100"/>
                <a:gd name="connsiteY62" fmla="*/ 2487930 h 2697480"/>
                <a:gd name="connsiteX63" fmla="*/ 3790950 w 3848100"/>
                <a:gd name="connsiteY63" fmla="*/ 2495550 h 2697480"/>
                <a:gd name="connsiteX64" fmla="*/ 3790950 w 3848100"/>
                <a:gd name="connsiteY64" fmla="*/ 2693670 h 2697480"/>
                <a:gd name="connsiteX65" fmla="*/ 3848100 w 3848100"/>
                <a:gd name="connsiteY65" fmla="*/ 2697480 h 2697480"/>
                <a:gd name="connsiteX0" fmla="*/ 0 w 3848100"/>
                <a:gd name="connsiteY0" fmla="*/ 0 h 2697480"/>
                <a:gd name="connsiteX1" fmla="*/ 167640 w 3848100"/>
                <a:gd name="connsiteY1" fmla="*/ 3810 h 2697480"/>
                <a:gd name="connsiteX2" fmla="*/ 209550 w 3848100"/>
                <a:gd name="connsiteY2" fmla="*/ 53340 h 2697480"/>
                <a:gd name="connsiteX3" fmla="*/ 285750 w 3848100"/>
                <a:gd name="connsiteY3" fmla="*/ 53340 h 2697480"/>
                <a:gd name="connsiteX4" fmla="*/ 300990 w 3848100"/>
                <a:gd name="connsiteY4" fmla="*/ 121920 h 2697480"/>
                <a:gd name="connsiteX5" fmla="*/ 388620 w 3848100"/>
                <a:gd name="connsiteY5" fmla="*/ 133350 h 2697480"/>
                <a:gd name="connsiteX6" fmla="*/ 457200 w 3848100"/>
                <a:gd name="connsiteY6" fmla="*/ 163830 h 2697480"/>
                <a:gd name="connsiteX7" fmla="*/ 525780 w 3848100"/>
                <a:gd name="connsiteY7" fmla="*/ 186690 h 2697480"/>
                <a:gd name="connsiteX8" fmla="*/ 579120 w 3848100"/>
                <a:gd name="connsiteY8" fmla="*/ 247650 h 2697480"/>
                <a:gd name="connsiteX9" fmla="*/ 621030 w 3848100"/>
                <a:gd name="connsiteY9" fmla="*/ 247650 h 2697480"/>
                <a:gd name="connsiteX10" fmla="*/ 651510 w 3848100"/>
                <a:gd name="connsiteY10" fmla="*/ 300990 h 2697480"/>
                <a:gd name="connsiteX11" fmla="*/ 750570 w 3848100"/>
                <a:gd name="connsiteY11" fmla="*/ 396240 h 2697480"/>
                <a:gd name="connsiteX12" fmla="*/ 811530 w 3848100"/>
                <a:gd name="connsiteY12" fmla="*/ 407670 h 2697480"/>
                <a:gd name="connsiteX13" fmla="*/ 826770 w 3848100"/>
                <a:gd name="connsiteY13" fmla="*/ 495300 h 2697480"/>
                <a:gd name="connsiteX14" fmla="*/ 895350 w 3848100"/>
                <a:gd name="connsiteY14" fmla="*/ 605790 h 2697480"/>
                <a:gd name="connsiteX15" fmla="*/ 948690 w 3848100"/>
                <a:gd name="connsiteY15" fmla="*/ 609600 h 2697480"/>
                <a:gd name="connsiteX16" fmla="*/ 967740 w 3848100"/>
                <a:gd name="connsiteY16" fmla="*/ 697230 h 2697480"/>
                <a:gd name="connsiteX17" fmla="*/ 979170 w 3848100"/>
                <a:gd name="connsiteY17" fmla="*/ 735330 h 2697480"/>
                <a:gd name="connsiteX18" fmla="*/ 1047750 w 3848100"/>
                <a:gd name="connsiteY18" fmla="*/ 746760 h 2697480"/>
                <a:gd name="connsiteX19" fmla="*/ 1104900 w 3848100"/>
                <a:gd name="connsiteY19" fmla="*/ 773430 h 2697480"/>
                <a:gd name="connsiteX20" fmla="*/ 1120140 w 3848100"/>
                <a:gd name="connsiteY20" fmla="*/ 842010 h 2697480"/>
                <a:gd name="connsiteX21" fmla="*/ 1158240 w 3848100"/>
                <a:gd name="connsiteY21" fmla="*/ 895350 h 2697480"/>
                <a:gd name="connsiteX22" fmla="*/ 1162050 w 3848100"/>
                <a:gd name="connsiteY22" fmla="*/ 975360 h 2697480"/>
                <a:gd name="connsiteX23" fmla="*/ 1200150 w 3848100"/>
                <a:gd name="connsiteY23" fmla="*/ 986790 h 2697480"/>
                <a:gd name="connsiteX24" fmla="*/ 1215390 w 3848100"/>
                <a:gd name="connsiteY24" fmla="*/ 1062990 h 2697480"/>
                <a:gd name="connsiteX25" fmla="*/ 1242060 w 3848100"/>
                <a:gd name="connsiteY25" fmla="*/ 1146810 h 2697480"/>
                <a:gd name="connsiteX26" fmla="*/ 1283970 w 3848100"/>
                <a:gd name="connsiteY26" fmla="*/ 1230630 h 2697480"/>
                <a:gd name="connsiteX27" fmla="*/ 1341120 w 3848100"/>
                <a:gd name="connsiteY27" fmla="*/ 1242060 h 2697480"/>
                <a:gd name="connsiteX28" fmla="*/ 1447800 w 3848100"/>
                <a:gd name="connsiteY28" fmla="*/ 1341120 h 2697480"/>
                <a:gd name="connsiteX29" fmla="*/ 1470660 w 3848100"/>
                <a:gd name="connsiteY29" fmla="*/ 1344930 h 2697480"/>
                <a:gd name="connsiteX30" fmla="*/ 1478280 w 3848100"/>
                <a:gd name="connsiteY30" fmla="*/ 1390650 h 2697480"/>
                <a:gd name="connsiteX31" fmla="*/ 1577340 w 3848100"/>
                <a:gd name="connsiteY31" fmla="*/ 1398270 h 2697480"/>
                <a:gd name="connsiteX32" fmla="*/ 1611630 w 3848100"/>
                <a:gd name="connsiteY32" fmla="*/ 1432560 h 2697480"/>
                <a:gd name="connsiteX33" fmla="*/ 1615440 w 3848100"/>
                <a:gd name="connsiteY33" fmla="*/ 1470660 h 2697480"/>
                <a:gd name="connsiteX34" fmla="*/ 1649730 w 3848100"/>
                <a:gd name="connsiteY34" fmla="*/ 1508760 h 2697480"/>
                <a:gd name="connsiteX35" fmla="*/ 1699260 w 3848100"/>
                <a:gd name="connsiteY35" fmla="*/ 1539240 h 2697480"/>
                <a:gd name="connsiteX36" fmla="*/ 1748790 w 3848100"/>
                <a:gd name="connsiteY36" fmla="*/ 1569720 h 2697480"/>
                <a:gd name="connsiteX37" fmla="*/ 1847850 w 3848100"/>
                <a:gd name="connsiteY37" fmla="*/ 1581150 h 2697480"/>
                <a:gd name="connsiteX38" fmla="*/ 1855470 w 3848100"/>
                <a:gd name="connsiteY38" fmla="*/ 1615440 h 2697480"/>
                <a:gd name="connsiteX39" fmla="*/ 1981200 w 3848100"/>
                <a:gd name="connsiteY39" fmla="*/ 1619250 h 2697480"/>
                <a:gd name="connsiteX40" fmla="*/ 1988820 w 3848100"/>
                <a:gd name="connsiteY40" fmla="*/ 1661160 h 2697480"/>
                <a:gd name="connsiteX41" fmla="*/ 2198370 w 3848100"/>
                <a:gd name="connsiteY41" fmla="*/ 1657350 h 2697480"/>
                <a:gd name="connsiteX42" fmla="*/ 2190750 w 3848100"/>
                <a:gd name="connsiteY42" fmla="*/ 1710690 h 2697480"/>
                <a:gd name="connsiteX43" fmla="*/ 2202180 w 3848100"/>
                <a:gd name="connsiteY43" fmla="*/ 1710690 h 2697480"/>
                <a:gd name="connsiteX44" fmla="*/ 2202180 w 3848100"/>
                <a:gd name="connsiteY44" fmla="*/ 1752600 h 2697480"/>
                <a:gd name="connsiteX45" fmla="*/ 2301240 w 3848100"/>
                <a:gd name="connsiteY45" fmla="*/ 1760220 h 2697480"/>
                <a:gd name="connsiteX46" fmla="*/ 2316480 w 3848100"/>
                <a:gd name="connsiteY46" fmla="*/ 1798320 h 2697480"/>
                <a:gd name="connsiteX47" fmla="*/ 2339340 w 3848100"/>
                <a:gd name="connsiteY47" fmla="*/ 1897380 h 2697480"/>
                <a:gd name="connsiteX48" fmla="*/ 2415540 w 3848100"/>
                <a:gd name="connsiteY48" fmla="*/ 1901190 h 2697480"/>
                <a:gd name="connsiteX49" fmla="*/ 2426970 w 3848100"/>
                <a:gd name="connsiteY49" fmla="*/ 1958340 h 2697480"/>
                <a:gd name="connsiteX50" fmla="*/ 2442210 w 3848100"/>
                <a:gd name="connsiteY50" fmla="*/ 2004060 h 2697480"/>
                <a:gd name="connsiteX51" fmla="*/ 2644140 w 3848100"/>
                <a:gd name="connsiteY51" fmla="*/ 2011680 h 2697480"/>
                <a:gd name="connsiteX52" fmla="*/ 2647950 w 3848100"/>
                <a:gd name="connsiteY52" fmla="*/ 2065020 h 2697480"/>
                <a:gd name="connsiteX53" fmla="*/ 2701290 w 3848100"/>
                <a:gd name="connsiteY53" fmla="*/ 2072640 h 2697480"/>
                <a:gd name="connsiteX54" fmla="*/ 2708910 w 3848100"/>
                <a:gd name="connsiteY54" fmla="*/ 2125980 h 2697480"/>
                <a:gd name="connsiteX55" fmla="*/ 2720340 w 3848100"/>
                <a:gd name="connsiteY55" fmla="*/ 2145030 h 2697480"/>
                <a:gd name="connsiteX56" fmla="*/ 2724150 w 3848100"/>
                <a:gd name="connsiteY56" fmla="*/ 2202180 h 2697480"/>
                <a:gd name="connsiteX57" fmla="*/ 3284220 w 3848100"/>
                <a:gd name="connsiteY57" fmla="*/ 2213610 h 2697480"/>
                <a:gd name="connsiteX58" fmla="*/ 3291840 w 3848100"/>
                <a:gd name="connsiteY58" fmla="*/ 2289810 h 2697480"/>
                <a:gd name="connsiteX59" fmla="*/ 3463290 w 3848100"/>
                <a:gd name="connsiteY59" fmla="*/ 2297430 h 2697480"/>
                <a:gd name="connsiteX60" fmla="*/ 3467100 w 3848100"/>
                <a:gd name="connsiteY60" fmla="*/ 2388870 h 2697480"/>
                <a:gd name="connsiteX61" fmla="*/ 3547110 w 3848100"/>
                <a:gd name="connsiteY61" fmla="*/ 2396490 h 2697480"/>
                <a:gd name="connsiteX62" fmla="*/ 3550920 w 3848100"/>
                <a:gd name="connsiteY62" fmla="*/ 2487930 h 2697480"/>
                <a:gd name="connsiteX63" fmla="*/ 3790950 w 3848100"/>
                <a:gd name="connsiteY63" fmla="*/ 2484120 h 2697480"/>
                <a:gd name="connsiteX64" fmla="*/ 3790950 w 3848100"/>
                <a:gd name="connsiteY64" fmla="*/ 2693670 h 2697480"/>
                <a:gd name="connsiteX65" fmla="*/ 3848100 w 3848100"/>
                <a:gd name="connsiteY65" fmla="*/ 2697480 h 2697480"/>
                <a:gd name="connsiteX0" fmla="*/ 0 w 3848100"/>
                <a:gd name="connsiteY0" fmla="*/ 0 h 2697480"/>
                <a:gd name="connsiteX1" fmla="*/ 167640 w 3848100"/>
                <a:gd name="connsiteY1" fmla="*/ 3810 h 2697480"/>
                <a:gd name="connsiteX2" fmla="*/ 209550 w 3848100"/>
                <a:gd name="connsiteY2" fmla="*/ 53340 h 2697480"/>
                <a:gd name="connsiteX3" fmla="*/ 285750 w 3848100"/>
                <a:gd name="connsiteY3" fmla="*/ 53340 h 2697480"/>
                <a:gd name="connsiteX4" fmla="*/ 300990 w 3848100"/>
                <a:gd name="connsiteY4" fmla="*/ 121920 h 2697480"/>
                <a:gd name="connsiteX5" fmla="*/ 388620 w 3848100"/>
                <a:gd name="connsiteY5" fmla="*/ 133350 h 2697480"/>
                <a:gd name="connsiteX6" fmla="*/ 457200 w 3848100"/>
                <a:gd name="connsiteY6" fmla="*/ 163830 h 2697480"/>
                <a:gd name="connsiteX7" fmla="*/ 525780 w 3848100"/>
                <a:gd name="connsiteY7" fmla="*/ 186690 h 2697480"/>
                <a:gd name="connsiteX8" fmla="*/ 579120 w 3848100"/>
                <a:gd name="connsiteY8" fmla="*/ 247650 h 2697480"/>
                <a:gd name="connsiteX9" fmla="*/ 621030 w 3848100"/>
                <a:gd name="connsiteY9" fmla="*/ 247650 h 2697480"/>
                <a:gd name="connsiteX10" fmla="*/ 651510 w 3848100"/>
                <a:gd name="connsiteY10" fmla="*/ 300990 h 2697480"/>
                <a:gd name="connsiteX11" fmla="*/ 750570 w 3848100"/>
                <a:gd name="connsiteY11" fmla="*/ 396240 h 2697480"/>
                <a:gd name="connsiteX12" fmla="*/ 811530 w 3848100"/>
                <a:gd name="connsiteY12" fmla="*/ 407670 h 2697480"/>
                <a:gd name="connsiteX13" fmla="*/ 826770 w 3848100"/>
                <a:gd name="connsiteY13" fmla="*/ 495300 h 2697480"/>
                <a:gd name="connsiteX14" fmla="*/ 895350 w 3848100"/>
                <a:gd name="connsiteY14" fmla="*/ 605790 h 2697480"/>
                <a:gd name="connsiteX15" fmla="*/ 948690 w 3848100"/>
                <a:gd name="connsiteY15" fmla="*/ 609600 h 2697480"/>
                <a:gd name="connsiteX16" fmla="*/ 967740 w 3848100"/>
                <a:gd name="connsiteY16" fmla="*/ 697230 h 2697480"/>
                <a:gd name="connsiteX17" fmla="*/ 979170 w 3848100"/>
                <a:gd name="connsiteY17" fmla="*/ 735330 h 2697480"/>
                <a:gd name="connsiteX18" fmla="*/ 1047750 w 3848100"/>
                <a:gd name="connsiteY18" fmla="*/ 746760 h 2697480"/>
                <a:gd name="connsiteX19" fmla="*/ 1104900 w 3848100"/>
                <a:gd name="connsiteY19" fmla="*/ 773430 h 2697480"/>
                <a:gd name="connsiteX20" fmla="*/ 1120140 w 3848100"/>
                <a:gd name="connsiteY20" fmla="*/ 842010 h 2697480"/>
                <a:gd name="connsiteX21" fmla="*/ 1158240 w 3848100"/>
                <a:gd name="connsiteY21" fmla="*/ 895350 h 2697480"/>
                <a:gd name="connsiteX22" fmla="*/ 1162050 w 3848100"/>
                <a:gd name="connsiteY22" fmla="*/ 975360 h 2697480"/>
                <a:gd name="connsiteX23" fmla="*/ 1200150 w 3848100"/>
                <a:gd name="connsiteY23" fmla="*/ 986790 h 2697480"/>
                <a:gd name="connsiteX24" fmla="*/ 1215390 w 3848100"/>
                <a:gd name="connsiteY24" fmla="*/ 1062990 h 2697480"/>
                <a:gd name="connsiteX25" fmla="*/ 1242060 w 3848100"/>
                <a:gd name="connsiteY25" fmla="*/ 1146810 h 2697480"/>
                <a:gd name="connsiteX26" fmla="*/ 1283970 w 3848100"/>
                <a:gd name="connsiteY26" fmla="*/ 1230630 h 2697480"/>
                <a:gd name="connsiteX27" fmla="*/ 1341120 w 3848100"/>
                <a:gd name="connsiteY27" fmla="*/ 1242060 h 2697480"/>
                <a:gd name="connsiteX28" fmla="*/ 1447800 w 3848100"/>
                <a:gd name="connsiteY28" fmla="*/ 1341120 h 2697480"/>
                <a:gd name="connsiteX29" fmla="*/ 1470660 w 3848100"/>
                <a:gd name="connsiteY29" fmla="*/ 1344930 h 2697480"/>
                <a:gd name="connsiteX30" fmla="*/ 1478280 w 3848100"/>
                <a:gd name="connsiteY30" fmla="*/ 1390650 h 2697480"/>
                <a:gd name="connsiteX31" fmla="*/ 1577340 w 3848100"/>
                <a:gd name="connsiteY31" fmla="*/ 1398270 h 2697480"/>
                <a:gd name="connsiteX32" fmla="*/ 1611630 w 3848100"/>
                <a:gd name="connsiteY32" fmla="*/ 1432560 h 2697480"/>
                <a:gd name="connsiteX33" fmla="*/ 1615440 w 3848100"/>
                <a:gd name="connsiteY33" fmla="*/ 1470660 h 2697480"/>
                <a:gd name="connsiteX34" fmla="*/ 1649730 w 3848100"/>
                <a:gd name="connsiteY34" fmla="*/ 1508760 h 2697480"/>
                <a:gd name="connsiteX35" fmla="*/ 1699260 w 3848100"/>
                <a:gd name="connsiteY35" fmla="*/ 1539240 h 2697480"/>
                <a:gd name="connsiteX36" fmla="*/ 1748790 w 3848100"/>
                <a:gd name="connsiteY36" fmla="*/ 1569720 h 2697480"/>
                <a:gd name="connsiteX37" fmla="*/ 1847850 w 3848100"/>
                <a:gd name="connsiteY37" fmla="*/ 1581150 h 2697480"/>
                <a:gd name="connsiteX38" fmla="*/ 1855470 w 3848100"/>
                <a:gd name="connsiteY38" fmla="*/ 1615440 h 2697480"/>
                <a:gd name="connsiteX39" fmla="*/ 1981200 w 3848100"/>
                <a:gd name="connsiteY39" fmla="*/ 1619250 h 2697480"/>
                <a:gd name="connsiteX40" fmla="*/ 1988820 w 3848100"/>
                <a:gd name="connsiteY40" fmla="*/ 1661160 h 2697480"/>
                <a:gd name="connsiteX41" fmla="*/ 2198370 w 3848100"/>
                <a:gd name="connsiteY41" fmla="*/ 1657350 h 2697480"/>
                <a:gd name="connsiteX42" fmla="*/ 2190750 w 3848100"/>
                <a:gd name="connsiteY42" fmla="*/ 1710690 h 2697480"/>
                <a:gd name="connsiteX43" fmla="*/ 2202180 w 3848100"/>
                <a:gd name="connsiteY43" fmla="*/ 1710690 h 2697480"/>
                <a:gd name="connsiteX44" fmla="*/ 2202180 w 3848100"/>
                <a:gd name="connsiteY44" fmla="*/ 1752600 h 2697480"/>
                <a:gd name="connsiteX45" fmla="*/ 2301240 w 3848100"/>
                <a:gd name="connsiteY45" fmla="*/ 1760220 h 2697480"/>
                <a:gd name="connsiteX46" fmla="*/ 2316480 w 3848100"/>
                <a:gd name="connsiteY46" fmla="*/ 1798320 h 2697480"/>
                <a:gd name="connsiteX47" fmla="*/ 2339340 w 3848100"/>
                <a:gd name="connsiteY47" fmla="*/ 1897380 h 2697480"/>
                <a:gd name="connsiteX48" fmla="*/ 2415540 w 3848100"/>
                <a:gd name="connsiteY48" fmla="*/ 1901190 h 2697480"/>
                <a:gd name="connsiteX49" fmla="*/ 2426970 w 3848100"/>
                <a:gd name="connsiteY49" fmla="*/ 1958340 h 2697480"/>
                <a:gd name="connsiteX50" fmla="*/ 2442210 w 3848100"/>
                <a:gd name="connsiteY50" fmla="*/ 2004060 h 2697480"/>
                <a:gd name="connsiteX51" fmla="*/ 2644140 w 3848100"/>
                <a:gd name="connsiteY51" fmla="*/ 2011680 h 2697480"/>
                <a:gd name="connsiteX52" fmla="*/ 2647950 w 3848100"/>
                <a:gd name="connsiteY52" fmla="*/ 2065020 h 2697480"/>
                <a:gd name="connsiteX53" fmla="*/ 2701290 w 3848100"/>
                <a:gd name="connsiteY53" fmla="*/ 2072640 h 2697480"/>
                <a:gd name="connsiteX54" fmla="*/ 2708910 w 3848100"/>
                <a:gd name="connsiteY54" fmla="*/ 2125980 h 2697480"/>
                <a:gd name="connsiteX55" fmla="*/ 2720340 w 3848100"/>
                <a:gd name="connsiteY55" fmla="*/ 2145030 h 2697480"/>
                <a:gd name="connsiteX56" fmla="*/ 2724150 w 3848100"/>
                <a:gd name="connsiteY56" fmla="*/ 2202180 h 2697480"/>
                <a:gd name="connsiteX57" fmla="*/ 3284220 w 3848100"/>
                <a:gd name="connsiteY57" fmla="*/ 2213610 h 2697480"/>
                <a:gd name="connsiteX58" fmla="*/ 3291840 w 3848100"/>
                <a:gd name="connsiteY58" fmla="*/ 2289810 h 2697480"/>
                <a:gd name="connsiteX59" fmla="*/ 3463290 w 3848100"/>
                <a:gd name="connsiteY59" fmla="*/ 2297430 h 2697480"/>
                <a:gd name="connsiteX60" fmla="*/ 3467100 w 3848100"/>
                <a:gd name="connsiteY60" fmla="*/ 2388870 h 2697480"/>
                <a:gd name="connsiteX61" fmla="*/ 3547110 w 3848100"/>
                <a:gd name="connsiteY61" fmla="*/ 2396490 h 2697480"/>
                <a:gd name="connsiteX62" fmla="*/ 3550920 w 3848100"/>
                <a:gd name="connsiteY62" fmla="*/ 2487930 h 2697480"/>
                <a:gd name="connsiteX63" fmla="*/ 3789045 w 3848100"/>
                <a:gd name="connsiteY63" fmla="*/ 2487930 h 2697480"/>
                <a:gd name="connsiteX64" fmla="*/ 3790950 w 3848100"/>
                <a:gd name="connsiteY64" fmla="*/ 2693670 h 2697480"/>
                <a:gd name="connsiteX65" fmla="*/ 3848100 w 3848100"/>
                <a:gd name="connsiteY65" fmla="*/ 2697480 h 26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848100" h="2697480">
                  <a:moveTo>
                    <a:pt x="0" y="0"/>
                  </a:moveTo>
                  <a:lnTo>
                    <a:pt x="167640" y="3810"/>
                  </a:lnTo>
                  <a:lnTo>
                    <a:pt x="209550" y="53340"/>
                  </a:lnTo>
                  <a:lnTo>
                    <a:pt x="285750" y="53340"/>
                  </a:lnTo>
                  <a:lnTo>
                    <a:pt x="300990" y="121920"/>
                  </a:lnTo>
                  <a:lnTo>
                    <a:pt x="388620" y="133350"/>
                  </a:lnTo>
                  <a:lnTo>
                    <a:pt x="457200" y="163830"/>
                  </a:lnTo>
                  <a:lnTo>
                    <a:pt x="525780" y="186690"/>
                  </a:lnTo>
                  <a:lnTo>
                    <a:pt x="579120" y="247650"/>
                  </a:lnTo>
                  <a:lnTo>
                    <a:pt x="621030" y="247650"/>
                  </a:lnTo>
                  <a:lnTo>
                    <a:pt x="651510" y="300990"/>
                  </a:lnTo>
                  <a:lnTo>
                    <a:pt x="750570" y="396240"/>
                  </a:lnTo>
                  <a:lnTo>
                    <a:pt x="811530" y="407670"/>
                  </a:lnTo>
                  <a:lnTo>
                    <a:pt x="826770" y="495300"/>
                  </a:lnTo>
                  <a:lnTo>
                    <a:pt x="895350" y="605790"/>
                  </a:lnTo>
                  <a:lnTo>
                    <a:pt x="948690" y="609600"/>
                  </a:lnTo>
                  <a:lnTo>
                    <a:pt x="967740" y="697230"/>
                  </a:lnTo>
                  <a:lnTo>
                    <a:pt x="979170" y="735330"/>
                  </a:lnTo>
                  <a:lnTo>
                    <a:pt x="1047750" y="746760"/>
                  </a:lnTo>
                  <a:lnTo>
                    <a:pt x="1104900" y="773430"/>
                  </a:lnTo>
                  <a:lnTo>
                    <a:pt x="1120140" y="842010"/>
                  </a:lnTo>
                  <a:lnTo>
                    <a:pt x="1158240" y="895350"/>
                  </a:lnTo>
                  <a:lnTo>
                    <a:pt x="1162050" y="975360"/>
                  </a:lnTo>
                  <a:lnTo>
                    <a:pt x="1200150" y="986790"/>
                  </a:lnTo>
                  <a:lnTo>
                    <a:pt x="1215390" y="1062990"/>
                  </a:lnTo>
                  <a:lnTo>
                    <a:pt x="1242060" y="1146810"/>
                  </a:lnTo>
                  <a:lnTo>
                    <a:pt x="1283970" y="1230630"/>
                  </a:lnTo>
                  <a:lnTo>
                    <a:pt x="1341120" y="1242060"/>
                  </a:lnTo>
                  <a:lnTo>
                    <a:pt x="1447800" y="1341120"/>
                  </a:lnTo>
                  <a:lnTo>
                    <a:pt x="1470660" y="1344930"/>
                  </a:lnTo>
                  <a:lnTo>
                    <a:pt x="1478280" y="1390650"/>
                  </a:lnTo>
                  <a:lnTo>
                    <a:pt x="1577340" y="1398270"/>
                  </a:lnTo>
                  <a:lnTo>
                    <a:pt x="1611630" y="1432560"/>
                  </a:lnTo>
                  <a:lnTo>
                    <a:pt x="1615440" y="1470660"/>
                  </a:lnTo>
                  <a:lnTo>
                    <a:pt x="1649730" y="1508760"/>
                  </a:lnTo>
                  <a:lnTo>
                    <a:pt x="1699260" y="1539240"/>
                  </a:lnTo>
                  <a:lnTo>
                    <a:pt x="1748790" y="1569720"/>
                  </a:lnTo>
                  <a:lnTo>
                    <a:pt x="1847850" y="1581150"/>
                  </a:lnTo>
                  <a:lnTo>
                    <a:pt x="1855470" y="1615440"/>
                  </a:lnTo>
                  <a:lnTo>
                    <a:pt x="1981200" y="1619250"/>
                  </a:lnTo>
                  <a:lnTo>
                    <a:pt x="1988820" y="1661160"/>
                  </a:lnTo>
                  <a:lnTo>
                    <a:pt x="2198370" y="1657350"/>
                  </a:lnTo>
                  <a:lnTo>
                    <a:pt x="2190750" y="1710690"/>
                  </a:lnTo>
                  <a:lnTo>
                    <a:pt x="2202180" y="1710690"/>
                  </a:lnTo>
                  <a:lnTo>
                    <a:pt x="2202180" y="1752600"/>
                  </a:lnTo>
                  <a:lnTo>
                    <a:pt x="2301240" y="1760220"/>
                  </a:lnTo>
                  <a:lnTo>
                    <a:pt x="2316480" y="1798320"/>
                  </a:lnTo>
                  <a:lnTo>
                    <a:pt x="2339340" y="1897380"/>
                  </a:lnTo>
                  <a:lnTo>
                    <a:pt x="2415540" y="1901190"/>
                  </a:lnTo>
                  <a:lnTo>
                    <a:pt x="2426970" y="1958340"/>
                  </a:lnTo>
                  <a:lnTo>
                    <a:pt x="2442210" y="2004060"/>
                  </a:lnTo>
                  <a:lnTo>
                    <a:pt x="2644140" y="2011680"/>
                  </a:lnTo>
                  <a:lnTo>
                    <a:pt x="2647950" y="2065020"/>
                  </a:lnTo>
                  <a:lnTo>
                    <a:pt x="2701290" y="2072640"/>
                  </a:lnTo>
                  <a:lnTo>
                    <a:pt x="2708910" y="2125980"/>
                  </a:lnTo>
                  <a:lnTo>
                    <a:pt x="2720340" y="2145030"/>
                  </a:lnTo>
                  <a:lnTo>
                    <a:pt x="2724150" y="2202180"/>
                  </a:lnTo>
                  <a:lnTo>
                    <a:pt x="3284220" y="2213610"/>
                  </a:lnTo>
                  <a:lnTo>
                    <a:pt x="3291840" y="2289810"/>
                  </a:lnTo>
                  <a:lnTo>
                    <a:pt x="3463290" y="2297430"/>
                  </a:lnTo>
                  <a:lnTo>
                    <a:pt x="3467100" y="2388870"/>
                  </a:lnTo>
                  <a:lnTo>
                    <a:pt x="3547110" y="2396490"/>
                  </a:lnTo>
                  <a:lnTo>
                    <a:pt x="3550920" y="2487930"/>
                  </a:lnTo>
                  <a:lnTo>
                    <a:pt x="3789045" y="2487930"/>
                  </a:lnTo>
                  <a:lnTo>
                    <a:pt x="3790950" y="2693670"/>
                  </a:lnTo>
                  <a:lnTo>
                    <a:pt x="3848100" y="269748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aphicFrame>
          <p:nvGraphicFramePr>
            <p:cNvPr id="5" name="Content Placeholder 1"/>
            <p:cNvGraphicFramePr>
              <a:graphicFrameLocks/>
            </p:cNvGraphicFramePr>
            <p:nvPr>
              <p:extLst/>
            </p:nvPr>
          </p:nvGraphicFramePr>
          <p:xfrm>
            <a:off x="656793" y="1972534"/>
            <a:ext cx="6286827" cy="4754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pPr>
              <a:buNone/>
            </a:pPr>
            <a:r>
              <a:rPr lang="en-US" sz="1400" b="0" dirty="0">
                <a:solidFill>
                  <a:schemeClr val="tx1"/>
                </a:solidFill>
              </a:rPr>
              <a:t>Wang-Gillam, A. </a:t>
            </a:r>
            <a:r>
              <a:rPr lang="en-US" sz="1400" b="0" i="1" dirty="0" smtClean="0">
                <a:solidFill>
                  <a:schemeClr val="tx1"/>
                </a:solidFill>
              </a:rPr>
              <a:t>Lancet</a:t>
            </a:r>
            <a:r>
              <a:rPr lang="en-US" sz="1400" b="0" dirty="0" smtClean="0">
                <a:solidFill>
                  <a:schemeClr val="tx1"/>
                </a:solidFill>
              </a:rPr>
              <a:t> 2016.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3294" y="1338001"/>
            <a:ext cx="4507706" cy="891990"/>
            <a:chOff x="4974336" y="2086305"/>
            <a:chExt cx="3489292" cy="1189319"/>
          </a:xfrm>
        </p:grpSpPr>
        <p:sp>
          <p:nvSpPr>
            <p:cNvPr id="12" name="Rectangle 11"/>
            <p:cNvSpPr/>
            <p:nvPr/>
          </p:nvSpPr>
          <p:spPr>
            <a:xfrm>
              <a:off x="5562718" y="2557003"/>
              <a:ext cx="157440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n</a:t>
              </a:r>
              <a:r>
                <a:rPr lang="en-US" sz="15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al-IRI+5-FU/LV</a:t>
              </a:r>
              <a:endParaRPr lang="en-US" sz="15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2718" y="2844738"/>
              <a:ext cx="955097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5-FU/LV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060453" y="2711910"/>
              <a:ext cx="452719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60453" y="2989260"/>
              <a:ext cx="452719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76739" y="2086305"/>
              <a:ext cx="333700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Log-Rank </a:t>
              </a:r>
              <a:r>
                <a:rPr lang="en-US" sz="1500" i="1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p</a:t>
              </a:r>
              <a:r>
                <a:rPr lang="en-US" sz="15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 = </a:t>
              </a: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0.014, </a:t>
              </a:r>
              <a:r>
                <a:rPr lang="en-US" sz="15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HR = </a:t>
              </a: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0.68 (95% CI: </a:t>
              </a:r>
              <a:r>
                <a:rPr lang="en-US" sz="15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0.50 - 0.93</a:t>
              </a: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17797" y="2557003"/>
              <a:ext cx="1545831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6.1  mths (4.8, 8.5)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17798" y="2844738"/>
              <a:ext cx="149594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5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rPr>
                <a:t>4.2  mths (3.3, 5.3)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74336" y="2660269"/>
              <a:ext cx="603504" cy="420624"/>
            </a:xfrm>
            <a:prstGeom prst="rect">
              <a:avLst/>
            </a:prstGeom>
            <a:solidFill>
              <a:srgbClr val="FAFAFA"/>
            </a:solidFill>
            <a:ln>
              <a:solidFill>
                <a:srgbClr val="FAFAF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350" b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041392" y="2712646"/>
              <a:ext cx="46329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41392" y="2993062"/>
              <a:ext cx="463296" cy="0"/>
            </a:xfrm>
            <a:prstGeom prst="line">
              <a:avLst/>
            </a:prstGeom>
            <a:noFill/>
            <a:ln w="38100">
              <a:solidFill>
                <a:srgbClr val="63646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423421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0234"/>
            <a:ext cx="7620000" cy="586997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Second-Line </a:t>
            </a:r>
            <a:r>
              <a:rPr lang="en-US" sz="2700" dirty="0" smtClean="0"/>
              <a:t>Treatment in PDAC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Oxaliplatin: Mixed </a:t>
            </a:r>
            <a:r>
              <a:rPr lang="en-US" sz="2700" dirty="0" smtClean="0"/>
              <a:t>Data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408199"/>
              </p:ext>
            </p:extLst>
          </p:nvPr>
        </p:nvGraphicFramePr>
        <p:xfrm>
          <a:off x="1615678" y="1505983"/>
          <a:ext cx="5760245" cy="24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49"/>
                <a:gridCol w="1152049"/>
                <a:gridCol w="1152049"/>
                <a:gridCol w="1055982"/>
                <a:gridCol w="96067"/>
                <a:gridCol w="1152049"/>
              </a:tblGrid>
              <a:tr h="369570">
                <a:tc>
                  <a:txBody>
                    <a:bodyPr/>
                    <a:lstStyle/>
                    <a:p>
                      <a:endParaRPr lang="en-US" sz="21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Corbel" charset="0"/>
                          <a:ea typeface="Corbel" charset="0"/>
                          <a:cs typeface="Corbel" charset="0"/>
                        </a:rPr>
                        <a:t>CONKO-003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Corbel" charset="0"/>
                          <a:ea typeface="Corbel" charset="0"/>
                          <a:cs typeface="Corbel" charset="0"/>
                        </a:rPr>
                        <a:t>PANCREOX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800" b="1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orbel" charset="0"/>
                          <a:ea typeface="Corbel" charset="0"/>
                          <a:cs typeface="Corbel" charset="0"/>
                        </a:rPr>
                        <a:t>5-FU/LV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orbel" charset="0"/>
                          <a:ea typeface="Corbel" charset="0"/>
                          <a:cs typeface="Corbel" charset="0"/>
                        </a:rPr>
                        <a:t>OFF</a:t>
                      </a:r>
                    </a:p>
                  </a:txBody>
                  <a:tcPr marL="68580" marR="68580" marT="34290" marB="34290"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orbel" charset="0"/>
                          <a:ea typeface="Corbel" charset="0"/>
                          <a:cs typeface="Corbel" charset="0"/>
                        </a:rPr>
                        <a:t>5-FU/LV</a:t>
                      </a: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orbel" charset="0"/>
                          <a:ea typeface="Corbel" charset="0"/>
                          <a:cs typeface="Corbel" charset="0"/>
                        </a:rPr>
                        <a:t>mFOLFOX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Med 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3.3 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5.9 m</a:t>
                      </a:r>
                    </a:p>
                  </a:txBody>
                  <a:tcPr marL="68580" marR="68580" marT="34290" marB="34290"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9.9 m</a:t>
                      </a: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6.1m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HR 0.068</a:t>
                      </a:r>
                    </a:p>
                  </a:txBody>
                  <a:tcPr marL="68580" marR="68580" marT="34290" marB="34290"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HR</a:t>
                      </a:r>
                      <a:r>
                        <a:rPr lang="en-US" sz="1800" baseline="0">
                          <a:latin typeface="Corbel" charset="0"/>
                          <a:ea typeface="Corbel" charset="0"/>
                          <a:cs typeface="Corbel" charset="0"/>
                        </a:rPr>
                        <a:t> 1.78</a:t>
                      </a:r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Med TTP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2 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2.9 m</a:t>
                      </a:r>
                    </a:p>
                  </a:txBody>
                  <a:tcPr marL="68580" marR="68580" marT="34290" marB="34290"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Med PFS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rbel" charset="0"/>
                          <a:ea typeface="Corbel" charset="0"/>
                          <a:cs typeface="Corbel" charset="0"/>
                        </a:rPr>
                        <a:t>2.9</a:t>
                      </a: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3.1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95525" y="4380756"/>
            <a:ext cx="440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spcBef>
                <a:spcPts val="1300"/>
              </a:spcBef>
              <a:spcAft>
                <a:spcPts val="900"/>
              </a:spcAft>
              <a:buClr>
                <a:srgbClr val="8B3D9A"/>
              </a:buCl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spcBef>
                <a:spcPts val="1300"/>
              </a:spcBef>
              <a:spcAft>
                <a:spcPts val="900"/>
              </a:spcAft>
              <a:buClr>
                <a:srgbClr val="8B3D9A"/>
              </a:buCl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spcBef>
                <a:spcPts val="1300"/>
              </a:spcBef>
              <a:spcAft>
                <a:spcPts val="900"/>
              </a:spcAft>
              <a:buClr>
                <a:srgbClr val="8B3D9A"/>
              </a:buCl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spcBef>
                <a:spcPts val="1300"/>
              </a:spcBef>
              <a:spcAft>
                <a:spcPts val="900"/>
              </a:spcAft>
              <a:buClr>
                <a:srgbClr val="8B3D9A"/>
              </a:buCl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0" kern="0" dirty="0" err="1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Oettle,</a:t>
            </a:r>
            <a:r>
              <a:rPr lang="en-US" sz="1400" b="0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 H. </a:t>
            </a:r>
            <a:r>
              <a:rPr lang="en-US" sz="1400" b="0" i="1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J </a:t>
            </a:r>
            <a:r>
              <a:rPr lang="en-US" sz="1400" b="0" i="1" kern="0" dirty="0" err="1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Clin</a:t>
            </a:r>
            <a:r>
              <a:rPr lang="en-US" sz="1400" b="0" i="1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b="0" i="1" kern="0" dirty="0" err="1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Oncol</a:t>
            </a:r>
            <a:r>
              <a:rPr lang="en-US" sz="1400" b="0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2014</a:t>
            </a:r>
            <a:r>
              <a:rPr lang="en-US" sz="1400" b="0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.  Gill, S. </a:t>
            </a:r>
            <a:r>
              <a:rPr lang="en-US" sz="1400" b="0" i="1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J </a:t>
            </a:r>
            <a:r>
              <a:rPr lang="en-US" sz="1400" b="0" i="1" kern="0" dirty="0" err="1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Clin</a:t>
            </a:r>
            <a:r>
              <a:rPr lang="en-US" sz="1400" b="0" i="1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b="0" i="1" kern="0" dirty="0" err="1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Oncol</a:t>
            </a:r>
            <a:r>
              <a:rPr lang="en-US" sz="1400" b="0" kern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2016.</a:t>
            </a:r>
            <a:endParaRPr lang="en-US" sz="1400" b="0" kern="0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0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Second-Line Therapy: Meta-Analysis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 = 5 randomized trials, 895 patients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err="1" smtClean="0"/>
              <a:t>Fluoropyrimidine</a:t>
            </a:r>
            <a:r>
              <a:rPr lang="en-US" sz="2000" dirty="0" smtClean="0"/>
              <a:t> + irinotecan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or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fluoropyrimidine</a:t>
            </a:r>
            <a:r>
              <a:rPr lang="en-US" sz="2000" dirty="0" smtClean="0"/>
              <a:t> + </a:t>
            </a:r>
            <a:r>
              <a:rPr lang="en-US" sz="2000" dirty="0" err="1" smtClean="0"/>
              <a:t>oxaliplatin</a:t>
            </a:r>
            <a:r>
              <a:rPr lang="en-US" sz="2000" dirty="0" smtClean="0"/>
              <a:t> vs </a:t>
            </a:r>
            <a:r>
              <a:rPr lang="en-US" sz="2000" dirty="0" err="1" smtClean="0"/>
              <a:t>fluoropyrimidine</a:t>
            </a:r>
            <a:r>
              <a:rPr lang="en-US" sz="2000" dirty="0" smtClean="0"/>
              <a:t> monotherapy</a:t>
            </a:r>
          </a:p>
          <a:p>
            <a:pPr lvl="1"/>
            <a:r>
              <a:rPr lang="en-US" sz="1800" dirty="0" smtClean="0"/>
              <a:t>Improved PFS</a:t>
            </a:r>
          </a:p>
          <a:p>
            <a:r>
              <a:rPr lang="en-US" sz="2000" dirty="0" err="1" smtClean="0"/>
              <a:t>Fluoropyrimidine</a:t>
            </a:r>
            <a:r>
              <a:rPr lang="en-US" sz="2000" dirty="0" smtClean="0"/>
              <a:t> + irinotecan vs </a:t>
            </a:r>
            <a:r>
              <a:rPr lang="en-US" sz="2000" dirty="0" err="1" smtClean="0"/>
              <a:t>fluoropyrimidine</a:t>
            </a:r>
            <a:r>
              <a:rPr lang="en-US" sz="2000" dirty="0" smtClean="0"/>
              <a:t> monotherapy</a:t>
            </a:r>
          </a:p>
          <a:p>
            <a:pPr lvl="1"/>
            <a:r>
              <a:rPr lang="en-US" sz="1800" dirty="0" smtClean="0"/>
              <a:t>Improved PFS (HR 0.64; 0.47 - 0.87, </a:t>
            </a:r>
            <a:r>
              <a:rPr lang="en-US" sz="1800" i="1" dirty="0" smtClean="0"/>
              <a:t>p </a:t>
            </a:r>
            <a:r>
              <a:rPr lang="en-US" sz="1800" dirty="0" smtClean="0"/>
              <a:t>= 0.005)</a:t>
            </a:r>
          </a:p>
          <a:p>
            <a:pPr lvl="1"/>
            <a:r>
              <a:rPr lang="en-US" sz="1800" dirty="0" smtClean="0"/>
              <a:t>Improved OS (HR 0.7</a:t>
            </a:r>
            <a:r>
              <a:rPr lang="en-US" sz="1800" dirty="0"/>
              <a:t>;</a:t>
            </a:r>
            <a:r>
              <a:rPr lang="en-US" sz="1800" dirty="0" smtClean="0"/>
              <a:t> 0.55 - 0.89, </a:t>
            </a:r>
            <a:r>
              <a:rPr lang="en-US" sz="1800" i="1" dirty="0" smtClean="0"/>
              <a:t>p</a:t>
            </a:r>
            <a:r>
              <a:rPr lang="en-US" sz="1800" dirty="0" smtClean="0"/>
              <a:t> = 0.004)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Data more compelling for irinotecan vs </a:t>
            </a:r>
            <a:r>
              <a:rPr lang="en-US" sz="2000" dirty="0" err="1" smtClean="0"/>
              <a:t>oxaliplatin</a:t>
            </a:r>
            <a:r>
              <a:rPr lang="en-US" sz="2000" dirty="0" smtClean="0"/>
              <a:t>-based therapy following gemcitabine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4767264"/>
            <a:ext cx="5334000" cy="273844"/>
          </a:xfrm>
        </p:spPr>
        <p:txBody>
          <a:bodyPr/>
          <a:lstStyle/>
          <a:p>
            <a:pPr>
              <a:buNone/>
            </a:pPr>
            <a:r>
              <a:rPr lang="en-US" sz="1400" b="0" dirty="0" err="1" smtClean="0">
                <a:solidFill>
                  <a:schemeClr val="tx1"/>
                </a:solidFill>
              </a:rPr>
              <a:t>Sonbol</a:t>
            </a:r>
            <a:r>
              <a:rPr lang="en-US" sz="1400" b="0" dirty="0" smtClean="0">
                <a:solidFill>
                  <a:schemeClr val="tx1"/>
                </a:solidFill>
              </a:rPr>
              <a:t>, MB. </a:t>
            </a:r>
            <a:r>
              <a:rPr lang="is-IS" sz="1400" b="0" i="1" dirty="0" smtClean="0"/>
              <a:t>Cancer</a:t>
            </a:r>
            <a:r>
              <a:rPr lang="is-IS" sz="1400" b="0" dirty="0" smtClean="0"/>
              <a:t> </a:t>
            </a:r>
            <a:r>
              <a:rPr lang="is-IS" sz="1400" b="0" dirty="0"/>
              <a:t>2017 Dec 1;123(23):</a:t>
            </a:r>
            <a:r>
              <a:rPr lang="is-IS" sz="1400" b="0" dirty="0" smtClean="0"/>
              <a:t>4680-86.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71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06921"/>
            <a:ext cx="8153400" cy="1394837"/>
          </a:xfrm>
        </p:spPr>
        <p:txBody>
          <a:bodyPr/>
          <a:lstStyle/>
          <a:p>
            <a:r>
              <a:rPr lang="en-US" sz="3200" dirty="0" smtClean="0"/>
              <a:t>Microenvironment Targeting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94417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614" y="193340"/>
            <a:ext cx="5736773" cy="563953"/>
          </a:xfrm>
        </p:spPr>
        <p:txBody>
          <a:bodyPr>
            <a:noAutofit/>
          </a:bodyPr>
          <a:lstStyle/>
          <a:p>
            <a:r>
              <a:rPr lang="en-US" sz="2700" dirty="0"/>
              <a:t>Microenvironment in PDAC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58106"/>
            <a:ext cx="4038600" cy="3545676"/>
          </a:xfrm>
        </p:spPr>
        <p:txBody>
          <a:bodyPr>
            <a:normAutofit/>
          </a:bodyPr>
          <a:lstStyle/>
          <a:p>
            <a:r>
              <a:rPr lang="en-US" dirty="0" smtClean="0"/>
              <a:t>Hypovascular, hypoxic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Physical stromal barrier</a:t>
            </a:r>
          </a:p>
          <a:p>
            <a:pPr lvl="1"/>
            <a:r>
              <a:rPr lang="en-US" dirty="0"/>
              <a:t>Hyaluronan (HA) glycosaminoglycans</a:t>
            </a:r>
          </a:p>
          <a:p>
            <a:pPr lvl="1"/>
            <a:r>
              <a:rPr lang="en-US" dirty="0"/>
              <a:t>Increased EMT, chemoresistance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PEGPH20 rhuman hyaluronidase</a:t>
            </a:r>
          </a:p>
          <a:p>
            <a:pPr lvl="1"/>
            <a:r>
              <a:rPr lang="en-US" dirty="0"/>
              <a:t>Depletes HA in stroma</a:t>
            </a:r>
          </a:p>
          <a:p>
            <a:pPr lvl="1"/>
            <a:r>
              <a:rPr lang="en-US" dirty="0"/>
              <a:t>Improves drug delivery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4400550"/>
            <a:ext cx="7467600" cy="188124"/>
          </a:xfrm>
        </p:spPr>
        <p:txBody>
          <a:bodyPr/>
          <a:lstStyle/>
          <a:p>
            <a:pPr>
              <a:buNone/>
            </a:pPr>
            <a:r>
              <a:rPr lang="en-US" sz="1400" b="0" dirty="0"/>
              <a:t>Jaocobetz, et al. </a:t>
            </a:r>
            <a:r>
              <a:rPr lang="en-US" sz="1400" b="0" i="1" dirty="0" smtClean="0"/>
              <a:t>Gut</a:t>
            </a:r>
            <a:r>
              <a:rPr lang="en-US" sz="1400" b="0" dirty="0" smtClean="0"/>
              <a:t> </a:t>
            </a:r>
            <a:r>
              <a:rPr lang="en-US" sz="1400" b="0" dirty="0"/>
              <a:t>2013. </a:t>
            </a:r>
            <a:r>
              <a:rPr lang="en-US" sz="1400" b="0" dirty="0" err="1">
                <a:solidFill>
                  <a:schemeClr val="tx1"/>
                </a:solidFill>
              </a:rPr>
              <a:t>Provenzano</a:t>
            </a:r>
            <a:r>
              <a:rPr lang="en-US" sz="1400" b="0" dirty="0">
                <a:solidFill>
                  <a:schemeClr val="tx1"/>
                </a:solidFill>
              </a:rPr>
              <a:t>, P.  </a:t>
            </a:r>
            <a:r>
              <a:rPr lang="en-US" sz="1400" b="0" i="1" dirty="0">
                <a:solidFill>
                  <a:schemeClr val="tx1"/>
                </a:solidFill>
              </a:rPr>
              <a:t>Cancer </a:t>
            </a:r>
            <a:r>
              <a:rPr lang="en-US" sz="1400" b="0" i="1" dirty="0" smtClean="0">
                <a:solidFill>
                  <a:schemeClr val="tx1"/>
                </a:solidFill>
              </a:rPr>
              <a:t>Cell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>
                <a:solidFill>
                  <a:schemeClr val="tx1"/>
                </a:solidFill>
              </a:rPr>
              <a:t>2012. </a:t>
            </a:r>
            <a:r>
              <a:rPr lang="en-US" sz="1400" b="0" dirty="0"/>
              <a:t>Courtesy: J. Shia (MSKCC)</a:t>
            </a:r>
          </a:p>
        </p:txBody>
      </p:sp>
      <p:pic>
        <p:nvPicPr>
          <p:cNvPr id="4" name="Picture 3" descr="G:\Talks\2015 Abou-Alfa\H&amp;E panc ac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58106"/>
            <a:ext cx="3733800" cy="3344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864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408462" y="4767263"/>
            <a:ext cx="6037734" cy="2738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r>
              <a:rPr lang="en-US" sz="1400" b="0" dirty="0"/>
              <a:t>Hingorani, S. </a:t>
            </a:r>
            <a:r>
              <a:rPr lang="en-US" sz="1400" b="0" i="1" dirty="0"/>
              <a:t>J Clin </a:t>
            </a:r>
            <a:r>
              <a:rPr lang="en-US" sz="1400" b="0" i="1" dirty="0" err="1"/>
              <a:t>Oncol</a:t>
            </a:r>
            <a:r>
              <a:rPr lang="en-US" sz="1400" b="0" i="1" dirty="0"/>
              <a:t> </a:t>
            </a:r>
            <a:r>
              <a:rPr lang="en-US" sz="1400" b="0" dirty="0"/>
              <a:t>2017; 4008 [</a:t>
            </a:r>
            <a:r>
              <a:rPr lang="en-US" sz="1400" b="0" dirty="0" err="1"/>
              <a:t>abstr</a:t>
            </a:r>
            <a:r>
              <a:rPr lang="en-US" sz="1400" b="0" dirty="0" smtClean="0"/>
              <a:t>].</a:t>
            </a:r>
            <a:endParaRPr lang="en-US" sz="1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714118"/>
            <a:ext cx="8001000" cy="731300"/>
          </a:xfrm>
        </p:spPr>
        <p:txBody>
          <a:bodyPr>
            <a:normAutofit fontScale="90000"/>
          </a:bodyPr>
          <a:lstStyle/>
          <a:p>
            <a:r>
              <a:rPr lang="de-DE" sz="3300" dirty="0" err="1">
                <a:ea typeface="ＭＳ Ｐゴシック" charset="-128"/>
              </a:rPr>
              <a:t>Randomized</a:t>
            </a:r>
            <a:r>
              <a:rPr lang="de-DE" sz="3300" dirty="0">
                <a:ea typeface="ＭＳ Ｐゴシック" charset="-128"/>
              </a:rPr>
              <a:t> Phase II: </a:t>
            </a:r>
            <a:r>
              <a:rPr lang="de-DE" sz="3300" dirty="0" err="1">
                <a:ea typeface="ＭＳ Ｐゴシック" charset="-128"/>
              </a:rPr>
              <a:t>nab</a:t>
            </a:r>
            <a:r>
              <a:rPr lang="de-DE" sz="3300" dirty="0">
                <a:ea typeface="ＭＳ Ｐゴシック" charset="-128"/>
              </a:rPr>
              <a:t>-P + </a:t>
            </a:r>
            <a:r>
              <a:rPr lang="de-DE" sz="3300" dirty="0" err="1">
                <a:ea typeface="ＭＳ Ｐゴシック" charset="-128"/>
              </a:rPr>
              <a:t>Gem</a:t>
            </a:r>
            <a:r>
              <a:rPr lang="de-DE" sz="3300" dirty="0">
                <a:ea typeface="ＭＳ Ｐゴシック" charset="-128"/>
              </a:rPr>
              <a:t/>
            </a:r>
            <a:br>
              <a:rPr lang="de-DE" sz="3300" dirty="0">
                <a:ea typeface="ＭＳ Ｐゴシック" charset="-128"/>
              </a:rPr>
            </a:br>
            <a:r>
              <a:rPr lang="de-DE" sz="3300" dirty="0">
                <a:ea typeface="ＭＳ Ｐゴシック" charset="-128"/>
              </a:rPr>
              <a:t>+/-PEGHPH20 (HALO 202)</a:t>
            </a:r>
            <a:r>
              <a:rPr lang="de-DE" dirty="0">
                <a:solidFill>
                  <a:schemeClr val="accent1"/>
                </a:solidFill>
                <a:ea typeface="ＭＳ Ｐゴシック" charset="-128"/>
                <a:cs typeface="Georgia"/>
              </a:rPr>
              <a:t/>
            </a:r>
            <a:br>
              <a:rPr lang="de-DE" dirty="0">
                <a:solidFill>
                  <a:schemeClr val="accent1"/>
                </a:solidFill>
                <a:ea typeface="ＭＳ Ｐゴシック" charset="-128"/>
                <a:cs typeface="Georgia"/>
              </a:rPr>
            </a:br>
            <a:endParaRPr lang="en-US" dirty="0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99591" y="3856572"/>
            <a:ext cx="790573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16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Primary </a:t>
            </a:r>
            <a:r>
              <a:rPr lang="en-US" sz="1600" b="0" dirty="0" smtClean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endpoint: Progression-free </a:t>
            </a:r>
            <a:r>
              <a:rPr lang="en-US" sz="16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survival, rate of thromboembolic events (TE</a:t>
            </a:r>
            <a:r>
              <a:rPr lang="en-US" sz="1600" b="0" dirty="0" smtClean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)</a:t>
            </a:r>
            <a:endParaRPr lang="en-US" sz="1600" b="0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600" b="0" dirty="0" smtClean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Secondary: PFS </a:t>
            </a:r>
            <a:r>
              <a:rPr lang="en-US" sz="16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by HA level, ORR, OS, Safety</a:t>
            </a: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Exploratory: OS by HA level, duration of response, DCR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560094" y="122992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1" y="1291188"/>
            <a:ext cx="7772399" cy="2443894"/>
            <a:chOff x="1440417" y="1513621"/>
            <a:chExt cx="6184448" cy="1856183"/>
          </a:xfrm>
        </p:grpSpPr>
        <p:sp>
          <p:nvSpPr>
            <p:cNvPr id="45059" name="AutoShape 2"/>
            <p:cNvSpPr>
              <a:spLocks noChangeArrowheads="1"/>
            </p:cNvSpPr>
            <p:nvPr/>
          </p:nvSpPr>
          <p:spPr bwMode="auto">
            <a:xfrm>
              <a:off x="1440417" y="1920727"/>
              <a:ext cx="1927853" cy="1008658"/>
            </a:xfrm>
            <a:prstGeom prst="roundRect">
              <a:avLst>
                <a:gd name="adj" fmla="val 16667"/>
              </a:avLst>
            </a:prstGeom>
            <a:ln w="5715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Untreated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Met </a:t>
              </a: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Panc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</a:t>
              </a: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Adenoca</a:t>
              </a:r>
              <a:endParaRPr lang="de-DE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KPS 70-100%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279</a:t>
              </a:r>
            </a:p>
          </p:txBody>
        </p:sp>
        <p:sp>
          <p:nvSpPr>
            <p:cNvPr id="45060" name="AutoShape 3"/>
            <p:cNvSpPr>
              <a:spLocks noChangeArrowheads="1"/>
            </p:cNvSpPr>
            <p:nvPr/>
          </p:nvSpPr>
          <p:spPr bwMode="auto">
            <a:xfrm>
              <a:off x="4698593" y="2774954"/>
              <a:ext cx="2926272" cy="594850"/>
            </a:xfrm>
            <a:prstGeom prst="roundRect">
              <a:avLst>
                <a:gd name="adj" fmla="val 16667"/>
              </a:avLst>
            </a:prstGeom>
            <a:ln w="5715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nab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-P + </a:t>
              </a: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Gem</a:t>
              </a:r>
              <a:endParaRPr lang="de-DE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113</a:t>
              </a:r>
            </a:p>
          </p:txBody>
        </p:sp>
        <p:sp>
          <p:nvSpPr>
            <p:cNvPr id="45062" name="AutoShape 5"/>
            <p:cNvSpPr>
              <a:spLocks noChangeArrowheads="1"/>
            </p:cNvSpPr>
            <p:nvPr/>
          </p:nvSpPr>
          <p:spPr bwMode="auto">
            <a:xfrm>
              <a:off x="4698593" y="1513621"/>
              <a:ext cx="2926272" cy="853480"/>
            </a:xfrm>
            <a:prstGeom prst="roundRect">
              <a:avLst>
                <a:gd name="adj" fmla="val 16667"/>
              </a:avLst>
            </a:prstGeom>
            <a:ln w="5715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nab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-P + </a:t>
              </a: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Gem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+ PEGPH20 </a:t>
              </a:r>
              <a:b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</a:b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3ug/kg IV x 2 </a:t>
              </a: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wk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(C1)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Wingdings"/>
                  <a:cs typeface="Corbel"/>
                  <a:sym typeface="Wingdings"/>
                </a:rPr>
                <a:t></a:t>
              </a: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wkly</a:t>
              </a:r>
              <a:endParaRPr lang="de-DE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166</a:t>
              </a:r>
            </a:p>
          </p:txBody>
        </p:sp>
        <p:sp>
          <p:nvSpPr>
            <p:cNvPr id="45065" name="AutoShape 8"/>
            <p:cNvSpPr>
              <a:spLocks noChangeArrowheads="1"/>
            </p:cNvSpPr>
            <p:nvPr/>
          </p:nvSpPr>
          <p:spPr bwMode="auto">
            <a:xfrm>
              <a:off x="3552783" y="1673630"/>
              <a:ext cx="336584" cy="1358216"/>
            </a:xfrm>
            <a:prstGeom prst="roundRect">
              <a:avLst>
                <a:gd name="adj" fmla="val 16667"/>
              </a:avLst>
            </a:prstGeom>
            <a:ln w="5715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ea typeface="ＭＳ Ｐゴシック" charset="-128"/>
                  <a:cs typeface="Corbel"/>
                </a:rPr>
                <a:t>R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A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D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O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M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I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Z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ea typeface="ＭＳ Ｐゴシック" charset="-128"/>
                  <a:cs typeface="Corbel"/>
                </a:rPr>
                <a:t>E</a:t>
              </a:r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 rot="19846317" flipV="1">
              <a:off x="4090915" y="2005099"/>
              <a:ext cx="382736" cy="1787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45067" name="AutoShape 10"/>
            <p:cNvSpPr>
              <a:spLocks noChangeArrowheads="1"/>
            </p:cNvSpPr>
            <p:nvPr/>
          </p:nvSpPr>
          <p:spPr bwMode="auto">
            <a:xfrm rot="1688698" flipV="1">
              <a:off x="4091581" y="2850495"/>
              <a:ext cx="383917" cy="1787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latin typeface="Calibri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1541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762000" y="133350"/>
            <a:ext cx="8077200" cy="620775"/>
          </a:xfrm>
        </p:spPr>
        <p:txBody>
          <a:bodyPr>
            <a:normAutofit/>
          </a:bodyPr>
          <a:lstStyle/>
          <a:p>
            <a:pPr algn="ctr"/>
            <a:r>
              <a:rPr lang="en-US" sz="3200" smtClean="0"/>
              <a:t>Results: Randomized </a:t>
            </a:r>
            <a:r>
              <a:rPr lang="en-US" sz="3200" dirty="0"/>
              <a:t>Phase II (2017)</a:t>
            </a:r>
            <a:endParaRPr lang="en-US" altLang="en-US" sz="3000" dirty="0"/>
          </a:p>
        </p:txBody>
      </p:sp>
      <p:graphicFrame>
        <p:nvGraphicFramePr>
          <p:cNvPr id="15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37721"/>
              </p:ext>
            </p:extLst>
          </p:nvPr>
        </p:nvGraphicFramePr>
        <p:xfrm>
          <a:off x="990599" y="819150"/>
          <a:ext cx="7620003" cy="369319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991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7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103"/>
              </a:tblGrid>
              <a:tr h="3088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Pts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1" marR="121881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HA-High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9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1" marR="121881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166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113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n = 49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35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Stage 1, 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</a:tr>
              <a:tr h="30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Overall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11.5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mths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8.5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mths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0.96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0.57 - 1.61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Stage 2 only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US" sz="1800" dirty="0"/>
                    </a:p>
                  </a:txBody>
                  <a:tcPr marL="68576" marR="68576" marT="25725" marB="2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PFS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mths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4.5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mths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0.63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0.21 - 1.93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11.7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mths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7.8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mths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88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0.52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0.22 - 1.23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27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409174" y="344614"/>
            <a:ext cx="6266701" cy="620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000" dirty="0"/>
              <a:t>Thromboembolic Events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1483310" y="1493657"/>
            <a:ext cx="6118430" cy="3347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63" kern="0" dirty="0"/>
              <a:t>No difference in TE rate by treatment arm or tumor HA level</a:t>
            </a:r>
          </a:p>
        </p:txBody>
      </p:sp>
      <p:graphicFrame>
        <p:nvGraphicFramePr>
          <p:cNvPr id="11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67471"/>
              </p:ext>
            </p:extLst>
          </p:nvPr>
        </p:nvGraphicFramePr>
        <p:xfrm>
          <a:off x="1219201" y="1352550"/>
          <a:ext cx="6934198" cy="266517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379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7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6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7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TE Rate, % (n/N)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Pts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1" marR="121881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00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1" marR="121881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166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b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113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b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Stage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(pre-prophylaxis)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(32/74)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(15/61)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</a:tr>
              <a:tr h="874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Stage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40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mg/day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enoxaparin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1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mg/kg/day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enoxaparin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(12/86)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(5/18)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(7/68)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(4/39)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(2/7)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6%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(2/32)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76" marR="68576" marT="25725" marB="2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551194" y="4751851"/>
            <a:ext cx="6037734" cy="2738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r>
              <a:rPr lang="en-US" sz="1400" b="0" dirty="0"/>
              <a:t>Hingorani, S. </a:t>
            </a:r>
            <a:r>
              <a:rPr lang="en-US" sz="1400" b="0" i="1" dirty="0"/>
              <a:t>J Clin </a:t>
            </a:r>
            <a:r>
              <a:rPr lang="en-US" sz="1400" b="0" i="1" dirty="0" err="1"/>
              <a:t>Oncol</a:t>
            </a:r>
            <a:r>
              <a:rPr lang="en-US" sz="1400" b="0" i="1" dirty="0"/>
              <a:t> </a:t>
            </a:r>
            <a:r>
              <a:rPr lang="en-US" sz="1400" b="0" dirty="0"/>
              <a:t>2017; 4008 [</a:t>
            </a:r>
            <a:r>
              <a:rPr lang="en-US" sz="1400" b="0" dirty="0" err="1"/>
              <a:t>abstr</a:t>
            </a:r>
            <a:r>
              <a:rPr lang="en-US" sz="1400" b="0" dirty="0" smtClean="0"/>
              <a:t>].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02404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8382000" cy="586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/>
              <a:t>Tumor Microenvironment/ </a:t>
            </a:r>
            <a:r>
              <a:rPr lang="en-US" sz="3000" dirty="0" err="1"/>
              <a:t>Stroma: </a:t>
            </a:r>
            <a:r>
              <a:rPr lang="en-US" sz="3000" dirty="0"/>
              <a:t>PEGPH20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50382"/>
            <a:ext cx="7467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Randomized phase II trials</a:t>
            </a:r>
          </a:p>
          <a:p>
            <a:pPr lvl="1"/>
            <a:r>
              <a:rPr lang="en-US" dirty="0" smtClean="0"/>
              <a:t>FOLFIRINOX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±</a:t>
            </a:r>
            <a:r>
              <a:rPr lang="en-US" dirty="0" smtClean="0"/>
              <a:t> PEGPH20 (SWOG-NCI)</a:t>
            </a:r>
          </a:p>
          <a:p>
            <a:pPr lvl="1"/>
            <a:r>
              <a:rPr lang="en-US" dirty="0" smtClean="0"/>
              <a:t>Stopped due to futility by DSMB</a:t>
            </a:r>
          </a:p>
          <a:p>
            <a:pPr lvl="1"/>
            <a:r>
              <a:rPr lang="en-US" dirty="0" smtClean="0"/>
              <a:t>Data GI ASCO, 2018</a:t>
            </a:r>
          </a:p>
          <a:p>
            <a:pPr lvl="1"/>
            <a:endParaRPr lang="en-US" sz="1800" dirty="0"/>
          </a:p>
          <a:p>
            <a:r>
              <a:rPr lang="en-US" dirty="0" smtClean="0"/>
              <a:t>Phase III trial underway </a:t>
            </a:r>
          </a:p>
          <a:p>
            <a:pPr lvl="1"/>
            <a:r>
              <a:rPr lang="en-US" dirty="0"/>
              <a:t>Nab-P + gemcitabine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± </a:t>
            </a:r>
            <a:r>
              <a:rPr lang="en-US" dirty="0" smtClean="0"/>
              <a:t>PEGPH20 </a:t>
            </a:r>
            <a:r>
              <a:rPr lang="en-US" dirty="0"/>
              <a:t>(HALO-301)</a:t>
            </a:r>
          </a:p>
          <a:p>
            <a:pPr lvl="1"/>
            <a:r>
              <a:rPr lang="en-US" dirty="0" smtClean="0"/>
              <a:t>Biomarker selected: Hyaluronan-high</a:t>
            </a:r>
          </a:p>
          <a:p>
            <a:pPr lvl="1"/>
            <a:r>
              <a:rPr lang="en-US" dirty="0"/>
              <a:t>Primary endpoints: PFS, OS</a:t>
            </a:r>
          </a:p>
          <a:p>
            <a:pPr lvl="1"/>
            <a:r>
              <a:rPr lang="en-US" dirty="0" smtClean="0"/>
              <a:t>N = 420</a:t>
            </a:r>
          </a:p>
          <a:p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z="1400" b="0" dirty="0">
                <a:solidFill>
                  <a:schemeClr val="tx1"/>
                </a:solidFill>
              </a:rPr>
              <a:t>NCT02715804</a:t>
            </a:r>
          </a:p>
        </p:txBody>
      </p:sp>
    </p:spTree>
    <p:extLst>
      <p:ext uri="{BB962C8B-B14F-4D97-AF65-F5344CB8AC3E}">
        <p14:creationId xmlns:p14="http://schemas.microsoft.com/office/powerpoint/2010/main" val="97129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200151"/>
            <a:ext cx="7772400" cy="205739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100" dirty="0"/>
              <a:t>Existing, Recently Approved and Investigational Approaches for Patients with </a:t>
            </a:r>
            <a:r>
              <a:rPr lang="en-US" altLang="en-US" sz="3100" dirty="0" err="1"/>
              <a:t>Resectable</a:t>
            </a:r>
            <a:r>
              <a:rPr lang="en-US" altLang="en-US" sz="3100" dirty="0"/>
              <a:t> and </a:t>
            </a:r>
            <a:r>
              <a:rPr lang="en-US" altLang="en-US" sz="3100" dirty="0" err="1"/>
              <a:t>Unresectable</a:t>
            </a:r>
            <a:r>
              <a:rPr lang="en-US" altLang="en-US" sz="3100" dirty="0"/>
              <a:t> PDAC</a:t>
            </a:r>
            <a:r>
              <a:rPr lang="en-US" altLang="en-US" sz="2700" dirty="0"/>
              <a:t/>
            </a:r>
            <a:br>
              <a:rPr lang="en-US" altLang="en-US" sz="2700" dirty="0"/>
            </a:br>
            <a:r>
              <a:rPr lang="en-US" altLang="en-US" sz="2025" dirty="0"/>
              <a:t>01-18-2018</a:t>
            </a:r>
            <a:br>
              <a:rPr lang="en-US" altLang="en-US" sz="2025" dirty="0"/>
            </a:br>
            <a:endParaRPr lang="en-US" altLang="en-US" sz="2025" dirty="0"/>
          </a:p>
        </p:txBody>
      </p:sp>
      <p:sp>
        <p:nvSpPr>
          <p:cNvPr id="1100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57450" y="3257550"/>
            <a:ext cx="5200650" cy="14859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sz="1950" dirty="0">
                <a:solidFill>
                  <a:schemeClr val="tx1"/>
                </a:solidFill>
              </a:rPr>
              <a:t>Eileen M. O’Reilly, M.D.</a:t>
            </a:r>
            <a:r>
              <a:rPr lang="en-US" altLang="en-US" sz="2700" b="1" dirty="0">
                <a:solidFill>
                  <a:schemeClr val="tx1"/>
                </a:solidFill>
              </a:rPr>
              <a:t/>
            </a:r>
            <a:br>
              <a:rPr lang="en-US" altLang="en-US" sz="2700" b="1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Associate Director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David M. Rubenstein Center for Pancreatic </a:t>
            </a:r>
            <a:r>
              <a:rPr lang="en-US" altLang="en-US" sz="1800" dirty="0" smtClean="0">
                <a:solidFill>
                  <a:schemeClr val="tx1"/>
                </a:solidFill>
              </a:rPr>
              <a:t>Cancer Research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Attending Physician, Member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Memorial Sloan Kettering Cancer Center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Professor of Medicine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Weill Cornell Medical College</a:t>
            </a:r>
          </a:p>
          <a:p>
            <a:pPr algn="l">
              <a:spcBef>
                <a:spcPct val="0"/>
              </a:spcBef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21421" b="20195"/>
          <a:stretch/>
        </p:blipFill>
        <p:spPr>
          <a:xfrm>
            <a:off x="5372100" y="627089"/>
            <a:ext cx="1485900" cy="6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84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Somatic and Germline Profiling &amp; Targeted Genetic Approaches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2604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1" y="105394"/>
            <a:ext cx="7848600" cy="10376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7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MSK-IMPACT: </a:t>
            </a:r>
            <a:r>
              <a:rPr lang="en-US" sz="27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PDAC Somatic Profiling</a:t>
            </a:r>
            <a:endParaRPr lang="en-US" sz="27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25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Mean/Median </a:t>
            </a:r>
            <a:r>
              <a:rPr lang="en-US" sz="2325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#Mutations = 4 </a:t>
            </a:r>
            <a:r>
              <a:rPr lang="en-US" sz="2700" dirty="0">
                <a:latin typeface="+mj-lt"/>
                <a:ea typeface="+mj-ea"/>
                <a:cs typeface="+mj-cs"/>
              </a:rPr>
              <a:t>(n= 324) </a:t>
            </a:r>
            <a:endParaRPr lang="en-US" sz="27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Figure1_rp.jpg"/>
          <p:cNvPicPr>
            <a:picLocks noChangeAspect="1"/>
          </p:cNvPicPr>
          <p:nvPr/>
        </p:nvPicPr>
        <p:blipFill rotWithShape="1">
          <a:blip r:embed="rId3" cstate="print"/>
          <a:srcRect t="8620" b="6610"/>
          <a:stretch/>
        </p:blipFill>
        <p:spPr>
          <a:xfrm>
            <a:off x="1433994" y="1028700"/>
            <a:ext cx="6567006" cy="3371850"/>
          </a:xfrm>
          <a:prstGeom prst="rect">
            <a:avLst/>
          </a:prstGeom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575" y="4698207"/>
            <a:ext cx="4514850" cy="273844"/>
          </a:xfrm>
        </p:spPr>
        <p:txBody>
          <a:bodyPr/>
          <a:lstStyle/>
          <a:p>
            <a:pPr eaLnBrk="1" hangingPunct="1">
              <a:buNone/>
            </a:pPr>
            <a:r>
              <a:rPr lang="en-GB" sz="1400" b="0" dirty="0" err="1">
                <a:cs typeface="Arial" charset="0"/>
              </a:rPr>
              <a:t>Lowery</a:t>
            </a:r>
            <a:r>
              <a:rPr lang="en-GB" sz="1400" b="0" dirty="0">
                <a:cs typeface="Arial" charset="0"/>
              </a:rPr>
              <a:t>, MA, O’Reilly, EM.  </a:t>
            </a:r>
            <a:r>
              <a:rPr lang="en-GB" sz="1400" b="0" i="1" dirty="0">
                <a:cs typeface="Arial" charset="0"/>
              </a:rPr>
              <a:t>Clinical Cancer </a:t>
            </a:r>
            <a:r>
              <a:rPr lang="en-GB" sz="1400" b="0" i="1" dirty="0" smtClean="0">
                <a:cs typeface="Arial" charset="0"/>
              </a:rPr>
              <a:t>Research</a:t>
            </a:r>
            <a:r>
              <a:rPr lang="en-GB" sz="1400" b="0" dirty="0" smtClean="0">
                <a:cs typeface="Arial" charset="0"/>
              </a:rPr>
              <a:t> 2017.</a:t>
            </a:r>
            <a:endParaRPr lang="en-GB" sz="1400" b="0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728" y="2228850"/>
            <a:ext cx="54672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95%</a:t>
            </a:r>
          </a:p>
          <a:p>
            <a:pPr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72%</a:t>
            </a:r>
          </a:p>
          <a:p>
            <a:pPr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22%</a:t>
            </a:r>
          </a:p>
          <a:p>
            <a:pPr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18%</a:t>
            </a:r>
          </a:p>
          <a:p>
            <a:pPr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11%</a:t>
            </a:r>
          </a:p>
          <a:p>
            <a:pPr>
              <a:spcBef>
                <a:spcPts val="0"/>
              </a:spcBef>
              <a:buNone/>
            </a:pPr>
            <a:endParaRPr lang="en-US" sz="1200" b="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  <a:p>
            <a:pPr>
              <a:buNone/>
            </a:pPr>
            <a:endParaRPr lang="en-US" sz="900" b="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08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9017"/>
            <a:ext cx="8534399" cy="711308"/>
          </a:xfrm>
        </p:spPr>
        <p:txBody>
          <a:bodyPr/>
          <a:lstStyle/>
          <a:p>
            <a:r>
              <a:rPr lang="en-US" sz="3000" dirty="0"/>
              <a:t>MSK IMPACT: Germline </a:t>
            </a:r>
            <a:r>
              <a:rPr lang="en-US" sz="3000" dirty="0" smtClean="0"/>
              <a:t>Testing: N</a:t>
            </a:r>
            <a:r>
              <a:rPr lang="en-US" sz="3000" dirty="0"/>
              <a:t>= 1,040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971550"/>
            <a:ext cx="4167188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00750" y="1600200"/>
            <a:ext cx="17145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u="sng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PDAC </a:t>
            </a:r>
            <a:r>
              <a:rPr lang="en-US" sz="1350" b="0" u="sng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n = </a:t>
            </a:r>
            <a:r>
              <a:rPr lang="en-US" sz="1350" b="0" u="sng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176 (16.9%)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350" b="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BRCA 1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BRCA 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CDKN2A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PALB2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ATM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CHEK2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APC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MUYTH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z="1050" b="0" dirty="0" err="1">
                <a:solidFill>
                  <a:schemeClr val="tx1"/>
                </a:solidFill>
              </a:rPr>
              <a:t>Mandelker</a:t>
            </a:r>
            <a:r>
              <a:rPr lang="en-US" sz="1050" b="0" dirty="0">
                <a:solidFill>
                  <a:schemeClr val="tx1"/>
                </a:solidFill>
              </a:rPr>
              <a:t>, D. </a:t>
            </a:r>
            <a:r>
              <a:rPr lang="en-US" sz="1050" b="0" i="1" dirty="0" smtClean="0">
                <a:solidFill>
                  <a:schemeClr val="tx1"/>
                </a:solidFill>
              </a:rPr>
              <a:t>JAMA</a:t>
            </a:r>
            <a:r>
              <a:rPr lang="en-US" sz="1050" b="0" dirty="0" smtClean="0">
                <a:solidFill>
                  <a:schemeClr val="tx1"/>
                </a:solidFill>
              </a:rPr>
              <a:t> 2017.</a:t>
            </a:r>
            <a:endParaRPr lang="en-US" sz="1050" b="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830313">
            <a:off x="5323538" y="1758439"/>
            <a:ext cx="126826" cy="220309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0187843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140476"/>
            <a:ext cx="5440893" cy="338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1" y="-1465"/>
            <a:ext cx="8305800" cy="914400"/>
          </a:xfrm>
        </p:spPr>
        <p:txBody>
          <a:bodyPr/>
          <a:lstStyle/>
          <a:p>
            <a:pPr algn="ctr"/>
            <a:r>
              <a:rPr lang="en-US" dirty="0"/>
              <a:t>Phase IB: Cisplatin, Gem, Veliparib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/>
              <a:t>RECIST: </a:t>
            </a:r>
            <a:r>
              <a:rPr lang="en-US" dirty="0" err="1">
                <a:solidFill>
                  <a:schemeClr val="accent1"/>
                </a:solidFill>
              </a:rPr>
              <a:t>gBRCA</a:t>
            </a:r>
            <a:r>
              <a:rPr lang="en-US" dirty="0">
                <a:solidFill>
                  <a:schemeClr val="accent1"/>
                </a:solidFill>
              </a:rPr>
              <a:t>(+) </a:t>
            </a:r>
            <a:r>
              <a:rPr lang="en-US" dirty="0"/>
              <a:t>vs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gBRCA</a:t>
            </a:r>
            <a:r>
              <a:rPr lang="en-US" dirty="0">
                <a:solidFill>
                  <a:schemeClr val="accent2"/>
                </a:solidFill>
              </a:rPr>
              <a:t>(-)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2571750"/>
            <a:ext cx="43434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59617" y="4767264"/>
            <a:ext cx="3267075" cy="273844"/>
          </a:xfrm>
        </p:spPr>
        <p:txBody>
          <a:bodyPr/>
          <a:lstStyle/>
          <a:p>
            <a:pPr eaLnBrk="1" hangingPunct="1">
              <a:buNone/>
            </a:pPr>
            <a:r>
              <a:rPr lang="en-GB" sz="1400" b="0" dirty="0" smtClean="0">
                <a:cs typeface="Arial" charset="0"/>
              </a:rPr>
              <a:t>O'Reilly, EM.  </a:t>
            </a:r>
            <a:r>
              <a:rPr lang="en-GB" sz="1400" b="0" i="1" dirty="0" smtClean="0">
                <a:cs typeface="Arial" charset="0"/>
              </a:rPr>
              <a:t>Cancer</a:t>
            </a:r>
            <a:r>
              <a:rPr lang="en-GB" sz="1400" b="0" dirty="0" smtClean="0">
                <a:cs typeface="Arial" charset="0"/>
              </a:rPr>
              <a:t> 2018 (In press).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9011" y="1225466"/>
            <a:ext cx="2855599" cy="3394472"/>
          </a:xfrm>
          <a:prstGeom prst="rect">
            <a:avLst/>
          </a:prstGeom>
        </p:spPr>
        <p:txBody>
          <a:bodyPr/>
          <a:lstStyle>
            <a:lvl1pPr marL="170260" indent="-17026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orbel"/>
                <a:ea typeface="ＭＳ Ｐゴシック" charset="0"/>
                <a:cs typeface="Corbel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Corbel"/>
                <a:ea typeface="ＭＳ Ｐゴシック" charset="0"/>
                <a:cs typeface="Corbel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orbel"/>
                <a:ea typeface="ＭＳ Ｐゴシック" charset="0"/>
                <a:cs typeface="Corbel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Corbel"/>
                <a:ea typeface="ＭＳ Ｐゴシック" charset="0"/>
                <a:cs typeface="Corbel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1500" kern="1200">
                <a:solidFill>
                  <a:schemeClr val="tx1"/>
                </a:solidFill>
                <a:latin typeface="Corbel"/>
                <a:ea typeface="ＭＳ Ｐゴシック" charset="0"/>
                <a:cs typeface="Corbe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Germline BRCA(-):  </a:t>
            </a:r>
            <a:br>
              <a:rPr lang="en-US" sz="2000" b="0" dirty="0" smtClean="0"/>
            </a:br>
            <a:r>
              <a:rPr lang="en-US" sz="2000" b="0" dirty="0" smtClean="0"/>
              <a:t>OS 11 months </a:t>
            </a:r>
            <a:br>
              <a:rPr lang="en-US" sz="2000" b="0" dirty="0" smtClean="0"/>
            </a:br>
            <a:r>
              <a:rPr lang="en-US" sz="2000" b="0" dirty="0" smtClean="0"/>
              <a:t>(95% CI: 1.5 - 12.1)</a:t>
            </a:r>
            <a:br>
              <a:rPr lang="en-US" sz="2000" b="0" dirty="0" smtClean="0"/>
            </a:br>
            <a:endParaRPr lang="en-US" sz="2000" b="0" dirty="0" smtClean="0"/>
          </a:p>
          <a:p>
            <a:r>
              <a:rPr lang="en-US" sz="2000" b="0" dirty="0" smtClean="0"/>
              <a:t>Germline BRCA(+):  </a:t>
            </a:r>
            <a:br>
              <a:rPr lang="en-US" sz="2000" b="0" dirty="0" smtClean="0"/>
            </a:br>
            <a:r>
              <a:rPr lang="en-US" sz="2000" b="0" dirty="0" smtClean="0"/>
              <a:t>OS 23.3 months </a:t>
            </a:r>
            <a:br>
              <a:rPr lang="en-US" sz="2000" b="0" dirty="0" smtClean="0"/>
            </a:br>
            <a:r>
              <a:rPr lang="en-US" sz="2000" b="0" dirty="0" smtClean="0"/>
              <a:t>(95% CI: 3.8 - 30.2)</a:t>
            </a:r>
            <a:br>
              <a:rPr lang="en-US" sz="2000" b="0" dirty="0" smtClean="0"/>
            </a:br>
            <a:endParaRPr lang="en-US" sz="2000" b="0" dirty="0" smtClean="0"/>
          </a:p>
          <a:p>
            <a:r>
              <a:rPr lang="en-US" sz="2000" b="0" dirty="0" smtClean="0"/>
              <a:t>Predictive vs Prognostic effect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103670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382000" cy="586997"/>
          </a:xfrm>
        </p:spPr>
        <p:txBody>
          <a:bodyPr/>
          <a:lstStyle/>
          <a:p>
            <a:pPr algn="ctr"/>
            <a:r>
              <a:rPr lang="en-US" sz="2700" dirty="0"/>
              <a:t>Single-Agent </a:t>
            </a:r>
            <a:r>
              <a:rPr lang="en-US" sz="2700" dirty="0" err="1"/>
              <a:t>PARPi</a:t>
            </a:r>
            <a:r>
              <a:rPr lang="en-US" sz="2700" dirty="0"/>
              <a:t> Trials </a:t>
            </a:r>
            <a:r>
              <a:rPr lang="en-US" sz="2700" dirty="0" smtClean="0"/>
              <a:t>PDAC: Completed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29454"/>
              </p:ext>
            </p:extLst>
          </p:nvPr>
        </p:nvGraphicFramePr>
        <p:xfrm>
          <a:off x="990600" y="1143000"/>
          <a:ext cx="7467600" cy="291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485"/>
                <a:gridCol w="1704058"/>
                <a:gridCol w="1778147"/>
                <a:gridCol w="1856910"/>
              </a:tblGrid>
              <a:tr h="3200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Olaparib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Veliparib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Rucaparib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70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19</a:t>
                      </a: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BRCA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Germline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Germline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Germline (15)/</a:t>
                      </a:r>
                    </a:p>
                    <a:p>
                      <a:pPr algn="ctr"/>
                      <a:r>
                        <a:rPr lang="en-US" sz="1700" dirty="0"/>
                        <a:t>Somatic (4)</a:t>
                      </a:r>
                    </a:p>
                  </a:txBody>
                  <a:tcPr marL="68580" marR="68580" marT="34290" marB="34290" anchor="ctr"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Lines of Therapy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Mean =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Mean =</a:t>
                      </a:r>
                      <a:r>
                        <a:rPr lang="en-US" sz="1700" baseline="0"/>
                        <a:t> </a:t>
                      </a:r>
                      <a:r>
                        <a:rPr lang="en-US" sz="170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1-2</a:t>
                      </a:r>
                    </a:p>
                  </a:txBody>
                  <a:tcPr marL="68580" marR="68580" marT="34290" marB="34290"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Prior platinum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15/23 (65%)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13/16 (82%)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68580" marR="68580" marT="34290" marB="34290"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Response Rate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5/23 (22%)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3/19</a:t>
                      </a:r>
                      <a:r>
                        <a:rPr lang="en-US" sz="1700" baseline="0"/>
                        <a:t> (15%)</a:t>
                      </a:r>
                      <a:endParaRPr lang="en-US" sz="1700"/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Stable Disease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8/22 (35%)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4/16 (25%)</a:t>
                      </a:r>
                    </a:p>
                    <a:p>
                      <a:pPr algn="ctr"/>
                      <a:r>
                        <a:rPr lang="en-US" sz="1700"/>
                        <a:t>4, 4, 10, 11 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4/19 (21%)</a:t>
                      </a:r>
                    </a:p>
                    <a:p>
                      <a:pPr algn="ctr"/>
                      <a:r>
                        <a:rPr lang="en-US" sz="1700" dirty="0"/>
                        <a:t>1</a:t>
                      </a:r>
                      <a:r>
                        <a:rPr lang="en-US" sz="1700" baseline="0" dirty="0"/>
                        <a:t> CR: </a:t>
                      </a:r>
                      <a:r>
                        <a:rPr lang="en-US" sz="1700" dirty="0"/>
                        <a:t>14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smtClean="0"/>
                        <a:t>m+</a:t>
                      </a:r>
                      <a:endParaRPr lang="en-US" sz="17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424815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b="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Kaufmann, B.  </a:t>
            </a:r>
            <a:r>
              <a:rPr lang="en-US" sz="1400" b="0" i="1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J </a:t>
            </a:r>
            <a:r>
              <a:rPr lang="en-US" sz="1400" b="0" i="1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Clin</a:t>
            </a:r>
            <a:r>
              <a:rPr lang="en-US" sz="1400" b="0" i="1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b="0" i="1" dirty="0" err="1" smtClean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Oncol</a:t>
            </a:r>
            <a:r>
              <a:rPr lang="en-US" sz="1400" b="0" dirty="0" smtClean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2014.  </a:t>
            </a:r>
            <a:r>
              <a:rPr lang="en-US" sz="14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Lowery, M. </a:t>
            </a:r>
            <a:r>
              <a:rPr lang="en-US" sz="1400" b="0" i="1" dirty="0" err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Eur</a:t>
            </a:r>
            <a:r>
              <a:rPr lang="en-US" sz="1400" b="0" i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 J </a:t>
            </a:r>
            <a:r>
              <a:rPr lang="en-US" sz="1400" b="0" i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Cancer</a:t>
            </a:r>
            <a:r>
              <a:rPr lang="en-US" sz="1400" b="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2017.  </a:t>
            </a:r>
            <a:r>
              <a:rPr lang="de-DE" sz="14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Domchek, S. </a:t>
            </a:r>
            <a:r>
              <a:rPr lang="de-DE" sz="1400" b="0" i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J </a:t>
            </a:r>
            <a:r>
              <a:rPr lang="de-DE" sz="1400" b="0" i="1" dirty="0" err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Clin</a:t>
            </a:r>
            <a:r>
              <a:rPr lang="de-DE" sz="1400" b="0" i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de-DE" sz="1400" b="0" i="1" dirty="0" err="1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Oncol</a:t>
            </a:r>
            <a:r>
              <a:rPr lang="de-DE" sz="1400" b="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2016 (34):4110 [</a:t>
            </a:r>
            <a:r>
              <a:rPr lang="de-DE" sz="1400" b="0" dirty="0" err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abstr</a:t>
            </a:r>
            <a:r>
              <a:rPr lang="de-DE" sz="1400" b="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].</a:t>
            </a:r>
            <a:endParaRPr lang="en-US" sz="1400" b="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17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651407" y="4743450"/>
            <a:ext cx="5841206" cy="400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solidFill>
                  <a:prstClr val="black"/>
                </a:solidFill>
              </a:rPr>
              <a:t>NCT01585805 O’Reilly, EM, Lowery, MA, Kelsen, DP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9508" y="209550"/>
            <a:ext cx="8225892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Randomized Phase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Cisplatin, Gemcitabine +/- </a:t>
            </a:r>
            <a:r>
              <a:rPr lang="de-DE" sz="2800" dirty="0" err="1" smtClean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Veliparib</a:t>
            </a:r>
            <a:r>
              <a:rPr lang="de-DE" sz="2800" dirty="0" smtClean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2800" dirty="0" err="1" smtClean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Germline</a:t>
            </a:r>
            <a:r>
              <a:rPr lang="de-DE" sz="2800" dirty="0" smtClean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 </a:t>
            </a:r>
            <a:r>
              <a:rPr lang="de-DE" sz="2800" dirty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BRCA/PALB2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879000" y="3978698"/>
            <a:ext cx="550068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Randomization 1: 1</a:t>
            </a: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Primary Endpoint:  Response Rate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560094" y="122992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5325" y="1800562"/>
            <a:ext cx="7239000" cy="2118926"/>
            <a:chOff x="798329" y="1508125"/>
            <a:chExt cx="7587864" cy="2825234"/>
          </a:xfrm>
        </p:grpSpPr>
        <p:sp>
          <p:nvSpPr>
            <p:cNvPr id="45059" name="AutoShape 2"/>
            <p:cNvSpPr>
              <a:spLocks noChangeArrowheads="1"/>
            </p:cNvSpPr>
            <p:nvPr/>
          </p:nvSpPr>
          <p:spPr bwMode="auto">
            <a:xfrm>
              <a:off x="798329" y="2152008"/>
              <a:ext cx="2590800" cy="1607248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Untreated</a:t>
              </a: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Stage III- IV PDAC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ECOG 0-1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18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50- 70</a:t>
              </a:r>
            </a:p>
          </p:txBody>
        </p:sp>
        <p:sp>
          <p:nvSpPr>
            <p:cNvPr id="45060" name="AutoShape 3"/>
            <p:cNvSpPr>
              <a:spLocks noChangeArrowheads="1"/>
            </p:cNvSpPr>
            <p:nvPr/>
          </p:nvSpPr>
          <p:spPr bwMode="auto">
            <a:xfrm>
              <a:off x="4965941" y="3243699"/>
              <a:ext cx="3420252" cy="1089660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Arm B: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Cisplatin, Gemcitabine</a:t>
              </a:r>
            </a:p>
          </p:txBody>
        </p:sp>
        <p:sp>
          <p:nvSpPr>
            <p:cNvPr id="45062" name="AutoShape 5"/>
            <p:cNvSpPr>
              <a:spLocks noChangeArrowheads="1"/>
            </p:cNvSpPr>
            <p:nvPr/>
          </p:nvSpPr>
          <p:spPr bwMode="auto">
            <a:xfrm>
              <a:off x="4965941" y="1508125"/>
              <a:ext cx="3416061" cy="1566386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Arm A: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Cisplatin,Gemcitabine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+ Veliparib</a:t>
              </a:r>
            </a:p>
          </p:txBody>
        </p:sp>
        <p:sp>
          <p:nvSpPr>
            <p:cNvPr id="45065" name="AutoShape 8"/>
            <p:cNvSpPr>
              <a:spLocks noChangeArrowheads="1"/>
            </p:cNvSpPr>
            <p:nvPr/>
          </p:nvSpPr>
          <p:spPr bwMode="auto">
            <a:xfrm>
              <a:off x="3597947" y="1508125"/>
              <a:ext cx="517243" cy="2809207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R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A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D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O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M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I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Z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E</a:t>
              </a:r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 rot="19846317" flipV="1">
              <a:off x="4273644" y="2313827"/>
              <a:ext cx="51435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latin typeface="Corbel"/>
                <a:ea typeface="ＭＳ Ｐゴシック" charset="-128"/>
                <a:cs typeface="Corbel"/>
              </a:endParaRPr>
            </a:p>
          </p:txBody>
        </p:sp>
        <p:sp>
          <p:nvSpPr>
            <p:cNvPr id="45067" name="AutoShape 10"/>
            <p:cNvSpPr>
              <a:spLocks noChangeArrowheads="1"/>
            </p:cNvSpPr>
            <p:nvPr/>
          </p:nvSpPr>
          <p:spPr bwMode="auto">
            <a:xfrm rot="1688698" flipV="1">
              <a:off x="4274113" y="3377498"/>
              <a:ext cx="51593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latin typeface="Corbel"/>
                <a:ea typeface="ＭＳ Ｐゴシック" charset="-128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9660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651407" y="4743450"/>
            <a:ext cx="5841206" cy="400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solidFill>
                  <a:prstClr val="black"/>
                </a:solidFill>
              </a:rPr>
              <a:t>NCT02184195 (Astra Zenica, Myriad) Golan, T., Kindler, H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5800" y="128393"/>
            <a:ext cx="830580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de-DE" sz="2700" dirty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Phase III POLO: </a:t>
            </a:r>
            <a:endParaRPr lang="de-DE" sz="2700" dirty="0" smtClean="0">
              <a:solidFill>
                <a:prstClr val="black"/>
              </a:solidFill>
              <a:latin typeface="Georgia"/>
              <a:ea typeface="ＭＳ Ｐゴシック" charset="-128"/>
              <a:cs typeface="Georgia"/>
            </a:endParaRPr>
          </a:p>
          <a:p>
            <a:pPr>
              <a:spcBef>
                <a:spcPct val="0"/>
              </a:spcBef>
              <a:buNone/>
            </a:pPr>
            <a:r>
              <a:rPr lang="de-DE" sz="2700" dirty="0" smtClean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Maintenance Platinum </a:t>
            </a:r>
            <a:r>
              <a:rPr lang="de-DE" sz="2700" b="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700" dirty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 Olaparib/Placebo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885950" y="3714760"/>
            <a:ext cx="5500688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Randomization 3: 2</a:t>
            </a: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Primary Endpoint:  PFS (central review </a:t>
            </a:r>
            <a:r>
              <a:rPr lang="en-US" sz="1800" b="0" dirty="0" err="1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mRECIST</a:t>
            </a: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 1.1)</a:t>
            </a:r>
          </a:p>
          <a:p>
            <a:pPr>
              <a:spcBef>
                <a:spcPct val="0"/>
              </a:spcBef>
              <a:buFont typeface="Arial Unicode MS" charset="0"/>
              <a:buNone/>
            </a:pPr>
            <a:r>
              <a:rPr lang="en-US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80% power HR 0.54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560094" y="122992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Arial" charset="0"/>
            </a:endParaRPr>
          </a:p>
        </p:txBody>
      </p:sp>
      <p:sp>
        <p:nvSpPr>
          <p:cNvPr id="45065" name="AutoShape 8"/>
          <p:cNvSpPr>
            <a:spLocks noChangeArrowheads="1"/>
          </p:cNvSpPr>
          <p:nvPr/>
        </p:nvSpPr>
        <p:spPr bwMode="auto">
          <a:xfrm>
            <a:off x="3998446" y="1509556"/>
            <a:ext cx="415362" cy="2106906"/>
          </a:xfrm>
          <a:prstGeom prst="roundRect">
            <a:avLst>
              <a:gd name="adj" fmla="val 16667"/>
            </a:avLst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D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M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I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Z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1509556"/>
            <a:ext cx="7010400" cy="1931570"/>
            <a:chOff x="677875" y="2178545"/>
            <a:chExt cx="8078902" cy="2575426"/>
          </a:xfrm>
        </p:grpSpPr>
        <p:sp>
          <p:nvSpPr>
            <p:cNvPr id="45059" name="AutoShape 2"/>
            <p:cNvSpPr>
              <a:spLocks noChangeArrowheads="1"/>
            </p:cNvSpPr>
            <p:nvPr/>
          </p:nvSpPr>
          <p:spPr bwMode="auto">
            <a:xfrm>
              <a:off x="677875" y="2539062"/>
              <a:ext cx="2773988" cy="1975009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Metastatic</a:t>
              </a: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PDAC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Germline</a:t>
              </a: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</a:t>
              </a:r>
              <a:r>
                <a:rPr lang="de-DE" sz="1800" b="0" dirty="0" err="1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BRCAm</a:t>
              </a:r>
              <a:endParaRPr lang="de-DE" sz="1800" b="0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Prior Platinum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ECOG 0-1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de-DE" sz="1800" b="0" dirty="0" err="1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n</a:t>
              </a:r>
              <a:r>
                <a:rPr lang="de-DE" sz="1800" b="0" dirty="0" smtClean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= </a:t>
              </a:r>
              <a:r>
                <a:rPr lang="de-DE" sz="18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145</a:t>
              </a:r>
            </a:p>
          </p:txBody>
        </p:sp>
        <p:sp>
          <p:nvSpPr>
            <p:cNvPr id="45060" name="AutoShape 3"/>
            <p:cNvSpPr>
              <a:spLocks noChangeArrowheads="1"/>
            </p:cNvSpPr>
            <p:nvPr/>
          </p:nvSpPr>
          <p:spPr bwMode="auto">
            <a:xfrm>
              <a:off x="5323286" y="3664311"/>
              <a:ext cx="3433491" cy="1089660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Placebo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300 mg PO BID</a:t>
              </a:r>
            </a:p>
          </p:txBody>
        </p:sp>
        <p:sp>
          <p:nvSpPr>
            <p:cNvPr id="45062" name="AutoShape 5"/>
            <p:cNvSpPr>
              <a:spLocks noChangeArrowheads="1"/>
            </p:cNvSpPr>
            <p:nvPr/>
          </p:nvSpPr>
          <p:spPr bwMode="auto">
            <a:xfrm>
              <a:off x="5323285" y="2178545"/>
              <a:ext cx="3430090" cy="1089660"/>
            </a:xfrm>
            <a:prstGeom prst="roundRect">
              <a:avLst>
                <a:gd name="adj" fmla="val 16667"/>
              </a:avLst>
            </a:pr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Olaparib</a:t>
              </a: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100" b="0" dirty="0">
                  <a:solidFill>
                    <a:prstClr val="black"/>
                  </a:solidFill>
                  <a:latin typeface="Corbel"/>
                  <a:ea typeface="ＭＳ Ｐゴシック" charset="-128"/>
                  <a:cs typeface="Corbel"/>
                </a:rPr>
                <a:t>300 mg PO BID</a:t>
              </a:r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 rot="19846317" flipV="1">
              <a:off x="4651885" y="2696955"/>
              <a:ext cx="55071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latin typeface="Corbel"/>
                <a:ea typeface="ＭＳ Ｐゴシック" charset="-128"/>
                <a:cs typeface="Corbel"/>
              </a:endParaRPr>
            </a:p>
          </p:txBody>
        </p:sp>
        <p:sp>
          <p:nvSpPr>
            <p:cNvPr id="45067" name="AutoShape 10"/>
            <p:cNvSpPr>
              <a:spLocks noChangeArrowheads="1"/>
            </p:cNvSpPr>
            <p:nvPr/>
          </p:nvSpPr>
          <p:spPr bwMode="auto">
            <a:xfrm rot="1688698" flipV="1">
              <a:off x="4648485" y="3863767"/>
              <a:ext cx="55241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 typeface="Wingdings" charset="2"/>
                <a:buChar char="©"/>
              </a:pPr>
              <a:endParaRPr lang="en-US" sz="1500">
                <a:solidFill>
                  <a:srgbClr val="00FFFF"/>
                </a:solidFill>
                <a:latin typeface="Corbel"/>
                <a:ea typeface="ＭＳ Ｐゴシック" charset="-128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259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7924800" cy="586997"/>
          </a:xfrm>
        </p:spPr>
        <p:txBody>
          <a:bodyPr/>
          <a:lstStyle/>
          <a:p>
            <a:r>
              <a:rPr lang="en-US" sz="3000" dirty="0"/>
              <a:t>Molecular/Genomic Profiling in PDAC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229600" cy="3714749"/>
          </a:xfrm>
        </p:spPr>
        <p:txBody>
          <a:bodyPr/>
          <a:lstStyle/>
          <a:p>
            <a:r>
              <a:rPr lang="en-US" dirty="0"/>
              <a:t>Germline testing</a:t>
            </a:r>
          </a:p>
          <a:p>
            <a:pPr lvl="1"/>
            <a:r>
              <a:rPr lang="en-US" sz="1800" dirty="0"/>
              <a:t>Selected targeting vs limited </a:t>
            </a:r>
            <a:r>
              <a:rPr lang="en-US" sz="1800" u="sng" dirty="0"/>
              <a:t>germline panel for all</a:t>
            </a:r>
            <a:r>
              <a:rPr lang="en-US" sz="1800" dirty="0"/>
              <a:t>?</a:t>
            </a:r>
          </a:p>
          <a:p>
            <a:pPr lvl="2"/>
            <a:r>
              <a:rPr lang="en-US" sz="1500" dirty="0"/>
              <a:t>Age, personal/family </a:t>
            </a:r>
            <a:r>
              <a:rPr lang="en-US" sz="1500" dirty="0" err="1"/>
              <a:t>hx</a:t>
            </a:r>
            <a:r>
              <a:rPr lang="en-US" sz="1500" dirty="0"/>
              <a:t> ca, clinical </a:t>
            </a:r>
            <a:r>
              <a:rPr lang="en-US" sz="1500" dirty="0" err="1"/>
              <a:t>hx</a:t>
            </a:r>
            <a:r>
              <a:rPr lang="en-US" sz="1500" dirty="0"/>
              <a:t> guided (pancreatitis, </a:t>
            </a:r>
            <a:r>
              <a:rPr lang="en-US" sz="1500" dirty="0" err="1"/>
              <a:t>etc</a:t>
            </a:r>
            <a:r>
              <a:rPr lang="en-US" sz="1500" dirty="0"/>
              <a:t>)</a:t>
            </a:r>
          </a:p>
          <a:p>
            <a:pPr lvl="1"/>
            <a:r>
              <a:rPr lang="en-US" sz="1800" dirty="0"/>
              <a:t>Identification of MSI-H/</a:t>
            </a:r>
            <a:r>
              <a:rPr lang="en-US" sz="1800" dirty="0" err="1"/>
              <a:t>dMMR</a:t>
            </a:r>
            <a:r>
              <a:rPr lang="en-US" sz="1800" dirty="0"/>
              <a:t>, DNA repair, at risk family</a:t>
            </a:r>
            <a:r>
              <a:rPr lang="en-US" sz="1500" dirty="0"/>
              <a:t/>
            </a:r>
            <a:br>
              <a:rPr lang="en-US" sz="1500" dirty="0"/>
            </a:br>
            <a:endParaRPr lang="en-US" sz="1200" dirty="0"/>
          </a:p>
          <a:p>
            <a:r>
              <a:rPr lang="en-US" dirty="0"/>
              <a:t>Consider somatic testing for all</a:t>
            </a:r>
          </a:p>
          <a:p>
            <a:pPr lvl="1"/>
            <a:r>
              <a:rPr lang="en-US" sz="1800" dirty="0"/>
              <a:t>Feasible for majority; substantial scientific interest</a:t>
            </a:r>
          </a:p>
          <a:p>
            <a:pPr lvl="1"/>
            <a:r>
              <a:rPr lang="en-US" sz="1800" i="1" dirty="0"/>
              <a:t>KRAS</a:t>
            </a:r>
            <a:r>
              <a:rPr lang="en-US" sz="1800" dirty="0"/>
              <a:t> wild-type subgroup (4-5%), </a:t>
            </a:r>
            <a:r>
              <a:rPr lang="en-US" sz="1800" i="1" dirty="0"/>
              <a:t>BRCA </a:t>
            </a:r>
            <a:r>
              <a:rPr lang="en-US" sz="1800" dirty="0"/>
              <a:t>(5-7%), </a:t>
            </a:r>
            <a:r>
              <a:rPr lang="en-US" sz="1800" dirty="0" smtClean="0"/>
              <a:t>others, e.g., BRAF, ERBB2, MSI</a:t>
            </a:r>
            <a:endParaRPr lang="en-US" sz="1800" dirty="0"/>
          </a:p>
          <a:p>
            <a:pPr lvl="1"/>
            <a:r>
              <a:rPr lang="en-US" sz="1800" dirty="0"/>
              <a:t>Clinical value 2017 modest: Trial, off-label use</a:t>
            </a:r>
          </a:p>
          <a:p>
            <a:pPr lvl="1"/>
            <a:r>
              <a:rPr lang="en-US" sz="1800" dirty="0"/>
              <a:t>Bioinformatics programs: NGS info + MSI status</a:t>
            </a:r>
          </a:p>
        </p:txBody>
      </p:sp>
    </p:spTree>
    <p:extLst>
      <p:ext uri="{BB962C8B-B14F-4D97-AF65-F5344CB8AC3E}">
        <p14:creationId xmlns:p14="http://schemas.microsoft.com/office/powerpoint/2010/main" val="1565616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55902"/>
              </p:ext>
            </p:extLst>
          </p:nvPr>
        </p:nvGraphicFramePr>
        <p:xfrm>
          <a:off x="765649" y="1200150"/>
          <a:ext cx="7785080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43"/>
                <a:gridCol w="65924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Consulting Agreements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Agios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Amgen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Aptus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Clinical, ASLAN Pharmaceuticals,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Astellas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Pharma Global Development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AstraZeneca Pharmaceuticals LP, Bayer HealthCare Pharmaceuticals, Boston Scientific Corporation, Bristol-Myers Squibb Company,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CARsgen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CASI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Celgene Corporation,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CytomX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Therapeutics, Daiichi Sankyo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Debiopharm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Group,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Delcath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Systems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Eisai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Gilead Sciences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Halozyme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Incyte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Corporation,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Inovio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Ipsen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Biopharmaceuticals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Lilly,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MabVax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Therapeutics,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MedImmune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Merck,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Onxeo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PCI Biotech, Roche Laboratories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Sanofi Genzyme,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Servier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Silenseed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Ltd,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SillaJen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Sirtex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Medical Ltd, Yakult Honsha Co Ltd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Contracted Research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Agios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Array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BioPharma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AstraZeneca Pharmaceuticals LP, Bayer HealthCare Pharmaceuticals,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Boehringer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Ingelheim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Bristol-Myers Squibb Company, CASI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Celgene Corporation,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Exelixis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Genentech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BioOncology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Incyte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Corporation, Lilly,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MabVax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Therapeutics,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MedImmune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Momenta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Novartis,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OncoMed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Roche Laboratories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1727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980" y="850982"/>
            <a:ext cx="7915409" cy="377070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75-year-old woman with RUQ and epigastric pain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Endoscopy: gastritis 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treated with ranitidine + sucralfate</a:t>
            </a:r>
            <a:endParaRPr lang="en-US" sz="19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CT: pancreatic head mass abutting the SMV and SMA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EUS/biopsy: 2.5-cm adenocarcinoma, 1 local LN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Whipple procedure: duodenal wall invasion; 2/13 LNs, T3N1M0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Received adjuvant gemcitabine and </a:t>
            </a:r>
            <a:r>
              <a:rPr lang="en-US" sz="19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capecitabine</a:t>
            </a:r>
            <a:endParaRPr lang="en-US" sz="19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</a:pPr>
            <a:r>
              <a:rPr lang="en-US" sz="1900" dirty="0"/>
              <a:t>Four months after completion: recurrent disease in liver  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Gemcitabine + </a:t>
            </a:r>
            <a:r>
              <a:rPr lang="en-US" sz="1900" i="1" dirty="0"/>
              <a:t>nab</a:t>
            </a:r>
            <a:r>
              <a:rPr lang="en-US" sz="1900" dirty="0"/>
              <a:t> paclitaxel </a:t>
            </a:r>
            <a:r>
              <a:rPr lang="en-US" sz="1900" dirty="0">
                <a:sym typeface="Wingdings"/>
              </a:rPr>
              <a:t> </a:t>
            </a:r>
            <a:r>
              <a:rPr lang="en-US" sz="1900" dirty="0"/>
              <a:t>disease progression 2 months later</a:t>
            </a:r>
          </a:p>
          <a:p>
            <a:pPr>
              <a:spcBef>
                <a:spcPts val="600"/>
              </a:spcBef>
            </a:pPr>
            <a:r>
              <a:rPr lang="en-US" sz="1900" dirty="0" err="1"/>
              <a:t>Nal</a:t>
            </a:r>
            <a:r>
              <a:rPr lang="en-US" sz="1900" dirty="0"/>
              <a:t>-IRI + 5-FU/LV </a:t>
            </a:r>
            <a:r>
              <a:rPr lang="en-US" sz="1900" dirty="0">
                <a:sym typeface="Wingdings"/>
              </a:rPr>
              <a:t> disease progression 6 months later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ym typeface="Wingdings"/>
              </a:rPr>
              <a:t>Phase I Clinical Trial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ym typeface="Wingdings"/>
              </a:rPr>
              <a:t>Massive CVA 2 months into treatment and subsequently passed away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729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95" y="165265"/>
            <a:ext cx="88450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1" dirty="0">
                <a:solidFill>
                  <a:srgbClr val="FFFFFF"/>
                </a:solidFill>
                <a:latin typeface="Arial"/>
              </a:rPr>
              <a:t>CT scan showing metastatic liver </a:t>
            </a:r>
            <a:r>
              <a:rPr lang="en-US" sz="1900" b="0" i="1">
                <a:solidFill>
                  <a:srgbClr val="FFFFFF"/>
                </a:solidFill>
                <a:latin typeface="Arial"/>
              </a:rPr>
              <a:t>lesions developed after </a:t>
            </a:r>
            <a:r>
              <a:rPr lang="en-US" sz="1900" b="0" i="1" dirty="0">
                <a:solidFill>
                  <a:srgbClr val="FFFFFF"/>
                </a:solidFill>
                <a:latin typeface="Arial"/>
              </a:rPr>
              <a:t>adjuvant therapy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49725" y="660230"/>
            <a:ext cx="4444553" cy="4094433"/>
            <a:chOff x="2264569" y="271463"/>
            <a:chExt cx="4572000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4569" y="271463"/>
              <a:ext cx="4572000" cy="457200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986213" y="1278731"/>
              <a:ext cx="150019" cy="62865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36169" y="1114425"/>
              <a:ext cx="242888" cy="56384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78919" y="1735932"/>
              <a:ext cx="877830" cy="564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686477" y="3036094"/>
              <a:ext cx="1192580" cy="47863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217834" y="3236119"/>
              <a:ext cx="768379" cy="61436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95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980" y="946094"/>
            <a:ext cx="7915409" cy="377070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59-year-old man with weight loss and pancreatitis and no family history </a:t>
            </a:r>
            <a:r>
              <a:rPr lang="en-US" sz="1900" b="1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of cancer</a:t>
            </a:r>
            <a:endParaRPr lang="en-US" sz="19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CT scan: 4-cm lesion in pancreas and 3 liver lesions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Liver biopsy: adenocarcinoma c/w pancreatic primary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FOLFIRINOX 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6 months later changed to FOLFIRI 2/2 </a:t>
            </a:r>
            <a:b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</a:b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neuropathy  PR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Chemo holiday after 13 months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Disease progression 5 months later  restarted on FOLFIRI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Tumor mutation profile: MMS, TP53, APC, KRAS and BRCA2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Started on clinical trial of WEE1 inhibitor + PARP inhibitor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PR on this treatment and continues on therapy for 6 months</a:t>
            </a:r>
          </a:p>
          <a:p>
            <a:pPr>
              <a:spcBef>
                <a:spcPts val="600"/>
              </a:spcBef>
            </a:pPr>
            <a:endParaRPr lang="en-US" sz="19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28229" y="1094102"/>
            <a:ext cx="4687542" cy="3418284"/>
            <a:chOff x="2657475" y="1153716"/>
            <a:chExt cx="3829050" cy="28360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7475" y="1153716"/>
              <a:ext cx="3829050" cy="283606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2960226" y="2307432"/>
              <a:ext cx="1154575" cy="28819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294501" y="243333"/>
            <a:ext cx="655500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1" dirty="0">
                <a:solidFill>
                  <a:srgbClr val="FFFFFF"/>
                </a:solidFill>
                <a:latin typeface="Arial"/>
              </a:rPr>
              <a:t>CT scan showing pancreatic lesion at the </a:t>
            </a:r>
            <a:r>
              <a:rPr lang="en-US" sz="1900" b="0" i="1" dirty="0" err="1">
                <a:solidFill>
                  <a:srgbClr val="FFFFFF"/>
                </a:solidFill>
                <a:latin typeface="Arial"/>
              </a:rPr>
              <a:t>uncinate</a:t>
            </a:r>
            <a:r>
              <a:rPr lang="en-US" sz="1900" b="0" i="1" dirty="0">
                <a:solidFill>
                  <a:srgbClr val="FFFFFF"/>
                </a:solidFill>
                <a:latin typeface="Arial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700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23105" y="1074856"/>
            <a:ext cx="4697792" cy="3503077"/>
            <a:chOff x="2700338" y="1178719"/>
            <a:chExt cx="3743325" cy="27860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0338" y="1178719"/>
              <a:ext cx="3743325" cy="2786063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2908140" y="2264569"/>
              <a:ext cx="1163798" cy="8798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75847" y="243333"/>
            <a:ext cx="8792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1" dirty="0">
                <a:solidFill>
                  <a:srgbClr val="FFFFFF"/>
                </a:solidFill>
                <a:latin typeface="Arial"/>
              </a:rPr>
              <a:t>CT scan showing pancreatic lesion after </a:t>
            </a:r>
            <a:r>
              <a:rPr lang="en-US" sz="1900" b="0" i="1" dirty="0">
                <a:solidFill>
                  <a:srgbClr val="FFFFFF"/>
                </a:solidFill>
                <a:ea typeface="Arial" charset="0"/>
                <a:cs typeface="Arial" charset="0"/>
                <a:sym typeface="Wingdings"/>
              </a:rPr>
              <a:t>WEE1 inhibitor + PARP inhibitor</a:t>
            </a:r>
          </a:p>
        </p:txBody>
      </p:sp>
    </p:spTree>
    <p:extLst>
      <p:ext uri="{BB962C8B-B14F-4D97-AF65-F5344CB8AC3E}">
        <p14:creationId xmlns:p14="http://schemas.microsoft.com/office/powerpoint/2010/main" val="12837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Beyond Front-Line Therapy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19201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Slide Template 1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CPCR #2 templat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3_CPCR #2 templat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32299A82-1261-4AD6-A7F4-B989F059B383}"/>
</file>

<file path=customXml/itemProps2.xml><?xml version="1.0" encoding="utf-8"?>
<ds:datastoreItem xmlns:ds="http://schemas.openxmlformats.org/officeDocument/2006/customXml" ds:itemID="{726B7CE8-AA08-4330-95B3-7E06B18DAC10}"/>
</file>

<file path=customXml/itemProps3.xml><?xml version="1.0" encoding="utf-8"?>
<ds:datastoreItem xmlns:ds="http://schemas.openxmlformats.org/officeDocument/2006/customXml" ds:itemID="{0861B888-5381-4688-82F4-B0FC2B123E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1340</Words>
  <Application>Microsoft Macintosh PowerPoint</Application>
  <PresentationFormat>On-screen Show (16:9)</PresentationFormat>
  <Paragraphs>339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27</vt:i4>
      </vt:variant>
    </vt:vector>
  </HeadingPairs>
  <TitlesOfParts>
    <vt:vector size="61" baseType="lpstr">
      <vt:lpstr>Arial Unicode MS</vt:lpstr>
      <vt:lpstr>Calibri</vt:lpstr>
      <vt:lpstr>Corbel</vt:lpstr>
      <vt:lpstr>Franklin Gothic Book</vt:lpstr>
      <vt:lpstr>Georgia</vt:lpstr>
      <vt:lpstr>ＭＳ Ｐゴシック</vt:lpstr>
      <vt:lpstr>Perpetua</vt:lpstr>
      <vt:lpstr>Times New Roman</vt:lpstr>
      <vt:lpstr>Wingdings</vt:lpstr>
      <vt:lpstr>Wingdings 2</vt:lpstr>
      <vt:lpstr>Arial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Equity</vt:lpstr>
      <vt:lpstr>16_Custom Design</vt:lpstr>
      <vt:lpstr>Slide Template 1</vt:lpstr>
      <vt:lpstr>2_CPCR #2 template</vt:lpstr>
      <vt:lpstr>3_CPCR #2 template</vt:lpstr>
      <vt:lpstr>2_Blank Presentation</vt:lpstr>
      <vt:lpstr>4_Blank Presentation</vt:lpstr>
      <vt:lpstr>PowerPoint Presentation</vt:lpstr>
      <vt:lpstr>Existing, Recently Approved and Investigational Approaches for Patients with Resectable and Unresectable PDAC 01-18-2018 </vt:lpstr>
      <vt:lpstr>Disclosures</vt:lpstr>
      <vt:lpstr>Case presentation 4</vt:lpstr>
      <vt:lpstr>PowerPoint Presentation</vt:lpstr>
      <vt:lpstr>Case presentation 5</vt:lpstr>
      <vt:lpstr>PowerPoint Presentation</vt:lpstr>
      <vt:lpstr>PowerPoint Presentation</vt:lpstr>
      <vt:lpstr>Beyond Front-Line Therapy</vt:lpstr>
      <vt:lpstr>NAPOLI-1: Phase III Design nal-IRI (nano-liposomal irinotecan)</vt:lpstr>
      <vt:lpstr>NAPOLI-1 Overall Survival:  nal-IRI+5-FU/LV vs 5-FU/LV</vt:lpstr>
      <vt:lpstr>Second-Line Treatment in PDAC  Oxaliplatin: Mixed Data</vt:lpstr>
      <vt:lpstr>Second-Line Therapy: Meta-Analysis</vt:lpstr>
      <vt:lpstr>Microenvironment Targeting</vt:lpstr>
      <vt:lpstr>Microenvironment in PDAC</vt:lpstr>
      <vt:lpstr>Randomized Phase II: nab-P + Gem +/-PEGHPH20 (HALO 202) </vt:lpstr>
      <vt:lpstr>Results: Randomized Phase II (2017)</vt:lpstr>
      <vt:lpstr>Thromboembolic Events</vt:lpstr>
      <vt:lpstr> Tumor Microenvironment/ Stroma: PEGPH20</vt:lpstr>
      <vt:lpstr>Somatic and Germline Profiling &amp; Targeted Genetic Approaches</vt:lpstr>
      <vt:lpstr>PowerPoint Presentation</vt:lpstr>
      <vt:lpstr>MSK IMPACT: Germline Testing: N= 1,040</vt:lpstr>
      <vt:lpstr>Phase IB: Cisplatin, Gem, Veliparib RECIST: gBRCA(+) vs gBRCA(-)</vt:lpstr>
      <vt:lpstr>Single-Agent PARPi Trials PDAC: Completed</vt:lpstr>
      <vt:lpstr>PowerPoint Presentation</vt:lpstr>
      <vt:lpstr>PowerPoint Presentation</vt:lpstr>
      <vt:lpstr>Molecular/Genomic Profiling in PDAC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Pancreatic Cancer Recent Treatment Advances</dc:title>
  <dc:subject/>
  <dc:creator/>
  <cp:keywords/>
  <dc:description/>
  <cp:lastModifiedBy/>
  <cp:revision>102</cp:revision>
  <cp:lastPrinted>2018-01-19T00:59:42Z</cp:lastPrinted>
  <dcterms:created xsi:type="dcterms:W3CDTF">1901-01-01T04:00:00Z</dcterms:created>
  <dcterms:modified xsi:type="dcterms:W3CDTF">2018-01-24T14:19:32Z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