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</p:sldMasterIdLst>
  <p:notesMasterIdLst>
    <p:notesMasterId r:id="rId25"/>
  </p:notesMasterIdLst>
  <p:sldIdLst>
    <p:sldId id="1032" r:id="rId4"/>
    <p:sldId id="966" r:id="rId5"/>
    <p:sldId id="967" r:id="rId6"/>
    <p:sldId id="1025" r:id="rId7"/>
    <p:sldId id="1026" r:id="rId8"/>
    <p:sldId id="1027" r:id="rId9"/>
    <p:sldId id="968" r:id="rId10"/>
    <p:sldId id="1011" r:id="rId11"/>
    <p:sldId id="970" r:id="rId12"/>
    <p:sldId id="1020" r:id="rId13"/>
    <p:sldId id="1023" r:id="rId14"/>
    <p:sldId id="1012" r:id="rId15"/>
    <p:sldId id="1022" r:id="rId16"/>
    <p:sldId id="982" r:id="rId17"/>
    <p:sldId id="1016" r:id="rId18"/>
    <p:sldId id="1017" r:id="rId19"/>
    <p:sldId id="984" r:id="rId20"/>
    <p:sldId id="986" r:id="rId21"/>
    <p:sldId id="1024" r:id="rId22"/>
    <p:sldId id="1009" r:id="rId23"/>
    <p:sldId id="990" r:id="rId24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5"/>
    <p:restoredTop sz="88532" autoAdjust="0"/>
  </p:normalViewPr>
  <p:slideViewPr>
    <p:cSldViewPr snapToGrid="0" snapToObjects="1">
      <p:cViewPr>
        <p:scale>
          <a:sx n="100" d="100"/>
          <a:sy n="100" d="100"/>
        </p:scale>
        <p:origin x="1936" y="6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6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presProps" Target="pres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8" Type="http://schemas.openxmlformats.org/officeDocument/2006/relationships/slide" Target="slides/slide5.xml"/><Relationship Id="rId21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5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7" Type="http://schemas.openxmlformats.org/officeDocument/2006/relationships/slide" Target="slides/slide4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6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24" Type="http://schemas.openxmlformats.org/officeDocument/2006/relationships/slide" Target="slides/slide21.xml"/><Relationship Id="rId11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32" Type="http://schemas.openxmlformats.org/officeDocument/2006/relationships/customXml" Target="../customXml/item3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5" Type="http://schemas.openxmlformats.org/officeDocument/2006/relationships/slide" Target="slides/slide12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ustomXml" Target="../customXml/item2.xml"/><Relationship Id="rId9" Type="http://schemas.openxmlformats.org/officeDocument/2006/relationships/slide" Target="slides/slide6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14" Type="http://schemas.openxmlformats.org/officeDocument/2006/relationships/slide" Target="slides/slide11.xml"/><Relationship Id="rId4" Type="http://schemas.openxmlformats.org/officeDocument/2006/relationships/slide" Target="slides/slide1.xml"/><Relationship Id="rId30" Type="http://schemas.openxmlformats.org/officeDocument/2006/relationships/customXml" Target="../customXml/item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2894A-2200-8842-8D94-4926626128FF}" type="datetimeFigureOut">
              <a:rPr lang="en-US" smtClean="0"/>
              <a:t>1/24/18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C35F0-2B52-9348-8497-6BD28E88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C35F0-2B52-9348-8497-6BD28E88D7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05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C35F0-2B52-9348-8497-6BD28E88D7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91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C35F0-2B52-9348-8497-6BD28E88D7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44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C35F0-2B52-9348-8497-6BD28E88D7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5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C35F0-2B52-9348-8497-6BD28E88D7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7FF88-02C7-964B-A17A-F0D35B65A0E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18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A0FE1-EDC9-0B49-B812-991C9FDC462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67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A0FE1-EDC9-0B49-B812-991C9FDC462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C35F0-2B52-9348-8497-6BD28E88D7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42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C35F0-2B52-9348-8497-6BD28E88D7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76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C35F0-2B52-9348-8497-6BD28E88D7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01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C35F0-2B52-9348-8497-6BD28E88D7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65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C35F0-2B52-9348-8497-6BD28E88D7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1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TP_SlideBackground-YiR_v3fr-bullet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TP_SlideBackground-ASCO-GI-13_v1fr-Titl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215" y="0"/>
            <a:ext cx="685978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85900"/>
            <a:ext cx="7772400" cy="857250"/>
          </a:xfrm>
        </p:spPr>
        <p:txBody>
          <a:bodyPr/>
          <a:lstStyle>
            <a:lvl1pPr algn="ctr">
              <a:defRPr sz="1725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3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8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75" indent="0">
              <a:buNone/>
              <a:defRPr sz="1350"/>
            </a:lvl2pPr>
            <a:lvl3pPr marL="685749" indent="0">
              <a:buNone/>
              <a:defRPr sz="1200"/>
            </a:lvl3pPr>
            <a:lvl4pPr marL="1028624" indent="0">
              <a:buNone/>
              <a:defRPr sz="1050"/>
            </a:lvl4pPr>
            <a:lvl5pPr marL="1371498" indent="0">
              <a:buNone/>
              <a:defRPr sz="1050"/>
            </a:lvl5pPr>
            <a:lvl6pPr marL="1714373" indent="0">
              <a:buNone/>
              <a:defRPr sz="1050"/>
            </a:lvl6pPr>
            <a:lvl7pPr marL="2057246" indent="0">
              <a:buNone/>
              <a:defRPr sz="1050"/>
            </a:lvl7pPr>
            <a:lvl8pPr marL="2400120" indent="0">
              <a:buNone/>
              <a:defRPr sz="1050"/>
            </a:lvl8pPr>
            <a:lvl9pPr marL="274299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96568"/>
            <a:ext cx="3810000" cy="37707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6568"/>
            <a:ext cx="3810000" cy="37707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9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1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1" y="402550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"/>
            <a:ext cx="1943100" cy="4867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4" y="2"/>
            <a:ext cx="5676900" cy="4867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TP_SlideBackground-YiR_v3fr-bullet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TP_SlideBackground-ASCO-GI-13_v1fr-Titl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215" y="0"/>
            <a:ext cx="685978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85900"/>
            <a:ext cx="7772400" cy="857250"/>
          </a:xfrm>
        </p:spPr>
        <p:txBody>
          <a:bodyPr/>
          <a:lstStyle>
            <a:lvl1pPr algn="ctr">
              <a:defRPr sz="1725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3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8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96567"/>
            <a:ext cx="3810000" cy="37707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6567"/>
            <a:ext cx="3810000" cy="37707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1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1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1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"/>
            <a:ext cx="1943100" cy="4867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4" y="1"/>
            <a:ext cx="5676900" cy="4867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0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9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3570F-75BD-4B42-AFCD-AE7AF3BFD06B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923DC-5255-7B4D-8447-71BD6BC8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9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RTP_SlideBackground-YiR_v3fr-bulleted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979" y="0"/>
            <a:ext cx="7772043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79" y="1096568"/>
            <a:ext cx="7772043" cy="37707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831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BBE0E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5pPr>
      <a:lvl6pPr marL="342875" algn="l" rtl="0" fontAlgn="base">
        <a:spcBef>
          <a:spcPct val="0"/>
        </a:spcBef>
        <a:spcAft>
          <a:spcPct val="0"/>
        </a:spcAft>
        <a:defRPr sz="195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685749" algn="l" rtl="0" fontAlgn="base">
        <a:spcBef>
          <a:spcPct val="0"/>
        </a:spcBef>
        <a:spcAft>
          <a:spcPct val="0"/>
        </a:spcAft>
        <a:defRPr sz="195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028624" algn="l" rtl="0" fontAlgn="base">
        <a:spcBef>
          <a:spcPct val="0"/>
        </a:spcBef>
        <a:spcAft>
          <a:spcPct val="0"/>
        </a:spcAft>
        <a:defRPr sz="195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371498" algn="l" rtl="0" fontAlgn="base">
        <a:spcBef>
          <a:spcPct val="0"/>
        </a:spcBef>
        <a:spcAft>
          <a:spcPct val="0"/>
        </a:spcAft>
        <a:defRPr sz="195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56" indent="-257156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bg1"/>
          </a:solidFill>
          <a:latin typeface="+mn-lt"/>
          <a:ea typeface="+mn-ea"/>
          <a:cs typeface="+mn-cs"/>
        </a:defRPr>
      </a:lvl1pPr>
      <a:lvl2pPr marL="557171" indent="-214298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bg1"/>
          </a:solidFill>
          <a:latin typeface="+mn-lt"/>
          <a:ea typeface="+mn-ea"/>
        </a:defRPr>
      </a:lvl2pPr>
      <a:lvl3pPr marL="857186" indent="-171438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bg1"/>
          </a:solidFill>
          <a:latin typeface="+mn-lt"/>
          <a:ea typeface="+mn-ea"/>
        </a:defRPr>
      </a:lvl3pPr>
      <a:lvl4pPr marL="1200060" indent="-171438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bg1"/>
          </a:solidFill>
          <a:latin typeface="+mn-lt"/>
          <a:ea typeface="+mn-ea"/>
        </a:defRPr>
      </a:lvl4pPr>
      <a:lvl5pPr marL="1542935" indent="-171438" algn="l" rtl="0" eaLnBrk="0" fontAlgn="base" hangingPunct="0">
        <a:spcBef>
          <a:spcPct val="20000"/>
        </a:spcBef>
        <a:spcAft>
          <a:spcPct val="0"/>
        </a:spcAft>
        <a:buChar char="»"/>
        <a:defRPr sz="1875">
          <a:solidFill>
            <a:schemeClr val="bg1"/>
          </a:solidFill>
          <a:latin typeface="+mn-lt"/>
          <a:ea typeface="+mn-ea"/>
        </a:defRPr>
      </a:lvl5pPr>
      <a:lvl6pPr marL="1885809" indent="-171438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bg1"/>
          </a:solidFill>
          <a:latin typeface="+mn-lt"/>
          <a:ea typeface="+mn-ea"/>
        </a:defRPr>
      </a:lvl6pPr>
      <a:lvl7pPr marL="2228684" indent="-171438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bg1"/>
          </a:solidFill>
          <a:latin typeface="+mn-lt"/>
          <a:ea typeface="+mn-ea"/>
        </a:defRPr>
      </a:lvl7pPr>
      <a:lvl8pPr marL="2571558" indent="-171438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bg1"/>
          </a:solidFill>
          <a:latin typeface="+mn-lt"/>
          <a:ea typeface="+mn-ea"/>
        </a:defRPr>
      </a:lvl8pPr>
      <a:lvl9pPr marL="2914433" indent="-171438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RTP_SlideBackground-YiR_v3fr-bulleted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979" y="0"/>
            <a:ext cx="777204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79" y="1096567"/>
            <a:ext cx="7772043" cy="377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01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BBE0E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195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685783" algn="l" rtl="0" fontAlgn="base">
        <a:spcBef>
          <a:spcPct val="0"/>
        </a:spcBef>
        <a:spcAft>
          <a:spcPct val="0"/>
        </a:spcAft>
        <a:defRPr sz="195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028675" algn="l" rtl="0" fontAlgn="base">
        <a:spcBef>
          <a:spcPct val="0"/>
        </a:spcBef>
        <a:spcAft>
          <a:spcPct val="0"/>
        </a:spcAft>
        <a:defRPr sz="195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371566" algn="l" rtl="0" fontAlgn="base">
        <a:spcBef>
          <a:spcPct val="0"/>
        </a:spcBef>
        <a:spcAft>
          <a:spcPct val="0"/>
        </a:spcAft>
        <a:defRPr sz="195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bg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bg1"/>
          </a:solidFill>
          <a:latin typeface="+mn-lt"/>
          <a:ea typeface="+mn-ea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bg1"/>
          </a:solidFill>
          <a:latin typeface="+mn-lt"/>
          <a:ea typeface="+mn-ea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bg1"/>
          </a:solidFill>
          <a:latin typeface="+mn-lt"/>
          <a:ea typeface="+mn-ea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Char char="»"/>
        <a:defRPr sz="1875">
          <a:solidFill>
            <a:schemeClr val="bg1"/>
          </a:solidFill>
          <a:latin typeface="+mn-lt"/>
          <a:ea typeface="+mn-ea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bg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bg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bg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6.emf"/><Relationship Id="rId5" Type="http://schemas.openxmlformats.org/officeDocument/2006/relationships/image" Target="../media/image17.tiff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1635370" y="1908480"/>
            <a:ext cx="5557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950" b="1" dirty="0">
                <a:solidFill>
                  <a:srgbClr val="FFFFFF"/>
                </a:solidFill>
                <a:latin typeface="Arial"/>
                <a:cs typeface="Arial"/>
              </a:rPr>
              <a:t>Please note, these are the actual</a:t>
            </a:r>
            <a:br>
              <a:rPr lang="en-US" sz="195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950" b="1" dirty="0">
                <a:solidFill>
                  <a:srgbClr val="FFFFFF"/>
                </a:solidFill>
                <a:latin typeface="Arial"/>
                <a:cs typeface="Arial"/>
              </a:rPr>
              <a:t> video-recorded proceedings from the </a:t>
            </a:r>
            <a:br>
              <a:rPr lang="en-US" sz="195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950" b="1" dirty="0">
                <a:solidFill>
                  <a:srgbClr val="FFFFFF"/>
                </a:solidFill>
                <a:latin typeface="Arial"/>
                <a:cs typeface="Arial"/>
              </a:rPr>
              <a:t>live CME event and may include the use of trade names and other raw, unedited content. </a:t>
            </a:r>
            <a:endParaRPr lang="en-US" sz="19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5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30612"/>
            <a:ext cx="6172200" cy="52187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dMMR</a:t>
            </a:r>
            <a:r>
              <a:rPr lang="en-US" dirty="0" smtClean="0"/>
              <a:t>/MSI-H</a:t>
            </a:r>
            <a:endParaRPr lang="en-US" dirty="0"/>
          </a:p>
        </p:txBody>
      </p:sp>
      <p:pic>
        <p:nvPicPr>
          <p:cNvPr id="3" name="Picture 2" descr="Screen Shot 2014-10-03 at 11.06.3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51166" r="46481"/>
          <a:stretch/>
        </p:blipFill>
        <p:spPr>
          <a:xfrm>
            <a:off x="2722432" y="702654"/>
            <a:ext cx="1466546" cy="1605445"/>
          </a:xfrm>
          <a:prstGeom prst="rect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2539413" y="3495762"/>
            <a:ext cx="2641364" cy="1589871"/>
            <a:chOff x="8238" y="304798"/>
            <a:chExt cx="9135762" cy="6048582"/>
          </a:xfrm>
        </p:grpSpPr>
        <p:grpSp>
          <p:nvGrpSpPr>
            <p:cNvPr id="5" name="Group 4"/>
            <p:cNvGrpSpPr/>
            <p:nvPr/>
          </p:nvGrpSpPr>
          <p:grpSpPr>
            <a:xfrm>
              <a:off x="18456" y="304804"/>
              <a:ext cx="9125544" cy="6048576"/>
              <a:chOff x="18456" y="82378"/>
              <a:chExt cx="9125544" cy="604857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842602" y="829555"/>
                <a:ext cx="6048575" cy="455422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728609" y="830345"/>
                <a:ext cx="6047674" cy="455354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8238" y="304798"/>
              <a:ext cx="2346402" cy="130746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25" dirty="0"/>
                <a:t>Intact expression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17306" y="305703"/>
              <a:ext cx="2727083" cy="131728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25" dirty="0"/>
                <a:t>Loss of expression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0582" t="37492" r="24333" b="9114"/>
          <a:stretch/>
        </p:blipFill>
        <p:spPr>
          <a:xfrm>
            <a:off x="5775245" y="3478963"/>
            <a:ext cx="3161661" cy="14589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00334" y="2588288"/>
            <a:ext cx="2075372" cy="2482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13" b="1" u="sng" dirty="0" err="1"/>
              <a:t>Immunohisto</a:t>
            </a:r>
            <a:r>
              <a:rPr lang="en-US" sz="1013" b="1" u="sng" dirty="0"/>
              <a:t>-chemistry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7277" y="2489103"/>
            <a:ext cx="165141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u="sng" dirty="0"/>
              <a:t>Polymerase Chain Reaction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06596" y="3003117"/>
            <a:ext cx="3236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/>
              <a:t>Panel of 5 or more microsatellites with allelic shift in 2 (&gt;30%) or more markers = MSI-high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03315" y="2997378"/>
            <a:ext cx="2582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/>
              <a:t>Complete loss of expression in one of the MMR proteins = MSI-high</a:t>
            </a:r>
          </a:p>
        </p:txBody>
      </p:sp>
      <p:cxnSp>
        <p:nvCxnSpPr>
          <p:cNvPr id="21" name="Straight Arrow Connector 20"/>
          <p:cNvCxnSpPr>
            <a:endCxn id="15" idx="1"/>
          </p:cNvCxnSpPr>
          <p:nvPr/>
        </p:nvCxnSpPr>
        <p:spPr>
          <a:xfrm>
            <a:off x="4415732" y="1719551"/>
            <a:ext cx="1290864" cy="15143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31224" y="2435469"/>
            <a:ext cx="4198" cy="6422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484382" y="1696127"/>
            <a:ext cx="2135768" cy="38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06982" y="1208310"/>
            <a:ext cx="171232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u="sng" dirty="0"/>
              <a:t>Next-generation Sequencing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24" y="1223124"/>
            <a:ext cx="2315758" cy="10953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25" y="2293541"/>
            <a:ext cx="2315758" cy="1813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74431" y="917130"/>
            <a:ext cx="3164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Variance </a:t>
            </a:r>
            <a:r>
              <a:rPr lang="en-US" sz="1200" dirty="0"/>
              <a:t>at 114 </a:t>
            </a:r>
            <a:r>
              <a:rPr lang="en-US" sz="1200" dirty="0" err="1"/>
              <a:t>msi</a:t>
            </a:r>
            <a:r>
              <a:rPr lang="en-US" sz="1200" dirty="0"/>
              <a:t> loci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9512" y="73085"/>
            <a:ext cx="3974487" cy="85433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2238" indent="-114300">
              <a:buFont typeface="Arial" charset="0"/>
              <a:buChar char="•"/>
            </a:pPr>
            <a:r>
              <a:rPr lang="en-US" sz="1013" dirty="0" smtClean="0"/>
              <a:t>592-gene </a:t>
            </a:r>
            <a:r>
              <a:rPr lang="en-US" sz="1013" dirty="0"/>
              <a:t>panel: MSI-high defined as ≥43 altered microsatellite loci </a:t>
            </a:r>
            <a:r>
              <a:rPr lang="en-US" sz="900" dirty="0"/>
              <a:t>(compared to MSI PCR from 2100 case)</a:t>
            </a:r>
          </a:p>
          <a:p>
            <a:pPr marL="463550" lvl="2" indent="-114300">
              <a:buFont typeface="Arial" charset="0"/>
              <a:buChar char="•"/>
            </a:pPr>
            <a:r>
              <a:rPr lang="en-US" sz="1013" b="1" u="sng" dirty="0"/>
              <a:t>Sensitivity 95.8% and Specificity 99.4%</a:t>
            </a:r>
          </a:p>
          <a:p>
            <a:pPr marL="122238" indent="-122238">
              <a:buFont typeface="Arial" charset="0"/>
              <a:buChar char="•"/>
            </a:pPr>
            <a:r>
              <a:rPr lang="en-US" sz="1013" dirty="0"/>
              <a:t>Assay </a:t>
            </a:r>
            <a:r>
              <a:rPr lang="en-US" sz="1013" dirty="0" smtClean="0"/>
              <a:t>for 114 </a:t>
            </a:r>
            <a:r>
              <a:rPr lang="en-US" sz="1013" dirty="0"/>
              <a:t>microsatellite loci </a:t>
            </a:r>
            <a:r>
              <a:rPr lang="en-US" sz="900" dirty="0"/>
              <a:t>(compared to MSI PCR or IHC in 69 cases)</a:t>
            </a:r>
          </a:p>
          <a:p>
            <a:pPr marL="463550" lvl="2" indent="-114300">
              <a:buFont typeface="Arial" charset="0"/>
              <a:buChar char="•"/>
            </a:pPr>
            <a:r>
              <a:rPr lang="en-US" sz="1013" b="1" u="sng" dirty="0"/>
              <a:t>Sensitivity 95% and Specificity 98</a:t>
            </a:r>
            <a:r>
              <a:rPr lang="en-US" sz="1013" b="1" u="sng" dirty="0" smtClean="0"/>
              <a:t>%</a:t>
            </a:r>
            <a:endParaRPr lang="en-US" sz="1013" b="1" u="sng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412733"/>
              </p:ext>
            </p:extLst>
          </p:nvPr>
        </p:nvGraphicFramePr>
        <p:xfrm>
          <a:off x="263312" y="141325"/>
          <a:ext cx="1628775" cy="1824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318"/>
                <a:gridCol w="886457"/>
              </a:tblGrid>
              <a:tr h="45175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Stage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MSI-H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</a:tr>
              <a:tr h="46877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II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22%</a:t>
                      </a:r>
                    </a:p>
                  </a:txBody>
                  <a:tcPr marL="68580" marR="68580" marT="34290" marB="34290"/>
                </a:tc>
              </a:tr>
              <a:tr h="45175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III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12%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</a:tr>
              <a:tr h="45175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IV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4%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73720" y="2138979"/>
            <a:ext cx="1899860" cy="24006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1500" b="1" dirty="0"/>
              <a:t>≈1/3 </a:t>
            </a:r>
            <a:r>
              <a:rPr lang="en-US" sz="1500" dirty="0"/>
              <a:t>Inherited mutations in MMR (HNPCC or Lynch). </a:t>
            </a:r>
          </a:p>
          <a:p>
            <a:pPr marL="257175" indent="-257175">
              <a:buFont typeface="Arial" charset="0"/>
              <a:buChar char="•"/>
            </a:pPr>
            <a:endParaRPr lang="en-US" sz="1500" dirty="0"/>
          </a:p>
          <a:p>
            <a:pPr marL="257175" indent="-257175">
              <a:buFont typeface="Arial" charset="0"/>
              <a:buChar char="•"/>
            </a:pPr>
            <a:r>
              <a:rPr lang="en-US" sz="1500" b="1" dirty="0"/>
              <a:t>≈2/3 </a:t>
            </a:r>
            <a:r>
              <a:rPr lang="en-US" sz="1500" dirty="0"/>
              <a:t>Sporadic loss of MMR by MLH-1 methylation or </a:t>
            </a:r>
            <a:r>
              <a:rPr lang="en-US" sz="1500" dirty="0" err="1"/>
              <a:t>biallelic</a:t>
            </a:r>
            <a:r>
              <a:rPr lang="en-US" sz="1500" dirty="0"/>
              <a:t> somatic genomic alteration. 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526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5224805"/>
              </p:ext>
            </p:extLst>
          </p:nvPr>
        </p:nvGraphicFramePr>
        <p:xfrm>
          <a:off x="118088" y="1289293"/>
          <a:ext cx="3156922" cy="3126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Prism 7" r:id="rId3" imgW="5122570" imgH="3805388" progId="Prism7.Document">
                  <p:embed/>
                </p:oleObj>
              </mc:Choice>
              <mc:Fallback>
                <p:oleObj name="Prism 7" r:id="rId3" imgW="5122570" imgH="3805388" progId="Prism7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088" y="1289293"/>
                        <a:ext cx="3156922" cy="3126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496" t="45956" r="47297" b="28859"/>
          <a:stretch/>
        </p:blipFill>
        <p:spPr>
          <a:xfrm>
            <a:off x="5972254" y="168961"/>
            <a:ext cx="2800271" cy="1384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53" y="3323841"/>
            <a:ext cx="2705242" cy="1695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53" y="1763994"/>
            <a:ext cx="2984503" cy="1473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95034" y="1763994"/>
            <a:ext cx="2348966" cy="558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Rectangle 6"/>
          <p:cNvSpPr/>
          <p:nvPr/>
        </p:nvSpPr>
        <p:spPr>
          <a:xfrm>
            <a:off x="6376012" y="2987480"/>
            <a:ext cx="1415438" cy="236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TextBox 7"/>
          <p:cNvSpPr txBox="1"/>
          <p:nvPr/>
        </p:nvSpPr>
        <p:spPr>
          <a:xfrm>
            <a:off x="0" y="4903876"/>
            <a:ext cx="39918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Overman Lancet </a:t>
            </a:r>
            <a:r>
              <a:rPr lang="en-US" sz="900" dirty="0" err="1"/>
              <a:t>Onc</a:t>
            </a:r>
            <a:r>
              <a:rPr lang="en-US" sz="900" dirty="0"/>
              <a:t> 2017; Andre et al. ASCO 2017 a3531; </a:t>
            </a:r>
            <a:r>
              <a:rPr lang="en-US" sz="900" dirty="0" smtClean="0"/>
              <a:t>Le </a:t>
            </a:r>
            <a:r>
              <a:rPr lang="en-US" sz="900" dirty="0"/>
              <a:t>et al. Science </a:t>
            </a:r>
            <a:r>
              <a:rPr lang="en-US" sz="900" dirty="0" smtClean="0"/>
              <a:t>2017</a:t>
            </a:r>
            <a:endParaRPr lang="en-US" sz="9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8088" y="168961"/>
            <a:ext cx="6172200" cy="4675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dMMR</a:t>
            </a:r>
            <a:r>
              <a:rPr lang="en-US" sz="2400" dirty="0"/>
              <a:t> </a:t>
            </a:r>
            <a:r>
              <a:rPr lang="en-US" sz="2400" dirty="0" smtClean="0"/>
              <a:t>Anti-PD-1 </a:t>
            </a:r>
            <a:r>
              <a:rPr lang="en-US" sz="2400" dirty="0"/>
              <a:t>Response</a:t>
            </a:r>
          </a:p>
        </p:txBody>
      </p:sp>
      <p:pic>
        <p:nvPicPr>
          <p:cNvPr id="10" name="Picture 9" descr="Screen Shot 2015-08-13 at 6.57.58 A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-2187" r="5099" b="59872"/>
          <a:stretch/>
        </p:blipFill>
        <p:spPr>
          <a:xfrm>
            <a:off x="55944" y="941168"/>
            <a:ext cx="3356146" cy="626480"/>
          </a:xfrm>
          <a:prstGeom prst="rect">
            <a:avLst/>
          </a:prstGeom>
        </p:spPr>
      </p:pic>
      <p:pic>
        <p:nvPicPr>
          <p:cNvPr id="11" name="Picture 10" descr="Screen Shot 2015-08-13 at 7.05.04 A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5" b="-1"/>
          <a:stretch/>
        </p:blipFill>
        <p:spPr>
          <a:xfrm>
            <a:off x="250737" y="1575171"/>
            <a:ext cx="2726357" cy="1616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3425" y="923265"/>
            <a:ext cx="103425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 err="1"/>
              <a:t>Pembrolizumab</a:t>
            </a:r>
            <a:endParaRPr lang="en-US" sz="1013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16816" y="2404528"/>
            <a:ext cx="77296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 err="1"/>
              <a:t>Nivolumab</a:t>
            </a:r>
            <a:endParaRPr lang="en-US" sz="1013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16816" y="3840053"/>
            <a:ext cx="1003801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 err="1"/>
              <a:t>Nivolumab</a:t>
            </a:r>
            <a:r>
              <a:rPr lang="en-US" sz="1013" b="1" dirty="0"/>
              <a:t> and</a:t>
            </a:r>
          </a:p>
          <a:p>
            <a:pPr algn="ctr"/>
            <a:r>
              <a:rPr lang="en-US" sz="1013" b="1" dirty="0"/>
              <a:t>Ipilimumab</a:t>
            </a:r>
          </a:p>
        </p:txBody>
      </p:sp>
    </p:spTree>
    <p:extLst>
      <p:ext uri="{BB962C8B-B14F-4D97-AF65-F5344CB8AC3E}">
        <p14:creationId xmlns:p14="http://schemas.microsoft.com/office/powerpoint/2010/main" val="1373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64" y="4877499"/>
            <a:ext cx="52602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Overman Lancet </a:t>
            </a:r>
            <a:r>
              <a:rPr lang="en-US" sz="900" dirty="0" err="1"/>
              <a:t>Onc</a:t>
            </a:r>
            <a:r>
              <a:rPr lang="en-US" sz="900" dirty="0"/>
              <a:t> 2017; Andre et al. ASCO 2017 a3531; </a:t>
            </a:r>
            <a:r>
              <a:rPr lang="en-US" sz="900" dirty="0" smtClean="0"/>
              <a:t>Le </a:t>
            </a:r>
            <a:r>
              <a:rPr lang="en-US" sz="900" dirty="0"/>
              <a:t>et al. Science </a:t>
            </a:r>
            <a:r>
              <a:rPr lang="en-US" sz="900" dirty="0" smtClean="0"/>
              <a:t>2017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>
          <a:xfrm>
            <a:off x="2377384" y="1050997"/>
            <a:ext cx="2348966" cy="558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467574"/>
          </a:xfrm>
        </p:spPr>
        <p:txBody>
          <a:bodyPr>
            <a:noAutofit/>
          </a:bodyPr>
          <a:lstStyle/>
          <a:p>
            <a:r>
              <a:rPr lang="en-US" sz="2400" dirty="0" err="1"/>
              <a:t>dMMR</a:t>
            </a:r>
            <a:r>
              <a:rPr lang="en-US" sz="2400" dirty="0"/>
              <a:t> </a:t>
            </a:r>
            <a:r>
              <a:rPr lang="en-US" sz="2400" dirty="0" smtClean="0"/>
              <a:t>Anti-PD-1 </a:t>
            </a:r>
            <a:r>
              <a:rPr lang="en-US" sz="2400" dirty="0"/>
              <a:t>and Durability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7080117" y="615509"/>
            <a:ext cx="1117947" cy="379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TextBox 8"/>
          <p:cNvSpPr txBox="1"/>
          <p:nvPr/>
        </p:nvSpPr>
        <p:spPr>
          <a:xfrm>
            <a:off x="2602458" y="1596918"/>
            <a:ext cx="894797" cy="248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13" b="1"/>
              <a:t>12m </a:t>
            </a:r>
            <a:r>
              <a:rPr lang="en-US" sz="1013" b="1" dirty="0"/>
              <a:t>PFS 77%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2830" y="2082165"/>
            <a:ext cx="894797" cy="248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13" b="1" dirty="0"/>
              <a:t>12m PFS 48%</a:t>
            </a:r>
          </a:p>
        </p:txBody>
      </p:sp>
      <p:sp>
        <p:nvSpPr>
          <p:cNvPr id="149" name="TextBox 194"/>
          <p:cNvSpPr txBox="1"/>
          <p:nvPr/>
        </p:nvSpPr>
        <p:spPr>
          <a:xfrm>
            <a:off x="3296920" y="3317274"/>
            <a:ext cx="243978" cy="21929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25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88046" y="1420669"/>
            <a:ext cx="3487306" cy="2093992"/>
            <a:chOff x="1428683" y="1485079"/>
            <a:chExt cx="7597660" cy="5102666"/>
          </a:xfrm>
        </p:grpSpPr>
        <p:grpSp>
          <p:nvGrpSpPr>
            <p:cNvPr id="151" name="Group 150"/>
            <p:cNvGrpSpPr/>
            <p:nvPr/>
          </p:nvGrpSpPr>
          <p:grpSpPr>
            <a:xfrm>
              <a:off x="1428683" y="1485079"/>
              <a:ext cx="7597660" cy="4789518"/>
              <a:chOff x="1428683" y="1485079"/>
              <a:chExt cx="7597660" cy="4789518"/>
            </a:xfrm>
          </p:grpSpPr>
          <p:sp>
            <p:nvSpPr>
              <p:cNvPr id="230" name="Rectangle 5"/>
              <p:cNvSpPr>
                <a:spLocks noChangeArrowheads="1"/>
              </p:cNvSpPr>
              <p:nvPr/>
            </p:nvSpPr>
            <p:spPr bwMode="auto">
              <a:xfrm rot="16200000">
                <a:off x="868890" y="3021798"/>
                <a:ext cx="2847634" cy="502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750" b="1" dirty="0">
                    <a:cs typeface="Arial" panose="020B0604020202020204" pitchFamily="34" charset="0"/>
                  </a:rPr>
                  <a:t>Probability of </a:t>
                </a:r>
              </a:p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750" b="1" dirty="0">
                    <a:cs typeface="Arial" panose="020B0604020202020204" pitchFamily="34" charset="0"/>
                  </a:rPr>
                  <a:t>Progression-free Survival</a:t>
                </a:r>
              </a:p>
            </p:txBody>
          </p:sp>
          <p:grpSp>
            <p:nvGrpSpPr>
              <p:cNvPr id="231" name="Group 230"/>
              <p:cNvGrpSpPr/>
              <p:nvPr/>
            </p:nvGrpSpPr>
            <p:grpSpPr>
              <a:xfrm>
                <a:off x="2956170" y="1604357"/>
                <a:ext cx="5755245" cy="3334152"/>
                <a:chOff x="1887235" y="2496365"/>
                <a:chExt cx="5441741" cy="2480271"/>
              </a:xfrm>
            </p:grpSpPr>
            <p:sp>
              <p:nvSpPr>
                <p:cNvPr id="279" name="Freeform 283"/>
                <p:cNvSpPr/>
                <p:nvPr/>
              </p:nvSpPr>
              <p:spPr>
                <a:xfrm>
                  <a:off x="1948423" y="2496365"/>
                  <a:ext cx="5380553" cy="2480271"/>
                </a:xfrm>
                <a:custGeom>
                  <a:avLst/>
                  <a:gdLst>
                    <a:gd name="connsiteX0" fmla="*/ 3672840 w 3672840"/>
                    <a:gd name="connsiteY0" fmla="*/ 3543300 h 3543300"/>
                    <a:gd name="connsiteX1" fmla="*/ 0 w 3672840"/>
                    <a:gd name="connsiteY1" fmla="*/ 3543300 h 3543300"/>
                    <a:gd name="connsiteX2" fmla="*/ 0 w 3672840"/>
                    <a:gd name="connsiteY2" fmla="*/ 0 h 3543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72840" h="3543300">
                      <a:moveTo>
                        <a:pt x="3672840" y="3543300"/>
                      </a:moveTo>
                      <a:lnTo>
                        <a:pt x="0" y="354330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825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1887235" y="2506134"/>
                  <a:ext cx="5501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1887235" y="4927637"/>
                  <a:ext cx="5501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/>
              </p:nvCxnSpPr>
              <p:spPr>
                <a:xfrm>
                  <a:off x="1887235" y="2991680"/>
                  <a:ext cx="5501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/>
                <p:cNvCxnSpPr/>
                <p:nvPr/>
              </p:nvCxnSpPr>
              <p:spPr>
                <a:xfrm>
                  <a:off x="1887235" y="3481680"/>
                  <a:ext cx="5501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1887235" y="3962823"/>
                  <a:ext cx="5501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/>
                <p:cNvCxnSpPr/>
                <p:nvPr/>
              </p:nvCxnSpPr>
              <p:spPr>
                <a:xfrm>
                  <a:off x="1887235" y="4447170"/>
                  <a:ext cx="5501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2" name="Group 231"/>
              <p:cNvGrpSpPr/>
              <p:nvPr/>
            </p:nvGrpSpPr>
            <p:grpSpPr>
              <a:xfrm>
                <a:off x="2303032" y="1485079"/>
                <a:ext cx="723628" cy="3819453"/>
                <a:chOff x="1082343" y="1480875"/>
                <a:chExt cx="963149" cy="3930258"/>
              </a:xfrm>
            </p:grpSpPr>
            <p:sp>
              <p:nvSpPr>
                <p:cNvPr id="273" name="TextBox 203"/>
                <p:cNvSpPr txBox="1"/>
                <p:nvPr/>
              </p:nvSpPr>
              <p:spPr>
                <a:xfrm>
                  <a:off x="1082346" y="1480875"/>
                  <a:ext cx="963146" cy="549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1.0</a:t>
                  </a:r>
                </a:p>
              </p:txBody>
            </p:sp>
            <p:sp>
              <p:nvSpPr>
                <p:cNvPr id="274" name="TextBox 205"/>
                <p:cNvSpPr txBox="1"/>
                <p:nvPr/>
              </p:nvSpPr>
              <p:spPr>
                <a:xfrm>
                  <a:off x="1082343" y="2151716"/>
                  <a:ext cx="963149" cy="549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0.8</a:t>
                  </a:r>
                </a:p>
              </p:txBody>
            </p:sp>
            <p:sp>
              <p:nvSpPr>
                <p:cNvPr id="275" name="TextBox 207"/>
                <p:cNvSpPr txBox="1"/>
                <p:nvPr/>
              </p:nvSpPr>
              <p:spPr>
                <a:xfrm>
                  <a:off x="1082343" y="2833268"/>
                  <a:ext cx="963149" cy="549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0.6</a:t>
                  </a:r>
                </a:p>
              </p:txBody>
            </p:sp>
            <p:sp>
              <p:nvSpPr>
                <p:cNvPr id="276" name="TextBox 209"/>
                <p:cNvSpPr txBox="1"/>
                <p:nvPr/>
              </p:nvSpPr>
              <p:spPr>
                <a:xfrm>
                  <a:off x="1082343" y="3513635"/>
                  <a:ext cx="963149" cy="549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0.4</a:t>
                  </a:r>
                </a:p>
              </p:txBody>
            </p:sp>
            <p:sp>
              <p:nvSpPr>
                <p:cNvPr id="277" name="TextBox 211"/>
                <p:cNvSpPr txBox="1"/>
                <p:nvPr/>
              </p:nvSpPr>
              <p:spPr>
                <a:xfrm>
                  <a:off x="1082343" y="4192410"/>
                  <a:ext cx="963149" cy="549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0.2</a:t>
                  </a:r>
                </a:p>
              </p:txBody>
            </p:sp>
            <p:sp>
              <p:nvSpPr>
                <p:cNvPr id="278" name="TextBox 213"/>
                <p:cNvSpPr txBox="1"/>
                <p:nvPr/>
              </p:nvSpPr>
              <p:spPr>
                <a:xfrm>
                  <a:off x="1082343" y="4861259"/>
                  <a:ext cx="963149" cy="549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0.0</a:t>
                  </a:r>
                </a:p>
              </p:txBody>
            </p:sp>
          </p:grpSp>
          <p:grpSp>
            <p:nvGrpSpPr>
              <p:cNvPr id="233" name="Group 232"/>
              <p:cNvGrpSpPr/>
              <p:nvPr/>
            </p:nvGrpSpPr>
            <p:grpSpPr>
              <a:xfrm>
                <a:off x="2793796" y="4938911"/>
                <a:ext cx="6232547" cy="627231"/>
                <a:chOff x="2793796" y="4622390"/>
                <a:chExt cx="6232547" cy="627231"/>
              </a:xfrm>
            </p:grpSpPr>
            <p:grpSp>
              <p:nvGrpSpPr>
                <p:cNvPr id="246" name="Group 245"/>
                <p:cNvGrpSpPr/>
                <p:nvPr/>
              </p:nvGrpSpPr>
              <p:grpSpPr>
                <a:xfrm>
                  <a:off x="2793796" y="4622390"/>
                  <a:ext cx="531547" cy="627231"/>
                  <a:chOff x="2869995" y="4622390"/>
                  <a:chExt cx="531547" cy="627231"/>
                </a:xfrm>
              </p:grpSpPr>
              <p:sp>
                <p:nvSpPr>
                  <p:cNvPr id="271" name="TextBox 135"/>
                  <p:cNvSpPr txBox="1"/>
                  <p:nvPr/>
                </p:nvSpPr>
                <p:spPr>
                  <a:xfrm>
                    <a:off x="2869995" y="4715250"/>
                    <a:ext cx="531547" cy="534371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825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cxnSp>
                <p:nvCxnSpPr>
                  <p:cNvPr id="272" name="Straight Connector 271"/>
                  <p:cNvCxnSpPr/>
                  <p:nvPr/>
                </p:nvCxnSpPr>
                <p:spPr>
                  <a:xfrm rot="16200000">
                    <a:off x="3098790" y="4659368"/>
                    <a:ext cx="7395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7" name="Group 246"/>
                <p:cNvGrpSpPr/>
                <p:nvPr/>
              </p:nvGrpSpPr>
              <p:grpSpPr>
                <a:xfrm>
                  <a:off x="3501573" y="4622390"/>
                  <a:ext cx="531547" cy="627231"/>
                  <a:chOff x="3501573" y="4622390"/>
                  <a:chExt cx="531547" cy="627231"/>
                </a:xfrm>
              </p:grpSpPr>
              <p:sp>
                <p:nvSpPr>
                  <p:cNvPr id="269" name="TextBox 184"/>
                  <p:cNvSpPr txBox="1"/>
                  <p:nvPr/>
                </p:nvSpPr>
                <p:spPr>
                  <a:xfrm>
                    <a:off x="3501573" y="4715250"/>
                    <a:ext cx="531547" cy="534371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825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</a:p>
                </p:txBody>
              </p:sp>
              <p:cxnSp>
                <p:nvCxnSpPr>
                  <p:cNvPr id="270" name="Straight Connector 269"/>
                  <p:cNvCxnSpPr/>
                  <p:nvPr/>
                </p:nvCxnSpPr>
                <p:spPr>
                  <a:xfrm rot="16200000">
                    <a:off x="3726433" y="4659368"/>
                    <a:ext cx="7395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8" name="Group 247"/>
                <p:cNvGrpSpPr/>
                <p:nvPr/>
              </p:nvGrpSpPr>
              <p:grpSpPr>
                <a:xfrm>
                  <a:off x="4195187" y="4622391"/>
                  <a:ext cx="531547" cy="627228"/>
                  <a:chOff x="4123751" y="4622391"/>
                  <a:chExt cx="531547" cy="627228"/>
                </a:xfrm>
              </p:grpSpPr>
              <p:sp>
                <p:nvSpPr>
                  <p:cNvPr id="267" name="TextBox 185"/>
                  <p:cNvSpPr txBox="1"/>
                  <p:nvPr/>
                </p:nvSpPr>
                <p:spPr>
                  <a:xfrm>
                    <a:off x="4123751" y="4715248"/>
                    <a:ext cx="531547" cy="534371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825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cxnSp>
                <p:nvCxnSpPr>
                  <p:cNvPr id="268" name="Straight Connector 267"/>
                  <p:cNvCxnSpPr/>
                  <p:nvPr/>
                </p:nvCxnSpPr>
                <p:spPr>
                  <a:xfrm rot="16200000">
                    <a:off x="4348880" y="4659369"/>
                    <a:ext cx="7395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9" name="Group 248"/>
                <p:cNvGrpSpPr/>
                <p:nvPr/>
              </p:nvGrpSpPr>
              <p:grpSpPr>
                <a:xfrm>
                  <a:off x="4896184" y="4622391"/>
                  <a:ext cx="531547" cy="627228"/>
                  <a:chOff x="4731877" y="4622391"/>
                  <a:chExt cx="531547" cy="627228"/>
                </a:xfrm>
              </p:grpSpPr>
              <p:sp>
                <p:nvSpPr>
                  <p:cNvPr id="265" name="TextBox 186"/>
                  <p:cNvSpPr txBox="1"/>
                  <p:nvPr/>
                </p:nvSpPr>
                <p:spPr>
                  <a:xfrm>
                    <a:off x="4731877" y="4715248"/>
                    <a:ext cx="531547" cy="534371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825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</a:t>
                    </a:r>
                  </a:p>
                </p:txBody>
              </p:sp>
              <p:cxnSp>
                <p:nvCxnSpPr>
                  <p:cNvPr id="266" name="Straight Connector 265"/>
                  <p:cNvCxnSpPr/>
                  <p:nvPr/>
                </p:nvCxnSpPr>
                <p:spPr>
                  <a:xfrm rot="16200000">
                    <a:off x="4954494" y="4659369"/>
                    <a:ext cx="7395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0" name="Group 249"/>
                <p:cNvGrpSpPr/>
                <p:nvPr/>
              </p:nvGrpSpPr>
              <p:grpSpPr>
                <a:xfrm>
                  <a:off x="5528316" y="4622391"/>
                  <a:ext cx="660764" cy="627228"/>
                  <a:chOff x="5273525" y="4622391"/>
                  <a:chExt cx="660764" cy="627228"/>
                </a:xfrm>
              </p:grpSpPr>
              <p:sp>
                <p:nvSpPr>
                  <p:cNvPr id="263" name="TextBox 188"/>
                  <p:cNvSpPr txBox="1"/>
                  <p:nvPr/>
                </p:nvSpPr>
                <p:spPr>
                  <a:xfrm>
                    <a:off x="5273525" y="4715248"/>
                    <a:ext cx="660764" cy="534371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825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</a:t>
                    </a:r>
                  </a:p>
                </p:txBody>
              </p:sp>
              <p:cxnSp>
                <p:nvCxnSpPr>
                  <p:cNvPr id="264" name="Straight Connector 263"/>
                  <p:cNvCxnSpPr/>
                  <p:nvPr/>
                </p:nvCxnSpPr>
                <p:spPr>
                  <a:xfrm rot="16200000">
                    <a:off x="5573077" y="4659369"/>
                    <a:ext cx="7395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1" name="Group 250"/>
                <p:cNvGrpSpPr/>
                <p:nvPr/>
              </p:nvGrpSpPr>
              <p:grpSpPr>
                <a:xfrm>
                  <a:off x="6242787" y="4622391"/>
                  <a:ext cx="660764" cy="627228"/>
                  <a:chOff x="5885598" y="4622391"/>
                  <a:chExt cx="660764" cy="627228"/>
                </a:xfrm>
              </p:grpSpPr>
              <p:sp>
                <p:nvSpPr>
                  <p:cNvPr id="261" name="TextBox 189"/>
                  <p:cNvSpPr txBox="1"/>
                  <p:nvPr/>
                </p:nvSpPr>
                <p:spPr>
                  <a:xfrm>
                    <a:off x="5885598" y="4715248"/>
                    <a:ext cx="660764" cy="534371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825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15</a:t>
                    </a:r>
                  </a:p>
                </p:txBody>
              </p:sp>
              <p:cxnSp>
                <p:nvCxnSpPr>
                  <p:cNvPr id="262" name="Straight Connector 261"/>
                  <p:cNvCxnSpPr/>
                  <p:nvPr/>
                </p:nvCxnSpPr>
                <p:spPr>
                  <a:xfrm rot="16200000">
                    <a:off x="6179000" y="4659369"/>
                    <a:ext cx="7395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2" name="Group 251"/>
                <p:cNvGrpSpPr/>
                <p:nvPr/>
              </p:nvGrpSpPr>
              <p:grpSpPr>
                <a:xfrm>
                  <a:off x="6953266" y="4622391"/>
                  <a:ext cx="660764" cy="627228"/>
                  <a:chOff x="7129485" y="4622391"/>
                  <a:chExt cx="660764" cy="627228"/>
                </a:xfrm>
              </p:grpSpPr>
              <p:sp>
                <p:nvSpPr>
                  <p:cNvPr id="259" name="TextBox 191"/>
                  <p:cNvSpPr txBox="1"/>
                  <p:nvPr/>
                </p:nvSpPr>
                <p:spPr>
                  <a:xfrm>
                    <a:off x="7129485" y="4715248"/>
                    <a:ext cx="660764" cy="534371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825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</a:t>
                    </a:r>
                  </a:p>
                </p:txBody>
              </p:sp>
              <p:cxnSp>
                <p:nvCxnSpPr>
                  <p:cNvPr id="260" name="Straight Connector 259"/>
                  <p:cNvCxnSpPr/>
                  <p:nvPr/>
                </p:nvCxnSpPr>
                <p:spPr>
                  <a:xfrm rot="16200000">
                    <a:off x="7422887" y="4659369"/>
                    <a:ext cx="7395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3" name="Group 252"/>
                <p:cNvGrpSpPr/>
                <p:nvPr/>
              </p:nvGrpSpPr>
              <p:grpSpPr>
                <a:xfrm>
                  <a:off x="7651068" y="4622391"/>
                  <a:ext cx="660764" cy="627228"/>
                  <a:chOff x="7741559" y="4622391"/>
                  <a:chExt cx="660764" cy="627228"/>
                </a:xfrm>
              </p:grpSpPr>
              <p:sp>
                <p:nvSpPr>
                  <p:cNvPr id="257" name="TextBox 192"/>
                  <p:cNvSpPr txBox="1"/>
                  <p:nvPr/>
                </p:nvSpPr>
                <p:spPr>
                  <a:xfrm>
                    <a:off x="7741559" y="4715248"/>
                    <a:ext cx="660764" cy="534371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825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21</a:t>
                    </a:r>
                  </a:p>
                </p:txBody>
              </p:sp>
              <p:cxnSp>
                <p:nvCxnSpPr>
                  <p:cNvPr id="258" name="Straight Connector 257"/>
                  <p:cNvCxnSpPr/>
                  <p:nvPr/>
                </p:nvCxnSpPr>
                <p:spPr>
                  <a:xfrm rot="16200000">
                    <a:off x="8034961" y="4659369"/>
                    <a:ext cx="7395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4" name="Group 253"/>
                <p:cNvGrpSpPr/>
                <p:nvPr/>
              </p:nvGrpSpPr>
              <p:grpSpPr>
                <a:xfrm>
                  <a:off x="8365579" y="4622391"/>
                  <a:ext cx="660764" cy="627228"/>
                  <a:chOff x="8365579" y="4622391"/>
                  <a:chExt cx="660764" cy="627228"/>
                </a:xfrm>
              </p:grpSpPr>
              <p:sp>
                <p:nvSpPr>
                  <p:cNvPr id="255" name="TextBox 194"/>
                  <p:cNvSpPr txBox="1"/>
                  <p:nvPr/>
                </p:nvSpPr>
                <p:spPr>
                  <a:xfrm>
                    <a:off x="8365579" y="4715248"/>
                    <a:ext cx="660764" cy="534371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825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24</a:t>
                    </a:r>
                  </a:p>
                </p:txBody>
              </p:sp>
              <p:cxnSp>
                <p:nvCxnSpPr>
                  <p:cNvPr id="256" name="Straight Connector 255"/>
                  <p:cNvCxnSpPr/>
                  <p:nvPr/>
                </p:nvCxnSpPr>
                <p:spPr>
                  <a:xfrm rot="16200000">
                    <a:off x="8674436" y="4659369"/>
                    <a:ext cx="7395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34" name="Group 233"/>
              <p:cNvGrpSpPr/>
              <p:nvPr/>
            </p:nvGrpSpPr>
            <p:grpSpPr>
              <a:xfrm>
                <a:off x="2707016" y="5740227"/>
                <a:ext cx="6232544" cy="534370"/>
                <a:chOff x="2564721" y="6503725"/>
                <a:chExt cx="6232544" cy="534370"/>
              </a:xfrm>
            </p:grpSpPr>
            <p:sp>
              <p:nvSpPr>
                <p:cNvPr id="237" name="TextBox 135"/>
                <p:cNvSpPr txBox="1"/>
                <p:nvPr/>
              </p:nvSpPr>
              <p:spPr>
                <a:xfrm>
                  <a:off x="2564721" y="6503725"/>
                  <a:ext cx="660764" cy="53437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74</a:t>
                  </a:r>
                </a:p>
              </p:txBody>
            </p:sp>
            <p:sp>
              <p:nvSpPr>
                <p:cNvPr id="238" name="TextBox 184"/>
                <p:cNvSpPr txBox="1"/>
                <p:nvPr/>
              </p:nvSpPr>
              <p:spPr>
                <a:xfrm>
                  <a:off x="3272498" y="6503725"/>
                  <a:ext cx="660764" cy="53437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48</a:t>
                  </a:r>
                </a:p>
              </p:txBody>
            </p:sp>
            <p:sp>
              <p:nvSpPr>
                <p:cNvPr id="239" name="TextBox 185"/>
                <p:cNvSpPr txBox="1"/>
                <p:nvPr/>
              </p:nvSpPr>
              <p:spPr>
                <a:xfrm>
                  <a:off x="3983694" y="6503725"/>
                  <a:ext cx="660764" cy="53437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  <p:sp>
              <p:nvSpPr>
                <p:cNvPr id="240" name="TextBox 186"/>
                <p:cNvSpPr txBox="1"/>
                <p:nvPr/>
              </p:nvSpPr>
              <p:spPr>
                <a:xfrm>
                  <a:off x="4667108" y="6503725"/>
                  <a:ext cx="660764" cy="53437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</a:p>
              </p:txBody>
            </p:sp>
            <p:sp>
              <p:nvSpPr>
                <p:cNvPr id="241" name="TextBox 188"/>
                <p:cNvSpPr txBox="1"/>
                <p:nvPr/>
              </p:nvSpPr>
              <p:spPr>
                <a:xfrm>
                  <a:off x="5363848" y="6503725"/>
                  <a:ext cx="660764" cy="53437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242" name="TextBox 189"/>
                <p:cNvSpPr txBox="1"/>
                <p:nvPr/>
              </p:nvSpPr>
              <p:spPr>
                <a:xfrm>
                  <a:off x="6078318" y="6503725"/>
                  <a:ext cx="660764" cy="53437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243" name="TextBox 191"/>
                <p:cNvSpPr txBox="1"/>
                <p:nvPr/>
              </p:nvSpPr>
              <p:spPr>
                <a:xfrm>
                  <a:off x="6853405" y="6503725"/>
                  <a:ext cx="531545" cy="53437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244" name="TextBox 192"/>
                <p:cNvSpPr txBox="1"/>
                <p:nvPr/>
              </p:nvSpPr>
              <p:spPr>
                <a:xfrm>
                  <a:off x="7551207" y="6503725"/>
                  <a:ext cx="531545" cy="53437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245" name="TextBox 194"/>
                <p:cNvSpPr txBox="1"/>
                <p:nvPr/>
              </p:nvSpPr>
              <p:spPr>
                <a:xfrm>
                  <a:off x="8265720" y="6503725"/>
                  <a:ext cx="531545" cy="53437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825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</p:grpSp>
          <p:sp>
            <p:nvSpPr>
              <p:cNvPr id="235" name="TextBox 188"/>
              <p:cNvSpPr txBox="1"/>
              <p:nvPr/>
            </p:nvSpPr>
            <p:spPr>
              <a:xfrm>
                <a:off x="4778449" y="5280884"/>
                <a:ext cx="2113603" cy="56249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Time (Months</a:t>
                </a:r>
                <a:r>
                  <a:rPr lang="en-US" sz="82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236" name="TextBox 188"/>
              <p:cNvSpPr txBox="1"/>
              <p:nvPr/>
            </p:nvSpPr>
            <p:spPr>
              <a:xfrm>
                <a:off x="1428683" y="5542496"/>
                <a:ext cx="1425599" cy="50624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7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No.at Risk</a:t>
                </a: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3007571" y="1573497"/>
              <a:ext cx="5566648" cy="1922674"/>
              <a:chOff x="3007571" y="1573497"/>
              <a:chExt cx="5566648" cy="1922674"/>
            </a:xfrm>
          </p:grpSpPr>
          <p:sp>
            <p:nvSpPr>
              <p:cNvPr id="202" name="Freeform: Shape 118"/>
              <p:cNvSpPr/>
              <p:nvPr/>
            </p:nvSpPr>
            <p:spPr>
              <a:xfrm>
                <a:off x="3073400" y="1625600"/>
                <a:ext cx="5435600" cy="1816100"/>
              </a:xfrm>
              <a:custGeom>
                <a:avLst/>
                <a:gdLst>
                  <a:gd name="connsiteX0" fmla="*/ 5435600 w 5435600"/>
                  <a:gd name="connsiteY0" fmla="*/ 1816100 h 1816100"/>
                  <a:gd name="connsiteX1" fmla="*/ 3336925 w 5435600"/>
                  <a:gd name="connsiteY1" fmla="*/ 1816100 h 1816100"/>
                  <a:gd name="connsiteX2" fmla="*/ 3336925 w 5435600"/>
                  <a:gd name="connsiteY2" fmla="*/ 1670050 h 1816100"/>
                  <a:gd name="connsiteX3" fmla="*/ 2235200 w 5435600"/>
                  <a:gd name="connsiteY3" fmla="*/ 1670050 h 1816100"/>
                  <a:gd name="connsiteX4" fmla="*/ 2235200 w 5435600"/>
                  <a:gd name="connsiteY4" fmla="*/ 1552575 h 1816100"/>
                  <a:gd name="connsiteX5" fmla="*/ 1997075 w 5435600"/>
                  <a:gd name="connsiteY5" fmla="*/ 1552575 h 1816100"/>
                  <a:gd name="connsiteX6" fmla="*/ 1997075 w 5435600"/>
                  <a:gd name="connsiteY6" fmla="*/ 1431925 h 1816100"/>
                  <a:gd name="connsiteX7" fmla="*/ 1584325 w 5435600"/>
                  <a:gd name="connsiteY7" fmla="*/ 1431925 h 1816100"/>
                  <a:gd name="connsiteX8" fmla="*/ 1584325 w 5435600"/>
                  <a:gd name="connsiteY8" fmla="*/ 1346200 h 1816100"/>
                  <a:gd name="connsiteX9" fmla="*/ 1282700 w 5435600"/>
                  <a:gd name="connsiteY9" fmla="*/ 1346200 h 1816100"/>
                  <a:gd name="connsiteX10" fmla="*/ 1282700 w 5435600"/>
                  <a:gd name="connsiteY10" fmla="*/ 1298575 h 1816100"/>
                  <a:gd name="connsiteX11" fmla="*/ 1222375 w 5435600"/>
                  <a:gd name="connsiteY11" fmla="*/ 1298575 h 1816100"/>
                  <a:gd name="connsiteX12" fmla="*/ 1222375 w 5435600"/>
                  <a:gd name="connsiteY12" fmla="*/ 1241425 h 1816100"/>
                  <a:gd name="connsiteX13" fmla="*/ 1000125 w 5435600"/>
                  <a:gd name="connsiteY13" fmla="*/ 1241425 h 1816100"/>
                  <a:gd name="connsiteX14" fmla="*/ 1000125 w 5435600"/>
                  <a:gd name="connsiteY14" fmla="*/ 1196975 h 1816100"/>
                  <a:gd name="connsiteX15" fmla="*/ 955675 w 5435600"/>
                  <a:gd name="connsiteY15" fmla="*/ 1196975 h 1816100"/>
                  <a:gd name="connsiteX16" fmla="*/ 955675 w 5435600"/>
                  <a:gd name="connsiteY16" fmla="*/ 1092200 h 1816100"/>
                  <a:gd name="connsiteX17" fmla="*/ 688975 w 5435600"/>
                  <a:gd name="connsiteY17" fmla="*/ 1092200 h 1816100"/>
                  <a:gd name="connsiteX18" fmla="*/ 688975 w 5435600"/>
                  <a:gd name="connsiteY18" fmla="*/ 1054100 h 1816100"/>
                  <a:gd name="connsiteX19" fmla="*/ 666750 w 5435600"/>
                  <a:gd name="connsiteY19" fmla="*/ 1054100 h 1816100"/>
                  <a:gd name="connsiteX20" fmla="*/ 666750 w 5435600"/>
                  <a:gd name="connsiteY20" fmla="*/ 1016000 h 1816100"/>
                  <a:gd name="connsiteX21" fmla="*/ 638175 w 5435600"/>
                  <a:gd name="connsiteY21" fmla="*/ 1016000 h 1816100"/>
                  <a:gd name="connsiteX22" fmla="*/ 638175 w 5435600"/>
                  <a:gd name="connsiteY22" fmla="*/ 914400 h 1816100"/>
                  <a:gd name="connsiteX23" fmla="*/ 339725 w 5435600"/>
                  <a:gd name="connsiteY23" fmla="*/ 914400 h 1816100"/>
                  <a:gd name="connsiteX24" fmla="*/ 339725 w 5435600"/>
                  <a:gd name="connsiteY24" fmla="*/ 866775 h 1816100"/>
                  <a:gd name="connsiteX25" fmla="*/ 327025 w 5435600"/>
                  <a:gd name="connsiteY25" fmla="*/ 866775 h 1816100"/>
                  <a:gd name="connsiteX26" fmla="*/ 327025 w 5435600"/>
                  <a:gd name="connsiteY26" fmla="*/ 777875 h 1816100"/>
                  <a:gd name="connsiteX27" fmla="*/ 311150 w 5435600"/>
                  <a:gd name="connsiteY27" fmla="*/ 777875 h 1816100"/>
                  <a:gd name="connsiteX28" fmla="*/ 311150 w 5435600"/>
                  <a:gd name="connsiteY28" fmla="*/ 555625 h 1816100"/>
                  <a:gd name="connsiteX29" fmla="*/ 301625 w 5435600"/>
                  <a:gd name="connsiteY29" fmla="*/ 555625 h 1816100"/>
                  <a:gd name="connsiteX30" fmla="*/ 301625 w 5435600"/>
                  <a:gd name="connsiteY30" fmla="*/ 460375 h 1816100"/>
                  <a:gd name="connsiteX31" fmla="*/ 295275 w 5435600"/>
                  <a:gd name="connsiteY31" fmla="*/ 460375 h 1816100"/>
                  <a:gd name="connsiteX32" fmla="*/ 295275 w 5435600"/>
                  <a:gd name="connsiteY32" fmla="*/ 330200 h 1816100"/>
                  <a:gd name="connsiteX33" fmla="*/ 269875 w 5435600"/>
                  <a:gd name="connsiteY33" fmla="*/ 330200 h 1816100"/>
                  <a:gd name="connsiteX34" fmla="*/ 269875 w 5435600"/>
                  <a:gd name="connsiteY34" fmla="*/ 276225 h 1816100"/>
                  <a:gd name="connsiteX35" fmla="*/ 257175 w 5435600"/>
                  <a:gd name="connsiteY35" fmla="*/ 276225 h 1816100"/>
                  <a:gd name="connsiteX36" fmla="*/ 257175 w 5435600"/>
                  <a:gd name="connsiteY36" fmla="*/ 231775 h 1816100"/>
                  <a:gd name="connsiteX37" fmla="*/ 212725 w 5435600"/>
                  <a:gd name="connsiteY37" fmla="*/ 231775 h 1816100"/>
                  <a:gd name="connsiteX38" fmla="*/ 212725 w 5435600"/>
                  <a:gd name="connsiteY38" fmla="*/ 177800 h 1816100"/>
                  <a:gd name="connsiteX39" fmla="*/ 107950 w 5435600"/>
                  <a:gd name="connsiteY39" fmla="*/ 177800 h 1816100"/>
                  <a:gd name="connsiteX40" fmla="*/ 107950 w 5435600"/>
                  <a:gd name="connsiteY40" fmla="*/ 139700 h 1816100"/>
                  <a:gd name="connsiteX41" fmla="*/ 85725 w 5435600"/>
                  <a:gd name="connsiteY41" fmla="*/ 139700 h 1816100"/>
                  <a:gd name="connsiteX42" fmla="*/ 85725 w 5435600"/>
                  <a:gd name="connsiteY42" fmla="*/ 50800 h 1816100"/>
                  <a:gd name="connsiteX43" fmla="*/ 53975 w 5435600"/>
                  <a:gd name="connsiteY43" fmla="*/ 50800 h 1816100"/>
                  <a:gd name="connsiteX44" fmla="*/ 53975 w 5435600"/>
                  <a:gd name="connsiteY44" fmla="*/ 0 h 1816100"/>
                  <a:gd name="connsiteX45" fmla="*/ 0 w 5435600"/>
                  <a:gd name="connsiteY45" fmla="*/ 0 h 181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5435600" h="1816100">
                    <a:moveTo>
                      <a:pt x="5435600" y="1816100"/>
                    </a:moveTo>
                    <a:lnTo>
                      <a:pt x="3336925" y="1816100"/>
                    </a:lnTo>
                    <a:lnTo>
                      <a:pt x="3336925" y="1670050"/>
                    </a:lnTo>
                    <a:lnTo>
                      <a:pt x="2235200" y="1670050"/>
                    </a:lnTo>
                    <a:lnTo>
                      <a:pt x="2235200" y="1552575"/>
                    </a:lnTo>
                    <a:lnTo>
                      <a:pt x="1997075" y="1552575"/>
                    </a:lnTo>
                    <a:lnTo>
                      <a:pt x="1997075" y="1431925"/>
                    </a:lnTo>
                    <a:lnTo>
                      <a:pt x="1584325" y="1431925"/>
                    </a:lnTo>
                    <a:lnTo>
                      <a:pt x="1584325" y="1346200"/>
                    </a:lnTo>
                    <a:lnTo>
                      <a:pt x="1282700" y="1346200"/>
                    </a:lnTo>
                    <a:lnTo>
                      <a:pt x="1282700" y="1298575"/>
                    </a:lnTo>
                    <a:lnTo>
                      <a:pt x="1222375" y="1298575"/>
                    </a:lnTo>
                    <a:lnTo>
                      <a:pt x="1222375" y="1241425"/>
                    </a:lnTo>
                    <a:lnTo>
                      <a:pt x="1000125" y="1241425"/>
                    </a:lnTo>
                    <a:lnTo>
                      <a:pt x="1000125" y="1196975"/>
                    </a:lnTo>
                    <a:lnTo>
                      <a:pt x="955675" y="1196975"/>
                    </a:lnTo>
                    <a:lnTo>
                      <a:pt x="955675" y="1092200"/>
                    </a:lnTo>
                    <a:lnTo>
                      <a:pt x="688975" y="1092200"/>
                    </a:lnTo>
                    <a:lnTo>
                      <a:pt x="688975" y="1054100"/>
                    </a:lnTo>
                    <a:lnTo>
                      <a:pt x="666750" y="1054100"/>
                    </a:lnTo>
                    <a:lnTo>
                      <a:pt x="666750" y="1016000"/>
                    </a:lnTo>
                    <a:lnTo>
                      <a:pt x="638175" y="1016000"/>
                    </a:lnTo>
                    <a:lnTo>
                      <a:pt x="638175" y="914400"/>
                    </a:lnTo>
                    <a:lnTo>
                      <a:pt x="339725" y="914400"/>
                    </a:lnTo>
                    <a:lnTo>
                      <a:pt x="339725" y="866775"/>
                    </a:lnTo>
                    <a:lnTo>
                      <a:pt x="327025" y="866775"/>
                    </a:lnTo>
                    <a:lnTo>
                      <a:pt x="327025" y="777875"/>
                    </a:lnTo>
                    <a:lnTo>
                      <a:pt x="311150" y="777875"/>
                    </a:lnTo>
                    <a:lnTo>
                      <a:pt x="311150" y="555625"/>
                    </a:lnTo>
                    <a:lnTo>
                      <a:pt x="301625" y="555625"/>
                    </a:lnTo>
                    <a:lnTo>
                      <a:pt x="301625" y="460375"/>
                    </a:lnTo>
                    <a:lnTo>
                      <a:pt x="295275" y="460375"/>
                    </a:lnTo>
                    <a:lnTo>
                      <a:pt x="295275" y="330200"/>
                    </a:lnTo>
                    <a:lnTo>
                      <a:pt x="269875" y="330200"/>
                    </a:lnTo>
                    <a:lnTo>
                      <a:pt x="269875" y="276225"/>
                    </a:lnTo>
                    <a:lnTo>
                      <a:pt x="257175" y="276225"/>
                    </a:lnTo>
                    <a:lnTo>
                      <a:pt x="257175" y="231775"/>
                    </a:lnTo>
                    <a:lnTo>
                      <a:pt x="212725" y="231775"/>
                    </a:lnTo>
                    <a:lnTo>
                      <a:pt x="212725" y="177800"/>
                    </a:lnTo>
                    <a:lnTo>
                      <a:pt x="107950" y="177800"/>
                    </a:lnTo>
                    <a:lnTo>
                      <a:pt x="107950" y="139700"/>
                    </a:lnTo>
                    <a:lnTo>
                      <a:pt x="85725" y="139700"/>
                    </a:lnTo>
                    <a:lnTo>
                      <a:pt x="85725" y="50800"/>
                    </a:lnTo>
                    <a:lnTo>
                      <a:pt x="53975" y="50800"/>
                    </a:lnTo>
                    <a:lnTo>
                      <a:pt x="53975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Isosceles Triangle 120"/>
              <p:cNvSpPr/>
              <p:nvPr/>
            </p:nvSpPr>
            <p:spPr>
              <a:xfrm>
                <a:off x="3007571" y="1573497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04" name="Isosceles Triangle 121"/>
              <p:cNvSpPr/>
              <p:nvPr/>
            </p:nvSpPr>
            <p:spPr>
              <a:xfrm>
                <a:off x="3856081" y="2673636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05" name="Isosceles Triangle 122"/>
              <p:cNvSpPr/>
              <p:nvPr/>
            </p:nvSpPr>
            <p:spPr>
              <a:xfrm>
                <a:off x="3882275" y="2673636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06" name="Isosceles Triangle 123"/>
              <p:cNvSpPr/>
              <p:nvPr/>
            </p:nvSpPr>
            <p:spPr>
              <a:xfrm>
                <a:off x="4029912" y="2816510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07" name="Isosceles Triangle 124"/>
              <p:cNvSpPr/>
              <p:nvPr/>
            </p:nvSpPr>
            <p:spPr>
              <a:xfrm>
                <a:off x="4248987" y="2864135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08" name="Isosceles Triangle 125"/>
              <p:cNvSpPr/>
              <p:nvPr/>
            </p:nvSpPr>
            <p:spPr>
              <a:xfrm>
                <a:off x="4279944" y="2866517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09" name="Isosceles Triangle 126"/>
              <p:cNvSpPr/>
              <p:nvPr/>
            </p:nvSpPr>
            <p:spPr>
              <a:xfrm>
                <a:off x="4294231" y="2918904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10" name="Isosceles Triangle 127"/>
              <p:cNvSpPr/>
              <p:nvPr/>
            </p:nvSpPr>
            <p:spPr>
              <a:xfrm>
                <a:off x="4320425" y="2918904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11" name="Isosceles Triangle 128"/>
              <p:cNvSpPr/>
              <p:nvPr/>
            </p:nvSpPr>
            <p:spPr>
              <a:xfrm>
                <a:off x="4346619" y="2918904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12" name="Isosceles Triangle 129"/>
              <p:cNvSpPr/>
              <p:nvPr/>
            </p:nvSpPr>
            <p:spPr>
              <a:xfrm>
                <a:off x="4387100" y="2918904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13" name="Isosceles Triangle 130"/>
              <p:cNvSpPr/>
              <p:nvPr/>
            </p:nvSpPr>
            <p:spPr>
              <a:xfrm>
                <a:off x="4622844" y="3009391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14" name="Isosceles Triangle 131"/>
              <p:cNvSpPr/>
              <p:nvPr/>
            </p:nvSpPr>
            <p:spPr>
              <a:xfrm>
                <a:off x="4653800" y="3009391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15" name="Isosceles Triangle 132"/>
              <p:cNvSpPr/>
              <p:nvPr/>
            </p:nvSpPr>
            <p:spPr>
              <a:xfrm>
                <a:off x="4679994" y="3009391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16" name="Isosceles Triangle 133"/>
              <p:cNvSpPr/>
              <p:nvPr/>
            </p:nvSpPr>
            <p:spPr>
              <a:xfrm>
                <a:off x="4939550" y="3009391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17" name="Isosceles Triangle 134"/>
              <p:cNvSpPr/>
              <p:nvPr/>
            </p:nvSpPr>
            <p:spPr>
              <a:xfrm>
                <a:off x="4960981" y="3009391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18" name="Isosceles Triangle 135"/>
              <p:cNvSpPr/>
              <p:nvPr/>
            </p:nvSpPr>
            <p:spPr>
              <a:xfrm>
                <a:off x="4930025" y="3009391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19" name="Isosceles Triangle 136"/>
              <p:cNvSpPr/>
              <p:nvPr/>
            </p:nvSpPr>
            <p:spPr>
              <a:xfrm>
                <a:off x="5606300" y="3247516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20" name="Isosceles Triangle 137"/>
              <p:cNvSpPr/>
              <p:nvPr/>
            </p:nvSpPr>
            <p:spPr>
              <a:xfrm>
                <a:off x="5970631" y="3247516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21" name="Isosceles Triangle 138"/>
              <p:cNvSpPr/>
              <p:nvPr/>
            </p:nvSpPr>
            <p:spPr>
              <a:xfrm>
                <a:off x="6856456" y="3392772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22" name="Isosceles Triangle 139"/>
              <p:cNvSpPr/>
              <p:nvPr/>
            </p:nvSpPr>
            <p:spPr>
              <a:xfrm>
                <a:off x="6908844" y="3392772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23" name="Isosceles Triangle 140"/>
              <p:cNvSpPr/>
              <p:nvPr/>
            </p:nvSpPr>
            <p:spPr>
              <a:xfrm>
                <a:off x="6956469" y="3392772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24" name="Isosceles Triangle 141"/>
              <p:cNvSpPr/>
              <p:nvPr/>
            </p:nvSpPr>
            <p:spPr>
              <a:xfrm>
                <a:off x="7270794" y="3392772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25" name="Isosceles Triangle 142"/>
              <p:cNvSpPr/>
              <p:nvPr/>
            </p:nvSpPr>
            <p:spPr>
              <a:xfrm>
                <a:off x="7518444" y="3392772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26" name="Isosceles Triangle 143"/>
              <p:cNvSpPr/>
              <p:nvPr/>
            </p:nvSpPr>
            <p:spPr>
              <a:xfrm>
                <a:off x="7792288" y="3392772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27" name="Isosceles Triangle 144"/>
              <p:cNvSpPr/>
              <p:nvPr/>
            </p:nvSpPr>
            <p:spPr>
              <a:xfrm>
                <a:off x="8111376" y="3392772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28" name="Isosceles Triangle 145"/>
              <p:cNvSpPr/>
              <p:nvPr/>
            </p:nvSpPr>
            <p:spPr>
              <a:xfrm>
                <a:off x="8168526" y="3392772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29" name="Isosceles Triangle 146"/>
              <p:cNvSpPr/>
              <p:nvPr/>
            </p:nvSpPr>
            <p:spPr>
              <a:xfrm>
                <a:off x="8454276" y="3392772"/>
                <a:ext cx="119943" cy="103399"/>
              </a:xfrm>
              <a:prstGeom prst="triangle">
                <a:avLst/>
              </a:prstGeom>
              <a:noFill/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2993708" y="1622403"/>
              <a:ext cx="4633912" cy="1273969"/>
              <a:chOff x="3024188" y="1621631"/>
              <a:chExt cx="4633912" cy="1273969"/>
            </a:xfrm>
          </p:grpSpPr>
          <p:sp>
            <p:nvSpPr>
              <p:cNvPr id="170" name="Freeform: Shape 91"/>
              <p:cNvSpPr/>
              <p:nvPr/>
            </p:nvSpPr>
            <p:spPr>
              <a:xfrm>
                <a:off x="3024188" y="1621631"/>
                <a:ext cx="4574381" cy="1223963"/>
              </a:xfrm>
              <a:custGeom>
                <a:avLst/>
                <a:gdLst>
                  <a:gd name="connsiteX0" fmla="*/ 0 w 4574381"/>
                  <a:gd name="connsiteY0" fmla="*/ 0 h 1223963"/>
                  <a:gd name="connsiteX1" fmla="*/ 50006 w 4574381"/>
                  <a:gd name="connsiteY1" fmla="*/ 0 h 1223963"/>
                  <a:gd name="connsiteX2" fmla="*/ 50006 w 4574381"/>
                  <a:gd name="connsiteY2" fmla="*/ 40482 h 1223963"/>
                  <a:gd name="connsiteX3" fmla="*/ 221456 w 4574381"/>
                  <a:gd name="connsiteY3" fmla="*/ 40482 h 1223963"/>
                  <a:gd name="connsiteX4" fmla="*/ 221456 w 4574381"/>
                  <a:gd name="connsiteY4" fmla="*/ 80963 h 1223963"/>
                  <a:gd name="connsiteX5" fmla="*/ 297656 w 4574381"/>
                  <a:gd name="connsiteY5" fmla="*/ 80963 h 1223963"/>
                  <a:gd name="connsiteX6" fmla="*/ 297656 w 4574381"/>
                  <a:gd name="connsiteY6" fmla="*/ 133350 h 1223963"/>
                  <a:gd name="connsiteX7" fmla="*/ 326231 w 4574381"/>
                  <a:gd name="connsiteY7" fmla="*/ 133350 h 1223963"/>
                  <a:gd name="connsiteX8" fmla="*/ 326231 w 4574381"/>
                  <a:gd name="connsiteY8" fmla="*/ 166688 h 1223963"/>
                  <a:gd name="connsiteX9" fmla="*/ 342900 w 4574381"/>
                  <a:gd name="connsiteY9" fmla="*/ 166688 h 1223963"/>
                  <a:gd name="connsiteX10" fmla="*/ 342900 w 4574381"/>
                  <a:gd name="connsiteY10" fmla="*/ 273844 h 1223963"/>
                  <a:gd name="connsiteX11" fmla="*/ 419100 w 4574381"/>
                  <a:gd name="connsiteY11" fmla="*/ 273844 h 1223963"/>
                  <a:gd name="connsiteX12" fmla="*/ 419100 w 4574381"/>
                  <a:gd name="connsiteY12" fmla="*/ 311944 h 1223963"/>
                  <a:gd name="connsiteX13" fmla="*/ 447675 w 4574381"/>
                  <a:gd name="connsiteY13" fmla="*/ 311944 h 1223963"/>
                  <a:gd name="connsiteX14" fmla="*/ 447675 w 4574381"/>
                  <a:gd name="connsiteY14" fmla="*/ 357188 h 1223963"/>
                  <a:gd name="connsiteX15" fmla="*/ 642937 w 4574381"/>
                  <a:gd name="connsiteY15" fmla="*/ 357188 h 1223963"/>
                  <a:gd name="connsiteX16" fmla="*/ 642937 w 4574381"/>
                  <a:gd name="connsiteY16" fmla="*/ 516732 h 1223963"/>
                  <a:gd name="connsiteX17" fmla="*/ 681037 w 4574381"/>
                  <a:gd name="connsiteY17" fmla="*/ 516732 h 1223963"/>
                  <a:gd name="connsiteX18" fmla="*/ 681037 w 4574381"/>
                  <a:gd name="connsiteY18" fmla="*/ 559594 h 1223963"/>
                  <a:gd name="connsiteX19" fmla="*/ 835818 w 4574381"/>
                  <a:gd name="connsiteY19" fmla="*/ 559594 h 1223963"/>
                  <a:gd name="connsiteX20" fmla="*/ 835818 w 4574381"/>
                  <a:gd name="connsiteY20" fmla="*/ 602457 h 1223963"/>
                  <a:gd name="connsiteX21" fmla="*/ 962025 w 4574381"/>
                  <a:gd name="connsiteY21" fmla="*/ 602457 h 1223963"/>
                  <a:gd name="connsiteX22" fmla="*/ 962025 w 4574381"/>
                  <a:gd name="connsiteY22" fmla="*/ 640557 h 1223963"/>
                  <a:gd name="connsiteX23" fmla="*/ 1138237 w 4574381"/>
                  <a:gd name="connsiteY23" fmla="*/ 640557 h 1223963"/>
                  <a:gd name="connsiteX24" fmla="*/ 1138237 w 4574381"/>
                  <a:gd name="connsiteY24" fmla="*/ 685800 h 1223963"/>
                  <a:gd name="connsiteX25" fmla="*/ 1314450 w 4574381"/>
                  <a:gd name="connsiteY25" fmla="*/ 685800 h 1223963"/>
                  <a:gd name="connsiteX26" fmla="*/ 1314450 w 4574381"/>
                  <a:gd name="connsiteY26" fmla="*/ 735807 h 1223963"/>
                  <a:gd name="connsiteX27" fmla="*/ 2605087 w 4574381"/>
                  <a:gd name="connsiteY27" fmla="*/ 735807 h 1223963"/>
                  <a:gd name="connsiteX28" fmla="*/ 2605087 w 4574381"/>
                  <a:gd name="connsiteY28" fmla="*/ 890588 h 1223963"/>
                  <a:gd name="connsiteX29" fmla="*/ 2712243 w 4574381"/>
                  <a:gd name="connsiteY29" fmla="*/ 890588 h 1223963"/>
                  <a:gd name="connsiteX30" fmla="*/ 2712243 w 4574381"/>
                  <a:gd name="connsiteY30" fmla="*/ 1062038 h 1223963"/>
                  <a:gd name="connsiteX31" fmla="*/ 3088481 w 4574381"/>
                  <a:gd name="connsiteY31" fmla="*/ 1062038 h 1223963"/>
                  <a:gd name="connsiteX32" fmla="*/ 3088481 w 4574381"/>
                  <a:gd name="connsiteY32" fmla="*/ 1223963 h 1223963"/>
                  <a:gd name="connsiteX33" fmla="*/ 4574381 w 4574381"/>
                  <a:gd name="connsiteY33" fmla="*/ 1223963 h 122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574381" h="1223963">
                    <a:moveTo>
                      <a:pt x="0" y="0"/>
                    </a:moveTo>
                    <a:lnTo>
                      <a:pt x="50006" y="0"/>
                    </a:lnTo>
                    <a:lnTo>
                      <a:pt x="50006" y="40482"/>
                    </a:lnTo>
                    <a:lnTo>
                      <a:pt x="221456" y="40482"/>
                    </a:lnTo>
                    <a:lnTo>
                      <a:pt x="221456" y="80963"/>
                    </a:lnTo>
                    <a:lnTo>
                      <a:pt x="297656" y="80963"/>
                    </a:lnTo>
                    <a:lnTo>
                      <a:pt x="297656" y="133350"/>
                    </a:lnTo>
                    <a:lnTo>
                      <a:pt x="326231" y="133350"/>
                    </a:lnTo>
                    <a:lnTo>
                      <a:pt x="326231" y="166688"/>
                    </a:lnTo>
                    <a:lnTo>
                      <a:pt x="342900" y="166688"/>
                    </a:lnTo>
                    <a:lnTo>
                      <a:pt x="342900" y="273844"/>
                    </a:lnTo>
                    <a:lnTo>
                      <a:pt x="419100" y="273844"/>
                    </a:lnTo>
                    <a:lnTo>
                      <a:pt x="419100" y="311944"/>
                    </a:lnTo>
                    <a:lnTo>
                      <a:pt x="447675" y="311944"/>
                    </a:lnTo>
                    <a:lnTo>
                      <a:pt x="447675" y="357188"/>
                    </a:lnTo>
                    <a:lnTo>
                      <a:pt x="642937" y="357188"/>
                    </a:lnTo>
                    <a:lnTo>
                      <a:pt x="642937" y="516732"/>
                    </a:lnTo>
                    <a:lnTo>
                      <a:pt x="681037" y="516732"/>
                    </a:lnTo>
                    <a:lnTo>
                      <a:pt x="681037" y="559594"/>
                    </a:lnTo>
                    <a:lnTo>
                      <a:pt x="835818" y="559594"/>
                    </a:lnTo>
                    <a:lnTo>
                      <a:pt x="835818" y="602457"/>
                    </a:lnTo>
                    <a:lnTo>
                      <a:pt x="962025" y="602457"/>
                    </a:lnTo>
                    <a:lnTo>
                      <a:pt x="962025" y="640557"/>
                    </a:lnTo>
                    <a:lnTo>
                      <a:pt x="1138237" y="640557"/>
                    </a:lnTo>
                    <a:lnTo>
                      <a:pt x="1138237" y="685800"/>
                    </a:lnTo>
                    <a:lnTo>
                      <a:pt x="1314450" y="685800"/>
                    </a:lnTo>
                    <a:lnTo>
                      <a:pt x="1314450" y="735807"/>
                    </a:lnTo>
                    <a:lnTo>
                      <a:pt x="2605087" y="735807"/>
                    </a:lnTo>
                    <a:lnTo>
                      <a:pt x="2605087" y="890588"/>
                    </a:lnTo>
                    <a:lnTo>
                      <a:pt x="2712243" y="890588"/>
                    </a:lnTo>
                    <a:lnTo>
                      <a:pt x="2712243" y="1062038"/>
                    </a:lnTo>
                    <a:lnTo>
                      <a:pt x="3088481" y="1062038"/>
                    </a:lnTo>
                    <a:lnTo>
                      <a:pt x="3088481" y="1223963"/>
                    </a:lnTo>
                    <a:lnTo>
                      <a:pt x="4574381" y="1223963"/>
                    </a:lnTo>
                  </a:path>
                </a:pathLst>
              </a:cu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71" name="Isosceles Triangle 92"/>
              <p:cNvSpPr/>
              <p:nvPr/>
            </p:nvSpPr>
            <p:spPr>
              <a:xfrm>
                <a:off x="7538157" y="2792201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72" name="Isosceles Triangle 93"/>
              <p:cNvSpPr/>
              <p:nvPr/>
            </p:nvSpPr>
            <p:spPr>
              <a:xfrm>
                <a:off x="7030951" y="2792201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73" name="Isosceles Triangle 94"/>
              <p:cNvSpPr/>
              <p:nvPr/>
            </p:nvSpPr>
            <p:spPr>
              <a:xfrm>
                <a:off x="6928557" y="2792201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74" name="Isosceles Triangle 95"/>
              <p:cNvSpPr/>
              <p:nvPr/>
            </p:nvSpPr>
            <p:spPr>
              <a:xfrm>
                <a:off x="6885694" y="2792201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75" name="Isosceles Triangle 96"/>
              <p:cNvSpPr/>
              <p:nvPr/>
            </p:nvSpPr>
            <p:spPr>
              <a:xfrm>
                <a:off x="6864263" y="2792201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76" name="Isosceles Triangle 98"/>
              <p:cNvSpPr/>
              <p:nvPr/>
            </p:nvSpPr>
            <p:spPr>
              <a:xfrm>
                <a:off x="6295144" y="2792201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77" name="Isosceles Triangle 100"/>
              <p:cNvSpPr/>
              <p:nvPr/>
            </p:nvSpPr>
            <p:spPr>
              <a:xfrm>
                <a:off x="6252282" y="2792201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78" name="Isosceles Triangle 102"/>
              <p:cNvSpPr/>
              <p:nvPr/>
            </p:nvSpPr>
            <p:spPr>
              <a:xfrm>
                <a:off x="6216563" y="2792201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79" name="Isosceles Triangle 104"/>
              <p:cNvSpPr/>
              <p:nvPr/>
            </p:nvSpPr>
            <p:spPr>
              <a:xfrm>
                <a:off x="6076069" y="2792201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80" name="Isosceles Triangle 106"/>
              <p:cNvSpPr/>
              <p:nvPr/>
            </p:nvSpPr>
            <p:spPr>
              <a:xfrm>
                <a:off x="5580769" y="246120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81" name="Isosceles Triangle 108"/>
              <p:cNvSpPr/>
              <p:nvPr/>
            </p:nvSpPr>
            <p:spPr>
              <a:xfrm>
                <a:off x="5199769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82" name="Isosceles Triangle 110"/>
              <p:cNvSpPr/>
              <p:nvPr/>
            </p:nvSpPr>
            <p:spPr>
              <a:xfrm>
                <a:off x="4973550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83" name="Isosceles Triangle 112"/>
              <p:cNvSpPr/>
              <p:nvPr/>
            </p:nvSpPr>
            <p:spPr>
              <a:xfrm>
                <a:off x="4954500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84" name="Isosceles Triangle 114"/>
              <p:cNvSpPr/>
              <p:nvPr/>
            </p:nvSpPr>
            <p:spPr>
              <a:xfrm>
                <a:off x="4933069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85" name="Isosceles Triangle 147"/>
              <p:cNvSpPr/>
              <p:nvPr/>
            </p:nvSpPr>
            <p:spPr>
              <a:xfrm>
                <a:off x="4873538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86" name="Isosceles Triangle 151"/>
              <p:cNvSpPr/>
              <p:nvPr/>
            </p:nvSpPr>
            <p:spPr>
              <a:xfrm>
                <a:off x="4852106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87" name="Isosceles Triangle 152"/>
              <p:cNvSpPr/>
              <p:nvPr/>
            </p:nvSpPr>
            <p:spPr>
              <a:xfrm>
                <a:off x="4790194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88" name="Isosceles Triangle 153"/>
              <p:cNvSpPr/>
              <p:nvPr/>
            </p:nvSpPr>
            <p:spPr>
              <a:xfrm>
                <a:off x="4549688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89" name="Isosceles Triangle 154"/>
              <p:cNvSpPr/>
              <p:nvPr/>
            </p:nvSpPr>
            <p:spPr>
              <a:xfrm>
                <a:off x="4504444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90" name="Isosceles Triangle 155"/>
              <p:cNvSpPr/>
              <p:nvPr/>
            </p:nvSpPr>
            <p:spPr>
              <a:xfrm>
                <a:off x="4359188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91" name="Isosceles Triangle 156"/>
              <p:cNvSpPr/>
              <p:nvPr/>
            </p:nvSpPr>
            <p:spPr>
              <a:xfrm>
                <a:off x="4332994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92" name="Isosceles Triangle 157"/>
              <p:cNvSpPr/>
              <p:nvPr/>
            </p:nvSpPr>
            <p:spPr>
              <a:xfrm>
                <a:off x="4294894" y="2306427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93" name="Isosceles Triangle 158"/>
              <p:cNvSpPr/>
              <p:nvPr/>
            </p:nvSpPr>
            <p:spPr>
              <a:xfrm>
                <a:off x="4263938" y="2258801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94" name="Isosceles Triangle 159"/>
              <p:cNvSpPr/>
              <p:nvPr/>
            </p:nvSpPr>
            <p:spPr>
              <a:xfrm>
                <a:off x="4232982" y="2254038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95" name="Isosceles Triangle 160"/>
              <p:cNvSpPr/>
              <p:nvPr/>
            </p:nvSpPr>
            <p:spPr>
              <a:xfrm>
                <a:off x="3956757" y="2208794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96" name="Isosceles Triangle 161"/>
              <p:cNvSpPr/>
              <p:nvPr/>
            </p:nvSpPr>
            <p:spPr>
              <a:xfrm>
                <a:off x="3775782" y="2130213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97" name="Isosceles Triangle 162"/>
              <p:cNvSpPr/>
              <p:nvPr/>
            </p:nvSpPr>
            <p:spPr>
              <a:xfrm>
                <a:off x="3742444" y="2130213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98" name="Isosceles Triangle 163"/>
              <p:cNvSpPr/>
              <p:nvPr/>
            </p:nvSpPr>
            <p:spPr>
              <a:xfrm>
                <a:off x="3616238" y="2082588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99" name="Isosceles Triangle 164"/>
              <p:cNvSpPr/>
              <p:nvPr/>
            </p:nvSpPr>
            <p:spPr>
              <a:xfrm>
                <a:off x="3361444" y="1849225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00" name="Isosceles Triangle 165"/>
              <p:cNvSpPr/>
              <p:nvPr/>
            </p:nvSpPr>
            <p:spPr>
              <a:xfrm>
                <a:off x="3309057" y="1730163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01" name="Isosceles Triangle 166"/>
              <p:cNvSpPr/>
              <p:nvPr/>
            </p:nvSpPr>
            <p:spPr>
              <a:xfrm>
                <a:off x="3244763" y="1646819"/>
                <a:ext cx="119943" cy="103399"/>
              </a:xfrm>
              <a:prstGeom prst="triangl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54" name="TextBox 153"/>
            <p:cNvSpPr txBox="1"/>
            <p:nvPr/>
          </p:nvSpPr>
          <p:spPr>
            <a:xfrm>
              <a:off x="2149711" y="5761315"/>
              <a:ext cx="1896508" cy="50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b="1" dirty="0"/>
                <a:t>NIVO</a:t>
              </a:r>
            </a:p>
          </p:txBody>
        </p:sp>
        <p:grpSp>
          <p:nvGrpSpPr>
            <p:cNvPr id="155" name="Group 154"/>
            <p:cNvGrpSpPr/>
            <p:nvPr/>
          </p:nvGrpSpPr>
          <p:grpSpPr>
            <a:xfrm>
              <a:off x="2707847" y="6053374"/>
              <a:ext cx="5518032" cy="534371"/>
              <a:chOff x="2859416" y="5892627"/>
              <a:chExt cx="5518032" cy="534371"/>
            </a:xfrm>
          </p:grpSpPr>
          <p:sp>
            <p:nvSpPr>
              <p:cNvPr id="162" name="TextBox 135"/>
              <p:cNvSpPr txBox="1"/>
              <p:nvPr/>
            </p:nvSpPr>
            <p:spPr>
              <a:xfrm>
                <a:off x="2859416" y="5892627"/>
                <a:ext cx="660764" cy="53437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2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84</a:t>
                </a:r>
              </a:p>
            </p:txBody>
          </p:sp>
          <p:sp>
            <p:nvSpPr>
              <p:cNvPr id="163" name="TextBox 184"/>
              <p:cNvSpPr txBox="1"/>
              <p:nvPr/>
            </p:nvSpPr>
            <p:spPr>
              <a:xfrm>
                <a:off x="3567193" y="5892627"/>
                <a:ext cx="660764" cy="53437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2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65</a:t>
                </a:r>
              </a:p>
            </p:txBody>
          </p:sp>
          <p:sp>
            <p:nvSpPr>
              <p:cNvPr id="164" name="TextBox 185"/>
              <p:cNvSpPr txBox="1"/>
              <p:nvPr/>
            </p:nvSpPr>
            <p:spPr>
              <a:xfrm>
                <a:off x="4278389" y="5892627"/>
                <a:ext cx="660764" cy="53437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2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</a:p>
            </p:txBody>
          </p:sp>
          <p:sp>
            <p:nvSpPr>
              <p:cNvPr id="165" name="TextBox 186"/>
              <p:cNvSpPr txBox="1"/>
              <p:nvPr/>
            </p:nvSpPr>
            <p:spPr>
              <a:xfrm>
                <a:off x="4961805" y="5892627"/>
                <a:ext cx="660764" cy="53437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2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sp>
            <p:nvSpPr>
              <p:cNvPr id="166" name="TextBox 188"/>
              <p:cNvSpPr txBox="1"/>
              <p:nvPr/>
            </p:nvSpPr>
            <p:spPr>
              <a:xfrm>
                <a:off x="5658543" y="5892627"/>
                <a:ext cx="660764" cy="53437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2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</a:p>
            </p:txBody>
          </p:sp>
          <p:sp>
            <p:nvSpPr>
              <p:cNvPr id="167" name="TextBox 189"/>
              <p:cNvSpPr txBox="1"/>
              <p:nvPr/>
            </p:nvSpPr>
            <p:spPr>
              <a:xfrm>
                <a:off x="6437621" y="5892627"/>
                <a:ext cx="531545" cy="53437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2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168" name="TextBox 191"/>
              <p:cNvSpPr txBox="1"/>
              <p:nvPr/>
            </p:nvSpPr>
            <p:spPr>
              <a:xfrm>
                <a:off x="7148100" y="5892627"/>
                <a:ext cx="531545" cy="53437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2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9" name="TextBox 192"/>
              <p:cNvSpPr txBox="1"/>
              <p:nvPr/>
            </p:nvSpPr>
            <p:spPr>
              <a:xfrm>
                <a:off x="7845903" y="5892627"/>
                <a:ext cx="531545" cy="53437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2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sp>
          <p:nvSpPr>
            <p:cNvPr id="156" name="TextBox 155"/>
            <p:cNvSpPr txBox="1"/>
            <p:nvPr/>
          </p:nvSpPr>
          <p:spPr>
            <a:xfrm>
              <a:off x="1838833" y="6045678"/>
              <a:ext cx="1896508" cy="50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b="1" dirty="0"/>
                <a:t>NIVO + IPI</a:t>
              </a:r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4377538" y="3812119"/>
              <a:ext cx="4147903" cy="1038791"/>
              <a:chOff x="5142567" y="3242971"/>
              <a:chExt cx="4147903" cy="1038791"/>
            </a:xfrm>
          </p:grpSpPr>
          <p:cxnSp>
            <p:nvCxnSpPr>
              <p:cNvPr id="158" name="Straight Connector 157"/>
              <p:cNvCxnSpPr/>
              <p:nvPr/>
            </p:nvCxnSpPr>
            <p:spPr>
              <a:xfrm>
                <a:off x="5142567" y="3666010"/>
                <a:ext cx="446620" cy="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5144959" y="3435360"/>
                <a:ext cx="44662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TextBox 159"/>
              <p:cNvSpPr txBox="1"/>
              <p:nvPr/>
            </p:nvSpPr>
            <p:spPr>
              <a:xfrm>
                <a:off x="5595062" y="3242971"/>
                <a:ext cx="3401289" cy="787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/>
                  <a:t>NIVO 3 mg/kg Q2W</a:t>
                </a:r>
              </a:p>
              <a:p>
                <a:endParaRPr lang="en-US" sz="750" b="1" dirty="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5594705" y="3494268"/>
                <a:ext cx="3695765" cy="787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/>
                  <a:t>NIVO 3 mg/kg +  IPI 1 mg/kg Q3W</a:t>
                </a:r>
              </a:p>
              <a:p>
                <a:r>
                  <a:rPr lang="en-US" sz="750" b="1" dirty="0"/>
                  <a:t> 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82" y="1248269"/>
            <a:ext cx="3146382" cy="20362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76020" y="2628788"/>
            <a:ext cx="2343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N=86, MSI-high Cancers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8000593" y="1961175"/>
            <a:ext cx="958917" cy="248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13" b="1" dirty="0"/>
              <a:t>≈12m PFS 65%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83965" y="878952"/>
            <a:ext cx="14368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u="sng" dirty="0" err="1"/>
              <a:t>Pembrolizumab</a:t>
            </a:r>
            <a:endParaRPr lang="en-US" sz="15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876391" y="3921473"/>
            <a:ext cx="2419253" cy="71583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13" b="1" dirty="0"/>
              <a:t>Oral Presentations</a:t>
            </a:r>
          </a:p>
          <a:p>
            <a:pPr algn="ctr"/>
            <a:r>
              <a:rPr lang="en-US" sz="1013" b="1" dirty="0"/>
              <a:t>Saturday 10am Session</a:t>
            </a:r>
          </a:p>
          <a:p>
            <a:pPr algn="ctr"/>
            <a:r>
              <a:rPr lang="en-US" sz="1013" b="1" dirty="0"/>
              <a:t>A554 Long-term Follow-up for </a:t>
            </a:r>
            <a:r>
              <a:rPr lang="en-US" sz="1013" b="1" dirty="0" err="1"/>
              <a:t>Nivolumab</a:t>
            </a:r>
            <a:endParaRPr lang="en-US" sz="1013" b="1" dirty="0"/>
          </a:p>
          <a:p>
            <a:pPr algn="ctr"/>
            <a:r>
              <a:rPr lang="en-US" sz="1013" b="1" dirty="0"/>
              <a:t>A553 </a:t>
            </a:r>
            <a:r>
              <a:rPr lang="en-US" sz="1013" b="1" dirty="0" err="1"/>
              <a:t>Nivolumab</a:t>
            </a:r>
            <a:r>
              <a:rPr lang="en-US" sz="1013" b="1" dirty="0"/>
              <a:t>/Ipilimumab</a:t>
            </a:r>
          </a:p>
        </p:txBody>
      </p:sp>
      <p:cxnSp>
        <p:nvCxnSpPr>
          <p:cNvPr id="288" name="Straight Arrow Connector 287"/>
          <p:cNvCxnSpPr/>
          <p:nvPr/>
        </p:nvCxnSpPr>
        <p:spPr>
          <a:xfrm>
            <a:off x="2090738" y="3513481"/>
            <a:ext cx="2135" cy="3948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/>
          <p:cNvCxnSpPr/>
          <p:nvPr/>
        </p:nvCxnSpPr>
        <p:spPr>
          <a:xfrm>
            <a:off x="6947534" y="3318265"/>
            <a:ext cx="11268" cy="5526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0" name="TextBox 289"/>
          <p:cNvSpPr txBox="1"/>
          <p:nvPr/>
        </p:nvSpPr>
        <p:spPr>
          <a:xfrm>
            <a:off x="5236163" y="3908354"/>
            <a:ext cx="3422743" cy="11012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normAutofit fontScale="85000" lnSpcReduction="20000"/>
          </a:bodyPr>
          <a:lstStyle/>
          <a:p>
            <a:pPr algn="ctr"/>
            <a:endParaRPr lang="en-US" sz="1500" dirty="0"/>
          </a:p>
          <a:p>
            <a:pPr algn="ctr"/>
            <a:r>
              <a:rPr lang="en-US" sz="1500" dirty="0" err="1"/>
              <a:t>Pembrolizumab</a:t>
            </a:r>
            <a:r>
              <a:rPr lang="en-US" sz="1500" dirty="0"/>
              <a:t> (mandatory stop at 2 years)</a:t>
            </a:r>
          </a:p>
          <a:p>
            <a:pPr algn="ctr"/>
            <a:r>
              <a:rPr lang="en-US" sz="1500" dirty="0"/>
              <a:t>18 pts ( 11 with CR and 7 with residual disease)</a:t>
            </a:r>
          </a:p>
          <a:p>
            <a:pPr algn="ctr"/>
            <a:r>
              <a:rPr lang="en-US" sz="1500" dirty="0"/>
              <a:t>Median time off 8months</a:t>
            </a:r>
          </a:p>
          <a:p>
            <a:pPr algn="ctr"/>
            <a:endParaRPr lang="en-US" sz="1500" dirty="0"/>
          </a:p>
          <a:p>
            <a:pPr algn="ctr"/>
            <a:r>
              <a:rPr lang="en-US" sz="1500" b="1" u="sng" dirty="0"/>
              <a:t>None have recurred</a:t>
            </a:r>
          </a:p>
          <a:p>
            <a:endParaRPr lang="en-US" sz="1013" dirty="0"/>
          </a:p>
        </p:txBody>
      </p:sp>
      <p:sp>
        <p:nvSpPr>
          <p:cNvPr id="291" name="TextBox 290"/>
          <p:cNvSpPr txBox="1"/>
          <p:nvPr/>
        </p:nvSpPr>
        <p:spPr>
          <a:xfrm>
            <a:off x="818861" y="902604"/>
            <a:ext cx="31547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u="sng" dirty="0" err="1"/>
              <a:t>Nivolumab</a:t>
            </a:r>
            <a:r>
              <a:rPr lang="en-US" sz="1500" b="1" u="sng" dirty="0"/>
              <a:t>;  </a:t>
            </a:r>
            <a:r>
              <a:rPr lang="en-US" sz="1500" b="1" u="sng" dirty="0" err="1"/>
              <a:t>Nivolumab</a:t>
            </a:r>
            <a:r>
              <a:rPr lang="en-US" sz="1500" b="1" u="sng" dirty="0"/>
              <a:t> + Ipilimumab</a:t>
            </a:r>
          </a:p>
        </p:txBody>
      </p:sp>
    </p:spTree>
    <p:extLst>
      <p:ext uri="{BB962C8B-B14F-4D97-AF65-F5344CB8AC3E}">
        <p14:creationId xmlns:p14="http://schemas.microsoft.com/office/powerpoint/2010/main" val="2465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140962" y="193646"/>
            <a:ext cx="6858000" cy="70864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57C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9pPr>
          </a:lstStyle>
          <a:p>
            <a:pPr algn="ctr" defTabSz="514350">
              <a:defRPr/>
            </a:pPr>
            <a:r>
              <a:rPr lang="en-US" sz="2100" b="0" dirty="0">
                <a:solidFill>
                  <a:srgbClr val="000000"/>
                </a:solidFill>
              </a:rPr>
              <a:t>Reduction in Target Lesions Regardless of PD-L1 Expression, BRAF or Lynch </a:t>
            </a:r>
            <a:r>
              <a:rPr lang="en-US" sz="2100" b="0" dirty="0" smtClean="0">
                <a:solidFill>
                  <a:srgbClr val="000000"/>
                </a:solidFill>
              </a:rPr>
              <a:t>History</a:t>
            </a:r>
            <a:endParaRPr lang="en-US" sz="2100" b="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8063" y="1329721"/>
            <a:ext cx="3025320" cy="2893202"/>
            <a:chOff x="614447" y="949325"/>
            <a:chExt cx="3498046" cy="2402803"/>
          </a:xfrm>
        </p:grpSpPr>
        <p:grpSp>
          <p:nvGrpSpPr>
            <p:cNvPr id="3" name="Group 2"/>
            <p:cNvGrpSpPr/>
            <p:nvPr/>
          </p:nvGrpSpPr>
          <p:grpSpPr>
            <a:xfrm>
              <a:off x="2561768" y="1506283"/>
              <a:ext cx="1550725" cy="479265"/>
              <a:chOff x="2737568" y="1741193"/>
              <a:chExt cx="1550725" cy="479265"/>
            </a:xfrm>
          </p:grpSpPr>
          <p:sp>
            <p:nvSpPr>
              <p:cNvPr id="164" name="TextBox 163"/>
              <p:cNvSpPr txBox="1"/>
              <p:nvPr/>
            </p:nvSpPr>
            <p:spPr>
              <a:xfrm>
                <a:off x="2737568" y="1741193"/>
                <a:ext cx="1550725" cy="479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rgbClr val="080808"/>
                    </a:solidFill>
                  </a:rPr>
                  <a:t>        ≥ 1%</a:t>
                </a:r>
              </a:p>
              <a:p>
                <a:r>
                  <a:rPr lang="en-US" sz="1050" b="1" dirty="0">
                    <a:solidFill>
                      <a:srgbClr val="080808"/>
                    </a:solidFill>
                  </a:rPr>
                  <a:t>        &lt; 1%</a:t>
                </a:r>
              </a:p>
              <a:p>
                <a:r>
                  <a:rPr lang="en-US" sz="1050" b="1" dirty="0">
                    <a:solidFill>
                      <a:srgbClr val="080808"/>
                    </a:solidFill>
                  </a:rPr>
                  <a:t>+ Confirmed CR/PR</a:t>
                </a:r>
              </a:p>
            </p:txBody>
          </p:sp>
          <p:grpSp>
            <p:nvGrpSpPr>
              <p:cNvPr id="165" name="Group 164"/>
              <p:cNvGrpSpPr/>
              <p:nvPr/>
            </p:nvGrpSpPr>
            <p:grpSpPr>
              <a:xfrm>
                <a:off x="2792632" y="1791523"/>
                <a:ext cx="182881" cy="221263"/>
                <a:chOff x="9381233" y="2306636"/>
                <a:chExt cx="182881" cy="221263"/>
              </a:xfrm>
            </p:grpSpPr>
            <p:sp>
              <p:nvSpPr>
                <p:cNvPr id="166" name="Rectangle 165"/>
                <p:cNvSpPr/>
                <p:nvPr/>
              </p:nvSpPr>
              <p:spPr>
                <a:xfrm rot="5400000">
                  <a:off x="9426954" y="2390739"/>
                  <a:ext cx="91440" cy="18288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 rot="5400000">
                  <a:off x="9426953" y="2260916"/>
                  <a:ext cx="91440" cy="182880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</p:grpSp>
        </p:grpSp>
        <p:grpSp>
          <p:nvGrpSpPr>
            <p:cNvPr id="2" name="Group 1"/>
            <p:cNvGrpSpPr/>
            <p:nvPr/>
          </p:nvGrpSpPr>
          <p:grpSpPr>
            <a:xfrm>
              <a:off x="614447" y="949325"/>
              <a:ext cx="3151906" cy="2402803"/>
              <a:chOff x="790247" y="1016595"/>
              <a:chExt cx="3151906" cy="2402803"/>
            </a:xfrm>
          </p:grpSpPr>
          <p:sp>
            <p:nvSpPr>
              <p:cNvPr id="168" name="Rectangle 167"/>
              <p:cNvSpPr/>
              <p:nvPr/>
            </p:nvSpPr>
            <p:spPr>
              <a:xfrm rot="16200000">
                <a:off x="-287398" y="2148176"/>
                <a:ext cx="2348867" cy="193578"/>
              </a:xfrm>
              <a:prstGeom prst="rect">
                <a:avLst/>
              </a:prstGeom>
              <a:noFill/>
            </p:spPr>
            <p:txBody>
              <a:bodyPr wrap="square" bIns="0">
                <a:spAutoFit/>
              </a:bodyPr>
              <a:lstStyle/>
              <a:p>
                <a:pPr algn="ctr" defTabSz="914378">
                  <a:defRPr/>
                </a:pPr>
                <a:r>
                  <a:rPr lang="en-US" sz="788" b="1" kern="0" dirty="0">
                    <a:solidFill>
                      <a:sysClr val="windowText" lastClr="000000"/>
                    </a:solidFill>
                  </a:rPr>
                  <a:t>Investigator-Assessed Best Change in Target Lesion Size (%)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176230" y="1016595"/>
                <a:ext cx="2765923" cy="268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rgbClr val="080808"/>
                    </a:solidFill>
                  </a:rPr>
                  <a:t>Tumor PD-L1 Expression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88936" y="1156003"/>
              <a:ext cx="3145501" cy="2103119"/>
              <a:chOff x="688936" y="1156003"/>
              <a:chExt cx="3145501" cy="210311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1021944" y="2495196"/>
                <a:ext cx="2812493" cy="0"/>
              </a:xfrm>
              <a:prstGeom prst="line">
                <a:avLst/>
              </a:prstGeom>
              <a:ln w="9525"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>
              <a:xfrm>
                <a:off x="1163088" y="1209355"/>
                <a:ext cx="2618645" cy="1956657"/>
                <a:chOff x="1229864" y="2140841"/>
                <a:chExt cx="4247254" cy="3173554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1229864" y="2140841"/>
                  <a:ext cx="57105" cy="1629999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1300853" y="2798931"/>
                  <a:ext cx="57105" cy="971909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1371843" y="2978607"/>
                  <a:ext cx="57105" cy="79223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1442832" y="3065198"/>
                  <a:ext cx="57105" cy="70564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1513822" y="3065198"/>
                  <a:ext cx="57105" cy="70564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1584811" y="3158284"/>
                  <a:ext cx="57105" cy="61255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1655801" y="3197249"/>
                  <a:ext cx="57105" cy="57359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1726790" y="3374761"/>
                  <a:ext cx="57105" cy="396080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1797779" y="3374761"/>
                  <a:ext cx="57105" cy="396079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1868769" y="3374761"/>
                  <a:ext cx="57105" cy="396079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1939758" y="3433210"/>
                  <a:ext cx="57105" cy="33763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2010748" y="3480834"/>
                  <a:ext cx="57105" cy="290006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081737" y="3501052"/>
                  <a:ext cx="57105" cy="269788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2152727" y="3501052"/>
                  <a:ext cx="57105" cy="26978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2223716" y="3550107"/>
                  <a:ext cx="57105" cy="22073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2294705" y="3550107"/>
                  <a:ext cx="57105" cy="22073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2365695" y="3578248"/>
                  <a:ext cx="57105" cy="19259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2436684" y="3578248"/>
                  <a:ext cx="57105" cy="19259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2507674" y="3602061"/>
                  <a:ext cx="57105" cy="168779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2578663" y="3695147"/>
                  <a:ext cx="57105" cy="75694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2649653" y="3715367"/>
                  <a:ext cx="57105" cy="5547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2720642" y="3729277"/>
                  <a:ext cx="57105" cy="41563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2791631" y="3729277"/>
                  <a:ext cx="57105" cy="4156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2862619" y="3752094"/>
                  <a:ext cx="57105" cy="160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2933608" y="3776154"/>
                  <a:ext cx="57105" cy="2132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3004648" y="3773294"/>
                  <a:ext cx="57105" cy="2132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3075688" y="3767505"/>
                  <a:ext cx="57105" cy="10972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3146728" y="3767506"/>
                  <a:ext cx="57105" cy="1187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3217768" y="3767506"/>
                  <a:ext cx="57105" cy="14628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3288809" y="3767505"/>
                  <a:ext cx="57105" cy="15544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3359849" y="3767506"/>
                  <a:ext cx="57105" cy="183083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3430889" y="3767506"/>
                  <a:ext cx="57105" cy="20040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3501929" y="3767506"/>
                  <a:ext cx="57105" cy="20040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3572969" y="3767506"/>
                  <a:ext cx="57105" cy="21555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3644009" y="3767506"/>
                  <a:ext cx="57105" cy="25452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3715049" y="3767506"/>
                  <a:ext cx="57105" cy="25452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3786089" y="3767506"/>
                  <a:ext cx="57105" cy="31080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3857129" y="3767505"/>
                  <a:ext cx="57105" cy="320040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3928170" y="3767506"/>
                  <a:ext cx="57105" cy="377913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3999210" y="3767506"/>
                  <a:ext cx="57105" cy="43852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4070250" y="3767506"/>
                  <a:ext cx="57105" cy="544600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4141290" y="3767506"/>
                  <a:ext cx="57105" cy="612439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4212330" y="3767506"/>
                  <a:ext cx="57105" cy="61243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4283370" y="3767506"/>
                  <a:ext cx="57105" cy="6355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4354410" y="3767506"/>
                  <a:ext cx="57105" cy="68531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4425450" y="3767506"/>
                  <a:ext cx="57105" cy="68531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4496490" y="3767506"/>
                  <a:ext cx="57105" cy="704794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4567531" y="3767506"/>
                  <a:ext cx="57105" cy="72427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4638571" y="3767506"/>
                  <a:ext cx="57105" cy="75674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4709611" y="3767506"/>
                  <a:ext cx="57105" cy="77228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4780651" y="3767506"/>
                  <a:ext cx="57105" cy="86425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4851691" y="3767506"/>
                  <a:ext cx="57105" cy="91261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4922731" y="3767506"/>
                  <a:ext cx="57105" cy="94508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4993771" y="3767506"/>
                  <a:ext cx="57105" cy="106414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5064811" y="3767506"/>
                  <a:ext cx="57105" cy="1085793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5135851" y="3767505"/>
                  <a:ext cx="57105" cy="115073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5206892" y="3767505"/>
                  <a:ext cx="57105" cy="1198361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5277932" y="3767505"/>
                  <a:ext cx="57105" cy="1254645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5348972" y="3767506"/>
                  <a:ext cx="57105" cy="125464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5420013" y="3767506"/>
                  <a:ext cx="57105" cy="15468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2908640" y="2584893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100" name="Straight Connector 99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>
                <a:off x="688936" y="1156003"/>
                <a:ext cx="3145500" cy="2103119"/>
                <a:chOff x="384621" y="2073042"/>
                <a:chExt cx="5101779" cy="3411106"/>
              </a:xfrm>
            </p:grpSpPr>
            <p:cxnSp>
              <p:nvCxnSpPr>
                <p:cNvPr id="88" name="Straight Connector 87"/>
                <p:cNvCxnSpPr/>
                <p:nvPr/>
              </p:nvCxnSpPr>
              <p:spPr bwMode="auto">
                <a:xfrm>
                  <a:off x="924739" y="2073042"/>
                  <a:ext cx="0" cy="3411106"/>
                </a:xfrm>
                <a:prstGeom prst="line">
                  <a:avLst/>
                </a:prstGeom>
                <a:ln w="1270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 bwMode="auto">
                <a:xfrm flipH="1">
                  <a:off x="867826" y="3024455"/>
                  <a:ext cx="59188" cy="0"/>
                </a:xfrm>
                <a:prstGeom prst="line">
                  <a:avLst/>
                </a:prstGeom>
                <a:ln w="1905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 bwMode="auto">
                <a:xfrm flipH="1">
                  <a:off x="867826" y="3791123"/>
                  <a:ext cx="59188" cy="0"/>
                </a:xfrm>
                <a:prstGeom prst="line">
                  <a:avLst/>
                </a:prstGeom>
                <a:ln w="1905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 bwMode="auto">
                <a:xfrm flipH="1">
                  <a:off x="867826" y="4559678"/>
                  <a:ext cx="59188" cy="0"/>
                </a:xfrm>
                <a:prstGeom prst="line">
                  <a:avLst/>
                </a:prstGeom>
                <a:ln w="1905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 bwMode="auto">
                <a:xfrm flipH="1">
                  <a:off x="867826" y="2256393"/>
                  <a:ext cx="59188" cy="0"/>
                </a:xfrm>
                <a:prstGeom prst="line">
                  <a:avLst/>
                </a:prstGeom>
                <a:ln w="1905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 bwMode="auto">
                <a:xfrm flipH="1">
                  <a:off x="867826" y="5316821"/>
                  <a:ext cx="59188" cy="0"/>
                </a:xfrm>
                <a:prstGeom prst="line">
                  <a:avLst/>
                </a:prstGeom>
                <a:ln w="1905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 bwMode="auto">
                <a:xfrm flipH="1">
                  <a:off x="918199" y="3791123"/>
                  <a:ext cx="4568201" cy="0"/>
                </a:xfrm>
                <a:prstGeom prst="line">
                  <a:avLst/>
                </a:prstGeom>
                <a:ln w="1270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TextBox 94"/>
                <p:cNvSpPr txBox="1">
                  <a:spLocks noChangeArrowheads="1"/>
                </p:cNvSpPr>
                <p:nvPr/>
              </p:nvSpPr>
              <p:spPr bwMode="auto">
                <a:xfrm>
                  <a:off x="416152" y="2128911"/>
                  <a:ext cx="553747" cy="233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ts val="6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ts val="6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ts val="6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ts val="6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ts val="6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525" b="1" dirty="0">
                      <a:solidFill>
                        <a:srgbClr val="080808"/>
                      </a:solidFill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96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37934" y="4424703"/>
                  <a:ext cx="526691" cy="233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ts val="6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ts val="6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ts val="6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ts val="6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ts val="6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525" b="1" dirty="0">
                      <a:solidFill>
                        <a:srgbClr val="080808"/>
                      </a:solidFill>
                      <a:cs typeface="Arial" panose="020B0604020202020204" pitchFamily="34" charset="0"/>
                    </a:rPr>
                    <a:t>-50</a:t>
                  </a:r>
                </a:p>
              </p:txBody>
            </p:sp>
            <p:sp>
              <p:nvSpPr>
                <p:cNvPr id="97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384621" y="5203494"/>
                  <a:ext cx="595834" cy="233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ts val="6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ts val="6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ts val="6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ts val="6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ts val="6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525" b="1" dirty="0">
                      <a:solidFill>
                        <a:srgbClr val="080808"/>
                      </a:solidFill>
                      <a:cs typeface="Arial" panose="020B0604020202020204" pitchFamily="34" charset="0"/>
                    </a:rPr>
                    <a:t>-100</a:t>
                  </a:r>
                </a:p>
              </p:txBody>
            </p:sp>
            <p:sp>
              <p:nvSpPr>
                <p:cNvPr id="98" name="TextBox 97"/>
                <p:cNvSpPr txBox="1">
                  <a:spLocks noChangeArrowheads="1"/>
                </p:cNvSpPr>
                <p:nvPr/>
              </p:nvSpPr>
              <p:spPr bwMode="auto">
                <a:xfrm>
                  <a:off x="485298" y="2904819"/>
                  <a:ext cx="484602" cy="233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ts val="6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ts val="6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ts val="6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ts val="6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ts val="6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525" b="1" dirty="0">
                      <a:solidFill>
                        <a:srgbClr val="080808"/>
                      </a:solidFill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99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554439" y="3653241"/>
                  <a:ext cx="415461" cy="233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ts val="6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ts val="6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ts val="6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ts val="6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ts val="6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525" b="1" dirty="0">
                      <a:solidFill>
                        <a:srgbClr val="080808"/>
                      </a:solidFill>
                      <a:cs typeface="Arial" panose="020B060402020202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2955621" y="2606915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86" name="Straight Connector 85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/>
              <p:cNvGrpSpPr/>
              <p:nvPr/>
            </p:nvGrpSpPr>
            <p:grpSpPr>
              <a:xfrm>
                <a:off x="3043711" y="2623065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84" name="Straight Connector 83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3086287" y="2649492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82" name="Straight Connector 81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/>
              <p:cNvGrpSpPr/>
              <p:nvPr/>
            </p:nvGrpSpPr>
            <p:grpSpPr>
              <a:xfrm>
                <a:off x="3130332" y="2648024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80" name="Straight Connector 79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/>
              <p:cNvGrpSpPr/>
              <p:nvPr/>
            </p:nvGrpSpPr>
            <p:grpSpPr>
              <a:xfrm>
                <a:off x="3177314" y="2668578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78" name="Straight Connector 77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/>
              <p:cNvGrpSpPr/>
              <p:nvPr/>
            </p:nvGrpSpPr>
            <p:grpSpPr>
              <a:xfrm>
                <a:off x="3221358" y="2677387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76" name="Straight Connector 75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/>
              <p:cNvGrpSpPr/>
              <p:nvPr/>
            </p:nvGrpSpPr>
            <p:grpSpPr>
              <a:xfrm>
                <a:off x="3262467" y="2696473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74" name="Straight Connector 73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/>
              <p:cNvGrpSpPr/>
              <p:nvPr/>
            </p:nvGrpSpPr>
            <p:grpSpPr>
              <a:xfrm>
                <a:off x="3306512" y="2705282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72" name="Straight Connector 71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/>
            </p:nvGrpSpPr>
            <p:grpSpPr>
              <a:xfrm>
                <a:off x="3350556" y="2759604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70" name="Straight Connector 69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/>
              <p:nvPr/>
            </p:nvGrpSpPr>
            <p:grpSpPr>
              <a:xfrm>
                <a:off x="3394601" y="2791904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68" name="Straight Connector 67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3438646" y="2809521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66" name="Straight Connector 65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/>
              <p:cNvGrpSpPr/>
              <p:nvPr/>
            </p:nvGrpSpPr>
            <p:grpSpPr>
              <a:xfrm>
                <a:off x="3482691" y="2881461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64" name="Straight Connector 63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/>
              <p:cNvGrpSpPr/>
              <p:nvPr/>
            </p:nvGrpSpPr>
            <p:grpSpPr>
              <a:xfrm>
                <a:off x="3526521" y="2903115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62" name="Straight Connector 61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3570352" y="2940917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60" name="Straight Connector 59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/>
              <p:cNvGrpSpPr/>
              <p:nvPr/>
            </p:nvGrpSpPr>
            <p:grpSpPr>
              <a:xfrm>
                <a:off x="3614182" y="2969911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58" name="Straight Connector 57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3658013" y="2998905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56" name="Straight Connector 55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3701844" y="2998537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3744175" y="3175753"/>
                <a:ext cx="39914" cy="37791"/>
                <a:chOff x="3899550" y="5476417"/>
                <a:chExt cx="114687" cy="114687"/>
              </a:xfrm>
            </p:grpSpPr>
            <p:cxnSp>
              <p:nvCxnSpPr>
                <p:cNvPr id="52" name="Straight Connector 51"/>
                <p:cNvCxnSpPr/>
                <p:nvPr/>
              </p:nvCxnSpPr>
              <p:spPr bwMode="auto">
                <a:xfrm flipV="1">
                  <a:off x="3956885" y="5476417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 rot="5400000" flipV="1">
                  <a:off x="3956894" y="5476376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2" name="Group 301"/>
          <p:cNvGrpSpPr/>
          <p:nvPr/>
        </p:nvGrpSpPr>
        <p:grpSpPr>
          <a:xfrm>
            <a:off x="3199104" y="1302011"/>
            <a:ext cx="3128135" cy="2906101"/>
            <a:chOff x="442003" y="664008"/>
            <a:chExt cx="4079216" cy="2948403"/>
          </a:xfrm>
        </p:grpSpPr>
        <p:grpSp>
          <p:nvGrpSpPr>
            <p:cNvPr id="303" name="Group 302"/>
            <p:cNvGrpSpPr/>
            <p:nvPr/>
          </p:nvGrpSpPr>
          <p:grpSpPr>
            <a:xfrm>
              <a:off x="985968" y="664008"/>
              <a:ext cx="2847585" cy="2598183"/>
              <a:chOff x="992895" y="657081"/>
              <a:chExt cx="2847585" cy="2598183"/>
            </a:xfrm>
          </p:grpSpPr>
          <p:sp>
            <p:nvSpPr>
              <p:cNvPr id="324" name="Rectangle 323"/>
              <p:cNvSpPr/>
              <p:nvPr/>
            </p:nvSpPr>
            <p:spPr>
              <a:xfrm>
                <a:off x="1083711" y="657081"/>
                <a:ext cx="2649000" cy="327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i="1" dirty="0">
                    <a:solidFill>
                      <a:srgbClr val="080808"/>
                    </a:solidFill>
                  </a:rPr>
                  <a:t>BRAF</a:t>
                </a:r>
                <a:r>
                  <a:rPr lang="en-US" sz="1500" b="1" dirty="0">
                    <a:solidFill>
                      <a:srgbClr val="080808"/>
                    </a:solidFill>
                  </a:rPr>
                  <a:t> Mutation Status</a:t>
                </a:r>
              </a:p>
            </p:txBody>
          </p:sp>
          <p:cxnSp>
            <p:nvCxnSpPr>
              <p:cNvPr id="325" name="Straight Connector 324"/>
              <p:cNvCxnSpPr/>
              <p:nvPr/>
            </p:nvCxnSpPr>
            <p:spPr>
              <a:xfrm>
                <a:off x="1027985" y="2491338"/>
                <a:ext cx="2812495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6" name="Group 325"/>
              <p:cNvGrpSpPr/>
              <p:nvPr/>
            </p:nvGrpSpPr>
            <p:grpSpPr>
              <a:xfrm>
                <a:off x="1184529" y="1201027"/>
                <a:ext cx="2467536" cy="1778857"/>
                <a:chOff x="-564761" y="1898650"/>
                <a:chExt cx="5098181" cy="3244849"/>
              </a:xfrm>
            </p:grpSpPr>
            <p:sp>
              <p:nvSpPr>
                <p:cNvPr id="380" name="Rectangle 379"/>
                <p:cNvSpPr/>
                <p:nvPr/>
              </p:nvSpPr>
              <p:spPr>
                <a:xfrm>
                  <a:off x="-564761" y="1898650"/>
                  <a:ext cx="101094" cy="183983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81" name="Rectangle 380"/>
                <p:cNvSpPr/>
                <p:nvPr/>
              </p:nvSpPr>
              <p:spPr>
                <a:xfrm>
                  <a:off x="-421987" y="2628900"/>
                  <a:ext cx="101094" cy="11095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82" name="Rectangle 381"/>
                <p:cNvSpPr/>
                <p:nvPr/>
              </p:nvSpPr>
              <p:spPr>
                <a:xfrm>
                  <a:off x="-279213" y="3279790"/>
                  <a:ext cx="101094" cy="45869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83" name="Rectangle 382"/>
                <p:cNvSpPr/>
                <p:nvPr/>
              </p:nvSpPr>
              <p:spPr>
                <a:xfrm>
                  <a:off x="-136439" y="3362325"/>
                  <a:ext cx="101094" cy="37615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84" name="Rectangle 383"/>
                <p:cNvSpPr/>
                <p:nvPr/>
              </p:nvSpPr>
              <p:spPr>
                <a:xfrm>
                  <a:off x="6335" y="3407569"/>
                  <a:ext cx="101094" cy="33091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>
                  <a:off x="149109" y="3421857"/>
                  <a:ext cx="101094" cy="31662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86" name="Rectangle 385"/>
                <p:cNvSpPr/>
                <p:nvPr/>
              </p:nvSpPr>
              <p:spPr>
                <a:xfrm>
                  <a:off x="291883" y="3481389"/>
                  <a:ext cx="101094" cy="257094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434657" y="3493295"/>
                  <a:ext cx="101094" cy="24518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>
                  <a:off x="577431" y="3526631"/>
                  <a:ext cx="101094" cy="21185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89" name="Rectangle 388"/>
                <p:cNvSpPr/>
                <p:nvPr/>
              </p:nvSpPr>
              <p:spPr>
                <a:xfrm>
                  <a:off x="720205" y="3680819"/>
                  <a:ext cx="101094" cy="5532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90" name="Rectangle 389"/>
                <p:cNvSpPr/>
                <p:nvPr/>
              </p:nvSpPr>
              <p:spPr>
                <a:xfrm>
                  <a:off x="862979" y="3711492"/>
                  <a:ext cx="101094" cy="31314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91" name="Rectangle 390"/>
                <p:cNvSpPr/>
                <p:nvPr/>
              </p:nvSpPr>
              <p:spPr>
                <a:xfrm>
                  <a:off x="1005753" y="3741164"/>
                  <a:ext cx="101094" cy="151386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92" name="Rectangle 391"/>
                <p:cNvSpPr/>
                <p:nvPr/>
              </p:nvSpPr>
              <p:spPr>
                <a:xfrm>
                  <a:off x="1148527" y="3741164"/>
                  <a:ext cx="101094" cy="151386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93" name="Rectangle 392"/>
                <p:cNvSpPr/>
                <p:nvPr/>
              </p:nvSpPr>
              <p:spPr>
                <a:xfrm>
                  <a:off x="1291301" y="3741163"/>
                  <a:ext cx="101094" cy="21806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94" name="Rectangle 393"/>
                <p:cNvSpPr/>
                <p:nvPr/>
              </p:nvSpPr>
              <p:spPr>
                <a:xfrm>
                  <a:off x="1434075" y="3741163"/>
                  <a:ext cx="101094" cy="21806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95" name="Rectangle 394"/>
                <p:cNvSpPr/>
                <p:nvPr/>
              </p:nvSpPr>
              <p:spPr>
                <a:xfrm>
                  <a:off x="1576849" y="3741163"/>
                  <a:ext cx="101095" cy="22624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96" name="Rectangle 395"/>
                <p:cNvSpPr/>
                <p:nvPr/>
              </p:nvSpPr>
              <p:spPr>
                <a:xfrm>
                  <a:off x="1719623" y="3734814"/>
                  <a:ext cx="101094" cy="28791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97" name="Rectangle 396"/>
                <p:cNvSpPr/>
                <p:nvPr/>
              </p:nvSpPr>
              <p:spPr>
                <a:xfrm>
                  <a:off x="1862397" y="3734814"/>
                  <a:ext cx="101094" cy="35141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98" name="Rectangle 397"/>
                <p:cNvSpPr/>
                <p:nvPr/>
              </p:nvSpPr>
              <p:spPr>
                <a:xfrm>
                  <a:off x="2005171" y="3734814"/>
                  <a:ext cx="101094" cy="433961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99" name="Rectangle 398"/>
                <p:cNvSpPr/>
                <p:nvPr/>
              </p:nvSpPr>
              <p:spPr>
                <a:xfrm>
                  <a:off x="2147945" y="3734814"/>
                  <a:ext cx="101094" cy="494286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00" name="Rectangle 399"/>
                <p:cNvSpPr/>
                <p:nvPr/>
              </p:nvSpPr>
              <p:spPr>
                <a:xfrm>
                  <a:off x="2290719" y="3734814"/>
                  <a:ext cx="101094" cy="61176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01" name="Rectangle 400"/>
                <p:cNvSpPr/>
                <p:nvPr/>
              </p:nvSpPr>
              <p:spPr>
                <a:xfrm>
                  <a:off x="2433493" y="3734814"/>
                  <a:ext cx="101094" cy="64041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02" name="Rectangle 401"/>
                <p:cNvSpPr/>
                <p:nvPr/>
              </p:nvSpPr>
              <p:spPr>
                <a:xfrm>
                  <a:off x="2576267" y="3734814"/>
                  <a:ext cx="101094" cy="65621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03" name="Rectangle 402"/>
                <p:cNvSpPr/>
                <p:nvPr/>
              </p:nvSpPr>
              <p:spPr>
                <a:xfrm>
                  <a:off x="2719041" y="3734814"/>
                  <a:ext cx="101094" cy="6847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04" name="Rectangle 403"/>
                <p:cNvSpPr/>
                <p:nvPr/>
              </p:nvSpPr>
              <p:spPr>
                <a:xfrm>
                  <a:off x="2861815" y="3734814"/>
                  <a:ext cx="101094" cy="6974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05" name="Rectangle 404"/>
                <p:cNvSpPr/>
                <p:nvPr/>
              </p:nvSpPr>
              <p:spPr>
                <a:xfrm>
                  <a:off x="3004589" y="3734814"/>
                  <a:ext cx="101094" cy="71971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06" name="Rectangle 405"/>
                <p:cNvSpPr/>
                <p:nvPr/>
              </p:nvSpPr>
              <p:spPr>
                <a:xfrm>
                  <a:off x="3147363" y="3734814"/>
                  <a:ext cx="101095" cy="77129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07" name="Rectangle 406"/>
                <p:cNvSpPr/>
                <p:nvPr/>
              </p:nvSpPr>
              <p:spPr>
                <a:xfrm>
                  <a:off x="3290137" y="3734814"/>
                  <a:ext cx="101094" cy="789561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08" name="Rectangle 407"/>
                <p:cNvSpPr/>
                <p:nvPr/>
              </p:nvSpPr>
              <p:spPr>
                <a:xfrm>
                  <a:off x="3432911" y="3734814"/>
                  <a:ext cx="101094" cy="8117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3575685" y="3734814"/>
                  <a:ext cx="101094" cy="8498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10" name="Rectangle 409"/>
                <p:cNvSpPr/>
                <p:nvPr/>
              </p:nvSpPr>
              <p:spPr>
                <a:xfrm>
                  <a:off x="3718459" y="3734814"/>
                  <a:ext cx="101094" cy="8625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11" name="Rectangle 410"/>
                <p:cNvSpPr/>
                <p:nvPr/>
              </p:nvSpPr>
              <p:spPr>
                <a:xfrm>
                  <a:off x="3861233" y="3734814"/>
                  <a:ext cx="101094" cy="120231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12" name="Rectangle 411"/>
                <p:cNvSpPr/>
                <p:nvPr/>
              </p:nvSpPr>
              <p:spPr>
                <a:xfrm>
                  <a:off x="4004007" y="3734814"/>
                  <a:ext cx="101094" cy="1202311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13" name="Rectangle 412"/>
                <p:cNvSpPr/>
                <p:nvPr/>
              </p:nvSpPr>
              <p:spPr>
                <a:xfrm>
                  <a:off x="4146781" y="3734814"/>
                  <a:ext cx="101094" cy="121501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14" name="Rectangle 413"/>
                <p:cNvSpPr/>
                <p:nvPr/>
              </p:nvSpPr>
              <p:spPr>
                <a:xfrm>
                  <a:off x="4289555" y="3734813"/>
                  <a:ext cx="101094" cy="1408686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15" name="Rectangle 414"/>
                <p:cNvSpPr/>
                <p:nvPr/>
              </p:nvSpPr>
              <p:spPr>
                <a:xfrm>
                  <a:off x="4432326" y="3734812"/>
                  <a:ext cx="101094" cy="140868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</p:grpSp>
          <p:grpSp>
            <p:nvGrpSpPr>
              <p:cNvPr id="327" name="Group 326"/>
              <p:cNvGrpSpPr/>
              <p:nvPr/>
            </p:nvGrpSpPr>
            <p:grpSpPr>
              <a:xfrm>
                <a:off x="992895" y="1152144"/>
                <a:ext cx="2699023" cy="2103120"/>
                <a:chOff x="867826" y="2073042"/>
                <a:chExt cx="4377617" cy="3411106"/>
              </a:xfrm>
            </p:grpSpPr>
            <p:cxnSp>
              <p:nvCxnSpPr>
                <p:cNvPr id="373" name="Straight Connector 372"/>
                <p:cNvCxnSpPr/>
                <p:nvPr/>
              </p:nvCxnSpPr>
              <p:spPr bwMode="auto">
                <a:xfrm>
                  <a:off x="924739" y="2073042"/>
                  <a:ext cx="0" cy="3411106"/>
                </a:xfrm>
                <a:prstGeom prst="line">
                  <a:avLst/>
                </a:prstGeom>
                <a:ln w="1270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 bwMode="auto">
                <a:xfrm flipH="1">
                  <a:off x="867826" y="3024455"/>
                  <a:ext cx="59188" cy="0"/>
                </a:xfrm>
                <a:prstGeom prst="line">
                  <a:avLst/>
                </a:prstGeom>
                <a:ln w="1905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 bwMode="auto">
                <a:xfrm flipH="1">
                  <a:off x="867826" y="3791123"/>
                  <a:ext cx="59188" cy="0"/>
                </a:xfrm>
                <a:prstGeom prst="line">
                  <a:avLst/>
                </a:prstGeom>
                <a:ln w="1905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Straight Connector 375"/>
                <p:cNvCxnSpPr/>
                <p:nvPr/>
              </p:nvCxnSpPr>
              <p:spPr bwMode="auto">
                <a:xfrm flipH="1">
                  <a:off x="867826" y="4559678"/>
                  <a:ext cx="59188" cy="0"/>
                </a:xfrm>
                <a:prstGeom prst="line">
                  <a:avLst/>
                </a:prstGeom>
                <a:ln w="1905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/>
                <p:nvPr/>
              </p:nvCxnSpPr>
              <p:spPr bwMode="auto">
                <a:xfrm flipH="1">
                  <a:off x="867826" y="2256393"/>
                  <a:ext cx="59188" cy="0"/>
                </a:xfrm>
                <a:prstGeom prst="line">
                  <a:avLst/>
                </a:prstGeom>
                <a:ln w="1905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/>
                <p:cNvCxnSpPr/>
                <p:nvPr/>
              </p:nvCxnSpPr>
              <p:spPr bwMode="auto">
                <a:xfrm flipH="1">
                  <a:off x="867826" y="5316821"/>
                  <a:ext cx="59188" cy="0"/>
                </a:xfrm>
                <a:prstGeom prst="line">
                  <a:avLst/>
                </a:prstGeom>
                <a:ln w="1905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/>
                <p:cNvCxnSpPr/>
                <p:nvPr/>
              </p:nvCxnSpPr>
              <p:spPr bwMode="auto">
                <a:xfrm flipH="1">
                  <a:off x="918198" y="3791123"/>
                  <a:ext cx="4327245" cy="0"/>
                </a:xfrm>
                <a:prstGeom prst="line">
                  <a:avLst/>
                </a:prstGeom>
                <a:ln w="12700">
                  <a:solidFill>
                    <a:srgbClr val="08080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Group 327"/>
              <p:cNvGrpSpPr/>
              <p:nvPr/>
            </p:nvGrpSpPr>
            <p:grpSpPr>
              <a:xfrm>
                <a:off x="2572790" y="2559554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71" name="Straight Connector 370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/>
              <p:cNvGrpSpPr/>
              <p:nvPr/>
            </p:nvGrpSpPr>
            <p:grpSpPr>
              <a:xfrm>
                <a:off x="2637660" y="2574487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69" name="Straight Connector 368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" name="Group 329"/>
              <p:cNvGrpSpPr/>
              <p:nvPr/>
            </p:nvGrpSpPr>
            <p:grpSpPr>
              <a:xfrm>
                <a:off x="2708909" y="2589190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67" name="Straight Connector 366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" name="Group 330"/>
              <p:cNvGrpSpPr/>
              <p:nvPr/>
            </p:nvGrpSpPr>
            <p:grpSpPr>
              <a:xfrm>
                <a:off x="2781218" y="2604292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65" name="Straight Connector 364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2" name="Group 331"/>
              <p:cNvGrpSpPr/>
              <p:nvPr/>
            </p:nvGrpSpPr>
            <p:grpSpPr>
              <a:xfrm>
                <a:off x="2915000" y="2626949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63" name="Straight Connector 362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3" name="Group 332"/>
              <p:cNvGrpSpPr/>
              <p:nvPr/>
            </p:nvGrpSpPr>
            <p:grpSpPr>
              <a:xfrm>
                <a:off x="2986548" y="2646333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61" name="Straight Connector 360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>
                <a:off x="3057106" y="2662134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59" name="Straight Connector 358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5" name="Group 334"/>
              <p:cNvGrpSpPr/>
              <p:nvPr/>
            </p:nvGrpSpPr>
            <p:grpSpPr>
              <a:xfrm>
                <a:off x="3121817" y="2683430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57" name="Straight Connector 356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6" name="Group 335"/>
              <p:cNvGrpSpPr/>
              <p:nvPr/>
            </p:nvGrpSpPr>
            <p:grpSpPr>
              <a:xfrm>
                <a:off x="3191068" y="2696454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55" name="Straight Connector 354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7" name="Group 336"/>
              <p:cNvGrpSpPr/>
              <p:nvPr/>
            </p:nvGrpSpPr>
            <p:grpSpPr>
              <a:xfrm>
                <a:off x="3262721" y="2705262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53" name="Straight Connector 352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8" name="Group 337"/>
              <p:cNvGrpSpPr/>
              <p:nvPr/>
            </p:nvGrpSpPr>
            <p:grpSpPr>
              <a:xfrm>
                <a:off x="3331231" y="2889188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51" name="Straight Connector 350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9" name="Group 338"/>
              <p:cNvGrpSpPr/>
              <p:nvPr/>
            </p:nvGrpSpPr>
            <p:grpSpPr>
              <a:xfrm>
                <a:off x="3400335" y="2893907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49" name="Straight Connector 348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0" name="Group 339"/>
              <p:cNvGrpSpPr/>
              <p:nvPr/>
            </p:nvGrpSpPr>
            <p:grpSpPr>
              <a:xfrm>
                <a:off x="3473565" y="2896150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47" name="Straight Connector 346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1" name="Group 340"/>
              <p:cNvGrpSpPr/>
              <p:nvPr/>
            </p:nvGrpSpPr>
            <p:grpSpPr>
              <a:xfrm>
                <a:off x="3537980" y="3009426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45" name="Straight Connector 344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2" name="Group 341"/>
              <p:cNvGrpSpPr/>
              <p:nvPr/>
            </p:nvGrpSpPr>
            <p:grpSpPr>
              <a:xfrm>
                <a:off x="3605551" y="3010990"/>
                <a:ext cx="39914" cy="37791"/>
                <a:chOff x="3899542" y="5476375"/>
                <a:chExt cx="114687" cy="114687"/>
              </a:xfrm>
            </p:grpSpPr>
            <p:cxnSp>
              <p:nvCxnSpPr>
                <p:cNvPr id="343" name="Straight Connector 342"/>
                <p:cNvCxnSpPr/>
                <p:nvPr/>
              </p:nvCxnSpPr>
              <p:spPr bwMode="auto">
                <a:xfrm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 bwMode="auto">
                <a:xfrm rot="5400000" flipV="1">
                  <a:off x="3956886" y="5476375"/>
                  <a:ext cx="0" cy="114687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1" name="TextBox 310"/>
            <p:cNvSpPr txBox="1">
              <a:spLocks noChangeArrowheads="1"/>
            </p:cNvSpPr>
            <p:nvPr/>
          </p:nvSpPr>
          <p:spPr bwMode="auto">
            <a:xfrm>
              <a:off x="664741" y="1174517"/>
              <a:ext cx="385049" cy="175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6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6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6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6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525" b="1" dirty="0">
                  <a:solidFill>
                    <a:srgbClr val="080808"/>
                  </a:solidFill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312" name="TextBox 12"/>
            <p:cNvSpPr txBox="1">
              <a:spLocks noChangeArrowheads="1"/>
            </p:cNvSpPr>
            <p:nvPr/>
          </p:nvSpPr>
          <p:spPr bwMode="auto">
            <a:xfrm>
              <a:off x="680300" y="2589989"/>
              <a:ext cx="366236" cy="175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6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6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6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6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525" b="1" dirty="0">
                  <a:solidFill>
                    <a:srgbClr val="080808"/>
                  </a:solidFill>
                  <a:cs typeface="Arial" panose="020B0604020202020204" pitchFamily="34" charset="0"/>
                </a:rPr>
                <a:t>-50</a:t>
              </a:r>
            </a:p>
          </p:txBody>
        </p:sp>
        <p:sp>
          <p:nvSpPr>
            <p:cNvPr id="313" name="TextBox 22"/>
            <p:cNvSpPr txBox="1">
              <a:spLocks noChangeArrowheads="1"/>
            </p:cNvSpPr>
            <p:nvPr/>
          </p:nvSpPr>
          <p:spPr bwMode="auto">
            <a:xfrm>
              <a:off x="641982" y="3070154"/>
              <a:ext cx="414315" cy="175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6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6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6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6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525" b="1" dirty="0">
                  <a:solidFill>
                    <a:srgbClr val="080808"/>
                  </a:solidFill>
                  <a:cs typeface="Arial" panose="020B0604020202020204" pitchFamily="34" charset="0"/>
                </a:rPr>
                <a:t>-100</a:t>
              </a:r>
            </a:p>
          </p:txBody>
        </p:sp>
        <p:sp>
          <p:nvSpPr>
            <p:cNvPr id="314" name="TextBox 313"/>
            <p:cNvSpPr txBox="1">
              <a:spLocks noChangeArrowheads="1"/>
            </p:cNvSpPr>
            <p:nvPr/>
          </p:nvSpPr>
          <p:spPr bwMode="auto">
            <a:xfrm>
              <a:off x="712821" y="1652902"/>
              <a:ext cx="336969" cy="175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6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6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6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6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525" b="1" dirty="0">
                  <a:solidFill>
                    <a:srgbClr val="080808"/>
                  </a:solidFill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315" name="TextBox 17"/>
            <p:cNvSpPr txBox="1">
              <a:spLocks noChangeArrowheads="1"/>
            </p:cNvSpPr>
            <p:nvPr/>
          </p:nvSpPr>
          <p:spPr bwMode="auto">
            <a:xfrm>
              <a:off x="760897" y="2114342"/>
              <a:ext cx="288892" cy="175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6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6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6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6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525" b="1" dirty="0">
                  <a:solidFill>
                    <a:srgbClr val="080808"/>
                  </a:solidFill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16" name="Rectangle 315"/>
            <p:cNvSpPr/>
            <p:nvPr/>
          </p:nvSpPr>
          <p:spPr>
            <a:xfrm rot="16200000">
              <a:off x="-866253" y="2085835"/>
              <a:ext cx="2834832" cy="218320"/>
            </a:xfrm>
            <a:prstGeom prst="rect">
              <a:avLst/>
            </a:prstGeom>
            <a:noFill/>
          </p:spPr>
          <p:txBody>
            <a:bodyPr wrap="square" bIns="0">
              <a:spAutoFit/>
            </a:bodyPr>
            <a:lstStyle/>
            <a:p>
              <a:pPr algn="ctr" defTabSz="914378">
                <a:defRPr/>
              </a:pPr>
              <a:r>
                <a:rPr lang="en-US" sz="788" b="1" kern="0" dirty="0">
                  <a:solidFill>
                    <a:sysClr val="windowText" lastClr="000000"/>
                  </a:solidFill>
                </a:rPr>
                <a:t>Investigator-Assessed Best Change in Target Lesion Size (%)</a:t>
              </a:r>
            </a:p>
          </p:txBody>
        </p:sp>
        <p:grpSp>
          <p:nvGrpSpPr>
            <p:cNvPr id="319" name="Group 318"/>
            <p:cNvGrpSpPr/>
            <p:nvPr/>
          </p:nvGrpSpPr>
          <p:grpSpPr>
            <a:xfrm>
              <a:off x="2680340" y="1438508"/>
              <a:ext cx="1840879" cy="585481"/>
              <a:chOff x="2856140" y="1673418"/>
              <a:chExt cx="1840879" cy="585481"/>
            </a:xfrm>
          </p:grpSpPr>
          <p:sp>
            <p:nvSpPr>
              <p:cNvPr id="320" name="TextBox 319"/>
              <p:cNvSpPr txBox="1"/>
              <p:nvPr/>
            </p:nvSpPr>
            <p:spPr>
              <a:xfrm>
                <a:off x="2856140" y="1673418"/>
                <a:ext cx="1840879" cy="585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38" b="1" dirty="0">
                    <a:solidFill>
                      <a:srgbClr val="080808"/>
                    </a:solidFill>
                  </a:rPr>
                  <a:t>      </a:t>
                </a:r>
                <a:r>
                  <a:rPr lang="en-US" sz="1050" b="1" dirty="0">
                    <a:solidFill>
                      <a:srgbClr val="080808"/>
                    </a:solidFill>
                  </a:rPr>
                  <a:t>    Mutant</a:t>
                </a:r>
              </a:p>
              <a:p>
                <a:r>
                  <a:rPr lang="en-US" sz="1050" b="1" dirty="0">
                    <a:solidFill>
                      <a:srgbClr val="080808"/>
                    </a:solidFill>
                  </a:rPr>
                  <a:t>        Wild type</a:t>
                </a:r>
              </a:p>
              <a:p>
                <a:r>
                  <a:rPr lang="en-US" sz="1050" b="1" dirty="0">
                    <a:solidFill>
                      <a:srgbClr val="080808"/>
                    </a:solidFill>
                  </a:rPr>
                  <a:t>+ Confirmed CR/PR</a:t>
                </a:r>
              </a:p>
            </p:txBody>
          </p:sp>
          <p:grpSp>
            <p:nvGrpSpPr>
              <p:cNvPr id="321" name="Group 320"/>
              <p:cNvGrpSpPr/>
              <p:nvPr/>
            </p:nvGrpSpPr>
            <p:grpSpPr>
              <a:xfrm>
                <a:off x="2979631" y="1770237"/>
                <a:ext cx="182881" cy="221264"/>
                <a:chOff x="9568232" y="2285350"/>
                <a:chExt cx="182881" cy="221264"/>
              </a:xfrm>
            </p:grpSpPr>
            <p:sp>
              <p:nvSpPr>
                <p:cNvPr id="322" name="Rectangle 321"/>
                <p:cNvSpPr/>
                <p:nvPr/>
              </p:nvSpPr>
              <p:spPr>
                <a:xfrm rot="5400000">
                  <a:off x="9613953" y="2369454"/>
                  <a:ext cx="91440" cy="18288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323" name="Rectangle 322"/>
                <p:cNvSpPr/>
                <p:nvPr/>
              </p:nvSpPr>
              <p:spPr>
                <a:xfrm rot="5400000">
                  <a:off x="9613952" y="2239630"/>
                  <a:ext cx="91440" cy="182880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</p:grpSp>
        </p:grpSp>
      </p:grpSp>
      <p:grpSp>
        <p:nvGrpSpPr>
          <p:cNvPr id="416" name="Group 415"/>
          <p:cNvGrpSpPr/>
          <p:nvPr/>
        </p:nvGrpSpPr>
        <p:grpSpPr>
          <a:xfrm>
            <a:off x="6170128" y="1316774"/>
            <a:ext cx="3456594" cy="2699677"/>
            <a:chOff x="4641588" y="702521"/>
            <a:chExt cx="4591609" cy="2681472"/>
          </a:xfrm>
        </p:grpSpPr>
        <p:sp>
          <p:nvSpPr>
            <p:cNvPr id="417" name="Rectangle 416"/>
            <p:cNvSpPr/>
            <p:nvPr/>
          </p:nvSpPr>
          <p:spPr>
            <a:xfrm>
              <a:off x="4677917" y="702521"/>
              <a:ext cx="3798434" cy="550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080808"/>
                  </a:solidFill>
                </a:rPr>
                <a:t>Clinical History of Lynch Syndrome</a:t>
              </a:r>
            </a:p>
          </p:txBody>
        </p:sp>
        <p:cxnSp>
          <p:nvCxnSpPr>
            <p:cNvPr id="418" name="Straight Connector 417"/>
            <p:cNvCxnSpPr/>
            <p:nvPr/>
          </p:nvCxnSpPr>
          <p:spPr>
            <a:xfrm>
              <a:off x="5302013" y="2499130"/>
              <a:ext cx="2812495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9" name="Group 418"/>
            <p:cNvGrpSpPr/>
            <p:nvPr/>
          </p:nvGrpSpPr>
          <p:grpSpPr>
            <a:xfrm>
              <a:off x="5466736" y="1596295"/>
              <a:ext cx="2702354" cy="1588449"/>
              <a:chOff x="3006892" y="2647880"/>
              <a:chExt cx="6313023" cy="2817812"/>
            </a:xfrm>
          </p:grpSpPr>
          <p:grpSp>
            <p:nvGrpSpPr>
              <p:cNvPr id="486" name="Group 485"/>
              <p:cNvGrpSpPr/>
              <p:nvPr/>
            </p:nvGrpSpPr>
            <p:grpSpPr>
              <a:xfrm>
                <a:off x="3006892" y="2647880"/>
                <a:ext cx="1819902" cy="1091248"/>
                <a:chOff x="3006892" y="2426900"/>
                <a:chExt cx="1752119" cy="1091248"/>
              </a:xfrm>
            </p:grpSpPr>
            <p:sp>
              <p:nvSpPr>
                <p:cNvPr id="519" name="Rectangle 518"/>
                <p:cNvSpPr/>
                <p:nvPr/>
              </p:nvSpPr>
              <p:spPr>
                <a:xfrm>
                  <a:off x="3006892" y="2426900"/>
                  <a:ext cx="110075" cy="1091247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20" name="Rectangle 519"/>
                <p:cNvSpPr/>
                <p:nvPr/>
              </p:nvSpPr>
              <p:spPr>
                <a:xfrm>
                  <a:off x="3143729" y="2617400"/>
                  <a:ext cx="110075" cy="900747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21" name="Rectangle 520"/>
                <p:cNvSpPr/>
                <p:nvPr/>
              </p:nvSpPr>
              <p:spPr>
                <a:xfrm>
                  <a:off x="3277144" y="2714237"/>
                  <a:ext cx="110075" cy="80391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22" name="Rectangle 521"/>
                <p:cNvSpPr/>
                <p:nvPr/>
              </p:nvSpPr>
              <p:spPr>
                <a:xfrm>
                  <a:off x="3420823" y="2724556"/>
                  <a:ext cx="110075" cy="793591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23" name="Rectangle 522"/>
                <p:cNvSpPr/>
                <p:nvPr/>
              </p:nvSpPr>
              <p:spPr>
                <a:xfrm>
                  <a:off x="3561081" y="3061339"/>
                  <a:ext cx="110075" cy="456808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24" name="Rectangle 523"/>
                <p:cNvSpPr/>
                <p:nvPr/>
              </p:nvSpPr>
              <p:spPr>
                <a:xfrm>
                  <a:off x="3687655" y="3174612"/>
                  <a:ext cx="110075" cy="34353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25" name="Rectangle 524"/>
                <p:cNvSpPr/>
                <p:nvPr/>
              </p:nvSpPr>
              <p:spPr>
                <a:xfrm>
                  <a:off x="3827878" y="3188900"/>
                  <a:ext cx="110075" cy="329247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26" name="Rectangle 525"/>
                <p:cNvSpPr/>
                <p:nvPr/>
              </p:nvSpPr>
              <p:spPr>
                <a:xfrm>
                  <a:off x="3962423" y="3257162"/>
                  <a:ext cx="110075" cy="2609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27" name="Rectangle 526"/>
                <p:cNvSpPr/>
                <p:nvPr/>
              </p:nvSpPr>
              <p:spPr>
                <a:xfrm>
                  <a:off x="4105009" y="3308034"/>
                  <a:ext cx="110075" cy="210114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28" name="Rectangle 527"/>
                <p:cNvSpPr/>
                <p:nvPr/>
              </p:nvSpPr>
              <p:spPr>
                <a:xfrm>
                  <a:off x="4235004" y="3327506"/>
                  <a:ext cx="110075" cy="19064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29" name="Rectangle 528"/>
                <p:cNvSpPr/>
                <p:nvPr/>
              </p:nvSpPr>
              <p:spPr>
                <a:xfrm>
                  <a:off x="4375262" y="3424714"/>
                  <a:ext cx="110075" cy="9343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30" name="Rectangle 529"/>
                <p:cNvSpPr/>
                <p:nvPr/>
              </p:nvSpPr>
              <p:spPr>
                <a:xfrm>
                  <a:off x="4511400" y="3472428"/>
                  <a:ext cx="110075" cy="45719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31" name="Rectangle 530"/>
                <p:cNvSpPr/>
                <p:nvPr/>
              </p:nvSpPr>
              <p:spPr>
                <a:xfrm>
                  <a:off x="4648936" y="3472428"/>
                  <a:ext cx="110075" cy="4571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</p:grpSp>
          <p:grpSp>
            <p:nvGrpSpPr>
              <p:cNvPr id="487" name="Group 486"/>
              <p:cNvGrpSpPr/>
              <p:nvPr/>
            </p:nvGrpSpPr>
            <p:grpSpPr>
              <a:xfrm>
                <a:off x="4987712" y="3745298"/>
                <a:ext cx="4332203" cy="1720394"/>
                <a:chOff x="5171023" y="3766691"/>
                <a:chExt cx="3015570" cy="1932739"/>
              </a:xfrm>
              <a:solidFill>
                <a:schemeClr val="accent4"/>
              </a:solidFill>
            </p:grpSpPr>
            <p:sp>
              <p:nvSpPr>
                <p:cNvPr id="488" name="Rectangle 487"/>
                <p:cNvSpPr/>
                <p:nvPr/>
              </p:nvSpPr>
              <p:spPr>
                <a:xfrm>
                  <a:off x="5270274" y="3772913"/>
                  <a:ext cx="76621" cy="1216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89" name="Rectangle 488"/>
                <p:cNvSpPr/>
                <p:nvPr/>
              </p:nvSpPr>
              <p:spPr>
                <a:xfrm>
                  <a:off x="5365590" y="3772913"/>
                  <a:ext cx="76621" cy="16805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90" name="Rectangle 489"/>
                <p:cNvSpPr/>
                <p:nvPr/>
              </p:nvSpPr>
              <p:spPr>
                <a:xfrm>
                  <a:off x="5460910" y="3772914"/>
                  <a:ext cx="76621" cy="210859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91" name="Rectangle 490"/>
                <p:cNvSpPr/>
                <p:nvPr/>
              </p:nvSpPr>
              <p:spPr>
                <a:xfrm>
                  <a:off x="5559245" y="3772914"/>
                  <a:ext cx="76621" cy="224708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92" name="Rectangle 491"/>
                <p:cNvSpPr/>
                <p:nvPr/>
              </p:nvSpPr>
              <p:spPr>
                <a:xfrm>
                  <a:off x="5659096" y="3772910"/>
                  <a:ext cx="76621" cy="224708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93" name="Rectangle 492"/>
                <p:cNvSpPr/>
                <p:nvPr/>
              </p:nvSpPr>
              <p:spPr>
                <a:xfrm>
                  <a:off x="5754410" y="3772913"/>
                  <a:ext cx="76621" cy="25366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94" name="Rectangle 493"/>
                <p:cNvSpPr/>
                <p:nvPr/>
              </p:nvSpPr>
              <p:spPr>
                <a:xfrm>
                  <a:off x="5855772" y="3772911"/>
                  <a:ext cx="76621" cy="282185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95" name="Rectangle 494"/>
                <p:cNvSpPr/>
                <p:nvPr/>
              </p:nvSpPr>
              <p:spPr>
                <a:xfrm>
                  <a:off x="5951085" y="3772910"/>
                  <a:ext cx="76621" cy="292886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96" name="Rectangle 495"/>
                <p:cNvSpPr/>
                <p:nvPr/>
              </p:nvSpPr>
              <p:spPr>
                <a:xfrm>
                  <a:off x="6056966" y="3772907"/>
                  <a:ext cx="76621" cy="30359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97" name="Rectangle 496"/>
                <p:cNvSpPr/>
                <p:nvPr/>
              </p:nvSpPr>
              <p:spPr>
                <a:xfrm>
                  <a:off x="6152289" y="3772907"/>
                  <a:ext cx="76621" cy="34639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98" name="Rectangle 497"/>
                <p:cNvSpPr/>
                <p:nvPr/>
              </p:nvSpPr>
              <p:spPr>
                <a:xfrm>
                  <a:off x="6247602" y="3772907"/>
                  <a:ext cx="76621" cy="37492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499" name="Rectangle 498"/>
                <p:cNvSpPr/>
                <p:nvPr/>
              </p:nvSpPr>
              <p:spPr>
                <a:xfrm>
                  <a:off x="6342926" y="3772907"/>
                  <a:ext cx="76621" cy="46410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00" name="Rectangle 499"/>
                <p:cNvSpPr/>
                <p:nvPr/>
              </p:nvSpPr>
              <p:spPr>
                <a:xfrm>
                  <a:off x="6444277" y="3772907"/>
                  <a:ext cx="76621" cy="53900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01" name="Rectangle 500"/>
                <p:cNvSpPr/>
                <p:nvPr/>
              </p:nvSpPr>
              <p:spPr>
                <a:xfrm>
                  <a:off x="6541110" y="3772914"/>
                  <a:ext cx="76621" cy="660272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02" name="Rectangle 501"/>
                <p:cNvSpPr/>
                <p:nvPr/>
              </p:nvSpPr>
              <p:spPr>
                <a:xfrm>
                  <a:off x="6636424" y="3772914"/>
                  <a:ext cx="76621" cy="69951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03" name="Rectangle 502"/>
                <p:cNvSpPr/>
                <p:nvPr/>
              </p:nvSpPr>
              <p:spPr>
                <a:xfrm>
                  <a:off x="6737785" y="3772910"/>
                  <a:ext cx="76621" cy="74945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04" name="Rectangle 503"/>
                <p:cNvSpPr/>
                <p:nvPr/>
              </p:nvSpPr>
              <p:spPr>
                <a:xfrm>
                  <a:off x="6837628" y="3772913"/>
                  <a:ext cx="76621" cy="756578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05" name="Rectangle 504"/>
                <p:cNvSpPr/>
                <p:nvPr/>
              </p:nvSpPr>
              <p:spPr>
                <a:xfrm>
                  <a:off x="6929932" y="3772909"/>
                  <a:ext cx="76621" cy="7886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06" name="Rectangle 505"/>
                <p:cNvSpPr/>
                <p:nvPr/>
              </p:nvSpPr>
              <p:spPr>
                <a:xfrm>
                  <a:off x="7032793" y="3772913"/>
                  <a:ext cx="76621" cy="831484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07" name="Rectangle 506"/>
                <p:cNvSpPr/>
                <p:nvPr/>
              </p:nvSpPr>
              <p:spPr>
                <a:xfrm>
                  <a:off x="7129616" y="3772911"/>
                  <a:ext cx="76621" cy="86359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08" name="Rectangle 507"/>
                <p:cNvSpPr/>
                <p:nvPr/>
              </p:nvSpPr>
              <p:spPr>
                <a:xfrm>
                  <a:off x="7229468" y="3772913"/>
                  <a:ext cx="76621" cy="934924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09" name="Rectangle 508"/>
                <p:cNvSpPr/>
                <p:nvPr/>
              </p:nvSpPr>
              <p:spPr>
                <a:xfrm>
                  <a:off x="7327801" y="3772911"/>
                  <a:ext cx="76621" cy="952758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10" name="Rectangle 509"/>
                <p:cNvSpPr/>
                <p:nvPr/>
              </p:nvSpPr>
              <p:spPr>
                <a:xfrm>
                  <a:off x="7426143" y="3772907"/>
                  <a:ext cx="76621" cy="106333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11" name="Rectangle 510"/>
                <p:cNvSpPr/>
                <p:nvPr/>
              </p:nvSpPr>
              <p:spPr>
                <a:xfrm>
                  <a:off x="7527495" y="3772911"/>
                  <a:ext cx="76621" cy="1145371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12" name="Rectangle 511"/>
                <p:cNvSpPr/>
                <p:nvPr/>
              </p:nvSpPr>
              <p:spPr>
                <a:xfrm>
                  <a:off x="7624328" y="3772911"/>
                  <a:ext cx="76621" cy="1181040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13" name="Rectangle 512"/>
                <p:cNvSpPr/>
                <p:nvPr/>
              </p:nvSpPr>
              <p:spPr>
                <a:xfrm>
                  <a:off x="7716622" y="3772906"/>
                  <a:ext cx="76621" cy="13165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14" name="Rectangle 513"/>
                <p:cNvSpPr/>
                <p:nvPr/>
              </p:nvSpPr>
              <p:spPr>
                <a:xfrm>
                  <a:off x="7824022" y="3772910"/>
                  <a:ext cx="76621" cy="1348683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15" name="Rectangle 514"/>
                <p:cNvSpPr/>
                <p:nvPr/>
              </p:nvSpPr>
              <p:spPr>
                <a:xfrm>
                  <a:off x="7919336" y="3772910"/>
                  <a:ext cx="76621" cy="1434290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16" name="Rectangle 515"/>
                <p:cNvSpPr/>
                <p:nvPr/>
              </p:nvSpPr>
              <p:spPr>
                <a:xfrm>
                  <a:off x="8016159" y="3772906"/>
                  <a:ext cx="76621" cy="155556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17" name="Rectangle 516"/>
                <p:cNvSpPr/>
                <p:nvPr/>
              </p:nvSpPr>
              <p:spPr>
                <a:xfrm>
                  <a:off x="8109972" y="3772906"/>
                  <a:ext cx="76621" cy="19265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18" name="Rectangle 517"/>
                <p:cNvSpPr/>
                <p:nvPr/>
              </p:nvSpPr>
              <p:spPr>
                <a:xfrm>
                  <a:off x="5171023" y="3766691"/>
                  <a:ext cx="76621" cy="26355"/>
                </a:xfrm>
                <a:prstGeom prst="rect">
                  <a:avLst/>
                </a:prstGeom>
                <a:solidFill>
                  <a:srgbClr val="006D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</p:grpSp>
        </p:grpSp>
        <p:grpSp>
          <p:nvGrpSpPr>
            <p:cNvPr id="420" name="Group 419"/>
            <p:cNvGrpSpPr/>
            <p:nvPr/>
          </p:nvGrpSpPr>
          <p:grpSpPr>
            <a:xfrm>
              <a:off x="5275900" y="1152144"/>
              <a:ext cx="2948159" cy="2103120"/>
              <a:chOff x="867826" y="2073042"/>
              <a:chExt cx="4781698" cy="3411106"/>
            </a:xfrm>
          </p:grpSpPr>
          <p:cxnSp>
            <p:nvCxnSpPr>
              <p:cNvPr id="479" name="Straight Connector 478"/>
              <p:cNvCxnSpPr/>
              <p:nvPr/>
            </p:nvCxnSpPr>
            <p:spPr bwMode="auto">
              <a:xfrm>
                <a:off x="924739" y="2073042"/>
                <a:ext cx="0" cy="3411106"/>
              </a:xfrm>
              <a:prstGeom prst="line">
                <a:avLst/>
              </a:prstGeom>
              <a:ln w="12700">
                <a:solidFill>
                  <a:srgbClr val="08080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/>
              <p:cNvCxnSpPr/>
              <p:nvPr/>
            </p:nvCxnSpPr>
            <p:spPr bwMode="auto">
              <a:xfrm flipH="1">
                <a:off x="867826" y="3024455"/>
                <a:ext cx="59188" cy="0"/>
              </a:xfrm>
              <a:prstGeom prst="line">
                <a:avLst/>
              </a:prstGeom>
              <a:ln w="19050">
                <a:solidFill>
                  <a:srgbClr val="08080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/>
              <p:cNvCxnSpPr/>
              <p:nvPr/>
            </p:nvCxnSpPr>
            <p:spPr bwMode="auto">
              <a:xfrm flipH="1">
                <a:off x="867826" y="3791123"/>
                <a:ext cx="59188" cy="0"/>
              </a:xfrm>
              <a:prstGeom prst="line">
                <a:avLst/>
              </a:prstGeom>
              <a:ln w="19050">
                <a:solidFill>
                  <a:srgbClr val="08080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/>
              <p:cNvCxnSpPr/>
              <p:nvPr/>
            </p:nvCxnSpPr>
            <p:spPr bwMode="auto">
              <a:xfrm flipH="1">
                <a:off x="867826" y="4559678"/>
                <a:ext cx="59188" cy="0"/>
              </a:xfrm>
              <a:prstGeom prst="line">
                <a:avLst/>
              </a:prstGeom>
              <a:ln w="19050">
                <a:solidFill>
                  <a:srgbClr val="08080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/>
              <p:cNvCxnSpPr/>
              <p:nvPr/>
            </p:nvCxnSpPr>
            <p:spPr bwMode="auto">
              <a:xfrm flipH="1">
                <a:off x="867826" y="2256393"/>
                <a:ext cx="59188" cy="0"/>
              </a:xfrm>
              <a:prstGeom prst="line">
                <a:avLst/>
              </a:prstGeom>
              <a:ln w="19050">
                <a:solidFill>
                  <a:srgbClr val="08080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/>
              <p:cNvCxnSpPr/>
              <p:nvPr/>
            </p:nvCxnSpPr>
            <p:spPr bwMode="auto">
              <a:xfrm flipH="1">
                <a:off x="867826" y="5316821"/>
                <a:ext cx="59188" cy="0"/>
              </a:xfrm>
              <a:prstGeom prst="line">
                <a:avLst/>
              </a:prstGeom>
              <a:ln w="19050">
                <a:solidFill>
                  <a:srgbClr val="08080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/>
              <p:nvPr/>
            </p:nvCxnSpPr>
            <p:spPr bwMode="auto">
              <a:xfrm flipH="1">
                <a:off x="918198" y="3791123"/>
                <a:ext cx="4731326" cy="0"/>
              </a:xfrm>
              <a:prstGeom prst="line">
                <a:avLst/>
              </a:prstGeom>
              <a:ln w="12700">
                <a:solidFill>
                  <a:srgbClr val="08080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1" name="Group 420"/>
            <p:cNvGrpSpPr/>
            <p:nvPr/>
          </p:nvGrpSpPr>
          <p:grpSpPr>
            <a:xfrm>
              <a:off x="7155020" y="2578079"/>
              <a:ext cx="39914" cy="37791"/>
              <a:chOff x="3899542" y="5476375"/>
              <a:chExt cx="114687" cy="114687"/>
            </a:xfrm>
          </p:grpSpPr>
          <p:cxnSp>
            <p:nvCxnSpPr>
              <p:cNvPr id="477" name="Straight Connector 476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2" name="Group 421"/>
            <p:cNvGrpSpPr/>
            <p:nvPr/>
          </p:nvGrpSpPr>
          <p:grpSpPr>
            <a:xfrm>
              <a:off x="7217944" y="2591690"/>
              <a:ext cx="39914" cy="37791"/>
              <a:chOff x="3899542" y="5476375"/>
              <a:chExt cx="114687" cy="114687"/>
            </a:xfrm>
          </p:grpSpPr>
          <p:cxnSp>
            <p:nvCxnSpPr>
              <p:cNvPr id="475" name="Straight Connector 474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3" name="Group 422"/>
            <p:cNvGrpSpPr/>
            <p:nvPr/>
          </p:nvGrpSpPr>
          <p:grpSpPr>
            <a:xfrm>
              <a:off x="7279005" y="2618209"/>
              <a:ext cx="39914" cy="37791"/>
              <a:chOff x="3899542" y="5476375"/>
              <a:chExt cx="114687" cy="114687"/>
            </a:xfrm>
          </p:grpSpPr>
          <p:cxnSp>
            <p:nvCxnSpPr>
              <p:cNvPr id="473" name="Straight Connector 472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4" name="Group 423"/>
            <p:cNvGrpSpPr/>
            <p:nvPr/>
          </p:nvGrpSpPr>
          <p:grpSpPr>
            <a:xfrm>
              <a:off x="7400296" y="2639872"/>
              <a:ext cx="39914" cy="37791"/>
              <a:chOff x="3899542" y="5476375"/>
              <a:chExt cx="114687" cy="114687"/>
            </a:xfrm>
          </p:grpSpPr>
          <p:cxnSp>
            <p:nvCxnSpPr>
              <p:cNvPr id="471" name="Straight Connector 470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5" name="Group 424"/>
            <p:cNvGrpSpPr/>
            <p:nvPr/>
          </p:nvGrpSpPr>
          <p:grpSpPr>
            <a:xfrm>
              <a:off x="7459553" y="2663345"/>
              <a:ext cx="39914" cy="37791"/>
              <a:chOff x="3899542" y="5476375"/>
              <a:chExt cx="114687" cy="114687"/>
            </a:xfrm>
          </p:grpSpPr>
          <p:cxnSp>
            <p:nvCxnSpPr>
              <p:cNvPr id="469" name="Straight Connector 468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6" name="Group 425"/>
            <p:cNvGrpSpPr/>
            <p:nvPr/>
          </p:nvGrpSpPr>
          <p:grpSpPr>
            <a:xfrm>
              <a:off x="7524023" y="2670280"/>
              <a:ext cx="39914" cy="37791"/>
              <a:chOff x="3899542" y="5476375"/>
              <a:chExt cx="114687" cy="114687"/>
            </a:xfrm>
          </p:grpSpPr>
          <p:cxnSp>
            <p:nvCxnSpPr>
              <p:cNvPr id="467" name="Straight Connector 466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7" name="Group 426"/>
            <p:cNvGrpSpPr/>
            <p:nvPr/>
          </p:nvGrpSpPr>
          <p:grpSpPr>
            <a:xfrm>
              <a:off x="7586351" y="2700069"/>
              <a:ext cx="39914" cy="37791"/>
              <a:chOff x="3899542" y="5476375"/>
              <a:chExt cx="114687" cy="114687"/>
            </a:xfrm>
          </p:grpSpPr>
          <p:cxnSp>
            <p:nvCxnSpPr>
              <p:cNvPr id="465" name="Straight Connector 464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8" name="Group 427"/>
            <p:cNvGrpSpPr/>
            <p:nvPr/>
          </p:nvGrpSpPr>
          <p:grpSpPr>
            <a:xfrm>
              <a:off x="7642604" y="2709880"/>
              <a:ext cx="39914" cy="37791"/>
              <a:chOff x="3899542" y="5476375"/>
              <a:chExt cx="114687" cy="114687"/>
            </a:xfrm>
          </p:grpSpPr>
          <p:cxnSp>
            <p:nvCxnSpPr>
              <p:cNvPr id="463" name="Straight Connector 462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9" name="Group 428"/>
            <p:cNvGrpSpPr/>
            <p:nvPr/>
          </p:nvGrpSpPr>
          <p:grpSpPr>
            <a:xfrm>
              <a:off x="7703163" y="2773205"/>
              <a:ext cx="39914" cy="37791"/>
              <a:chOff x="3899542" y="5476375"/>
              <a:chExt cx="114687" cy="114687"/>
            </a:xfrm>
          </p:grpSpPr>
          <p:cxnSp>
            <p:nvCxnSpPr>
              <p:cNvPr id="461" name="Straight Connector 460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0" name="Group 429"/>
            <p:cNvGrpSpPr/>
            <p:nvPr/>
          </p:nvGrpSpPr>
          <p:grpSpPr>
            <a:xfrm>
              <a:off x="7767204" y="2809883"/>
              <a:ext cx="39914" cy="37791"/>
              <a:chOff x="3899542" y="5476375"/>
              <a:chExt cx="114687" cy="114687"/>
            </a:xfrm>
          </p:grpSpPr>
          <p:cxnSp>
            <p:nvCxnSpPr>
              <p:cNvPr id="459" name="Straight Connector 458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1" name="Group 430"/>
            <p:cNvGrpSpPr/>
            <p:nvPr/>
          </p:nvGrpSpPr>
          <p:grpSpPr>
            <a:xfrm>
              <a:off x="7826605" y="2828779"/>
              <a:ext cx="39914" cy="37791"/>
              <a:chOff x="3899542" y="5476375"/>
              <a:chExt cx="114687" cy="114687"/>
            </a:xfrm>
          </p:grpSpPr>
          <p:cxnSp>
            <p:nvCxnSpPr>
              <p:cNvPr id="457" name="Straight Connector 456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2" name="Group 431"/>
            <p:cNvGrpSpPr/>
            <p:nvPr/>
          </p:nvGrpSpPr>
          <p:grpSpPr>
            <a:xfrm>
              <a:off x="7883839" y="2899380"/>
              <a:ext cx="39914" cy="37791"/>
              <a:chOff x="3899542" y="5476375"/>
              <a:chExt cx="114687" cy="114687"/>
            </a:xfrm>
          </p:grpSpPr>
          <p:cxnSp>
            <p:nvCxnSpPr>
              <p:cNvPr id="455" name="Straight Connector 454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3" name="Group 432"/>
            <p:cNvGrpSpPr/>
            <p:nvPr/>
          </p:nvGrpSpPr>
          <p:grpSpPr>
            <a:xfrm>
              <a:off x="7949922" y="2914805"/>
              <a:ext cx="39914" cy="37791"/>
              <a:chOff x="3899542" y="5476375"/>
              <a:chExt cx="114687" cy="114687"/>
            </a:xfrm>
          </p:grpSpPr>
          <p:cxnSp>
            <p:nvCxnSpPr>
              <p:cNvPr id="453" name="Straight Connector 452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4" name="Group 433"/>
            <p:cNvGrpSpPr/>
            <p:nvPr/>
          </p:nvGrpSpPr>
          <p:grpSpPr>
            <a:xfrm>
              <a:off x="8008805" y="2963020"/>
              <a:ext cx="39914" cy="37791"/>
              <a:chOff x="3899542" y="5476375"/>
              <a:chExt cx="114687" cy="114687"/>
            </a:xfrm>
          </p:grpSpPr>
          <p:cxnSp>
            <p:nvCxnSpPr>
              <p:cNvPr id="451" name="Straight Connector 450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5" name="Group 434"/>
            <p:cNvGrpSpPr/>
            <p:nvPr/>
          </p:nvGrpSpPr>
          <p:grpSpPr>
            <a:xfrm>
              <a:off x="8064280" y="3018872"/>
              <a:ext cx="39914" cy="37791"/>
              <a:chOff x="3899542" y="5476375"/>
              <a:chExt cx="114687" cy="114687"/>
            </a:xfrm>
          </p:grpSpPr>
          <p:cxnSp>
            <p:nvCxnSpPr>
              <p:cNvPr id="449" name="Straight Connector 448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6" name="Group 435"/>
            <p:cNvGrpSpPr/>
            <p:nvPr/>
          </p:nvGrpSpPr>
          <p:grpSpPr>
            <a:xfrm>
              <a:off x="8129175" y="3202561"/>
              <a:ext cx="39914" cy="37791"/>
              <a:chOff x="3899542" y="5476375"/>
              <a:chExt cx="114687" cy="114687"/>
            </a:xfrm>
          </p:grpSpPr>
          <p:cxnSp>
            <p:nvCxnSpPr>
              <p:cNvPr id="447" name="Straight Connector 446"/>
              <p:cNvCxnSpPr/>
              <p:nvPr/>
            </p:nvCxnSpPr>
            <p:spPr bwMode="auto">
              <a:xfrm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/>
              <p:nvPr/>
            </p:nvCxnSpPr>
            <p:spPr bwMode="auto">
              <a:xfrm rot="5400000" flipV="1">
                <a:off x="3956886" y="5476375"/>
                <a:ext cx="0" cy="114687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7" name="Rectangle 436"/>
            <p:cNvSpPr/>
            <p:nvPr/>
          </p:nvSpPr>
          <p:spPr>
            <a:xfrm>
              <a:off x="6254765" y="2210733"/>
              <a:ext cx="48942" cy="56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438" name="TextBox 437"/>
            <p:cNvSpPr txBox="1">
              <a:spLocks noChangeArrowheads="1"/>
            </p:cNvSpPr>
            <p:nvPr/>
          </p:nvSpPr>
          <p:spPr bwMode="auto">
            <a:xfrm>
              <a:off x="4946119" y="1173412"/>
              <a:ext cx="392231" cy="171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6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6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6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6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525" b="1" dirty="0">
                  <a:solidFill>
                    <a:srgbClr val="080808"/>
                  </a:solidFill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439" name="TextBox 12"/>
            <p:cNvSpPr txBox="1">
              <a:spLocks noChangeArrowheads="1"/>
            </p:cNvSpPr>
            <p:nvPr/>
          </p:nvSpPr>
          <p:spPr bwMode="auto">
            <a:xfrm>
              <a:off x="4962031" y="2588886"/>
              <a:ext cx="373067" cy="171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6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6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6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6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525" b="1" dirty="0">
                  <a:solidFill>
                    <a:srgbClr val="080808"/>
                  </a:solidFill>
                  <a:cs typeface="Arial" panose="020B0604020202020204" pitchFamily="34" charset="0"/>
                </a:rPr>
                <a:t>-50</a:t>
              </a:r>
            </a:p>
          </p:txBody>
        </p:sp>
        <p:sp>
          <p:nvSpPr>
            <p:cNvPr id="440" name="TextBox 22"/>
            <p:cNvSpPr txBox="1">
              <a:spLocks noChangeArrowheads="1"/>
            </p:cNvSpPr>
            <p:nvPr/>
          </p:nvSpPr>
          <p:spPr bwMode="auto">
            <a:xfrm>
              <a:off x="4922814" y="3069049"/>
              <a:ext cx="422042" cy="171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6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6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6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6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525" b="1" dirty="0">
                  <a:solidFill>
                    <a:srgbClr val="080808"/>
                  </a:solidFill>
                  <a:cs typeface="Arial" panose="020B0604020202020204" pitchFamily="34" charset="0"/>
                </a:rPr>
                <a:t>-100</a:t>
              </a:r>
            </a:p>
          </p:txBody>
        </p:sp>
        <p:sp>
          <p:nvSpPr>
            <p:cNvPr id="441" name="TextBox 440"/>
            <p:cNvSpPr txBox="1">
              <a:spLocks noChangeArrowheads="1"/>
            </p:cNvSpPr>
            <p:nvPr/>
          </p:nvSpPr>
          <p:spPr bwMode="auto">
            <a:xfrm>
              <a:off x="4995094" y="1651797"/>
              <a:ext cx="343254" cy="171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6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6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6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6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525" b="1" dirty="0">
                  <a:solidFill>
                    <a:srgbClr val="080808"/>
                  </a:solidFill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442" name="TextBox 17"/>
            <p:cNvSpPr txBox="1">
              <a:spLocks noChangeArrowheads="1"/>
            </p:cNvSpPr>
            <p:nvPr/>
          </p:nvSpPr>
          <p:spPr bwMode="auto">
            <a:xfrm>
              <a:off x="5044069" y="2113237"/>
              <a:ext cx="294280" cy="171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6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6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6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6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525" b="1" dirty="0">
                  <a:solidFill>
                    <a:srgbClr val="080808"/>
                  </a:solidFill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43" name="Rectangle 442"/>
            <p:cNvSpPr/>
            <p:nvPr/>
          </p:nvSpPr>
          <p:spPr>
            <a:xfrm rot="16200000">
              <a:off x="3658269" y="2017217"/>
              <a:ext cx="2350095" cy="383457"/>
            </a:xfrm>
            <a:prstGeom prst="rect">
              <a:avLst/>
            </a:prstGeom>
            <a:noFill/>
          </p:spPr>
          <p:txBody>
            <a:bodyPr wrap="square" bIns="0">
              <a:spAutoFit/>
            </a:bodyPr>
            <a:lstStyle/>
            <a:p>
              <a:pPr algn="ctr" defTabSz="914378">
                <a:defRPr/>
              </a:pPr>
              <a:r>
                <a:rPr lang="en-US" sz="788" b="1" kern="0" dirty="0">
                  <a:solidFill>
                    <a:sysClr val="windowText" lastClr="000000"/>
                  </a:solidFill>
                </a:rPr>
                <a:t>Investigator-Assessed Best Change in Target Lesion Size (%)</a:t>
              </a: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7025152" y="1392180"/>
              <a:ext cx="2208045" cy="670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38" b="1" dirty="0">
                  <a:solidFill>
                    <a:srgbClr val="080808"/>
                  </a:solidFill>
                </a:rPr>
                <a:t>        </a:t>
              </a:r>
            </a:p>
            <a:p>
              <a:r>
                <a:rPr lang="en-US" sz="638" b="1" dirty="0">
                  <a:solidFill>
                    <a:srgbClr val="080808"/>
                  </a:solidFill>
                </a:rPr>
                <a:t>     </a:t>
              </a:r>
              <a:r>
                <a:rPr lang="en-US" sz="1050" b="1" dirty="0">
                  <a:solidFill>
                    <a:srgbClr val="080808"/>
                  </a:solidFill>
                </a:rPr>
                <a:t>     Yes</a:t>
              </a:r>
            </a:p>
            <a:p>
              <a:r>
                <a:rPr lang="en-US" sz="1050" b="1" dirty="0">
                  <a:solidFill>
                    <a:srgbClr val="080808"/>
                  </a:solidFill>
                </a:rPr>
                <a:t>        No</a:t>
              </a:r>
            </a:p>
            <a:p>
              <a:r>
                <a:rPr lang="en-US" sz="1050" b="1" dirty="0">
                  <a:solidFill>
                    <a:srgbClr val="080808"/>
                  </a:solidFill>
                </a:rPr>
                <a:t>+ Confirmed CR/PR</a:t>
              </a:r>
            </a:p>
          </p:txBody>
        </p:sp>
        <p:sp>
          <p:nvSpPr>
            <p:cNvPr id="445" name="Rectangle 444"/>
            <p:cNvSpPr/>
            <p:nvPr/>
          </p:nvSpPr>
          <p:spPr>
            <a:xfrm rot="5400000">
              <a:off x="7223583" y="1653221"/>
              <a:ext cx="91440" cy="18288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446" name="Rectangle 445"/>
            <p:cNvSpPr/>
            <p:nvPr/>
          </p:nvSpPr>
          <p:spPr>
            <a:xfrm rot="5400000">
              <a:off x="7220003" y="1526510"/>
              <a:ext cx="91440" cy="182881"/>
            </a:xfrm>
            <a:prstGeom prst="rect">
              <a:avLst/>
            </a:prstGeom>
            <a:solidFill>
              <a:srgbClr val="006D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563818" y="4935751"/>
            <a:ext cx="16802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Overman et al. </a:t>
            </a:r>
            <a:r>
              <a:rPr lang="en-US" sz="900" dirty="0"/>
              <a:t>Lancet </a:t>
            </a:r>
            <a:r>
              <a:rPr lang="en-US" sz="900" dirty="0" err="1"/>
              <a:t>Onc</a:t>
            </a:r>
            <a:r>
              <a:rPr lang="en-US" sz="9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3172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7954" y="168666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MSI-H/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dMMR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Phase III CRC Trials</a:t>
            </a:r>
            <a:endParaRPr lang="en-US" sz="2250" dirty="0">
              <a:latin typeface="Arial"/>
              <a:cs typeface="Arial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593770" y="2335360"/>
            <a:ext cx="2090981" cy="420944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NRG-CR1556/SWOG-1610</a:t>
            </a:r>
          </a:p>
          <a:p>
            <a:pPr algn="ctr"/>
            <a:r>
              <a:rPr lang="en-GB" sz="1200" b="1" dirty="0">
                <a:solidFill>
                  <a:schemeClr val="tx1"/>
                </a:solidFill>
                <a:latin typeface="Arial"/>
                <a:cs typeface="Arial"/>
              </a:rPr>
              <a:t>MSI-high </a:t>
            </a:r>
            <a:r>
              <a:rPr lang="en-GB" sz="1200" b="1" dirty="0" err="1">
                <a:solidFill>
                  <a:schemeClr val="tx1"/>
                </a:solidFill>
                <a:latin typeface="Arial"/>
                <a:cs typeface="Arial"/>
              </a:rPr>
              <a:t>mCRC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206145" y="2395543"/>
            <a:ext cx="753788" cy="39729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44004" y="1999684"/>
            <a:ext cx="2327527" cy="30533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1000" tIns="27000" rIns="81000" bIns="27000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mFOLFOX6/Bevacizumab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44004" y="2826264"/>
            <a:ext cx="2327527" cy="36807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DDDDDD"/>
              </a:buClr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mFOLFOX6/</a:t>
            </a:r>
            <a:r>
              <a:rPr lang="en-US" sz="1200" b="1" dirty="0" err="1">
                <a:solidFill>
                  <a:schemeClr val="tx1"/>
                </a:solidFill>
                <a:latin typeface="Arial"/>
                <a:cs typeface="Arial"/>
              </a:rPr>
              <a:t>Bevacizumab</a:t>
            </a:r>
            <a:endParaRPr lang="en-US" sz="12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buClr>
                <a:srgbClr val="DDDDDD"/>
              </a:buClr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+ </a:t>
            </a:r>
            <a:r>
              <a:rPr lang="en-US" sz="1200" b="1" dirty="0" err="1">
                <a:solidFill>
                  <a:schemeClr val="tx1"/>
                </a:solidFill>
                <a:latin typeface="Arial"/>
                <a:cs typeface="Arial"/>
              </a:rPr>
              <a:t>Atezolizumab</a:t>
            </a:r>
            <a:endParaRPr lang="en-US" sz="12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3805936" y="2621032"/>
            <a:ext cx="279026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145A96"/>
              </a:solidFill>
              <a:latin typeface="Arial"/>
              <a:cs typeface="Arial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V="1">
            <a:off x="4984759" y="2223808"/>
            <a:ext cx="449765" cy="239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145A96"/>
              </a:solidFill>
              <a:latin typeface="Arial"/>
              <a:cs typeface="Arial"/>
            </a:endParaRP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4890212" y="2779594"/>
            <a:ext cx="448309" cy="23934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145A96"/>
              </a:solidFill>
              <a:latin typeface="Arial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44004" y="2451164"/>
            <a:ext cx="2327527" cy="269544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1000" tIns="27000" rIns="81000" bIns="27000" anchor="ctr"/>
          <a:lstStyle/>
          <a:p>
            <a:pPr algn="ctr">
              <a:defRPr/>
            </a:pPr>
            <a:r>
              <a:rPr lang="en-US" sz="1200" b="1" dirty="0" err="1">
                <a:solidFill>
                  <a:schemeClr val="tx1"/>
                </a:solidFill>
                <a:latin typeface="Arial"/>
                <a:cs typeface="Arial"/>
              </a:rPr>
              <a:t>Atezolizumab</a:t>
            </a:r>
            <a:endParaRPr lang="en-US" sz="12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5059495" y="2623715"/>
            <a:ext cx="279026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145A96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4647" y="2894183"/>
            <a:ext cx="2178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PI: James Lee and Michael </a:t>
            </a:r>
            <a:r>
              <a:rPr lang="en-US" sz="900" dirty="0" err="1"/>
              <a:t>Overman</a:t>
            </a:r>
            <a:endParaRPr lang="en-US" sz="900" dirty="0"/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1747680" y="1102030"/>
            <a:ext cx="1776525" cy="431615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/>
                <a:cs typeface="Arial"/>
              </a:rPr>
              <a:t>KEYNOTE 177</a:t>
            </a:r>
          </a:p>
          <a:p>
            <a:pPr algn="ctr"/>
            <a:r>
              <a:rPr lang="en-GB" sz="1200" b="1" dirty="0">
                <a:solidFill>
                  <a:schemeClr val="tx1"/>
                </a:solidFill>
                <a:latin typeface="Arial"/>
                <a:cs typeface="Arial"/>
              </a:rPr>
              <a:t>MSI-high </a:t>
            </a:r>
            <a:r>
              <a:rPr lang="en-GB" sz="1200" b="1" dirty="0" err="1">
                <a:solidFill>
                  <a:schemeClr val="tx1"/>
                </a:solidFill>
                <a:latin typeface="Arial"/>
                <a:cs typeface="Arial"/>
              </a:rPr>
              <a:t>mCRC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4241280" y="1178019"/>
            <a:ext cx="698849" cy="35482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444003" y="1080954"/>
            <a:ext cx="2157885" cy="25594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1000" tIns="27000" rIns="81000" bIns="27000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mFOLFOX6/Bevacizumab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444003" y="1426416"/>
            <a:ext cx="2157885" cy="2953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DDDDDD"/>
              </a:buClr>
              <a:defRPr/>
            </a:pPr>
            <a:r>
              <a:rPr lang="en-US" sz="1200" b="1" dirty="0" err="1">
                <a:solidFill>
                  <a:schemeClr val="tx1"/>
                </a:solidFill>
                <a:latin typeface="Arial"/>
                <a:cs typeface="Arial"/>
              </a:rPr>
              <a:t>Pembrolizumab</a:t>
            </a:r>
            <a:endParaRPr lang="en-US" sz="12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3619067" y="1366289"/>
            <a:ext cx="465895" cy="4836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145A96"/>
              </a:solidFill>
              <a:latin typeface="Arial"/>
              <a:cs typeface="Arial"/>
            </a:endParaRPr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 flipV="1">
            <a:off x="5028717" y="1213062"/>
            <a:ext cx="288314" cy="71799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145A96"/>
              </a:solidFill>
              <a:latin typeface="Arial"/>
              <a:cs typeface="Arial"/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5027280" y="1416732"/>
            <a:ext cx="258689" cy="12734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145A96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5790" y="1598246"/>
            <a:ext cx="10393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PI: Luis Diaz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5145" y="643763"/>
            <a:ext cx="211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>
                <a:solidFill>
                  <a:srgbClr val="C00000"/>
                </a:solidFill>
              </a:rPr>
              <a:t>Frontline Metastatic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14123" y="3422509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>
                <a:solidFill>
                  <a:srgbClr val="C00000"/>
                </a:solidFill>
              </a:rPr>
              <a:t>Stage III Adjuvant</a:t>
            </a:r>
          </a:p>
        </p:txBody>
      </p:sp>
      <p:sp>
        <p:nvSpPr>
          <p:cNvPr id="32" name="Rectangle à coins arrondis 7"/>
          <p:cNvSpPr>
            <a:spLocks noChangeArrowheads="1"/>
          </p:cNvSpPr>
          <p:nvPr/>
        </p:nvSpPr>
        <p:spPr bwMode="auto">
          <a:xfrm>
            <a:off x="5301355" y="4552023"/>
            <a:ext cx="2603940" cy="414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rgbClr val="000000"/>
                </a:solidFill>
                <a:ea typeface="ＭＳ Ｐゴシック" charset="-128"/>
              </a:rPr>
              <a:t>mFOLFOX6 </a:t>
            </a:r>
            <a:r>
              <a:rPr lang="fr-FR" sz="1200" dirty="0">
                <a:solidFill>
                  <a:srgbClr val="000000"/>
                </a:solidFill>
                <a:ea typeface="ＭＳ Ｐゴシック" charset="-128"/>
              </a:rPr>
              <a:t>(12 cycles)</a:t>
            </a:r>
          </a:p>
        </p:txBody>
      </p:sp>
      <p:sp>
        <p:nvSpPr>
          <p:cNvPr id="34" name="Rectangle à coins arrondis 7"/>
          <p:cNvSpPr>
            <a:spLocks noChangeArrowheads="1"/>
          </p:cNvSpPr>
          <p:nvPr/>
        </p:nvSpPr>
        <p:spPr bwMode="auto">
          <a:xfrm>
            <a:off x="5338520" y="3870526"/>
            <a:ext cx="2603940" cy="41537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000000"/>
            </a:solidFill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  <a:ea typeface="ＭＳ Ｐゴシック" charset="-128"/>
              </a:rPr>
              <a:t>mFOLFOX6 + </a:t>
            </a:r>
            <a:r>
              <a:rPr lang="fr-FR" sz="1200" b="1" dirty="0" err="1">
                <a:solidFill>
                  <a:schemeClr val="tx1"/>
                </a:solidFill>
                <a:ea typeface="ＭＳ Ｐゴシック" charset="-128"/>
              </a:rPr>
              <a:t>Atezolizumab</a:t>
            </a:r>
            <a:r>
              <a:rPr lang="fr-FR" sz="1200" b="1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fr-FR" sz="1200" dirty="0">
                <a:solidFill>
                  <a:schemeClr val="tx1"/>
                </a:solidFill>
                <a:ea typeface="ＭＳ Ｐゴシック" charset="-128"/>
              </a:rPr>
              <a:t>(12 cycles) </a:t>
            </a:r>
          </a:p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  <a:ea typeface="ＭＳ Ｐゴシック" charset="-128"/>
              </a:rPr>
              <a:t>then</a:t>
            </a:r>
            <a:r>
              <a:rPr lang="fr-FR" sz="120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fr-FR" sz="1200" b="1" dirty="0" err="1">
                <a:solidFill>
                  <a:schemeClr val="tx1"/>
                </a:solidFill>
                <a:ea typeface="ＭＳ Ｐゴシック" charset="-128"/>
              </a:rPr>
              <a:t>Atezolizumab</a:t>
            </a:r>
            <a:r>
              <a:rPr lang="fr-FR" sz="1200" dirty="0">
                <a:solidFill>
                  <a:schemeClr val="tx1"/>
                </a:solidFill>
                <a:ea typeface="ＭＳ Ｐゴシック" charset="-128"/>
              </a:rPr>
              <a:t> x 6 </a:t>
            </a:r>
            <a:r>
              <a:rPr lang="fr-FR" sz="1200" dirty="0" err="1">
                <a:solidFill>
                  <a:schemeClr val="tx1"/>
                </a:solidFill>
                <a:ea typeface="ＭＳ Ｐゴシック" charset="-128"/>
              </a:rPr>
              <a:t>months</a:t>
            </a:r>
            <a:endParaRPr lang="fr-FR" sz="120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4179627" y="4197198"/>
            <a:ext cx="698849" cy="35482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R</a:t>
            </a: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3735629" y="4398580"/>
            <a:ext cx="287680" cy="354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145A96"/>
              </a:solidFill>
              <a:latin typeface="Arial"/>
              <a:cs typeface="Arial"/>
            </a:endParaRP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V="1">
            <a:off x="4973338" y="4197186"/>
            <a:ext cx="288314" cy="71799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145A96"/>
              </a:solidFill>
              <a:latin typeface="Arial"/>
              <a:cs typeface="Arial"/>
            </a:endParaRPr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>
            <a:off x="4960271" y="4498458"/>
            <a:ext cx="258689" cy="12734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145A96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98726" y="4668465"/>
            <a:ext cx="103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PI: Frank </a:t>
            </a:r>
            <a:r>
              <a:rPr lang="en-US" sz="900" dirty="0" err="1"/>
              <a:t>Sinicrope</a:t>
            </a:r>
            <a:endParaRPr lang="en-US" sz="900" dirty="0"/>
          </a:p>
        </p:txBody>
      </p:sp>
      <p:sp>
        <p:nvSpPr>
          <p:cNvPr id="40" name="AutoShape 6"/>
          <p:cNvSpPr>
            <a:spLocks noChangeArrowheads="1"/>
          </p:cNvSpPr>
          <p:nvPr/>
        </p:nvSpPr>
        <p:spPr bwMode="auto">
          <a:xfrm>
            <a:off x="1597217" y="4221305"/>
            <a:ext cx="2090981" cy="420944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Alliance 021502</a:t>
            </a:r>
          </a:p>
          <a:p>
            <a:pPr algn="ctr"/>
            <a:r>
              <a:rPr lang="en-GB" sz="1200" b="1" dirty="0">
                <a:solidFill>
                  <a:schemeClr val="tx1"/>
                </a:solidFill>
                <a:latin typeface="Arial"/>
                <a:cs typeface="Arial"/>
              </a:rPr>
              <a:t>Resected Stage III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5329" y="4668465"/>
            <a:ext cx="5293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/>
              <a:t>N=700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35329" y="2779595"/>
            <a:ext cx="5293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N=311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47134" y="1542953"/>
            <a:ext cx="5293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N=270</a:t>
            </a:r>
          </a:p>
        </p:txBody>
      </p:sp>
    </p:spTree>
    <p:extLst>
      <p:ext uri="{BB962C8B-B14F-4D97-AF65-F5344CB8AC3E}">
        <p14:creationId xmlns:p14="http://schemas.microsoft.com/office/powerpoint/2010/main" val="8250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6" y="833171"/>
            <a:ext cx="4252766" cy="1298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54"/>
          <a:stretch/>
        </p:blipFill>
        <p:spPr>
          <a:xfrm>
            <a:off x="26376" y="2254724"/>
            <a:ext cx="4818228" cy="27093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81"/>
            <a:ext cx="6172200" cy="36181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Pembrolizumab</a:t>
            </a:r>
            <a:r>
              <a:rPr lang="en-US" dirty="0" smtClean="0"/>
              <a:t>: Non-CRC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16871" y="4849122"/>
            <a:ext cx="210987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Lee et al Science 2017, </a:t>
            </a:r>
            <a:r>
              <a:rPr lang="en-US" sz="750" dirty="0" err="1"/>
              <a:t>Pembrolizumab</a:t>
            </a:r>
            <a:r>
              <a:rPr lang="en-US" sz="750" dirty="0"/>
              <a:t> FDA label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532" r="49216" b="57705"/>
          <a:stretch/>
        </p:blipFill>
        <p:spPr>
          <a:xfrm>
            <a:off x="5038927" y="920198"/>
            <a:ext cx="4105073" cy="368599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85856" y="1327638"/>
            <a:ext cx="4252766" cy="87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2909" y="2853496"/>
            <a:ext cx="4731695" cy="4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403940"/>
              </p:ext>
            </p:extLst>
          </p:nvPr>
        </p:nvGraphicFramePr>
        <p:xfrm>
          <a:off x="1591407" y="602268"/>
          <a:ext cx="6315170" cy="4277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4"/>
                <a:gridCol w="1497330"/>
                <a:gridCol w="1602591"/>
                <a:gridCol w="1393943"/>
                <a:gridCol w="1650182"/>
              </a:tblGrid>
              <a:tr h="23336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Cancer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Match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Foundation</a:t>
                      </a:r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err="1">
                          <a:effectLst/>
                        </a:rPr>
                        <a:t>Caris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</a:tr>
              <a:tr h="23277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b="1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Gastroesophageal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0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r>
                        <a:rPr lang="sk-SK" sz="1000" b="1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7/142 (4.9%)</a:t>
                      </a:r>
                      <a:endParaRPr lang="sk-SK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6/400 (1.5%)</a:t>
                      </a:r>
                      <a:endParaRPr lang="mr-IN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20256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Esophageal SCC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1/19</a:t>
                      </a:r>
                      <a:r>
                        <a:rPr lang="en-US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mr-IN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5.3%)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89986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Gastric/GEJ Adenoca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4/79 (5.1%)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6/91 (6.2%)*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7163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Esophageal Adenoca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2/44 (4.5%)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9/91 (0%)**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246375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b="1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CRC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20/723 (2.8%)</a:t>
                      </a:r>
                      <a:endParaRPr lang="mr-IN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42/1185 (3.5%)</a:t>
                      </a:r>
                      <a:endParaRPr lang="mr-IN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38/888 (4.1%)</a:t>
                      </a:r>
                      <a:endParaRPr lang="mr-IN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sk-SK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Rectal </a:t>
                      </a:r>
                      <a:r>
                        <a:rPr lang="en-US" sz="1000" u="none" strike="noStrike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Adenoca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1/205 (0.5%)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sk-SK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Colon </a:t>
                      </a:r>
                      <a:r>
                        <a:rPr lang="en-US" sz="1000" u="none" strike="noStrike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Adenoca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19/518 (3.7%)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94186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Small bowel </a:t>
                      </a:r>
                      <a:r>
                        <a:rPr lang="en-US" sz="1000" b="1" u="none" strike="noStrike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Adenoca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b="1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1/27 (3.7%)</a:t>
                      </a:r>
                      <a:endParaRPr lang="mr-IN" sz="10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b="1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6/70 (8.6%)</a:t>
                      </a:r>
                      <a:endParaRPr lang="mr-IN" sz="10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1/35 (2.8%)***</a:t>
                      </a:r>
                      <a:endParaRPr lang="mr-IN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94186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b="1" u="none" strike="noStrike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Panceatic</a:t>
                      </a:r>
                      <a:r>
                        <a:rPr lang="en-US" sz="10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000" b="1" u="none" strike="noStrike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Adenoca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b="1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1/267 (0.4%)</a:t>
                      </a:r>
                      <a:endParaRPr lang="mr-IN" sz="10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b="1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1/459 (0.2%)</a:t>
                      </a:r>
                      <a:endParaRPr lang="mr-IN" sz="10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7/316 (2.2%)</a:t>
                      </a:r>
                      <a:endParaRPr lang="mr-IN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94186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Uterine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34/237 (14.3%)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39/277 (14.1%)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62/365 (14.5%)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Prostate</a:t>
                      </a:r>
                      <a:endParaRPr lang="en-US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7/122 (5.7%)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11/178 (6.2%)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3/128 (2.3%)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Breast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8/566 (1.4%)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2/1459 (0.1%)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2/705 (0.3%)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NSCLC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2/244 (0.8%)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5/2112 (0.2%)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9/1042 (0.9%)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SCLC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2/65 (3.1%)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1/52 </a:t>
                      </a:r>
                      <a:r>
                        <a:rPr lang="mr-IN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en-US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</a:t>
                      </a:r>
                      <a:r>
                        <a:rPr lang="mr-IN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b="1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Hepatobiliary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4/166 (2.4%)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b="1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9/389 (2.3%)</a:t>
                      </a:r>
                      <a:endParaRPr lang="mr-IN" sz="10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mr-IN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Gallbladder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1/37 (2.7%)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sk-SK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24637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Cholangiocarcinoma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3/129 (2.3%)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3/89 (3.3%)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sk-SK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0/30 (0%)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1/47 (2.1%)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2/431 (0.5%)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Neuroendocrine NOS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1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1/99 (1%)</a:t>
                      </a:r>
                      <a:endParaRPr lang="mr-IN" sz="10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b="1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1/431 (0.2%)</a:t>
                      </a:r>
                      <a:endParaRPr lang="mr-IN" sz="10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1000" b="1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3/124 (2.4%)</a:t>
                      </a:r>
                      <a:endParaRPr lang="mr-IN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94186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b="0" u="none" strike="noStrike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Panc</a:t>
                      </a:r>
                      <a:r>
                        <a:rPr lang="en-US" sz="10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000" b="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Neuroendocrine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2/28 (7.1%)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  <a:tr h="1647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CUP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0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22/815 (2.7%)</a:t>
                      </a:r>
                      <a:endParaRPr lang="mr-IN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6/421 (1.4%)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763" marR="4763" marT="4763" marB="0" anchor="ctr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349071" y="0"/>
            <a:ext cx="6557507" cy="616227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err="1"/>
              <a:t>dMMR</a:t>
            </a:r>
            <a:r>
              <a:rPr lang="en-US" sz="2700" dirty="0"/>
              <a:t> Rates Across Platforms (Metastatic Pts)</a:t>
            </a:r>
            <a:endParaRPr lang="en-US" sz="2325" u="sng" dirty="0"/>
          </a:p>
        </p:txBody>
      </p:sp>
      <p:sp>
        <p:nvSpPr>
          <p:cNvPr id="2" name="Rectangle 1"/>
          <p:cNvSpPr/>
          <p:nvPr/>
        </p:nvSpPr>
        <p:spPr>
          <a:xfrm>
            <a:off x="0" y="4880123"/>
            <a:ext cx="66402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CARIS groupings of *gastric cancer; **</a:t>
            </a:r>
            <a:r>
              <a:rPr lang="en-US" sz="900" b="1" dirty="0" err="1"/>
              <a:t>esophagel</a:t>
            </a:r>
            <a:r>
              <a:rPr lang="en-US" sz="900" b="1" dirty="0"/>
              <a:t>/GEJ; *** "small intestinal malignancies"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3739" y="4900582"/>
            <a:ext cx="4668715" cy="210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Le et al. Science 2017; Conley et al. abstract A53 AACR Molecular Targets; Chalmers et al. Genome Medicine </a:t>
            </a:r>
            <a:r>
              <a:rPr lang="en-US" sz="750" dirty="0" smtClean="0"/>
              <a:t>2017</a:t>
            </a: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497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79562"/>
            <a:ext cx="6172200" cy="5342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KEYNOTE-028 for PD-L1+ CRC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78876" y="4947293"/>
            <a:ext cx="120898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O’Neil et al. ESMO 2015</a:t>
            </a:r>
          </a:p>
        </p:txBody>
      </p:sp>
      <p:pic>
        <p:nvPicPr>
          <p:cNvPr id="5" name="Picture 4" descr="Screen Shot 2015-09-29 at 12.55.5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8"/>
          <a:stretch/>
        </p:blipFill>
        <p:spPr>
          <a:xfrm>
            <a:off x="1952625" y="2051693"/>
            <a:ext cx="523875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0250" y="793651"/>
            <a:ext cx="642547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500" dirty="0" err="1"/>
              <a:t>Pembrolizumab</a:t>
            </a:r>
            <a:r>
              <a:rPr lang="en-US" sz="1500" dirty="0"/>
              <a:t> 10mg/kg IV q2wks</a:t>
            </a:r>
          </a:p>
          <a:p>
            <a:pPr marL="214313" indent="-214313">
              <a:buFont typeface="Arial"/>
              <a:buChar char="•"/>
            </a:pPr>
            <a:r>
              <a:rPr lang="en-US" sz="1500" dirty="0"/>
              <a:t>PD-L1+: “membranous PD-L1 expression in ≥1% of cells in tumor and </a:t>
            </a:r>
            <a:r>
              <a:rPr lang="en-US" sz="1500" dirty="0" err="1"/>
              <a:t>stroma</a:t>
            </a:r>
            <a:r>
              <a:rPr lang="en-US" sz="1500" dirty="0"/>
              <a:t>”</a:t>
            </a:r>
          </a:p>
          <a:p>
            <a:endParaRPr lang="en-US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2768536" y="1473705"/>
            <a:ext cx="3957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33/137 (24.1%) PD-L1+ </a:t>
            </a:r>
            <a:r>
              <a:rPr lang="en-US" sz="1800" dirty="0"/>
              <a:t>with 23 enrolled</a:t>
            </a:r>
          </a:p>
          <a:p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451689" y="3924300"/>
            <a:ext cx="2532746" cy="6349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 dirty="0"/>
              <a:t>ORR 4.3%</a:t>
            </a:r>
          </a:p>
          <a:p>
            <a:pPr algn="ctr"/>
            <a:r>
              <a:rPr lang="en-US" sz="1013" dirty="0"/>
              <a:t>SD 17.4%</a:t>
            </a:r>
          </a:p>
          <a:p>
            <a:pPr algn="ctr"/>
            <a:r>
              <a:rPr lang="en-US" sz="1013" dirty="0"/>
              <a:t>(</a:t>
            </a:r>
            <a:r>
              <a:rPr lang="en-US" sz="1013" b="1" dirty="0"/>
              <a:t>Only MSI-high </a:t>
            </a:r>
            <a:r>
              <a:rPr lang="en-US" sz="1013" b="1" dirty="0" err="1"/>
              <a:t>pt</a:t>
            </a:r>
            <a:r>
              <a:rPr lang="en-US" sz="1013" b="1" dirty="0"/>
              <a:t> </a:t>
            </a:r>
            <a:r>
              <a:rPr lang="en-US" sz="1500" b="1" dirty="0"/>
              <a:t>was</a:t>
            </a:r>
            <a:r>
              <a:rPr lang="en-US" sz="1013" b="1" dirty="0"/>
              <a:t> the one responder</a:t>
            </a:r>
            <a:r>
              <a:rPr lang="en-US" sz="1013" dirty="0"/>
              <a:t>)</a:t>
            </a:r>
          </a:p>
        </p:txBody>
      </p:sp>
      <p:sp>
        <p:nvSpPr>
          <p:cNvPr id="8" name="Right Arrow 7"/>
          <p:cNvSpPr/>
          <p:nvPr/>
        </p:nvSpPr>
        <p:spPr>
          <a:xfrm rot="20075959">
            <a:off x="6221282" y="4272309"/>
            <a:ext cx="586739" cy="160576"/>
          </a:xfrm>
          <a:prstGeom prst="right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872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Autofit/>
          </a:bodyPr>
          <a:lstStyle/>
          <a:p>
            <a:r>
              <a:rPr lang="en-US" sz="2100" dirty="0"/>
              <a:t>Clinical activity and safety of </a:t>
            </a:r>
            <a:r>
              <a:rPr lang="en-US" sz="2100" dirty="0" err="1"/>
              <a:t>cobimetinib</a:t>
            </a:r>
            <a:r>
              <a:rPr lang="en-US" sz="2100" dirty="0"/>
              <a:t> and </a:t>
            </a:r>
            <a:r>
              <a:rPr lang="en-US" sz="2100" dirty="0" err="1"/>
              <a:t>atezolizumab</a:t>
            </a:r>
            <a:r>
              <a:rPr lang="en-US" sz="2100" dirty="0"/>
              <a:t> in colorectal cancer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22" y="4866500"/>
            <a:ext cx="1337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Bendell</a:t>
            </a:r>
            <a:r>
              <a:rPr lang="en-US" sz="900" dirty="0"/>
              <a:t> et al. ASCO 2016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3813" y="859874"/>
            <a:ext cx="6880380" cy="3677847"/>
            <a:chOff x="206120" y="765574"/>
            <a:chExt cx="9173840" cy="3677847"/>
          </a:xfrm>
        </p:grpSpPr>
        <p:grpSp>
          <p:nvGrpSpPr>
            <p:cNvPr id="6" name="Group 5"/>
            <p:cNvGrpSpPr/>
            <p:nvPr/>
          </p:nvGrpSpPr>
          <p:grpSpPr>
            <a:xfrm>
              <a:off x="206120" y="765574"/>
              <a:ext cx="5673697" cy="3677847"/>
              <a:chOff x="206120" y="765574"/>
              <a:chExt cx="5673697" cy="367784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06120" y="765574"/>
                <a:ext cx="5673697" cy="3677847"/>
                <a:chOff x="178127" y="765574"/>
                <a:chExt cx="5673697" cy="3677847"/>
              </a:xfrm>
            </p:grpSpPr>
            <p:pic>
              <p:nvPicPr>
                <p:cNvPr id="20" name="Picture 19"/>
                <p:cNvPicPr preferRelativeResize="0"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9954" y="765574"/>
                  <a:ext cx="5361870" cy="3501771"/>
                </a:xfrm>
                <a:prstGeom prst="rect">
                  <a:avLst/>
                </a:prstGeom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2465178" y="4212589"/>
                  <a:ext cx="147732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Time on Study (</a:t>
                  </a:r>
                  <a:r>
                    <a:rPr lang="en-US" sz="900" dirty="0" err="1"/>
                    <a:t>mo</a:t>
                  </a:r>
                  <a:r>
                    <a:rPr lang="en-US" sz="900" dirty="0"/>
                    <a:t>)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 rot="16200000">
                  <a:off x="-1130376" y="2298018"/>
                  <a:ext cx="2924782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/>
                    <a:t>Change in Sum of Longest Diameters from Baseline, %</a:t>
                  </a: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2311979" y="1125567"/>
                <a:ext cx="2543355" cy="844217"/>
                <a:chOff x="2311979" y="1125567"/>
                <a:chExt cx="2543355" cy="844217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2493171" y="1596016"/>
                  <a:ext cx="2362163" cy="2135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88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Discontinued </a:t>
                  </a:r>
                  <a:r>
                    <a:rPr lang="en-US" sz="788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atezolizumab</a:t>
                  </a:r>
                  <a:endParaRPr lang="en-US" sz="788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2311979" y="1413902"/>
                  <a:ext cx="217170" cy="0"/>
                </a:xfrm>
                <a:prstGeom prst="line">
                  <a:avLst/>
                </a:prstGeom>
                <a:ln w="19050">
                  <a:solidFill>
                    <a:srgbClr val="3A55A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2311979" y="1571172"/>
                  <a:ext cx="217170" cy="0"/>
                </a:xfrm>
                <a:prstGeom prst="line">
                  <a:avLst/>
                </a:prstGeom>
                <a:ln w="19050">
                  <a:solidFill>
                    <a:srgbClr val="4B7C2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2493170" y="1440367"/>
                  <a:ext cx="718573" cy="2135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88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PR/</a:t>
                  </a:r>
                  <a:r>
                    <a:rPr lang="en-US" sz="788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CR</a:t>
                  </a:r>
                  <a:r>
                    <a:rPr lang="en-US" sz="788" baseline="30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  <a:endParaRPr lang="en-US" sz="788" baseline="30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2311979" y="1256372"/>
                  <a:ext cx="217170" cy="0"/>
                </a:xfrm>
                <a:prstGeom prst="line">
                  <a:avLst/>
                </a:prstGeom>
                <a:ln w="19050">
                  <a:solidFill>
                    <a:srgbClr val="E91D2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lowchart: Decision 17"/>
                <p:cNvSpPr/>
                <p:nvPr/>
              </p:nvSpPr>
              <p:spPr>
                <a:xfrm>
                  <a:off x="2361128" y="1667385"/>
                  <a:ext cx="118872" cy="118872"/>
                </a:xfrm>
                <a:prstGeom prst="flowChartDecis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  <p:sp>
              <p:nvSpPr>
                <p:cNvPr id="16" name="Isosceles Triangle 15"/>
                <p:cNvSpPr/>
                <p:nvPr/>
              </p:nvSpPr>
              <p:spPr>
                <a:xfrm>
                  <a:off x="2361128" y="1827567"/>
                  <a:ext cx="118872" cy="118872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493168" y="1756199"/>
                  <a:ext cx="2067758" cy="2135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88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New lesion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483031" y="1278771"/>
                  <a:ext cx="434307" cy="2135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88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SD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493170" y="1125567"/>
                  <a:ext cx="1700479" cy="2135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88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PD</a:t>
                  </a:r>
                </a:p>
              </p:txBody>
            </p:sp>
          </p:grpSp>
        </p:grpSp>
        <p:sp>
          <p:nvSpPr>
            <p:cNvPr id="7" name="Rectangle 6"/>
            <p:cNvSpPr/>
            <p:nvPr/>
          </p:nvSpPr>
          <p:spPr>
            <a:xfrm>
              <a:off x="4311473" y="2466251"/>
              <a:ext cx="5068487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buClr>
                  <a:srgbClr val="0070C0"/>
                </a:buClr>
                <a:buSzPct val="110000"/>
              </a:pPr>
              <a:endPara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spcAft>
                  <a:spcPts val="900"/>
                </a:spcAft>
                <a:buClr>
                  <a:srgbClr val="0070C0"/>
                </a:buClr>
                <a:buSzPct val="110000"/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of 4 responders MSS (4</a:t>
              </a:r>
              <a:r>
                <a:rPr lang="en-US" sz="9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MSI-high) </a:t>
              </a:r>
            </a:p>
            <a:p>
              <a:pPr marL="214313" indent="-214313">
                <a:spcAft>
                  <a:spcPts val="900"/>
                </a:spcAft>
                <a:buClr>
                  <a:srgbClr val="0070C0"/>
                </a:buClr>
                <a:buSzPct val="110000"/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of 4 responders PDL-1 negative (&lt;1%)</a:t>
              </a:r>
            </a:p>
            <a:p>
              <a:pPr marL="214313" indent="-214313">
                <a:spcAft>
                  <a:spcPts val="900"/>
                </a:spcAft>
                <a:buClr>
                  <a:srgbClr val="0070C0"/>
                </a:buClr>
                <a:buSzPct val="110000"/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Median duration of response not reached (range: 5.4 to 11.1+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831093" y="901478"/>
            <a:ext cx="1539826" cy="148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101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CRC</a:t>
            </a:r>
          </a:p>
          <a:p>
            <a:pPr marL="214313" indent="-214313">
              <a:spcAft>
                <a:spcPts val="225"/>
              </a:spcAft>
              <a:buFont typeface="Arial"/>
              <a:buChar char="•"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KRAS mutant </a:t>
            </a:r>
          </a:p>
          <a:p>
            <a:pPr marL="214313" indent="-214313">
              <a:spcAft>
                <a:spcPts val="225"/>
              </a:spcAft>
              <a:buFont typeface="Arial"/>
              <a:buChar char="•"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KRAS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25"/>
              </a:spcAft>
            </a:pPr>
            <a:endParaRPr lang="en-US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25"/>
              </a:spcAft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 </a:t>
            </a:r>
            <a:r>
              <a:rPr lang="en-US" sz="10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cobi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 QD 21/28d</a:t>
            </a:r>
            <a:endParaRPr lang="en-US" sz="105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25"/>
              </a:spcAft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mg </a:t>
            </a:r>
            <a:r>
              <a:rPr lang="en-US" sz="10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atezo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q2w</a:t>
            </a:r>
          </a:p>
          <a:p>
            <a:endParaRPr lang="en-US" sz="1013" dirty="0"/>
          </a:p>
        </p:txBody>
      </p:sp>
      <p:sp>
        <p:nvSpPr>
          <p:cNvPr id="41" name="TextBox 40"/>
          <p:cNvSpPr txBox="1"/>
          <p:nvPr/>
        </p:nvSpPr>
        <p:spPr>
          <a:xfrm>
            <a:off x="3469919" y="1188777"/>
            <a:ext cx="883409" cy="5599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13" dirty="0"/>
              <a:t>RR 17%</a:t>
            </a:r>
          </a:p>
          <a:p>
            <a:pPr algn="ctr"/>
            <a:r>
              <a:rPr lang="en-US" sz="1013" dirty="0"/>
              <a:t>SD 22%</a:t>
            </a:r>
          </a:p>
          <a:p>
            <a:pPr algn="ctr"/>
            <a:r>
              <a:rPr lang="en-US" sz="1013" dirty="0"/>
              <a:t>PD 52%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659592" y="3864103"/>
            <a:ext cx="2193047" cy="1231272"/>
            <a:chOff x="63646" y="1069326"/>
            <a:chExt cx="2924063" cy="1231272"/>
          </a:xfrm>
        </p:grpSpPr>
        <p:sp>
          <p:nvSpPr>
            <p:cNvPr id="43" name="TextBox 42"/>
            <p:cNvSpPr txBox="1"/>
            <p:nvPr/>
          </p:nvSpPr>
          <p:spPr>
            <a:xfrm rot="16200000">
              <a:off x="-93850" y="1612132"/>
              <a:ext cx="6535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CD8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29370" y="1069326"/>
              <a:ext cx="12801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Baseline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46318" y="1069326"/>
              <a:ext cx="12801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srgbClr val="4BB2FF"/>
                  </a:solidFill>
                </a:rPr>
                <a:t>Cobi+Atezo</a:t>
              </a:r>
              <a:endParaRPr lang="en-US" sz="1050" b="1" dirty="0">
                <a:solidFill>
                  <a:srgbClr val="4BB2FF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29369" y="1322190"/>
              <a:ext cx="2597108" cy="978408"/>
              <a:chOff x="1503874" y="354067"/>
              <a:chExt cx="3463846" cy="1304935"/>
            </a:xfrm>
          </p:grpSpPr>
          <p:pic>
            <p:nvPicPr>
              <p:cNvPr id="52" name="Picture 51" descr="capture.jp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0330" y="354067"/>
                <a:ext cx="1707390" cy="130493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5" name="Picture 54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3874" y="354067"/>
                <a:ext cx="1707390" cy="130493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48" name="TextBox 6"/>
            <p:cNvSpPr txBox="1">
              <a:spLocks noChangeArrowheads="1"/>
            </p:cNvSpPr>
            <p:nvPr/>
          </p:nvSpPr>
          <p:spPr bwMode="auto">
            <a:xfrm>
              <a:off x="988521" y="2023599"/>
              <a:ext cx="682239" cy="23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dirty="0"/>
                <a:t>0.03%</a:t>
              </a:r>
            </a:p>
          </p:txBody>
        </p:sp>
        <p:sp>
          <p:nvSpPr>
            <p:cNvPr id="49" name="TextBox 6"/>
            <p:cNvSpPr txBox="1">
              <a:spLocks noChangeArrowheads="1"/>
            </p:cNvSpPr>
            <p:nvPr/>
          </p:nvSpPr>
          <p:spPr bwMode="auto">
            <a:xfrm>
              <a:off x="2305470" y="2023599"/>
              <a:ext cx="682239" cy="23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 b="1" dirty="0">
                  <a:solidFill>
                    <a:srgbClr val="4BB2FF"/>
                  </a:solidFill>
                </a:rPr>
                <a:t>1.72%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282830" y="4651008"/>
            <a:ext cx="13388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KRAS mutant responder: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620796" y="2207197"/>
            <a:ext cx="2074607" cy="5599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13" b="1" dirty="0"/>
              <a:t>Oral Presentation A560</a:t>
            </a:r>
          </a:p>
          <a:p>
            <a:pPr algn="ctr"/>
            <a:r>
              <a:rPr lang="en-US" sz="1013" b="1" dirty="0"/>
              <a:t>Saturday 7am session</a:t>
            </a:r>
          </a:p>
          <a:p>
            <a:pPr algn="ctr"/>
            <a:r>
              <a:rPr lang="en-US" sz="1013" b="1" dirty="0"/>
              <a:t>Results from expansion enrollment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5048251" y="2476414"/>
            <a:ext cx="1401587" cy="10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0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7" y="1339101"/>
            <a:ext cx="7528533" cy="3261776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IMblaze370 Phase III study</a:t>
            </a:r>
            <a:br>
              <a:rPr lang="en-US" sz="2600" dirty="0"/>
            </a:br>
            <a:r>
              <a:rPr lang="en-US" sz="2600" b="1" dirty="0"/>
              <a:t>	</a:t>
            </a:r>
            <a:r>
              <a:rPr lang="en-US" sz="2600" b="1" u="sng" dirty="0"/>
              <a:t>Completed enrollment with expected results </a:t>
            </a:r>
            <a:r>
              <a:rPr lang="en-US" sz="2600" b="1" u="sng" dirty="0" smtClean="0"/>
              <a:t>2018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4412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1486904"/>
            <a:ext cx="5829300" cy="1102519"/>
          </a:xfrm>
        </p:spPr>
        <p:txBody>
          <a:bodyPr>
            <a:normAutofit/>
          </a:bodyPr>
          <a:lstStyle/>
          <a:p>
            <a:r>
              <a:rPr lang="en-US" dirty="0"/>
              <a:t> </a:t>
            </a:r>
            <a:r>
              <a:rPr lang="en-US" dirty="0" smtClean="0"/>
              <a:t>Immune Checkpoint Inhibitors in the Management of </a:t>
            </a:r>
            <a:r>
              <a:rPr lang="en-US" dirty="0" err="1" smtClean="0"/>
              <a:t>mCRC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0141" y="3678893"/>
            <a:ext cx="4800600" cy="115464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Michael </a:t>
            </a:r>
            <a:r>
              <a:rPr lang="en-US" dirty="0" err="1"/>
              <a:t>Overman</a:t>
            </a:r>
            <a:r>
              <a:rPr lang="en-US" dirty="0"/>
              <a:t>, </a:t>
            </a:r>
            <a:r>
              <a:rPr lang="en-US" dirty="0" smtClean="0"/>
              <a:t>MD</a:t>
            </a:r>
          </a:p>
          <a:p>
            <a:r>
              <a:rPr lang="en-US" dirty="0" smtClean="0"/>
              <a:t>Associate Professor</a:t>
            </a:r>
            <a:endParaRPr lang="en-US" dirty="0"/>
          </a:p>
          <a:p>
            <a:r>
              <a:rPr lang="en-US" dirty="0" smtClean="0"/>
              <a:t>Gastrointestinal </a:t>
            </a:r>
            <a:r>
              <a:rPr lang="en-US" dirty="0"/>
              <a:t>Medical </a:t>
            </a:r>
            <a:r>
              <a:rPr lang="en-US" dirty="0" smtClean="0"/>
              <a:t>Oncology</a:t>
            </a:r>
          </a:p>
          <a:p>
            <a:r>
              <a:rPr lang="en-US" dirty="0"/>
              <a:t>MD Anderson Cancer </a:t>
            </a:r>
            <a:r>
              <a:rPr lang="en-US" dirty="0" smtClean="0"/>
              <a:t>Center</a:t>
            </a:r>
          </a:p>
          <a:p>
            <a:r>
              <a:rPr lang="en-US" dirty="0" err="1" smtClean="0"/>
              <a:t>moverman@mdanderson.org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-1078767" y="-366580"/>
            <a:ext cx="4629150" cy="120161"/>
          </a:xfrm>
          <a:prstGeom prst="rect">
            <a:avLst/>
          </a:prstGeom>
          <a:solidFill>
            <a:srgbClr val="009999"/>
          </a:solidFill>
        </p:spPr>
        <p:txBody>
          <a:bodyPr vert="horz" wrap="square" lIns="0" tIns="0" rIns="0" bIns="0" rtlCol="0">
            <a:spAutoFit/>
          </a:bodyPr>
          <a:lstStyle/>
          <a:p>
            <a:pPr marL="879218"/>
            <a:r>
              <a:rPr sz="781" b="1" spc="5" dirty="0">
                <a:solidFill>
                  <a:srgbClr val="FFFFFF"/>
                </a:solidFill>
                <a:latin typeface="Arial"/>
                <a:cs typeface="Arial"/>
              </a:rPr>
              <a:t>Stu</a:t>
            </a:r>
            <a:r>
              <a:rPr sz="781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781" b="1" spc="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781" b="1" spc="-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1" b="1" spc="2" dirty="0">
                <a:solidFill>
                  <a:srgbClr val="FFFFFF"/>
                </a:solidFill>
                <a:latin typeface="Arial"/>
                <a:cs typeface="Arial"/>
              </a:rPr>
              <a:t>2:</a:t>
            </a:r>
            <a:r>
              <a:rPr sz="781" b="1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1" b="1" spc="6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781" b="1" spc="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81" b="1" spc="5" dirty="0">
                <a:solidFill>
                  <a:srgbClr val="FFFFFF"/>
                </a:solidFill>
                <a:latin typeface="Arial"/>
                <a:cs typeface="Arial"/>
              </a:rPr>
              <a:t>-TCB</a:t>
            </a:r>
            <a:r>
              <a:rPr sz="781" b="1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1" b="1" spc="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781" b="1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1" b="1" spc="2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81" b="1" spc="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781" b="1" spc="5" dirty="0">
                <a:solidFill>
                  <a:srgbClr val="FFFFFF"/>
                </a:solidFill>
                <a:latin typeface="Arial"/>
                <a:cs typeface="Arial"/>
              </a:rPr>
              <a:t>zo</a:t>
            </a:r>
            <a:r>
              <a:rPr sz="781" b="1" spc="-2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781" b="1" spc="2" dirty="0">
                <a:solidFill>
                  <a:srgbClr val="FFFFFF"/>
                </a:solidFill>
                <a:latin typeface="Arial"/>
                <a:cs typeface="Arial"/>
              </a:rPr>
              <a:t>iz</a:t>
            </a:r>
            <a:r>
              <a:rPr sz="781" b="1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781" b="1" spc="6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781" b="1" spc="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781" b="1" spc="-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75" b="1" spc="-2" dirty="0">
                <a:solidFill>
                  <a:srgbClr val="FFFFFF"/>
                </a:solidFill>
                <a:latin typeface="Arial"/>
                <a:cs typeface="Arial"/>
              </a:rPr>
              <a:t>(n</a:t>
            </a:r>
            <a:r>
              <a:rPr sz="675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75" b="1" spc="-2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675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75" b="1" spc="-2" dirty="0">
                <a:solidFill>
                  <a:srgbClr val="FFFFFF"/>
                </a:solidFill>
                <a:latin typeface="Arial"/>
                <a:cs typeface="Arial"/>
              </a:rPr>
              <a:t>25,</a:t>
            </a:r>
            <a:r>
              <a:rPr sz="675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75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675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675" b="1" spc="-2" dirty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r>
              <a:rPr sz="675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75" b="1" spc="-2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r>
              <a:rPr sz="675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75" b="1" spc="-2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675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75" b="1" spc="-2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675" b="1" spc="-2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75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675" b="1" spc="-2" dirty="0">
                <a:solidFill>
                  <a:srgbClr val="FFFFFF"/>
                </a:solidFill>
                <a:latin typeface="Arial"/>
                <a:cs typeface="Arial"/>
              </a:rPr>
              <a:t>TCB)</a:t>
            </a:r>
            <a:endParaRPr sz="675">
              <a:latin typeface="Arial"/>
              <a:cs typeface="Arial"/>
            </a:endParaRPr>
          </a:p>
        </p:txBody>
      </p:sp>
      <p:grpSp>
        <p:nvGrpSpPr>
          <p:cNvPr id="199" name="Group 198"/>
          <p:cNvGrpSpPr/>
          <p:nvPr/>
        </p:nvGrpSpPr>
        <p:grpSpPr>
          <a:xfrm>
            <a:off x="4533901" y="2723321"/>
            <a:ext cx="4477515" cy="2130038"/>
            <a:chOff x="3280015" y="2424138"/>
            <a:chExt cx="5420505" cy="2378898"/>
          </a:xfrm>
        </p:grpSpPr>
        <p:sp>
          <p:nvSpPr>
            <p:cNvPr id="5" name="object 5"/>
            <p:cNvSpPr/>
            <p:nvPr/>
          </p:nvSpPr>
          <p:spPr>
            <a:xfrm>
              <a:off x="3822138" y="3902257"/>
              <a:ext cx="4876324" cy="0"/>
            </a:xfrm>
            <a:custGeom>
              <a:avLst/>
              <a:gdLst/>
              <a:ahLst/>
              <a:cxnLst/>
              <a:rect l="l" t="t" r="r" b="b"/>
              <a:pathLst>
                <a:path w="8669020">
                  <a:moveTo>
                    <a:pt x="0" y="0"/>
                  </a:moveTo>
                  <a:lnTo>
                    <a:pt x="8668981" y="0"/>
                  </a:lnTo>
                  <a:lnTo>
                    <a:pt x="8668981" y="0"/>
                  </a:lnTo>
                </a:path>
              </a:pathLst>
            </a:custGeom>
            <a:ln w="9372">
              <a:solidFill>
                <a:srgbClr val="E9F4F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6" name="object 6"/>
            <p:cNvSpPr/>
            <p:nvPr/>
          </p:nvSpPr>
          <p:spPr>
            <a:xfrm>
              <a:off x="3822138" y="3380868"/>
              <a:ext cx="4876324" cy="0"/>
            </a:xfrm>
            <a:custGeom>
              <a:avLst/>
              <a:gdLst/>
              <a:ahLst/>
              <a:cxnLst/>
              <a:rect l="l" t="t" r="r" b="b"/>
              <a:pathLst>
                <a:path w="8669020">
                  <a:moveTo>
                    <a:pt x="0" y="0"/>
                  </a:moveTo>
                  <a:lnTo>
                    <a:pt x="8668981" y="0"/>
                  </a:lnTo>
                  <a:lnTo>
                    <a:pt x="8668981" y="0"/>
                  </a:lnTo>
                </a:path>
              </a:pathLst>
            </a:custGeom>
            <a:ln w="9372">
              <a:solidFill>
                <a:srgbClr val="E9F4F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7" name="object 7"/>
            <p:cNvSpPr/>
            <p:nvPr/>
          </p:nvSpPr>
          <p:spPr>
            <a:xfrm>
              <a:off x="3827411" y="3591530"/>
              <a:ext cx="4873109" cy="0"/>
            </a:xfrm>
            <a:custGeom>
              <a:avLst/>
              <a:gdLst/>
              <a:ahLst/>
              <a:cxnLst/>
              <a:rect l="l" t="t" r="r" b="b"/>
              <a:pathLst>
                <a:path w="8663305">
                  <a:moveTo>
                    <a:pt x="8662733" y="0"/>
                  </a:moveTo>
                  <a:lnTo>
                    <a:pt x="0" y="0"/>
                  </a:lnTo>
                </a:path>
              </a:pathLst>
            </a:custGeom>
            <a:ln w="93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8" name="object 8"/>
            <p:cNvSpPr/>
            <p:nvPr/>
          </p:nvSpPr>
          <p:spPr>
            <a:xfrm>
              <a:off x="3822138" y="4497392"/>
              <a:ext cx="4876324" cy="0"/>
            </a:xfrm>
            <a:custGeom>
              <a:avLst/>
              <a:gdLst/>
              <a:ahLst/>
              <a:cxnLst/>
              <a:rect l="l" t="t" r="r" b="b"/>
              <a:pathLst>
                <a:path w="8669020">
                  <a:moveTo>
                    <a:pt x="0" y="0"/>
                  </a:moveTo>
                  <a:lnTo>
                    <a:pt x="8668981" y="0"/>
                  </a:lnTo>
                </a:path>
              </a:pathLst>
            </a:custGeom>
            <a:ln w="93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9" name="object 9"/>
            <p:cNvSpPr/>
            <p:nvPr/>
          </p:nvSpPr>
          <p:spPr>
            <a:xfrm>
              <a:off x="3827409" y="2548755"/>
              <a:ext cx="0" cy="1949529"/>
            </a:xfrm>
            <a:custGeom>
              <a:avLst/>
              <a:gdLst/>
              <a:ahLst/>
              <a:cxnLst/>
              <a:rect l="l" t="t" r="r" b="b"/>
              <a:pathLst>
                <a:path h="3465829">
                  <a:moveTo>
                    <a:pt x="0" y="0"/>
                  </a:moveTo>
                  <a:lnTo>
                    <a:pt x="0" y="3465805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774694" y="4112933"/>
              <a:ext cx="47506" cy="0"/>
            </a:xfrm>
            <a:custGeom>
              <a:avLst/>
              <a:gdLst/>
              <a:ahLst/>
              <a:cxnLst/>
              <a:rect l="l" t="t" r="r" b="b"/>
              <a:pathLst>
                <a:path w="84455">
                  <a:moveTo>
                    <a:pt x="84346" y="0"/>
                  </a:moveTo>
                  <a:lnTo>
                    <a:pt x="0" y="0"/>
                  </a:lnTo>
                </a:path>
              </a:pathLst>
            </a:custGeom>
            <a:ln w="93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774694" y="3591530"/>
              <a:ext cx="47506" cy="0"/>
            </a:xfrm>
            <a:custGeom>
              <a:avLst/>
              <a:gdLst/>
              <a:ahLst/>
              <a:cxnLst/>
              <a:rect l="l" t="t" r="r" b="b"/>
              <a:pathLst>
                <a:path w="84455">
                  <a:moveTo>
                    <a:pt x="84346" y="0"/>
                  </a:moveTo>
                  <a:lnTo>
                    <a:pt x="0" y="0"/>
                  </a:lnTo>
                </a:path>
              </a:pathLst>
            </a:custGeom>
            <a:ln w="93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774694" y="3070142"/>
              <a:ext cx="47506" cy="0"/>
            </a:xfrm>
            <a:custGeom>
              <a:avLst/>
              <a:gdLst/>
              <a:ahLst/>
              <a:cxnLst/>
              <a:rect l="l" t="t" r="r" b="b"/>
              <a:pathLst>
                <a:path w="84455">
                  <a:moveTo>
                    <a:pt x="84346" y="0"/>
                  </a:moveTo>
                  <a:lnTo>
                    <a:pt x="0" y="0"/>
                  </a:lnTo>
                </a:path>
              </a:pathLst>
            </a:custGeom>
            <a:ln w="93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774694" y="2548754"/>
              <a:ext cx="47506" cy="0"/>
            </a:xfrm>
            <a:custGeom>
              <a:avLst/>
              <a:gdLst/>
              <a:ahLst/>
              <a:cxnLst/>
              <a:rect l="l" t="t" r="r" b="b"/>
              <a:pathLst>
                <a:path w="84455">
                  <a:moveTo>
                    <a:pt x="84346" y="0"/>
                  </a:moveTo>
                  <a:lnTo>
                    <a:pt x="0" y="0"/>
                  </a:lnTo>
                </a:path>
              </a:pathLst>
            </a:custGeom>
            <a:ln w="93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822137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5" name="object 15"/>
            <p:cNvSpPr/>
            <p:nvPr/>
          </p:nvSpPr>
          <p:spPr>
            <a:xfrm>
              <a:off x="4017188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6" name="object 16"/>
            <p:cNvSpPr/>
            <p:nvPr/>
          </p:nvSpPr>
          <p:spPr>
            <a:xfrm>
              <a:off x="421227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402053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597103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79215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8193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17698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366763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561813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4" name="object 24"/>
            <p:cNvSpPr/>
            <p:nvPr/>
          </p:nvSpPr>
          <p:spPr>
            <a:xfrm>
              <a:off x="575686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5" name="object 25"/>
            <p:cNvSpPr/>
            <p:nvPr/>
          </p:nvSpPr>
          <p:spPr>
            <a:xfrm>
              <a:off x="594664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14169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336745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526523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2157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91135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106405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301455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49123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68628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87606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071115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66165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55944" y="4497393"/>
              <a:ext cx="0" cy="47506"/>
            </a:xfrm>
            <a:custGeom>
              <a:avLst/>
              <a:gdLst/>
              <a:ahLst/>
              <a:cxnLst/>
              <a:rect l="l" t="t" r="r" b="b"/>
              <a:pathLst>
                <a:path h="84454">
                  <a:moveTo>
                    <a:pt x="0" y="0"/>
                  </a:moveTo>
                  <a:lnTo>
                    <a:pt x="0" y="84264"/>
                  </a:lnTo>
                </a:path>
              </a:pathLst>
            </a:custGeom>
            <a:ln w="93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9" name="object 39"/>
            <p:cNvSpPr/>
            <p:nvPr/>
          </p:nvSpPr>
          <p:spPr>
            <a:xfrm>
              <a:off x="3824774" y="3588934"/>
              <a:ext cx="4623435" cy="258247"/>
            </a:xfrm>
            <a:custGeom>
              <a:avLst/>
              <a:gdLst/>
              <a:ahLst/>
              <a:cxnLst/>
              <a:rect l="l" t="t" r="r" b="b"/>
              <a:pathLst>
                <a:path w="8219440" h="459104">
                  <a:moveTo>
                    <a:pt x="0" y="0"/>
                  </a:moveTo>
                  <a:lnTo>
                    <a:pt x="2739690" y="324450"/>
                  </a:lnTo>
                  <a:lnTo>
                    <a:pt x="4158457" y="458775"/>
                  </a:lnTo>
                  <a:lnTo>
                    <a:pt x="5528364" y="453157"/>
                  </a:lnTo>
                  <a:lnTo>
                    <a:pt x="8219072" y="380377"/>
                  </a:lnTo>
                </a:path>
              </a:pathLst>
            </a:custGeom>
            <a:ln w="18725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40" name="object 40"/>
            <p:cNvSpPr/>
            <p:nvPr/>
          </p:nvSpPr>
          <p:spPr>
            <a:xfrm>
              <a:off x="5353550" y="3762754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17468" y="0"/>
                  </a:moveTo>
                  <a:lnTo>
                    <a:pt x="5069" y="5861"/>
                  </a:lnTo>
                  <a:lnTo>
                    <a:pt x="0" y="18683"/>
                  </a:lnTo>
                  <a:lnTo>
                    <a:pt x="363" y="22353"/>
                  </a:lnTo>
                  <a:lnTo>
                    <a:pt x="7311" y="33060"/>
                  </a:lnTo>
                  <a:lnTo>
                    <a:pt x="21805" y="37158"/>
                  </a:lnTo>
                  <a:lnTo>
                    <a:pt x="32964" y="30492"/>
                  </a:lnTo>
                  <a:lnTo>
                    <a:pt x="37350" y="16407"/>
                  </a:lnTo>
                  <a:lnTo>
                    <a:pt x="31029" y="4707"/>
                  </a:lnTo>
                  <a:lnTo>
                    <a:pt x="17468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41" name="object 41"/>
            <p:cNvSpPr/>
            <p:nvPr/>
          </p:nvSpPr>
          <p:spPr>
            <a:xfrm>
              <a:off x="5353550" y="3762754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0" y="18683"/>
                  </a:moveTo>
                  <a:lnTo>
                    <a:pt x="5069" y="5861"/>
                  </a:lnTo>
                  <a:lnTo>
                    <a:pt x="17468" y="0"/>
                  </a:lnTo>
                  <a:lnTo>
                    <a:pt x="31029" y="4707"/>
                  </a:lnTo>
                  <a:lnTo>
                    <a:pt x="37350" y="16407"/>
                  </a:lnTo>
                  <a:lnTo>
                    <a:pt x="32964" y="30492"/>
                  </a:lnTo>
                  <a:lnTo>
                    <a:pt x="21805" y="37158"/>
                  </a:lnTo>
                  <a:lnTo>
                    <a:pt x="7311" y="33060"/>
                  </a:lnTo>
                  <a:lnTo>
                    <a:pt x="363" y="22353"/>
                  </a:lnTo>
                  <a:lnTo>
                    <a:pt x="0" y="18683"/>
                  </a:lnTo>
                  <a:close/>
                </a:path>
              </a:pathLst>
            </a:custGeom>
            <a:ln w="18734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149568" y="3837365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149568" y="3837365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44" name="object 44"/>
            <p:cNvSpPr/>
            <p:nvPr/>
          </p:nvSpPr>
          <p:spPr>
            <a:xfrm>
              <a:off x="6919226" y="3836784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45" name="object 45"/>
            <p:cNvSpPr/>
            <p:nvPr/>
          </p:nvSpPr>
          <p:spPr>
            <a:xfrm>
              <a:off x="6919226" y="3836784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437459" y="3794652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437459" y="3794652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48" name="object 48"/>
            <p:cNvSpPr/>
            <p:nvPr/>
          </p:nvSpPr>
          <p:spPr>
            <a:xfrm>
              <a:off x="3824774" y="3588935"/>
              <a:ext cx="4623435" cy="295037"/>
            </a:xfrm>
            <a:custGeom>
              <a:avLst/>
              <a:gdLst/>
              <a:ahLst/>
              <a:cxnLst/>
              <a:rect l="l" t="t" r="r" b="b"/>
              <a:pathLst>
                <a:path w="8219440" h="524510">
                  <a:moveTo>
                    <a:pt x="0" y="0"/>
                  </a:moveTo>
                  <a:lnTo>
                    <a:pt x="3082198" y="524314"/>
                  </a:lnTo>
                  <a:lnTo>
                    <a:pt x="4305281" y="507336"/>
                  </a:lnTo>
                  <a:lnTo>
                    <a:pt x="5675064" y="507336"/>
                  </a:lnTo>
                  <a:lnTo>
                    <a:pt x="8219072" y="405844"/>
                  </a:lnTo>
                </a:path>
              </a:pathLst>
            </a:custGeom>
            <a:ln w="18725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49" name="object 49"/>
            <p:cNvSpPr/>
            <p:nvPr/>
          </p:nvSpPr>
          <p:spPr>
            <a:xfrm>
              <a:off x="5543329" y="3873649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50" name="object 50"/>
            <p:cNvSpPr/>
            <p:nvPr/>
          </p:nvSpPr>
          <p:spPr>
            <a:xfrm>
              <a:off x="5543329" y="3873649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51" name="object 51"/>
            <p:cNvSpPr/>
            <p:nvPr/>
          </p:nvSpPr>
          <p:spPr>
            <a:xfrm>
              <a:off x="6233914" y="3863698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52" name="object 52"/>
            <p:cNvSpPr/>
            <p:nvPr/>
          </p:nvSpPr>
          <p:spPr>
            <a:xfrm>
              <a:off x="6233914" y="3863698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53" name="object 53"/>
            <p:cNvSpPr/>
            <p:nvPr/>
          </p:nvSpPr>
          <p:spPr>
            <a:xfrm>
              <a:off x="7003573" y="3863698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90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003573" y="3863698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90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437459" y="3805766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90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437459" y="3805766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90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57" name="object 57"/>
            <p:cNvSpPr/>
            <p:nvPr/>
          </p:nvSpPr>
          <p:spPr>
            <a:xfrm>
              <a:off x="3824774" y="3588933"/>
              <a:ext cx="3026093" cy="210741"/>
            </a:xfrm>
            <a:custGeom>
              <a:avLst/>
              <a:gdLst/>
              <a:ahLst/>
              <a:cxnLst/>
              <a:rect l="l" t="t" r="r" b="b"/>
              <a:pathLst>
                <a:path w="5379720" h="374650">
                  <a:moveTo>
                    <a:pt x="0" y="0"/>
                  </a:moveTo>
                  <a:lnTo>
                    <a:pt x="1467124" y="374510"/>
                  </a:lnTo>
                  <a:lnTo>
                    <a:pt x="2396307" y="374510"/>
                  </a:lnTo>
                  <a:lnTo>
                    <a:pt x="5379415" y="374510"/>
                  </a:lnTo>
                </a:path>
              </a:pathLst>
            </a:custGeom>
            <a:ln w="18725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58" name="object 58"/>
            <p:cNvSpPr/>
            <p:nvPr/>
          </p:nvSpPr>
          <p:spPr>
            <a:xfrm>
              <a:off x="4652422" y="3784700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59" name="object 59"/>
            <p:cNvSpPr/>
            <p:nvPr/>
          </p:nvSpPr>
          <p:spPr>
            <a:xfrm>
              <a:off x="4652422" y="3784700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60" name="object 60"/>
            <p:cNvSpPr/>
            <p:nvPr/>
          </p:nvSpPr>
          <p:spPr>
            <a:xfrm>
              <a:off x="5179585" y="3784187"/>
              <a:ext cx="20360" cy="24289"/>
            </a:xfrm>
            <a:custGeom>
              <a:avLst/>
              <a:gdLst/>
              <a:ahLst/>
              <a:cxnLst/>
              <a:rect l="l" t="t" r="r" b="b"/>
              <a:pathLst>
                <a:path w="36195" h="43179">
                  <a:moveTo>
                    <a:pt x="14187" y="0"/>
                  </a:moveTo>
                  <a:lnTo>
                    <a:pt x="4033" y="8186"/>
                  </a:lnTo>
                  <a:lnTo>
                    <a:pt x="0" y="22649"/>
                  </a:lnTo>
                  <a:lnTo>
                    <a:pt x="12" y="23515"/>
                  </a:lnTo>
                  <a:lnTo>
                    <a:pt x="3172" y="34819"/>
                  </a:lnTo>
                  <a:lnTo>
                    <a:pt x="12337" y="41982"/>
                  </a:lnTo>
                  <a:lnTo>
                    <a:pt x="28131" y="42619"/>
                  </a:lnTo>
                  <a:lnTo>
                    <a:pt x="34499" y="31931"/>
                  </a:lnTo>
                  <a:lnTo>
                    <a:pt x="36050" y="13880"/>
                  </a:lnTo>
                  <a:lnTo>
                    <a:pt x="28246" y="3555"/>
                  </a:lnTo>
                  <a:lnTo>
                    <a:pt x="14187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61" name="object 61"/>
            <p:cNvSpPr/>
            <p:nvPr/>
          </p:nvSpPr>
          <p:spPr>
            <a:xfrm>
              <a:off x="5179585" y="3784187"/>
              <a:ext cx="20360" cy="24289"/>
            </a:xfrm>
            <a:custGeom>
              <a:avLst/>
              <a:gdLst/>
              <a:ahLst/>
              <a:cxnLst/>
              <a:rect l="l" t="t" r="r" b="b"/>
              <a:pathLst>
                <a:path w="36195" h="43179">
                  <a:moveTo>
                    <a:pt x="0" y="22649"/>
                  </a:moveTo>
                  <a:lnTo>
                    <a:pt x="4033" y="8186"/>
                  </a:lnTo>
                  <a:lnTo>
                    <a:pt x="14187" y="0"/>
                  </a:lnTo>
                  <a:lnTo>
                    <a:pt x="28246" y="3555"/>
                  </a:lnTo>
                  <a:lnTo>
                    <a:pt x="36050" y="13880"/>
                  </a:lnTo>
                  <a:lnTo>
                    <a:pt x="34499" y="31931"/>
                  </a:lnTo>
                  <a:lnTo>
                    <a:pt x="28131" y="42619"/>
                  </a:lnTo>
                  <a:lnTo>
                    <a:pt x="12337" y="41982"/>
                  </a:lnTo>
                  <a:lnTo>
                    <a:pt x="3172" y="34819"/>
                  </a:lnTo>
                  <a:lnTo>
                    <a:pt x="12" y="23515"/>
                  </a:lnTo>
                  <a:lnTo>
                    <a:pt x="0" y="22649"/>
                  </a:lnTo>
                  <a:close/>
                </a:path>
              </a:pathLst>
            </a:custGeom>
            <a:ln w="18736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62" name="object 62"/>
            <p:cNvSpPr/>
            <p:nvPr/>
          </p:nvSpPr>
          <p:spPr>
            <a:xfrm>
              <a:off x="6855967" y="3784700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90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63" name="object 63"/>
            <p:cNvSpPr/>
            <p:nvPr/>
          </p:nvSpPr>
          <p:spPr>
            <a:xfrm>
              <a:off x="6855967" y="3784700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90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64" name="object 64"/>
            <p:cNvSpPr/>
            <p:nvPr/>
          </p:nvSpPr>
          <p:spPr>
            <a:xfrm>
              <a:off x="3819503" y="3367738"/>
              <a:ext cx="912257" cy="221456"/>
            </a:xfrm>
            <a:custGeom>
              <a:avLst/>
              <a:gdLst/>
              <a:ahLst/>
              <a:cxnLst/>
              <a:rect l="l" t="t" r="r" b="b"/>
              <a:pathLst>
                <a:path w="1621789" h="393700">
                  <a:moveTo>
                    <a:pt x="0" y="393235"/>
                  </a:moveTo>
                  <a:lnTo>
                    <a:pt x="1621322" y="0"/>
                  </a:lnTo>
                </a:path>
              </a:pathLst>
            </a:custGeom>
            <a:ln w="18726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65" name="object 65"/>
            <p:cNvSpPr/>
            <p:nvPr/>
          </p:nvSpPr>
          <p:spPr>
            <a:xfrm>
              <a:off x="4715681" y="3352843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66" name="object 66"/>
            <p:cNvSpPr/>
            <p:nvPr/>
          </p:nvSpPr>
          <p:spPr>
            <a:xfrm>
              <a:off x="4715681" y="3352843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67" name="object 67"/>
            <p:cNvSpPr/>
            <p:nvPr/>
          </p:nvSpPr>
          <p:spPr>
            <a:xfrm>
              <a:off x="3819502" y="3588932"/>
              <a:ext cx="1629132" cy="0"/>
            </a:xfrm>
            <a:custGeom>
              <a:avLst/>
              <a:gdLst/>
              <a:ahLst/>
              <a:cxnLst/>
              <a:rect l="l" t="t" r="r" b="b"/>
              <a:pathLst>
                <a:path w="2896235">
                  <a:moveTo>
                    <a:pt x="0" y="0"/>
                  </a:moveTo>
                  <a:lnTo>
                    <a:pt x="2895887" y="0"/>
                  </a:lnTo>
                </a:path>
              </a:pathLst>
            </a:custGeom>
            <a:ln w="18725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68" name="object 68"/>
            <p:cNvSpPr/>
            <p:nvPr/>
          </p:nvSpPr>
          <p:spPr>
            <a:xfrm>
              <a:off x="5432624" y="3578723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69" name="object 69"/>
            <p:cNvSpPr/>
            <p:nvPr/>
          </p:nvSpPr>
          <p:spPr>
            <a:xfrm>
              <a:off x="5432624" y="3578723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70" name="object 70"/>
            <p:cNvSpPr/>
            <p:nvPr/>
          </p:nvSpPr>
          <p:spPr>
            <a:xfrm>
              <a:off x="3819503" y="3588934"/>
              <a:ext cx="4491633" cy="263605"/>
            </a:xfrm>
            <a:custGeom>
              <a:avLst/>
              <a:gdLst/>
              <a:ahLst/>
              <a:cxnLst/>
              <a:rect l="l" t="t" r="r" b="b"/>
              <a:pathLst>
                <a:path w="7985125" h="468629">
                  <a:moveTo>
                    <a:pt x="0" y="0"/>
                  </a:moveTo>
                  <a:lnTo>
                    <a:pt x="2547256" y="150428"/>
                  </a:lnTo>
                  <a:lnTo>
                    <a:pt x="5192604" y="384497"/>
                  </a:lnTo>
                  <a:lnTo>
                    <a:pt x="7984777" y="468137"/>
                  </a:lnTo>
                </a:path>
              </a:pathLst>
            </a:custGeom>
            <a:ln w="18725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71" name="object 71"/>
            <p:cNvSpPr/>
            <p:nvPr/>
          </p:nvSpPr>
          <p:spPr>
            <a:xfrm>
              <a:off x="5242846" y="3662988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72" name="object 72"/>
            <p:cNvSpPr/>
            <p:nvPr/>
          </p:nvSpPr>
          <p:spPr>
            <a:xfrm>
              <a:off x="5242846" y="3662988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73" name="object 73"/>
            <p:cNvSpPr/>
            <p:nvPr/>
          </p:nvSpPr>
          <p:spPr>
            <a:xfrm>
              <a:off x="6729448" y="3794652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74" name="object 74"/>
            <p:cNvSpPr/>
            <p:nvPr/>
          </p:nvSpPr>
          <p:spPr>
            <a:xfrm>
              <a:off x="6729448" y="3794652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75" name="object 75"/>
            <p:cNvSpPr/>
            <p:nvPr/>
          </p:nvSpPr>
          <p:spPr>
            <a:xfrm>
              <a:off x="8300397" y="3841752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5" h="37464">
                  <a:moveTo>
                    <a:pt x="17468" y="0"/>
                  </a:moveTo>
                  <a:lnTo>
                    <a:pt x="5069" y="5861"/>
                  </a:lnTo>
                  <a:lnTo>
                    <a:pt x="0" y="18683"/>
                  </a:lnTo>
                  <a:lnTo>
                    <a:pt x="363" y="22353"/>
                  </a:lnTo>
                  <a:lnTo>
                    <a:pt x="7311" y="33060"/>
                  </a:lnTo>
                  <a:lnTo>
                    <a:pt x="21805" y="37158"/>
                  </a:lnTo>
                  <a:lnTo>
                    <a:pt x="32964" y="30492"/>
                  </a:lnTo>
                  <a:lnTo>
                    <a:pt x="37350" y="16407"/>
                  </a:lnTo>
                  <a:lnTo>
                    <a:pt x="31029" y="4707"/>
                  </a:lnTo>
                  <a:lnTo>
                    <a:pt x="17468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76" name="object 76"/>
            <p:cNvSpPr/>
            <p:nvPr/>
          </p:nvSpPr>
          <p:spPr>
            <a:xfrm>
              <a:off x="8300397" y="3841752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5" h="37464">
                  <a:moveTo>
                    <a:pt x="0" y="18683"/>
                  </a:moveTo>
                  <a:lnTo>
                    <a:pt x="5069" y="5861"/>
                  </a:lnTo>
                  <a:lnTo>
                    <a:pt x="17468" y="0"/>
                  </a:lnTo>
                  <a:lnTo>
                    <a:pt x="31029" y="4707"/>
                  </a:lnTo>
                  <a:lnTo>
                    <a:pt x="37350" y="16407"/>
                  </a:lnTo>
                  <a:lnTo>
                    <a:pt x="32964" y="30492"/>
                  </a:lnTo>
                  <a:lnTo>
                    <a:pt x="21805" y="37158"/>
                  </a:lnTo>
                  <a:lnTo>
                    <a:pt x="7311" y="33060"/>
                  </a:lnTo>
                  <a:lnTo>
                    <a:pt x="363" y="22353"/>
                  </a:lnTo>
                  <a:lnTo>
                    <a:pt x="0" y="18683"/>
                  </a:lnTo>
                  <a:close/>
                </a:path>
              </a:pathLst>
            </a:custGeom>
            <a:ln w="18734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77" name="object 77"/>
            <p:cNvSpPr/>
            <p:nvPr/>
          </p:nvSpPr>
          <p:spPr>
            <a:xfrm>
              <a:off x="3819503" y="3588932"/>
              <a:ext cx="3031451" cy="611148"/>
            </a:xfrm>
            <a:custGeom>
              <a:avLst/>
              <a:gdLst/>
              <a:ahLst/>
              <a:cxnLst/>
              <a:rect l="l" t="t" r="r" b="b"/>
              <a:pathLst>
                <a:path w="5389245" h="1086485">
                  <a:moveTo>
                    <a:pt x="0" y="0"/>
                  </a:moveTo>
                  <a:lnTo>
                    <a:pt x="2547381" y="574998"/>
                  </a:lnTo>
                  <a:lnTo>
                    <a:pt x="3919163" y="958259"/>
                  </a:lnTo>
                  <a:lnTo>
                    <a:pt x="5388787" y="1086042"/>
                  </a:lnTo>
                </a:path>
              </a:pathLst>
            </a:custGeom>
            <a:ln w="18726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78" name="object 78"/>
            <p:cNvSpPr/>
            <p:nvPr/>
          </p:nvSpPr>
          <p:spPr>
            <a:xfrm>
              <a:off x="5242846" y="3900564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79" name="object 79"/>
            <p:cNvSpPr/>
            <p:nvPr/>
          </p:nvSpPr>
          <p:spPr>
            <a:xfrm>
              <a:off x="5242846" y="3900564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80" name="object 80"/>
            <p:cNvSpPr/>
            <p:nvPr/>
          </p:nvSpPr>
          <p:spPr>
            <a:xfrm>
              <a:off x="6012505" y="4116479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14879" y="0"/>
                  </a:moveTo>
                  <a:lnTo>
                    <a:pt x="4169" y="8461"/>
                  </a:lnTo>
                  <a:lnTo>
                    <a:pt x="0" y="21788"/>
                  </a:lnTo>
                  <a:lnTo>
                    <a:pt x="273" y="25316"/>
                  </a:lnTo>
                  <a:lnTo>
                    <a:pt x="5030" y="35334"/>
                  </a:lnTo>
                  <a:lnTo>
                    <a:pt x="15935" y="41792"/>
                  </a:lnTo>
                  <a:lnTo>
                    <a:pt x="33287" y="42988"/>
                  </a:lnTo>
                  <a:lnTo>
                    <a:pt x="43043" y="33940"/>
                  </a:lnTo>
                  <a:lnTo>
                    <a:pt x="46738" y="19422"/>
                  </a:lnTo>
                  <a:lnTo>
                    <a:pt x="42416" y="8798"/>
                  </a:lnTo>
                  <a:lnTo>
                    <a:pt x="31827" y="1734"/>
                  </a:lnTo>
                  <a:lnTo>
                    <a:pt x="14879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81" name="object 81"/>
            <p:cNvSpPr/>
            <p:nvPr/>
          </p:nvSpPr>
          <p:spPr>
            <a:xfrm>
              <a:off x="6012505" y="4116479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0" y="21788"/>
                  </a:moveTo>
                  <a:lnTo>
                    <a:pt x="4169" y="8461"/>
                  </a:lnTo>
                  <a:lnTo>
                    <a:pt x="14879" y="0"/>
                  </a:lnTo>
                  <a:lnTo>
                    <a:pt x="31827" y="1734"/>
                  </a:lnTo>
                  <a:lnTo>
                    <a:pt x="42416" y="8798"/>
                  </a:lnTo>
                  <a:lnTo>
                    <a:pt x="46738" y="19422"/>
                  </a:lnTo>
                  <a:lnTo>
                    <a:pt x="43043" y="33940"/>
                  </a:lnTo>
                  <a:lnTo>
                    <a:pt x="33287" y="42988"/>
                  </a:lnTo>
                  <a:lnTo>
                    <a:pt x="15935" y="41792"/>
                  </a:lnTo>
                  <a:lnTo>
                    <a:pt x="5030" y="35334"/>
                  </a:lnTo>
                  <a:lnTo>
                    <a:pt x="273" y="25316"/>
                  </a:lnTo>
                  <a:lnTo>
                    <a:pt x="0" y="21788"/>
                  </a:lnTo>
                  <a:close/>
                </a:path>
              </a:pathLst>
            </a:custGeom>
            <a:ln w="18733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82" name="object 82"/>
            <p:cNvSpPr/>
            <p:nvPr/>
          </p:nvSpPr>
          <p:spPr>
            <a:xfrm>
              <a:off x="6840152" y="4189622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17676" y="0"/>
                  </a:moveTo>
                  <a:lnTo>
                    <a:pt x="5023" y="6565"/>
                  </a:lnTo>
                  <a:lnTo>
                    <a:pt x="0" y="18149"/>
                  </a:lnTo>
                  <a:lnTo>
                    <a:pt x="118" y="20025"/>
                  </a:lnTo>
                  <a:lnTo>
                    <a:pt x="4570" y="28464"/>
                  </a:lnTo>
                  <a:lnTo>
                    <a:pt x="15868" y="33789"/>
                  </a:lnTo>
                  <a:lnTo>
                    <a:pt x="34580" y="34352"/>
                  </a:lnTo>
                  <a:lnTo>
                    <a:pt x="42822" y="25597"/>
                  </a:lnTo>
                  <a:lnTo>
                    <a:pt x="44541" y="10229"/>
                  </a:lnTo>
                  <a:lnTo>
                    <a:pt x="34677" y="2577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83" name="object 83"/>
            <p:cNvSpPr/>
            <p:nvPr/>
          </p:nvSpPr>
          <p:spPr>
            <a:xfrm>
              <a:off x="6840152" y="4189622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0" y="18149"/>
                  </a:moveTo>
                  <a:lnTo>
                    <a:pt x="5023" y="6565"/>
                  </a:lnTo>
                  <a:lnTo>
                    <a:pt x="17676" y="0"/>
                  </a:lnTo>
                  <a:lnTo>
                    <a:pt x="34677" y="2577"/>
                  </a:lnTo>
                  <a:lnTo>
                    <a:pt x="44541" y="10229"/>
                  </a:lnTo>
                  <a:lnTo>
                    <a:pt x="42822" y="25597"/>
                  </a:lnTo>
                  <a:lnTo>
                    <a:pt x="34580" y="34352"/>
                  </a:lnTo>
                  <a:lnTo>
                    <a:pt x="15868" y="33789"/>
                  </a:lnTo>
                  <a:lnTo>
                    <a:pt x="4570" y="28464"/>
                  </a:lnTo>
                  <a:lnTo>
                    <a:pt x="118" y="20025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84" name="object 84"/>
            <p:cNvSpPr/>
            <p:nvPr/>
          </p:nvSpPr>
          <p:spPr>
            <a:xfrm>
              <a:off x="3819502" y="3588934"/>
              <a:ext cx="1434108" cy="26432"/>
            </a:xfrm>
            <a:custGeom>
              <a:avLst/>
              <a:gdLst/>
              <a:ahLst/>
              <a:cxnLst/>
              <a:rect l="l" t="t" r="r" b="b"/>
              <a:pathLst>
                <a:path w="2549525" h="46989">
                  <a:moveTo>
                    <a:pt x="0" y="0"/>
                  </a:moveTo>
                  <a:lnTo>
                    <a:pt x="2549130" y="46813"/>
                  </a:lnTo>
                </a:path>
              </a:pathLst>
            </a:custGeom>
            <a:ln w="18725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85" name="object 85"/>
            <p:cNvSpPr/>
            <p:nvPr/>
          </p:nvSpPr>
          <p:spPr>
            <a:xfrm>
              <a:off x="5242846" y="3600370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86" name="object 86"/>
            <p:cNvSpPr/>
            <p:nvPr/>
          </p:nvSpPr>
          <p:spPr>
            <a:xfrm>
              <a:off x="5242846" y="3600370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87" name="object 87"/>
            <p:cNvSpPr/>
            <p:nvPr/>
          </p:nvSpPr>
          <p:spPr>
            <a:xfrm>
              <a:off x="3824775" y="3588932"/>
              <a:ext cx="959763" cy="137160"/>
            </a:xfrm>
            <a:custGeom>
              <a:avLst/>
              <a:gdLst/>
              <a:ahLst/>
              <a:cxnLst/>
              <a:rect l="l" t="t" r="r" b="b"/>
              <a:pathLst>
                <a:path w="1706245" h="243839">
                  <a:moveTo>
                    <a:pt x="0" y="0"/>
                  </a:moveTo>
                  <a:lnTo>
                    <a:pt x="731000" y="175770"/>
                  </a:lnTo>
                  <a:lnTo>
                    <a:pt x="1705668" y="243431"/>
                  </a:lnTo>
                </a:path>
              </a:pathLst>
            </a:custGeom>
            <a:ln w="18725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88" name="object 88"/>
            <p:cNvSpPr/>
            <p:nvPr/>
          </p:nvSpPr>
          <p:spPr>
            <a:xfrm>
              <a:off x="4220147" y="3674087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14927" y="0"/>
                  </a:moveTo>
                  <a:lnTo>
                    <a:pt x="4193" y="8447"/>
                  </a:lnTo>
                  <a:lnTo>
                    <a:pt x="0" y="21765"/>
                  </a:lnTo>
                  <a:lnTo>
                    <a:pt x="277" y="25339"/>
                  </a:lnTo>
                  <a:lnTo>
                    <a:pt x="5043" y="35374"/>
                  </a:lnTo>
                  <a:lnTo>
                    <a:pt x="15943" y="41828"/>
                  </a:lnTo>
                  <a:lnTo>
                    <a:pt x="33273" y="43013"/>
                  </a:lnTo>
                  <a:lnTo>
                    <a:pt x="43049" y="33972"/>
                  </a:lnTo>
                  <a:lnTo>
                    <a:pt x="46747" y="19501"/>
                  </a:lnTo>
                  <a:lnTo>
                    <a:pt x="42456" y="8872"/>
                  </a:lnTo>
                  <a:lnTo>
                    <a:pt x="31877" y="1774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89" name="object 89"/>
            <p:cNvSpPr/>
            <p:nvPr/>
          </p:nvSpPr>
          <p:spPr>
            <a:xfrm>
              <a:off x="4220147" y="3674087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0" y="21765"/>
                  </a:moveTo>
                  <a:lnTo>
                    <a:pt x="4193" y="8447"/>
                  </a:lnTo>
                  <a:lnTo>
                    <a:pt x="14927" y="0"/>
                  </a:lnTo>
                  <a:lnTo>
                    <a:pt x="31877" y="1774"/>
                  </a:lnTo>
                  <a:lnTo>
                    <a:pt x="42456" y="8872"/>
                  </a:lnTo>
                  <a:lnTo>
                    <a:pt x="46747" y="19501"/>
                  </a:lnTo>
                  <a:lnTo>
                    <a:pt x="43049" y="33972"/>
                  </a:lnTo>
                  <a:lnTo>
                    <a:pt x="33273" y="43013"/>
                  </a:lnTo>
                  <a:lnTo>
                    <a:pt x="15943" y="41828"/>
                  </a:lnTo>
                  <a:lnTo>
                    <a:pt x="5043" y="35374"/>
                  </a:lnTo>
                  <a:lnTo>
                    <a:pt x="277" y="25339"/>
                  </a:lnTo>
                  <a:lnTo>
                    <a:pt x="0" y="21765"/>
                  </a:lnTo>
                  <a:close/>
                </a:path>
              </a:pathLst>
            </a:custGeom>
            <a:ln w="18733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90" name="object 90"/>
            <p:cNvSpPr/>
            <p:nvPr/>
          </p:nvSpPr>
          <p:spPr>
            <a:xfrm>
              <a:off x="4773669" y="3715654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91" name="object 91"/>
            <p:cNvSpPr/>
            <p:nvPr/>
          </p:nvSpPr>
          <p:spPr>
            <a:xfrm>
              <a:off x="4773669" y="3715654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EF8E47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92" name="object 92"/>
            <p:cNvSpPr/>
            <p:nvPr/>
          </p:nvSpPr>
          <p:spPr>
            <a:xfrm>
              <a:off x="3819502" y="3588932"/>
              <a:ext cx="1571268" cy="379334"/>
            </a:xfrm>
            <a:custGeom>
              <a:avLst/>
              <a:gdLst/>
              <a:ahLst/>
              <a:cxnLst/>
              <a:rect l="l" t="t" r="r" b="b"/>
              <a:pathLst>
                <a:path w="2793365" h="674370">
                  <a:moveTo>
                    <a:pt x="0" y="0"/>
                  </a:moveTo>
                  <a:lnTo>
                    <a:pt x="2792797" y="674118"/>
                  </a:lnTo>
                </a:path>
              </a:pathLst>
            </a:custGeom>
            <a:ln w="18726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93" name="object 93"/>
            <p:cNvSpPr/>
            <p:nvPr/>
          </p:nvSpPr>
          <p:spPr>
            <a:xfrm>
              <a:off x="5379908" y="3957914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94" name="object 94"/>
            <p:cNvSpPr/>
            <p:nvPr/>
          </p:nvSpPr>
          <p:spPr>
            <a:xfrm>
              <a:off x="5379908" y="3957914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95" name="object 95"/>
            <p:cNvSpPr/>
            <p:nvPr/>
          </p:nvSpPr>
          <p:spPr>
            <a:xfrm>
              <a:off x="7404216" y="3030678"/>
              <a:ext cx="79296" cy="68580"/>
            </a:xfrm>
            <a:custGeom>
              <a:avLst/>
              <a:gdLst/>
              <a:ahLst/>
              <a:cxnLst/>
              <a:rect l="l" t="t" r="r" b="b"/>
              <a:pathLst>
                <a:path w="140970" h="121919">
                  <a:moveTo>
                    <a:pt x="70351" y="0"/>
                  </a:moveTo>
                  <a:lnTo>
                    <a:pt x="0" y="121715"/>
                  </a:lnTo>
                  <a:lnTo>
                    <a:pt x="140577" y="121715"/>
                  </a:lnTo>
                  <a:lnTo>
                    <a:pt x="703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96" name="object 96"/>
            <p:cNvSpPr txBox="1"/>
            <p:nvPr/>
          </p:nvSpPr>
          <p:spPr>
            <a:xfrm>
              <a:off x="3781080" y="4560273"/>
              <a:ext cx="4750595" cy="2427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>
                <a:tabLst>
                  <a:tab pos="151627" algn="l"/>
                  <a:tab pos="296823" algn="l"/>
                  <a:tab pos="440948" algn="l"/>
                  <a:tab pos="588020" algn="l"/>
                  <a:tab pos="731342" algn="l"/>
                  <a:tab pos="876271" algn="l"/>
                  <a:tab pos="1020664" algn="l"/>
                  <a:tab pos="1165860" algn="l"/>
                  <a:tab pos="1312397" algn="l"/>
                  <a:tab pos="1435626" algn="l"/>
                  <a:tab pos="1725216" algn="l"/>
                </a:tabLst>
              </a:pPr>
              <a:r>
                <a:rPr sz="654" dirty="0">
                  <a:latin typeface="Arial"/>
                  <a:cs typeface="Arial"/>
                </a:rPr>
                <a:t>0	1	2	3	4	5	6	7	8	9	</a:t>
              </a:r>
              <a:r>
                <a:rPr sz="654" spc="8" dirty="0">
                  <a:latin typeface="Arial"/>
                  <a:cs typeface="Arial"/>
                </a:rPr>
                <a:t>1</a:t>
              </a:r>
              <a:r>
                <a:rPr sz="654" dirty="0">
                  <a:latin typeface="Arial"/>
                  <a:cs typeface="Arial"/>
                </a:rPr>
                <a:t>0 </a:t>
              </a:r>
              <a:r>
                <a:rPr sz="654" spc="34" dirty="0">
                  <a:latin typeface="Arial"/>
                  <a:cs typeface="Arial"/>
                </a:rPr>
                <a:t> </a:t>
              </a:r>
              <a:r>
                <a:rPr sz="654" spc="-56" dirty="0">
                  <a:latin typeface="Arial"/>
                  <a:cs typeface="Arial"/>
                </a:rPr>
                <a:t>1</a:t>
              </a:r>
              <a:r>
                <a:rPr sz="654" dirty="0">
                  <a:latin typeface="Arial"/>
                  <a:cs typeface="Arial"/>
                </a:rPr>
                <a:t>1	</a:t>
              </a:r>
              <a:r>
                <a:rPr sz="654" spc="8" dirty="0">
                  <a:latin typeface="Arial"/>
                  <a:cs typeface="Arial"/>
                </a:rPr>
                <a:t>1</a:t>
              </a:r>
              <a:r>
                <a:rPr sz="654" dirty="0">
                  <a:latin typeface="Arial"/>
                  <a:cs typeface="Arial"/>
                </a:rPr>
                <a:t>2 </a:t>
              </a:r>
              <a:r>
                <a:rPr sz="654" spc="34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1</a:t>
              </a:r>
              <a:r>
                <a:rPr sz="654" dirty="0">
                  <a:latin typeface="Arial"/>
                  <a:cs typeface="Arial"/>
                </a:rPr>
                <a:t>3 </a:t>
              </a:r>
              <a:r>
                <a:rPr sz="654" spc="40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1</a:t>
              </a:r>
              <a:r>
                <a:rPr sz="654" dirty="0">
                  <a:latin typeface="Arial"/>
                  <a:cs typeface="Arial"/>
                </a:rPr>
                <a:t>4 </a:t>
              </a:r>
              <a:r>
                <a:rPr sz="654" spc="34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1</a:t>
              </a:r>
              <a:r>
                <a:rPr sz="654" dirty="0">
                  <a:latin typeface="Arial"/>
                  <a:cs typeface="Arial"/>
                </a:rPr>
                <a:t>5 </a:t>
              </a:r>
              <a:r>
                <a:rPr sz="654" spc="40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1</a:t>
              </a:r>
              <a:r>
                <a:rPr sz="654" dirty="0">
                  <a:latin typeface="Arial"/>
                  <a:cs typeface="Arial"/>
                </a:rPr>
                <a:t>6 </a:t>
              </a:r>
              <a:r>
                <a:rPr sz="654" spc="34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1</a:t>
              </a:r>
              <a:r>
                <a:rPr sz="654" dirty="0">
                  <a:latin typeface="Arial"/>
                  <a:cs typeface="Arial"/>
                </a:rPr>
                <a:t>7 </a:t>
              </a:r>
              <a:r>
                <a:rPr sz="654" spc="40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1</a:t>
              </a:r>
              <a:r>
                <a:rPr sz="654" dirty="0">
                  <a:latin typeface="Arial"/>
                  <a:cs typeface="Arial"/>
                </a:rPr>
                <a:t>8 </a:t>
              </a:r>
              <a:r>
                <a:rPr sz="654" spc="34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1</a:t>
              </a:r>
              <a:r>
                <a:rPr sz="654" dirty="0">
                  <a:latin typeface="Arial"/>
                  <a:cs typeface="Arial"/>
                </a:rPr>
                <a:t>9 </a:t>
              </a:r>
              <a:r>
                <a:rPr sz="654" spc="40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2</a:t>
              </a:r>
              <a:r>
                <a:rPr sz="654" dirty="0">
                  <a:latin typeface="Arial"/>
                  <a:cs typeface="Arial"/>
                </a:rPr>
                <a:t>0 </a:t>
              </a:r>
              <a:r>
                <a:rPr sz="654" spc="34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2</a:t>
              </a:r>
              <a:r>
                <a:rPr sz="654" dirty="0">
                  <a:latin typeface="Arial"/>
                  <a:cs typeface="Arial"/>
                </a:rPr>
                <a:t>1 </a:t>
              </a:r>
              <a:r>
                <a:rPr sz="654" spc="40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2</a:t>
              </a:r>
              <a:r>
                <a:rPr sz="654" dirty="0">
                  <a:latin typeface="Arial"/>
                  <a:cs typeface="Arial"/>
                </a:rPr>
                <a:t>2 </a:t>
              </a:r>
              <a:r>
                <a:rPr sz="654" spc="34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2</a:t>
              </a:r>
              <a:r>
                <a:rPr sz="654" dirty="0">
                  <a:latin typeface="Arial"/>
                  <a:cs typeface="Arial"/>
                </a:rPr>
                <a:t>3 </a:t>
              </a:r>
              <a:r>
                <a:rPr sz="654" spc="40" dirty="0">
                  <a:latin typeface="Arial"/>
                  <a:cs typeface="Arial"/>
                </a:rPr>
                <a:t> </a:t>
              </a:r>
              <a:r>
                <a:rPr sz="654" spc="8" dirty="0">
                  <a:latin typeface="Arial"/>
                  <a:cs typeface="Arial"/>
                </a:rPr>
                <a:t>24</a:t>
              </a:r>
              <a:endParaRPr sz="654">
                <a:latin typeface="Arial"/>
                <a:cs typeface="Arial"/>
              </a:endParaRPr>
            </a:p>
            <a:p>
              <a:pPr marL="1398657">
                <a:spcBef>
                  <a:spcPts val="112"/>
                </a:spcBef>
              </a:pPr>
              <a:r>
                <a:rPr sz="675" b="1" spc="-11" dirty="0">
                  <a:latin typeface="Arial"/>
                  <a:cs typeface="Arial"/>
                </a:rPr>
                <a:t>W</a:t>
              </a:r>
              <a:r>
                <a:rPr sz="675" b="1" spc="-2" dirty="0">
                  <a:latin typeface="Arial"/>
                  <a:cs typeface="Arial"/>
                </a:rPr>
                <a:t>eeks after</a:t>
              </a:r>
              <a:r>
                <a:rPr sz="675" b="1" spc="8" dirty="0">
                  <a:latin typeface="Arial"/>
                  <a:cs typeface="Arial"/>
                </a:rPr>
                <a:t> </a:t>
              </a:r>
              <a:r>
                <a:rPr sz="675" b="1" spc="-2" dirty="0">
                  <a:latin typeface="Arial"/>
                  <a:cs typeface="Arial"/>
                </a:rPr>
                <a:t>treat</a:t>
              </a:r>
              <a:r>
                <a:rPr sz="675" b="1" spc="-5" dirty="0">
                  <a:latin typeface="Arial"/>
                  <a:cs typeface="Arial"/>
                </a:rPr>
                <a:t>m</a:t>
              </a:r>
              <a:r>
                <a:rPr sz="675" b="1" spc="-2" dirty="0">
                  <a:latin typeface="Arial"/>
                  <a:cs typeface="Arial"/>
                </a:rPr>
                <a:t>ent</a:t>
              </a:r>
              <a:r>
                <a:rPr sz="675" b="1" spc="15" dirty="0">
                  <a:latin typeface="Arial"/>
                  <a:cs typeface="Arial"/>
                </a:rPr>
                <a:t> </a:t>
              </a:r>
              <a:r>
                <a:rPr sz="675" b="1" spc="-2" dirty="0">
                  <a:latin typeface="Arial"/>
                  <a:cs typeface="Arial"/>
                </a:rPr>
                <a:t>start</a:t>
              </a:r>
              <a:endParaRPr sz="675">
                <a:latin typeface="Arial"/>
                <a:cs typeface="Arial"/>
              </a:endParaRPr>
            </a:p>
          </p:txBody>
        </p:sp>
        <p:sp>
          <p:nvSpPr>
            <p:cNvPr id="97" name="object 97"/>
            <p:cNvSpPr txBox="1"/>
            <p:nvPr/>
          </p:nvSpPr>
          <p:spPr>
            <a:xfrm>
              <a:off x="3280015" y="2865272"/>
              <a:ext cx="261594" cy="1341239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74397" marR="2144" indent="-169307">
                <a:lnSpc>
                  <a:spcPct val="104400"/>
                </a:lnSpc>
              </a:pPr>
              <a:r>
                <a:rPr sz="675" b="1" dirty="0">
                  <a:latin typeface="Arial"/>
                  <a:cs typeface="Arial"/>
                </a:rPr>
                <a:t>Cha</a:t>
              </a:r>
              <a:r>
                <a:rPr sz="675" b="1" spc="-5" dirty="0">
                  <a:latin typeface="Arial"/>
                  <a:cs typeface="Arial"/>
                </a:rPr>
                <a:t>n</a:t>
              </a:r>
              <a:r>
                <a:rPr sz="675" b="1" dirty="0">
                  <a:latin typeface="Arial"/>
                  <a:cs typeface="Arial"/>
                </a:rPr>
                <a:t>ge</a:t>
              </a:r>
              <a:r>
                <a:rPr sz="675" b="1" spc="2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in</a:t>
              </a:r>
              <a:r>
                <a:rPr sz="675" b="1" spc="2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target</a:t>
              </a:r>
              <a:r>
                <a:rPr sz="675" b="1" spc="11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lesions from</a:t>
              </a:r>
              <a:r>
                <a:rPr sz="675" b="1" spc="11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baseline,</a:t>
              </a:r>
              <a:r>
                <a:rPr sz="675" b="1" spc="6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%</a:t>
              </a:r>
              <a:endParaRPr sz="675">
                <a:latin typeface="Arial"/>
                <a:cs typeface="Arial"/>
              </a:endParaRPr>
            </a:p>
          </p:txBody>
        </p:sp>
        <p:sp>
          <p:nvSpPr>
            <p:cNvPr id="98" name="object 98"/>
            <p:cNvSpPr txBox="1"/>
            <p:nvPr/>
          </p:nvSpPr>
          <p:spPr>
            <a:xfrm>
              <a:off x="4763573" y="3281639"/>
              <a:ext cx="61436" cy="833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99" name="object 99"/>
            <p:cNvSpPr txBox="1"/>
            <p:nvPr/>
          </p:nvSpPr>
          <p:spPr>
            <a:xfrm>
              <a:off x="5472363" y="3540261"/>
              <a:ext cx="65723" cy="134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781" dirty="0">
                  <a:latin typeface="Arial"/>
                  <a:cs typeface="Arial"/>
                </a:rPr>
                <a:t>*</a:t>
              </a:r>
              <a:endParaRPr sz="781">
                <a:latin typeface="Arial"/>
                <a:cs typeface="Arial"/>
              </a:endParaRPr>
            </a:p>
          </p:txBody>
        </p:sp>
        <p:sp>
          <p:nvSpPr>
            <p:cNvPr id="100" name="object 100"/>
            <p:cNvSpPr txBox="1"/>
            <p:nvPr/>
          </p:nvSpPr>
          <p:spPr>
            <a:xfrm>
              <a:off x="5298259" y="3559151"/>
              <a:ext cx="61436" cy="833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101" name="object 101"/>
            <p:cNvSpPr txBox="1"/>
            <p:nvPr/>
          </p:nvSpPr>
          <p:spPr>
            <a:xfrm>
              <a:off x="4826974" y="3646999"/>
              <a:ext cx="65723" cy="1342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781" spc="-2" dirty="0">
                  <a:latin typeface="Arial"/>
                  <a:cs typeface="Arial"/>
                </a:rPr>
                <a:t>*</a:t>
              </a:r>
              <a:endParaRPr sz="781">
                <a:latin typeface="Arial"/>
                <a:cs typeface="Arial"/>
              </a:endParaRPr>
            </a:p>
          </p:txBody>
        </p:sp>
        <p:sp>
          <p:nvSpPr>
            <p:cNvPr id="102" name="object 102"/>
            <p:cNvSpPr txBox="1"/>
            <p:nvPr/>
          </p:nvSpPr>
          <p:spPr>
            <a:xfrm>
              <a:off x="4441793" y="2770784"/>
              <a:ext cx="61436" cy="833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103" name="object 103"/>
            <p:cNvSpPr txBox="1"/>
            <p:nvPr/>
          </p:nvSpPr>
          <p:spPr>
            <a:xfrm>
              <a:off x="7422830" y="2595043"/>
              <a:ext cx="889040" cy="5156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69">
                <a:lnSpc>
                  <a:spcPts val="734"/>
                </a:lnSpc>
              </a:pPr>
              <a:r>
                <a:rPr sz="654" dirty="0">
                  <a:latin typeface="Arial"/>
                  <a:cs typeface="Arial"/>
                </a:rPr>
                <a:t>^</a:t>
              </a:r>
              <a:r>
                <a:rPr sz="654" spc="64" dirty="0">
                  <a:latin typeface="Arial"/>
                  <a:cs typeface="Arial"/>
                </a:rPr>
                <a:t> </a:t>
              </a:r>
              <a:r>
                <a:rPr sz="654" spc="-17" dirty="0">
                  <a:latin typeface="Arial"/>
                  <a:cs typeface="Arial"/>
                </a:rPr>
                <a:t>M</a:t>
              </a:r>
              <a:r>
                <a:rPr sz="654" dirty="0">
                  <a:latin typeface="Arial"/>
                  <a:cs typeface="Arial"/>
                </a:rPr>
                <a:t>SI</a:t>
              </a:r>
            </a:p>
            <a:p>
              <a:pPr marL="5358" marR="136088" indent="5626">
                <a:lnSpc>
                  <a:spcPts val="683"/>
                </a:lnSpc>
                <a:spcBef>
                  <a:spcPts val="57"/>
                </a:spcBef>
              </a:pPr>
              <a:r>
                <a:rPr sz="981" baseline="-5376" dirty="0">
                  <a:latin typeface="Arial"/>
                  <a:cs typeface="Arial"/>
                </a:rPr>
                <a:t>* </a:t>
              </a:r>
              <a:r>
                <a:rPr sz="981" spc="-137" baseline="-5376" dirty="0">
                  <a:latin typeface="Arial"/>
                  <a:cs typeface="Arial"/>
                </a:rPr>
                <a:t> </a:t>
              </a:r>
              <a:r>
                <a:rPr sz="654" spc="36" dirty="0">
                  <a:latin typeface="Arial"/>
                  <a:cs typeface="Arial"/>
                </a:rPr>
                <a:t>W</a:t>
              </a:r>
              <a:r>
                <a:rPr sz="654" spc="8" dirty="0">
                  <a:latin typeface="Arial"/>
                  <a:cs typeface="Arial"/>
                </a:rPr>
                <a:t>i</a:t>
              </a:r>
              <a:r>
                <a:rPr sz="654" spc="2" dirty="0">
                  <a:latin typeface="Arial"/>
                  <a:cs typeface="Arial"/>
                </a:rPr>
                <a:t>t</a:t>
              </a:r>
              <a:r>
                <a:rPr sz="654" spc="-23" dirty="0">
                  <a:latin typeface="Arial"/>
                  <a:cs typeface="Arial"/>
                </a:rPr>
                <a:t>hd</a:t>
              </a:r>
              <a:r>
                <a:rPr sz="654" dirty="0">
                  <a:latin typeface="Arial"/>
                  <a:cs typeface="Arial"/>
                </a:rPr>
                <a:t>r</a:t>
              </a:r>
              <a:r>
                <a:rPr sz="654" spc="8" dirty="0">
                  <a:latin typeface="Arial"/>
                  <a:cs typeface="Arial"/>
                </a:rPr>
                <a:t>a</a:t>
              </a:r>
              <a:r>
                <a:rPr sz="654" spc="-6" dirty="0">
                  <a:latin typeface="Arial"/>
                  <a:cs typeface="Arial"/>
                </a:rPr>
                <a:t>w</a:t>
              </a:r>
              <a:r>
                <a:rPr sz="654" spc="8" dirty="0">
                  <a:latin typeface="Arial"/>
                  <a:cs typeface="Arial"/>
                </a:rPr>
                <a:t>a</a:t>
              </a:r>
              <a:r>
                <a:rPr sz="654" dirty="0">
                  <a:latin typeface="Arial"/>
                  <a:cs typeface="Arial"/>
                </a:rPr>
                <a:t>l </a:t>
              </a:r>
              <a:endParaRPr lang="en-US" sz="654" dirty="0">
                <a:latin typeface="Arial"/>
                <a:cs typeface="Arial"/>
              </a:endParaRPr>
            </a:p>
            <a:p>
              <a:pPr marL="5358" marR="136088" indent="5626">
                <a:lnSpc>
                  <a:spcPts val="683"/>
                </a:lnSpc>
                <a:spcBef>
                  <a:spcPts val="57"/>
                </a:spcBef>
              </a:pPr>
              <a:r>
                <a:rPr sz="981" baseline="3584" dirty="0">
                  <a:latin typeface="Arial"/>
                  <a:cs typeface="Arial"/>
                </a:rPr>
                <a:t>p</a:t>
              </a:r>
              <a:r>
                <a:rPr sz="981" spc="41" baseline="3584" dirty="0">
                  <a:latin typeface="Arial"/>
                  <a:cs typeface="Arial"/>
                </a:rPr>
                <a:t> </a:t>
              </a:r>
              <a:r>
                <a:rPr sz="654" dirty="0">
                  <a:latin typeface="Arial"/>
                  <a:cs typeface="Arial"/>
                </a:rPr>
                <a:t>Pr</a:t>
              </a:r>
              <a:r>
                <a:rPr sz="654" spc="6" dirty="0">
                  <a:latin typeface="Arial"/>
                  <a:cs typeface="Arial"/>
                </a:rPr>
                <a:t>o</a:t>
              </a:r>
              <a:r>
                <a:rPr sz="654" spc="-23" dirty="0">
                  <a:latin typeface="Arial"/>
                  <a:cs typeface="Arial"/>
                </a:rPr>
                <a:t>g</a:t>
              </a:r>
              <a:r>
                <a:rPr sz="654" dirty="0">
                  <a:latin typeface="Arial"/>
                  <a:cs typeface="Arial"/>
                </a:rPr>
                <a:t>r</a:t>
              </a:r>
              <a:r>
                <a:rPr sz="654" spc="8" dirty="0">
                  <a:latin typeface="Arial"/>
                  <a:cs typeface="Arial"/>
                </a:rPr>
                <a:t>e</a:t>
              </a:r>
              <a:r>
                <a:rPr sz="654" spc="13" dirty="0">
                  <a:latin typeface="Arial"/>
                  <a:cs typeface="Arial"/>
                </a:rPr>
                <a:t>ss</a:t>
              </a:r>
              <a:r>
                <a:rPr sz="654" spc="8" dirty="0">
                  <a:latin typeface="Arial"/>
                  <a:cs typeface="Arial"/>
                </a:rPr>
                <a:t>io</a:t>
              </a:r>
              <a:r>
                <a:rPr sz="654" dirty="0">
                  <a:latin typeface="Arial"/>
                  <a:cs typeface="Arial"/>
                </a:rPr>
                <a:t>n</a:t>
              </a:r>
            </a:p>
            <a:p>
              <a:pPr marL="78224">
                <a:lnSpc>
                  <a:spcPts val="623"/>
                </a:lnSpc>
              </a:pPr>
              <a:r>
                <a:rPr sz="654" spc="-13" dirty="0">
                  <a:latin typeface="Arial"/>
                  <a:cs typeface="Arial"/>
                </a:rPr>
                <a:t>O</a:t>
              </a:r>
              <a:r>
                <a:rPr sz="654" spc="-23" dirty="0">
                  <a:latin typeface="Arial"/>
                  <a:cs typeface="Arial"/>
                </a:rPr>
                <a:t>ng</a:t>
              </a:r>
              <a:r>
                <a:rPr sz="654" spc="8" dirty="0">
                  <a:latin typeface="Arial"/>
                  <a:cs typeface="Arial"/>
                </a:rPr>
                <a:t>oi</a:t>
              </a:r>
              <a:r>
                <a:rPr sz="654" spc="-23" dirty="0">
                  <a:latin typeface="Arial"/>
                  <a:cs typeface="Arial"/>
                </a:rPr>
                <a:t>n</a:t>
              </a:r>
              <a:r>
                <a:rPr sz="654" dirty="0">
                  <a:latin typeface="Arial"/>
                  <a:cs typeface="Arial"/>
                </a:rPr>
                <a:t>g</a:t>
              </a:r>
            </a:p>
            <a:p>
              <a:pPr marL="78224">
                <a:lnSpc>
                  <a:spcPts val="728"/>
                </a:lnSpc>
              </a:pPr>
              <a:r>
                <a:rPr sz="654" spc="2" dirty="0">
                  <a:latin typeface="Arial"/>
                  <a:cs typeface="Arial"/>
                </a:rPr>
                <a:t>F</a:t>
              </a:r>
              <a:r>
                <a:rPr sz="654" spc="8" dirty="0">
                  <a:latin typeface="Arial"/>
                  <a:cs typeface="Arial"/>
                </a:rPr>
                <a:t>i</a:t>
              </a:r>
              <a:r>
                <a:rPr sz="654" dirty="0">
                  <a:latin typeface="Arial"/>
                  <a:cs typeface="Arial"/>
                </a:rPr>
                <a:t>r</a:t>
              </a:r>
              <a:r>
                <a:rPr sz="654" spc="13" dirty="0">
                  <a:latin typeface="Arial"/>
                  <a:cs typeface="Arial"/>
                </a:rPr>
                <a:t>s</a:t>
              </a:r>
              <a:r>
                <a:rPr sz="654" dirty="0">
                  <a:latin typeface="Arial"/>
                  <a:cs typeface="Arial"/>
                </a:rPr>
                <a:t>t</a:t>
              </a:r>
              <a:r>
                <a:rPr sz="654" spc="-23" dirty="0">
                  <a:latin typeface="Arial"/>
                  <a:cs typeface="Arial"/>
                </a:rPr>
                <a:t> n</a:t>
              </a:r>
              <a:r>
                <a:rPr sz="654" spc="8" dirty="0">
                  <a:latin typeface="Arial"/>
                  <a:cs typeface="Arial"/>
                </a:rPr>
                <a:t>e</a:t>
              </a:r>
              <a:r>
                <a:rPr sz="654" dirty="0">
                  <a:latin typeface="Arial"/>
                  <a:cs typeface="Arial"/>
                </a:rPr>
                <a:t>w</a:t>
              </a:r>
              <a:r>
                <a:rPr sz="654" spc="28" dirty="0">
                  <a:latin typeface="Arial"/>
                  <a:cs typeface="Arial"/>
                </a:rPr>
                <a:t> </a:t>
              </a:r>
              <a:r>
                <a:rPr sz="654" spc="-21" dirty="0">
                  <a:latin typeface="Arial"/>
                  <a:cs typeface="Arial"/>
                </a:rPr>
                <a:t>l</a:t>
              </a:r>
              <a:r>
                <a:rPr sz="654" spc="8" dirty="0">
                  <a:latin typeface="Arial"/>
                  <a:cs typeface="Arial"/>
                </a:rPr>
                <a:t>e</a:t>
              </a:r>
              <a:r>
                <a:rPr sz="654" spc="13" dirty="0">
                  <a:latin typeface="Arial"/>
                  <a:cs typeface="Arial"/>
                </a:rPr>
                <a:t>s</a:t>
              </a:r>
              <a:r>
                <a:rPr sz="654" spc="8" dirty="0">
                  <a:latin typeface="Arial"/>
                  <a:cs typeface="Arial"/>
                </a:rPr>
                <a:t>io</a:t>
              </a:r>
              <a:r>
                <a:rPr sz="654" dirty="0">
                  <a:latin typeface="Arial"/>
                  <a:cs typeface="Arial"/>
                </a:rPr>
                <a:t>n</a:t>
              </a:r>
            </a:p>
          </p:txBody>
        </p:sp>
        <p:sp>
          <p:nvSpPr>
            <p:cNvPr id="104" name="object 104"/>
            <p:cNvSpPr txBox="1"/>
            <p:nvPr/>
          </p:nvSpPr>
          <p:spPr>
            <a:xfrm>
              <a:off x="3573553" y="4047628"/>
              <a:ext cx="177880" cy="1124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654" spc="-2" dirty="0">
                  <a:latin typeface="Arial"/>
                  <a:cs typeface="Arial"/>
                </a:rPr>
                <a:t>-</a:t>
              </a:r>
              <a:r>
                <a:rPr sz="654" spc="8" dirty="0">
                  <a:latin typeface="Arial"/>
                  <a:cs typeface="Arial"/>
                </a:rPr>
                <a:t>50</a:t>
              </a:r>
              <a:endParaRPr sz="654">
                <a:latin typeface="Arial"/>
                <a:cs typeface="Arial"/>
              </a:endParaRPr>
            </a:p>
          </p:txBody>
        </p:sp>
        <p:sp>
          <p:nvSpPr>
            <p:cNvPr id="105" name="object 105"/>
            <p:cNvSpPr txBox="1"/>
            <p:nvPr/>
          </p:nvSpPr>
          <p:spPr>
            <a:xfrm>
              <a:off x="3674595" y="3525032"/>
              <a:ext cx="76081" cy="1124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654" dirty="0">
                  <a:latin typeface="Arial"/>
                  <a:cs typeface="Arial"/>
                </a:rPr>
                <a:t>0</a:t>
              </a:r>
              <a:endParaRPr sz="654">
                <a:latin typeface="Arial"/>
                <a:cs typeface="Arial"/>
              </a:endParaRPr>
            </a:p>
          </p:txBody>
        </p:sp>
        <p:sp>
          <p:nvSpPr>
            <p:cNvPr id="106" name="object 106"/>
            <p:cNvSpPr txBox="1"/>
            <p:nvPr/>
          </p:nvSpPr>
          <p:spPr>
            <a:xfrm>
              <a:off x="3611335" y="3002237"/>
              <a:ext cx="141089" cy="1124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654" spc="8" dirty="0">
                  <a:latin typeface="Arial"/>
                  <a:cs typeface="Arial"/>
                </a:rPr>
                <a:t>50</a:t>
              </a:r>
              <a:endParaRPr sz="654">
                <a:latin typeface="Arial"/>
                <a:cs typeface="Arial"/>
              </a:endParaRPr>
            </a:p>
          </p:txBody>
        </p:sp>
        <p:sp>
          <p:nvSpPr>
            <p:cNvPr id="107" name="object 107"/>
            <p:cNvSpPr txBox="1"/>
            <p:nvPr/>
          </p:nvSpPr>
          <p:spPr>
            <a:xfrm>
              <a:off x="3548777" y="2480288"/>
              <a:ext cx="204667" cy="1124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654" spc="11" dirty="0">
                  <a:latin typeface="Arial"/>
                  <a:cs typeface="Arial"/>
                </a:rPr>
                <a:t>100</a:t>
              </a:r>
              <a:endParaRPr sz="654">
                <a:latin typeface="Arial"/>
                <a:cs typeface="Arial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3824773" y="3262408"/>
              <a:ext cx="991196" cy="326827"/>
            </a:xfrm>
            <a:custGeom>
              <a:avLst/>
              <a:gdLst/>
              <a:ahLst/>
              <a:cxnLst/>
              <a:rect l="l" t="t" r="r" b="b"/>
              <a:pathLst>
                <a:path w="1762125" h="581025">
                  <a:moveTo>
                    <a:pt x="0" y="580490"/>
                  </a:moveTo>
                  <a:lnTo>
                    <a:pt x="1761899" y="0"/>
                  </a:lnTo>
                </a:path>
              </a:pathLst>
            </a:custGeom>
            <a:ln w="18727">
              <a:solidFill>
                <a:srgbClr val="7BE0ED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805299" y="3246999"/>
              <a:ext cx="20360" cy="24289"/>
            </a:xfrm>
            <a:custGeom>
              <a:avLst/>
              <a:gdLst/>
              <a:ahLst/>
              <a:cxnLst/>
              <a:rect l="l" t="t" r="r" b="b"/>
              <a:pathLst>
                <a:path w="36195" h="43180">
                  <a:moveTo>
                    <a:pt x="14187" y="0"/>
                  </a:moveTo>
                  <a:lnTo>
                    <a:pt x="4033" y="8186"/>
                  </a:lnTo>
                  <a:lnTo>
                    <a:pt x="0" y="22649"/>
                  </a:lnTo>
                  <a:lnTo>
                    <a:pt x="12" y="23515"/>
                  </a:lnTo>
                  <a:lnTo>
                    <a:pt x="3172" y="34819"/>
                  </a:lnTo>
                  <a:lnTo>
                    <a:pt x="12337" y="41982"/>
                  </a:lnTo>
                  <a:lnTo>
                    <a:pt x="28131" y="42619"/>
                  </a:lnTo>
                  <a:lnTo>
                    <a:pt x="34499" y="31931"/>
                  </a:lnTo>
                  <a:lnTo>
                    <a:pt x="36050" y="13880"/>
                  </a:lnTo>
                  <a:lnTo>
                    <a:pt x="28246" y="3555"/>
                  </a:lnTo>
                  <a:lnTo>
                    <a:pt x="14187" y="0"/>
                  </a:lnTo>
                  <a:close/>
                </a:path>
              </a:pathLst>
            </a:custGeom>
            <a:solidFill>
              <a:srgbClr val="7BE0ED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805299" y="3246999"/>
              <a:ext cx="20360" cy="24289"/>
            </a:xfrm>
            <a:custGeom>
              <a:avLst/>
              <a:gdLst/>
              <a:ahLst/>
              <a:cxnLst/>
              <a:rect l="l" t="t" r="r" b="b"/>
              <a:pathLst>
                <a:path w="36195" h="43180">
                  <a:moveTo>
                    <a:pt x="0" y="22649"/>
                  </a:moveTo>
                  <a:lnTo>
                    <a:pt x="4033" y="8186"/>
                  </a:lnTo>
                  <a:lnTo>
                    <a:pt x="14187" y="0"/>
                  </a:lnTo>
                  <a:lnTo>
                    <a:pt x="28246" y="3555"/>
                  </a:lnTo>
                  <a:lnTo>
                    <a:pt x="36050" y="13880"/>
                  </a:lnTo>
                  <a:lnTo>
                    <a:pt x="34499" y="31931"/>
                  </a:lnTo>
                  <a:lnTo>
                    <a:pt x="28131" y="42619"/>
                  </a:lnTo>
                  <a:lnTo>
                    <a:pt x="12337" y="41982"/>
                  </a:lnTo>
                  <a:lnTo>
                    <a:pt x="3172" y="34819"/>
                  </a:lnTo>
                  <a:lnTo>
                    <a:pt x="12" y="23515"/>
                  </a:lnTo>
                  <a:lnTo>
                    <a:pt x="0" y="22649"/>
                  </a:lnTo>
                  <a:close/>
                </a:path>
              </a:pathLst>
            </a:custGeom>
            <a:ln w="18736">
              <a:solidFill>
                <a:srgbClr val="7BE0ED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824773" y="3399338"/>
              <a:ext cx="3305414" cy="189667"/>
            </a:xfrm>
            <a:custGeom>
              <a:avLst/>
              <a:gdLst/>
              <a:ahLst/>
              <a:cxnLst/>
              <a:rect l="l" t="t" r="r" b="b"/>
              <a:pathLst>
                <a:path w="5876290" h="337185">
                  <a:moveTo>
                    <a:pt x="0" y="337059"/>
                  </a:moveTo>
                  <a:lnTo>
                    <a:pt x="2840156" y="314588"/>
                  </a:lnTo>
                  <a:lnTo>
                    <a:pt x="5876121" y="0"/>
                  </a:lnTo>
                </a:path>
              </a:pathLst>
            </a:custGeom>
            <a:ln w="18725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411538" y="3563505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411538" y="3563505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119548" y="3389128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119548" y="3389128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824775" y="3531001"/>
              <a:ext cx="1929527" cy="58222"/>
            </a:xfrm>
            <a:custGeom>
              <a:avLst/>
              <a:gdLst/>
              <a:ahLst/>
              <a:cxnLst/>
              <a:rect l="l" t="t" r="r" b="b"/>
              <a:pathLst>
                <a:path w="3430270" h="103504">
                  <a:moveTo>
                    <a:pt x="0" y="102990"/>
                  </a:moveTo>
                  <a:lnTo>
                    <a:pt x="3430080" y="0"/>
                  </a:lnTo>
                </a:path>
              </a:pathLst>
            </a:custGeom>
            <a:ln w="18725">
              <a:solidFill>
                <a:srgbClr val="7BE0ED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5738380" y="3516106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7BE0ED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738380" y="3516106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7BE0ED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824775" y="3336140"/>
              <a:ext cx="1349812" cy="252889"/>
            </a:xfrm>
            <a:custGeom>
              <a:avLst/>
              <a:gdLst/>
              <a:ahLst/>
              <a:cxnLst/>
              <a:rect l="l" t="t" r="r" b="b"/>
              <a:pathLst>
                <a:path w="2399665" h="449579">
                  <a:moveTo>
                    <a:pt x="0" y="449412"/>
                  </a:moveTo>
                  <a:lnTo>
                    <a:pt x="2399181" y="0"/>
                  </a:lnTo>
                </a:path>
              </a:pathLst>
            </a:custGeom>
            <a:ln w="18726">
              <a:solidFill>
                <a:srgbClr val="7BE0ED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163771" y="3325630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17468" y="0"/>
                  </a:moveTo>
                  <a:lnTo>
                    <a:pt x="5069" y="5861"/>
                  </a:lnTo>
                  <a:lnTo>
                    <a:pt x="0" y="18683"/>
                  </a:lnTo>
                  <a:lnTo>
                    <a:pt x="363" y="22353"/>
                  </a:lnTo>
                  <a:lnTo>
                    <a:pt x="7311" y="33060"/>
                  </a:lnTo>
                  <a:lnTo>
                    <a:pt x="21805" y="37158"/>
                  </a:lnTo>
                  <a:lnTo>
                    <a:pt x="32964" y="30492"/>
                  </a:lnTo>
                  <a:lnTo>
                    <a:pt x="37350" y="16407"/>
                  </a:lnTo>
                  <a:lnTo>
                    <a:pt x="31029" y="4707"/>
                  </a:lnTo>
                  <a:lnTo>
                    <a:pt x="17468" y="0"/>
                  </a:lnTo>
                  <a:close/>
                </a:path>
              </a:pathLst>
            </a:custGeom>
            <a:solidFill>
              <a:srgbClr val="7BE0ED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163771" y="3325630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0" y="18683"/>
                  </a:moveTo>
                  <a:lnTo>
                    <a:pt x="5069" y="5861"/>
                  </a:lnTo>
                  <a:lnTo>
                    <a:pt x="17468" y="0"/>
                  </a:lnTo>
                  <a:lnTo>
                    <a:pt x="31029" y="4707"/>
                  </a:lnTo>
                  <a:lnTo>
                    <a:pt x="37350" y="16407"/>
                  </a:lnTo>
                  <a:lnTo>
                    <a:pt x="32964" y="30492"/>
                  </a:lnTo>
                  <a:lnTo>
                    <a:pt x="21805" y="37158"/>
                  </a:lnTo>
                  <a:lnTo>
                    <a:pt x="7311" y="33060"/>
                  </a:lnTo>
                  <a:lnTo>
                    <a:pt x="363" y="22353"/>
                  </a:lnTo>
                  <a:lnTo>
                    <a:pt x="0" y="18683"/>
                  </a:lnTo>
                  <a:close/>
                </a:path>
              </a:pathLst>
            </a:custGeom>
            <a:ln w="18734">
              <a:solidFill>
                <a:srgbClr val="7BE0ED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824773" y="3272941"/>
              <a:ext cx="1186220" cy="316111"/>
            </a:xfrm>
            <a:custGeom>
              <a:avLst/>
              <a:gdLst/>
              <a:ahLst/>
              <a:cxnLst/>
              <a:rect l="l" t="t" r="r" b="b"/>
              <a:pathLst>
                <a:path w="2108835" h="561975">
                  <a:moveTo>
                    <a:pt x="0" y="561765"/>
                  </a:moveTo>
                  <a:lnTo>
                    <a:pt x="2108655" y="0"/>
                  </a:lnTo>
                </a:path>
              </a:pathLst>
            </a:custGeom>
            <a:ln w="18726">
              <a:solidFill>
                <a:srgbClr val="7BE0ED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995078" y="3258045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80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7BE0ED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4995078" y="3258045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80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7BE0ED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25" name="object 125"/>
            <p:cNvSpPr txBox="1"/>
            <p:nvPr/>
          </p:nvSpPr>
          <p:spPr>
            <a:xfrm>
              <a:off x="4859165" y="3185225"/>
              <a:ext cx="255746" cy="8342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>
                <a:tabLst>
                  <a:tab pos="151091" algn="l"/>
                </a:tabLst>
              </a:pPr>
              <a:r>
                <a:rPr sz="728" spc="10" baseline="2415" dirty="0">
                  <a:latin typeface="Arial"/>
                  <a:cs typeface="Arial"/>
                </a:rPr>
                <a:t>p	</a:t>
              </a:r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126" name="object 126"/>
            <p:cNvSpPr txBox="1"/>
            <p:nvPr/>
          </p:nvSpPr>
          <p:spPr>
            <a:xfrm>
              <a:off x="5226775" y="3270053"/>
              <a:ext cx="61436" cy="833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5300833" y="3441793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2090F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300833" y="3441793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2090FF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824775" y="3315072"/>
              <a:ext cx="2535674" cy="273963"/>
            </a:xfrm>
            <a:custGeom>
              <a:avLst/>
              <a:gdLst/>
              <a:ahLst/>
              <a:cxnLst/>
              <a:rect l="l" t="t" r="r" b="b"/>
              <a:pathLst>
                <a:path w="4507865" h="487045">
                  <a:moveTo>
                    <a:pt x="0" y="486863"/>
                  </a:moveTo>
                  <a:lnTo>
                    <a:pt x="2645847" y="243431"/>
                  </a:lnTo>
                  <a:lnTo>
                    <a:pt x="4507837" y="0"/>
                  </a:lnTo>
                </a:path>
              </a:pathLst>
            </a:custGeom>
            <a:ln w="18725">
              <a:solidFill>
                <a:srgbClr val="6FC6FB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6344618" y="3305444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90" h="43179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6FC6FB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344618" y="3305444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90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6FC6FB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32" name="object 132"/>
            <p:cNvSpPr txBox="1"/>
            <p:nvPr/>
          </p:nvSpPr>
          <p:spPr>
            <a:xfrm>
              <a:off x="6406006" y="3245476"/>
              <a:ext cx="61436" cy="833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24773" y="3299273"/>
              <a:ext cx="1323380" cy="289679"/>
            </a:xfrm>
            <a:custGeom>
              <a:avLst/>
              <a:gdLst/>
              <a:ahLst/>
              <a:cxnLst/>
              <a:rect l="l" t="t" r="r" b="b"/>
              <a:pathLst>
                <a:path w="2352675" h="514985">
                  <a:moveTo>
                    <a:pt x="0" y="514951"/>
                  </a:moveTo>
                  <a:lnTo>
                    <a:pt x="2352322" y="0"/>
                  </a:lnTo>
                </a:path>
              </a:pathLst>
            </a:custGeom>
            <a:ln w="18726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132140" y="3284378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80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132140" y="3284378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80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36" name="object 136"/>
            <p:cNvSpPr txBox="1"/>
            <p:nvPr/>
          </p:nvSpPr>
          <p:spPr>
            <a:xfrm>
              <a:off x="5195989" y="3219143"/>
              <a:ext cx="61436" cy="833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5548601" y="3873649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824774" y="3588935"/>
              <a:ext cx="3089315" cy="358259"/>
            </a:xfrm>
            <a:custGeom>
              <a:avLst/>
              <a:gdLst/>
              <a:ahLst/>
              <a:cxnLst/>
              <a:rect l="l" t="t" r="r" b="b"/>
              <a:pathLst>
                <a:path w="5492115" h="636904">
                  <a:moveTo>
                    <a:pt x="0" y="0"/>
                  </a:moveTo>
                  <a:lnTo>
                    <a:pt x="1372906" y="202485"/>
                  </a:lnTo>
                  <a:lnTo>
                    <a:pt x="3089196" y="520818"/>
                  </a:lnTo>
                  <a:lnTo>
                    <a:pt x="3775712" y="607705"/>
                  </a:lnTo>
                  <a:lnTo>
                    <a:pt x="5491877" y="636667"/>
                  </a:lnTo>
                </a:path>
              </a:pathLst>
            </a:custGeom>
            <a:ln w="18725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583890" y="3689902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89" h="43179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548600" y="3873718"/>
              <a:ext cx="20360" cy="24289"/>
            </a:xfrm>
            <a:custGeom>
              <a:avLst/>
              <a:gdLst/>
              <a:ahLst/>
              <a:cxnLst/>
              <a:rect l="l" t="t" r="r" b="b"/>
              <a:pathLst>
                <a:path w="36195" h="43179">
                  <a:moveTo>
                    <a:pt x="14187" y="0"/>
                  </a:moveTo>
                  <a:lnTo>
                    <a:pt x="4033" y="8186"/>
                  </a:lnTo>
                  <a:lnTo>
                    <a:pt x="0" y="22649"/>
                  </a:lnTo>
                  <a:lnTo>
                    <a:pt x="12" y="23515"/>
                  </a:lnTo>
                  <a:lnTo>
                    <a:pt x="3172" y="34819"/>
                  </a:lnTo>
                  <a:lnTo>
                    <a:pt x="12337" y="41982"/>
                  </a:lnTo>
                  <a:lnTo>
                    <a:pt x="28131" y="42619"/>
                  </a:lnTo>
                  <a:lnTo>
                    <a:pt x="34499" y="31931"/>
                  </a:lnTo>
                  <a:lnTo>
                    <a:pt x="36050" y="13880"/>
                  </a:lnTo>
                  <a:lnTo>
                    <a:pt x="28246" y="3555"/>
                  </a:lnTo>
                  <a:lnTo>
                    <a:pt x="14187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548600" y="3873718"/>
              <a:ext cx="20360" cy="24289"/>
            </a:xfrm>
            <a:custGeom>
              <a:avLst/>
              <a:gdLst/>
              <a:ahLst/>
              <a:cxnLst/>
              <a:rect l="l" t="t" r="r" b="b"/>
              <a:pathLst>
                <a:path w="36195" h="43179">
                  <a:moveTo>
                    <a:pt x="0" y="22649"/>
                  </a:moveTo>
                  <a:lnTo>
                    <a:pt x="4033" y="8186"/>
                  </a:lnTo>
                  <a:lnTo>
                    <a:pt x="14187" y="0"/>
                  </a:lnTo>
                  <a:lnTo>
                    <a:pt x="28246" y="3555"/>
                  </a:lnTo>
                  <a:lnTo>
                    <a:pt x="36050" y="13880"/>
                  </a:lnTo>
                  <a:lnTo>
                    <a:pt x="34499" y="31931"/>
                  </a:lnTo>
                  <a:lnTo>
                    <a:pt x="28131" y="42619"/>
                  </a:lnTo>
                  <a:lnTo>
                    <a:pt x="12337" y="41982"/>
                  </a:lnTo>
                  <a:lnTo>
                    <a:pt x="3172" y="34819"/>
                  </a:lnTo>
                  <a:lnTo>
                    <a:pt x="12" y="23515"/>
                  </a:lnTo>
                  <a:lnTo>
                    <a:pt x="0" y="22649"/>
                  </a:lnTo>
                  <a:close/>
                </a:path>
              </a:pathLst>
            </a:custGeom>
            <a:ln w="18736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5933430" y="3921049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6898140" y="3936848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44" name="object 144"/>
            <p:cNvSpPr txBox="1"/>
            <p:nvPr/>
          </p:nvSpPr>
          <p:spPr>
            <a:xfrm>
              <a:off x="7045281" y="3904431"/>
              <a:ext cx="66437" cy="1124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654" dirty="0">
                  <a:latin typeface="Arial"/>
                  <a:cs typeface="Arial"/>
                </a:rPr>
                <a:t>^</a:t>
              </a:r>
              <a:endParaRPr sz="654">
                <a:latin typeface="Arial"/>
                <a:cs typeface="Arial"/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3824774" y="3283473"/>
              <a:ext cx="3057882" cy="305753"/>
            </a:xfrm>
            <a:custGeom>
              <a:avLst/>
              <a:gdLst/>
              <a:ahLst/>
              <a:cxnLst/>
              <a:rect l="l" t="t" r="r" b="b"/>
              <a:pathLst>
                <a:path w="5436234" h="543560">
                  <a:moveTo>
                    <a:pt x="0" y="543039"/>
                  </a:moveTo>
                  <a:lnTo>
                    <a:pt x="3036089" y="479123"/>
                  </a:lnTo>
                  <a:lnTo>
                    <a:pt x="5435646" y="0"/>
                  </a:lnTo>
                </a:path>
              </a:pathLst>
            </a:custGeom>
            <a:ln w="18725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5522242" y="3541558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17468" y="0"/>
                  </a:moveTo>
                  <a:lnTo>
                    <a:pt x="5069" y="5861"/>
                  </a:lnTo>
                  <a:lnTo>
                    <a:pt x="0" y="18683"/>
                  </a:lnTo>
                  <a:lnTo>
                    <a:pt x="363" y="22353"/>
                  </a:lnTo>
                  <a:lnTo>
                    <a:pt x="7311" y="33060"/>
                  </a:lnTo>
                  <a:lnTo>
                    <a:pt x="21805" y="37158"/>
                  </a:lnTo>
                  <a:lnTo>
                    <a:pt x="32964" y="30492"/>
                  </a:lnTo>
                  <a:lnTo>
                    <a:pt x="37350" y="16407"/>
                  </a:lnTo>
                  <a:lnTo>
                    <a:pt x="31029" y="4707"/>
                  </a:lnTo>
                  <a:lnTo>
                    <a:pt x="17468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522242" y="3541558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0" y="18683"/>
                  </a:moveTo>
                  <a:lnTo>
                    <a:pt x="5069" y="5861"/>
                  </a:lnTo>
                  <a:lnTo>
                    <a:pt x="17468" y="0"/>
                  </a:lnTo>
                  <a:lnTo>
                    <a:pt x="31029" y="4707"/>
                  </a:lnTo>
                  <a:lnTo>
                    <a:pt x="37350" y="16407"/>
                  </a:lnTo>
                  <a:lnTo>
                    <a:pt x="32964" y="30492"/>
                  </a:lnTo>
                  <a:lnTo>
                    <a:pt x="21805" y="37158"/>
                  </a:lnTo>
                  <a:lnTo>
                    <a:pt x="7311" y="33060"/>
                  </a:lnTo>
                  <a:lnTo>
                    <a:pt x="363" y="22353"/>
                  </a:lnTo>
                  <a:lnTo>
                    <a:pt x="0" y="18683"/>
                  </a:lnTo>
                  <a:close/>
                </a:path>
              </a:pathLst>
            </a:custGeom>
            <a:ln w="18734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6871782" y="3273263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6871782" y="3273263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824774" y="3004346"/>
              <a:ext cx="1597343" cy="584716"/>
            </a:xfrm>
            <a:custGeom>
              <a:avLst/>
              <a:gdLst/>
              <a:ahLst/>
              <a:cxnLst/>
              <a:rect l="l" t="t" r="r" b="b"/>
              <a:pathLst>
                <a:path w="2839720" h="1039495">
                  <a:moveTo>
                    <a:pt x="0" y="1039266"/>
                  </a:moveTo>
                  <a:lnTo>
                    <a:pt x="2839656" y="0"/>
                  </a:lnTo>
                </a:path>
              </a:pathLst>
            </a:custGeom>
            <a:ln w="18727">
              <a:solidFill>
                <a:srgbClr val="6FC6FB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5411538" y="2993838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17468" y="0"/>
                  </a:moveTo>
                  <a:lnTo>
                    <a:pt x="5069" y="5861"/>
                  </a:lnTo>
                  <a:lnTo>
                    <a:pt x="0" y="18683"/>
                  </a:lnTo>
                  <a:lnTo>
                    <a:pt x="363" y="22353"/>
                  </a:lnTo>
                  <a:lnTo>
                    <a:pt x="7311" y="33060"/>
                  </a:lnTo>
                  <a:lnTo>
                    <a:pt x="21805" y="37158"/>
                  </a:lnTo>
                  <a:lnTo>
                    <a:pt x="32964" y="30492"/>
                  </a:lnTo>
                  <a:lnTo>
                    <a:pt x="37350" y="16407"/>
                  </a:lnTo>
                  <a:lnTo>
                    <a:pt x="31029" y="4707"/>
                  </a:lnTo>
                  <a:lnTo>
                    <a:pt x="17468" y="0"/>
                  </a:lnTo>
                  <a:close/>
                </a:path>
              </a:pathLst>
            </a:custGeom>
            <a:solidFill>
              <a:srgbClr val="6FC6FB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5411538" y="2993838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0" y="18683"/>
                  </a:moveTo>
                  <a:lnTo>
                    <a:pt x="5069" y="5861"/>
                  </a:lnTo>
                  <a:lnTo>
                    <a:pt x="17468" y="0"/>
                  </a:lnTo>
                  <a:lnTo>
                    <a:pt x="31029" y="4707"/>
                  </a:lnTo>
                  <a:lnTo>
                    <a:pt x="37350" y="16407"/>
                  </a:lnTo>
                  <a:lnTo>
                    <a:pt x="32964" y="30492"/>
                  </a:lnTo>
                  <a:lnTo>
                    <a:pt x="21805" y="37158"/>
                  </a:lnTo>
                  <a:lnTo>
                    <a:pt x="7311" y="33060"/>
                  </a:lnTo>
                  <a:lnTo>
                    <a:pt x="363" y="22353"/>
                  </a:lnTo>
                  <a:lnTo>
                    <a:pt x="0" y="18683"/>
                  </a:lnTo>
                  <a:close/>
                </a:path>
              </a:pathLst>
            </a:custGeom>
            <a:ln w="18734">
              <a:solidFill>
                <a:srgbClr val="6FC6FB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5411538" y="3462560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17468" y="0"/>
                  </a:moveTo>
                  <a:lnTo>
                    <a:pt x="5069" y="5861"/>
                  </a:lnTo>
                  <a:lnTo>
                    <a:pt x="0" y="18683"/>
                  </a:lnTo>
                  <a:lnTo>
                    <a:pt x="363" y="22353"/>
                  </a:lnTo>
                  <a:lnTo>
                    <a:pt x="7311" y="33060"/>
                  </a:lnTo>
                  <a:lnTo>
                    <a:pt x="21805" y="37158"/>
                  </a:lnTo>
                  <a:lnTo>
                    <a:pt x="32964" y="30492"/>
                  </a:lnTo>
                  <a:lnTo>
                    <a:pt x="37350" y="16407"/>
                  </a:lnTo>
                  <a:lnTo>
                    <a:pt x="31029" y="4707"/>
                  </a:lnTo>
                  <a:lnTo>
                    <a:pt x="17468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411538" y="3462560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0" y="18683"/>
                  </a:moveTo>
                  <a:lnTo>
                    <a:pt x="5069" y="5861"/>
                  </a:lnTo>
                  <a:lnTo>
                    <a:pt x="17468" y="0"/>
                  </a:lnTo>
                  <a:lnTo>
                    <a:pt x="31029" y="4707"/>
                  </a:lnTo>
                  <a:lnTo>
                    <a:pt x="37350" y="16407"/>
                  </a:lnTo>
                  <a:lnTo>
                    <a:pt x="32964" y="30492"/>
                  </a:lnTo>
                  <a:lnTo>
                    <a:pt x="21805" y="37158"/>
                  </a:lnTo>
                  <a:lnTo>
                    <a:pt x="7311" y="33060"/>
                  </a:lnTo>
                  <a:lnTo>
                    <a:pt x="363" y="22353"/>
                  </a:lnTo>
                  <a:lnTo>
                    <a:pt x="0" y="18683"/>
                  </a:lnTo>
                  <a:close/>
                </a:path>
              </a:pathLst>
            </a:custGeom>
            <a:ln w="18734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824776" y="3114945"/>
              <a:ext cx="3115747" cy="473987"/>
            </a:xfrm>
            <a:custGeom>
              <a:avLst/>
              <a:gdLst/>
              <a:ahLst/>
              <a:cxnLst/>
              <a:rect l="l" t="t" r="r" b="b"/>
              <a:pathLst>
                <a:path w="5539105" h="842645">
                  <a:moveTo>
                    <a:pt x="0" y="842648"/>
                  </a:moveTo>
                  <a:lnTo>
                    <a:pt x="2842905" y="640412"/>
                  </a:lnTo>
                  <a:lnTo>
                    <a:pt x="5538736" y="0"/>
                  </a:lnTo>
                </a:path>
              </a:pathLst>
            </a:custGeom>
            <a:ln w="18725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6924499" y="3100048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90" h="43180">
                  <a:moveTo>
                    <a:pt x="14914" y="0"/>
                  </a:moveTo>
                  <a:lnTo>
                    <a:pt x="4179" y="8450"/>
                  </a:lnTo>
                  <a:lnTo>
                    <a:pt x="0" y="21738"/>
                  </a:lnTo>
                  <a:lnTo>
                    <a:pt x="276" y="25304"/>
                  </a:lnTo>
                  <a:lnTo>
                    <a:pt x="5039" y="35344"/>
                  </a:lnTo>
                  <a:lnTo>
                    <a:pt x="15941" y="41807"/>
                  </a:lnTo>
                  <a:lnTo>
                    <a:pt x="33276" y="43006"/>
                  </a:lnTo>
                  <a:lnTo>
                    <a:pt x="43041" y="33961"/>
                  </a:lnTo>
                  <a:lnTo>
                    <a:pt x="46745" y="19450"/>
                  </a:lnTo>
                  <a:lnTo>
                    <a:pt x="42445" y="8833"/>
                  </a:lnTo>
                  <a:lnTo>
                    <a:pt x="31863" y="1752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6924499" y="3100048"/>
              <a:ext cx="26432" cy="24289"/>
            </a:xfrm>
            <a:custGeom>
              <a:avLst/>
              <a:gdLst/>
              <a:ahLst/>
              <a:cxnLst/>
              <a:rect l="l" t="t" r="r" b="b"/>
              <a:pathLst>
                <a:path w="46990" h="43180">
                  <a:moveTo>
                    <a:pt x="0" y="21738"/>
                  </a:moveTo>
                  <a:lnTo>
                    <a:pt x="4179" y="8450"/>
                  </a:lnTo>
                  <a:lnTo>
                    <a:pt x="14914" y="0"/>
                  </a:lnTo>
                  <a:lnTo>
                    <a:pt x="31863" y="1752"/>
                  </a:lnTo>
                  <a:lnTo>
                    <a:pt x="42445" y="8833"/>
                  </a:lnTo>
                  <a:lnTo>
                    <a:pt x="46745" y="19450"/>
                  </a:lnTo>
                  <a:lnTo>
                    <a:pt x="43041" y="33961"/>
                  </a:lnTo>
                  <a:lnTo>
                    <a:pt x="33276" y="43006"/>
                  </a:lnTo>
                  <a:lnTo>
                    <a:pt x="15941" y="41807"/>
                  </a:lnTo>
                  <a:lnTo>
                    <a:pt x="5039" y="35344"/>
                  </a:lnTo>
                  <a:lnTo>
                    <a:pt x="276" y="25304"/>
                  </a:lnTo>
                  <a:lnTo>
                    <a:pt x="0" y="21738"/>
                  </a:lnTo>
                  <a:close/>
                </a:path>
              </a:pathLst>
            </a:custGeom>
            <a:ln w="18733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824776" y="3020145"/>
              <a:ext cx="796171" cy="569000"/>
            </a:xfrm>
            <a:custGeom>
              <a:avLst/>
              <a:gdLst/>
              <a:ahLst/>
              <a:cxnLst/>
              <a:rect l="l" t="t" r="r" b="b"/>
              <a:pathLst>
                <a:path w="1415414" h="1011554">
                  <a:moveTo>
                    <a:pt x="0" y="1011177"/>
                  </a:moveTo>
                  <a:lnTo>
                    <a:pt x="1415142" y="0"/>
                  </a:lnTo>
                </a:path>
              </a:pathLst>
            </a:custGeom>
            <a:ln w="18731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4610249" y="3009935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4610249" y="3009935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824774" y="3004346"/>
              <a:ext cx="1402319" cy="584716"/>
            </a:xfrm>
            <a:custGeom>
              <a:avLst/>
              <a:gdLst/>
              <a:ahLst/>
              <a:cxnLst/>
              <a:rect l="l" t="t" r="r" b="b"/>
              <a:pathLst>
                <a:path w="2493010" h="1039495">
                  <a:moveTo>
                    <a:pt x="0" y="1039266"/>
                  </a:moveTo>
                  <a:lnTo>
                    <a:pt x="2492899" y="0"/>
                  </a:lnTo>
                </a:path>
              </a:pathLst>
            </a:custGeom>
            <a:ln w="18728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5216487" y="2994136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5216487" y="2994136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824775" y="2899015"/>
              <a:ext cx="1349812" cy="690086"/>
            </a:xfrm>
            <a:custGeom>
              <a:avLst/>
              <a:gdLst/>
              <a:ahLst/>
              <a:cxnLst/>
              <a:rect l="l" t="t" r="r" b="b"/>
              <a:pathLst>
                <a:path w="2399665" h="1226820">
                  <a:moveTo>
                    <a:pt x="0" y="1226521"/>
                  </a:moveTo>
                  <a:lnTo>
                    <a:pt x="2399181" y="0"/>
                  </a:lnTo>
                </a:path>
              </a:pathLst>
            </a:custGeom>
            <a:ln w="18729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5163771" y="2888506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17468" y="0"/>
                  </a:moveTo>
                  <a:lnTo>
                    <a:pt x="5069" y="5861"/>
                  </a:lnTo>
                  <a:lnTo>
                    <a:pt x="0" y="18683"/>
                  </a:lnTo>
                  <a:lnTo>
                    <a:pt x="363" y="22353"/>
                  </a:lnTo>
                  <a:lnTo>
                    <a:pt x="7311" y="33060"/>
                  </a:lnTo>
                  <a:lnTo>
                    <a:pt x="21805" y="37158"/>
                  </a:lnTo>
                  <a:lnTo>
                    <a:pt x="32964" y="30492"/>
                  </a:lnTo>
                  <a:lnTo>
                    <a:pt x="37350" y="16407"/>
                  </a:lnTo>
                  <a:lnTo>
                    <a:pt x="31029" y="4707"/>
                  </a:lnTo>
                  <a:lnTo>
                    <a:pt x="17468" y="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5163771" y="2888506"/>
              <a:ext cx="21074" cy="21074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0" y="18683"/>
                  </a:moveTo>
                  <a:lnTo>
                    <a:pt x="5069" y="5861"/>
                  </a:lnTo>
                  <a:lnTo>
                    <a:pt x="17468" y="0"/>
                  </a:lnTo>
                  <a:lnTo>
                    <a:pt x="31029" y="4707"/>
                  </a:lnTo>
                  <a:lnTo>
                    <a:pt x="37350" y="16407"/>
                  </a:lnTo>
                  <a:lnTo>
                    <a:pt x="32964" y="30492"/>
                  </a:lnTo>
                  <a:lnTo>
                    <a:pt x="21805" y="37158"/>
                  </a:lnTo>
                  <a:lnTo>
                    <a:pt x="7311" y="33060"/>
                  </a:lnTo>
                  <a:lnTo>
                    <a:pt x="363" y="22353"/>
                  </a:lnTo>
                  <a:lnTo>
                    <a:pt x="0" y="18683"/>
                  </a:lnTo>
                  <a:close/>
                </a:path>
              </a:pathLst>
            </a:custGeom>
            <a:ln w="18734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67" name="object 167"/>
            <p:cNvSpPr txBox="1"/>
            <p:nvPr/>
          </p:nvSpPr>
          <p:spPr>
            <a:xfrm>
              <a:off x="5221433" y="2821479"/>
              <a:ext cx="306824" cy="1667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85" spc="8" dirty="0">
                  <a:latin typeface="Arial"/>
                  <a:cs typeface="Arial"/>
                </a:rPr>
                <a:t>p^</a:t>
              </a:r>
              <a:endParaRPr sz="485">
                <a:latin typeface="Arial"/>
                <a:cs typeface="Arial"/>
              </a:endParaRPr>
            </a:p>
            <a:p>
              <a:pPr marL="45542">
                <a:spcBef>
                  <a:spcPts val="20"/>
                </a:spcBef>
                <a:tabLst>
                  <a:tab pos="189131" algn="l"/>
                </a:tabLst>
              </a:pPr>
              <a:r>
                <a:rPr sz="728" spc="10" baseline="2415" dirty="0">
                  <a:latin typeface="Arial"/>
                  <a:cs typeface="Arial"/>
                </a:rPr>
                <a:t>p	</a:t>
              </a:r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168" name="object 168"/>
            <p:cNvSpPr txBox="1"/>
            <p:nvPr/>
          </p:nvSpPr>
          <p:spPr>
            <a:xfrm>
              <a:off x="6995235" y="3037763"/>
              <a:ext cx="61436" cy="833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169" name="object 169"/>
            <p:cNvSpPr txBox="1"/>
            <p:nvPr/>
          </p:nvSpPr>
          <p:spPr>
            <a:xfrm>
              <a:off x="4672691" y="2935802"/>
              <a:ext cx="61436" cy="833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170" name="object 170"/>
            <p:cNvSpPr txBox="1"/>
            <p:nvPr/>
          </p:nvSpPr>
          <p:spPr>
            <a:xfrm>
              <a:off x="6927336" y="3224198"/>
              <a:ext cx="61436" cy="833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171" name="object 171"/>
            <p:cNvSpPr txBox="1"/>
            <p:nvPr/>
          </p:nvSpPr>
          <p:spPr>
            <a:xfrm>
              <a:off x="5810661" y="3480715"/>
              <a:ext cx="61436" cy="833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85" spc="6" dirty="0">
                  <a:latin typeface="Arial"/>
                  <a:cs typeface="Arial"/>
                </a:rPr>
                <a:t>p</a:t>
              </a:r>
              <a:endParaRPr sz="485">
                <a:latin typeface="Arial"/>
                <a:cs typeface="Arial"/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3819502" y="2867417"/>
              <a:ext cx="580073" cy="721519"/>
            </a:xfrm>
            <a:custGeom>
              <a:avLst/>
              <a:gdLst/>
              <a:ahLst/>
              <a:cxnLst/>
              <a:rect l="l" t="t" r="r" b="b"/>
              <a:pathLst>
                <a:path w="1031239" h="1282700">
                  <a:moveTo>
                    <a:pt x="0" y="1282697"/>
                  </a:moveTo>
                  <a:lnTo>
                    <a:pt x="1030898" y="0"/>
                  </a:lnTo>
                </a:path>
              </a:pathLst>
            </a:custGeom>
            <a:ln w="18736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388840" y="2857205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17676" y="0"/>
                  </a:moveTo>
                  <a:lnTo>
                    <a:pt x="5023" y="6561"/>
                  </a:lnTo>
                  <a:lnTo>
                    <a:pt x="0" y="18149"/>
                  </a:lnTo>
                  <a:lnTo>
                    <a:pt x="118" y="20029"/>
                  </a:lnTo>
                  <a:lnTo>
                    <a:pt x="4570" y="28476"/>
                  </a:lnTo>
                  <a:lnTo>
                    <a:pt x="15869" y="33796"/>
                  </a:lnTo>
                  <a:lnTo>
                    <a:pt x="34582" y="34357"/>
                  </a:lnTo>
                  <a:lnTo>
                    <a:pt x="42822" y="25606"/>
                  </a:lnTo>
                  <a:lnTo>
                    <a:pt x="44541" y="10224"/>
                  </a:lnTo>
                  <a:lnTo>
                    <a:pt x="34677" y="2574"/>
                  </a:lnTo>
                  <a:lnTo>
                    <a:pt x="17676" y="0"/>
                  </a:lnTo>
                  <a:close/>
                </a:path>
              </a:pathLst>
            </a:custGeom>
            <a:solidFill>
              <a:srgbClr val="FF8585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4388840" y="2857205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49"/>
                  </a:moveTo>
                  <a:lnTo>
                    <a:pt x="5023" y="6561"/>
                  </a:lnTo>
                  <a:lnTo>
                    <a:pt x="17676" y="0"/>
                  </a:lnTo>
                  <a:lnTo>
                    <a:pt x="34677" y="2574"/>
                  </a:lnTo>
                  <a:lnTo>
                    <a:pt x="44541" y="10224"/>
                  </a:lnTo>
                  <a:lnTo>
                    <a:pt x="42822" y="25606"/>
                  </a:lnTo>
                  <a:lnTo>
                    <a:pt x="34582" y="34357"/>
                  </a:lnTo>
                  <a:lnTo>
                    <a:pt x="15869" y="33796"/>
                  </a:lnTo>
                  <a:lnTo>
                    <a:pt x="4570" y="28476"/>
                  </a:lnTo>
                  <a:lnTo>
                    <a:pt x="118" y="20029"/>
                  </a:lnTo>
                  <a:lnTo>
                    <a:pt x="0" y="18149"/>
                  </a:lnTo>
                  <a:close/>
                </a:path>
              </a:pathLst>
            </a:custGeom>
            <a:ln w="18732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808959" y="3578717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17684" y="0"/>
                  </a:moveTo>
                  <a:lnTo>
                    <a:pt x="5030" y="6555"/>
                  </a:lnTo>
                  <a:lnTo>
                    <a:pt x="0" y="18159"/>
                  </a:lnTo>
                  <a:lnTo>
                    <a:pt x="119" y="20046"/>
                  </a:lnTo>
                  <a:lnTo>
                    <a:pt x="4571" y="28489"/>
                  </a:lnTo>
                  <a:lnTo>
                    <a:pt x="15869" y="33804"/>
                  </a:lnTo>
                  <a:lnTo>
                    <a:pt x="34588" y="34357"/>
                  </a:lnTo>
                  <a:lnTo>
                    <a:pt x="42830" y="25607"/>
                  </a:lnTo>
                  <a:lnTo>
                    <a:pt x="44548" y="10240"/>
                  </a:lnTo>
                  <a:lnTo>
                    <a:pt x="34689" y="2584"/>
                  </a:lnTo>
                  <a:lnTo>
                    <a:pt x="17684" y="0"/>
                  </a:lnTo>
                  <a:close/>
                </a:path>
              </a:pathLst>
            </a:custGeom>
            <a:solidFill>
              <a:srgbClr val="FF8585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808959" y="3578717"/>
              <a:ext cx="25361" cy="19646"/>
            </a:xfrm>
            <a:custGeom>
              <a:avLst/>
              <a:gdLst/>
              <a:ahLst/>
              <a:cxnLst/>
              <a:rect l="l" t="t" r="r" b="b"/>
              <a:pathLst>
                <a:path w="45085" h="34925">
                  <a:moveTo>
                    <a:pt x="0" y="18159"/>
                  </a:moveTo>
                  <a:lnTo>
                    <a:pt x="5030" y="6555"/>
                  </a:lnTo>
                  <a:lnTo>
                    <a:pt x="17684" y="0"/>
                  </a:lnTo>
                  <a:lnTo>
                    <a:pt x="34689" y="2584"/>
                  </a:lnTo>
                  <a:lnTo>
                    <a:pt x="44548" y="10240"/>
                  </a:lnTo>
                  <a:lnTo>
                    <a:pt x="42830" y="25607"/>
                  </a:lnTo>
                  <a:lnTo>
                    <a:pt x="34588" y="34357"/>
                  </a:lnTo>
                  <a:lnTo>
                    <a:pt x="15869" y="33804"/>
                  </a:lnTo>
                  <a:lnTo>
                    <a:pt x="4571" y="28489"/>
                  </a:lnTo>
                  <a:lnTo>
                    <a:pt x="119" y="20046"/>
                  </a:lnTo>
                  <a:lnTo>
                    <a:pt x="0" y="18159"/>
                  </a:lnTo>
                  <a:close/>
                </a:path>
              </a:pathLst>
            </a:custGeom>
            <a:ln w="18732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394112" y="2835816"/>
              <a:ext cx="58222" cy="42149"/>
            </a:xfrm>
            <a:custGeom>
              <a:avLst/>
              <a:gdLst/>
              <a:ahLst/>
              <a:cxnLst/>
              <a:rect l="l" t="t" r="r" b="b"/>
              <a:pathLst>
                <a:path w="103505" h="74930">
                  <a:moveTo>
                    <a:pt x="51607" y="0"/>
                  </a:moveTo>
                  <a:lnTo>
                    <a:pt x="0" y="74902"/>
                  </a:lnTo>
                  <a:lnTo>
                    <a:pt x="103089" y="74902"/>
                  </a:lnTo>
                  <a:lnTo>
                    <a:pt x="516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5300833" y="3425669"/>
              <a:ext cx="58222" cy="42149"/>
            </a:xfrm>
            <a:custGeom>
              <a:avLst/>
              <a:gdLst/>
              <a:ahLst/>
              <a:cxnLst/>
              <a:rect l="l" t="t" r="r" b="b"/>
              <a:pathLst>
                <a:path w="103504" h="74929">
                  <a:moveTo>
                    <a:pt x="51607" y="0"/>
                  </a:moveTo>
                  <a:lnTo>
                    <a:pt x="0" y="74902"/>
                  </a:lnTo>
                  <a:lnTo>
                    <a:pt x="103089" y="74902"/>
                  </a:lnTo>
                  <a:lnTo>
                    <a:pt x="516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79" name="object 179"/>
            <p:cNvSpPr txBox="1"/>
            <p:nvPr/>
          </p:nvSpPr>
          <p:spPr>
            <a:xfrm>
              <a:off x="5952327" y="2424138"/>
              <a:ext cx="871538" cy="30076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>
                <a:lnSpc>
                  <a:spcPts val="722"/>
                </a:lnSpc>
                <a:tabLst>
                  <a:tab pos="376386" algn="l"/>
                </a:tabLst>
              </a:pPr>
              <a:r>
                <a:rPr sz="654" dirty="0">
                  <a:latin typeface="Arial"/>
                  <a:cs typeface="Arial"/>
                </a:rPr>
                <a:t>5</a:t>
              </a:r>
              <a:r>
                <a:rPr sz="654" spc="13" dirty="0">
                  <a:latin typeface="Arial"/>
                  <a:cs typeface="Arial"/>
                </a:rPr>
                <a:t> </a:t>
              </a:r>
              <a:r>
                <a:rPr sz="654" spc="-49" dirty="0">
                  <a:latin typeface="Arial"/>
                  <a:cs typeface="Arial"/>
                </a:rPr>
                <a:t>m</a:t>
              </a:r>
              <a:r>
                <a:rPr sz="654" dirty="0">
                  <a:latin typeface="Arial"/>
                  <a:cs typeface="Arial"/>
                </a:rPr>
                <a:t>g	</a:t>
              </a:r>
              <a:r>
                <a:rPr sz="654" spc="8" dirty="0">
                  <a:latin typeface="Arial"/>
                  <a:cs typeface="Arial"/>
                </a:rPr>
                <a:t>4</a:t>
              </a:r>
              <a:r>
                <a:rPr sz="654" dirty="0">
                  <a:latin typeface="Arial"/>
                  <a:cs typeface="Arial"/>
                </a:rPr>
                <a:t>0</a:t>
              </a:r>
              <a:r>
                <a:rPr sz="654" spc="13" dirty="0">
                  <a:latin typeface="Arial"/>
                  <a:cs typeface="Arial"/>
                </a:rPr>
                <a:t> </a:t>
              </a:r>
              <a:r>
                <a:rPr sz="654" spc="-49" dirty="0">
                  <a:latin typeface="Arial"/>
                  <a:cs typeface="Arial"/>
                </a:rPr>
                <a:t>m</a:t>
              </a:r>
              <a:r>
                <a:rPr sz="654" dirty="0">
                  <a:latin typeface="Arial"/>
                  <a:cs typeface="Arial"/>
                </a:rPr>
                <a:t>g</a:t>
              </a:r>
            </a:p>
            <a:p>
              <a:pPr marL="5358">
                <a:lnSpc>
                  <a:spcPts val="661"/>
                </a:lnSpc>
                <a:tabLst>
                  <a:tab pos="376386" algn="l"/>
                </a:tabLst>
              </a:pPr>
              <a:r>
                <a:rPr sz="654" spc="8" dirty="0">
                  <a:latin typeface="Arial"/>
                  <a:cs typeface="Arial"/>
                </a:rPr>
                <a:t>1</a:t>
              </a:r>
              <a:r>
                <a:rPr sz="654" dirty="0">
                  <a:latin typeface="Arial"/>
                  <a:cs typeface="Arial"/>
                </a:rPr>
                <a:t>0</a:t>
              </a:r>
              <a:r>
                <a:rPr sz="654" spc="13" dirty="0">
                  <a:latin typeface="Arial"/>
                  <a:cs typeface="Arial"/>
                </a:rPr>
                <a:t> </a:t>
              </a:r>
              <a:r>
                <a:rPr sz="654" spc="-49" dirty="0">
                  <a:latin typeface="Arial"/>
                  <a:cs typeface="Arial"/>
                </a:rPr>
                <a:t>m</a:t>
              </a:r>
              <a:r>
                <a:rPr sz="654" dirty="0">
                  <a:latin typeface="Arial"/>
                  <a:cs typeface="Arial"/>
                </a:rPr>
                <a:t>g	</a:t>
              </a:r>
              <a:r>
                <a:rPr sz="654" spc="8" dirty="0">
                  <a:latin typeface="Arial"/>
                  <a:cs typeface="Arial"/>
                </a:rPr>
                <a:t>8</a:t>
              </a:r>
              <a:r>
                <a:rPr sz="654" dirty="0">
                  <a:latin typeface="Arial"/>
                  <a:cs typeface="Arial"/>
                </a:rPr>
                <a:t>0</a:t>
              </a:r>
              <a:r>
                <a:rPr sz="654" spc="13" dirty="0">
                  <a:latin typeface="Arial"/>
                  <a:cs typeface="Arial"/>
                </a:rPr>
                <a:t> </a:t>
              </a:r>
              <a:r>
                <a:rPr sz="654" spc="-49" dirty="0">
                  <a:latin typeface="Arial"/>
                  <a:cs typeface="Arial"/>
                </a:rPr>
                <a:t>m</a:t>
              </a:r>
              <a:r>
                <a:rPr sz="654" dirty="0">
                  <a:latin typeface="Arial"/>
                  <a:cs typeface="Arial"/>
                </a:rPr>
                <a:t>g</a:t>
              </a:r>
            </a:p>
            <a:p>
              <a:pPr marL="5358">
                <a:lnSpc>
                  <a:spcPts val="724"/>
                </a:lnSpc>
                <a:tabLst>
                  <a:tab pos="376386" algn="l"/>
                </a:tabLst>
              </a:pPr>
              <a:r>
                <a:rPr sz="981" spc="13" baseline="1792" dirty="0">
                  <a:latin typeface="Arial"/>
                  <a:cs typeface="Arial"/>
                </a:rPr>
                <a:t>2</a:t>
              </a:r>
              <a:r>
                <a:rPr sz="981" baseline="1792" dirty="0">
                  <a:latin typeface="Arial"/>
                  <a:cs typeface="Arial"/>
                </a:rPr>
                <a:t>0</a:t>
              </a:r>
              <a:r>
                <a:rPr sz="981" spc="19" baseline="1792" dirty="0">
                  <a:latin typeface="Arial"/>
                  <a:cs typeface="Arial"/>
                </a:rPr>
                <a:t> </a:t>
              </a:r>
              <a:r>
                <a:rPr sz="981" spc="-73" baseline="1792" dirty="0">
                  <a:latin typeface="Arial"/>
                  <a:cs typeface="Arial"/>
                </a:rPr>
                <a:t>m</a:t>
              </a:r>
              <a:r>
                <a:rPr sz="981" baseline="1792" dirty="0">
                  <a:latin typeface="Arial"/>
                  <a:cs typeface="Arial"/>
                </a:rPr>
                <a:t>g	</a:t>
              </a:r>
              <a:r>
                <a:rPr sz="654" spc="8" dirty="0">
                  <a:latin typeface="Arial"/>
                  <a:cs typeface="Arial"/>
                </a:rPr>
                <a:t>16</a:t>
              </a:r>
              <a:r>
                <a:rPr sz="654" dirty="0">
                  <a:latin typeface="Arial"/>
                  <a:cs typeface="Arial"/>
                </a:rPr>
                <a:t>0</a:t>
              </a:r>
              <a:r>
                <a:rPr sz="654" spc="-20" dirty="0">
                  <a:latin typeface="Arial"/>
                  <a:cs typeface="Arial"/>
                </a:rPr>
                <a:t> </a:t>
              </a:r>
              <a:r>
                <a:rPr sz="654" spc="-49" dirty="0">
                  <a:latin typeface="Arial"/>
                  <a:cs typeface="Arial"/>
                </a:rPr>
                <a:t>m</a:t>
              </a:r>
              <a:r>
                <a:rPr sz="654" dirty="0">
                  <a:latin typeface="Arial"/>
                  <a:cs typeface="Arial"/>
                </a:rPr>
                <a:t>g</a:t>
              </a:r>
            </a:p>
          </p:txBody>
        </p:sp>
        <p:sp>
          <p:nvSpPr>
            <p:cNvPr id="180" name="object 180"/>
            <p:cNvSpPr/>
            <p:nvPr/>
          </p:nvSpPr>
          <p:spPr>
            <a:xfrm>
              <a:off x="5818432" y="2442372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715"/>
                  </a:moveTo>
                  <a:lnTo>
                    <a:pt x="121833" y="121715"/>
                  </a:lnTo>
                  <a:lnTo>
                    <a:pt x="121833" y="0"/>
                  </a:lnTo>
                  <a:lnTo>
                    <a:pt x="0" y="0"/>
                  </a:lnTo>
                  <a:lnTo>
                    <a:pt x="0" y="121715"/>
                  </a:lnTo>
                  <a:close/>
                </a:path>
              </a:pathLst>
            </a:custGeom>
            <a:solidFill>
              <a:srgbClr val="7BE0ED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5818432" y="2663567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715"/>
                  </a:moveTo>
                  <a:lnTo>
                    <a:pt x="121833" y="121715"/>
                  </a:lnTo>
                  <a:lnTo>
                    <a:pt x="121833" y="0"/>
                  </a:lnTo>
                  <a:lnTo>
                    <a:pt x="0" y="0"/>
                  </a:lnTo>
                  <a:lnTo>
                    <a:pt x="0" y="121715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5818432" y="2552970"/>
              <a:ext cx="68580" cy="63222"/>
            </a:xfrm>
            <a:custGeom>
              <a:avLst/>
              <a:gdLst/>
              <a:ahLst/>
              <a:cxnLst/>
              <a:rect l="l" t="t" r="r" b="b"/>
              <a:pathLst>
                <a:path w="121920" h="112394">
                  <a:moveTo>
                    <a:pt x="0" y="112353"/>
                  </a:moveTo>
                  <a:lnTo>
                    <a:pt x="121833" y="112353"/>
                  </a:lnTo>
                  <a:lnTo>
                    <a:pt x="121833" y="0"/>
                  </a:lnTo>
                  <a:lnTo>
                    <a:pt x="0" y="0"/>
                  </a:lnTo>
                  <a:lnTo>
                    <a:pt x="0" y="112353"/>
                  </a:lnTo>
                  <a:close/>
                </a:path>
              </a:pathLst>
            </a:custGeom>
            <a:solidFill>
              <a:srgbClr val="6FC6FB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6313967" y="2442372"/>
              <a:ext cx="63580" cy="63222"/>
            </a:xfrm>
            <a:custGeom>
              <a:avLst/>
              <a:gdLst/>
              <a:ahLst/>
              <a:cxnLst/>
              <a:rect l="l" t="t" r="r" b="b"/>
              <a:pathLst>
                <a:path w="113029" h="112394">
                  <a:moveTo>
                    <a:pt x="0" y="112353"/>
                  </a:moveTo>
                  <a:lnTo>
                    <a:pt x="112461" y="112353"/>
                  </a:lnTo>
                  <a:lnTo>
                    <a:pt x="112461" y="0"/>
                  </a:lnTo>
                  <a:lnTo>
                    <a:pt x="0" y="0"/>
                  </a:lnTo>
                  <a:lnTo>
                    <a:pt x="0" y="112353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6313967" y="2552969"/>
              <a:ext cx="63580" cy="68580"/>
            </a:xfrm>
            <a:custGeom>
              <a:avLst/>
              <a:gdLst/>
              <a:ahLst/>
              <a:cxnLst/>
              <a:rect l="l" t="t" r="r" b="b"/>
              <a:pathLst>
                <a:path w="113029" h="121919">
                  <a:moveTo>
                    <a:pt x="0" y="121715"/>
                  </a:moveTo>
                  <a:lnTo>
                    <a:pt x="112461" y="121715"/>
                  </a:lnTo>
                  <a:lnTo>
                    <a:pt x="112461" y="0"/>
                  </a:lnTo>
                  <a:lnTo>
                    <a:pt x="0" y="0"/>
                  </a:lnTo>
                  <a:lnTo>
                    <a:pt x="0" y="121715"/>
                  </a:lnTo>
                  <a:close/>
                </a:path>
              </a:pathLst>
            </a:custGeom>
            <a:solidFill>
              <a:srgbClr val="EF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6313967" y="2663567"/>
              <a:ext cx="63580" cy="63222"/>
            </a:xfrm>
            <a:custGeom>
              <a:avLst/>
              <a:gdLst/>
              <a:ahLst/>
              <a:cxnLst/>
              <a:rect l="l" t="t" r="r" b="b"/>
              <a:pathLst>
                <a:path w="113029" h="112394">
                  <a:moveTo>
                    <a:pt x="0" y="112353"/>
                  </a:moveTo>
                  <a:lnTo>
                    <a:pt x="112461" y="112353"/>
                  </a:lnTo>
                  <a:lnTo>
                    <a:pt x="112461" y="0"/>
                  </a:lnTo>
                  <a:lnTo>
                    <a:pt x="0" y="0"/>
                  </a:lnTo>
                  <a:lnTo>
                    <a:pt x="0" y="112353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3822138" y="3907523"/>
              <a:ext cx="4876324" cy="0"/>
            </a:xfrm>
            <a:custGeom>
              <a:avLst/>
              <a:gdLst/>
              <a:ahLst/>
              <a:cxnLst/>
              <a:rect l="l" t="t" r="r" b="b"/>
              <a:pathLst>
                <a:path w="8669020">
                  <a:moveTo>
                    <a:pt x="0" y="0"/>
                  </a:moveTo>
                  <a:lnTo>
                    <a:pt x="8668981" y="0"/>
                  </a:lnTo>
                  <a:lnTo>
                    <a:pt x="8668981" y="0"/>
                  </a:lnTo>
                </a:path>
              </a:pathLst>
            </a:custGeom>
            <a:ln w="9372">
              <a:solidFill>
                <a:srgbClr val="B8B7B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822138" y="3386135"/>
              <a:ext cx="4876324" cy="0"/>
            </a:xfrm>
            <a:custGeom>
              <a:avLst/>
              <a:gdLst/>
              <a:ahLst/>
              <a:cxnLst/>
              <a:rect l="l" t="t" r="r" b="b"/>
              <a:pathLst>
                <a:path w="8669020">
                  <a:moveTo>
                    <a:pt x="0" y="0"/>
                  </a:moveTo>
                  <a:lnTo>
                    <a:pt x="8668981" y="0"/>
                  </a:lnTo>
                  <a:lnTo>
                    <a:pt x="8668981" y="0"/>
                  </a:lnTo>
                </a:path>
              </a:pathLst>
            </a:custGeom>
            <a:ln w="9372">
              <a:solidFill>
                <a:srgbClr val="B8B7B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7156450" y="3357204"/>
              <a:ext cx="95012" cy="68580"/>
            </a:xfrm>
            <a:custGeom>
              <a:avLst/>
              <a:gdLst/>
              <a:ahLst/>
              <a:cxnLst/>
              <a:rect l="l" t="t" r="r" b="b"/>
              <a:pathLst>
                <a:path w="168909" h="121920">
                  <a:moveTo>
                    <a:pt x="107713" y="0"/>
                  </a:moveTo>
                  <a:lnTo>
                    <a:pt x="107713" y="30335"/>
                  </a:lnTo>
                  <a:lnTo>
                    <a:pt x="0" y="30335"/>
                  </a:lnTo>
                  <a:lnTo>
                    <a:pt x="0" y="91255"/>
                  </a:lnTo>
                  <a:lnTo>
                    <a:pt x="107713" y="91255"/>
                  </a:lnTo>
                  <a:lnTo>
                    <a:pt x="107713" y="121715"/>
                  </a:lnTo>
                  <a:lnTo>
                    <a:pt x="168692" y="60795"/>
                  </a:lnTo>
                  <a:lnTo>
                    <a:pt x="1077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6887597" y="3736396"/>
              <a:ext cx="95012" cy="68580"/>
            </a:xfrm>
            <a:custGeom>
              <a:avLst/>
              <a:gdLst/>
              <a:ahLst/>
              <a:cxnLst/>
              <a:rect l="l" t="t" r="r" b="b"/>
              <a:pathLst>
                <a:path w="168909" h="121920">
                  <a:moveTo>
                    <a:pt x="107713" y="0"/>
                  </a:moveTo>
                  <a:lnTo>
                    <a:pt x="107713" y="30335"/>
                  </a:lnTo>
                  <a:lnTo>
                    <a:pt x="0" y="30335"/>
                  </a:lnTo>
                  <a:lnTo>
                    <a:pt x="0" y="91255"/>
                  </a:lnTo>
                  <a:lnTo>
                    <a:pt x="107713" y="91255"/>
                  </a:lnTo>
                  <a:lnTo>
                    <a:pt x="107713" y="121715"/>
                  </a:lnTo>
                  <a:lnTo>
                    <a:pt x="168692" y="60795"/>
                  </a:lnTo>
                  <a:lnTo>
                    <a:pt x="1077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8495448" y="3783795"/>
              <a:ext cx="89654" cy="63222"/>
            </a:xfrm>
            <a:custGeom>
              <a:avLst/>
              <a:gdLst/>
              <a:ahLst/>
              <a:cxnLst/>
              <a:rect l="l" t="t" r="r" b="b"/>
              <a:pathLst>
                <a:path w="159384" h="112395">
                  <a:moveTo>
                    <a:pt x="103089" y="0"/>
                  </a:moveTo>
                  <a:lnTo>
                    <a:pt x="103089" y="28088"/>
                  </a:lnTo>
                  <a:lnTo>
                    <a:pt x="0" y="28088"/>
                  </a:lnTo>
                  <a:lnTo>
                    <a:pt x="0" y="84264"/>
                  </a:lnTo>
                  <a:lnTo>
                    <a:pt x="103089" y="84264"/>
                  </a:lnTo>
                  <a:lnTo>
                    <a:pt x="103089" y="112353"/>
                  </a:lnTo>
                  <a:lnTo>
                    <a:pt x="159320" y="56176"/>
                  </a:lnTo>
                  <a:lnTo>
                    <a:pt x="103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8484904" y="3852260"/>
              <a:ext cx="89654" cy="68580"/>
            </a:xfrm>
            <a:custGeom>
              <a:avLst/>
              <a:gdLst/>
              <a:ahLst/>
              <a:cxnLst/>
              <a:rect l="l" t="t" r="r" b="b"/>
              <a:pathLst>
                <a:path w="159384" h="121920">
                  <a:moveTo>
                    <a:pt x="98466" y="0"/>
                  </a:moveTo>
                  <a:lnTo>
                    <a:pt x="98466" y="30335"/>
                  </a:lnTo>
                  <a:lnTo>
                    <a:pt x="0" y="30335"/>
                  </a:lnTo>
                  <a:lnTo>
                    <a:pt x="0" y="91255"/>
                  </a:lnTo>
                  <a:lnTo>
                    <a:pt x="98466" y="91255"/>
                  </a:lnTo>
                  <a:lnTo>
                    <a:pt x="98466" y="121715"/>
                  </a:lnTo>
                  <a:lnTo>
                    <a:pt x="159320" y="60795"/>
                  </a:lnTo>
                  <a:lnTo>
                    <a:pt x="984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8342570" y="3836461"/>
              <a:ext cx="89654" cy="68580"/>
            </a:xfrm>
            <a:custGeom>
              <a:avLst/>
              <a:gdLst/>
              <a:ahLst/>
              <a:cxnLst/>
              <a:rect l="l" t="t" r="r" b="b"/>
              <a:pathLst>
                <a:path w="159384" h="121920">
                  <a:moveTo>
                    <a:pt x="98466" y="0"/>
                  </a:moveTo>
                  <a:lnTo>
                    <a:pt x="98466" y="30335"/>
                  </a:lnTo>
                  <a:lnTo>
                    <a:pt x="0" y="30335"/>
                  </a:lnTo>
                  <a:lnTo>
                    <a:pt x="0" y="91255"/>
                  </a:lnTo>
                  <a:lnTo>
                    <a:pt x="98466" y="91255"/>
                  </a:lnTo>
                  <a:lnTo>
                    <a:pt x="98466" y="121715"/>
                  </a:lnTo>
                  <a:lnTo>
                    <a:pt x="159320" y="60795"/>
                  </a:lnTo>
                  <a:lnTo>
                    <a:pt x="984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6940314" y="3925992"/>
              <a:ext cx="89654" cy="63222"/>
            </a:xfrm>
            <a:custGeom>
              <a:avLst/>
              <a:gdLst/>
              <a:ahLst/>
              <a:cxnLst/>
              <a:rect l="l" t="t" r="r" b="b"/>
              <a:pathLst>
                <a:path w="159384" h="112395">
                  <a:moveTo>
                    <a:pt x="103089" y="0"/>
                  </a:moveTo>
                  <a:lnTo>
                    <a:pt x="103089" y="28088"/>
                  </a:lnTo>
                  <a:lnTo>
                    <a:pt x="0" y="28088"/>
                  </a:lnTo>
                  <a:lnTo>
                    <a:pt x="0" y="84264"/>
                  </a:lnTo>
                  <a:lnTo>
                    <a:pt x="103089" y="84264"/>
                  </a:lnTo>
                  <a:lnTo>
                    <a:pt x="103089" y="112353"/>
                  </a:lnTo>
                  <a:lnTo>
                    <a:pt x="159320" y="56176"/>
                  </a:lnTo>
                  <a:lnTo>
                    <a:pt x="103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6887597" y="4173498"/>
              <a:ext cx="95012" cy="68580"/>
            </a:xfrm>
            <a:custGeom>
              <a:avLst/>
              <a:gdLst/>
              <a:ahLst/>
              <a:cxnLst/>
              <a:rect l="l" t="t" r="r" b="b"/>
              <a:pathLst>
                <a:path w="168909" h="121920">
                  <a:moveTo>
                    <a:pt x="107713" y="0"/>
                  </a:moveTo>
                  <a:lnTo>
                    <a:pt x="107713" y="30422"/>
                  </a:lnTo>
                  <a:lnTo>
                    <a:pt x="0" y="30422"/>
                  </a:lnTo>
                  <a:lnTo>
                    <a:pt x="0" y="91280"/>
                  </a:lnTo>
                  <a:lnTo>
                    <a:pt x="107713" y="91280"/>
                  </a:lnTo>
                  <a:lnTo>
                    <a:pt x="107713" y="121715"/>
                  </a:lnTo>
                  <a:lnTo>
                    <a:pt x="168692" y="60857"/>
                  </a:lnTo>
                  <a:lnTo>
                    <a:pt x="1077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5411538" y="3952325"/>
              <a:ext cx="95012" cy="68580"/>
            </a:xfrm>
            <a:custGeom>
              <a:avLst/>
              <a:gdLst/>
              <a:ahLst/>
              <a:cxnLst/>
              <a:rect l="l" t="t" r="r" b="b"/>
              <a:pathLst>
                <a:path w="168910" h="121920">
                  <a:moveTo>
                    <a:pt x="107713" y="0"/>
                  </a:moveTo>
                  <a:lnTo>
                    <a:pt x="107713" y="30335"/>
                  </a:lnTo>
                  <a:lnTo>
                    <a:pt x="0" y="30335"/>
                  </a:lnTo>
                  <a:lnTo>
                    <a:pt x="0" y="91255"/>
                  </a:lnTo>
                  <a:lnTo>
                    <a:pt x="107713" y="91255"/>
                  </a:lnTo>
                  <a:lnTo>
                    <a:pt x="107713" y="121715"/>
                  </a:lnTo>
                  <a:lnTo>
                    <a:pt x="168692" y="60795"/>
                  </a:lnTo>
                  <a:lnTo>
                    <a:pt x="1077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7398946" y="2925347"/>
              <a:ext cx="89654" cy="68580"/>
            </a:xfrm>
            <a:custGeom>
              <a:avLst/>
              <a:gdLst/>
              <a:ahLst/>
              <a:cxnLst/>
              <a:rect l="l" t="t" r="r" b="b"/>
              <a:pathLst>
                <a:path w="159384" h="121919">
                  <a:moveTo>
                    <a:pt x="98466" y="0"/>
                  </a:moveTo>
                  <a:lnTo>
                    <a:pt x="98466" y="30335"/>
                  </a:lnTo>
                  <a:lnTo>
                    <a:pt x="0" y="30335"/>
                  </a:lnTo>
                  <a:lnTo>
                    <a:pt x="0" y="91255"/>
                  </a:lnTo>
                  <a:lnTo>
                    <a:pt x="98466" y="91255"/>
                  </a:lnTo>
                  <a:lnTo>
                    <a:pt x="98466" y="121715"/>
                  </a:lnTo>
                  <a:lnTo>
                    <a:pt x="159320" y="60795"/>
                  </a:lnTo>
                  <a:lnTo>
                    <a:pt x="984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197" name="object 197"/>
            <p:cNvSpPr txBox="1"/>
            <p:nvPr/>
          </p:nvSpPr>
          <p:spPr>
            <a:xfrm>
              <a:off x="5496856" y="3915673"/>
              <a:ext cx="56793" cy="7612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443" spc="5" dirty="0">
                  <a:latin typeface="Arial"/>
                  <a:cs typeface="Arial"/>
                </a:rPr>
                <a:t>a</a:t>
              </a:r>
              <a:endParaRPr sz="443">
                <a:latin typeface="Arial"/>
                <a:cs typeface="Arial"/>
              </a:endParaRPr>
            </a:p>
          </p:txBody>
        </p:sp>
      </p:grpSp>
      <p:sp>
        <p:nvSpPr>
          <p:cNvPr id="198" name="object 198"/>
          <p:cNvSpPr txBox="1"/>
          <p:nvPr/>
        </p:nvSpPr>
        <p:spPr>
          <a:xfrm>
            <a:off x="6421603" y="4993957"/>
            <a:ext cx="268725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5212" marR="2144" indent="-259854"/>
            <a:r>
              <a:rPr sz="750" spc="-53" dirty="0">
                <a:latin typeface="Arial"/>
                <a:cs typeface="Arial"/>
              </a:rPr>
              <a:t>T</a:t>
            </a:r>
            <a:r>
              <a:rPr sz="750" dirty="0">
                <a:latin typeface="Arial"/>
                <a:cs typeface="Arial"/>
              </a:rPr>
              <a:t>abern</a:t>
            </a:r>
            <a:r>
              <a:rPr sz="750" spc="-5" dirty="0">
                <a:latin typeface="Arial"/>
                <a:cs typeface="Arial"/>
              </a:rPr>
              <a:t>e</a:t>
            </a:r>
            <a:r>
              <a:rPr sz="750" dirty="0">
                <a:latin typeface="Arial"/>
                <a:cs typeface="Arial"/>
              </a:rPr>
              <a:t>ro</a:t>
            </a:r>
            <a:r>
              <a:rPr lang="en-US" sz="750" dirty="0">
                <a:latin typeface="Arial"/>
                <a:cs typeface="Arial"/>
              </a:rPr>
              <a:t> et al.</a:t>
            </a:r>
            <a:r>
              <a:rPr sz="750" dirty="0">
                <a:latin typeface="Arial"/>
                <a:cs typeface="Arial"/>
              </a:rPr>
              <a:t> </a:t>
            </a:r>
            <a:r>
              <a:rPr lang="en-US" sz="750" dirty="0">
                <a:latin typeface="Arial"/>
                <a:cs typeface="Arial"/>
              </a:rPr>
              <a:t>ASCO 2017; </a:t>
            </a:r>
            <a:r>
              <a:rPr lang="en-US" sz="750" spc="2" dirty="0" err="1">
                <a:latin typeface="Arial"/>
                <a:cs typeface="Arial"/>
              </a:rPr>
              <a:t>B</a:t>
            </a:r>
            <a:r>
              <a:rPr lang="en-US" sz="750" dirty="0" err="1">
                <a:latin typeface="Arial"/>
                <a:cs typeface="Arial"/>
              </a:rPr>
              <a:t>a</a:t>
            </a:r>
            <a:r>
              <a:rPr lang="en-US" sz="750" spc="5" dirty="0" err="1">
                <a:latin typeface="Arial"/>
                <a:cs typeface="Arial"/>
              </a:rPr>
              <a:t>c</a:t>
            </a:r>
            <a:r>
              <a:rPr lang="en-US" sz="750" dirty="0" err="1">
                <a:latin typeface="Arial"/>
                <a:cs typeface="Arial"/>
              </a:rPr>
              <a:t>a</a:t>
            </a:r>
            <a:r>
              <a:rPr lang="en-US" sz="750" spc="2" dirty="0" err="1">
                <a:latin typeface="Arial"/>
                <a:cs typeface="Arial"/>
              </a:rPr>
              <a:t>c</a:t>
            </a:r>
            <a:r>
              <a:rPr lang="en-US" sz="750" spc="5" dirty="0">
                <a:latin typeface="Arial"/>
                <a:cs typeface="Arial"/>
              </a:rPr>
              <a:t> </a:t>
            </a:r>
            <a:r>
              <a:rPr lang="en-US" sz="750" dirty="0">
                <a:latin typeface="Arial"/>
                <a:cs typeface="Arial"/>
              </a:rPr>
              <a:t>M</a:t>
            </a:r>
            <a:r>
              <a:rPr lang="en-US" sz="750" spc="2" dirty="0">
                <a:latin typeface="Arial"/>
                <a:cs typeface="Arial"/>
              </a:rPr>
              <a:t>,</a:t>
            </a:r>
            <a:r>
              <a:rPr lang="en-US" sz="750" spc="8" dirty="0">
                <a:latin typeface="Arial"/>
                <a:cs typeface="Arial"/>
              </a:rPr>
              <a:t> </a:t>
            </a:r>
            <a:r>
              <a:rPr lang="en-US" sz="750" dirty="0">
                <a:latin typeface="Arial"/>
                <a:cs typeface="Arial"/>
              </a:rPr>
              <a:t>e</a:t>
            </a:r>
            <a:r>
              <a:rPr lang="en-US" sz="750" spc="2" dirty="0">
                <a:latin typeface="Arial"/>
                <a:cs typeface="Arial"/>
              </a:rPr>
              <a:t>t</a:t>
            </a:r>
            <a:r>
              <a:rPr lang="en-US" sz="750" spc="5" dirty="0">
                <a:latin typeface="Arial"/>
                <a:cs typeface="Arial"/>
              </a:rPr>
              <a:t> </a:t>
            </a:r>
            <a:r>
              <a:rPr lang="en-US" sz="750" dirty="0">
                <a:latin typeface="Arial"/>
                <a:cs typeface="Arial"/>
              </a:rPr>
              <a:t>al. </a:t>
            </a:r>
            <a:r>
              <a:rPr lang="en-US" sz="750" spc="2" dirty="0">
                <a:latin typeface="Arial"/>
                <a:cs typeface="Arial"/>
              </a:rPr>
              <a:t>AA</a:t>
            </a:r>
            <a:r>
              <a:rPr lang="en-US" sz="750" spc="5" dirty="0">
                <a:latin typeface="Arial"/>
                <a:cs typeface="Arial"/>
              </a:rPr>
              <a:t>CR</a:t>
            </a:r>
            <a:r>
              <a:rPr lang="en-US" sz="750" spc="8" dirty="0">
                <a:latin typeface="Arial"/>
                <a:cs typeface="Arial"/>
              </a:rPr>
              <a:t> </a:t>
            </a:r>
            <a:r>
              <a:rPr lang="en-US" sz="750" dirty="0">
                <a:latin typeface="Arial"/>
                <a:cs typeface="Arial"/>
              </a:rPr>
              <a:t>201</a:t>
            </a:r>
            <a:r>
              <a:rPr lang="en-US" sz="750" spc="5" dirty="0">
                <a:latin typeface="Arial"/>
                <a:cs typeface="Arial"/>
              </a:rPr>
              <a:t>7</a:t>
            </a:r>
            <a:r>
              <a:rPr lang="en-US" sz="750" spc="-2" dirty="0">
                <a:latin typeface="Arial"/>
                <a:cs typeface="Arial"/>
              </a:rPr>
              <a:t> </a:t>
            </a:r>
            <a:endParaRPr sz="750" dirty="0">
              <a:latin typeface="Arial"/>
              <a:cs typeface="Arial"/>
            </a:endParaRPr>
          </a:p>
        </p:txBody>
      </p:sp>
      <p:grpSp>
        <p:nvGrpSpPr>
          <p:cNvPr id="254" name="Group 253"/>
          <p:cNvGrpSpPr/>
          <p:nvPr/>
        </p:nvGrpSpPr>
        <p:grpSpPr>
          <a:xfrm>
            <a:off x="5449826" y="685941"/>
            <a:ext cx="3479165" cy="1865427"/>
            <a:chOff x="543887" y="2428192"/>
            <a:chExt cx="3354591" cy="1639914"/>
          </a:xfrm>
        </p:grpSpPr>
        <p:sp>
          <p:nvSpPr>
            <p:cNvPr id="200" name="object 41"/>
            <p:cNvSpPr/>
            <p:nvPr/>
          </p:nvSpPr>
          <p:spPr>
            <a:xfrm>
              <a:off x="543887" y="3267892"/>
              <a:ext cx="5358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18287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02" name="object 61"/>
            <p:cNvSpPr txBox="1"/>
            <p:nvPr/>
          </p:nvSpPr>
          <p:spPr>
            <a:xfrm>
              <a:off x="755256" y="2532377"/>
              <a:ext cx="173108" cy="1349812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algn="ctr">
                <a:lnSpc>
                  <a:spcPts val="722"/>
                </a:lnSpc>
              </a:pPr>
              <a:r>
                <a:rPr sz="675" b="1" dirty="0">
                  <a:latin typeface="Arial"/>
                  <a:cs typeface="Arial"/>
                </a:rPr>
                <a:t>Best c</a:t>
              </a:r>
              <a:r>
                <a:rPr sz="675" b="1" spc="-2" dirty="0">
                  <a:latin typeface="Arial"/>
                  <a:cs typeface="Arial"/>
                </a:rPr>
                <a:t>h</a:t>
              </a:r>
              <a:r>
                <a:rPr sz="675" b="1" dirty="0">
                  <a:latin typeface="Arial"/>
                  <a:cs typeface="Arial"/>
                </a:rPr>
                <a:t>a</a:t>
              </a:r>
              <a:r>
                <a:rPr sz="675" b="1" spc="-2" dirty="0">
                  <a:latin typeface="Arial"/>
                  <a:cs typeface="Arial"/>
                </a:rPr>
                <a:t>n</a:t>
              </a:r>
              <a:r>
                <a:rPr sz="675" b="1" dirty="0">
                  <a:latin typeface="Arial"/>
                  <a:cs typeface="Arial"/>
                </a:rPr>
                <a:t>ge in t</a:t>
              </a:r>
              <a:r>
                <a:rPr sz="675" b="1" spc="-2" dirty="0">
                  <a:latin typeface="Arial"/>
                  <a:cs typeface="Arial"/>
                </a:rPr>
                <a:t>a</a:t>
              </a:r>
              <a:r>
                <a:rPr sz="675" b="1" dirty="0">
                  <a:latin typeface="Arial"/>
                  <a:cs typeface="Arial"/>
                </a:rPr>
                <a:t>rget</a:t>
              </a:r>
              <a:endParaRPr sz="675">
                <a:latin typeface="Arial"/>
                <a:cs typeface="Arial"/>
              </a:endParaRPr>
            </a:p>
            <a:p>
              <a:pPr algn="ctr">
                <a:lnSpc>
                  <a:spcPts val="722"/>
                </a:lnSpc>
              </a:pPr>
              <a:r>
                <a:rPr sz="675" b="1" dirty="0">
                  <a:latin typeface="Arial"/>
                  <a:cs typeface="Arial"/>
                </a:rPr>
                <a:t>lesions</a:t>
              </a:r>
              <a:r>
                <a:rPr sz="675" b="1" spc="6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from</a:t>
              </a:r>
              <a:r>
                <a:rPr sz="675" b="1" spc="5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baseline,</a:t>
              </a:r>
              <a:r>
                <a:rPr sz="675" b="1" spc="13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%</a:t>
              </a:r>
              <a:endParaRPr sz="675">
                <a:latin typeface="Arial"/>
                <a:cs typeface="Arial"/>
              </a:endParaRPr>
            </a:p>
          </p:txBody>
        </p:sp>
        <p:sp>
          <p:nvSpPr>
            <p:cNvPr id="203" name="object 62"/>
            <p:cNvSpPr/>
            <p:nvPr/>
          </p:nvSpPr>
          <p:spPr>
            <a:xfrm>
              <a:off x="1342844" y="2712395"/>
              <a:ext cx="75724" cy="550426"/>
            </a:xfrm>
            <a:custGeom>
              <a:avLst/>
              <a:gdLst/>
              <a:ahLst/>
              <a:cxnLst/>
              <a:rect l="l" t="t" r="r" b="b"/>
              <a:pathLst>
                <a:path w="134620" h="978535">
                  <a:moveTo>
                    <a:pt x="0" y="978408"/>
                  </a:moveTo>
                  <a:lnTo>
                    <a:pt x="134111" y="978408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978408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04" name="object 63"/>
            <p:cNvSpPr/>
            <p:nvPr/>
          </p:nvSpPr>
          <p:spPr>
            <a:xfrm>
              <a:off x="1438857" y="2736399"/>
              <a:ext cx="76439" cy="526495"/>
            </a:xfrm>
            <a:custGeom>
              <a:avLst/>
              <a:gdLst/>
              <a:ahLst/>
              <a:cxnLst/>
              <a:rect l="l" t="t" r="r" b="b"/>
              <a:pathLst>
                <a:path w="135890" h="935989">
                  <a:moveTo>
                    <a:pt x="0" y="935736"/>
                  </a:moveTo>
                  <a:lnTo>
                    <a:pt x="135635" y="935736"/>
                  </a:lnTo>
                  <a:lnTo>
                    <a:pt x="135635" y="0"/>
                  </a:lnTo>
                  <a:lnTo>
                    <a:pt x="0" y="0"/>
                  </a:lnTo>
                  <a:lnTo>
                    <a:pt x="0" y="935736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05" name="object 64"/>
            <p:cNvSpPr/>
            <p:nvPr/>
          </p:nvSpPr>
          <p:spPr>
            <a:xfrm>
              <a:off x="1534869" y="2814406"/>
              <a:ext cx="76439" cy="448628"/>
            </a:xfrm>
            <a:custGeom>
              <a:avLst/>
              <a:gdLst/>
              <a:ahLst/>
              <a:cxnLst/>
              <a:rect l="l" t="t" r="r" b="b"/>
              <a:pathLst>
                <a:path w="135890" h="797560">
                  <a:moveTo>
                    <a:pt x="0" y="797051"/>
                  </a:moveTo>
                  <a:lnTo>
                    <a:pt x="135635" y="797051"/>
                  </a:lnTo>
                  <a:lnTo>
                    <a:pt x="135635" y="0"/>
                  </a:lnTo>
                  <a:lnTo>
                    <a:pt x="0" y="0"/>
                  </a:lnTo>
                  <a:lnTo>
                    <a:pt x="0" y="797051"/>
                  </a:lnTo>
                  <a:close/>
                </a:path>
              </a:pathLst>
            </a:custGeom>
            <a:solidFill>
              <a:srgbClr val="6FC6FB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06" name="object 65"/>
            <p:cNvSpPr/>
            <p:nvPr/>
          </p:nvSpPr>
          <p:spPr>
            <a:xfrm>
              <a:off x="1631738" y="2814406"/>
              <a:ext cx="75724" cy="448628"/>
            </a:xfrm>
            <a:custGeom>
              <a:avLst/>
              <a:gdLst/>
              <a:ahLst/>
              <a:cxnLst/>
              <a:rect l="l" t="t" r="r" b="b"/>
              <a:pathLst>
                <a:path w="134620" h="797560">
                  <a:moveTo>
                    <a:pt x="0" y="797051"/>
                  </a:moveTo>
                  <a:lnTo>
                    <a:pt x="134111" y="797051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797051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07" name="object 66"/>
            <p:cNvSpPr/>
            <p:nvPr/>
          </p:nvSpPr>
          <p:spPr>
            <a:xfrm>
              <a:off x="1727750" y="2830696"/>
              <a:ext cx="75724" cy="432197"/>
            </a:xfrm>
            <a:custGeom>
              <a:avLst/>
              <a:gdLst/>
              <a:ahLst/>
              <a:cxnLst/>
              <a:rect l="l" t="t" r="r" b="b"/>
              <a:pathLst>
                <a:path w="134620" h="768350">
                  <a:moveTo>
                    <a:pt x="0" y="768096"/>
                  </a:moveTo>
                  <a:lnTo>
                    <a:pt x="134111" y="768096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08" name="object 67"/>
            <p:cNvSpPr/>
            <p:nvPr/>
          </p:nvSpPr>
          <p:spPr>
            <a:xfrm>
              <a:off x="1823762" y="3010717"/>
              <a:ext cx="75724" cy="252174"/>
            </a:xfrm>
            <a:custGeom>
              <a:avLst/>
              <a:gdLst/>
              <a:ahLst/>
              <a:cxnLst/>
              <a:rect l="l" t="t" r="r" b="b"/>
              <a:pathLst>
                <a:path w="134620" h="448310">
                  <a:moveTo>
                    <a:pt x="0" y="448056"/>
                  </a:moveTo>
                  <a:lnTo>
                    <a:pt x="134111" y="448056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448056"/>
                  </a:lnTo>
                  <a:close/>
                </a:path>
              </a:pathLst>
            </a:custGeom>
            <a:solidFill>
              <a:srgbClr val="7BE0ED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09" name="object 68"/>
            <p:cNvSpPr/>
            <p:nvPr/>
          </p:nvSpPr>
          <p:spPr>
            <a:xfrm>
              <a:off x="1919774" y="3019290"/>
              <a:ext cx="76439" cy="243602"/>
            </a:xfrm>
            <a:custGeom>
              <a:avLst/>
              <a:gdLst/>
              <a:ahLst/>
              <a:cxnLst/>
              <a:rect l="l" t="t" r="r" b="b"/>
              <a:pathLst>
                <a:path w="135890" h="433070">
                  <a:moveTo>
                    <a:pt x="0" y="432815"/>
                  </a:moveTo>
                  <a:lnTo>
                    <a:pt x="135635" y="432815"/>
                  </a:lnTo>
                  <a:lnTo>
                    <a:pt x="135635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solidFill>
              <a:srgbClr val="7BE0ED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10" name="object 69"/>
            <p:cNvSpPr/>
            <p:nvPr/>
          </p:nvSpPr>
          <p:spPr>
            <a:xfrm>
              <a:off x="2015786" y="3042437"/>
              <a:ext cx="76439" cy="220385"/>
            </a:xfrm>
            <a:custGeom>
              <a:avLst/>
              <a:gdLst/>
              <a:ahLst/>
              <a:cxnLst/>
              <a:rect l="l" t="t" r="r" b="b"/>
              <a:pathLst>
                <a:path w="135890" h="391795">
                  <a:moveTo>
                    <a:pt x="0" y="391667"/>
                  </a:moveTo>
                  <a:lnTo>
                    <a:pt x="135635" y="391667"/>
                  </a:lnTo>
                  <a:lnTo>
                    <a:pt x="135635" y="0"/>
                  </a:lnTo>
                  <a:lnTo>
                    <a:pt x="0" y="0"/>
                  </a:lnTo>
                  <a:lnTo>
                    <a:pt x="0" y="391667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11" name="object 70"/>
            <p:cNvSpPr/>
            <p:nvPr/>
          </p:nvSpPr>
          <p:spPr>
            <a:xfrm>
              <a:off x="2112655" y="3066438"/>
              <a:ext cx="75724" cy="196454"/>
            </a:xfrm>
            <a:custGeom>
              <a:avLst/>
              <a:gdLst/>
              <a:ahLst/>
              <a:cxnLst/>
              <a:rect l="l" t="t" r="r" b="b"/>
              <a:pathLst>
                <a:path w="134620" h="349250">
                  <a:moveTo>
                    <a:pt x="0" y="348996"/>
                  </a:moveTo>
                  <a:lnTo>
                    <a:pt x="134111" y="348996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348996"/>
                  </a:lnTo>
                  <a:close/>
                </a:path>
              </a:pathLst>
            </a:custGeom>
            <a:solidFill>
              <a:srgbClr val="7BE0ED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12" name="object 71"/>
            <p:cNvSpPr/>
            <p:nvPr/>
          </p:nvSpPr>
          <p:spPr>
            <a:xfrm>
              <a:off x="2208667" y="3089585"/>
              <a:ext cx="75724" cy="173236"/>
            </a:xfrm>
            <a:custGeom>
              <a:avLst/>
              <a:gdLst/>
              <a:ahLst/>
              <a:cxnLst/>
              <a:rect l="l" t="t" r="r" b="b"/>
              <a:pathLst>
                <a:path w="134620" h="307975">
                  <a:moveTo>
                    <a:pt x="0" y="307848"/>
                  </a:moveTo>
                  <a:lnTo>
                    <a:pt x="134111" y="307848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13" name="object 72"/>
            <p:cNvSpPr/>
            <p:nvPr/>
          </p:nvSpPr>
          <p:spPr>
            <a:xfrm>
              <a:off x="2304679" y="3152164"/>
              <a:ext cx="75724" cy="110729"/>
            </a:xfrm>
            <a:custGeom>
              <a:avLst/>
              <a:gdLst/>
              <a:ahLst/>
              <a:cxnLst/>
              <a:rect l="l" t="t" r="r" b="b"/>
              <a:pathLst>
                <a:path w="134620" h="196850">
                  <a:moveTo>
                    <a:pt x="0" y="196596"/>
                  </a:moveTo>
                  <a:lnTo>
                    <a:pt x="134111" y="196596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196596"/>
                  </a:lnTo>
                  <a:close/>
                </a:path>
              </a:pathLst>
            </a:custGeom>
            <a:solidFill>
              <a:srgbClr val="6FC6FB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14" name="object 73"/>
            <p:cNvSpPr/>
            <p:nvPr/>
          </p:nvSpPr>
          <p:spPr>
            <a:xfrm>
              <a:off x="2400691" y="3176169"/>
              <a:ext cx="75724" cy="86797"/>
            </a:xfrm>
            <a:custGeom>
              <a:avLst/>
              <a:gdLst/>
              <a:ahLst/>
              <a:cxnLst/>
              <a:rect l="l" t="t" r="r" b="b"/>
              <a:pathLst>
                <a:path w="134620" h="154304">
                  <a:moveTo>
                    <a:pt x="0" y="153924"/>
                  </a:moveTo>
                  <a:lnTo>
                    <a:pt x="134111" y="153924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153924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15" name="object 74"/>
            <p:cNvSpPr/>
            <p:nvPr/>
          </p:nvSpPr>
          <p:spPr>
            <a:xfrm>
              <a:off x="2496703" y="3215602"/>
              <a:ext cx="76439" cy="47149"/>
            </a:xfrm>
            <a:custGeom>
              <a:avLst/>
              <a:gdLst/>
              <a:ahLst/>
              <a:cxnLst/>
              <a:rect l="l" t="t" r="r" b="b"/>
              <a:pathLst>
                <a:path w="135890" h="83820">
                  <a:moveTo>
                    <a:pt x="0" y="83819"/>
                  </a:moveTo>
                  <a:lnTo>
                    <a:pt x="135635" y="83819"/>
                  </a:lnTo>
                  <a:lnTo>
                    <a:pt x="135635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solidFill>
              <a:srgbClr val="7BE0ED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16" name="object 75"/>
            <p:cNvSpPr/>
            <p:nvPr/>
          </p:nvSpPr>
          <p:spPr>
            <a:xfrm>
              <a:off x="2593573" y="3246890"/>
              <a:ext cx="75724" cy="0"/>
            </a:xfrm>
            <a:custGeom>
              <a:avLst/>
              <a:gdLst/>
              <a:ahLst/>
              <a:cxnLst/>
              <a:rect l="l" t="t" r="r" b="b"/>
              <a:pathLst>
                <a:path w="134620">
                  <a:moveTo>
                    <a:pt x="0" y="0"/>
                  </a:moveTo>
                  <a:lnTo>
                    <a:pt x="134111" y="0"/>
                  </a:lnTo>
                </a:path>
              </a:pathLst>
            </a:custGeom>
            <a:ln w="56387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17" name="object 76"/>
            <p:cNvSpPr/>
            <p:nvPr/>
          </p:nvSpPr>
          <p:spPr>
            <a:xfrm>
              <a:off x="2689585" y="3254605"/>
              <a:ext cx="75724" cy="0"/>
            </a:xfrm>
            <a:custGeom>
              <a:avLst/>
              <a:gdLst/>
              <a:ahLst/>
              <a:cxnLst/>
              <a:rect l="l" t="t" r="r" b="b"/>
              <a:pathLst>
                <a:path w="134620">
                  <a:moveTo>
                    <a:pt x="0" y="0"/>
                  </a:moveTo>
                  <a:lnTo>
                    <a:pt x="134111" y="0"/>
                  </a:lnTo>
                </a:path>
              </a:pathLst>
            </a:custGeom>
            <a:ln w="28956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18" name="object 77"/>
            <p:cNvSpPr/>
            <p:nvPr/>
          </p:nvSpPr>
          <p:spPr>
            <a:xfrm>
              <a:off x="2881609" y="3270463"/>
              <a:ext cx="75724" cy="0"/>
            </a:xfrm>
            <a:custGeom>
              <a:avLst/>
              <a:gdLst/>
              <a:ahLst/>
              <a:cxnLst/>
              <a:rect l="l" t="t" r="r" b="b"/>
              <a:pathLst>
                <a:path w="134620">
                  <a:moveTo>
                    <a:pt x="0" y="0"/>
                  </a:moveTo>
                  <a:lnTo>
                    <a:pt x="134111" y="0"/>
                  </a:lnTo>
                </a:path>
              </a:pathLst>
            </a:custGeom>
            <a:ln w="27431">
              <a:solidFill>
                <a:srgbClr val="BC6276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19" name="object 78"/>
            <p:cNvSpPr/>
            <p:nvPr/>
          </p:nvSpPr>
          <p:spPr>
            <a:xfrm>
              <a:off x="2977620" y="3262749"/>
              <a:ext cx="76439" cy="102156"/>
            </a:xfrm>
            <a:custGeom>
              <a:avLst/>
              <a:gdLst/>
              <a:ahLst/>
              <a:cxnLst/>
              <a:rect l="l" t="t" r="r" b="b"/>
              <a:pathLst>
                <a:path w="135890" h="181610">
                  <a:moveTo>
                    <a:pt x="0" y="181356"/>
                  </a:moveTo>
                  <a:lnTo>
                    <a:pt x="135635" y="181356"/>
                  </a:lnTo>
                  <a:lnTo>
                    <a:pt x="135635" y="0"/>
                  </a:lnTo>
                  <a:lnTo>
                    <a:pt x="0" y="0"/>
                  </a:lnTo>
                  <a:lnTo>
                    <a:pt x="0" y="181356"/>
                  </a:lnTo>
                  <a:close/>
                </a:path>
              </a:pathLst>
            </a:custGeom>
            <a:solidFill>
              <a:srgbClr val="F0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20" name="object 79"/>
            <p:cNvSpPr/>
            <p:nvPr/>
          </p:nvSpPr>
          <p:spPr>
            <a:xfrm>
              <a:off x="3073632" y="3262750"/>
              <a:ext cx="76439" cy="157163"/>
            </a:xfrm>
            <a:custGeom>
              <a:avLst/>
              <a:gdLst/>
              <a:ahLst/>
              <a:cxnLst/>
              <a:rect l="l" t="t" r="r" b="b"/>
              <a:pathLst>
                <a:path w="135890" h="279400">
                  <a:moveTo>
                    <a:pt x="0" y="278892"/>
                  </a:moveTo>
                  <a:lnTo>
                    <a:pt x="135635" y="278892"/>
                  </a:lnTo>
                  <a:lnTo>
                    <a:pt x="135635" y="0"/>
                  </a:lnTo>
                  <a:lnTo>
                    <a:pt x="0" y="0"/>
                  </a:lnTo>
                  <a:lnTo>
                    <a:pt x="0" y="278892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21" name="object 80"/>
            <p:cNvSpPr/>
            <p:nvPr/>
          </p:nvSpPr>
          <p:spPr>
            <a:xfrm>
              <a:off x="3170502" y="3262749"/>
              <a:ext cx="75724" cy="196454"/>
            </a:xfrm>
            <a:custGeom>
              <a:avLst/>
              <a:gdLst/>
              <a:ahLst/>
              <a:cxnLst/>
              <a:rect l="l" t="t" r="r" b="b"/>
              <a:pathLst>
                <a:path w="134620" h="349250">
                  <a:moveTo>
                    <a:pt x="0" y="348995"/>
                  </a:moveTo>
                  <a:lnTo>
                    <a:pt x="134111" y="348995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348995"/>
                  </a:lnTo>
                  <a:close/>
                </a:path>
              </a:pathLst>
            </a:custGeom>
            <a:solidFill>
              <a:srgbClr val="F0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22" name="object 81"/>
            <p:cNvSpPr/>
            <p:nvPr/>
          </p:nvSpPr>
          <p:spPr>
            <a:xfrm>
              <a:off x="3266514" y="3262749"/>
              <a:ext cx="75724" cy="196454"/>
            </a:xfrm>
            <a:custGeom>
              <a:avLst/>
              <a:gdLst/>
              <a:ahLst/>
              <a:cxnLst/>
              <a:rect l="l" t="t" r="r" b="b"/>
              <a:pathLst>
                <a:path w="134620" h="349250">
                  <a:moveTo>
                    <a:pt x="0" y="348995"/>
                  </a:moveTo>
                  <a:lnTo>
                    <a:pt x="134111" y="348995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348995"/>
                  </a:lnTo>
                  <a:close/>
                </a:path>
              </a:pathLst>
            </a:custGeom>
            <a:solidFill>
              <a:srgbClr val="F0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23" name="object 82"/>
            <p:cNvSpPr/>
            <p:nvPr/>
          </p:nvSpPr>
          <p:spPr>
            <a:xfrm>
              <a:off x="3362526" y="3262750"/>
              <a:ext cx="75724" cy="219671"/>
            </a:xfrm>
            <a:custGeom>
              <a:avLst/>
              <a:gdLst/>
              <a:ahLst/>
              <a:cxnLst/>
              <a:rect l="l" t="t" r="r" b="b"/>
              <a:pathLst>
                <a:path w="134620" h="390525">
                  <a:moveTo>
                    <a:pt x="0" y="390144"/>
                  </a:moveTo>
                  <a:lnTo>
                    <a:pt x="134111" y="390144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390144"/>
                  </a:lnTo>
                  <a:close/>
                </a:path>
              </a:pathLst>
            </a:custGeom>
            <a:solidFill>
              <a:srgbClr val="F0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24" name="object 83"/>
            <p:cNvSpPr/>
            <p:nvPr/>
          </p:nvSpPr>
          <p:spPr>
            <a:xfrm>
              <a:off x="3458537" y="3262751"/>
              <a:ext cx="76439" cy="266819"/>
            </a:xfrm>
            <a:custGeom>
              <a:avLst/>
              <a:gdLst/>
              <a:ahLst/>
              <a:cxnLst/>
              <a:rect l="l" t="t" r="r" b="b"/>
              <a:pathLst>
                <a:path w="135890" h="474345">
                  <a:moveTo>
                    <a:pt x="0" y="473963"/>
                  </a:moveTo>
                  <a:lnTo>
                    <a:pt x="135635" y="473963"/>
                  </a:lnTo>
                  <a:lnTo>
                    <a:pt x="135635" y="0"/>
                  </a:lnTo>
                  <a:lnTo>
                    <a:pt x="0" y="0"/>
                  </a:lnTo>
                  <a:lnTo>
                    <a:pt x="0" y="473963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25" name="object 84"/>
            <p:cNvSpPr/>
            <p:nvPr/>
          </p:nvSpPr>
          <p:spPr>
            <a:xfrm>
              <a:off x="3554549" y="3262750"/>
              <a:ext cx="76439" cy="282893"/>
            </a:xfrm>
            <a:custGeom>
              <a:avLst/>
              <a:gdLst/>
              <a:ahLst/>
              <a:cxnLst/>
              <a:rect l="l" t="t" r="r" b="b"/>
              <a:pathLst>
                <a:path w="135890" h="502920">
                  <a:moveTo>
                    <a:pt x="0" y="502919"/>
                  </a:moveTo>
                  <a:lnTo>
                    <a:pt x="135635" y="502919"/>
                  </a:lnTo>
                  <a:lnTo>
                    <a:pt x="135635" y="0"/>
                  </a:lnTo>
                  <a:lnTo>
                    <a:pt x="0" y="0"/>
                  </a:lnTo>
                  <a:lnTo>
                    <a:pt x="0" y="502919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26" name="object 85"/>
            <p:cNvSpPr/>
            <p:nvPr/>
          </p:nvSpPr>
          <p:spPr>
            <a:xfrm>
              <a:off x="3651418" y="3262750"/>
              <a:ext cx="75724" cy="455414"/>
            </a:xfrm>
            <a:custGeom>
              <a:avLst/>
              <a:gdLst/>
              <a:ahLst/>
              <a:cxnLst/>
              <a:rect l="l" t="t" r="r" b="b"/>
              <a:pathLst>
                <a:path w="134620" h="809625">
                  <a:moveTo>
                    <a:pt x="0" y="809244"/>
                  </a:moveTo>
                  <a:lnTo>
                    <a:pt x="134111" y="809244"/>
                  </a:lnTo>
                  <a:lnTo>
                    <a:pt x="134111" y="0"/>
                  </a:lnTo>
                  <a:lnTo>
                    <a:pt x="0" y="0"/>
                  </a:lnTo>
                  <a:lnTo>
                    <a:pt x="0" y="809244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27" name="object 86"/>
            <p:cNvSpPr/>
            <p:nvPr/>
          </p:nvSpPr>
          <p:spPr>
            <a:xfrm>
              <a:off x="1259690" y="2476651"/>
              <a:ext cx="0" cy="1571625"/>
            </a:xfrm>
            <a:custGeom>
              <a:avLst/>
              <a:gdLst/>
              <a:ahLst/>
              <a:cxnLst/>
              <a:rect l="l" t="t" r="r" b="b"/>
              <a:pathLst>
                <a:path h="2794000">
                  <a:moveTo>
                    <a:pt x="0" y="2793492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28" name="object 87"/>
            <p:cNvSpPr/>
            <p:nvPr/>
          </p:nvSpPr>
          <p:spPr>
            <a:xfrm>
              <a:off x="1233973" y="4047989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29" name="object 88"/>
            <p:cNvSpPr/>
            <p:nvPr/>
          </p:nvSpPr>
          <p:spPr>
            <a:xfrm>
              <a:off x="1233973" y="3655369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30" name="object 89"/>
            <p:cNvSpPr/>
            <p:nvPr/>
          </p:nvSpPr>
          <p:spPr>
            <a:xfrm>
              <a:off x="1233973" y="3262749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31" name="object 90"/>
            <p:cNvSpPr/>
            <p:nvPr/>
          </p:nvSpPr>
          <p:spPr>
            <a:xfrm>
              <a:off x="1233973" y="2869271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32" name="object 91"/>
            <p:cNvSpPr/>
            <p:nvPr/>
          </p:nvSpPr>
          <p:spPr>
            <a:xfrm>
              <a:off x="1233973" y="2476650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33" name="object 92"/>
            <p:cNvSpPr/>
            <p:nvPr/>
          </p:nvSpPr>
          <p:spPr>
            <a:xfrm>
              <a:off x="1259692" y="3262749"/>
              <a:ext cx="2550319" cy="0"/>
            </a:xfrm>
            <a:custGeom>
              <a:avLst/>
              <a:gdLst/>
              <a:ahLst/>
              <a:cxnLst/>
              <a:rect l="l" t="t" r="r" b="b"/>
              <a:pathLst>
                <a:path w="4533900">
                  <a:moveTo>
                    <a:pt x="0" y="0"/>
                  </a:moveTo>
                  <a:lnTo>
                    <a:pt x="4533900" y="0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34" name="object 93"/>
            <p:cNvSpPr/>
            <p:nvPr/>
          </p:nvSpPr>
          <p:spPr>
            <a:xfrm>
              <a:off x="1257119" y="3267892"/>
              <a:ext cx="5358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18287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35" name="object 94"/>
            <p:cNvSpPr/>
            <p:nvPr/>
          </p:nvSpPr>
          <p:spPr>
            <a:xfrm>
              <a:off x="3807438" y="3267892"/>
              <a:ext cx="5358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18287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36" name="object 95"/>
            <p:cNvSpPr txBox="1"/>
            <p:nvPr/>
          </p:nvSpPr>
          <p:spPr>
            <a:xfrm>
              <a:off x="1007874" y="3999674"/>
              <a:ext cx="186452" cy="684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-100</a:t>
              </a:r>
              <a:endParaRPr sz="506">
                <a:latin typeface="Arial"/>
                <a:cs typeface="Arial"/>
              </a:endParaRPr>
            </a:p>
          </p:txBody>
        </p:sp>
        <p:sp>
          <p:nvSpPr>
            <p:cNvPr id="237" name="object 96"/>
            <p:cNvSpPr txBox="1"/>
            <p:nvPr/>
          </p:nvSpPr>
          <p:spPr>
            <a:xfrm>
              <a:off x="1055737" y="3606910"/>
              <a:ext cx="138232" cy="684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-50</a:t>
              </a:r>
              <a:endParaRPr sz="506">
                <a:latin typeface="Arial"/>
                <a:cs typeface="Arial"/>
              </a:endParaRPr>
            </a:p>
          </p:txBody>
        </p:sp>
        <p:sp>
          <p:nvSpPr>
            <p:cNvPr id="238" name="object 97"/>
            <p:cNvSpPr txBox="1"/>
            <p:nvPr/>
          </p:nvSpPr>
          <p:spPr>
            <a:xfrm>
              <a:off x="1131819" y="3213933"/>
              <a:ext cx="62150" cy="684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0</a:t>
              </a:r>
              <a:endParaRPr sz="506">
                <a:latin typeface="Arial"/>
                <a:cs typeface="Arial"/>
              </a:endParaRPr>
            </a:p>
          </p:txBody>
        </p:sp>
        <p:sp>
          <p:nvSpPr>
            <p:cNvPr id="239" name="object 98"/>
            <p:cNvSpPr txBox="1"/>
            <p:nvPr/>
          </p:nvSpPr>
          <p:spPr>
            <a:xfrm>
              <a:off x="1084171" y="2821098"/>
              <a:ext cx="110371" cy="684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50</a:t>
              </a:r>
              <a:endParaRPr sz="506">
                <a:latin typeface="Arial"/>
                <a:cs typeface="Arial"/>
              </a:endParaRPr>
            </a:p>
          </p:txBody>
        </p:sp>
        <p:sp>
          <p:nvSpPr>
            <p:cNvPr id="240" name="object 99"/>
            <p:cNvSpPr txBox="1"/>
            <p:nvPr/>
          </p:nvSpPr>
          <p:spPr>
            <a:xfrm>
              <a:off x="1036520" y="2428192"/>
              <a:ext cx="157163" cy="684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1</a:t>
              </a:r>
              <a:r>
                <a:rPr sz="506" spc="-5" dirty="0">
                  <a:solidFill>
                    <a:srgbClr val="585858"/>
                  </a:solidFill>
                  <a:latin typeface="Arial"/>
                  <a:cs typeface="Arial"/>
                </a:rPr>
                <a:t>0</a:t>
              </a:r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0</a:t>
              </a:r>
              <a:endParaRPr sz="506">
                <a:latin typeface="Arial"/>
                <a:cs typeface="Arial"/>
              </a:endParaRPr>
            </a:p>
          </p:txBody>
        </p:sp>
        <p:sp>
          <p:nvSpPr>
            <p:cNvPr id="241" name="object 100"/>
            <p:cNvSpPr txBox="1"/>
            <p:nvPr/>
          </p:nvSpPr>
          <p:spPr>
            <a:xfrm>
              <a:off x="3448108" y="3535408"/>
              <a:ext cx="81082" cy="913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675" b="1" spc="-2" dirty="0">
                  <a:latin typeface="Arial"/>
                  <a:cs typeface="Arial"/>
                </a:rPr>
                <a:t>^</a:t>
              </a:r>
              <a:endParaRPr sz="675">
                <a:latin typeface="Arial"/>
                <a:cs typeface="Arial"/>
              </a:endParaRPr>
            </a:p>
          </p:txBody>
        </p:sp>
        <p:sp>
          <p:nvSpPr>
            <p:cNvPr id="242" name="object 101"/>
            <p:cNvSpPr txBox="1"/>
            <p:nvPr/>
          </p:nvSpPr>
          <p:spPr>
            <a:xfrm>
              <a:off x="1529082" y="2656894"/>
              <a:ext cx="77153" cy="1056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781" spc="5" dirty="0">
                  <a:latin typeface="Arial"/>
                  <a:cs typeface="Arial"/>
                </a:rPr>
                <a:t>^</a:t>
              </a:r>
              <a:endParaRPr sz="781">
                <a:latin typeface="Arial"/>
                <a:cs typeface="Arial"/>
              </a:endParaRPr>
            </a:p>
          </p:txBody>
        </p:sp>
        <p:sp>
          <p:nvSpPr>
            <p:cNvPr id="243" name="object 102"/>
            <p:cNvSpPr/>
            <p:nvPr/>
          </p:nvSpPr>
          <p:spPr>
            <a:xfrm>
              <a:off x="1355702" y="3112730"/>
              <a:ext cx="2468880" cy="0"/>
            </a:xfrm>
            <a:custGeom>
              <a:avLst/>
              <a:gdLst/>
              <a:ahLst/>
              <a:cxnLst/>
              <a:rect l="l" t="t" r="r" b="b"/>
              <a:pathLst>
                <a:path w="4389120">
                  <a:moveTo>
                    <a:pt x="0" y="0"/>
                  </a:moveTo>
                  <a:lnTo>
                    <a:pt x="4389120" y="0"/>
                  </a:lnTo>
                  <a:lnTo>
                    <a:pt x="4389120" y="0"/>
                  </a:lnTo>
                </a:path>
              </a:pathLst>
            </a:custGeom>
            <a:ln w="9144">
              <a:solidFill>
                <a:srgbClr val="ACACA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44" name="object 103"/>
            <p:cNvSpPr/>
            <p:nvPr/>
          </p:nvSpPr>
          <p:spPr>
            <a:xfrm>
              <a:off x="1355702" y="3490777"/>
              <a:ext cx="2468880" cy="0"/>
            </a:xfrm>
            <a:custGeom>
              <a:avLst/>
              <a:gdLst/>
              <a:ahLst/>
              <a:cxnLst/>
              <a:rect l="l" t="t" r="r" b="b"/>
              <a:pathLst>
                <a:path w="4389120">
                  <a:moveTo>
                    <a:pt x="0" y="0"/>
                  </a:moveTo>
                  <a:lnTo>
                    <a:pt x="4389120" y="0"/>
                  </a:lnTo>
                  <a:lnTo>
                    <a:pt x="4389120" y="0"/>
                  </a:lnTo>
                </a:path>
              </a:pathLst>
            </a:custGeom>
            <a:ln w="9144">
              <a:solidFill>
                <a:srgbClr val="ACACA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45" name="object 104"/>
            <p:cNvSpPr txBox="1"/>
            <p:nvPr/>
          </p:nvSpPr>
          <p:spPr>
            <a:xfrm>
              <a:off x="3503786" y="2532163"/>
              <a:ext cx="394692" cy="24802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>
                <a:lnSpc>
                  <a:spcPts val="751"/>
                </a:lnSpc>
              </a:pPr>
              <a:r>
                <a:rPr sz="675" spc="-2" dirty="0">
                  <a:latin typeface="Arial"/>
                  <a:cs typeface="Arial"/>
                </a:rPr>
                <a:t>40 mg</a:t>
              </a:r>
              <a:endParaRPr sz="675" dirty="0">
                <a:latin typeface="Arial"/>
                <a:cs typeface="Arial"/>
              </a:endParaRPr>
            </a:p>
            <a:p>
              <a:pPr marL="5358">
                <a:lnSpc>
                  <a:spcPts val="675"/>
                </a:lnSpc>
              </a:pPr>
              <a:r>
                <a:rPr sz="675" spc="-2" dirty="0">
                  <a:latin typeface="Arial"/>
                  <a:cs typeface="Arial"/>
                </a:rPr>
                <a:t>80 mg</a:t>
              </a:r>
              <a:endParaRPr sz="675" dirty="0">
                <a:latin typeface="Arial"/>
                <a:cs typeface="Arial"/>
              </a:endParaRPr>
            </a:p>
            <a:p>
              <a:pPr marL="5358">
                <a:lnSpc>
                  <a:spcPts val="734"/>
                </a:lnSpc>
              </a:pPr>
              <a:r>
                <a:rPr sz="675" spc="-2" dirty="0">
                  <a:latin typeface="Arial"/>
                  <a:cs typeface="Arial"/>
                </a:rPr>
                <a:t>160 mg</a:t>
              </a:r>
              <a:endParaRPr sz="675" dirty="0">
                <a:latin typeface="Arial"/>
                <a:cs typeface="Arial"/>
              </a:endParaRPr>
            </a:p>
          </p:txBody>
        </p:sp>
        <p:sp>
          <p:nvSpPr>
            <p:cNvPr id="246" name="object 105"/>
            <p:cNvSpPr txBox="1"/>
            <p:nvPr/>
          </p:nvSpPr>
          <p:spPr>
            <a:xfrm>
              <a:off x="3009980" y="2518266"/>
              <a:ext cx="331470" cy="2367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>
                <a:lnSpc>
                  <a:spcPts val="737"/>
                </a:lnSpc>
              </a:pPr>
              <a:r>
                <a:rPr sz="675" spc="-2" dirty="0">
                  <a:latin typeface="Arial"/>
                  <a:cs typeface="Arial"/>
                </a:rPr>
                <a:t>5 mg</a:t>
              </a:r>
              <a:endParaRPr sz="675">
                <a:latin typeface="Arial"/>
                <a:cs typeface="Arial"/>
              </a:endParaRPr>
            </a:p>
            <a:p>
              <a:pPr marL="5358">
                <a:lnSpc>
                  <a:spcPts val="663"/>
                </a:lnSpc>
              </a:pPr>
              <a:r>
                <a:rPr sz="675" spc="-2" dirty="0">
                  <a:latin typeface="Arial"/>
                  <a:cs typeface="Arial"/>
                </a:rPr>
                <a:t>10 mg</a:t>
              </a:r>
              <a:endParaRPr sz="675" dirty="0">
                <a:latin typeface="Arial"/>
                <a:cs typeface="Arial"/>
              </a:endParaRPr>
            </a:p>
            <a:p>
              <a:pPr marL="5358">
                <a:lnSpc>
                  <a:spcPts val="737"/>
                </a:lnSpc>
              </a:pPr>
              <a:r>
                <a:rPr sz="675" spc="-2" dirty="0">
                  <a:latin typeface="Arial"/>
                  <a:cs typeface="Arial"/>
                </a:rPr>
                <a:t>20 mg</a:t>
              </a:r>
              <a:endParaRPr sz="675" dirty="0">
                <a:latin typeface="Arial"/>
                <a:cs typeface="Arial"/>
              </a:endParaRPr>
            </a:p>
          </p:txBody>
        </p:sp>
        <p:sp>
          <p:nvSpPr>
            <p:cNvPr id="247" name="object 106"/>
            <p:cNvSpPr txBox="1"/>
            <p:nvPr/>
          </p:nvSpPr>
          <p:spPr>
            <a:xfrm>
              <a:off x="2922115" y="2835892"/>
              <a:ext cx="306467" cy="913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1013" b="1" spc="-3" baseline="3472" dirty="0">
                  <a:latin typeface="Arial"/>
                  <a:cs typeface="Arial"/>
                </a:rPr>
                <a:t>^</a:t>
              </a:r>
              <a:r>
                <a:rPr sz="1013" b="1" spc="-86" baseline="3472" dirty="0">
                  <a:latin typeface="Arial"/>
                  <a:cs typeface="Arial"/>
                </a:rPr>
                <a:t> </a:t>
              </a:r>
              <a:r>
                <a:rPr sz="675" spc="-2" dirty="0">
                  <a:latin typeface="Arial"/>
                  <a:cs typeface="Arial"/>
                </a:rPr>
                <a:t>MSI</a:t>
              </a:r>
              <a:endParaRPr sz="675">
                <a:latin typeface="Arial"/>
                <a:cs typeface="Arial"/>
              </a:endParaRPr>
            </a:p>
          </p:txBody>
        </p:sp>
        <p:sp>
          <p:nvSpPr>
            <p:cNvPr id="248" name="object 107"/>
            <p:cNvSpPr/>
            <p:nvPr/>
          </p:nvSpPr>
          <p:spPr>
            <a:xfrm>
              <a:off x="2921040" y="2495509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7BE0ED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49" name="object 108"/>
            <p:cNvSpPr/>
            <p:nvPr/>
          </p:nvSpPr>
          <p:spPr>
            <a:xfrm>
              <a:off x="2921040" y="2717538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50" name="object 109"/>
            <p:cNvSpPr/>
            <p:nvPr/>
          </p:nvSpPr>
          <p:spPr>
            <a:xfrm>
              <a:off x="2921040" y="2606095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6FC6FB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51" name="object 110"/>
            <p:cNvSpPr/>
            <p:nvPr/>
          </p:nvSpPr>
          <p:spPr>
            <a:xfrm>
              <a:off x="3422532" y="2509225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52" name="object 111"/>
            <p:cNvSpPr/>
            <p:nvPr/>
          </p:nvSpPr>
          <p:spPr>
            <a:xfrm>
              <a:off x="3422532" y="2624097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F08E47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53" name="object 112"/>
            <p:cNvSpPr/>
            <p:nvPr/>
          </p:nvSpPr>
          <p:spPr>
            <a:xfrm>
              <a:off x="3422532" y="2738969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BC627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</p:grpSp>
      <p:sp>
        <p:nvSpPr>
          <p:cNvPr id="255" name="TextBox 254"/>
          <p:cNvSpPr txBox="1"/>
          <p:nvPr/>
        </p:nvSpPr>
        <p:spPr>
          <a:xfrm>
            <a:off x="5741642" y="2368986"/>
            <a:ext cx="2548932" cy="2482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13" b="1" dirty="0"/>
              <a:t>CEA-TCB + </a:t>
            </a:r>
            <a:r>
              <a:rPr lang="en-US" sz="1013" b="1" dirty="0" err="1"/>
              <a:t>Atezolizumab</a:t>
            </a:r>
            <a:r>
              <a:rPr lang="en-US" sz="1013" b="1" dirty="0"/>
              <a:t> (N=25)</a:t>
            </a:r>
          </a:p>
        </p:txBody>
      </p:sp>
      <p:sp>
        <p:nvSpPr>
          <p:cNvPr id="256" name="object 10"/>
          <p:cNvSpPr/>
          <p:nvPr/>
        </p:nvSpPr>
        <p:spPr>
          <a:xfrm>
            <a:off x="1225761" y="769922"/>
            <a:ext cx="1772629" cy="1577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60"/>
          </a:p>
        </p:txBody>
      </p:sp>
      <p:sp>
        <p:nvSpPr>
          <p:cNvPr id="259" name="object 5"/>
          <p:cNvSpPr txBox="1"/>
          <p:nvPr/>
        </p:nvSpPr>
        <p:spPr>
          <a:xfrm>
            <a:off x="49039" y="2389904"/>
            <a:ext cx="4393529" cy="751488"/>
          </a:xfrm>
          <a:prstGeom prst="rect">
            <a:avLst/>
          </a:prstGeom>
          <a:ln w="12192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121355" indent="-72866">
              <a:buFont typeface="Arial"/>
              <a:buChar char="•"/>
              <a:tabLst>
                <a:tab pos="121623" algn="l"/>
              </a:tabLst>
            </a:pPr>
            <a:r>
              <a:rPr sz="1200" spc="-2" dirty="0">
                <a:latin typeface="Arial"/>
                <a:cs typeface="Arial"/>
              </a:rPr>
              <a:t>B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2" dirty="0">
                <a:latin typeface="Arial"/>
                <a:cs typeface="Arial"/>
              </a:rPr>
              <a:t>nds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simu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2" dirty="0">
                <a:latin typeface="Arial"/>
                <a:cs typeface="Arial"/>
              </a:rPr>
              <a:t>taneou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2" dirty="0">
                <a:latin typeface="Arial"/>
                <a:cs typeface="Arial"/>
              </a:rPr>
              <a:t>ly</a:t>
            </a:r>
            <a:r>
              <a:rPr sz="1200" spc="-8" dirty="0">
                <a:latin typeface="Arial"/>
                <a:cs typeface="Arial"/>
              </a:rPr>
              <a:t> w</a:t>
            </a:r>
            <a:r>
              <a:rPr sz="1200" spc="-2" dirty="0">
                <a:latin typeface="Arial"/>
                <a:cs typeface="Arial"/>
              </a:rPr>
              <a:t>ith 1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arm</a:t>
            </a:r>
            <a:r>
              <a:rPr sz="1200" spc="8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to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CD3 on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T</a:t>
            </a:r>
            <a:r>
              <a:rPr sz="1200" spc="-13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cells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and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w</a:t>
            </a:r>
            <a:r>
              <a:rPr sz="1200" spc="-2" dirty="0">
                <a:latin typeface="Arial"/>
                <a:cs typeface="Arial"/>
              </a:rPr>
              <a:t>ith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2 arms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to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CEA</a:t>
            </a:r>
            <a:r>
              <a:rPr sz="1200" spc="-38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on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tumor</a:t>
            </a:r>
            <a:r>
              <a:rPr sz="1200" spc="8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cells</a:t>
            </a:r>
            <a:endParaRPr sz="1200" dirty="0">
              <a:latin typeface="Arial"/>
              <a:cs typeface="Arial"/>
            </a:endParaRPr>
          </a:p>
          <a:p>
            <a:pPr marL="121355" indent="-72866">
              <a:spcBef>
                <a:spcPts val="51"/>
              </a:spcBef>
              <a:buFont typeface="Arial"/>
              <a:buChar char="•"/>
              <a:tabLst>
                <a:tab pos="121623" algn="l"/>
              </a:tabLst>
            </a:pPr>
            <a:r>
              <a:rPr sz="1200" spc="-2" dirty="0">
                <a:latin typeface="Arial"/>
                <a:cs typeface="Arial"/>
              </a:rPr>
              <a:t>S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2" dirty="0">
                <a:latin typeface="Arial"/>
                <a:cs typeface="Arial"/>
              </a:rPr>
              <a:t>lent</a:t>
            </a:r>
            <a:r>
              <a:rPr sz="1200" spc="-6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Fc results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in reduced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ri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2" dirty="0">
                <a:latin typeface="Arial"/>
                <a:cs typeface="Arial"/>
              </a:rPr>
              <a:t>k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of</a:t>
            </a:r>
            <a:r>
              <a:rPr sz="1200" spc="11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cγ</a:t>
            </a:r>
            <a:r>
              <a:rPr sz="1200" spc="-5" dirty="0">
                <a:latin typeface="Arial"/>
                <a:cs typeface="Arial"/>
              </a:rPr>
              <a:t>R-</a:t>
            </a:r>
            <a:r>
              <a:rPr sz="1200" spc="-2" dirty="0">
                <a:latin typeface="Arial"/>
                <a:cs typeface="Arial"/>
              </a:rPr>
              <a:t>related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c</a:t>
            </a:r>
            <a:r>
              <a:rPr sz="1200" spc="-11" dirty="0">
                <a:latin typeface="Arial"/>
                <a:cs typeface="Arial"/>
              </a:rPr>
              <a:t>y</a:t>
            </a:r>
            <a:r>
              <a:rPr sz="1200" spc="-2" dirty="0">
                <a:latin typeface="Arial"/>
                <a:cs typeface="Arial"/>
              </a:rPr>
              <a:t>tokine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relea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2" dirty="0">
                <a:latin typeface="Arial"/>
                <a:cs typeface="Arial"/>
              </a:rPr>
              <a:t>e/IRRs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62" name="Title 1"/>
          <p:cNvSpPr txBox="1">
            <a:spLocks/>
          </p:cNvSpPr>
          <p:nvPr/>
        </p:nvSpPr>
        <p:spPr>
          <a:xfrm>
            <a:off x="240891" y="130069"/>
            <a:ext cx="8768573" cy="5342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58"/>
            <a:r>
              <a:rPr lang="en-US" sz="2100" b="1" spc="5" dirty="0">
                <a:solidFill>
                  <a:srgbClr val="000000"/>
                </a:solidFill>
                <a:latin typeface="Arial"/>
                <a:cs typeface="Arial"/>
              </a:rPr>
              <a:t>CE</a:t>
            </a:r>
            <a:r>
              <a:rPr lang="en-US" sz="2100" b="1" spc="-2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-TCB</a:t>
            </a:r>
            <a:r>
              <a:rPr lang="en-US" sz="2100" b="1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2100" b="1" spc="-56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-C</a:t>
            </a:r>
            <a:r>
              <a:rPr lang="en-US" sz="2100" b="1" spc="-5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100" b="1" dirty="0">
                <a:solidFill>
                  <a:srgbClr val="000000"/>
                </a:solidFill>
                <a:latin typeface="Arial"/>
                <a:cs typeface="Arial"/>
              </a:rPr>
              <a:t>ll B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ispe</a:t>
            </a:r>
            <a:r>
              <a:rPr lang="en-US" sz="2100" b="1" spc="-5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ific</a:t>
            </a:r>
            <a:r>
              <a:rPr lang="en-US" sz="2100" b="1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Antibo</a:t>
            </a:r>
            <a:r>
              <a:rPr lang="en-US" sz="2100" b="1" spc="6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y)</a:t>
            </a:r>
            <a:r>
              <a:rPr lang="en-US" sz="2100" b="1" spc="-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2100" b="1" spc="-3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00" b="1" spc="2" dirty="0" err="1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lang="en-US" sz="2100" b="1" spc="-5" dirty="0" err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100" b="1" spc="2" dirty="0" err="1">
                <a:solidFill>
                  <a:srgbClr val="000000"/>
                </a:solidFill>
                <a:latin typeface="Arial"/>
                <a:cs typeface="Arial"/>
              </a:rPr>
              <a:t>zoliz</a:t>
            </a:r>
            <a:r>
              <a:rPr lang="en-US" sz="2100" b="1" spc="6" dirty="0" err="1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lang="en-US" sz="2100" b="1" spc="5" dirty="0" err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en-US" sz="2100" b="1" spc="-5" dirty="0" err="1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2100" b="1" spc="5" dirty="0" err="1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2100" b="1" spc="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00" b="1" spc="5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lang="en-US" sz="2100" b="1" spc="-5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monst</a:t>
            </a:r>
            <a:r>
              <a:rPr lang="en-US" sz="2100" b="1" spc="-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lang="en-US" sz="2100" b="1" spc="-5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100" b="1" spc="5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lang="en-US" sz="21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00" b="1" spc="-2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2100" b="1" dirty="0">
                <a:solidFill>
                  <a:srgbClr val="000000"/>
                </a:solidFill>
                <a:latin typeface="Arial"/>
                <a:cs typeface="Arial"/>
              </a:rPr>
              <a:t>li</a:t>
            </a:r>
            <a:r>
              <a:rPr lang="en-US" sz="2100" b="1" spc="6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ic</a:t>
            </a:r>
            <a:r>
              <a:rPr lang="en-US" sz="2100" b="1" spc="-5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2100" b="1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lang="en-US" sz="2100" b="1" spc="-4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00" b="1" spc="5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2100" b="1" spc="-5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tivity</a:t>
            </a: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b="1" spc="2" dirty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100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00" b="1" spc="5" dirty="0" err="1">
                <a:solidFill>
                  <a:srgbClr val="000000"/>
                </a:solidFill>
                <a:latin typeface="Arial"/>
                <a:cs typeface="Arial"/>
              </a:rPr>
              <a:t>mC</a:t>
            </a:r>
            <a:r>
              <a:rPr lang="en-US" sz="2100" b="1" spc="-2" dirty="0" err="1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en-US" sz="2100" b="1" spc="5" dirty="0" err="1">
                <a:solidFill>
                  <a:srgbClr val="000000"/>
                </a:solidFill>
                <a:latin typeface="Arial"/>
                <a:cs typeface="Arial"/>
              </a:rPr>
              <a:t>C</a:t>
            </a:r>
            <a:endParaRPr lang="en-US" sz="2100" dirty="0"/>
          </a:p>
        </p:txBody>
      </p:sp>
      <p:grpSp>
        <p:nvGrpSpPr>
          <p:cNvPr id="323" name="Group 322"/>
          <p:cNvGrpSpPr/>
          <p:nvPr/>
        </p:nvGrpSpPr>
        <p:grpSpPr>
          <a:xfrm>
            <a:off x="240891" y="3240942"/>
            <a:ext cx="2967862" cy="1770433"/>
            <a:chOff x="657627" y="4845938"/>
            <a:chExt cx="3074016" cy="1643754"/>
          </a:xfrm>
        </p:grpSpPr>
        <p:sp>
          <p:nvSpPr>
            <p:cNvPr id="264" name="object 6"/>
            <p:cNvSpPr/>
            <p:nvPr/>
          </p:nvSpPr>
          <p:spPr>
            <a:xfrm>
              <a:off x="1239621" y="5287018"/>
              <a:ext cx="61793" cy="393621"/>
            </a:xfrm>
            <a:custGeom>
              <a:avLst/>
              <a:gdLst/>
              <a:ahLst/>
              <a:cxnLst/>
              <a:rect l="l" t="t" r="r" b="b"/>
              <a:pathLst>
                <a:path w="109855" h="699770">
                  <a:moveTo>
                    <a:pt x="0" y="699515"/>
                  </a:moveTo>
                  <a:lnTo>
                    <a:pt x="109728" y="699515"/>
                  </a:lnTo>
                  <a:lnTo>
                    <a:pt x="109728" y="0"/>
                  </a:lnTo>
                  <a:lnTo>
                    <a:pt x="0" y="0"/>
                  </a:lnTo>
                  <a:lnTo>
                    <a:pt x="0" y="699515"/>
                  </a:lnTo>
                  <a:close/>
                </a:path>
              </a:pathLst>
            </a:custGeom>
            <a:solidFill>
              <a:srgbClr val="D2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65" name="object 7"/>
            <p:cNvSpPr/>
            <p:nvPr/>
          </p:nvSpPr>
          <p:spPr>
            <a:xfrm>
              <a:off x="1317630" y="5342739"/>
              <a:ext cx="61793" cy="337900"/>
            </a:xfrm>
            <a:custGeom>
              <a:avLst/>
              <a:gdLst/>
              <a:ahLst/>
              <a:cxnLst/>
              <a:rect l="l" t="t" r="r" b="b"/>
              <a:pathLst>
                <a:path w="109855" h="600710">
                  <a:moveTo>
                    <a:pt x="0" y="600456"/>
                  </a:moveTo>
                  <a:lnTo>
                    <a:pt x="109728" y="600456"/>
                  </a:lnTo>
                  <a:lnTo>
                    <a:pt x="109728" y="0"/>
                  </a:lnTo>
                  <a:lnTo>
                    <a:pt x="0" y="0"/>
                  </a:lnTo>
                  <a:lnTo>
                    <a:pt x="0" y="600456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66" name="object 8"/>
            <p:cNvSpPr/>
            <p:nvPr/>
          </p:nvSpPr>
          <p:spPr>
            <a:xfrm>
              <a:off x="1396497" y="5397603"/>
              <a:ext cx="61793" cy="282893"/>
            </a:xfrm>
            <a:custGeom>
              <a:avLst/>
              <a:gdLst/>
              <a:ahLst/>
              <a:cxnLst/>
              <a:rect l="l" t="t" r="r" b="b"/>
              <a:pathLst>
                <a:path w="109855" h="502920">
                  <a:moveTo>
                    <a:pt x="0" y="502920"/>
                  </a:moveTo>
                  <a:lnTo>
                    <a:pt x="109728" y="502920"/>
                  </a:lnTo>
                  <a:lnTo>
                    <a:pt x="109728" y="0"/>
                  </a:lnTo>
                  <a:lnTo>
                    <a:pt x="0" y="0"/>
                  </a:lnTo>
                  <a:lnTo>
                    <a:pt x="0" y="502920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67" name="object 9"/>
            <p:cNvSpPr/>
            <p:nvPr/>
          </p:nvSpPr>
          <p:spPr>
            <a:xfrm>
              <a:off x="1474507" y="5444752"/>
              <a:ext cx="61793" cy="235744"/>
            </a:xfrm>
            <a:custGeom>
              <a:avLst/>
              <a:gdLst/>
              <a:ahLst/>
              <a:cxnLst/>
              <a:rect l="l" t="t" r="r" b="b"/>
              <a:pathLst>
                <a:path w="109855" h="419100">
                  <a:moveTo>
                    <a:pt x="0" y="419100"/>
                  </a:moveTo>
                  <a:lnTo>
                    <a:pt x="109727" y="419100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419100"/>
                  </a:lnTo>
                  <a:close/>
                </a:path>
              </a:pathLst>
            </a:custGeom>
            <a:solidFill>
              <a:srgbClr val="DFA10A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68" name="object 10"/>
            <p:cNvSpPr/>
            <p:nvPr/>
          </p:nvSpPr>
          <p:spPr>
            <a:xfrm>
              <a:off x="1553374" y="5444752"/>
              <a:ext cx="61793" cy="235744"/>
            </a:xfrm>
            <a:custGeom>
              <a:avLst/>
              <a:gdLst/>
              <a:ahLst/>
              <a:cxnLst/>
              <a:rect l="l" t="t" r="r" b="b"/>
              <a:pathLst>
                <a:path w="109855" h="419100">
                  <a:moveTo>
                    <a:pt x="0" y="419100"/>
                  </a:moveTo>
                  <a:lnTo>
                    <a:pt x="109728" y="419100"/>
                  </a:lnTo>
                  <a:lnTo>
                    <a:pt x="109728" y="0"/>
                  </a:lnTo>
                  <a:lnTo>
                    <a:pt x="0" y="0"/>
                  </a:lnTo>
                  <a:lnTo>
                    <a:pt x="0" y="419100"/>
                  </a:lnTo>
                  <a:close/>
                </a:path>
              </a:pathLst>
            </a:custGeom>
            <a:solidFill>
              <a:srgbClr val="FAB59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69" name="object 11"/>
            <p:cNvSpPr/>
            <p:nvPr/>
          </p:nvSpPr>
          <p:spPr>
            <a:xfrm>
              <a:off x="1631384" y="5452467"/>
              <a:ext cx="61793" cy="228243"/>
            </a:xfrm>
            <a:custGeom>
              <a:avLst/>
              <a:gdLst/>
              <a:ahLst/>
              <a:cxnLst/>
              <a:rect l="l" t="t" r="r" b="b"/>
              <a:pathLst>
                <a:path w="109855" h="405764">
                  <a:moveTo>
                    <a:pt x="0" y="405384"/>
                  </a:moveTo>
                  <a:lnTo>
                    <a:pt x="109728" y="405384"/>
                  </a:lnTo>
                  <a:lnTo>
                    <a:pt x="109728" y="0"/>
                  </a:lnTo>
                  <a:lnTo>
                    <a:pt x="0" y="0"/>
                  </a:lnTo>
                  <a:lnTo>
                    <a:pt x="0" y="405384"/>
                  </a:lnTo>
                  <a:close/>
                </a:path>
              </a:pathLst>
            </a:custGeom>
            <a:solidFill>
              <a:srgbClr val="FF464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70" name="object 12"/>
            <p:cNvSpPr/>
            <p:nvPr/>
          </p:nvSpPr>
          <p:spPr>
            <a:xfrm>
              <a:off x="1710250" y="5522762"/>
              <a:ext cx="61793" cy="157877"/>
            </a:xfrm>
            <a:custGeom>
              <a:avLst/>
              <a:gdLst/>
              <a:ahLst/>
              <a:cxnLst/>
              <a:rect l="l" t="t" r="r" b="b"/>
              <a:pathLst>
                <a:path w="109855" h="280670">
                  <a:moveTo>
                    <a:pt x="0" y="280415"/>
                  </a:moveTo>
                  <a:lnTo>
                    <a:pt x="109727" y="280415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28041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71" name="object 13"/>
            <p:cNvSpPr/>
            <p:nvPr/>
          </p:nvSpPr>
          <p:spPr>
            <a:xfrm>
              <a:off x="1788260" y="5578482"/>
              <a:ext cx="61793" cy="102156"/>
            </a:xfrm>
            <a:custGeom>
              <a:avLst/>
              <a:gdLst/>
              <a:ahLst/>
              <a:cxnLst/>
              <a:rect l="l" t="t" r="r" b="b"/>
              <a:pathLst>
                <a:path w="109855" h="181610">
                  <a:moveTo>
                    <a:pt x="0" y="181355"/>
                  </a:moveTo>
                  <a:lnTo>
                    <a:pt x="109728" y="181355"/>
                  </a:lnTo>
                  <a:lnTo>
                    <a:pt x="109728" y="0"/>
                  </a:lnTo>
                  <a:lnTo>
                    <a:pt x="0" y="0"/>
                  </a:lnTo>
                  <a:lnTo>
                    <a:pt x="0" y="181355"/>
                  </a:lnTo>
                  <a:close/>
                </a:path>
              </a:pathLst>
            </a:custGeom>
            <a:solidFill>
              <a:srgbClr val="FF464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72" name="object 14"/>
            <p:cNvSpPr/>
            <p:nvPr/>
          </p:nvSpPr>
          <p:spPr>
            <a:xfrm>
              <a:off x="1867128" y="5593915"/>
              <a:ext cx="61793" cy="86797"/>
            </a:xfrm>
            <a:custGeom>
              <a:avLst/>
              <a:gdLst/>
              <a:ahLst/>
              <a:cxnLst/>
              <a:rect l="l" t="t" r="r" b="b"/>
              <a:pathLst>
                <a:path w="109855" h="154304">
                  <a:moveTo>
                    <a:pt x="0" y="153924"/>
                  </a:moveTo>
                  <a:lnTo>
                    <a:pt x="109728" y="153924"/>
                  </a:lnTo>
                  <a:lnTo>
                    <a:pt x="109728" y="0"/>
                  </a:lnTo>
                  <a:lnTo>
                    <a:pt x="0" y="0"/>
                  </a:lnTo>
                  <a:lnTo>
                    <a:pt x="0" y="153924"/>
                  </a:lnTo>
                  <a:close/>
                </a:path>
              </a:pathLst>
            </a:custGeom>
            <a:solidFill>
              <a:srgbClr val="D2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73" name="object 15"/>
            <p:cNvSpPr/>
            <p:nvPr/>
          </p:nvSpPr>
          <p:spPr>
            <a:xfrm>
              <a:off x="1945138" y="5601629"/>
              <a:ext cx="61793" cy="78938"/>
            </a:xfrm>
            <a:custGeom>
              <a:avLst/>
              <a:gdLst/>
              <a:ahLst/>
              <a:cxnLst/>
              <a:rect l="l" t="t" r="r" b="b"/>
              <a:pathLst>
                <a:path w="109855" h="140335">
                  <a:moveTo>
                    <a:pt x="0" y="140208"/>
                  </a:moveTo>
                  <a:lnTo>
                    <a:pt x="109727" y="140208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140208"/>
                  </a:lnTo>
                  <a:close/>
                </a:path>
              </a:pathLst>
            </a:custGeom>
            <a:solidFill>
              <a:srgbClr val="FF464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74" name="object 16"/>
            <p:cNvSpPr/>
            <p:nvPr/>
          </p:nvSpPr>
          <p:spPr>
            <a:xfrm>
              <a:off x="2024004" y="5609342"/>
              <a:ext cx="61793" cy="71438"/>
            </a:xfrm>
            <a:custGeom>
              <a:avLst/>
              <a:gdLst/>
              <a:ahLst/>
              <a:cxnLst/>
              <a:rect l="l" t="t" r="r" b="b"/>
              <a:pathLst>
                <a:path w="109855" h="127000">
                  <a:moveTo>
                    <a:pt x="0" y="126491"/>
                  </a:moveTo>
                  <a:lnTo>
                    <a:pt x="109728" y="126491"/>
                  </a:lnTo>
                  <a:lnTo>
                    <a:pt x="109728" y="0"/>
                  </a:lnTo>
                  <a:lnTo>
                    <a:pt x="0" y="0"/>
                  </a:lnTo>
                  <a:lnTo>
                    <a:pt x="0" y="126491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75" name="object 17"/>
            <p:cNvSpPr/>
            <p:nvPr/>
          </p:nvSpPr>
          <p:spPr>
            <a:xfrm>
              <a:off x="2102014" y="5617059"/>
              <a:ext cx="61793" cy="63580"/>
            </a:xfrm>
            <a:custGeom>
              <a:avLst/>
              <a:gdLst/>
              <a:ahLst/>
              <a:cxnLst/>
              <a:rect l="l" t="t" r="r" b="b"/>
              <a:pathLst>
                <a:path w="109855" h="113029">
                  <a:moveTo>
                    <a:pt x="0" y="112775"/>
                  </a:moveTo>
                  <a:lnTo>
                    <a:pt x="109728" y="112775"/>
                  </a:lnTo>
                  <a:lnTo>
                    <a:pt x="109728" y="0"/>
                  </a:lnTo>
                  <a:lnTo>
                    <a:pt x="0" y="0"/>
                  </a:lnTo>
                  <a:lnTo>
                    <a:pt x="0" y="112775"/>
                  </a:lnTo>
                  <a:close/>
                </a:path>
              </a:pathLst>
            </a:custGeom>
            <a:solidFill>
              <a:srgbClr val="FAB59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76" name="object 18"/>
            <p:cNvSpPr/>
            <p:nvPr/>
          </p:nvSpPr>
          <p:spPr>
            <a:xfrm>
              <a:off x="2180881" y="5617059"/>
              <a:ext cx="61793" cy="63580"/>
            </a:xfrm>
            <a:custGeom>
              <a:avLst/>
              <a:gdLst/>
              <a:ahLst/>
              <a:cxnLst/>
              <a:rect l="l" t="t" r="r" b="b"/>
              <a:pathLst>
                <a:path w="109855" h="113029">
                  <a:moveTo>
                    <a:pt x="0" y="112775"/>
                  </a:moveTo>
                  <a:lnTo>
                    <a:pt x="109727" y="112775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112775"/>
                  </a:lnTo>
                  <a:close/>
                </a:path>
              </a:pathLst>
            </a:custGeom>
            <a:solidFill>
              <a:srgbClr val="D2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77" name="object 19"/>
            <p:cNvSpPr/>
            <p:nvPr/>
          </p:nvSpPr>
          <p:spPr>
            <a:xfrm>
              <a:off x="2258891" y="5624775"/>
              <a:ext cx="61793" cy="55721"/>
            </a:xfrm>
            <a:custGeom>
              <a:avLst/>
              <a:gdLst/>
              <a:ahLst/>
              <a:cxnLst/>
              <a:rect l="l" t="t" r="r" b="b"/>
              <a:pathLst>
                <a:path w="109855" h="99060">
                  <a:moveTo>
                    <a:pt x="0" y="99060"/>
                  </a:moveTo>
                  <a:lnTo>
                    <a:pt x="109727" y="99060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99060"/>
                  </a:lnTo>
                  <a:close/>
                </a:path>
              </a:pathLst>
            </a:custGeom>
            <a:solidFill>
              <a:srgbClr val="62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78" name="object 20"/>
            <p:cNvSpPr/>
            <p:nvPr/>
          </p:nvSpPr>
          <p:spPr>
            <a:xfrm>
              <a:off x="2337757" y="5633348"/>
              <a:ext cx="61793" cy="47149"/>
            </a:xfrm>
            <a:custGeom>
              <a:avLst/>
              <a:gdLst/>
              <a:ahLst/>
              <a:cxnLst/>
              <a:rect l="l" t="t" r="r" b="b"/>
              <a:pathLst>
                <a:path w="109854" h="83820">
                  <a:moveTo>
                    <a:pt x="0" y="83819"/>
                  </a:moveTo>
                  <a:lnTo>
                    <a:pt x="109728" y="83819"/>
                  </a:lnTo>
                  <a:lnTo>
                    <a:pt x="109728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solidFill>
              <a:srgbClr val="FF464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79" name="object 21"/>
            <p:cNvSpPr/>
            <p:nvPr/>
          </p:nvSpPr>
          <p:spPr>
            <a:xfrm>
              <a:off x="2415768" y="5664636"/>
              <a:ext cx="61793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727" y="0"/>
                  </a:lnTo>
                </a:path>
              </a:pathLst>
            </a:custGeom>
            <a:ln w="56387">
              <a:solidFill>
                <a:srgbClr val="FFDA3E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80" name="object 22"/>
            <p:cNvSpPr/>
            <p:nvPr/>
          </p:nvSpPr>
          <p:spPr>
            <a:xfrm>
              <a:off x="2808388" y="5692068"/>
              <a:ext cx="61793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727" y="0"/>
                  </a:lnTo>
                </a:path>
              </a:pathLst>
            </a:custGeom>
            <a:ln w="41148">
              <a:solidFill>
                <a:srgbClr val="DFA10A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81" name="object 23"/>
            <p:cNvSpPr/>
            <p:nvPr/>
          </p:nvSpPr>
          <p:spPr>
            <a:xfrm>
              <a:off x="2886398" y="5692068"/>
              <a:ext cx="61793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727" y="0"/>
                  </a:lnTo>
                </a:path>
              </a:pathLst>
            </a:custGeom>
            <a:ln w="41148">
              <a:solidFill>
                <a:srgbClr val="993300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82" name="object 24"/>
            <p:cNvSpPr/>
            <p:nvPr/>
          </p:nvSpPr>
          <p:spPr>
            <a:xfrm>
              <a:off x="2965264" y="5680497"/>
              <a:ext cx="61793" cy="47149"/>
            </a:xfrm>
            <a:custGeom>
              <a:avLst/>
              <a:gdLst/>
              <a:ahLst/>
              <a:cxnLst/>
              <a:rect l="l" t="t" r="r" b="b"/>
              <a:pathLst>
                <a:path w="109854" h="83820">
                  <a:moveTo>
                    <a:pt x="0" y="83819"/>
                  </a:moveTo>
                  <a:lnTo>
                    <a:pt x="109727" y="83819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solidFill>
              <a:srgbClr val="FAB59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83" name="object 25"/>
            <p:cNvSpPr/>
            <p:nvPr/>
          </p:nvSpPr>
          <p:spPr>
            <a:xfrm>
              <a:off x="3043275" y="5680497"/>
              <a:ext cx="61793" cy="70366"/>
            </a:xfrm>
            <a:custGeom>
              <a:avLst/>
              <a:gdLst/>
              <a:ahLst/>
              <a:cxnLst/>
              <a:rect l="l" t="t" r="r" b="b"/>
              <a:pathLst>
                <a:path w="109854" h="125095">
                  <a:moveTo>
                    <a:pt x="0" y="124968"/>
                  </a:moveTo>
                  <a:lnTo>
                    <a:pt x="109727" y="124968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124968"/>
                  </a:lnTo>
                  <a:close/>
                </a:path>
              </a:pathLst>
            </a:custGeom>
            <a:solidFill>
              <a:srgbClr val="D2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84" name="object 26"/>
            <p:cNvSpPr/>
            <p:nvPr/>
          </p:nvSpPr>
          <p:spPr>
            <a:xfrm>
              <a:off x="3122142" y="5680497"/>
              <a:ext cx="61793" cy="70366"/>
            </a:xfrm>
            <a:custGeom>
              <a:avLst/>
              <a:gdLst/>
              <a:ahLst/>
              <a:cxnLst/>
              <a:rect l="l" t="t" r="r" b="b"/>
              <a:pathLst>
                <a:path w="109854" h="125095">
                  <a:moveTo>
                    <a:pt x="0" y="124968"/>
                  </a:moveTo>
                  <a:lnTo>
                    <a:pt x="109727" y="124968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124968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85" name="object 27"/>
            <p:cNvSpPr/>
            <p:nvPr/>
          </p:nvSpPr>
          <p:spPr>
            <a:xfrm>
              <a:off x="3200151" y="5680496"/>
              <a:ext cx="61793" cy="110014"/>
            </a:xfrm>
            <a:custGeom>
              <a:avLst/>
              <a:gdLst/>
              <a:ahLst/>
              <a:cxnLst/>
              <a:rect l="l" t="t" r="r" b="b"/>
              <a:pathLst>
                <a:path w="109854" h="195579">
                  <a:moveTo>
                    <a:pt x="0" y="195072"/>
                  </a:moveTo>
                  <a:lnTo>
                    <a:pt x="109727" y="195072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195072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86" name="object 28"/>
            <p:cNvSpPr/>
            <p:nvPr/>
          </p:nvSpPr>
          <p:spPr>
            <a:xfrm>
              <a:off x="3278161" y="5680496"/>
              <a:ext cx="61793" cy="110014"/>
            </a:xfrm>
            <a:custGeom>
              <a:avLst/>
              <a:gdLst/>
              <a:ahLst/>
              <a:cxnLst/>
              <a:rect l="l" t="t" r="r" b="b"/>
              <a:pathLst>
                <a:path w="109854" h="195579">
                  <a:moveTo>
                    <a:pt x="0" y="195072"/>
                  </a:moveTo>
                  <a:lnTo>
                    <a:pt x="109727" y="195072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195072"/>
                  </a:lnTo>
                  <a:close/>
                </a:path>
              </a:pathLst>
            </a:custGeom>
            <a:solidFill>
              <a:srgbClr val="FFDA3E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87" name="object 29"/>
            <p:cNvSpPr/>
            <p:nvPr/>
          </p:nvSpPr>
          <p:spPr>
            <a:xfrm>
              <a:off x="3357028" y="5680496"/>
              <a:ext cx="61793" cy="172522"/>
            </a:xfrm>
            <a:custGeom>
              <a:avLst/>
              <a:gdLst/>
              <a:ahLst/>
              <a:cxnLst/>
              <a:rect l="l" t="t" r="r" b="b"/>
              <a:pathLst>
                <a:path w="109854" h="306704">
                  <a:moveTo>
                    <a:pt x="0" y="306324"/>
                  </a:moveTo>
                  <a:lnTo>
                    <a:pt x="109727" y="306324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306324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88" name="object 30"/>
            <p:cNvSpPr/>
            <p:nvPr/>
          </p:nvSpPr>
          <p:spPr>
            <a:xfrm>
              <a:off x="3435038" y="5680495"/>
              <a:ext cx="61793" cy="196454"/>
            </a:xfrm>
            <a:custGeom>
              <a:avLst/>
              <a:gdLst/>
              <a:ahLst/>
              <a:cxnLst/>
              <a:rect l="l" t="t" r="r" b="b"/>
              <a:pathLst>
                <a:path w="109854" h="349250">
                  <a:moveTo>
                    <a:pt x="0" y="348995"/>
                  </a:moveTo>
                  <a:lnTo>
                    <a:pt x="109727" y="348995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348995"/>
                  </a:lnTo>
                  <a:close/>
                </a:path>
              </a:pathLst>
            </a:custGeom>
            <a:solidFill>
              <a:srgbClr val="D2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89" name="object 31"/>
            <p:cNvSpPr/>
            <p:nvPr/>
          </p:nvSpPr>
          <p:spPr>
            <a:xfrm>
              <a:off x="3513905" y="5680495"/>
              <a:ext cx="61793" cy="470774"/>
            </a:xfrm>
            <a:custGeom>
              <a:avLst/>
              <a:gdLst/>
              <a:ahLst/>
              <a:cxnLst/>
              <a:rect l="l" t="t" r="r" b="b"/>
              <a:pathLst>
                <a:path w="109854" h="836929">
                  <a:moveTo>
                    <a:pt x="0" y="836676"/>
                  </a:moveTo>
                  <a:lnTo>
                    <a:pt x="109727" y="836676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836676"/>
                  </a:lnTo>
                  <a:close/>
                </a:path>
              </a:pathLst>
            </a:custGeom>
            <a:solidFill>
              <a:srgbClr val="FAB59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90" name="object 32"/>
            <p:cNvSpPr/>
            <p:nvPr/>
          </p:nvSpPr>
          <p:spPr>
            <a:xfrm>
              <a:off x="3591914" y="5680496"/>
              <a:ext cx="61793" cy="534353"/>
            </a:xfrm>
            <a:custGeom>
              <a:avLst/>
              <a:gdLst/>
              <a:ahLst/>
              <a:cxnLst/>
              <a:rect l="l" t="t" r="r" b="b"/>
              <a:pathLst>
                <a:path w="109854" h="949960">
                  <a:moveTo>
                    <a:pt x="0" y="949452"/>
                  </a:moveTo>
                  <a:lnTo>
                    <a:pt x="109727" y="949452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949452"/>
                  </a:lnTo>
                  <a:close/>
                </a:path>
              </a:pathLst>
            </a:custGeom>
            <a:solidFill>
              <a:srgbClr val="FF464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91" name="object 33"/>
            <p:cNvSpPr/>
            <p:nvPr/>
          </p:nvSpPr>
          <p:spPr>
            <a:xfrm>
              <a:off x="1171894" y="4894397"/>
              <a:ext cx="0" cy="1571625"/>
            </a:xfrm>
            <a:custGeom>
              <a:avLst/>
              <a:gdLst/>
              <a:ahLst/>
              <a:cxnLst/>
              <a:rect l="l" t="t" r="r" b="b"/>
              <a:pathLst>
                <a:path h="2794000">
                  <a:moveTo>
                    <a:pt x="0" y="2793492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92" name="object 34"/>
            <p:cNvSpPr/>
            <p:nvPr/>
          </p:nvSpPr>
          <p:spPr>
            <a:xfrm>
              <a:off x="1146177" y="6465735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45719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93" name="object 35"/>
            <p:cNvSpPr/>
            <p:nvPr/>
          </p:nvSpPr>
          <p:spPr>
            <a:xfrm>
              <a:off x="1146177" y="6073115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45719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94" name="object 36"/>
            <p:cNvSpPr/>
            <p:nvPr/>
          </p:nvSpPr>
          <p:spPr>
            <a:xfrm>
              <a:off x="1146177" y="5680495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45719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95" name="object 37"/>
            <p:cNvSpPr/>
            <p:nvPr/>
          </p:nvSpPr>
          <p:spPr>
            <a:xfrm>
              <a:off x="1146177" y="5287017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45719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96" name="object 38"/>
            <p:cNvSpPr/>
            <p:nvPr/>
          </p:nvSpPr>
          <p:spPr>
            <a:xfrm>
              <a:off x="1146177" y="4894396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45719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1524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97" name="object 39"/>
            <p:cNvSpPr/>
            <p:nvPr/>
          </p:nvSpPr>
          <p:spPr>
            <a:xfrm>
              <a:off x="1171896" y="5680495"/>
              <a:ext cx="2549605" cy="0"/>
            </a:xfrm>
            <a:custGeom>
              <a:avLst/>
              <a:gdLst/>
              <a:ahLst/>
              <a:cxnLst/>
              <a:rect l="l" t="t" r="r" b="b"/>
              <a:pathLst>
                <a:path w="4532630">
                  <a:moveTo>
                    <a:pt x="0" y="0"/>
                  </a:moveTo>
                  <a:lnTo>
                    <a:pt x="4532376" y="0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98" name="object 40"/>
            <p:cNvSpPr/>
            <p:nvPr/>
          </p:nvSpPr>
          <p:spPr>
            <a:xfrm>
              <a:off x="1169323" y="5685638"/>
              <a:ext cx="5358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3" y="0"/>
                  </a:lnTo>
                </a:path>
              </a:pathLst>
            </a:custGeom>
            <a:ln w="18287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299" name="object 41"/>
            <p:cNvSpPr/>
            <p:nvPr/>
          </p:nvSpPr>
          <p:spPr>
            <a:xfrm>
              <a:off x="3718785" y="5685638"/>
              <a:ext cx="5358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18287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00" name="object 42"/>
            <p:cNvSpPr txBox="1"/>
            <p:nvPr/>
          </p:nvSpPr>
          <p:spPr>
            <a:xfrm>
              <a:off x="919579" y="6417420"/>
              <a:ext cx="186452" cy="722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-100</a:t>
              </a:r>
              <a:endParaRPr sz="506">
                <a:latin typeface="Arial"/>
                <a:cs typeface="Arial"/>
              </a:endParaRPr>
            </a:p>
          </p:txBody>
        </p:sp>
        <p:sp>
          <p:nvSpPr>
            <p:cNvPr id="301" name="object 43"/>
            <p:cNvSpPr txBox="1"/>
            <p:nvPr/>
          </p:nvSpPr>
          <p:spPr>
            <a:xfrm>
              <a:off x="967242" y="6024656"/>
              <a:ext cx="138232" cy="722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-50</a:t>
              </a:r>
              <a:endParaRPr sz="506">
                <a:latin typeface="Arial"/>
                <a:cs typeface="Arial"/>
              </a:endParaRPr>
            </a:p>
          </p:txBody>
        </p:sp>
        <p:sp>
          <p:nvSpPr>
            <p:cNvPr id="302" name="object 44"/>
            <p:cNvSpPr txBox="1"/>
            <p:nvPr/>
          </p:nvSpPr>
          <p:spPr>
            <a:xfrm>
              <a:off x="1043366" y="5631679"/>
              <a:ext cx="62150" cy="722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0</a:t>
              </a:r>
              <a:endParaRPr sz="506">
                <a:latin typeface="Arial"/>
                <a:cs typeface="Arial"/>
              </a:endParaRPr>
            </a:p>
          </p:txBody>
        </p:sp>
        <p:sp>
          <p:nvSpPr>
            <p:cNvPr id="303" name="object 45"/>
            <p:cNvSpPr txBox="1"/>
            <p:nvPr/>
          </p:nvSpPr>
          <p:spPr>
            <a:xfrm>
              <a:off x="995704" y="5238844"/>
              <a:ext cx="110371" cy="722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50</a:t>
              </a:r>
              <a:endParaRPr sz="506">
                <a:latin typeface="Arial"/>
                <a:cs typeface="Arial"/>
              </a:endParaRPr>
            </a:p>
          </p:txBody>
        </p:sp>
        <p:sp>
          <p:nvSpPr>
            <p:cNvPr id="304" name="object 46"/>
            <p:cNvSpPr txBox="1"/>
            <p:nvPr/>
          </p:nvSpPr>
          <p:spPr>
            <a:xfrm>
              <a:off x="948039" y="4845938"/>
              <a:ext cx="157163" cy="722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1</a:t>
              </a:r>
              <a:r>
                <a:rPr sz="506" spc="-5" dirty="0">
                  <a:solidFill>
                    <a:srgbClr val="585858"/>
                  </a:solidFill>
                  <a:latin typeface="Arial"/>
                  <a:cs typeface="Arial"/>
                </a:rPr>
                <a:t>0</a:t>
              </a:r>
              <a:r>
                <a:rPr sz="506" dirty="0">
                  <a:solidFill>
                    <a:srgbClr val="585858"/>
                  </a:solidFill>
                  <a:latin typeface="Arial"/>
                  <a:cs typeface="Arial"/>
                </a:rPr>
                <a:t>0</a:t>
              </a:r>
              <a:endParaRPr sz="506">
                <a:latin typeface="Arial"/>
                <a:cs typeface="Arial"/>
              </a:endParaRPr>
            </a:p>
          </p:txBody>
        </p:sp>
        <p:sp>
          <p:nvSpPr>
            <p:cNvPr id="305" name="object 47"/>
            <p:cNvSpPr/>
            <p:nvPr/>
          </p:nvSpPr>
          <p:spPr>
            <a:xfrm>
              <a:off x="2614647" y="4906398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FFDA3E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06" name="object 48"/>
            <p:cNvSpPr/>
            <p:nvPr/>
          </p:nvSpPr>
          <p:spPr>
            <a:xfrm>
              <a:off x="2614647" y="5019555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DFA10A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07" name="object 49"/>
            <p:cNvSpPr/>
            <p:nvPr/>
          </p:nvSpPr>
          <p:spPr>
            <a:xfrm>
              <a:off x="2614647" y="5131855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08" name="object 50"/>
            <p:cNvSpPr/>
            <p:nvPr/>
          </p:nvSpPr>
          <p:spPr>
            <a:xfrm>
              <a:off x="3246440" y="5131855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09" name="object 51"/>
            <p:cNvSpPr/>
            <p:nvPr/>
          </p:nvSpPr>
          <p:spPr>
            <a:xfrm>
              <a:off x="3246440" y="5245012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62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12" name="object 54"/>
            <p:cNvSpPr txBox="1"/>
            <p:nvPr/>
          </p:nvSpPr>
          <p:spPr>
            <a:xfrm>
              <a:off x="2717669" y="5251468"/>
              <a:ext cx="1011198" cy="9644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>
                <a:tabLst>
                  <a:tab pos="467201" algn="l"/>
                </a:tabLst>
              </a:pPr>
              <a:r>
                <a:rPr sz="675" spc="-2" dirty="0">
                  <a:latin typeface="Arial"/>
                  <a:cs typeface="Arial"/>
                </a:rPr>
                <a:t>135 mg</a:t>
              </a:r>
              <a:r>
                <a:rPr lang="en-US" sz="675" spc="-2" dirty="0">
                  <a:latin typeface="Arial"/>
                  <a:cs typeface="Arial"/>
                </a:rPr>
                <a:t>         </a:t>
              </a:r>
              <a:r>
                <a:rPr lang="en-US" sz="675" dirty="0">
                  <a:latin typeface="Arial"/>
                  <a:cs typeface="Arial"/>
                </a:rPr>
                <a:t>     </a:t>
              </a:r>
              <a:r>
                <a:rPr sz="675" spc="-2" dirty="0">
                  <a:latin typeface="Arial"/>
                  <a:cs typeface="Arial"/>
                </a:rPr>
                <a:t>600 mg</a:t>
              </a:r>
              <a:endParaRPr sz="675" dirty="0">
                <a:latin typeface="Arial"/>
                <a:cs typeface="Arial"/>
              </a:endParaRPr>
            </a:p>
          </p:txBody>
        </p:sp>
        <p:sp>
          <p:nvSpPr>
            <p:cNvPr id="313" name="object 55"/>
            <p:cNvSpPr/>
            <p:nvPr/>
          </p:nvSpPr>
          <p:spPr>
            <a:xfrm>
              <a:off x="3246440" y="4906398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FF4646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14" name="object 56"/>
            <p:cNvSpPr/>
            <p:nvPr/>
          </p:nvSpPr>
          <p:spPr>
            <a:xfrm>
              <a:off x="3246440" y="5019555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D20000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15" name="object 57"/>
            <p:cNvSpPr/>
            <p:nvPr/>
          </p:nvSpPr>
          <p:spPr>
            <a:xfrm>
              <a:off x="2614647" y="5245012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0" y="121920"/>
                  </a:moveTo>
                  <a:lnTo>
                    <a:pt x="121920" y="12192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rgbClr val="FAB59F"/>
            </a:solidFill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16" name="object 58"/>
            <p:cNvSpPr txBox="1"/>
            <p:nvPr/>
          </p:nvSpPr>
          <p:spPr>
            <a:xfrm>
              <a:off x="657627" y="4950123"/>
              <a:ext cx="167894" cy="1349812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5358" marR="2144" indent="64294">
                <a:lnSpc>
                  <a:spcPct val="78100"/>
                </a:lnSpc>
              </a:pPr>
              <a:r>
                <a:rPr sz="675" b="1" dirty="0">
                  <a:latin typeface="Arial"/>
                  <a:cs typeface="Arial"/>
                </a:rPr>
                <a:t>Best</a:t>
              </a:r>
              <a:r>
                <a:rPr sz="675" b="1" spc="2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cha</a:t>
              </a:r>
              <a:r>
                <a:rPr sz="675" b="1" spc="-2" dirty="0">
                  <a:latin typeface="Arial"/>
                  <a:cs typeface="Arial"/>
                </a:rPr>
                <a:t>n</a:t>
              </a:r>
              <a:r>
                <a:rPr sz="675" b="1" dirty="0">
                  <a:latin typeface="Arial"/>
                  <a:cs typeface="Arial"/>
                </a:rPr>
                <a:t>ge</a:t>
              </a:r>
              <a:r>
                <a:rPr sz="675" b="1" spc="2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in</a:t>
              </a:r>
              <a:r>
                <a:rPr sz="675" b="1" spc="2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target lesions</a:t>
              </a:r>
              <a:r>
                <a:rPr sz="675" b="1" spc="6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from</a:t>
              </a:r>
              <a:r>
                <a:rPr sz="675" b="1" spc="5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baseline,</a:t>
              </a:r>
              <a:r>
                <a:rPr sz="675" b="1" spc="13" dirty="0">
                  <a:latin typeface="Arial"/>
                  <a:cs typeface="Arial"/>
                </a:rPr>
                <a:t> </a:t>
              </a:r>
              <a:r>
                <a:rPr sz="675" b="1" dirty="0">
                  <a:latin typeface="Arial"/>
                  <a:cs typeface="Arial"/>
                </a:rPr>
                <a:t>%</a:t>
              </a:r>
              <a:endParaRPr sz="675">
                <a:latin typeface="Arial"/>
                <a:cs typeface="Arial"/>
              </a:endParaRPr>
            </a:p>
          </p:txBody>
        </p:sp>
        <p:sp>
          <p:nvSpPr>
            <p:cNvPr id="317" name="object 113"/>
            <p:cNvSpPr/>
            <p:nvPr/>
          </p:nvSpPr>
          <p:spPr>
            <a:xfrm>
              <a:off x="1262763" y="5530476"/>
              <a:ext cx="2468880" cy="0"/>
            </a:xfrm>
            <a:custGeom>
              <a:avLst/>
              <a:gdLst/>
              <a:ahLst/>
              <a:cxnLst/>
              <a:rect l="l" t="t" r="r" b="b"/>
              <a:pathLst>
                <a:path w="4389120">
                  <a:moveTo>
                    <a:pt x="0" y="0"/>
                  </a:moveTo>
                  <a:lnTo>
                    <a:pt x="4389120" y="0"/>
                  </a:lnTo>
                  <a:lnTo>
                    <a:pt x="4389120" y="0"/>
                  </a:lnTo>
                </a:path>
              </a:pathLst>
            </a:custGeom>
            <a:ln w="9144">
              <a:solidFill>
                <a:srgbClr val="ACACA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18" name="object 114"/>
            <p:cNvSpPr/>
            <p:nvPr/>
          </p:nvSpPr>
          <p:spPr>
            <a:xfrm>
              <a:off x="1262763" y="5908523"/>
              <a:ext cx="2468880" cy="0"/>
            </a:xfrm>
            <a:custGeom>
              <a:avLst/>
              <a:gdLst/>
              <a:ahLst/>
              <a:cxnLst/>
              <a:rect l="l" t="t" r="r" b="b"/>
              <a:pathLst>
                <a:path w="4389120">
                  <a:moveTo>
                    <a:pt x="0" y="0"/>
                  </a:moveTo>
                  <a:lnTo>
                    <a:pt x="4389120" y="0"/>
                  </a:lnTo>
                  <a:lnTo>
                    <a:pt x="4389120" y="0"/>
                  </a:lnTo>
                </a:path>
              </a:pathLst>
            </a:custGeom>
            <a:ln w="9144">
              <a:solidFill>
                <a:srgbClr val="ACACA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760"/>
            </a:p>
          </p:txBody>
        </p:sp>
        <p:sp>
          <p:nvSpPr>
            <p:cNvPr id="319" name="object 115"/>
            <p:cNvSpPr txBox="1"/>
            <p:nvPr/>
          </p:nvSpPr>
          <p:spPr>
            <a:xfrm>
              <a:off x="2615933" y="5332534"/>
              <a:ext cx="888683" cy="1115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781" spc="2" dirty="0">
                  <a:latin typeface="Arial"/>
                  <a:cs typeface="Arial"/>
                </a:rPr>
                <a:t>* </a:t>
              </a:r>
              <a:r>
                <a:rPr sz="781" spc="-74" dirty="0">
                  <a:latin typeface="Arial"/>
                  <a:cs typeface="Arial"/>
                </a:rPr>
                <a:t> </a:t>
              </a:r>
              <a:r>
                <a:rPr sz="1013" spc="-3" baseline="3472" dirty="0">
                  <a:latin typeface="Arial"/>
                  <a:cs typeface="Arial"/>
                </a:rPr>
                <a:t>MMR</a:t>
              </a:r>
              <a:r>
                <a:rPr sz="1013" spc="6" baseline="3472" dirty="0">
                  <a:latin typeface="Arial"/>
                  <a:cs typeface="Arial"/>
                </a:rPr>
                <a:t> </a:t>
              </a:r>
              <a:r>
                <a:rPr sz="1013" spc="-3" baseline="3472" dirty="0">
                  <a:latin typeface="Arial"/>
                  <a:cs typeface="Arial"/>
                </a:rPr>
                <a:t>un</a:t>
              </a:r>
              <a:r>
                <a:rPr sz="1013" baseline="3472" dirty="0">
                  <a:latin typeface="Arial"/>
                  <a:cs typeface="Arial"/>
                </a:rPr>
                <a:t>k</a:t>
              </a:r>
              <a:r>
                <a:rPr sz="1013" spc="-3" baseline="3472" dirty="0">
                  <a:latin typeface="Arial"/>
                  <a:cs typeface="Arial"/>
                </a:rPr>
                <a:t>no</a:t>
              </a:r>
              <a:r>
                <a:rPr sz="1013" spc="-13" baseline="3472" dirty="0">
                  <a:latin typeface="Arial"/>
                  <a:cs typeface="Arial"/>
                </a:rPr>
                <a:t>w</a:t>
              </a:r>
              <a:r>
                <a:rPr sz="1013" spc="-3" baseline="3472" dirty="0">
                  <a:latin typeface="Arial"/>
                  <a:cs typeface="Arial"/>
                </a:rPr>
                <a:t>n</a:t>
              </a:r>
              <a:endParaRPr sz="1013" baseline="3472">
                <a:latin typeface="Arial"/>
                <a:cs typeface="Arial"/>
              </a:endParaRPr>
            </a:p>
          </p:txBody>
        </p:sp>
        <p:sp>
          <p:nvSpPr>
            <p:cNvPr id="320" name="object 116"/>
            <p:cNvSpPr txBox="1"/>
            <p:nvPr/>
          </p:nvSpPr>
          <p:spPr>
            <a:xfrm>
              <a:off x="3045202" y="5764945"/>
              <a:ext cx="66437" cy="1115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781" spc="2" dirty="0">
                  <a:latin typeface="Arial"/>
                  <a:cs typeface="Arial"/>
                </a:rPr>
                <a:t>*</a:t>
              </a:r>
              <a:endParaRPr sz="781">
                <a:latin typeface="Arial"/>
                <a:cs typeface="Arial"/>
              </a:endParaRPr>
            </a:p>
          </p:txBody>
        </p:sp>
        <p:sp>
          <p:nvSpPr>
            <p:cNvPr id="321" name="object 117"/>
            <p:cNvSpPr txBox="1"/>
            <p:nvPr/>
          </p:nvSpPr>
          <p:spPr>
            <a:xfrm>
              <a:off x="2828818" y="5722865"/>
              <a:ext cx="66437" cy="1115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/>
              <a:r>
                <a:rPr sz="781" spc="2" dirty="0">
                  <a:latin typeface="Arial"/>
                  <a:cs typeface="Arial"/>
                </a:rPr>
                <a:t>*</a:t>
              </a:r>
              <a:endParaRPr sz="781">
                <a:latin typeface="Arial"/>
                <a:cs typeface="Arial"/>
              </a:endParaRPr>
            </a:p>
          </p:txBody>
        </p:sp>
        <p:sp>
          <p:nvSpPr>
            <p:cNvPr id="322" name="object 118"/>
            <p:cNvSpPr txBox="1"/>
            <p:nvPr/>
          </p:nvSpPr>
          <p:spPr>
            <a:xfrm>
              <a:off x="2525350" y="5574560"/>
              <a:ext cx="308253" cy="1115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58">
                <a:tabLst>
                  <a:tab pos="152966" algn="l"/>
                  <a:tab pos="225564" algn="l"/>
                </a:tabLst>
              </a:pPr>
              <a:r>
                <a:rPr sz="781" spc="2" dirty="0">
                  <a:latin typeface="Arial"/>
                  <a:cs typeface="Arial"/>
                </a:rPr>
                <a:t>*	</a:t>
              </a:r>
              <a:r>
                <a:rPr sz="781" u="heavy" spc="2" dirty="0">
                  <a:latin typeface="Arial"/>
                  <a:cs typeface="Arial"/>
                </a:rPr>
                <a:t> 	</a:t>
              </a:r>
              <a:endParaRPr sz="781">
                <a:latin typeface="Arial"/>
                <a:cs typeface="Arial"/>
              </a:endParaRPr>
            </a:p>
          </p:txBody>
        </p:sp>
      </p:grpSp>
      <p:sp>
        <p:nvSpPr>
          <p:cNvPr id="325" name="TextBox 324"/>
          <p:cNvSpPr txBox="1"/>
          <p:nvPr/>
        </p:nvSpPr>
        <p:spPr>
          <a:xfrm>
            <a:off x="907931" y="4760972"/>
            <a:ext cx="2548932" cy="2482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13" b="1" dirty="0"/>
              <a:t>CEA-TCB Monotherapy (N=31)</a:t>
            </a:r>
          </a:p>
        </p:txBody>
      </p:sp>
      <p:sp>
        <p:nvSpPr>
          <p:cNvPr id="326" name="object 54"/>
          <p:cNvSpPr txBox="1"/>
          <p:nvPr/>
        </p:nvSpPr>
        <p:spPr>
          <a:xfrm>
            <a:off x="2230655" y="3554649"/>
            <a:ext cx="976279" cy="10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58">
              <a:tabLst>
                <a:tab pos="467201" algn="l"/>
              </a:tabLst>
            </a:pPr>
            <a:r>
              <a:rPr sz="675" spc="-2">
                <a:latin typeface="Arial"/>
                <a:cs typeface="Arial"/>
              </a:rPr>
              <a:t>1</a:t>
            </a:r>
            <a:r>
              <a:rPr lang="en-US" sz="675" spc="-2">
                <a:latin typeface="Arial"/>
                <a:cs typeface="Arial"/>
              </a:rPr>
              <a:t>00</a:t>
            </a:r>
            <a:r>
              <a:rPr sz="675" spc="-2">
                <a:latin typeface="Arial"/>
                <a:cs typeface="Arial"/>
              </a:rPr>
              <a:t> mg</a:t>
            </a:r>
            <a:r>
              <a:rPr lang="en-US" sz="675" spc="-2">
                <a:latin typeface="Arial"/>
                <a:cs typeface="Arial"/>
              </a:rPr>
              <a:t>         </a:t>
            </a:r>
            <a:r>
              <a:rPr lang="en-US" sz="675">
                <a:latin typeface="Arial"/>
                <a:cs typeface="Arial"/>
              </a:rPr>
              <a:t>     </a:t>
            </a:r>
            <a:r>
              <a:rPr lang="en-US" sz="675" spc="-2" dirty="0">
                <a:latin typeface="Arial"/>
                <a:cs typeface="Arial"/>
              </a:rPr>
              <a:t>4</a:t>
            </a:r>
            <a:r>
              <a:rPr sz="675" spc="-2">
                <a:latin typeface="Arial"/>
                <a:cs typeface="Arial"/>
              </a:rPr>
              <a:t>00 </a:t>
            </a:r>
            <a:r>
              <a:rPr sz="675" spc="-2" dirty="0">
                <a:latin typeface="Arial"/>
                <a:cs typeface="Arial"/>
              </a:rPr>
              <a:t>mg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327" name="object 54"/>
          <p:cNvSpPr txBox="1"/>
          <p:nvPr/>
        </p:nvSpPr>
        <p:spPr>
          <a:xfrm>
            <a:off x="2261839" y="3422950"/>
            <a:ext cx="976279" cy="10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58">
              <a:tabLst>
                <a:tab pos="467201" algn="l"/>
              </a:tabLst>
            </a:pPr>
            <a:r>
              <a:rPr lang="en-US" sz="675" spc="-2" dirty="0">
                <a:latin typeface="Arial"/>
                <a:cs typeface="Arial"/>
              </a:rPr>
              <a:t>90</a:t>
            </a:r>
            <a:r>
              <a:rPr sz="675" spc="-2" dirty="0">
                <a:latin typeface="Arial"/>
                <a:cs typeface="Arial"/>
              </a:rPr>
              <a:t> mg</a:t>
            </a:r>
            <a:r>
              <a:rPr lang="en-US" sz="675" spc="-2" dirty="0">
                <a:latin typeface="Arial"/>
                <a:cs typeface="Arial"/>
              </a:rPr>
              <a:t>         </a:t>
            </a:r>
            <a:r>
              <a:rPr lang="en-US" sz="675" dirty="0">
                <a:latin typeface="Arial"/>
                <a:cs typeface="Arial"/>
              </a:rPr>
              <a:t>     </a:t>
            </a:r>
            <a:r>
              <a:rPr lang="en-US" sz="675" spc="-2" dirty="0">
                <a:latin typeface="Arial"/>
                <a:cs typeface="Arial"/>
              </a:rPr>
              <a:t>3</a:t>
            </a:r>
            <a:r>
              <a:rPr sz="675" spc="-2" dirty="0">
                <a:latin typeface="Arial"/>
                <a:cs typeface="Arial"/>
              </a:rPr>
              <a:t>00 mg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328" name="object 54"/>
          <p:cNvSpPr txBox="1"/>
          <p:nvPr/>
        </p:nvSpPr>
        <p:spPr>
          <a:xfrm>
            <a:off x="2255148" y="3293366"/>
            <a:ext cx="976279" cy="10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58">
              <a:tabLst>
                <a:tab pos="467201" algn="l"/>
              </a:tabLst>
            </a:pPr>
            <a:r>
              <a:rPr lang="en-US" sz="675" spc="-2" dirty="0">
                <a:latin typeface="Arial"/>
                <a:cs typeface="Arial"/>
              </a:rPr>
              <a:t>60</a:t>
            </a:r>
            <a:r>
              <a:rPr sz="675" spc="-2" dirty="0">
                <a:latin typeface="Arial"/>
                <a:cs typeface="Arial"/>
              </a:rPr>
              <a:t> mg</a:t>
            </a:r>
            <a:r>
              <a:rPr lang="en-US" sz="675" spc="-2" dirty="0">
                <a:latin typeface="Arial"/>
                <a:cs typeface="Arial"/>
              </a:rPr>
              <a:t>         </a:t>
            </a:r>
            <a:r>
              <a:rPr lang="en-US" sz="675" dirty="0">
                <a:latin typeface="Arial"/>
                <a:cs typeface="Arial"/>
              </a:rPr>
              <a:t>     </a:t>
            </a:r>
            <a:r>
              <a:rPr lang="en-US" sz="675" spc="-2" dirty="0">
                <a:latin typeface="Arial"/>
                <a:cs typeface="Arial"/>
              </a:rPr>
              <a:t>2</a:t>
            </a:r>
            <a:r>
              <a:rPr sz="675" spc="-2" dirty="0">
                <a:latin typeface="Arial"/>
                <a:cs typeface="Arial"/>
              </a:rPr>
              <a:t>00 mg</a:t>
            </a:r>
            <a:endParaRPr sz="675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5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81"/>
            <a:ext cx="6172200" cy="625294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042" y="1234280"/>
            <a:ext cx="8213271" cy="312042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Employ universal testing of all CRC </a:t>
            </a:r>
            <a:r>
              <a:rPr lang="en-US" sz="2100" dirty="0"/>
              <a:t>(NCCN recommendation)</a:t>
            </a:r>
          </a:p>
          <a:p>
            <a:endParaRPr lang="en-US" sz="2100" dirty="0"/>
          </a:p>
          <a:p>
            <a:r>
              <a:rPr lang="en-US" dirty="0" smtClean="0"/>
              <a:t>Anti-PD-1 therapy is standard of care for metastatic MSI-high cancers </a:t>
            </a:r>
          </a:p>
          <a:p>
            <a:pPr lvl="2"/>
            <a:r>
              <a:rPr lang="en-US" dirty="0"/>
              <a:t>FDA approvals </a:t>
            </a:r>
            <a:r>
              <a:rPr lang="en-US" dirty="0" smtClean="0"/>
              <a:t>for </a:t>
            </a:r>
            <a:r>
              <a:rPr lang="en-US" dirty="0" err="1" smtClean="0"/>
              <a:t>Pembrolizumab</a:t>
            </a:r>
            <a:r>
              <a:rPr lang="en-US" dirty="0" smtClean="0"/>
              <a:t>/</a:t>
            </a:r>
            <a:r>
              <a:rPr lang="en-US" dirty="0" err="1" smtClean="0"/>
              <a:t>Nivolumab</a:t>
            </a:r>
            <a:r>
              <a:rPr lang="en-US" dirty="0" smtClean="0"/>
              <a:t> after </a:t>
            </a:r>
            <a:r>
              <a:rPr lang="en-US" dirty="0" err="1"/>
              <a:t>fluoropyrimidine</a:t>
            </a:r>
            <a:r>
              <a:rPr lang="en-US" dirty="0"/>
              <a:t>/</a:t>
            </a:r>
            <a:r>
              <a:rPr lang="en-US" dirty="0" err="1"/>
              <a:t>oxaliplatin</a:t>
            </a:r>
            <a:r>
              <a:rPr lang="en-US" dirty="0"/>
              <a:t>/irinotecan</a:t>
            </a:r>
          </a:p>
          <a:p>
            <a:pPr lvl="2"/>
            <a:r>
              <a:rPr lang="en-US" dirty="0" smtClean="0"/>
              <a:t>NCCN recommends </a:t>
            </a:r>
            <a:r>
              <a:rPr lang="en-US" dirty="0" err="1" smtClean="0"/>
              <a:t>Pembrolizumab</a:t>
            </a:r>
            <a:r>
              <a:rPr lang="en-US" dirty="0"/>
              <a:t>/</a:t>
            </a:r>
            <a:r>
              <a:rPr lang="en-US" dirty="0" err="1" smtClean="0"/>
              <a:t>Nivolumab</a:t>
            </a:r>
            <a:r>
              <a:rPr lang="en-US" dirty="0" smtClean="0"/>
              <a:t> for ≥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line </a:t>
            </a:r>
            <a:r>
              <a:rPr lang="en-US" dirty="0" smtClean="0"/>
              <a:t>or poor PS frontline</a:t>
            </a:r>
          </a:p>
          <a:p>
            <a:pPr lvl="2"/>
            <a:r>
              <a:rPr lang="en-US" dirty="0" smtClean="0"/>
              <a:t>Phase III Trials for adjuvant and front-line metastatic MSI-H CRC are ongoing</a:t>
            </a:r>
          </a:p>
          <a:p>
            <a:pPr lvl="2"/>
            <a:endParaRPr lang="en-US" dirty="0" smtClean="0"/>
          </a:p>
          <a:p>
            <a:r>
              <a:rPr lang="en-US" dirty="0"/>
              <a:t>PD-L1 expression is not predictive in MSS </a:t>
            </a:r>
            <a:r>
              <a:rPr lang="en-US" dirty="0" smtClean="0"/>
              <a:t>CRC</a:t>
            </a:r>
          </a:p>
          <a:p>
            <a:endParaRPr lang="en-US" dirty="0" smtClean="0"/>
          </a:p>
          <a:p>
            <a:r>
              <a:rPr lang="en-US" dirty="0" smtClean="0"/>
              <a:t>Combination therapies </a:t>
            </a:r>
            <a:r>
              <a:rPr lang="en-US" smtClean="0"/>
              <a:t>of anti-PD-1 </a:t>
            </a:r>
            <a:r>
              <a:rPr lang="en-US" dirty="0" smtClean="0"/>
              <a:t>combined with MEK or CEA-TCB are showing promise in MSS CRC</a:t>
            </a:r>
          </a:p>
          <a:p>
            <a:endParaRPr lang="en-US" dirty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362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Agenda/Disclosures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3229"/>
            <a:ext cx="8634047" cy="390442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Agenda</a:t>
            </a:r>
          </a:p>
          <a:p>
            <a:pPr lvl="1"/>
            <a:r>
              <a:rPr lang="en-US" dirty="0" smtClean="0"/>
              <a:t>Deficient </a:t>
            </a:r>
            <a:r>
              <a:rPr lang="en-US" dirty="0"/>
              <a:t>Mismatch Repair (</a:t>
            </a:r>
            <a:r>
              <a:rPr lang="en-US" dirty="0" err="1"/>
              <a:t>dMMR</a:t>
            </a:r>
            <a:r>
              <a:rPr lang="en-US" dirty="0"/>
              <a:t>) Colorectal Cancer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Deficient </a:t>
            </a:r>
            <a:r>
              <a:rPr lang="en-US" dirty="0"/>
              <a:t>Mismatch Repair (</a:t>
            </a:r>
            <a:r>
              <a:rPr lang="en-US" dirty="0" err="1"/>
              <a:t>dMMR</a:t>
            </a:r>
            <a:r>
              <a:rPr lang="en-US" dirty="0"/>
              <a:t>) non-Colorectal Cancer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Proficient </a:t>
            </a:r>
            <a:r>
              <a:rPr lang="en-US" dirty="0"/>
              <a:t>Mismatch Repair (</a:t>
            </a:r>
            <a:r>
              <a:rPr lang="en-US" dirty="0" err="1"/>
              <a:t>pMMR</a:t>
            </a:r>
            <a:r>
              <a:rPr lang="en-US" dirty="0"/>
              <a:t>) Colorectal Cancer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Disclosures</a:t>
            </a:r>
          </a:p>
          <a:p>
            <a:pPr lvl="1"/>
            <a:r>
              <a:rPr lang="en-US" dirty="0" smtClean="0"/>
              <a:t>Consulting:</a:t>
            </a:r>
          </a:p>
          <a:p>
            <a:pPr lvl="2"/>
            <a:r>
              <a:rPr lang="en-US" dirty="0"/>
              <a:t>Merrimack Pharmaceuticals </a:t>
            </a:r>
            <a:r>
              <a:rPr lang="en-US" dirty="0" err="1" smtClean="0"/>
              <a:t>Inc</a:t>
            </a:r>
            <a:r>
              <a:rPr lang="en-US" dirty="0"/>
              <a:t>, Bristol-Myers Squibb </a:t>
            </a:r>
            <a:r>
              <a:rPr lang="en-US" dirty="0" smtClean="0"/>
              <a:t>Company</a:t>
            </a:r>
            <a:r>
              <a:rPr lang="en-US" dirty="0"/>
              <a:t>, Roche Laboratories </a:t>
            </a:r>
            <a:r>
              <a:rPr lang="en-US" dirty="0" err="1" smtClean="0"/>
              <a:t>Inc</a:t>
            </a:r>
            <a:r>
              <a:rPr lang="en-US" dirty="0"/>
              <a:t>, </a:t>
            </a:r>
            <a:r>
              <a:rPr lang="en-US" dirty="0" err="1"/>
              <a:t>Karyopharm</a:t>
            </a:r>
            <a:r>
              <a:rPr lang="en-US" dirty="0"/>
              <a:t> </a:t>
            </a:r>
            <a:r>
              <a:rPr lang="en-US" dirty="0" smtClean="0"/>
              <a:t>Therapeutics</a:t>
            </a:r>
          </a:p>
          <a:p>
            <a:pPr lvl="1"/>
            <a:r>
              <a:rPr lang="en-US" dirty="0" smtClean="0"/>
              <a:t>Research Funding:</a:t>
            </a:r>
          </a:p>
          <a:p>
            <a:pPr lvl="2"/>
            <a:r>
              <a:rPr lang="en-US" dirty="0"/>
              <a:t>Roche Laboratories </a:t>
            </a:r>
            <a:r>
              <a:rPr lang="en-US" dirty="0" err="1" smtClean="0"/>
              <a:t>Inc</a:t>
            </a:r>
            <a:r>
              <a:rPr lang="en-US" dirty="0" smtClean="0"/>
              <a:t>, Merck, </a:t>
            </a:r>
            <a:r>
              <a:rPr lang="en-US" dirty="0"/>
              <a:t>Celgene </a:t>
            </a:r>
            <a:r>
              <a:rPr lang="en-US" dirty="0" smtClean="0"/>
              <a:t>Corporation</a:t>
            </a:r>
            <a:r>
              <a:rPr lang="en-US" dirty="0"/>
              <a:t>, </a:t>
            </a:r>
            <a:r>
              <a:rPr lang="en-US" dirty="0" err="1"/>
              <a:t>MedImmune</a:t>
            </a:r>
            <a:r>
              <a:rPr lang="en-US" dirty="0"/>
              <a:t> </a:t>
            </a:r>
            <a:r>
              <a:rPr lang="en-US" dirty="0" err="1" smtClean="0"/>
              <a:t>Inc</a:t>
            </a:r>
            <a:r>
              <a:rPr lang="en-US" dirty="0"/>
              <a:t>, Bristol-Myers Squibb </a:t>
            </a:r>
            <a:r>
              <a:rPr lang="en-US" dirty="0" smtClean="0"/>
              <a:t>Company, Amgen </a:t>
            </a:r>
            <a:r>
              <a:rPr lang="en-US" dirty="0" err="1" smtClean="0"/>
              <a:t>Inc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84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dirty="0">
                <a:solidFill>
                  <a:srgbClr val="BCE0E3"/>
                </a:solidFill>
                <a:latin typeface="Arial" charset="0"/>
                <a:ea typeface="Arial" charset="0"/>
                <a:cs typeface="Arial" charset="0"/>
              </a:rPr>
              <a:t>Case presentation 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980" y="1096568"/>
            <a:ext cx="7915409" cy="3770709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9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31-year-old woman with anemia</a:t>
            </a:r>
          </a:p>
          <a:p>
            <a:pPr lvl="1">
              <a:spcBef>
                <a:spcPts val="600"/>
              </a:spcBef>
            </a:pPr>
            <a:r>
              <a:rPr lang="en-US" sz="1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CT: mass in ascending colon </a:t>
            </a:r>
          </a:p>
          <a:p>
            <a:pPr lvl="1">
              <a:spcBef>
                <a:spcPts val="600"/>
              </a:spcBef>
            </a:pPr>
            <a:r>
              <a:rPr lang="en-US" sz="1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Colonoscopy: tumor completely obstructing the ascending colon</a:t>
            </a:r>
          </a:p>
          <a:p>
            <a:pPr lvl="1">
              <a:spcBef>
                <a:spcPts val="600"/>
              </a:spcBef>
            </a:pPr>
            <a:r>
              <a:rPr lang="en-US" sz="1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Biopsy: moderately differentiated adenocarcinoma</a:t>
            </a:r>
          </a:p>
          <a:p>
            <a:pPr>
              <a:spcBef>
                <a:spcPts val="600"/>
              </a:spcBef>
            </a:pPr>
            <a:r>
              <a:rPr lang="en-US" sz="1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Right laparoscopic hemicolectomy: poorly differentiated mucinous T4bN2bMx BRAF wild-type, MSI-high adenocarcinoma</a:t>
            </a:r>
          </a:p>
          <a:p>
            <a:pPr>
              <a:spcBef>
                <a:spcPts val="600"/>
              </a:spcBef>
            </a:pPr>
            <a:r>
              <a:rPr lang="en-US" sz="1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No family history of colorectal cancer</a:t>
            </a:r>
          </a:p>
          <a:p>
            <a:pPr>
              <a:spcBef>
                <a:spcPts val="600"/>
              </a:spcBef>
            </a:pPr>
            <a:r>
              <a:rPr lang="en-US" sz="1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Adjuvant FOLFOX</a:t>
            </a:r>
          </a:p>
          <a:p>
            <a:pPr lvl="1">
              <a:spcBef>
                <a:spcPts val="600"/>
              </a:spcBef>
            </a:pPr>
            <a:r>
              <a:rPr lang="en-US" sz="1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Two years later, recurrent peritoneal disease</a:t>
            </a:r>
          </a:p>
          <a:p>
            <a:pPr>
              <a:spcBef>
                <a:spcPts val="600"/>
              </a:spcBef>
            </a:pPr>
            <a:r>
              <a:rPr lang="en-US" sz="19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Pembrolizumab</a:t>
            </a:r>
            <a:r>
              <a:rPr lang="en-US" sz="1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PR and continues 2 years later</a:t>
            </a:r>
            <a:endParaRPr lang="en-US" sz="19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5405" y="270955"/>
            <a:ext cx="78357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US" sz="1900" i="1" dirty="0">
                <a:solidFill>
                  <a:srgbClr val="FFFFFF"/>
                </a:solidFill>
              </a:rPr>
              <a:t>Abdominal CT scan showing </a:t>
            </a:r>
            <a:r>
              <a:rPr lang="en-US" sz="1900" i="1" dirty="0" err="1">
                <a:solidFill>
                  <a:srgbClr val="FFFFFF"/>
                </a:solidFill>
              </a:rPr>
              <a:t>postadjuvant</a:t>
            </a:r>
            <a:r>
              <a:rPr lang="en-US" sz="1900" i="1" dirty="0">
                <a:solidFill>
                  <a:srgbClr val="FFFFFF"/>
                </a:solidFill>
              </a:rPr>
              <a:t> recurrent peritoneal disease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83673" y="1133171"/>
            <a:ext cx="5976656" cy="3571641"/>
            <a:chOff x="1795744" y="930785"/>
            <a:chExt cx="5552512" cy="32819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744" y="930785"/>
              <a:ext cx="5552512" cy="3281931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3707296" y="1837499"/>
              <a:ext cx="850106" cy="408744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544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84683" y="942993"/>
            <a:ext cx="5774634" cy="3697355"/>
            <a:chOff x="2678906" y="1335881"/>
            <a:chExt cx="3786188" cy="24717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8906" y="1335881"/>
              <a:ext cx="3786188" cy="2471738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3896139" y="2250284"/>
              <a:ext cx="718724" cy="30407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51820" y="270956"/>
            <a:ext cx="824036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1900" i="1">
                <a:solidFill>
                  <a:srgbClr val="FFFFFF"/>
                </a:solidFill>
              </a:rPr>
              <a:t>CT showing </a:t>
            </a:r>
            <a:r>
              <a:rPr lang="en-US" sz="1900" i="1" dirty="0">
                <a:solidFill>
                  <a:srgbClr val="FFFFFF"/>
                </a:solidFill>
              </a:rPr>
              <a:t>mostly resolved peritoneal mass after PR from </a:t>
            </a:r>
            <a:r>
              <a:rPr lang="en-US" sz="1900" i="1" dirty="0" err="1">
                <a:solidFill>
                  <a:srgbClr val="FFFFFF"/>
                </a:solidFill>
              </a:rPr>
              <a:t>pembrolizumab</a:t>
            </a:r>
            <a:endParaRPr lang="en-US" sz="19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 txBox="1">
            <a:spLocks noGrp="1"/>
          </p:cNvSpPr>
          <p:nvPr>
            <p:ph idx="1"/>
          </p:nvPr>
        </p:nvSpPr>
        <p:spPr>
          <a:xfrm>
            <a:off x="600959" y="839682"/>
            <a:ext cx="8099500" cy="409607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96925" indent="-339725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+mn-cs"/>
              </a:defRPr>
            </a:lvl3pPr>
            <a:lvl4pPr marL="1484313" indent="-225425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+mn-cs"/>
              </a:defRPr>
            </a:lvl4pPr>
            <a:lvl5pPr marL="1828800" indent="-227013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50" b="1" dirty="0">
                <a:solidFill>
                  <a:srgbClr val="000000"/>
                </a:solidFill>
              </a:rPr>
              <a:t>Testing for Microsatellite Instability or Mismatch Repair (NCCN):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00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650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650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50" b="1" dirty="0">
                <a:solidFill>
                  <a:srgbClr val="000000"/>
                </a:solidFill>
              </a:rPr>
              <a:t>Treatment Recommendations:</a:t>
            </a:r>
          </a:p>
          <a:p>
            <a:pPr>
              <a:lnSpc>
                <a:spcPct val="120000"/>
              </a:lnSpc>
            </a:pPr>
            <a:r>
              <a:rPr lang="en-US" sz="1350" b="1" u="sng" dirty="0">
                <a:solidFill>
                  <a:schemeClr val="tx1"/>
                </a:solidFill>
              </a:rPr>
              <a:t>FDA label </a:t>
            </a:r>
            <a:r>
              <a:rPr lang="en-US" sz="1350" b="1" u="sng" dirty="0" err="1">
                <a:solidFill>
                  <a:schemeClr val="tx1"/>
                </a:solidFill>
              </a:rPr>
              <a:t>Nivolumab</a:t>
            </a:r>
            <a:endParaRPr lang="en-US" sz="1350" b="1" u="sng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275" dirty="0">
                <a:solidFill>
                  <a:schemeClr val="tx1"/>
                </a:solidFill>
              </a:rPr>
              <a:t>Microsatellite instability-high (MSI-H) or mismatch repair deficient (</a:t>
            </a:r>
            <a:r>
              <a:rPr lang="en-US" sz="1275" dirty="0" err="1">
                <a:solidFill>
                  <a:schemeClr val="tx1"/>
                </a:solidFill>
              </a:rPr>
              <a:t>dMMR</a:t>
            </a:r>
            <a:r>
              <a:rPr lang="en-US" sz="1275" dirty="0">
                <a:solidFill>
                  <a:schemeClr val="tx1"/>
                </a:solidFill>
              </a:rPr>
              <a:t>) metastatic colorectal cancer (CRC) that has progressed following treatment with a </a:t>
            </a:r>
            <a:r>
              <a:rPr lang="en-US" sz="1275" dirty="0" err="1">
                <a:solidFill>
                  <a:schemeClr val="tx1"/>
                </a:solidFill>
              </a:rPr>
              <a:t>fluoropyrimidine</a:t>
            </a:r>
            <a:r>
              <a:rPr lang="en-US" sz="1275" dirty="0">
                <a:solidFill>
                  <a:schemeClr val="tx1"/>
                </a:solidFill>
              </a:rPr>
              <a:t>, </a:t>
            </a:r>
            <a:r>
              <a:rPr lang="en-US" sz="1275" dirty="0" err="1">
                <a:solidFill>
                  <a:schemeClr val="tx1"/>
                </a:solidFill>
              </a:rPr>
              <a:t>oxaliplatin</a:t>
            </a:r>
            <a:r>
              <a:rPr lang="en-US" sz="1275" dirty="0">
                <a:solidFill>
                  <a:schemeClr val="tx1"/>
                </a:solidFill>
              </a:rPr>
              <a:t>, and irinotecan</a:t>
            </a:r>
          </a:p>
          <a:p>
            <a:pPr>
              <a:lnSpc>
                <a:spcPct val="120000"/>
              </a:lnSpc>
            </a:pPr>
            <a:r>
              <a:rPr lang="en-US" sz="1350" b="1" u="sng" dirty="0">
                <a:solidFill>
                  <a:schemeClr val="tx1"/>
                </a:solidFill>
              </a:rPr>
              <a:t>FDA label for </a:t>
            </a:r>
            <a:r>
              <a:rPr lang="en-US" sz="1350" b="1" u="sng" dirty="0" err="1">
                <a:solidFill>
                  <a:schemeClr val="tx1"/>
                </a:solidFill>
              </a:rPr>
              <a:t>Pembrolizumab</a:t>
            </a:r>
            <a:r>
              <a:rPr lang="en-US" sz="1350" b="1" u="sng" dirty="0">
                <a:solidFill>
                  <a:schemeClr val="tx1"/>
                </a:solidFill>
              </a:rPr>
              <a:t>: </a:t>
            </a:r>
          </a:p>
          <a:p>
            <a:pPr lvl="1">
              <a:lnSpc>
                <a:spcPct val="120000"/>
              </a:lnSpc>
            </a:pPr>
            <a:r>
              <a:rPr lang="en-US" sz="1200" dirty="0">
                <a:solidFill>
                  <a:schemeClr val="tx1"/>
                </a:solidFill>
              </a:rPr>
              <a:t>For the treatment of adult and pediatric patients with </a:t>
            </a:r>
            <a:r>
              <a:rPr lang="en-US" sz="1200" dirty="0" err="1">
                <a:solidFill>
                  <a:schemeClr val="tx1"/>
                </a:solidFill>
              </a:rPr>
              <a:t>unresectable</a:t>
            </a:r>
            <a:r>
              <a:rPr lang="en-US" sz="1200" dirty="0">
                <a:solidFill>
                  <a:schemeClr val="tx1"/>
                </a:solidFill>
              </a:rPr>
              <a:t> or metastatic, microsatellite instability-high (MSI-H) or mismatch repair deficient”</a:t>
            </a:r>
          </a:p>
          <a:p>
            <a:pPr lvl="1">
              <a:lnSpc>
                <a:spcPct val="120000"/>
              </a:lnSpc>
            </a:pPr>
            <a:endParaRPr lang="en-US" sz="1200" dirty="0">
              <a:solidFill>
                <a:schemeClr val="tx1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US" sz="1200" dirty="0">
                <a:solidFill>
                  <a:schemeClr val="tx1"/>
                </a:solidFill>
              </a:rPr>
              <a:t>“solid tumors that have progressed following prior treatment and who have no satisfactory alternative treatment options”</a:t>
            </a:r>
          </a:p>
          <a:p>
            <a:pPr lvl="2">
              <a:lnSpc>
                <a:spcPct val="120000"/>
              </a:lnSpc>
            </a:pPr>
            <a:r>
              <a:rPr lang="en-US" sz="1200" dirty="0">
                <a:solidFill>
                  <a:schemeClr val="tx1"/>
                </a:solidFill>
              </a:rPr>
              <a:t>“colorectal cancer that has progressed following treatment with a </a:t>
            </a:r>
            <a:r>
              <a:rPr lang="en-US" sz="1200" dirty="0" err="1">
                <a:solidFill>
                  <a:schemeClr val="tx1"/>
                </a:solidFill>
              </a:rPr>
              <a:t>fluoropyrimidine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oxaliplatin</a:t>
            </a:r>
            <a:r>
              <a:rPr lang="en-US" sz="1200" dirty="0">
                <a:solidFill>
                  <a:schemeClr val="tx1"/>
                </a:solidFill>
              </a:rPr>
              <a:t>, and irinotecan</a:t>
            </a:r>
            <a:endParaRPr lang="en-US" sz="135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350" b="1" u="sng" dirty="0">
                <a:solidFill>
                  <a:srgbClr val="000000"/>
                </a:solidFill>
              </a:rPr>
              <a:t>NCCN: </a:t>
            </a:r>
          </a:p>
          <a:p>
            <a:pPr lvl="1">
              <a:lnSpc>
                <a:spcPct val="120000"/>
              </a:lnSpc>
              <a:spcBef>
                <a:spcPts val="450"/>
              </a:spcBef>
            </a:pPr>
            <a:r>
              <a:rPr lang="en-US" sz="1200" dirty="0">
                <a:solidFill>
                  <a:srgbClr val="000000"/>
                </a:solidFill>
              </a:rPr>
              <a:t>Recommends </a:t>
            </a:r>
            <a:r>
              <a:rPr lang="en-US" sz="1200" b="1" u="sng" dirty="0" err="1">
                <a:solidFill>
                  <a:srgbClr val="000000"/>
                </a:solidFill>
              </a:rPr>
              <a:t>nivolumab</a:t>
            </a:r>
            <a:r>
              <a:rPr lang="en-US" sz="1200" b="1" u="sng" dirty="0">
                <a:solidFill>
                  <a:srgbClr val="000000"/>
                </a:solidFill>
              </a:rPr>
              <a:t> or </a:t>
            </a:r>
            <a:r>
              <a:rPr lang="en-US" sz="1200" b="1" u="sng" dirty="0" err="1">
                <a:solidFill>
                  <a:srgbClr val="000000"/>
                </a:solidFill>
              </a:rPr>
              <a:t>prembrolizumab</a:t>
            </a:r>
            <a:r>
              <a:rPr lang="en-US" sz="1200" b="1" u="sng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as treatment options in patients with metastatic MMR-deficient colorectal cancer in </a:t>
            </a:r>
            <a:r>
              <a:rPr lang="en-US" sz="1200" b="1" u="sng" dirty="0">
                <a:solidFill>
                  <a:srgbClr val="000000"/>
                </a:solidFill>
              </a:rPr>
              <a:t>second- or third-line therapy or for pts ”not appropriate for intensive therapy”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5152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Guidelines and FDA Indications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748" y="4898598"/>
            <a:ext cx="21339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NCCN update 3/13/2017; FDA labels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44"/>
          <a:stretch/>
        </p:blipFill>
        <p:spPr>
          <a:xfrm>
            <a:off x="381786" y="1265548"/>
            <a:ext cx="8436113" cy="93325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487837" y="1555424"/>
            <a:ext cx="6532775" cy="1414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4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161" y="19735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Tumor Mutation Burden and </a:t>
            </a:r>
            <a:r>
              <a:rPr lang="en-US" smtClean="0"/>
              <a:t>Response </a:t>
            </a:r>
            <a:br>
              <a:rPr lang="en-US" smtClean="0"/>
            </a:br>
            <a:r>
              <a:rPr lang="en-US" smtClean="0"/>
              <a:t>Rate </a:t>
            </a:r>
            <a:r>
              <a:rPr lang="en-US" dirty="0" smtClean="0"/>
              <a:t>to PD-1 Inhibition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70087" y="4873984"/>
            <a:ext cx="33739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Chalmers et al. Genome Medicine 2017; </a:t>
            </a:r>
            <a:r>
              <a:rPr lang="en-US" sz="900" dirty="0" err="1"/>
              <a:t>Yarchoan</a:t>
            </a:r>
            <a:r>
              <a:rPr lang="en-US" sz="900" dirty="0"/>
              <a:t> et al. NEJM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"/>
          <a:stretch/>
        </p:blipFill>
        <p:spPr>
          <a:xfrm>
            <a:off x="-1" y="1201918"/>
            <a:ext cx="5306758" cy="394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2" r="63710" b="37906"/>
          <a:stretch/>
        </p:blipFill>
        <p:spPr>
          <a:xfrm>
            <a:off x="6158059" y="1597253"/>
            <a:ext cx="2736131" cy="266597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711451" y="2394544"/>
            <a:ext cx="641449" cy="535697"/>
          </a:xfrm>
          <a:prstGeom prst="ellipse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/>
          <p:nvPr/>
        </p:nvSpPr>
        <p:spPr>
          <a:xfrm>
            <a:off x="4166068" y="1881317"/>
            <a:ext cx="726443" cy="535697"/>
          </a:xfrm>
          <a:prstGeom prst="ellipse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027869" y="4739053"/>
            <a:ext cx="943931" cy="65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88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58437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dMMR</a:t>
            </a:r>
            <a:r>
              <a:rPr lang="en-US" dirty="0" smtClean="0"/>
              <a:t>/MSI-H </a:t>
            </a:r>
            <a:r>
              <a:rPr lang="en-US" dirty="0"/>
              <a:t>and </a:t>
            </a:r>
            <a:r>
              <a:rPr lang="en-US" dirty="0" err="1"/>
              <a:t>Neoantigens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66507" r="17201"/>
          <a:stretch/>
        </p:blipFill>
        <p:spPr>
          <a:xfrm>
            <a:off x="4462497" y="845407"/>
            <a:ext cx="3595634" cy="2112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906" y="1268264"/>
            <a:ext cx="3569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/>
              <a:t>Tumor Antigens:</a:t>
            </a:r>
          </a:p>
          <a:p>
            <a:pPr algn="ctr"/>
            <a:endParaRPr lang="en-US" sz="1800" b="1" u="sng" dirty="0"/>
          </a:p>
          <a:p>
            <a:pPr algn="ctr"/>
            <a:r>
              <a:rPr lang="en-US" sz="1200" dirty="0"/>
              <a:t>Differentiation (melanocyte differentiation antigens…)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Overexpressed (HER-2…)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Viral (HPV proteins…)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Cancer/testis (MAGE, NY-ESO-1…)</a:t>
            </a:r>
          </a:p>
          <a:p>
            <a:pPr algn="ctr"/>
            <a:endParaRPr lang="en-US" sz="1200" dirty="0"/>
          </a:p>
          <a:p>
            <a:pPr algn="ctr"/>
            <a:r>
              <a:rPr lang="en-US" sz="1200" b="1" dirty="0">
                <a:solidFill>
                  <a:srgbClr val="C00000"/>
                </a:solidFill>
              </a:rPr>
              <a:t>Mutational (p53…)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05" y="3361673"/>
            <a:ext cx="3487016" cy="16581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13160" y="2907926"/>
            <a:ext cx="209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Frameshift Antigens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04" y="4673574"/>
            <a:ext cx="4399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Giannakis</a:t>
            </a:r>
            <a:r>
              <a:rPr lang="en-US" sz="1100" dirty="0"/>
              <a:t> et al. Cell Report 2016; </a:t>
            </a:r>
            <a:r>
              <a:rPr lang="en-US" sz="1100" dirty="0" err="1"/>
              <a:t>Kloor</a:t>
            </a:r>
            <a:r>
              <a:rPr lang="en-US" sz="1100" dirty="0"/>
              <a:t> et al. Trends in Cancer 2016; Chalmers et al. </a:t>
            </a:r>
            <a:r>
              <a:rPr lang="en-US" sz="1100" dirty="0" smtClean="0"/>
              <a:t>Genomic </a:t>
            </a:r>
            <a:r>
              <a:rPr lang="en-US" sz="1100" dirty="0"/>
              <a:t>Medicine </a:t>
            </a:r>
            <a:r>
              <a:rPr lang="en-US" sz="1100" dirty="0" smtClean="0"/>
              <a:t>2017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7227182" y="3379305"/>
            <a:ext cx="877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N=619 CRC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314622" y="2257425"/>
            <a:ext cx="459072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23813" y="2721002"/>
            <a:ext cx="320378" cy="7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201153" y="3824654"/>
            <a:ext cx="835269" cy="96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12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9" ma:contentTypeDescription="Create a new document." ma:contentTypeScope="" ma:versionID="3f6dff938f4fcdf8da214b7bee4f4390">
  <xsd:schema xmlns:xsd="http://www.w3.org/2001/XMLSchema" xmlns:xs="http://www.w3.org/2001/XMLSchema" xmlns:p="http://schemas.microsoft.com/office/2006/metadata/properties" xmlns:ns2="96f1686b-f877-4eb8-89ab-3a67a5dc2612" xmlns:ns3="b4104d5b-b872-4636-a728-507be7308f43" targetNamespace="http://schemas.microsoft.com/office/2006/metadata/properties" ma:root="true" ma:fieldsID="f0de397315c461ca0fcb209ca18b41e9" ns2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Status" ma:index="16" nillable="true" ma:displayName="Status" ma:internalName="Status">
      <xsd:simpleType>
        <xsd:restriction base="dms:Choice">
          <xsd:enumeration value="Rejected"/>
          <xsd:enumeration value="Approv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</documentManagement>
</p:properties>
</file>

<file path=customXml/itemProps1.xml><?xml version="1.0" encoding="utf-8"?>
<ds:datastoreItem xmlns:ds="http://schemas.openxmlformats.org/officeDocument/2006/customXml" ds:itemID="{3347DB24-DD29-414F-B89F-1BFBCBD2AB2F}"/>
</file>

<file path=customXml/itemProps2.xml><?xml version="1.0" encoding="utf-8"?>
<ds:datastoreItem xmlns:ds="http://schemas.openxmlformats.org/officeDocument/2006/customXml" ds:itemID="{61246469-0D19-429D-8021-EEDDDA8A69A5}"/>
</file>

<file path=customXml/itemProps3.xml><?xml version="1.0" encoding="utf-8"?>
<ds:datastoreItem xmlns:ds="http://schemas.openxmlformats.org/officeDocument/2006/customXml" ds:itemID="{F9B6FCCB-DA8D-441A-8D6D-45E875B9824B}"/>
</file>

<file path=docProps/app.xml><?xml version="1.0" encoding="utf-8"?>
<Properties xmlns="http://schemas.openxmlformats.org/officeDocument/2006/extended-properties" xmlns:vt="http://schemas.openxmlformats.org/officeDocument/2006/docPropsVTypes">
  <TotalTime>29010</TotalTime>
  <Words>1584</Words>
  <Application>Microsoft Macintosh PowerPoint</Application>
  <PresentationFormat>On-screen Show (16:9)</PresentationFormat>
  <Paragraphs>433</Paragraphs>
  <Slides>21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MS PGothic</vt:lpstr>
      <vt:lpstr>ＭＳ Ｐゴシック</vt:lpstr>
      <vt:lpstr>Wingdings</vt:lpstr>
      <vt:lpstr>Arial</vt:lpstr>
      <vt:lpstr>Office Theme</vt:lpstr>
      <vt:lpstr>2_Blank Presentation</vt:lpstr>
      <vt:lpstr>4_Blank Presentation</vt:lpstr>
      <vt:lpstr>Prism 7</vt:lpstr>
      <vt:lpstr>PowerPoint Presentation</vt:lpstr>
      <vt:lpstr> Immune Checkpoint Inhibitors in the Management of mCRC</vt:lpstr>
      <vt:lpstr>Agenda/Disclosures</vt:lpstr>
      <vt:lpstr>Case presentation 3</vt:lpstr>
      <vt:lpstr>PowerPoint Presentation</vt:lpstr>
      <vt:lpstr>PowerPoint Presentation</vt:lpstr>
      <vt:lpstr>Guidelines and FDA Indications</vt:lpstr>
      <vt:lpstr>Tumor Mutation Burden and Response  Rate to PD-1 Inhibition</vt:lpstr>
      <vt:lpstr>dMMR/MSI-H and Neoantigens</vt:lpstr>
      <vt:lpstr>dMMR/MSI-H</vt:lpstr>
      <vt:lpstr>PowerPoint Presentation</vt:lpstr>
      <vt:lpstr>dMMR Anti-PD-1 and Durability</vt:lpstr>
      <vt:lpstr>PowerPoint Presentation</vt:lpstr>
      <vt:lpstr>PowerPoint Presentation</vt:lpstr>
      <vt:lpstr>Pembrolizumab: Non-CRC</vt:lpstr>
      <vt:lpstr>PowerPoint Presentation</vt:lpstr>
      <vt:lpstr>KEYNOTE-028 for PD-L1+ CRC</vt:lpstr>
      <vt:lpstr>Clinical activity and safety of cobimetinib and atezolizumab in colorectal cancer</vt:lpstr>
      <vt:lpstr>IMblaze370 Phase III study  Completed enrollment with expected results 2018</vt:lpstr>
      <vt:lpstr>PowerPoint Presentation</vt:lpstr>
      <vt:lpstr>Conclusions</vt:lpstr>
    </vt:vector>
  </TitlesOfParts>
  <Manager/>
  <Company>Research To Practice</Company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Microsoft Office User</cp:lastModifiedBy>
  <cp:revision>386</cp:revision>
  <cp:lastPrinted>2018-01-19T00:56:07Z</cp:lastPrinted>
  <dcterms:created xsi:type="dcterms:W3CDTF">2013-10-20T13:04:38Z</dcterms:created>
  <dcterms:modified xsi:type="dcterms:W3CDTF">2018-01-24T14:17:28Z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