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emf" ContentType="image/x-emf"/>
  <Default Extension="xml" ContentType="application/xml"/>
  <Override PartName="/ppt/slides/slide2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Masters/slideMaster6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15.xml" ContentType="application/vnd.openxmlformats-officedocument.theme+xml"/>
  <Override PartName="/ppt/ink/ink2.xml" ContentType="application/inkml+xml"/>
  <Override PartName="/ppt/ink/ink1.xml" ContentType="application/inkml+xml"/>
  <Override PartName="/ppt/theme/theme14.xml" ContentType="application/vnd.openxmlformats-officedocument.theme+xml"/>
  <Override PartName="/ppt/theme/theme13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7.xml" ContentType="application/vnd.openxmlformats-officedocument.theme+xml"/>
  <Override PartName="/ppt/theme/theme10.xml" ContentType="application/vnd.openxmlformats-officedocument.theme+xml"/>
  <Override PartName="/ppt/theme/theme12.xml" ContentType="application/vnd.openxmlformats-officedocument.theme+xml"/>
  <Override PartName="/ppt/theme/theme9.xml" ContentType="application/vnd.openxmlformats-officedocument.theme+xml"/>
  <Override PartName="/ppt/theme/theme1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3" r:id="rId2"/>
    <p:sldMasterId id="2147483654" r:id="rId3"/>
    <p:sldMasterId id="2147483655" r:id="rId4"/>
    <p:sldMasterId id="2147483657" r:id="rId5"/>
    <p:sldMasterId id="2147484284" r:id="rId6"/>
    <p:sldMasterId id="2147484382" r:id="rId7"/>
    <p:sldMasterId id="2147484400" r:id="rId8"/>
    <p:sldMasterId id="2147484412" r:id="rId9"/>
    <p:sldMasterId id="2147484437" r:id="rId10"/>
    <p:sldMasterId id="2147484445" r:id="rId11"/>
    <p:sldMasterId id="2147484453" r:id="rId12"/>
    <p:sldMasterId id="2147484461" r:id="rId13"/>
  </p:sldMasterIdLst>
  <p:notesMasterIdLst>
    <p:notesMasterId r:id="rId43"/>
  </p:notesMasterIdLst>
  <p:handoutMasterIdLst>
    <p:handoutMasterId r:id="rId44"/>
  </p:handoutMasterIdLst>
  <p:sldIdLst>
    <p:sldId id="1030" r:id="rId14"/>
    <p:sldId id="786" r:id="rId15"/>
    <p:sldId id="1010" r:id="rId16"/>
    <p:sldId id="1012" r:id="rId17"/>
    <p:sldId id="1014" r:id="rId18"/>
    <p:sldId id="1016" r:id="rId19"/>
    <p:sldId id="1018" r:id="rId20"/>
    <p:sldId id="1027" r:id="rId21"/>
    <p:sldId id="1028" r:id="rId22"/>
    <p:sldId id="1029" r:id="rId23"/>
    <p:sldId id="1020" r:id="rId24"/>
    <p:sldId id="1022" r:id="rId25"/>
    <p:sldId id="1023" r:id="rId26"/>
    <p:sldId id="1025" r:id="rId27"/>
    <p:sldId id="980" r:id="rId28"/>
    <p:sldId id="981" r:id="rId29"/>
    <p:sldId id="982" r:id="rId30"/>
    <p:sldId id="983" r:id="rId31"/>
    <p:sldId id="984" r:id="rId32"/>
    <p:sldId id="985" r:id="rId33"/>
    <p:sldId id="986" r:id="rId34"/>
    <p:sldId id="997" r:id="rId35"/>
    <p:sldId id="1001" r:id="rId36"/>
    <p:sldId id="1002" r:id="rId37"/>
    <p:sldId id="1003" r:id="rId38"/>
    <p:sldId id="1004" r:id="rId39"/>
    <p:sldId id="1005" r:id="rId40"/>
    <p:sldId id="1007" r:id="rId41"/>
    <p:sldId id="1009" r:id="rId42"/>
  </p:sldIdLst>
  <p:sldSz cx="9144000" cy="5143500" type="screen16x9"/>
  <p:notesSz cx="6772275" cy="99028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73" userDrawn="1">
          <p15:clr>
            <a:srgbClr val="A4A3A4"/>
          </p15:clr>
        </p15:guide>
        <p15:guide id="2" orient="horz" pos="455" userDrawn="1">
          <p15:clr>
            <a:srgbClr val="A4A3A4"/>
          </p15:clr>
        </p15:guide>
        <p15:guide id="3" orient="horz" pos="2756" userDrawn="1">
          <p15:clr>
            <a:srgbClr val="A4A3A4"/>
          </p15:clr>
        </p15:guide>
        <p15:guide id="4" orient="horz" pos="2937" userDrawn="1">
          <p15:clr>
            <a:srgbClr val="A4A3A4"/>
          </p15:clr>
        </p15:guide>
        <p15:guide id="5" pos="3037" userDrawn="1">
          <p15:clr>
            <a:srgbClr val="A4A3A4"/>
          </p15:clr>
        </p15:guide>
        <p15:guide id="6" pos="674" userDrawn="1">
          <p15:clr>
            <a:srgbClr val="A4A3A4"/>
          </p15:clr>
        </p15:guide>
        <p15:guide id="7" pos="3637" userDrawn="1">
          <p15:clr>
            <a:srgbClr val="A4A3A4"/>
          </p15:clr>
        </p15:guide>
        <p15:guide id="8" pos="5564" userDrawn="1">
          <p15:clr>
            <a:srgbClr val="A4A3A4"/>
          </p15:clr>
        </p15:guide>
        <p15:guide id="9" pos="14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9">
          <p15:clr>
            <a:srgbClr val="A4A3A4"/>
          </p15:clr>
        </p15:guide>
        <p15:guide id="2" pos="213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B15DB1"/>
    <a:srgbClr val="FFFFFF"/>
    <a:srgbClr val="FF0000"/>
    <a:srgbClr val="C0C0C0"/>
    <a:srgbClr val="CCECFF"/>
    <a:srgbClr val="00FF00"/>
    <a:srgbClr val="9BBB59"/>
    <a:srgbClr val="C0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6" autoAdjust="0"/>
    <p:restoredTop sz="95872" autoAdjust="0"/>
  </p:normalViewPr>
  <p:slideViewPr>
    <p:cSldViewPr snapToGrid="0">
      <p:cViewPr>
        <p:scale>
          <a:sx n="100" d="100"/>
          <a:sy n="100" d="100"/>
        </p:scale>
        <p:origin x="1944" y="904"/>
      </p:cViewPr>
      <p:guideLst>
        <p:guide orient="horz" pos="873"/>
        <p:guide orient="horz" pos="455"/>
        <p:guide orient="horz" pos="2756"/>
        <p:guide orient="horz" pos="2937"/>
        <p:guide pos="3037"/>
        <p:guide pos="674"/>
        <p:guide pos="3637"/>
        <p:guide pos="5564"/>
        <p:guide pos="1428"/>
      </p:guideLst>
    </p:cSldViewPr>
  </p:slideViewPr>
  <p:outlineViewPr>
    <p:cViewPr>
      <p:scale>
        <a:sx n="33" d="100"/>
        <a:sy n="33" d="100"/>
      </p:scale>
      <p:origin x="0" y="-13013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-1428" y="936"/>
      </p:cViewPr>
      <p:guideLst>
        <p:guide orient="horz" pos="3119"/>
        <p:guide pos="213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3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47" Type="http://schemas.openxmlformats.org/officeDocument/2006/relationships/theme" Target="theme/theme1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50" Type="http://schemas.openxmlformats.org/officeDocument/2006/relationships/customXml" Target="../customXml/item2.xml"/><Relationship Id="rId7" Type="http://schemas.openxmlformats.org/officeDocument/2006/relationships/slideMaster" Target="slideMasters/slideMaster7.xml"/><Relationship Id="rId29" Type="http://schemas.openxmlformats.org/officeDocument/2006/relationships/slide" Target="slides/slide1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11" Type="http://schemas.openxmlformats.org/officeDocument/2006/relationships/slideMaster" Target="slideMasters/slideMaster11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presProps" Target="presProps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5" Type="http://schemas.openxmlformats.org/officeDocument/2006/relationships/slideMaster" Target="slideMasters/slideMaster5.xml"/><Relationship Id="rId36" Type="http://schemas.openxmlformats.org/officeDocument/2006/relationships/slide" Target="slides/slide23.xml"/><Relationship Id="rId15" Type="http://schemas.openxmlformats.org/officeDocument/2006/relationships/slide" Target="slides/slide2.xml"/><Relationship Id="rId49" Type="http://schemas.openxmlformats.org/officeDocument/2006/relationships/customXml" Target="../customXml/item1.xml"/><Relationship Id="rId31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44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30" Type="http://schemas.openxmlformats.org/officeDocument/2006/relationships/slide" Target="slides/slide17.xml"/><Relationship Id="rId9" Type="http://schemas.openxmlformats.org/officeDocument/2006/relationships/slideMaster" Target="slideMasters/slideMaster9.xml"/><Relationship Id="rId35" Type="http://schemas.openxmlformats.org/officeDocument/2006/relationships/slide" Target="slides/slide22.xml"/><Relationship Id="rId14" Type="http://schemas.openxmlformats.org/officeDocument/2006/relationships/slide" Target="slides/slide1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46" Type="http://schemas.openxmlformats.org/officeDocument/2006/relationships/viewProps" Target="viewProps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38" Type="http://schemas.openxmlformats.org/officeDocument/2006/relationships/slide" Target="slides/slide25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t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35400" y="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5938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b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35400" y="9405938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9B246C3-5442-4E8F-B6D8-A112C283140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990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17-10-21T03:16:51.728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243 494 0,'0'0'0,"10"-18"16,-1-1-16,1 0 15,-1 9 1,1 0-16,-10 10 16,0 0-16,0 0 15,0 0-15,0 0 16,0 0 0,0 0-16,0 0 15,0 0-15,0 0 16,0 0-1,0 0-15,0 0 16,0 0-16,9-9 16,0-1-1,0 1-15,10-1 16,9 1-16,0 0 16,9-1-16,0 1 15,10-1 1,-1 0-16,11 1 0,7-9 15,2-2-15,8 0 16,20 2-16,8 9 16,0-1-1,1 0-15,-19 10 16,9 10-16,-10 0 16,-8-1-16,-9 0 31,-20-9-31,-8 0 15,7 0 1,11 0-16,1 0 16,-11 0-16,10 0 15,-10 0-15,-9 0 16,-8 0 0,-10 0-16,-1 0 15,-9 0-15,1 0 16,-10 0-16,0 0 15,0 0 1,0 0-16,0 0 16,0 0-16,0 0 15,0 0-15,-10 0 16,-36 0 0,-39 0-16,-35 9 15,-21 2-15,-17-2 16,10 1-16,17 9 15,11-10-15,26 0 16,-18 1 0,1 0-16,-11-1 15,-7 10-15,-3 0 16,40-10 0,8 1-16,27-1 15,11 1-15,17-10 0,11 0 16,9 0-1,9 0-15,0 0 16,0 0-16,0 0 16,18 10-16,29-1 15,47 10 1,36 0-16,29 9 16,-39-9-16,30-19 15,8 0 1,18-9-16,-7-1 15,-21 1-15,-45-1 16,0-8 0,-11 8-16,-26 1 15,-10-1-15,-9 1 16,-20-1-16,-8 10 16,-10 0-16,-9 0 15,0 0 1,0 0-1,0 0-15,0 0 16,0 0-16,0 0 16,0 0-16,-9 0 15,-20-10-15,-7 1 16,-20-1-16,-19 1 16,-28-1-1,-36 10-15,-29 0 16,19 10-16,19-1 31,37 1-31,8-1 16,31-9-16,7 0 15,0 0 1,19 0-16,0 0 16,9 0-16,10 0 15,-1 0-15,1 0 16,9 0-1,0 0-15,0 0 16,0 0-16,28 10 16,66 9-1,73 10-15,11-11 16,-21-8-16,-17-10 16,-38 0-16,-17 0 15,-2-10-15,1 1 16,-19 0-1,-8-1-15,-12 10 16,-16-9-16,-2-1 16,-8 1-1,0-1-15,-9 0 16,-10-9-16,-10 0 16,-18-28-16,-47-10 15,1 10 1,-56 0-16,-28 18 15,-19 10-15,37 19 16,1 0-16,36 9 16,9 1-16,-26 9 15,17 0-15,10-1 16,9 2 0,18-11-16,20 0 15,18 0-15,9-9 16,9 0-1,10 0-15,0 0 16,19 11 0,75 8-16,54 9 15,11-9-15,18-9 16,-18-10-16,-29 0 16,0 0-16,-37-10 15,-28 0-15,-17 1 16,-11 0-16,-9 0 15,-9-1 1,-2 0 0,-8 1-16,-9-11 15,-9-8-15,-18-9 16,-66-20-16,-56-1 16,-19 20-1,0 10-15,38 28 16,-28 0-16,-1 9 15,1 10-15,28 0 16,-1 0 0,46 0-16,31 1 15,16-11-15,10 1 16,9-1-16,10 0 16,0 1-16,9-10 15,0 9-15,28 29 16,65 29-1,47-1-15,37 0 16,-18-18-16,-30-29 16,49 0-16,-20-10 15,9-9 1,1 0-16,-28-9 16,-47-10-16,9 10 15,-9-1-15,-8 1 31,-29-1-31,-10 0 16,-9 1-16,-9 9 16,-9 0-1,-10 0-15,0 0 16,-9 0-16,0 0 16,0 0-16,0-10 15,-18-18 1,-48-10-16,-17 1 0,-48-3 15,-64 13-15,-20 27 16,-9 18 0,66 11-1,29-9-15,25-2 16,30 1-16,18-9 16,19-1-1,10 1-15,17-1 16,1-9-16,9 0 0,0 9 15,19 10-15,27 10 16,18 0-16,49-1 16,64-9-16,18-10 15,19-18 1,-65-1-16,-8-8 16,7-1-16,-18 0 15,-27 9 1,-19 0-16,-9 1 15,-11-1-15,-8 1 16,1-1-16,-11 1 31,-8 0-31,-2-1 16,-7-9 0,-11 9-16,0 1 15,-8 0-15,-1 0 16,1 9-1,-10 0-15,0 0 16,0 0-16,0 0 16,0 0-16,0 0 0,-10 0 15,-9 9 1,-17 9-16,-21 21 16,11-2-16,0 2 15,8-1-15,10-1 16,10-8-1,-1-11-15,9 1 16,1-9 0,9-1-16,0-9 15,0 0-15,0 0 0,0 0 16,9 0 0,10-9-16,9-1 15,10-9-15,-1-18 16,0-1-16,-8 0 15,-12 9 1,2-9-16,0 10 16,-10-1-16,1 2 15,-1 7 1,-9 0-16,0 11 16,0 9-16,0 0 31,0 0-31,0 0 0,0 0 0,-9 20 15,-1 18 1,1 19-16,-1-10 16,1 1-16,-1-20 15,1 0 17,9-9-32,0-9 15,0-1-15,0-9 0,0 0 16,0 0-16,0 0 15,0 0-15,0 0 16,0 0-16,9-9 16,10-20-1,-9 1-15,-1 9 16,1 0-16,-1 0 31,-9 9-31,0 10 16,0 0-16,0 0 0,-28 0 15,-56 20-15,-103 36 16,-73 1-16,102-10 16,-94 11-1,66-21-15,55-37 16,131 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360" units="cm"/>
          <inkml:channel name="Y" type="integer" max="1872" units="cm"/>
          <inkml:channel name="T" type="integer" max="2.14748E9" units="dev"/>
        </inkml:traceFormat>
        <inkml:channelProperties>
          <inkml:channelProperty channel="X" name="resolution" value="114.28571" units="1/cm"/>
          <inkml:channelProperty channel="Y" name="resolution" value="112.77109" units="1/cm"/>
          <inkml:channelProperty channel="T" name="resolution" value="1" units="1/dev"/>
        </inkml:channelProperties>
      </inkml:inkSource>
      <inkml:timestamp xml:id="ts0" timeString="2017-10-21T03:16:53.045"/>
    </inkml:context>
    <inkml:brush xml:id="br0">
      <inkml:brushProperty name="width" value="0.16667" units="cm"/>
      <inkml:brushProperty name="height" value="0.16667" units="cm"/>
      <inkml:brushProperty name="color" value="#FFFFFF"/>
      <inkml:brushProperty name="fitToCurve" value="1"/>
    </inkml:brush>
  </inkml:definitions>
  <inkml:trace contextRef="#ctx0" brushRef="#br0">1253 226 0,'0'0'0,"0"0"16,0 0-16,9 10 16,1-1-16,-1 1 15,1-1 1,-1 0-16,0 1 16,-9-10-16,0 0 15,0 0 1,0 0-16,0 0 15,0 0-15,0 0 16,0 0-16,0 0 16,-9-10-1,-19-8-15,-38-11 16,-65-8 0,-19 18-16,-18 19 0,37 19 15,-37-1 1,28 11-16,18-10 15,38-1-15,28-8 16,28-1-16,9-9 16,10 0-1,9 0-15,0 0 16,56-9 0,112-1-16,-28-18 15,19 9-15,0 0 16,-18 10-16,-29 0 15,-9 9 1,-19 0-16,-18 0 16,-11-10-16,-7 1 0,-11-1 15,-9 1 1,-9-1-16,-10 0 16,0 1-16,-9 0 15,0-10 1,-18 0-16,-66-18 15,-85 8-15,-37 19 16,56 20 0,66-1-1,19 1-15,19 0 0,17-1 0,10 0 16,10-9 0,9 0-16,0 0 15,9 19-15,48 19 16,83 28-16,65-56 31,-8-1-31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t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5400" y="0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t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2950"/>
            <a:ext cx="6599237" cy="3713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03763"/>
            <a:ext cx="541655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5938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b" anchorCtr="0" compatLnSpc="1">
            <a:prstTxWarp prst="textNoShape">
              <a:avLst/>
            </a:prstTxWarp>
          </a:bodyPr>
          <a:lstStyle>
            <a:lvl1pPr algn="l" defTabSz="919163" eaLnBrk="1" hangingPunct="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5400" y="9405938"/>
            <a:ext cx="2935288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13" tIns="46007" rIns="92013" bIns="4600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FEDBAFB3-9763-40ED-9951-91CE80427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51297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BAFB3-9763-40ED-9951-91CE80427DCF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14179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EDBAFB3-9763-40ED-9951-91CE80427DCF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571971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BAFB3-9763-40ED-9951-91CE80427DCF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68099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A2F10-48C9-4419-8F28-D3C639F6C78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129742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1A2F10-48C9-4419-8F28-D3C639F6C789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44280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DBAFB3-9763-40ED-9951-91CE80427DCF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45586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AF372-D681-5347-879C-81967C16D97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714673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2950"/>
            <a:ext cx="6599237" cy="3713163"/>
          </a:xfrm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91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7536D3-6E5E-4A93-B0B8-8B2E4397CFF5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9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4493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2950"/>
            <a:ext cx="6599237" cy="3713163"/>
          </a:xfrm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9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91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60CB45-13CB-40BE-AF8F-441CBBA67F0A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9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21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AF372-D681-5347-879C-81967C16D970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849544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313" y="742950"/>
            <a:ext cx="6599237" cy="37131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5AF372-D681-5347-879C-81967C16D970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230522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7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7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283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138DF6-CD73-4436-BB57-01780731E0FB}" type="slidenum">
              <a:rPr kumimoji="0" lang="en-US" alt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599237" cy="3713163"/>
          </a:xfrm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915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8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8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63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9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/>
              <a:t>9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9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9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60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10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/>
              <a:t>10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10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10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56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11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/>
              <a:t>11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11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11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873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12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/>
              <a:t>12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12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12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862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CB4B2D-3A43-B24F-8B37-118AD8F3C8E4}" type="slidenum">
              <a:rPr lang="en-US" sz="1200">
                <a:solidFill>
                  <a:srgbClr val="000000"/>
                </a:solidFill>
                <a:latin typeface="Times" charset="0"/>
              </a:rPr>
              <a:pPr/>
              <a:t>13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52CDB50F-C196-884E-BF24-A9738C361A0B}" type="slidenum">
              <a:rPr lang="en-US" sz="1200">
                <a:solidFill>
                  <a:srgbClr val="000000"/>
                </a:solidFill>
                <a:latin typeface="Times" charset="0"/>
              </a:rPr>
              <a:pPr algn="r"/>
              <a:t>13</a:t>
            </a:fld>
            <a:endParaRPr lang="en-US" sz="120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717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D2040134-F787-D742-936B-863828BA471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13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2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fld id="{6187716D-450D-B24A-A974-6EF7FDCE1E34}" type="slidenum">
              <a:rPr lang="en-US" sz="1200">
                <a:solidFill>
                  <a:srgbClr val="000000"/>
                </a:solidFill>
                <a:latin typeface="Times" charset="0"/>
                <a:cs typeface="Arial" charset="0"/>
              </a:rPr>
              <a:pPr algn="r"/>
              <a:t>13</a:t>
            </a:fld>
            <a:endParaRPr lang="en-US" sz="1200">
              <a:solidFill>
                <a:srgbClr val="000000"/>
              </a:solidFill>
              <a:latin typeface="Times" charset="0"/>
              <a:cs typeface="Arial" charset="0"/>
            </a:endParaRPr>
          </a:p>
        </p:txBody>
      </p:sp>
      <p:sp>
        <p:nvSpPr>
          <p:cNvPr id="717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2875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7313" y="742950"/>
            <a:ext cx="6599237" cy="3713163"/>
          </a:xfrm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 defTabSz="919163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defTabSz="91916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0C3C363-4326-4ADB-93AB-E3F43D1818BF}" type="slidenum">
              <a:rPr kumimoji="0" lang="en-US" altLang="en-U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pPr marL="0" marR="0" lvl="0" indent="0" defTabSz="919163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334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2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Cancer Center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2270234" y="457200"/>
            <a:ext cx="4603531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585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585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1029" descr="MGHC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r="54045" b="20111"/>
          <a:stretch/>
        </p:blipFill>
        <p:spPr bwMode="auto">
          <a:xfrm>
            <a:off x="-4597" y="4389835"/>
            <a:ext cx="269064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029" descr="MGHC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2" t="20995" r="2626" b="20111"/>
          <a:stretch/>
        </p:blipFill>
        <p:spPr bwMode="auto">
          <a:xfrm>
            <a:off x="7673207" y="4389835"/>
            <a:ext cx="124022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67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53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@PV_2016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44700"/>
            <a:ext cx="990600" cy="22532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82824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" y="42863"/>
            <a:ext cx="8778240" cy="742950"/>
          </a:xfrm>
        </p:spPr>
        <p:txBody>
          <a:bodyPr>
            <a:noAutofit/>
          </a:bodyPr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82880" y="4767263"/>
            <a:ext cx="7498080" cy="273844"/>
          </a:xfrm>
        </p:spPr>
        <p:txBody>
          <a:bodyPr lIns="4572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2073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9310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9310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0346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5" y="0"/>
            <a:ext cx="685978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857250"/>
          </a:xfrm>
        </p:spPr>
        <p:txBody>
          <a:bodyPr/>
          <a:lstStyle>
            <a:lvl1pPr algn="ctr">
              <a:defRPr sz="2700" baseline="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-1"/>
            <a:ext cx="7772043" cy="1096567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60" y="2102220"/>
            <a:ext cx="7886700" cy="1028700"/>
          </a:xfrm>
        </p:spPr>
        <p:txBody>
          <a:bodyPr anchor="ctr"/>
          <a:lstStyle>
            <a:lvl1pPr algn="ctr">
              <a:defRPr sz="2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0"/>
            <a:ext cx="7772043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96567"/>
            <a:ext cx="3810000" cy="377070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7"/>
            <a:ext cx="3810000" cy="377070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787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2608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22787"/>
            <a:ext cx="4041775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2608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0"/>
            <a:ext cx="7772043" cy="1303020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5" y="0"/>
            <a:ext cx="685978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857250"/>
          </a:xfrm>
        </p:spPr>
        <p:txBody>
          <a:bodyPr/>
          <a:lstStyle>
            <a:lvl1pPr algn="ctr">
              <a:defRPr sz="2700" baseline="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-1"/>
            <a:ext cx="7772043" cy="1096567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60" y="2102220"/>
            <a:ext cx="7886700" cy="1028700"/>
          </a:xfrm>
        </p:spPr>
        <p:txBody>
          <a:bodyPr anchor="ctr"/>
          <a:lstStyle>
            <a:lvl1pPr algn="ctr">
              <a:defRPr sz="2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3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53716"/>
            <a:ext cx="7772400" cy="3314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1202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0"/>
            <a:ext cx="7772043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96567"/>
            <a:ext cx="3810000" cy="377070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7"/>
            <a:ext cx="3810000" cy="377070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787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2608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22787"/>
            <a:ext cx="4041775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2608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0"/>
            <a:ext cx="7772043" cy="1303020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5" y="0"/>
            <a:ext cx="685978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857250"/>
          </a:xfrm>
        </p:spPr>
        <p:txBody>
          <a:bodyPr/>
          <a:lstStyle>
            <a:lvl1pPr algn="ctr">
              <a:defRPr sz="2700" baseline="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 sz="1800"/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-1"/>
            <a:ext cx="7772043" cy="1096567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4860" y="2102220"/>
            <a:ext cx="7886700" cy="1028700"/>
          </a:xfrm>
        </p:spPr>
        <p:txBody>
          <a:bodyPr anchor="ctr"/>
          <a:lstStyle>
            <a:lvl1pPr algn="ctr">
              <a:defRPr sz="24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0"/>
            <a:ext cx="7772043" cy="1097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96567"/>
            <a:ext cx="3810000" cy="377070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7"/>
            <a:ext cx="3810000" cy="3770709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109728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22787"/>
            <a:ext cx="4040188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2608"/>
            <a:ext cx="4040188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322787"/>
            <a:ext cx="4041775" cy="479822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2608"/>
            <a:ext cx="4041775" cy="296346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9" y="0"/>
            <a:ext cx="7772043" cy="1303020"/>
          </a:xfrm>
        </p:spPr>
        <p:txBody>
          <a:bodyPr/>
          <a:lstStyle>
            <a:lvl1pPr>
              <a:defRPr sz="16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12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RTP_SlideBackground-YiR_v3fr-bullet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RTP_SlideBackground-ASCO-GI-13_v1fr-Titl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215" y="0"/>
            <a:ext cx="685978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85900"/>
            <a:ext cx="7772400" cy="857250"/>
          </a:xfrm>
        </p:spPr>
        <p:txBody>
          <a:bodyPr/>
          <a:lstStyle>
            <a:lvl1pPr algn="ctr">
              <a:defRPr sz="1725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3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100"/>
            </a:lvl1pPr>
            <a:lvl2pPr>
              <a:defRPr sz="2100"/>
            </a:lvl2pPr>
            <a:lvl3pPr>
              <a:defRPr sz="2100"/>
            </a:lvl3pPr>
            <a:lvl4pPr>
              <a:defRPr sz="2100"/>
            </a:lvl4pPr>
            <a:lvl5pPr>
              <a:defRPr sz="2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3305182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892" indent="0">
              <a:buNone/>
              <a:defRPr sz="1350"/>
            </a:lvl2pPr>
            <a:lvl3pPr marL="685783" indent="0">
              <a:buNone/>
              <a:defRPr sz="1200"/>
            </a:lvl3pPr>
            <a:lvl4pPr marL="1028675" indent="0">
              <a:buNone/>
              <a:defRPr sz="1050"/>
            </a:lvl4pPr>
            <a:lvl5pPr marL="1371566" indent="0">
              <a:buNone/>
              <a:defRPr sz="1050"/>
            </a:lvl5pPr>
            <a:lvl6pPr marL="1714457" indent="0">
              <a:buNone/>
              <a:defRPr sz="1050"/>
            </a:lvl6pPr>
            <a:lvl7pPr marL="2057348" indent="0">
              <a:buNone/>
              <a:defRPr sz="1050"/>
            </a:lvl7pPr>
            <a:lvl8pPr marL="2400240" indent="0">
              <a:buNone/>
              <a:defRPr sz="1050"/>
            </a:lvl8pPr>
            <a:lvl9pPr marL="2743132" indent="0">
              <a:buNone/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96567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96567"/>
            <a:ext cx="3810000" cy="377070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2" indent="0">
              <a:buNone/>
              <a:defRPr sz="1500" b="1"/>
            </a:lvl2pPr>
            <a:lvl3pPr marL="685783" indent="0">
              <a:buNone/>
              <a:defRPr sz="1350" b="1"/>
            </a:lvl3pPr>
            <a:lvl4pPr marL="1028675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8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2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25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6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1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1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892" indent="0">
              <a:buNone/>
              <a:defRPr sz="2100"/>
            </a:lvl2pPr>
            <a:lvl3pPr marL="685783" indent="0">
              <a:buNone/>
              <a:defRPr sz="1800"/>
            </a:lvl3pPr>
            <a:lvl4pPr marL="1028675" indent="0">
              <a:buNone/>
              <a:defRPr sz="1500"/>
            </a:lvl4pPr>
            <a:lvl5pPr marL="1371566" indent="0">
              <a:buNone/>
              <a:defRPr sz="1500"/>
            </a:lvl5pPr>
            <a:lvl6pPr marL="1714457" indent="0">
              <a:buNone/>
              <a:defRPr sz="1500"/>
            </a:lvl6pPr>
            <a:lvl7pPr marL="2057348" indent="0">
              <a:buNone/>
              <a:defRPr sz="1500"/>
            </a:lvl7pPr>
            <a:lvl8pPr marL="2400240" indent="0">
              <a:buNone/>
              <a:defRPr sz="1500"/>
            </a:lvl8pPr>
            <a:lvl9pPr marL="2743132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1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892" indent="0">
              <a:buNone/>
              <a:defRPr sz="900"/>
            </a:lvl2pPr>
            <a:lvl3pPr marL="685783" indent="0">
              <a:buNone/>
              <a:defRPr sz="750"/>
            </a:lvl3pPr>
            <a:lvl4pPr marL="1028675" indent="0">
              <a:buNone/>
              <a:defRPr sz="675"/>
            </a:lvl4pPr>
            <a:lvl5pPr marL="1371566" indent="0">
              <a:buNone/>
              <a:defRPr sz="675"/>
            </a:lvl5pPr>
            <a:lvl6pPr marL="1714457" indent="0">
              <a:buNone/>
              <a:defRPr sz="675"/>
            </a:lvl6pPr>
            <a:lvl7pPr marL="2057348" indent="0">
              <a:buNone/>
              <a:defRPr sz="675"/>
            </a:lvl7pPr>
            <a:lvl8pPr marL="2400240" indent="0">
              <a:buNone/>
              <a:defRPr sz="675"/>
            </a:lvl8pPr>
            <a:lvl9pPr marL="2743132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518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"/>
            <a:ext cx="1943100" cy="4867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4" y="1"/>
            <a:ext cx="5676900" cy="4867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33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863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739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757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9592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6733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557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582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195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9310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9310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558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327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6745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802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6533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85080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2145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03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4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978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862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62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9310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9310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045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81705-E128-42CD-9C9C-9CF1AA9C80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32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6B1D-C1CB-4389-9FE6-FA5292B5B8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4462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D9EA9F-E8F3-4A8E-B7DD-5DDCE83BB4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245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97155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971550"/>
            <a:ext cx="3810000" cy="30861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BE6CE-F883-499B-B878-2B8065442A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5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2CD07-8E7F-4F64-8F0C-32E0B4897F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831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519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2CD3C-A9E4-4A9F-ABA5-40C0879FBA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88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A839C9-152A-46FD-AE22-044CE89DC3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896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87E69-C84D-4979-A4AD-CA679AAEB3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738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D42A-5821-4C3C-AA9A-867E72FD53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0940-B5E9-414A-80E4-EA58EFADE2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5450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57150"/>
            <a:ext cx="1943100" cy="40005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7150"/>
            <a:ext cx="5676900" cy="40005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F4C86-8688-4CF0-B9EF-3822590216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738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1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1513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4" descr="Cancer Center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2309649" y="457200"/>
            <a:ext cx="448003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29" descr="MGHC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r="54045" b="20111"/>
          <a:stretch/>
        </p:blipFill>
        <p:spPr bwMode="auto">
          <a:xfrm>
            <a:off x="-4597" y="4389835"/>
            <a:ext cx="269064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29" descr="MGHC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2" t="20995" r="2626" b="20111"/>
          <a:stretch/>
        </p:blipFill>
        <p:spPr bwMode="auto">
          <a:xfrm>
            <a:off x="7673207" y="4389835"/>
            <a:ext cx="136569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02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473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25283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01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57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175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94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87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24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574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9310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9310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352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3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153716"/>
            <a:ext cx="7772400" cy="3314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65680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8572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0585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4" descr="Cancer Center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2309649" y="457200"/>
            <a:ext cx="448003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29" descr="MGHC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r="54045" b="20111"/>
          <a:stretch/>
        </p:blipFill>
        <p:spPr bwMode="auto">
          <a:xfrm>
            <a:off x="-4597" y="4389835"/>
            <a:ext cx="269064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29" descr="MGHC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2" t="20995" r="2626" b="20111"/>
          <a:stretch/>
        </p:blipFill>
        <p:spPr bwMode="auto">
          <a:xfrm>
            <a:off x="7673207" y="4389835"/>
            <a:ext cx="136569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72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818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518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456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3716"/>
            <a:ext cx="3810000" cy="33147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968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48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185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67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714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47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46409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9310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9310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485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3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53716"/>
            <a:ext cx="7772400" cy="3314700"/>
          </a:xfrm>
        </p:spPr>
        <p:txBody>
          <a:bodyPr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075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5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1943100"/>
            <a:ext cx="7772400" cy="85725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0585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pic>
        <p:nvPicPr>
          <p:cNvPr id="6" name="Picture 4" descr="Cancer Center_RGB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 bwMode="auto">
          <a:xfrm>
            <a:off x="2309649" y="457200"/>
            <a:ext cx="4480034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29" descr="MGHC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r="54045" b="20111"/>
          <a:stretch/>
        </p:blipFill>
        <p:spPr bwMode="auto">
          <a:xfrm>
            <a:off x="-4597" y="4389835"/>
            <a:ext cx="269064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29" descr="MGHCC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2" t="20995" r="2626" b="20111"/>
          <a:stretch/>
        </p:blipFill>
        <p:spPr bwMode="auto">
          <a:xfrm>
            <a:off x="7673207" y="4389835"/>
            <a:ext cx="136569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6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48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76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53716"/>
            <a:ext cx="3810000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3716"/>
            <a:ext cx="3810000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2578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9" y="1260872"/>
            <a:ext cx="3868737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9" y="1878806"/>
            <a:ext cx="3868737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920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25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6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7131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9" y="342900"/>
            <a:ext cx="2949575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9" y="1543050"/>
            <a:ext cx="2949575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111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650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294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189310"/>
            <a:ext cx="1943100" cy="42791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89310"/>
            <a:ext cx="5676900" cy="427910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52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3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153716"/>
            <a:ext cx="7772400" cy="3314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304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3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53716"/>
            <a:ext cx="3810000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53716"/>
            <a:ext cx="3810000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11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3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53716"/>
            <a:ext cx="7772400" cy="3314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959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1893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153716"/>
            <a:ext cx="381000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53716"/>
            <a:ext cx="381000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2868216"/>
            <a:ext cx="381000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868216"/>
            <a:ext cx="3810000" cy="1600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556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89310"/>
            <a:ext cx="77724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53716"/>
            <a:ext cx="3810000" cy="331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153716"/>
            <a:ext cx="3810000" cy="33147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9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@PV_2016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0" y="4844700"/>
            <a:ext cx="990600" cy="225321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828248"/>
            <a:ext cx="9144000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82880" y="42863"/>
            <a:ext cx="8778240" cy="742950"/>
          </a:xfrm>
        </p:spPr>
        <p:txBody>
          <a:bodyPr>
            <a:noAutofit/>
          </a:bodyPr>
          <a:lstStyle>
            <a:lvl1pPr>
              <a:defRPr sz="22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3"/>
          </p:nvPr>
        </p:nvSpPr>
        <p:spPr>
          <a:xfrm>
            <a:off x="182880" y="4767263"/>
            <a:ext cx="7498080" cy="273844"/>
          </a:xfrm>
        </p:spPr>
        <p:txBody>
          <a:bodyPr lIns="45720" bIns="0"/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9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59C74-ABF3-4AD3-ADDE-F5B89B0CB34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A359D-8159-4E6D-8FF0-B42E23C3850A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CA9FE9-D4EC-4BAD-AC4A-AA2D7079E54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47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83E1AD-54CB-43ED-A973-9F2D20812F9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6859EE-DC26-4EA5-8CD1-4E6D5831908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8FFC6-1183-49FF-8589-20F72856969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64A5B7-B169-4913-9033-CA2ED7366831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983655-F45A-4BF3-9507-C32C98EAB5C9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10C424-6B60-4350-A91E-584D33476F6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B147D-8BAE-498A-8258-F12D1BD114E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EB48CF-CE93-4B91-B039-7B91E21E01F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1029" descr="MGHCC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r="54045" b="20111"/>
          <a:stretch/>
        </p:blipFill>
        <p:spPr bwMode="auto">
          <a:xfrm>
            <a:off x="-4597" y="4389835"/>
            <a:ext cx="269064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29" descr="MGHCC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2" t="20995" r="2626" b="20111"/>
          <a:stretch/>
        </p:blipFill>
        <p:spPr bwMode="auto">
          <a:xfrm>
            <a:off x="7673207" y="4389835"/>
            <a:ext cx="1240222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5.xml"/><Relationship Id="rId7" Type="http://schemas.openxmlformats.org/officeDocument/2006/relationships/slideLayout" Target="../slideLayouts/slideLayout116.xml"/><Relationship Id="rId8" Type="http://schemas.openxmlformats.org/officeDocument/2006/relationships/theme" Target="../theme/theme10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3.xml"/><Relationship Id="rId8" Type="http://schemas.openxmlformats.org/officeDocument/2006/relationships/theme" Target="../theme/theme11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18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theme" Target="../theme/theme12.xml"/><Relationship Id="rId9" Type="http://schemas.openxmlformats.org/officeDocument/2006/relationships/image" Target="../media/image5.png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1.xml"/><Relationship Id="rId12" Type="http://schemas.openxmlformats.org/officeDocument/2006/relationships/theme" Target="../theme/theme13.xml"/><Relationship Id="rId13" Type="http://schemas.openxmlformats.org/officeDocument/2006/relationships/image" Target="../media/image5.png"/><Relationship Id="rId1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37.xml"/><Relationship Id="rId8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4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3" Type="http://schemas.openxmlformats.org/officeDocument/2006/relationships/image" Target="../media/image3.jpe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1" Type="http://schemas.openxmlformats.org/officeDocument/2006/relationships/slideLayout" Target="../slideLayouts/slideLayout58.xml"/><Relationship Id="rId2" Type="http://schemas.openxmlformats.org/officeDocument/2006/relationships/slideLayout" Target="../slideLayouts/slideLayout59.xml"/><Relationship Id="rId3" Type="http://schemas.openxmlformats.org/officeDocument/2006/relationships/slideLayout" Target="../slideLayouts/slideLayout60.xml"/><Relationship Id="rId4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4.xml"/><Relationship Id="rId8" Type="http://schemas.openxmlformats.org/officeDocument/2006/relationships/slideLayout" Target="../slideLayouts/slideLayout65.xml"/><Relationship Id="rId9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86.xml"/><Relationship Id="rId18" Type="http://schemas.openxmlformats.org/officeDocument/2006/relationships/theme" Target="../theme/theme7.xml"/><Relationship Id="rId1" Type="http://schemas.openxmlformats.org/officeDocument/2006/relationships/slideLayout" Target="../slideLayouts/slideLayout70.xml"/><Relationship Id="rId2" Type="http://schemas.openxmlformats.org/officeDocument/2006/relationships/slideLayout" Target="../slideLayouts/slideLayout71.xml"/><Relationship Id="rId3" Type="http://schemas.openxmlformats.org/officeDocument/2006/relationships/slideLayout" Target="../slideLayouts/slideLayout72.xml"/><Relationship Id="rId4" Type="http://schemas.openxmlformats.org/officeDocument/2006/relationships/slideLayout" Target="../slideLayouts/slideLayout73.xml"/><Relationship Id="rId5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6.xml"/><Relationship Id="rId8" Type="http://schemas.openxmlformats.org/officeDocument/2006/relationships/slideLayout" Target="../slideLayouts/slideLayout77.xml"/><Relationship Id="rId9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7.xml"/><Relationship Id="rId12" Type="http://schemas.openxmlformats.org/officeDocument/2006/relationships/theme" Target="../theme/theme8.xml"/><Relationship Id="rId1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9.xml"/><Relationship Id="rId4" Type="http://schemas.openxmlformats.org/officeDocument/2006/relationships/slideLayout" Target="../slideLayouts/slideLayout90.xml"/><Relationship Id="rId5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3.xml"/><Relationship Id="rId8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6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08.xml"/><Relationship Id="rId12" Type="http://schemas.openxmlformats.org/officeDocument/2006/relationships/slideLayout" Target="../slideLayouts/slideLayout109.xml"/><Relationship Id="rId13" Type="http://schemas.openxmlformats.org/officeDocument/2006/relationships/theme" Target="../theme/theme9.xml"/><Relationship Id="rId1" Type="http://schemas.openxmlformats.org/officeDocument/2006/relationships/slideLayout" Target="../slideLayouts/slideLayout98.xml"/><Relationship Id="rId2" Type="http://schemas.openxmlformats.org/officeDocument/2006/relationships/slideLayout" Target="../slideLayouts/slideLayout99.xml"/><Relationship Id="rId3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105.xml"/><Relationship Id="rId9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93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53716"/>
            <a:ext cx="7772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  <p:sldLayoutId id="214748412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950">
          <a:solidFill>
            <a:srgbClr val="000033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0033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00033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33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79" y="0"/>
            <a:ext cx="777204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9" y="1096567"/>
            <a:ext cx="7772043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857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38" r:id="rId1"/>
    <p:sldLayoutId id="2147484439" r:id="rId2"/>
    <p:sldLayoutId id="2147484440" r:id="rId3"/>
    <p:sldLayoutId id="2147484441" r:id="rId4"/>
    <p:sldLayoutId id="2147484442" r:id="rId5"/>
    <p:sldLayoutId id="2147484443" r:id="rId6"/>
    <p:sldLayoutId id="2147484444" r:id="rId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79" y="0"/>
            <a:ext cx="777204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9" y="1096567"/>
            <a:ext cx="7772043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3642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6" r:id="rId1"/>
    <p:sldLayoutId id="2147484447" r:id="rId2"/>
    <p:sldLayoutId id="2147484448" r:id="rId3"/>
    <p:sldLayoutId id="2147484449" r:id="rId4"/>
    <p:sldLayoutId id="2147484450" r:id="rId5"/>
    <p:sldLayoutId id="2147484451" r:id="rId6"/>
    <p:sldLayoutId id="2147484452" r:id="rId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79" y="0"/>
            <a:ext cx="777204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9" y="1096567"/>
            <a:ext cx="7772043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3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54" r:id="rId1"/>
    <p:sldLayoutId id="2147484455" r:id="rId2"/>
    <p:sldLayoutId id="2147484456" r:id="rId3"/>
    <p:sldLayoutId id="2147484457" r:id="rId4"/>
    <p:sldLayoutId id="2147484458" r:id="rId5"/>
    <p:sldLayoutId id="2147484459" r:id="rId6"/>
    <p:sldLayoutId id="2147484460" r:id="rId7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165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RTP_SlideBackground-YiR_v3fr-bullete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979" y="0"/>
            <a:ext cx="777204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979" y="1096567"/>
            <a:ext cx="7772043" cy="3770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010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 b="1">
          <a:solidFill>
            <a:srgbClr val="BBE0E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950" b="1">
          <a:solidFill>
            <a:srgbClr val="BBE0E3"/>
          </a:solidFill>
          <a:latin typeface="Arial" charset="0"/>
          <a:ea typeface="ＭＳ Ｐゴシック" charset="0"/>
          <a:cs typeface="ＭＳ Ｐゴシック" charset="0"/>
        </a:defRPr>
      </a:lvl5pPr>
      <a:lvl6pPr marL="342892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6pPr>
      <a:lvl7pPr marL="685783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7pPr>
      <a:lvl8pPr marL="1028675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8pPr>
      <a:lvl9pPr marL="1371566" algn="l" rtl="0" fontAlgn="base">
        <a:spcBef>
          <a:spcPct val="0"/>
        </a:spcBef>
        <a:spcAft>
          <a:spcPct val="0"/>
        </a:spcAft>
        <a:defRPr sz="1950" b="1">
          <a:solidFill>
            <a:srgbClr val="EFC53D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68" indent="-257168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  <a:cs typeface="+mn-cs"/>
        </a:defRPr>
      </a:lvl1pPr>
      <a:lvl2pPr marL="557199" indent="-214308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2pPr>
      <a:lvl3pPr marL="857228" indent="-171446" algn="l" rtl="0" eaLnBrk="0" fontAlgn="base" hangingPunct="0">
        <a:spcBef>
          <a:spcPct val="20000"/>
        </a:spcBef>
        <a:spcAft>
          <a:spcPct val="0"/>
        </a:spcAft>
        <a:buChar char="•"/>
        <a:defRPr sz="1875">
          <a:solidFill>
            <a:schemeClr val="bg1"/>
          </a:solidFill>
          <a:latin typeface="+mn-lt"/>
          <a:ea typeface="+mn-ea"/>
        </a:defRPr>
      </a:lvl3pPr>
      <a:lvl4pPr marL="1200120" indent="-171446" algn="l" rtl="0" eaLnBrk="0" fontAlgn="base" hangingPunct="0">
        <a:spcBef>
          <a:spcPct val="20000"/>
        </a:spcBef>
        <a:spcAft>
          <a:spcPct val="0"/>
        </a:spcAft>
        <a:buChar char="–"/>
        <a:defRPr sz="1875">
          <a:solidFill>
            <a:schemeClr val="bg1"/>
          </a:solidFill>
          <a:latin typeface="+mn-lt"/>
          <a:ea typeface="+mn-ea"/>
        </a:defRPr>
      </a:lvl4pPr>
      <a:lvl5pPr marL="1543012" indent="-171446" algn="l" rtl="0" eaLnBrk="0" fontAlgn="base" hangingPunct="0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5pPr>
      <a:lvl6pPr marL="1885903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6pPr>
      <a:lvl7pPr marL="2228795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7pPr>
      <a:lvl8pPr marL="2571686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8pPr>
      <a:lvl9pPr marL="2914577" indent="-171446" algn="l" rtl="0" fontAlgn="base">
        <a:spcBef>
          <a:spcPct val="20000"/>
        </a:spcBef>
        <a:spcAft>
          <a:spcPct val="0"/>
        </a:spcAft>
        <a:buChar char="»"/>
        <a:defRPr sz="1875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342892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93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53716"/>
            <a:ext cx="7772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Arial" pitchFamily="34" charset="0"/>
          <a:cs typeface="Arial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Arial" pitchFamily="34" charset="0"/>
          <a:cs typeface="Arial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Arial" pitchFamily="34" charset="0"/>
          <a:cs typeface="Arial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Arial" pitchFamily="34" charset="0"/>
          <a:cs typeface="Arial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Arial" pitchFamily="34" charset="0"/>
          <a:cs typeface="Arial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950">
          <a:solidFill>
            <a:srgbClr val="000033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0033"/>
          </a:solidFill>
          <a:latin typeface="+mn-lt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00033"/>
          </a:solidFill>
          <a:latin typeface="+mn-lt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33"/>
          </a:solidFill>
          <a:latin typeface="+mn-lt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cs typeface="+mn-cs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cs typeface="+mn-cs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cs typeface="+mn-cs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cs typeface="+mn-cs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93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53716"/>
            <a:ext cx="7772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  <a:ea typeface="ＭＳ Ｐゴシック" pitchFamily="3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  <a:ea typeface="ＭＳ Ｐゴシック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  <a:ea typeface="ＭＳ Ｐゴシック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  <a:ea typeface="ＭＳ Ｐゴシック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  <a:ea typeface="ＭＳ Ｐゴシック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950">
          <a:solidFill>
            <a:srgbClr val="000033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0033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00033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33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werpoint Study_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57150"/>
            <a:ext cx="6553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971550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375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010400" y="4473179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675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7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44577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5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5AE35B5-92C2-4216-B542-BEE7B3DB7D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0" r:id="rId1"/>
    <p:sldLayoutId id="2147484161" r:id="rId2"/>
    <p:sldLayoutId id="2147484162" r:id="rId3"/>
    <p:sldLayoutId id="2147484163" r:id="rId4"/>
    <p:sldLayoutId id="2147484164" r:id="rId5"/>
    <p:sldLayoutId id="2147484165" r:id="rId6"/>
    <p:sldLayoutId id="2147484166" r:id="rId7"/>
    <p:sldLayoutId id="2147484167" r:id="rId8"/>
    <p:sldLayoutId id="2147484168" r:id="rId9"/>
    <p:sldLayoutId id="2147484169" r:id="rId10"/>
    <p:sldLayoutId id="2147484170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Arial" pitchFamily="34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Arial" pitchFamily="34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Arial" pitchFamily="34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Arial" pitchFamily="34" charset="0"/>
          <a:ea typeface="ＭＳ Ｐゴシック" pitchFamily="34" charset="-128"/>
        </a:defRPr>
      </a:lvl5pPr>
      <a:lvl6pPr marL="342900" algn="l" rtl="0" fontAlgn="base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Arial" pitchFamily="34" charset="0"/>
          <a:ea typeface="ＭＳ Ｐゴシック" pitchFamily="34" charset="-128"/>
        </a:defRPr>
      </a:lvl6pPr>
      <a:lvl7pPr marL="685800" algn="l" rtl="0" fontAlgn="base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Arial" pitchFamily="34" charset="0"/>
          <a:ea typeface="ＭＳ Ｐゴシック" pitchFamily="34" charset="-128"/>
        </a:defRPr>
      </a:lvl7pPr>
      <a:lvl8pPr marL="1028700" algn="l" rtl="0" fontAlgn="base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Arial" pitchFamily="34" charset="0"/>
          <a:ea typeface="ＭＳ Ｐゴシック" pitchFamily="34" charset="-128"/>
        </a:defRPr>
      </a:lvl8pPr>
      <a:lvl9pPr marL="1371600" algn="l" rtl="0" fontAlgn="base">
        <a:spcBef>
          <a:spcPct val="0"/>
        </a:spcBef>
        <a:spcAft>
          <a:spcPct val="0"/>
        </a:spcAft>
        <a:defRPr sz="2100">
          <a:solidFill>
            <a:srgbClr val="FAEE00"/>
          </a:solidFill>
          <a:latin typeface="Arial" pitchFamily="34" charset="0"/>
          <a:ea typeface="ＭＳ Ｐゴシック" pitchFamily="34" charset="-128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93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53716"/>
            <a:ext cx="7772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950">
          <a:solidFill>
            <a:srgbClr val="000033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0033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00033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33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9310"/>
            <a:ext cx="77724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53716"/>
            <a:ext cx="77724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205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5" r:id="rId1"/>
    <p:sldLayoutId id="2147484286" r:id="rId2"/>
    <p:sldLayoutId id="2147484287" r:id="rId3"/>
    <p:sldLayoutId id="2147484288" r:id="rId4"/>
    <p:sldLayoutId id="2147484289" r:id="rId5"/>
    <p:sldLayoutId id="2147484290" r:id="rId6"/>
    <p:sldLayoutId id="2147484291" r:id="rId7"/>
    <p:sldLayoutId id="2147484292" r:id="rId8"/>
    <p:sldLayoutId id="2147484293" r:id="rId9"/>
    <p:sldLayoutId id="2147484294" r:id="rId10"/>
    <p:sldLayoutId id="2147484295" r:id="rId11"/>
    <p:sldLayoutId id="2147484296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itchFamily="18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1950">
          <a:solidFill>
            <a:srgbClr val="000033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rgbClr val="000033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rgbClr val="000033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0033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0033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89310"/>
            <a:ext cx="7772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53716"/>
            <a:ext cx="777240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495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  <p:sldLayoutId id="2147484394" r:id="rId12"/>
    <p:sldLayoutId id="2147484395" r:id="rId13"/>
    <p:sldLayoutId id="2147484396" r:id="rId14"/>
    <p:sldLayoutId id="2147484397" r:id="rId15"/>
    <p:sldLayoutId id="2147484398" r:id="rId16"/>
    <p:sldLayoutId id="2147484399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fontAlgn="base">
        <a:spcBef>
          <a:spcPct val="0"/>
        </a:spcBef>
        <a:spcAft>
          <a:spcPct val="0"/>
        </a:spcAft>
        <a:defRPr sz="2400" b="1" kern="1200">
          <a:solidFill>
            <a:srgbClr val="000033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anose="02020603050405020304" pitchFamily="18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anose="02020603050405020304" pitchFamily="18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anose="02020603050405020304" pitchFamily="18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anose="02020603050405020304" pitchFamily="18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2400" b="1">
          <a:solidFill>
            <a:srgbClr val="000033"/>
          </a:solidFill>
          <a:latin typeface="Times" panose="02020603050405020304" pitchFamily="18" charset="0"/>
        </a:defRPr>
      </a:lvl9pPr>
    </p:titleStyle>
    <p:bodyStyle>
      <a:lvl1pPr marL="257175" indent="-257175" algn="l" rtl="0" fontAlgn="base">
        <a:spcBef>
          <a:spcPct val="20000"/>
        </a:spcBef>
        <a:spcAft>
          <a:spcPct val="0"/>
        </a:spcAft>
        <a:buChar char="•"/>
        <a:defRPr sz="1950" kern="1200">
          <a:solidFill>
            <a:srgbClr val="000033"/>
          </a:solidFill>
          <a:latin typeface="+mn-lt"/>
          <a:ea typeface="+mn-ea"/>
          <a:cs typeface="+mn-cs"/>
        </a:defRPr>
      </a:lvl1pPr>
      <a:lvl2pPr marL="557213" indent="-214313" algn="l" rtl="0" fontAlgn="base">
        <a:spcBef>
          <a:spcPct val="20000"/>
        </a:spcBef>
        <a:spcAft>
          <a:spcPct val="0"/>
        </a:spcAft>
        <a:buChar char="–"/>
        <a:defRPr sz="1800" kern="1200">
          <a:solidFill>
            <a:srgbClr val="000033"/>
          </a:solidFill>
          <a:latin typeface="+mn-lt"/>
          <a:ea typeface="+mn-ea"/>
          <a:cs typeface="+mn-cs"/>
        </a:defRPr>
      </a:lvl2pPr>
      <a:lvl3pPr marL="857250" indent="-171450" algn="l" rtl="0" fontAlgn="base">
        <a:spcBef>
          <a:spcPct val="20000"/>
        </a:spcBef>
        <a:spcAft>
          <a:spcPct val="0"/>
        </a:spcAft>
        <a:buChar char="•"/>
        <a:defRPr sz="1500" kern="1200">
          <a:solidFill>
            <a:srgbClr val="000033"/>
          </a:solidFill>
          <a:latin typeface="+mn-lt"/>
          <a:ea typeface="+mn-ea"/>
          <a:cs typeface="+mn-cs"/>
        </a:defRPr>
      </a:lvl3pPr>
      <a:lvl4pPr marL="1200150" indent="-17145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rgbClr val="000033"/>
          </a:solidFill>
          <a:latin typeface="+mn-lt"/>
          <a:ea typeface="+mn-ea"/>
          <a:cs typeface="+mn-cs"/>
        </a:defRPr>
      </a:lvl4pPr>
      <a:lvl5pPr marL="1543050" indent="-171450" algn="l" rtl="0" fontAlgn="base">
        <a:spcBef>
          <a:spcPct val="20000"/>
        </a:spcBef>
        <a:spcAft>
          <a:spcPct val="0"/>
        </a:spcAft>
        <a:buChar char="»"/>
        <a:defRPr kern="1200">
          <a:solidFill>
            <a:srgbClr val="000033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3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01" r:id="rId1"/>
    <p:sldLayoutId id="2147484402" r:id="rId2"/>
    <p:sldLayoutId id="2147484403" r:id="rId3"/>
    <p:sldLayoutId id="2147484404" r:id="rId4"/>
    <p:sldLayoutId id="2147484405" r:id="rId5"/>
    <p:sldLayoutId id="2147484406" r:id="rId6"/>
    <p:sldLayoutId id="2147484407" r:id="rId7"/>
    <p:sldLayoutId id="2147484408" r:id="rId8"/>
    <p:sldLayoutId id="2147484409" r:id="rId9"/>
    <p:sldLayoutId id="2147484410" r:id="rId10"/>
    <p:sldLayoutId id="214748441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1/24/18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08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3" r:id="rId1"/>
    <p:sldLayoutId id="2147484414" r:id="rId2"/>
    <p:sldLayoutId id="2147484415" r:id="rId3"/>
    <p:sldLayoutId id="2147484416" r:id="rId4"/>
    <p:sldLayoutId id="2147484417" r:id="rId5"/>
    <p:sldLayoutId id="2147484418" r:id="rId6"/>
    <p:sldLayoutId id="2147484419" r:id="rId7"/>
    <p:sldLayoutId id="2147484420" r:id="rId8"/>
    <p:sldLayoutId id="2147484421" r:id="rId9"/>
    <p:sldLayoutId id="2147484422" r:id="rId10"/>
    <p:sldLayoutId id="2147484423" r:id="rId11"/>
    <p:sldLayoutId id="214748442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25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2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4" Type="http://schemas.openxmlformats.org/officeDocument/2006/relationships/customXml" Target="../ink/ink2.xml"/><Relationship Id="rId5" Type="http://schemas.openxmlformats.org/officeDocument/2006/relationships/image" Target="../media/image50.emf"/><Relationship Id="rId1" Type="http://schemas.openxmlformats.org/officeDocument/2006/relationships/slideLayout" Target="../slideLayouts/slideLayout109.xml"/><Relationship Id="rId2" Type="http://schemas.openxmlformats.org/officeDocument/2006/relationships/customXml" Target="../ink/ink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104.xml"/><Relationship Id="rId2" Type="http://schemas.openxmlformats.org/officeDocument/2006/relationships/notesSlide" Target="../notesSlides/notesSlide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15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111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9.png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18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 txBox="1">
            <a:spLocks/>
          </p:cNvSpPr>
          <p:nvPr/>
        </p:nvSpPr>
        <p:spPr bwMode="auto">
          <a:xfrm>
            <a:off x="1635370" y="1908480"/>
            <a:ext cx="55578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  <a:t>Please note, these are the actual</a:t>
            </a:r>
            <a:b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  <a:t> video-recorded proceedings from the </a:t>
            </a:r>
            <a:b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en-US" sz="1950" b="1" dirty="0">
                <a:solidFill>
                  <a:srgbClr val="FFFFFF"/>
                </a:solidFill>
                <a:latin typeface="Arial"/>
                <a:cs typeface="Arial"/>
              </a:rPr>
              <a:t>live CME event and may include the use of trade names and other raw, unedited content. </a:t>
            </a:r>
            <a:endParaRPr lang="en-US" sz="195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05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last patient in your practice who received </a:t>
            </a:r>
            <a:r>
              <a:rPr lang="en-US" dirty="0" err="1"/>
              <a:t>regorafenib</a:t>
            </a:r>
            <a:r>
              <a:rPr lang="en-US" dirty="0"/>
              <a:t> as second-line systemic treatment for HCC. If the patient is no longer receiving this treatment, what was the reason for discontinuation?</a:t>
            </a:r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3447553" y="159134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6" name="Text Box 4"/>
          <p:cNvSpPr txBox="1">
            <a:spLocks noChangeArrowheads="1"/>
          </p:cNvSpPr>
          <p:nvPr/>
        </p:nvSpPr>
        <p:spPr bwMode="auto">
          <a:xfrm>
            <a:off x="120961" y="1578321"/>
            <a:ext cx="2140217" cy="2178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Patient is still receiving </a:t>
            </a:r>
            <a:r>
              <a:rPr lang="en-US" sz="135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regorafenib</a:t>
            </a: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27" name="Text Box 4"/>
          <p:cNvSpPr txBox="1">
            <a:spLocks noChangeArrowheads="1"/>
          </p:cNvSpPr>
          <p:nvPr/>
        </p:nvSpPr>
        <p:spPr bwMode="auto">
          <a:xfrm>
            <a:off x="547272" y="2126692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Progressive disease</a:t>
            </a:r>
          </a:p>
        </p:txBody>
      </p:sp>
      <p:sp>
        <p:nvSpPr>
          <p:cNvPr id="230" name="Text Box 9"/>
          <p:cNvSpPr txBox="1">
            <a:spLocks noChangeArrowheads="1"/>
          </p:cNvSpPr>
          <p:nvPr/>
        </p:nvSpPr>
        <p:spPr bwMode="auto">
          <a:xfrm>
            <a:off x="7614985" y="213465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15</a:t>
            </a: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6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19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6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33634" y="2734470"/>
            <a:ext cx="1927543" cy="1891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Toxicity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710517" y="2755092"/>
            <a:ext cx="388222" cy="1373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4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3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81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78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77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75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7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72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12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44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676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975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79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177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5081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05096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last patient in your practice who received </a:t>
            </a:r>
            <a:r>
              <a:rPr lang="en-US" dirty="0" err="1"/>
              <a:t>nivolumab</a:t>
            </a:r>
            <a:r>
              <a:rPr lang="en-US" dirty="0"/>
              <a:t> as second-line systemic treatment for HCC. What tolerability issues, if any, did the patient experience? (Please select all that apply</a:t>
            </a:r>
            <a:r>
              <a:rPr lang="en-US" dirty="0" smtClean="0"/>
              <a:t>.) </a:t>
            </a:r>
            <a:endParaRPr lang="en-US" dirty="0"/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7241695" y="159134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14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6" name="Text Box 4"/>
          <p:cNvSpPr txBox="1">
            <a:spLocks noChangeArrowheads="1"/>
          </p:cNvSpPr>
          <p:nvPr/>
        </p:nvSpPr>
        <p:spPr bwMode="auto">
          <a:xfrm>
            <a:off x="547272" y="1578321"/>
            <a:ext cx="1713905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None</a:t>
            </a: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547272" y="3703804"/>
            <a:ext cx="2521526" cy="308372"/>
            <a:chOff x="729695" y="2756708"/>
            <a:chExt cx="3362035" cy="411162"/>
          </a:xfrm>
        </p:grpSpPr>
        <p:sp>
          <p:nvSpPr>
            <p:cNvPr id="227" name="Text Box 4"/>
            <p:cNvSpPr txBox="1">
              <a:spLocks noChangeArrowheads="1"/>
            </p:cNvSpPr>
            <p:nvPr/>
          </p:nvSpPr>
          <p:spPr bwMode="auto">
            <a:xfrm>
              <a:off x="729695" y="2810875"/>
              <a:ext cx="2285207" cy="29427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Skin toxicity </a:t>
              </a:r>
            </a:p>
          </p:txBody>
        </p:sp>
        <p:sp>
          <p:nvSpPr>
            <p:cNvPr id="230" name="Text Box 9"/>
            <p:cNvSpPr txBox="1">
              <a:spLocks noChangeArrowheads="1"/>
            </p:cNvSpPr>
            <p:nvPr/>
          </p:nvSpPr>
          <p:spPr bwMode="auto">
            <a:xfrm>
              <a:off x="3680567" y="2832102"/>
              <a:ext cx="411163" cy="273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  <p:pic>
          <p:nvPicPr>
            <p:cNvPr id="234" name="Picture 3" descr="Square-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447" y="2756708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39" name="Picture 2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867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22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3634" y="2115814"/>
            <a:ext cx="3937457" cy="308372"/>
            <a:chOff x="444845" y="3472962"/>
            <a:chExt cx="5249942" cy="411162"/>
          </a:xfrm>
        </p:grpSpPr>
        <p:pic>
          <p:nvPicPr>
            <p:cNvPr id="33" name="Picture 32" descr="Square-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447" y="347296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444845" y="3559461"/>
              <a:ext cx="2570057" cy="25222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Fatigue/muscle aches 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 flipH="1">
              <a:off x="5059711" y="3586956"/>
              <a:ext cx="635076" cy="224734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4</a:t>
              </a:r>
            </a:p>
          </p:txBody>
        </p:sp>
        <p:pic>
          <p:nvPicPr>
            <p:cNvPr id="53" name="Picture 52" descr="Square-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9845" y="347296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 descr="Square-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243" y="347296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 descr="Square-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8641" y="347296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120961" y="2660372"/>
            <a:ext cx="3265728" cy="296670"/>
            <a:chOff x="161281" y="4199038"/>
            <a:chExt cx="4354304" cy="395560"/>
          </a:xfrm>
        </p:grpSpPr>
        <p:pic>
          <p:nvPicPr>
            <p:cNvPr id="34" name="Picture 4" descr="Square-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447" y="4199038"/>
              <a:ext cx="395560" cy="39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4"/>
            <p:cNvSpPr txBox="1">
              <a:spLocks noChangeArrowheads="1"/>
            </p:cNvSpPr>
            <p:nvPr/>
          </p:nvSpPr>
          <p:spPr bwMode="auto">
            <a:xfrm>
              <a:off x="161281" y="4260824"/>
              <a:ext cx="2853622" cy="315096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GI adverse events/diarrhea </a:t>
              </a:r>
            </a:p>
          </p:txBody>
        </p:sp>
        <p:sp>
          <p:nvSpPr>
            <p:cNvPr id="42" name="Text Box 9"/>
            <p:cNvSpPr txBox="1">
              <a:spLocks noChangeArrowheads="1"/>
            </p:cNvSpPr>
            <p:nvPr/>
          </p:nvSpPr>
          <p:spPr bwMode="auto">
            <a:xfrm>
              <a:off x="4104422" y="4260293"/>
              <a:ext cx="411163" cy="273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pic>
          <p:nvPicPr>
            <p:cNvPr id="61" name="Picture 4" descr="Square-3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446" y="4199038"/>
              <a:ext cx="395560" cy="39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547271" y="4291251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Hypothyroidism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2732311" y="4308235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79" y="4266438"/>
            <a:ext cx="289847" cy="2883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47270" y="3226599"/>
            <a:ext cx="2835398" cy="296670"/>
            <a:chOff x="729694" y="5067132"/>
            <a:chExt cx="3780530" cy="395560"/>
          </a:xfrm>
        </p:grpSpPr>
        <p:sp>
          <p:nvSpPr>
            <p:cNvPr id="39" name="Text Box 4"/>
            <p:cNvSpPr txBox="1">
              <a:spLocks noChangeArrowheads="1"/>
            </p:cNvSpPr>
            <p:nvPr/>
          </p:nvSpPr>
          <p:spPr bwMode="auto">
            <a:xfrm>
              <a:off x="729694" y="5105741"/>
              <a:ext cx="2285207" cy="29427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LFT increase </a:t>
              </a:r>
            </a:p>
          </p:txBody>
        </p:sp>
        <p:pic>
          <p:nvPicPr>
            <p:cNvPr id="40" name="Picture 6" descr="Square-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171" y="5067132"/>
              <a:ext cx="395560" cy="39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 Box 9"/>
            <p:cNvSpPr txBox="1">
              <a:spLocks noChangeArrowheads="1"/>
            </p:cNvSpPr>
            <p:nvPr/>
          </p:nvSpPr>
          <p:spPr bwMode="auto">
            <a:xfrm>
              <a:off x="4099061" y="5128387"/>
              <a:ext cx="411163" cy="273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2</a:t>
              </a:r>
            </a:p>
          </p:txBody>
        </p:sp>
        <p:pic>
          <p:nvPicPr>
            <p:cNvPr id="73" name="Picture 6" descr="Square-5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446" y="5067132"/>
              <a:ext cx="395560" cy="395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2" name="Picture 5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856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6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844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65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33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66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821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810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798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7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787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7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72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" name="Picture 8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71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6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68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157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7508130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last patient in your practice who received </a:t>
            </a:r>
            <a:r>
              <a:rPr lang="en-US" dirty="0" err="1"/>
              <a:t>nivolumab</a:t>
            </a:r>
            <a:r>
              <a:rPr lang="en-US" dirty="0"/>
              <a:t> as second-line systemic treatment for HCC. What was the clinical response/benefit?</a:t>
            </a:r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5181822" y="159134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8</a:t>
            </a:r>
          </a:p>
        </p:txBody>
      </p:sp>
      <p:sp>
        <p:nvSpPr>
          <p:cNvPr id="226" name="Text Box 4"/>
          <p:cNvSpPr txBox="1">
            <a:spLocks noChangeArrowheads="1"/>
          </p:cNvSpPr>
          <p:nvPr/>
        </p:nvSpPr>
        <p:spPr bwMode="auto">
          <a:xfrm>
            <a:off x="547272" y="1578321"/>
            <a:ext cx="1713905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Partial response </a:t>
            </a:r>
          </a:p>
        </p:txBody>
      </p:sp>
      <p:sp>
        <p:nvSpPr>
          <p:cNvPr id="227" name="Text Box 4"/>
          <p:cNvSpPr txBox="1">
            <a:spLocks noChangeArrowheads="1"/>
          </p:cNvSpPr>
          <p:nvPr/>
        </p:nvSpPr>
        <p:spPr bwMode="auto">
          <a:xfrm>
            <a:off x="547272" y="2126692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Stable disease </a:t>
            </a:r>
          </a:p>
        </p:txBody>
      </p:sp>
      <p:sp>
        <p:nvSpPr>
          <p:cNvPr id="230" name="Text Box 9"/>
          <p:cNvSpPr txBox="1">
            <a:spLocks noChangeArrowheads="1"/>
          </p:cNvSpPr>
          <p:nvPr/>
        </p:nvSpPr>
        <p:spPr bwMode="auto">
          <a:xfrm>
            <a:off x="6209635" y="2142612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11</a:t>
            </a: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6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22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6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5" y="3297560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33634" y="2734470"/>
            <a:ext cx="1927543" cy="1891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Disease progression 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20961" y="3343900"/>
            <a:ext cx="2140217" cy="2363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Not assessable 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3098933" y="2755092"/>
            <a:ext cx="388222" cy="1373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710919" y="334350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4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3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81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78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77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75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7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4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212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44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877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210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543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77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19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75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1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8171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last patient in your practice who received </a:t>
            </a:r>
            <a:r>
              <a:rPr lang="en-US" dirty="0" err="1"/>
              <a:t>nivolumab</a:t>
            </a:r>
            <a:r>
              <a:rPr lang="en-US" dirty="0"/>
              <a:t> as second-line systemic treatment for HCC. </a:t>
            </a:r>
            <a:r>
              <a:rPr lang="en-US" dirty="0" smtClean="0"/>
              <a:t>Is the patient still receiving treatment? </a:t>
            </a:r>
            <a:r>
              <a:rPr lang="en-US" dirty="0"/>
              <a:t>I</a:t>
            </a:r>
            <a:r>
              <a:rPr lang="en-US" dirty="0" smtClean="0"/>
              <a:t>f not, </a:t>
            </a:r>
            <a:r>
              <a:rPr lang="en-US" dirty="0"/>
              <a:t>what was the reason for discontinuation?</a:t>
            </a:r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5854374" y="159134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10</a:t>
            </a:r>
          </a:p>
        </p:txBody>
      </p:sp>
      <p:sp>
        <p:nvSpPr>
          <p:cNvPr id="226" name="Text Box 4"/>
          <p:cNvSpPr txBox="1">
            <a:spLocks noChangeArrowheads="1"/>
          </p:cNvSpPr>
          <p:nvPr/>
        </p:nvSpPr>
        <p:spPr bwMode="auto">
          <a:xfrm>
            <a:off x="547272" y="1578321"/>
            <a:ext cx="1713905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Patient is still receiving </a:t>
            </a:r>
            <a:r>
              <a:rPr lang="en-US" sz="135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nivolumab</a:t>
            </a: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227" name="Text Box 4"/>
          <p:cNvSpPr txBox="1">
            <a:spLocks noChangeArrowheads="1"/>
          </p:cNvSpPr>
          <p:nvPr/>
        </p:nvSpPr>
        <p:spPr bwMode="auto">
          <a:xfrm>
            <a:off x="547272" y="2126692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Progressive disease </a:t>
            </a:r>
          </a:p>
        </p:txBody>
      </p:sp>
      <p:sp>
        <p:nvSpPr>
          <p:cNvPr id="230" name="Text Box 9"/>
          <p:cNvSpPr txBox="1">
            <a:spLocks noChangeArrowheads="1"/>
          </p:cNvSpPr>
          <p:nvPr/>
        </p:nvSpPr>
        <p:spPr bwMode="auto">
          <a:xfrm>
            <a:off x="5507347" y="2142612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9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6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2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064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Picture 23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24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22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6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5" y="3205649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33634" y="2734470"/>
            <a:ext cx="1927543" cy="1891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Toxicity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20961" y="3251988"/>
            <a:ext cx="2140217" cy="2363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Death 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47271" y="3754019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Patient decision </a:t>
            </a:r>
          </a:p>
        </p:txBody>
      </p:sp>
      <p:pic>
        <p:nvPicPr>
          <p:cNvPr id="40" name="Picture 6" descr="Square-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8" y="3725062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2723664" y="2755092"/>
            <a:ext cx="388222" cy="1373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723664" y="3251590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2723664" y="3771003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4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3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81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78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77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75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67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434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61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6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804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70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98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7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75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7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35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45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840364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82" y="325768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35" y="325768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9" y="325768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82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35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9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422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876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329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063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516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969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03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156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2609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342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796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3" descr="Squar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50" y="289192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138" y="2194354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9471" y="2194354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03" y="2194354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68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235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82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  <a:spcAft>
                <a:spcPts val="450"/>
              </a:spcAft>
              <a:defRPr/>
            </a:pP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Outside of a protocol setting, have you or would you offer an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</a:rPr>
              <a:t>anti-PD-1/</a:t>
            </a:r>
            <a:br>
              <a:rPr lang="en-US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dirty="0" smtClean="0">
                <a:solidFill>
                  <a:schemeClr val="accent1"/>
                </a:solidFill>
                <a:latin typeface="Arial" pitchFamily="34" charset="0"/>
              </a:rPr>
              <a:t>PD-L1 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antibody to a patient with HCC 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</a:rPr>
              <a:t>in the following situation?</a:t>
            </a:r>
            <a:br>
              <a:rPr lang="en-US" dirty="0" smtClean="0">
                <a:solidFill>
                  <a:schemeClr val="accent1"/>
                </a:solidFill>
                <a:latin typeface="Arial" pitchFamily="34" charset="0"/>
              </a:rPr>
            </a:br>
            <a:r>
              <a:rPr lang="en-US" dirty="0">
                <a:solidFill>
                  <a:srgbClr val="FFFFFF"/>
                </a:solidFill>
                <a:latin typeface="Arial" pitchFamily="34" charset="0"/>
              </a:rPr>
              <a:t/>
            </a:r>
            <a:br>
              <a:rPr lang="en-US" dirty="0">
                <a:solidFill>
                  <a:srgbClr val="FFFFFF"/>
                </a:solidFill>
                <a:latin typeface="Arial" pitchFamily="34" charset="0"/>
              </a:rPr>
            </a:br>
            <a:r>
              <a:rPr lang="en-US" i="1" u="sng" dirty="0">
                <a:solidFill>
                  <a:srgbClr val="FFC000"/>
                </a:solidFill>
                <a:latin typeface="Arial" pitchFamily="34" charset="0"/>
              </a:rPr>
              <a:t>A patient who has undergone a liver </a:t>
            </a:r>
            <a:r>
              <a:rPr lang="en-US" i="1" u="sng" dirty="0" smtClean="0">
                <a:solidFill>
                  <a:srgbClr val="FFC000"/>
                </a:solidFill>
                <a:latin typeface="Arial" pitchFamily="34" charset="0"/>
              </a:rPr>
              <a:t>transplant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24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3445572" y="159134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49531" y="1578321"/>
            <a:ext cx="1713905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 have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40030" y="2234980"/>
            <a:ext cx="2023406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 have not, but I would for the right patient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45572" y="2241632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497205" y="3003310"/>
            <a:ext cx="1766231" cy="37870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 have not, and </a:t>
            </a:r>
            <a:b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 would not</a:t>
            </a:r>
          </a:p>
        </p:txBody>
      </p:sp>
      <p:sp>
        <p:nvSpPr>
          <p:cNvPr id="32" name="Text Box 9"/>
          <p:cNvSpPr txBox="1">
            <a:spLocks noChangeArrowheads="1"/>
          </p:cNvSpPr>
          <p:nvPr/>
        </p:nvSpPr>
        <p:spPr bwMode="auto">
          <a:xfrm>
            <a:off x="7534523" y="2981960"/>
            <a:ext cx="388222" cy="1373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24613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189310"/>
            <a:ext cx="6811566" cy="857250"/>
          </a:xfrm>
        </p:spPr>
        <p:txBody>
          <a:bodyPr/>
          <a:lstStyle/>
          <a:p>
            <a:pPr algn="ctr">
              <a:defRPr/>
            </a:pPr>
            <a:r>
              <a:rPr lang="en-US" sz="2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and Emerging Treatments for HCC</a:t>
            </a:r>
          </a:p>
        </p:txBody>
      </p:sp>
      <p:sp>
        <p:nvSpPr>
          <p:cNvPr id="165941" name="Footer Placeholder 5"/>
          <p:cNvSpPr>
            <a:spLocks noGrp="1"/>
          </p:cNvSpPr>
          <p:nvPr>
            <p:ph type="ftr" sz="quarter" idx="4294967295"/>
          </p:nvPr>
        </p:nvSpPr>
        <p:spPr bwMode="auto">
          <a:xfrm>
            <a:off x="299854" y="4780359"/>
            <a:ext cx="4218385" cy="205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tIns="34290" rIns="6858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marL="125016" indent="-125016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900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Llovet</a:t>
            </a: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 JM et al. </a:t>
            </a:r>
            <a:r>
              <a:rPr lang="en-US" altLang="en-US" sz="900" i="1" kern="0" dirty="0">
                <a:solidFill>
                  <a:srgbClr val="6194BF"/>
                </a:solidFill>
                <a:latin typeface="Arial" panose="020B0604020202020204" pitchFamily="34" charset="0"/>
              </a:rPr>
              <a:t>J Natl Cancer Inst</a:t>
            </a: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. 2008;100:698-711. </a:t>
            </a:r>
          </a:p>
          <a:p>
            <a:pPr marL="125016" indent="-125016" defTabSz="68580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Subramanian S et al. </a:t>
            </a:r>
            <a:r>
              <a:rPr lang="en-US" altLang="en-US" sz="900" i="1" kern="0" dirty="0">
                <a:solidFill>
                  <a:srgbClr val="6194BF"/>
                </a:solidFill>
                <a:latin typeface="Arial" panose="020B0604020202020204" pitchFamily="34" charset="0"/>
              </a:rPr>
              <a:t>Chin </a:t>
            </a:r>
            <a:r>
              <a:rPr lang="en-US" altLang="en-US" sz="900" i="1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Clin</a:t>
            </a:r>
            <a:r>
              <a:rPr lang="en-US" altLang="en-US" sz="900" i="1" kern="0" dirty="0">
                <a:solidFill>
                  <a:srgbClr val="6194B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900" i="1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Oncol</a:t>
            </a: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. 2013;2:33-46.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63770" y="1121569"/>
            <a:ext cx="6349041" cy="3489721"/>
            <a:chOff x="2119312" y="1306117"/>
            <a:chExt cx="4892279" cy="3489721"/>
          </a:xfrm>
        </p:grpSpPr>
        <p:cxnSp>
          <p:nvCxnSpPr>
            <p:cNvPr id="146" name="Straight Arrow Connector 145"/>
            <p:cNvCxnSpPr/>
            <p:nvPr/>
          </p:nvCxnSpPr>
          <p:spPr bwMode="auto">
            <a:xfrm flipH="1">
              <a:off x="2568179" y="2578894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6" name="Straight Arrow Connector 165"/>
            <p:cNvCxnSpPr/>
            <p:nvPr/>
          </p:nvCxnSpPr>
          <p:spPr bwMode="auto">
            <a:xfrm flipH="1">
              <a:off x="4187429" y="3504010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7" name="Straight Arrow Connector 166"/>
            <p:cNvCxnSpPr/>
            <p:nvPr/>
          </p:nvCxnSpPr>
          <p:spPr bwMode="auto">
            <a:xfrm flipH="1">
              <a:off x="3483769" y="3507582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9" name="Straight Connector 138"/>
            <p:cNvCxnSpPr/>
            <p:nvPr/>
          </p:nvCxnSpPr>
          <p:spPr>
            <a:xfrm>
              <a:off x="3150394" y="1407319"/>
              <a:ext cx="295036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Rectangle 65"/>
            <p:cNvSpPr/>
            <p:nvPr/>
          </p:nvSpPr>
          <p:spPr bwMode="auto">
            <a:xfrm>
              <a:off x="4037410" y="1306117"/>
              <a:ext cx="1052513" cy="202406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b="1" kern="0" dirty="0">
                  <a:solidFill>
                    <a:srgbClr val="000000"/>
                  </a:solidFill>
                  <a:latin typeface="Arial" charset="0"/>
                  <a:ea typeface="ヒラギノ角ゴ Pro W3" charset="0"/>
                  <a:cs typeface="ヒラギノ角ゴ Pro W3" charset="0"/>
                </a:rPr>
                <a:t>HCC</a:t>
              </a:r>
            </a:p>
          </p:txBody>
        </p:sp>
        <p:cxnSp>
          <p:nvCxnSpPr>
            <p:cNvPr id="67" name="Straight Arrow Connector 66"/>
            <p:cNvCxnSpPr>
              <a:stCxn id="66" idx="2"/>
            </p:cNvCxnSpPr>
            <p:nvPr/>
          </p:nvCxnSpPr>
          <p:spPr bwMode="auto">
            <a:xfrm flipH="1">
              <a:off x="4555331" y="1508522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68" name="Rectangle 67"/>
            <p:cNvSpPr/>
            <p:nvPr/>
          </p:nvSpPr>
          <p:spPr bwMode="auto">
            <a:xfrm>
              <a:off x="3835004" y="1741885"/>
              <a:ext cx="1457325" cy="24288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Okuda 1-2, PS 0-2, 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Child–Pugh A-B</a:t>
              </a: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2119312" y="2181225"/>
              <a:ext cx="910829" cy="4048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Very early stage (0)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Single &lt;2 cm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Carcinoma in situ</a:t>
              </a: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3105150" y="2181225"/>
              <a:ext cx="910829" cy="4048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Early stage (A)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Single or 3 nodules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&lt;3 cm, PS 0</a:t>
              </a: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4098132" y="2181225"/>
              <a:ext cx="912019" cy="4048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Intermediate </a:t>
              </a:r>
              <a:b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</a:b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stage (B)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Multinodular, PS 0 </a:t>
              </a: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5091112" y="2181225"/>
              <a:ext cx="910829" cy="4048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Advanced stage (C)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Portal invasion, N1, M1, PS 1-2</a:t>
              </a: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119312" y="2700338"/>
              <a:ext cx="910829" cy="2286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Single</a:t>
              </a:r>
            </a:p>
          </p:txBody>
        </p:sp>
        <p:sp>
          <p:nvSpPr>
            <p:cNvPr id="76" name="Rectangle 42"/>
            <p:cNvSpPr>
              <a:spLocks noChangeArrowheads="1"/>
            </p:cNvSpPr>
            <p:nvPr/>
          </p:nvSpPr>
          <p:spPr bwMode="auto">
            <a:xfrm>
              <a:off x="3371850" y="2700338"/>
              <a:ext cx="910829" cy="2286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3 nodules ≤ 3 cm</a:t>
              </a:r>
            </a:p>
          </p:txBody>
        </p:sp>
        <p:sp>
          <p:nvSpPr>
            <p:cNvPr id="77" name="Rectangle 46"/>
            <p:cNvSpPr>
              <a:spLocks noChangeArrowheads="1"/>
            </p:cNvSpPr>
            <p:nvPr/>
          </p:nvSpPr>
          <p:spPr bwMode="auto">
            <a:xfrm>
              <a:off x="2119312" y="3050381"/>
              <a:ext cx="910829" cy="2286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Portal pressure/bilirubin</a:t>
              </a:r>
            </a:p>
          </p:txBody>
        </p:sp>
        <p:sp>
          <p:nvSpPr>
            <p:cNvPr id="78" name="Rectangle 47"/>
            <p:cNvSpPr>
              <a:spLocks noChangeArrowheads="1"/>
            </p:cNvSpPr>
            <p:nvPr/>
          </p:nvSpPr>
          <p:spPr bwMode="auto">
            <a:xfrm>
              <a:off x="3381375" y="3050381"/>
              <a:ext cx="912019" cy="228600"/>
            </a:xfrm>
            <a:prstGeom prst="rect">
              <a:avLst/>
            </a:prstGeom>
            <a:solidFill>
              <a:schemeClr val="accent2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Associated</a:t>
              </a:r>
              <a:br>
                <a:rPr lang="en-US" alt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en-US" alt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diseases</a:t>
              </a:r>
            </a:p>
          </p:txBody>
        </p:sp>
        <p:sp>
          <p:nvSpPr>
            <p:cNvPr id="83" name="Rectangle 71"/>
            <p:cNvSpPr>
              <a:spLocks noChangeArrowheads="1"/>
            </p:cNvSpPr>
            <p:nvPr/>
          </p:nvSpPr>
          <p:spPr bwMode="auto">
            <a:xfrm>
              <a:off x="5472113" y="1519238"/>
              <a:ext cx="1463117" cy="184547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CA" altLang="en-US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Okuda 3, PS &gt; 2, Child–Pugh C</a:t>
              </a:r>
            </a:p>
          </p:txBody>
        </p:sp>
        <p:sp>
          <p:nvSpPr>
            <p:cNvPr id="84" name="Rectangle 72"/>
            <p:cNvSpPr>
              <a:spLocks noChangeArrowheads="1"/>
            </p:cNvSpPr>
            <p:nvPr/>
          </p:nvSpPr>
          <p:spPr bwMode="auto">
            <a:xfrm>
              <a:off x="2643188" y="1519238"/>
              <a:ext cx="1012031" cy="202406"/>
            </a:xfrm>
            <a:prstGeom prst="rect">
              <a:avLst/>
            </a:prstGeom>
            <a:solidFill>
              <a:schemeClr val="accent1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PS 0, Child–Pugh A</a:t>
              </a:r>
            </a:p>
          </p:txBody>
        </p:sp>
        <p:sp>
          <p:nvSpPr>
            <p:cNvPr id="93" name="Rectangle 92"/>
            <p:cNvSpPr/>
            <p:nvPr/>
          </p:nvSpPr>
          <p:spPr bwMode="auto">
            <a:xfrm>
              <a:off x="2119312" y="3627835"/>
              <a:ext cx="652463" cy="22860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Resection</a:t>
              </a:r>
            </a:p>
          </p:txBody>
        </p:sp>
        <p:sp>
          <p:nvSpPr>
            <p:cNvPr id="98" name="TextBox 104"/>
            <p:cNvSpPr txBox="1">
              <a:spLocks noChangeArrowheads="1"/>
            </p:cNvSpPr>
            <p:nvPr/>
          </p:nvSpPr>
          <p:spPr bwMode="auto">
            <a:xfrm>
              <a:off x="2996804" y="3027760"/>
              <a:ext cx="503664" cy="17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563" kern="0" dirty="0">
                  <a:solidFill>
                    <a:srgbClr val="000000"/>
                  </a:solidFill>
                </a:rPr>
                <a:t>Increased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>
              <a:off x="3563541" y="2064544"/>
              <a:ext cx="19847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ectangle 128"/>
            <p:cNvSpPr/>
            <p:nvPr/>
          </p:nvSpPr>
          <p:spPr bwMode="auto">
            <a:xfrm>
              <a:off x="6100762" y="2181225"/>
              <a:ext cx="910829" cy="404813"/>
            </a:xfrm>
            <a:prstGeom prst="rect">
              <a:avLst/>
            </a:prstGeom>
            <a:solidFill>
              <a:schemeClr val="accent5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CA" sz="675" kern="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Terminal stage (D)</a:t>
              </a:r>
            </a:p>
          </p:txBody>
        </p:sp>
        <p:cxnSp>
          <p:nvCxnSpPr>
            <p:cNvPr id="130" name="Straight Arrow Connector 129"/>
            <p:cNvCxnSpPr/>
            <p:nvPr/>
          </p:nvCxnSpPr>
          <p:spPr bwMode="auto">
            <a:xfrm flipH="1">
              <a:off x="4555331" y="1944291"/>
              <a:ext cx="0" cy="22860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Arrow Connector 130"/>
            <p:cNvCxnSpPr/>
            <p:nvPr/>
          </p:nvCxnSpPr>
          <p:spPr bwMode="auto">
            <a:xfrm flipH="1">
              <a:off x="5548313" y="2059782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2" name="Straight Arrow Connector 131"/>
            <p:cNvCxnSpPr/>
            <p:nvPr/>
          </p:nvCxnSpPr>
          <p:spPr bwMode="auto">
            <a:xfrm flipH="1">
              <a:off x="3567113" y="2059782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3" name="Straight Arrow Connector 132"/>
            <p:cNvCxnSpPr>
              <a:stCxn id="84" idx="2"/>
              <a:endCxn id="71" idx="0"/>
            </p:cNvCxnSpPr>
            <p:nvPr/>
          </p:nvCxnSpPr>
          <p:spPr bwMode="auto">
            <a:xfrm flipH="1">
              <a:off x="2575323" y="1721644"/>
              <a:ext cx="573881" cy="45958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35" name="Straight Arrow Connector 134"/>
            <p:cNvCxnSpPr>
              <a:stCxn id="83" idx="2"/>
              <a:endCxn id="129" idx="0"/>
            </p:cNvCxnSpPr>
            <p:nvPr/>
          </p:nvCxnSpPr>
          <p:spPr bwMode="auto">
            <a:xfrm>
              <a:off x="6203672" y="1703785"/>
              <a:ext cx="352505" cy="47744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2" name="Straight Arrow Connector 141"/>
            <p:cNvCxnSpPr/>
            <p:nvPr/>
          </p:nvCxnSpPr>
          <p:spPr bwMode="auto">
            <a:xfrm flipH="1">
              <a:off x="6096000" y="1402557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3" name="Straight Arrow Connector 142"/>
            <p:cNvCxnSpPr/>
            <p:nvPr/>
          </p:nvCxnSpPr>
          <p:spPr bwMode="auto">
            <a:xfrm flipH="1">
              <a:off x="3155156" y="1403748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44" name="Rectangle 47"/>
            <p:cNvSpPr>
              <a:spLocks noChangeArrowheads="1"/>
            </p:cNvSpPr>
            <p:nvPr/>
          </p:nvSpPr>
          <p:spPr bwMode="auto">
            <a:xfrm>
              <a:off x="3963591" y="3396854"/>
              <a:ext cx="329804" cy="61913"/>
            </a:xfrm>
            <a:prstGeom prst="rect">
              <a:avLst/>
            </a:prstGeom>
            <a:solidFill>
              <a:schemeClr val="accent4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Yes</a:t>
              </a:r>
            </a:p>
          </p:txBody>
        </p:sp>
        <p:sp>
          <p:nvSpPr>
            <p:cNvPr id="145" name="Rectangle 47"/>
            <p:cNvSpPr>
              <a:spLocks noChangeArrowheads="1"/>
            </p:cNvSpPr>
            <p:nvPr/>
          </p:nvSpPr>
          <p:spPr bwMode="auto">
            <a:xfrm>
              <a:off x="3339107" y="3383757"/>
              <a:ext cx="393503" cy="120254"/>
            </a:xfrm>
            <a:prstGeom prst="rect">
              <a:avLst/>
            </a:prstGeom>
            <a:solidFill>
              <a:schemeClr val="accent3"/>
            </a:solidFill>
            <a:ln w="9525" algn="ctr">
              <a:noFill/>
              <a:round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anchor="ctr"/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defTabSz="685800" fontAlgn="auto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675" kern="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No</a:t>
              </a:r>
            </a:p>
          </p:txBody>
        </p:sp>
        <p:cxnSp>
          <p:nvCxnSpPr>
            <p:cNvPr id="147" name="Straight Arrow Connector 146"/>
            <p:cNvCxnSpPr/>
            <p:nvPr/>
          </p:nvCxnSpPr>
          <p:spPr bwMode="auto">
            <a:xfrm flipH="1">
              <a:off x="3827860" y="2586038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8" name="Straight Arrow Connector 147"/>
            <p:cNvCxnSpPr/>
            <p:nvPr/>
          </p:nvCxnSpPr>
          <p:spPr bwMode="auto">
            <a:xfrm flipH="1">
              <a:off x="2570560" y="2928938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49" name="Straight Arrow Connector 148"/>
            <p:cNvCxnSpPr/>
            <p:nvPr/>
          </p:nvCxnSpPr>
          <p:spPr bwMode="auto">
            <a:xfrm flipH="1">
              <a:off x="3835004" y="2928938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0" name="Straight Arrow Connector 149"/>
            <p:cNvCxnSpPr>
              <a:stCxn id="77" idx="3"/>
              <a:endCxn id="78" idx="1"/>
            </p:cNvCxnSpPr>
            <p:nvPr/>
          </p:nvCxnSpPr>
          <p:spPr bwMode="auto">
            <a:xfrm>
              <a:off x="3030141" y="3164681"/>
              <a:ext cx="351234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4" name="Straight Arrow Connector 153"/>
            <p:cNvCxnSpPr/>
            <p:nvPr/>
          </p:nvCxnSpPr>
          <p:spPr bwMode="auto">
            <a:xfrm>
              <a:off x="2570560" y="3278982"/>
              <a:ext cx="0" cy="3500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57" name="TextBox 104"/>
            <p:cNvSpPr txBox="1">
              <a:spLocks noChangeArrowheads="1"/>
            </p:cNvSpPr>
            <p:nvPr/>
          </p:nvSpPr>
          <p:spPr bwMode="auto">
            <a:xfrm rot="16200000">
              <a:off x="2289175" y="3335353"/>
              <a:ext cx="418704" cy="178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spcAft>
                  <a:spcPts val="600"/>
                </a:spcAft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spcAft>
                  <a:spcPts val="600"/>
                </a:spcAft>
                <a:buFont typeface="Arial" pitchFamily="34" charset="0"/>
                <a:buChar char="–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ts val="600"/>
                </a:spcAft>
                <a:buFont typeface="Arial" pitchFamily="34" charset="0"/>
                <a:buChar char="»"/>
                <a:defRPr sz="24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defTabSz="685800" eaLnBrk="1" fontAlgn="auto" hangingPunct="1">
                <a:spcBef>
                  <a:spcPts val="0"/>
                </a:spcBef>
                <a:spcAft>
                  <a:spcPct val="0"/>
                </a:spcAft>
                <a:buNone/>
                <a:defRPr/>
              </a:pPr>
              <a:r>
                <a:rPr lang="en-US" altLang="en-US" sz="563" kern="0" dirty="0">
                  <a:solidFill>
                    <a:srgbClr val="000000"/>
                  </a:solidFill>
                </a:rPr>
                <a:t>Normal</a:t>
              </a:r>
            </a:p>
          </p:txBody>
        </p:sp>
        <p:cxnSp>
          <p:nvCxnSpPr>
            <p:cNvPr id="158" name="Straight Arrow Connector 157"/>
            <p:cNvCxnSpPr/>
            <p:nvPr/>
          </p:nvCxnSpPr>
          <p:spPr bwMode="auto">
            <a:xfrm flipH="1">
              <a:off x="3483769" y="3278982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59" name="Straight Arrow Connector 158"/>
            <p:cNvCxnSpPr/>
            <p:nvPr/>
          </p:nvCxnSpPr>
          <p:spPr bwMode="auto">
            <a:xfrm flipH="1">
              <a:off x="4186238" y="3278982"/>
              <a:ext cx="0" cy="121444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60" name="Rectangle 159"/>
            <p:cNvSpPr/>
            <p:nvPr/>
          </p:nvSpPr>
          <p:spPr bwMode="auto">
            <a:xfrm>
              <a:off x="2862262" y="3629025"/>
              <a:ext cx="910829" cy="22860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Liver transplantation</a:t>
              </a:r>
            </a:p>
          </p:txBody>
        </p:sp>
        <p:sp>
          <p:nvSpPr>
            <p:cNvPr id="161" name="Rectangle 160"/>
            <p:cNvSpPr/>
            <p:nvPr/>
          </p:nvSpPr>
          <p:spPr bwMode="auto">
            <a:xfrm>
              <a:off x="3859412" y="3620969"/>
              <a:ext cx="504229" cy="28071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ヒラギノ角ゴ Pro W3" charset="0"/>
                  <a:cs typeface="ヒラギノ角ゴ Pro W3" charset="0"/>
                </a:rPr>
                <a:t>RFA/PEI</a:t>
              </a:r>
            </a:p>
          </p:txBody>
        </p:sp>
        <p:sp>
          <p:nvSpPr>
            <p:cNvPr id="162" name="Rectangle 161"/>
            <p:cNvSpPr/>
            <p:nvPr/>
          </p:nvSpPr>
          <p:spPr bwMode="auto">
            <a:xfrm>
              <a:off x="4380310" y="3629025"/>
              <a:ext cx="629840" cy="22860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lnSpc>
                  <a:spcPct val="90000"/>
                </a:lnSpc>
                <a:spcBef>
                  <a:spcPct val="40000"/>
                </a:spcBef>
                <a:spcAft>
                  <a:spcPct val="25000"/>
                </a:spcAft>
                <a:buClr>
                  <a:srgbClr val="FFFFFF"/>
                </a:buClr>
                <a:defRPr/>
              </a:pPr>
              <a:r>
                <a:rPr kumimoji="1" lang="en-GB" altLang="ja-JP" sz="67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TACE</a:t>
              </a:r>
            </a:p>
          </p:txBody>
        </p:sp>
        <p:sp>
          <p:nvSpPr>
            <p:cNvPr id="163" name="Rectangle 162"/>
            <p:cNvSpPr/>
            <p:nvPr/>
          </p:nvSpPr>
          <p:spPr bwMode="auto">
            <a:xfrm>
              <a:off x="5756673" y="3627835"/>
              <a:ext cx="615553" cy="22860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lnSpc>
                  <a:spcPct val="90000"/>
                </a:lnSpc>
                <a:spcBef>
                  <a:spcPct val="40000"/>
                </a:spcBef>
                <a:spcAft>
                  <a:spcPct val="25000"/>
                </a:spcAft>
                <a:buClr>
                  <a:srgbClr val="FFFFFF"/>
                </a:buClr>
                <a:defRPr/>
              </a:pPr>
              <a:r>
                <a:rPr kumimoji="1" lang="en-US" altLang="ja-JP" sz="67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Sorafenib</a:t>
              </a:r>
            </a:p>
          </p:txBody>
        </p:sp>
        <p:cxnSp>
          <p:nvCxnSpPr>
            <p:cNvPr id="164" name="Straight Arrow Connector 163"/>
            <p:cNvCxnSpPr/>
            <p:nvPr/>
          </p:nvCxnSpPr>
          <p:spPr bwMode="auto">
            <a:xfrm>
              <a:off x="4556522" y="2581275"/>
              <a:ext cx="0" cy="10429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8" name="Straight Arrow Connector 167"/>
            <p:cNvCxnSpPr/>
            <p:nvPr/>
          </p:nvCxnSpPr>
          <p:spPr bwMode="auto">
            <a:xfrm>
              <a:off x="5548313" y="2586038"/>
              <a:ext cx="0" cy="1012031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cxnSp>
          <p:nvCxnSpPr>
            <p:cNvPr id="169" name="Straight Arrow Connector 168"/>
            <p:cNvCxnSpPr/>
            <p:nvPr/>
          </p:nvCxnSpPr>
          <p:spPr bwMode="auto">
            <a:xfrm>
              <a:off x="6757988" y="2586037"/>
              <a:ext cx="0" cy="10429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170" name="Rectangle 7"/>
            <p:cNvSpPr>
              <a:spLocks noChangeArrowheads="1"/>
            </p:cNvSpPr>
            <p:nvPr/>
          </p:nvSpPr>
          <p:spPr bwMode="auto">
            <a:xfrm>
              <a:off x="2119313" y="3901679"/>
              <a:ext cx="2174081" cy="34170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 anchorCtr="1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33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33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33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ct val="40000"/>
                </a:spcBef>
                <a:spcAft>
                  <a:spcPct val="25000"/>
                </a:spcAft>
                <a:buClr>
                  <a:srgbClr val="FFFFFF"/>
                </a:buClr>
                <a:buNone/>
                <a:defRPr/>
              </a:pPr>
              <a:r>
                <a:rPr kumimoji="1" lang="en-GB" altLang="ja-JP" sz="675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Curative treatments (30%); </a:t>
              </a:r>
              <a:br>
                <a:rPr kumimoji="1" lang="en-GB" altLang="ja-JP" sz="675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</a:br>
              <a:r>
                <a:rPr kumimoji="1" lang="en-GB" altLang="ja-JP" sz="675" b="1" kern="0" dirty="0">
                  <a:solidFill>
                    <a:srgbClr val="000000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rPr>
                <a:t>5-yr survival: 40% to 70%</a:t>
              </a:r>
            </a:p>
          </p:txBody>
        </p:sp>
        <p:sp>
          <p:nvSpPr>
            <p:cNvPr id="171" name="Rectangle 22"/>
            <p:cNvSpPr>
              <a:spLocks noChangeArrowheads="1"/>
            </p:cNvSpPr>
            <p:nvPr/>
          </p:nvSpPr>
          <p:spPr bwMode="auto">
            <a:xfrm>
              <a:off x="6553200" y="3629025"/>
              <a:ext cx="458391" cy="61436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lIns="0" tIns="0" rIns="0" bIns="0" anchor="ctr" anchorCtr="1"/>
            <a:lstStyle>
              <a:lvl1pPr>
                <a:spcBef>
                  <a:spcPct val="20000"/>
                </a:spcBef>
                <a:buChar char="•"/>
                <a:defRPr sz="2600">
                  <a:solidFill>
                    <a:srgbClr val="000033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rgbClr val="000033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rgbClr val="000033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>
                  <a:solidFill>
                    <a:srgbClr val="000033"/>
                  </a:solidFill>
                  <a:latin typeface="Times" panose="02020603050405020304" pitchFamily="18" charset="0"/>
                </a:defRPr>
              </a:lvl9pPr>
            </a:lstStyle>
            <a:p>
              <a:pPr algn="ctr" defTabSz="685800" eaLnBrk="1" fontAlgn="auto" hangingPunct="1">
                <a:lnSpc>
                  <a:spcPct val="90000"/>
                </a:lnSpc>
                <a:spcBef>
                  <a:spcPct val="35000"/>
                </a:spcBef>
                <a:spcAft>
                  <a:spcPct val="25000"/>
                </a:spcAft>
                <a:buClr>
                  <a:srgbClr val="8B3D9A"/>
                </a:buClr>
                <a:buNone/>
                <a:defRPr/>
              </a:pPr>
              <a:r>
                <a:rPr kumimoji="1" lang="en-GB" altLang="ja-JP" sz="675" kern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808080"/>
                    </a:outerShdw>
                  </a:effectLst>
                  <a:latin typeface="Arial" panose="020B0604020202020204" pitchFamily="34" charset="0"/>
                  <a:ea typeface="ＭＳ Ｐゴシック" panose="020B0600070205080204" pitchFamily="34" charset="-128"/>
                </a:rPr>
                <a:t>BSC</a:t>
              </a: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5417102" y="4021585"/>
              <a:ext cx="685800" cy="617091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lnSpc>
                  <a:spcPct val="90000"/>
                </a:lnSpc>
                <a:spcBef>
                  <a:spcPct val="40000"/>
                </a:spcBef>
                <a:spcAft>
                  <a:spcPct val="25000"/>
                </a:spcAft>
                <a:buClr>
                  <a:srgbClr val="FFFFFF"/>
                </a:buClr>
                <a:defRPr/>
              </a:pPr>
              <a:r>
                <a:rPr kumimoji="1" lang="en-US" altLang="ja-JP" sz="67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Regorafenib</a:t>
              </a:r>
            </a:p>
            <a:p>
              <a:pPr algn="ctr" defTabSz="685800" eaLnBrk="1" fontAlgn="auto" hangingPunct="1">
                <a:lnSpc>
                  <a:spcPct val="90000"/>
                </a:lnSpc>
                <a:spcBef>
                  <a:spcPct val="40000"/>
                </a:spcBef>
                <a:spcAft>
                  <a:spcPct val="25000"/>
                </a:spcAft>
                <a:buClr>
                  <a:srgbClr val="FFFFFF"/>
                </a:buClr>
                <a:defRPr/>
              </a:pPr>
              <a:r>
                <a:rPr kumimoji="1" lang="en-US" altLang="ja-JP" sz="675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Nivolumab</a:t>
              </a:r>
              <a:endParaRPr kumimoji="1" lang="en-US" altLang="ja-JP" sz="675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  <a:p>
              <a:pPr algn="ctr" defTabSz="685800" eaLnBrk="1" fontAlgn="auto" hangingPunct="1">
                <a:lnSpc>
                  <a:spcPct val="90000"/>
                </a:lnSpc>
                <a:spcBef>
                  <a:spcPct val="40000"/>
                </a:spcBef>
                <a:spcAft>
                  <a:spcPct val="25000"/>
                </a:spcAft>
                <a:buClr>
                  <a:srgbClr val="FFFFFF"/>
                </a:buClr>
                <a:defRPr/>
              </a:pPr>
              <a:r>
                <a:rPr kumimoji="1" lang="en-US" altLang="ja-JP" sz="67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C</a:t>
              </a:r>
              <a:r>
                <a:rPr kumimoji="1" lang="en-US" altLang="ja-JP" sz="675" kern="0" dirty="0" err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abozantinib</a:t>
              </a:r>
              <a:endParaRPr kumimoji="1" lang="en-US" altLang="ja-JP" sz="675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5070873" y="3629025"/>
              <a:ext cx="615553" cy="22860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lnSpc>
                  <a:spcPct val="90000"/>
                </a:lnSpc>
                <a:spcBef>
                  <a:spcPct val="40000"/>
                </a:spcBef>
                <a:spcAft>
                  <a:spcPct val="25000"/>
                </a:spcAft>
                <a:buClr>
                  <a:srgbClr val="FFFFFF"/>
                </a:buClr>
                <a:defRPr/>
              </a:pPr>
              <a:r>
                <a:rPr kumimoji="1" lang="en-US" altLang="ja-JP" sz="67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Lenvatinib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67299" y="3612748"/>
              <a:ext cx="1485901" cy="118309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900" kern="0" dirty="0">
                <a:solidFill>
                  <a:srgbClr val="FFFFFF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5813822" y="3065860"/>
              <a:ext cx="628650" cy="228600"/>
            </a:xfrm>
            <a:prstGeom prst="rect">
              <a:avLst/>
            </a:prstGeom>
            <a:solidFill>
              <a:schemeClr val="accent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/>
          </p:spPr>
          <p:txBody>
            <a:bodyPr anchor="ctr"/>
            <a:lstStyle/>
            <a:p>
              <a:pPr algn="ctr" defTabSz="685800" eaLnBrk="1" fontAlgn="auto" hangingPunct="1">
                <a:lnSpc>
                  <a:spcPct val="90000"/>
                </a:lnSpc>
                <a:spcBef>
                  <a:spcPct val="40000"/>
                </a:spcBef>
                <a:spcAft>
                  <a:spcPct val="25000"/>
                </a:spcAft>
                <a:buClr>
                  <a:srgbClr val="FFFFFF"/>
                </a:buClr>
                <a:defRPr/>
              </a:pPr>
              <a:r>
                <a:rPr kumimoji="1" lang="en-GB" altLang="ja-JP" sz="675" kern="0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</a:rPr>
                <a:t>Checkpoint inhibitors?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621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753" y="88034"/>
            <a:ext cx="6634495" cy="857250"/>
          </a:xfrm>
        </p:spPr>
        <p:txBody>
          <a:bodyPr/>
          <a:lstStyle/>
          <a:p>
            <a:pPr algn="ctr"/>
            <a:r>
              <a:rPr lang="en-US" altLang="en-US" sz="2700" dirty="0">
                <a:solidFill>
                  <a:schemeClr val="accent2"/>
                </a:solidFill>
              </a:rPr>
              <a:t>Current landscape for second line HCC </a:t>
            </a: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733245" y="945285"/>
            <a:ext cx="7344273" cy="4114486"/>
          </a:xfrm>
        </p:spPr>
        <p:txBody>
          <a:bodyPr/>
          <a:lstStyle/>
          <a:p>
            <a:r>
              <a:rPr lang="en-US" altLang="en-US" sz="2100" dirty="0"/>
              <a:t>Regorafenib-approved based on improved OS </a:t>
            </a:r>
          </a:p>
          <a:p>
            <a:r>
              <a:rPr lang="en-US" altLang="en-US" sz="2100" dirty="0" err="1"/>
              <a:t>Nivolumab</a:t>
            </a:r>
            <a:r>
              <a:rPr lang="en-US" altLang="en-US" sz="2100" dirty="0"/>
              <a:t>-approved based on durable RR</a:t>
            </a:r>
          </a:p>
          <a:p>
            <a:r>
              <a:rPr lang="en-US" altLang="en-US" sz="2100" dirty="0" err="1"/>
              <a:t>Cabozantinib</a:t>
            </a:r>
            <a:r>
              <a:rPr lang="en-US" altLang="en-US" sz="2100" dirty="0"/>
              <a:t>-positive OS benefits </a:t>
            </a:r>
          </a:p>
          <a:p>
            <a:r>
              <a:rPr lang="en-US" altLang="en-US" sz="2100" dirty="0" err="1"/>
              <a:t>Brivanib</a:t>
            </a:r>
            <a:r>
              <a:rPr lang="en-US" altLang="en-US" sz="2100" dirty="0"/>
              <a:t>-failed</a:t>
            </a:r>
          </a:p>
          <a:p>
            <a:r>
              <a:rPr lang="en-US" altLang="en-US" sz="2100" dirty="0" err="1"/>
              <a:t>Everolimus</a:t>
            </a:r>
            <a:r>
              <a:rPr lang="en-US" altLang="en-US" sz="2100" dirty="0"/>
              <a:t>-failed</a:t>
            </a:r>
          </a:p>
          <a:p>
            <a:r>
              <a:rPr lang="en-US" altLang="en-US" sz="2100" dirty="0"/>
              <a:t>Ramucirumab-failed in REACH and pending in REACH-2</a:t>
            </a:r>
          </a:p>
          <a:p>
            <a:r>
              <a:rPr lang="en-US" dirty="0"/>
              <a:t>ADI-PEG 20-failed</a:t>
            </a:r>
            <a:endParaRPr lang="en-US" altLang="en-US" sz="2100" dirty="0"/>
          </a:p>
          <a:p>
            <a:r>
              <a:rPr lang="en-US" altLang="en-US" sz="2100" dirty="0"/>
              <a:t>Tivantinib-failed</a:t>
            </a:r>
          </a:p>
          <a:p>
            <a:r>
              <a:rPr lang="en-US" altLang="en-US" sz="2100" dirty="0"/>
              <a:t>Pembrolizumab-pending</a:t>
            </a:r>
          </a:p>
        </p:txBody>
      </p:sp>
    </p:spTree>
    <p:extLst>
      <p:ext uri="{BB962C8B-B14F-4D97-AF65-F5344CB8AC3E}">
        <p14:creationId xmlns:p14="http://schemas.microsoft.com/office/powerpoint/2010/main" val="40162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0130" y="97632"/>
            <a:ext cx="6960870" cy="857250"/>
          </a:xfrm>
        </p:spPr>
        <p:txBody>
          <a:bodyPr/>
          <a:lstStyle/>
          <a:p>
            <a:pPr algn="ctr"/>
            <a:r>
              <a:rPr lang="en-US" sz="27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Multi-Kinase Inhibitors </a:t>
            </a:r>
            <a:br>
              <a:rPr lang="en-US" sz="27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Novel Anti-Angiogenic Agents in HCC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355" y="1153716"/>
            <a:ext cx="7192311" cy="3314700"/>
          </a:xfrm>
        </p:spPr>
        <p:txBody>
          <a:bodyPr>
            <a:normAutofit/>
          </a:bodyPr>
          <a:lstStyle/>
          <a:p>
            <a:pPr marL="171450" indent="-171450"/>
            <a:r>
              <a:rPr lang="en-US" sz="21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Regorafenib</a:t>
            </a:r>
            <a:endParaRPr lang="en-US" sz="21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Oral TKI targeting VEGFR1-3, TIE2, </a:t>
            </a:r>
            <a:r>
              <a:rPr lang="en-US" sz="21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PDGFRb</a:t>
            </a: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KIT, RET, RAF</a:t>
            </a:r>
          </a:p>
          <a:p>
            <a:pPr marL="342900" lvl="1" indent="0">
              <a:buNone/>
            </a:pPr>
            <a:endParaRPr lang="en-US" sz="67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1" indent="0">
              <a:buNone/>
            </a:pPr>
            <a:endParaRPr lang="en-US" sz="67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en-US" sz="21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Cabozantinib</a:t>
            </a:r>
            <a:endParaRPr lang="en-US" sz="2100" b="1" baseline="30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Oral TKI targeting MET, AXL, and VEGFR </a:t>
            </a:r>
          </a:p>
          <a:p>
            <a:pPr marL="342900" lvl="1" indent="0">
              <a:buNone/>
            </a:pPr>
            <a:endParaRPr lang="en-US" sz="675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/>
            <a:r>
              <a:rPr lang="en-US" sz="2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Ramucirumab</a:t>
            </a:r>
            <a:endParaRPr lang="en-US" sz="2100" b="1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 IgG1 Monoclonal antibody against VEGFR2</a:t>
            </a:r>
          </a:p>
          <a:p>
            <a:endParaRPr lang="en-US" dirty="0"/>
          </a:p>
        </p:txBody>
      </p:sp>
      <p:sp>
        <p:nvSpPr>
          <p:cNvPr id="5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88985" y="4798823"/>
            <a:ext cx="8630728" cy="273844"/>
          </a:xfrm>
          <a:prstGeom prst="rect">
            <a:avLst/>
          </a:prstGeom>
        </p:spPr>
        <p:txBody>
          <a:bodyPr/>
          <a:lstStyle/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825" kern="0" dirty="0">
                <a:solidFill>
                  <a:srgbClr val="6194BF"/>
                </a:solidFill>
                <a:latin typeface="Arial" panose="020B0604020202020204" pitchFamily="34" charset="0"/>
              </a:rPr>
              <a:t>Bruix J et al. </a:t>
            </a:r>
            <a:r>
              <a:rPr lang="fr-FR" sz="825" i="1" kern="0" dirty="0">
                <a:solidFill>
                  <a:srgbClr val="6194BF"/>
                </a:solidFill>
                <a:latin typeface="Arial" panose="020B0604020202020204" pitchFamily="34" charset="0"/>
              </a:rPr>
              <a:t>Lancet</a:t>
            </a:r>
            <a:r>
              <a:rPr lang="fr-FR" sz="825" kern="0" dirty="0">
                <a:solidFill>
                  <a:srgbClr val="6194BF"/>
                </a:solidFill>
                <a:latin typeface="Arial" panose="020B0604020202020204" pitchFamily="34" charset="0"/>
              </a:rPr>
              <a:t>. 2017;389:56-66. Ikeda K et al. </a:t>
            </a:r>
            <a:r>
              <a:rPr lang="fr-FR" sz="825" i="1" kern="0" dirty="0">
                <a:solidFill>
                  <a:srgbClr val="6194BF"/>
                </a:solidFill>
                <a:latin typeface="Arial" panose="020B0604020202020204" pitchFamily="34" charset="0"/>
              </a:rPr>
              <a:t>J </a:t>
            </a:r>
            <a:r>
              <a:rPr lang="fr-FR" sz="825" i="1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Gastroenterol</a:t>
            </a:r>
            <a:r>
              <a:rPr lang="fr-FR" sz="825" kern="0" dirty="0">
                <a:solidFill>
                  <a:srgbClr val="6194BF"/>
                </a:solidFill>
                <a:latin typeface="Arial" panose="020B0604020202020204" pitchFamily="34" charset="0"/>
              </a:rPr>
              <a:t>. 2017;52:512-519. Kelley RK et al. </a:t>
            </a:r>
            <a:r>
              <a:rPr lang="fr-FR" sz="825" i="1" kern="0" dirty="0">
                <a:solidFill>
                  <a:srgbClr val="6194BF"/>
                </a:solidFill>
                <a:latin typeface="Arial" panose="020B0604020202020204" pitchFamily="34" charset="0"/>
              </a:rPr>
              <a:t>Ann </a:t>
            </a:r>
            <a:r>
              <a:rPr lang="fr-FR" sz="825" i="1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Oncol</a:t>
            </a:r>
            <a:r>
              <a:rPr lang="fr-FR" sz="825" kern="0" dirty="0">
                <a:solidFill>
                  <a:srgbClr val="6194BF"/>
                </a:solidFill>
                <a:latin typeface="Arial" panose="020B0604020202020204" pitchFamily="34" charset="0"/>
              </a:rPr>
              <a:t>. 2017;28:528-534. Zhu AX et al. </a:t>
            </a:r>
            <a:r>
              <a:rPr lang="fr-FR" sz="825" i="1" kern="0" dirty="0">
                <a:solidFill>
                  <a:srgbClr val="6194BF"/>
                </a:solidFill>
                <a:latin typeface="Arial" panose="020B0604020202020204" pitchFamily="34" charset="0"/>
              </a:rPr>
              <a:t>Lancet </a:t>
            </a:r>
            <a:r>
              <a:rPr lang="fr-FR" sz="825" i="1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Oncol</a:t>
            </a:r>
            <a:r>
              <a:rPr lang="fr-FR" sz="825" kern="0" dirty="0">
                <a:solidFill>
                  <a:srgbClr val="6194BF"/>
                </a:solidFill>
                <a:latin typeface="Arial" panose="020B0604020202020204" pitchFamily="34" charset="0"/>
              </a:rPr>
              <a:t>. 2015;16:859-870.</a:t>
            </a:r>
          </a:p>
        </p:txBody>
      </p:sp>
    </p:spTree>
    <p:extLst>
      <p:ext uri="{BB962C8B-B14F-4D97-AF65-F5344CB8AC3E}">
        <p14:creationId xmlns:p14="http://schemas.microsoft.com/office/powerpoint/2010/main" val="1843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2561"/>
            <a:ext cx="9066362" cy="857250"/>
          </a:xfrm>
        </p:spPr>
        <p:txBody>
          <a:bodyPr>
            <a:normAutofit/>
          </a:bodyPr>
          <a:lstStyle/>
          <a:p>
            <a:pPr algn="ctr"/>
            <a:r>
              <a:rPr lang="en-US" sz="3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Regorafenib</a:t>
            </a:r>
            <a:r>
              <a:rPr lang="en-CA" sz="3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vs Placebo </a:t>
            </a:r>
            <a:r>
              <a:rPr lang="en-CA" sz="3000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CA" sz="3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Second-Line (RESORCE)</a:t>
            </a:r>
            <a:endParaRPr lang="en-US" sz="30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idx="1"/>
          </p:nvPr>
        </p:nvSpPr>
        <p:spPr>
          <a:xfrm>
            <a:off x="1235145" y="3811342"/>
            <a:ext cx="5829300" cy="3314700"/>
          </a:xfrm>
        </p:spPr>
        <p:txBody>
          <a:bodyPr>
            <a:normAutofit/>
          </a:bodyPr>
          <a:lstStyle/>
          <a:p>
            <a:pPr marL="85725" indent="-85725"/>
            <a:r>
              <a:rPr lang="en-CA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patients received best supportive care </a:t>
            </a:r>
          </a:p>
          <a:p>
            <a:pPr marL="85725" indent="-85725"/>
            <a:r>
              <a:rPr lang="en-CA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Patients were treated until disease progression, death, or unacceptable toxicity</a:t>
            </a:r>
          </a:p>
          <a:p>
            <a:pPr marL="85725" indent="-85725"/>
            <a:r>
              <a:rPr lang="en-CA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endpoint: OS in ITT population</a:t>
            </a:r>
          </a:p>
          <a:p>
            <a:pPr marL="85725" indent="-85725"/>
            <a:r>
              <a:rPr lang="en-CA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Secondary endpoints: PFS, TTP, RR, DCR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43040" y="4780353"/>
            <a:ext cx="5623322" cy="273844"/>
          </a:xfrm>
          <a:prstGeom prst="rect">
            <a:avLst/>
          </a:prstGeom>
        </p:spPr>
        <p:txBody>
          <a:bodyPr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Bruix J et al. </a:t>
            </a:r>
            <a:r>
              <a:rPr lang="fr-FR" sz="900" i="1" kern="0" dirty="0">
                <a:solidFill>
                  <a:srgbClr val="6194BF"/>
                </a:solidFill>
                <a:latin typeface="Arial" panose="020B0604020202020204" pitchFamily="34" charset="0"/>
              </a:rPr>
              <a:t>Lancet</a:t>
            </a: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. 2017;389:56-66</a:t>
            </a:r>
            <a:r>
              <a:rPr lang="fr-FR" sz="900" kern="0" dirty="0">
                <a:solidFill>
                  <a:srgbClr val="000000"/>
                </a:solidFill>
              </a:rPr>
              <a:t>. </a:t>
            </a:r>
            <a:endParaRPr lang="en-US" sz="900" kern="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3899141" y="2385813"/>
            <a:ext cx="324000" cy="2387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" name="Rectangle 5"/>
          <p:cNvSpPr/>
          <p:nvPr/>
        </p:nvSpPr>
        <p:spPr>
          <a:xfrm>
            <a:off x="1834192" y="2033200"/>
            <a:ext cx="171450" cy="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2381" y="2392749"/>
            <a:ext cx="171450" cy="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</a:endParaRPr>
          </a:p>
        </p:txBody>
      </p:sp>
      <p:sp>
        <p:nvSpPr>
          <p:cNvPr id="9" name="Rounded Rectangle 2"/>
          <p:cNvSpPr>
            <a:spLocks noChangeArrowheads="1"/>
          </p:cNvSpPr>
          <p:nvPr/>
        </p:nvSpPr>
        <p:spPr bwMode="auto">
          <a:xfrm>
            <a:off x="1235145" y="1004500"/>
            <a:ext cx="2778295" cy="2710250"/>
          </a:xfrm>
          <a:prstGeom prst="roundRect">
            <a:avLst>
              <a:gd name="adj" fmla="val 16667"/>
            </a:avLst>
          </a:prstGeom>
          <a:solidFill>
            <a:srgbClr val="9F1A2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304F4D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rgbClr val="304F4D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rgbClr val="304F4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rgbClr val="304F4D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defTabSz="685800" eaLnBrk="1" fontAlgn="auto" hangingPunct="1">
              <a:spcBef>
                <a:spcPct val="0"/>
              </a:spcBef>
              <a:spcAft>
                <a:spcPts val="450"/>
              </a:spcAft>
              <a:buClr>
                <a:srgbClr val="FFFFFF"/>
              </a:buClr>
              <a:buNone/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HCC patients with documented radiologic progression during </a:t>
            </a:r>
            <a:r>
              <a:rPr lang="en-US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sorafenib</a:t>
            </a: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 treatment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Stratified by</a:t>
            </a:r>
          </a:p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Geographic region        (Asia vs rest of the world)</a:t>
            </a:r>
          </a:p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Macrovascular invasion</a:t>
            </a:r>
          </a:p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Extrahepatic disease</a:t>
            </a:r>
          </a:p>
          <a:p>
            <a:pPr marL="214313" indent="-214313" defTabSz="6858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ECOG PS (0 vs 1)</a:t>
            </a:r>
          </a:p>
          <a:p>
            <a:pPr marL="214313" indent="-214313" defTabSz="685800" eaLnBrk="1" fontAlgn="auto" hangingPunct="1">
              <a:spcBef>
                <a:spcPct val="0"/>
              </a:spcBef>
              <a:spcAft>
                <a:spcPts val="450"/>
              </a:spcAft>
              <a:buClr>
                <a:srgbClr val="FFFFFF"/>
              </a:buClr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AFP (&lt; or </a:t>
            </a: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S PGothic" pitchFamily="34" charset="-128"/>
                <a:sym typeface="Arial" pitchFamily="34" charset="0"/>
              </a:rPr>
              <a:t>≥ </a:t>
            </a: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sym typeface="Arial" pitchFamily="34" charset="0"/>
              </a:rPr>
              <a:t>400 ng/mL)</a:t>
            </a:r>
          </a:p>
          <a:p>
            <a:pPr defTabSz="685800" eaLnBrk="1" fontAlgn="auto" hangingPunct="1">
              <a:spcBef>
                <a:spcPct val="0"/>
              </a:spcBef>
              <a:spcAft>
                <a:spcPts val="0"/>
              </a:spcAft>
              <a:buClr>
                <a:srgbClr val="FFFFFF"/>
              </a:buClr>
              <a:buNone/>
              <a:defRPr/>
            </a:pPr>
            <a:r>
              <a:rPr lang="en-US" altLang="en-US" sz="1350" b="1" kern="0" dirty="0">
                <a:solidFill>
                  <a:srgbClr val="FFFFFF"/>
                </a:solidFill>
                <a:ea typeface="MS PGothic" pitchFamily="34" charset="-128"/>
                <a:sym typeface="Arial" pitchFamily="34" charset="0"/>
              </a:rPr>
              <a:t>N = 573</a:t>
            </a:r>
          </a:p>
        </p:txBody>
      </p:sp>
      <p:sp>
        <p:nvSpPr>
          <p:cNvPr id="10" name="Oval 3"/>
          <p:cNvSpPr>
            <a:spLocks noChangeArrowheads="1"/>
          </p:cNvSpPr>
          <p:nvPr/>
        </p:nvSpPr>
        <p:spPr bwMode="auto">
          <a:xfrm>
            <a:off x="4226267" y="2142336"/>
            <a:ext cx="491400" cy="491728"/>
          </a:xfrm>
          <a:prstGeom prst="ellipse">
            <a:avLst/>
          </a:prstGeom>
          <a:solidFill>
            <a:schemeClr val="tx1"/>
          </a:solidFill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304F4D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rgbClr val="304F4D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rgbClr val="304F4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rgbClr val="304F4D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1350" b="1" kern="0" dirty="0">
                <a:solidFill>
                  <a:prstClr val="white"/>
                </a:solidFill>
                <a:latin typeface="Arial"/>
              </a:rPr>
              <a:t>R</a:t>
            </a:r>
          </a:p>
        </p:txBody>
      </p:sp>
      <p:sp>
        <p:nvSpPr>
          <p:cNvPr id="11" name="Rounded Rectangle 4"/>
          <p:cNvSpPr>
            <a:spLocks noChangeArrowheads="1"/>
          </p:cNvSpPr>
          <p:nvPr/>
        </p:nvSpPr>
        <p:spPr bwMode="auto">
          <a:xfrm>
            <a:off x="5034371" y="1257300"/>
            <a:ext cx="2808119" cy="964692"/>
          </a:xfrm>
          <a:prstGeom prst="roundRect">
            <a:avLst>
              <a:gd name="adj" fmla="val 16667"/>
            </a:avLst>
          </a:prstGeom>
          <a:solidFill>
            <a:srgbClr val="00206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304F4D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rgbClr val="304F4D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rgbClr val="304F4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rgbClr val="304F4D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1350" b="1" kern="0" dirty="0">
                <a:solidFill>
                  <a:srgbClr val="FFFFFF"/>
                </a:solidFill>
                <a:latin typeface="Arial"/>
              </a:rPr>
              <a:t>Regorafenib </a:t>
            </a:r>
          </a:p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1350" b="1" kern="0" dirty="0">
                <a:solidFill>
                  <a:srgbClr val="FFFFFF"/>
                </a:solidFill>
                <a:latin typeface="Arial"/>
              </a:rPr>
              <a:t>160 mg orally;</a:t>
            </a:r>
          </a:p>
          <a:p>
            <a:pPr algn="ctr" defTabSz="685800" eaLnBrk="1" fontAlgn="auto" hangingPunct="1">
              <a:spcBef>
                <a:spcPct val="0"/>
              </a:spcBef>
              <a:spcAft>
                <a:spcPts val="450"/>
              </a:spcAft>
              <a:buClrTx/>
              <a:buNone/>
              <a:defRPr/>
            </a:pPr>
            <a:r>
              <a:rPr lang="en-US" altLang="en-US" sz="1350" b="1" kern="0" dirty="0">
                <a:solidFill>
                  <a:srgbClr val="FFFFFF"/>
                </a:solidFill>
                <a:latin typeface="Arial"/>
              </a:rPr>
              <a:t>3 wk on, 1 wk off (4 wk cycle)</a:t>
            </a:r>
          </a:p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379</a:t>
            </a:r>
            <a:endParaRPr lang="en-US" altLang="en-US" sz="13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ounded Rectangle 20"/>
          <p:cNvSpPr>
            <a:spLocks noChangeArrowheads="1"/>
          </p:cNvSpPr>
          <p:nvPr/>
        </p:nvSpPr>
        <p:spPr bwMode="auto">
          <a:xfrm>
            <a:off x="5034371" y="2628900"/>
            <a:ext cx="2808119" cy="6750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anchor="ctr"/>
          <a:lstStyle>
            <a:lvl1pPr>
              <a:spcBef>
                <a:spcPct val="20000"/>
              </a:spcBef>
              <a:buClr>
                <a:srgbClr val="304F4D"/>
              </a:buClr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lr>
                <a:srgbClr val="304F4D"/>
              </a:buClr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143000" indent="-228600">
              <a:spcBef>
                <a:spcPct val="20000"/>
              </a:spcBef>
              <a:buClr>
                <a:srgbClr val="304F4D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600200" indent="-228600">
              <a:spcBef>
                <a:spcPct val="20000"/>
              </a:spcBef>
              <a:buClr>
                <a:srgbClr val="304F4D"/>
              </a:buClr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057400" indent="-228600">
              <a:spcBef>
                <a:spcPct val="20000"/>
              </a:spcBef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04F4D"/>
              </a:buClr>
              <a:buChar char="»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US" altLang="en-US" sz="1350" b="1" kern="0" dirty="0">
                <a:solidFill>
                  <a:srgbClr val="FFFFFF"/>
                </a:solidFill>
              </a:rPr>
              <a:t>Placebo</a:t>
            </a:r>
          </a:p>
          <a:p>
            <a:pPr algn="ctr" defTabSz="685800" eaLnBrk="1" fontAlgn="auto" hangingPunct="1">
              <a:spcBef>
                <a:spcPct val="0"/>
              </a:spcBef>
              <a:spcAft>
                <a:spcPts val="0"/>
              </a:spcAft>
              <a:buClrTx/>
              <a:buNone/>
              <a:defRPr/>
            </a:pPr>
            <a:r>
              <a:rPr lang="en-CA" altLang="en-US" sz="135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 = 194</a:t>
            </a:r>
            <a:endParaRPr lang="en-US" altLang="en-US" sz="1350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3" name="Straight Arrow Connector 12"/>
          <p:cNvCxnSpPr>
            <a:stCxn id="10" idx="6"/>
          </p:cNvCxnSpPr>
          <p:nvPr/>
        </p:nvCxnSpPr>
        <p:spPr bwMode="auto">
          <a:xfrm flipV="1">
            <a:off x="4717668" y="2085643"/>
            <a:ext cx="309845" cy="30255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10" idx="6"/>
          </p:cNvCxnSpPr>
          <p:nvPr/>
        </p:nvCxnSpPr>
        <p:spPr bwMode="auto">
          <a:xfrm>
            <a:off x="4717668" y="2388200"/>
            <a:ext cx="316703" cy="31389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5" name="TextBox 14"/>
          <p:cNvSpPr txBox="1"/>
          <p:nvPr/>
        </p:nvSpPr>
        <p:spPr>
          <a:xfrm>
            <a:off x="4264218" y="2661850"/>
            <a:ext cx="41549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kern="0" dirty="0">
                <a:solidFill>
                  <a:srgbClr val="000000"/>
                </a:solidFill>
              </a:rPr>
              <a:t>2:1</a:t>
            </a:r>
          </a:p>
        </p:txBody>
      </p:sp>
    </p:spTree>
    <p:extLst>
      <p:ext uri="{BB962C8B-B14F-4D97-AF65-F5344CB8AC3E}">
        <p14:creationId xmlns:p14="http://schemas.microsoft.com/office/powerpoint/2010/main" val="220612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41596" y="-57150"/>
            <a:ext cx="5829300" cy="857250"/>
          </a:xfrm>
        </p:spPr>
        <p:txBody>
          <a:bodyPr/>
          <a:lstStyle/>
          <a:p>
            <a:r>
              <a:rPr lang="en-US" sz="27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RESORCE Trial: Overall Survival</a:t>
            </a:r>
            <a:r>
              <a:rPr lang="en-US" sz="2700" baseline="300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700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86513" y="4757082"/>
            <a:ext cx="2623185" cy="273844"/>
          </a:xfrm>
          <a:prstGeom prst="rect">
            <a:avLst/>
          </a:prstGeom>
        </p:spPr>
        <p:txBody>
          <a:bodyPr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kern="0" baseline="30000" dirty="0">
                <a:solidFill>
                  <a:srgbClr val="6194BF"/>
                </a:solidFill>
                <a:latin typeface="Arial" panose="020B0604020202020204" pitchFamily="34" charset="0"/>
              </a:rPr>
              <a:t>a </a:t>
            </a:r>
            <a:r>
              <a:rPr lang="fr-FR" sz="900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Based</a:t>
            </a: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 on </a:t>
            </a:r>
            <a:r>
              <a:rPr lang="fr-FR" sz="900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mRECIST</a:t>
            </a: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.</a:t>
            </a:r>
            <a:endParaRPr lang="fr-FR" sz="900" kern="0" baseline="30000" dirty="0">
              <a:solidFill>
                <a:srgbClr val="6194BF"/>
              </a:solidFill>
              <a:latin typeface="Arial" panose="020B0604020202020204" pitchFamily="34" charset="0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1. Bruix J et al. </a:t>
            </a:r>
            <a:r>
              <a:rPr lang="fr-FR" sz="900" i="1" kern="0" dirty="0">
                <a:solidFill>
                  <a:srgbClr val="6194BF"/>
                </a:solidFill>
                <a:latin typeface="Arial" panose="020B0604020202020204" pitchFamily="34" charset="0"/>
              </a:rPr>
              <a:t>Lancet</a:t>
            </a: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. 2017;389:56-66. </a:t>
            </a:r>
            <a:endParaRPr lang="en-US" sz="900" kern="0" dirty="0">
              <a:solidFill>
                <a:srgbClr val="6194BF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17585" y="1263775"/>
            <a:ext cx="4644520" cy="3393185"/>
            <a:chOff x="990600" y="1746192"/>
            <a:chExt cx="6192693" cy="4524246"/>
          </a:xfrm>
        </p:grpSpPr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0600" y="1752600"/>
              <a:ext cx="6192693" cy="451783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TextBox 2"/>
            <p:cNvSpPr txBox="1"/>
            <p:nvPr/>
          </p:nvSpPr>
          <p:spPr>
            <a:xfrm rot="16200000">
              <a:off x="-66517" y="3145720"/>
              <a:ext cx="3153000" cy="3539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25" b="1" kern="0" dirty="0">
                  <a:solidFill>
                    <a:sysClr val="windowText" lastClr="000000"/>
                  </a:solidFill>
                </a:rPr>
                <a:t>Probability of Overall </a:t>
              </a:r>
              <a:r>
                <a:rPr lang="en-US" sz="1125" b="1" kern="0" dirty="0" err="1">
                  <a:solidFill>
                    <a:sysClr val="windowText" lastClr="000000"/>
                  </a:solidFill>
                </a:rPr>
                <a:t>Survival,</a:t>
              </a:r>
              <a:r>
                <a:rPr lang="en-US" sz="1125" b="1" kern="0" baseline="30000" dirty="0" err="1">
                  <a:solidFill>
                    <a:sysClr val="windowText" lastClr="000000"/>
                  </a:solidFill>
                </a:rPr>
                <a:t>a</a:t>
              </a:r>
              <a:r>
                <a:rPr lang="en-US" sz="1125" b="1" kern="0" dirty="0">
                  <a:solidFill>
                    <a:sysClr val="windowText" lastClr="000000"/>
                  </a:solidFill>
                </a:rPr>
                <a:t> %</a:t>
              </a:r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22152"/>
              </p:ext>
            </p:extLst>
          </p:nvPr>
        </p:nvGraphicFramePr>
        <p:xfrm>
          <a:off x="4180450" y="800100"/>
          <a:ext cx="4661625" cy="175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41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810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9637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19028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9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34305" marB="34305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Regorafenib</a:t>
                      </a:r>
                      <a:br>
                        <a:rPr kumimoji="0" lang="en-US" altLang="en-US" sz="11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kumimoji="0" lang="en-US" altLang="en-US" sz="11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379)</a:t>
                      </a:r>
                      <a:endParaRPr kumimoji="0" lang="en-US" alt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34305" marB="34305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Placebo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(n = 194)</a:t>
                      </a:r>
                      <a:endParaRPr kumimoji="0" lang="en-US" alt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34305" marB="34305" anchor="ctr" horzOverflow="overflow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2669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Events</a:t>
                      </a:r>
                    </a:p>
                  </a:txBody>
                  <a:tcPr marL="68591" marR="68591" marT="25708" marB="25708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 (61%)</a:t>
                      </a:r>
                    </a:p>
                  </a:txBody>
                  <a:tcPr marL="68591" marR="68591" marT="25708" marB="25708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140 (72%)</a:t>
                      </a:r>
                    </a:p>
                  </a:txBody>
                  <a:tcPr marL="68591" marR="68591" marT="25708" marB="25708" anchor="ctr" horzOverflow="overflow">
                    <a:solidFill>
                      <a:srgbClr val="CECC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276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Censored</a:t>
                      </a:r>
                    </a:p>
                  </a:txBody>
                  <a:tcPr marL="68591" marR="68591" marT="25708" marB="25708" anchor="ctr" horzOverflow="overflow"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147 (39%)</a:t>
                      </a:r>
                    </a:p>
                  </a:txBody>
                  <a:tcPr marL="68591" marR="68591" marT="25708" marB="25708" anchor="ctr" horzOverflow="overflow"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0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54 (28%)</a:t>
                      </a:r>
                    </a:p>
                  </a:txBody>
                  <a:tcPr marL="68591" marR="68591" marT="25708" marB="25708" anchor="ctr" horzOverflow="overflow">
                    <a:solidFill>
                      <a:srgbClr val="E8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890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100" b="1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Median OS, mo (95% CI)</a:t>
                      </a:r>
                      <a:endParaRPr kumimoji="0" lang="en-US" altLang="en-US" sz="11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34305" marB="34305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10.6 (9.1-12.1)</a:t>
                      </a:r>
                    </a:p>
                  </a:txBody>
                  <a:tcPr marL="68587" marR="68587" marT="34305" marB="34305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7.8 (6.3-8.8) </a:t>
                      </a:r>
                      <a:endParaRPr kumimoji="0" lang="en-US" altLang="en-US" sz="11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7" marR="68587" marT="34305" marB="34305" anchor="ctr" horzOverflow="overflow">
                    <a:solidFill>
                      <a:srgbClr val="CECC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046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100" b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HR (95% CI)</a:t>
                      </a:r>
                      <a:endParaRPr kumimoji="0" lang="en-US" altLang="en-US" sz="11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68587" marR="68587" marT="34305" marB="34305" anchor="ctr" horzOverflow="overflow">
                    <a:solidFill>
                      <a:srgbClr val="E8E7E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5000"/>
                        </a:lnSpc>
                        <a:spcBef>
                          <a:spcPct val="0"/>
                        </a:spcBef>
                        <a:spcAft>
                          <a:spcPct val="20000"/>
                        </a:spcAft>
                        <a:buClr>
                          <a:schemeClr val="tx2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1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0.63 (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0.50-0.79</a:t>
                      </a:r>
                      <a:r>
                        <a:rPr kumimoji="0" lang="en-US" altLang="en-US" sz="11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kumimoji="0" lang="en-US" altLang="en-US" sz="11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1100" i="1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</a:t>
                      </a:r>
                      <a:r>
                        <a:rPr kumimoji="0" lang="en-US" altLang="en-US" sz="110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&lt; .0001 (2-sided)</a:t>
                      </a:r>
                      <a:endParaRPr kumimoji="0" lang="de-DE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7" marR="68587" marT="34305" marB="34305" anchor="ctr" horzOverflow="overflow">
                    <a:solidFill>
                      <a:srgbClr val="E8E7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91449" marR="91449" marT="45740" marB="45740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538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2222558"/>
            <a:ext cx="9144000" cy="985838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altLang="en-US" sz="21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dirty="0">
                <a:solidFill>
                  <a:schemeClr val="hlink"/>
                </a:solidFill>
                <a:latin typeface="Times New Roman" panose="02020603050405020304" pitchFamily="18" charset="0"/>
              </a:rPr>
              <a:t>Andrew X. Zhu, MD, PhD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dirty="0">
                <a:solidFill>
                  <a:schemeClr val="hlink"/>
                </a:solidFill>
                <a:latin typeface="Times New Roman" panose="02020603050405020304" pitchFamily="18" charset="0"/>
              </a:rPr>
              <a:t>Professor of Medicine, Harvard Medical School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altLang="en-US" sz="2100" dirty="0">
                <a:solidFill>
                  <a:schemeClr val="hlink"/>
                </a:solidFill>
                <a:latin typeface="Times New Roman" panose="02020603050405020304" pitchFamily="18" charset="0"/>
              </a:rPr>
              <a:t>Director, Liver Cancer Research, MGH Cancer Center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1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1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1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100" b="1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1425179" y="759263"/>
            <a:ext cx="6324600" cy="1506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zh-CN" sz="3300" b="1" dirty="0">
              <a:solidFill>
                <a:srgbClr val="333399"/>
              </a:solidFill>
              <a:latin typeface="Times" panose="02020603050405020304" pitchFamily="18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14475" y="381727"/>
            <a:ext cx="63722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dirty="0">
                <a:solidFill>
                  <a:schemeClr val="accent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Selection and Sequencing of FDA-Approved Therapies for Patients with Previously Treated Advanced HCC </a:t>
            </a:r>
            <a:endParaRPr lang="en-US" sz="3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029" descr="MGHC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95" r="54045" b="20111"/>
          <a:stretch/>
        </p:blipFill>
        <p:spPr bwMode="auto">
          <a:xfrm>
            <a:off x="-4597" y="4389835"/>
            <a:ext cx="2690647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29" descr="MGHC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2" t="20995" r="2626" b="20111"/>
          <a:stretch/>
        </p:blipFill>
        <p:spPr bwMode="auto">
          <a:xfrm>
            <a:off x="7673207" y="4389835"/>
            <a:ext cx="136569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588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020" y="67293"/>
            <a:ext cx="5829300" cy="857250"/>
          </a:xfrm>
        </p:spPr>
        <p:txBody>
          <a:bodyPr/>
          <a:lstStyle/>
          <a:p>
            <a:r>
              <a:rPr lang="en-US" sz="2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RESORCE Trial: Efficacy</a:t>
            </a:r>
            <a:r>
              <a:rPr lang="en-US" sz="2700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7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78083" y="4786808"/>
            <a:ext cx="5623322" cy="273844"/>
          </a:xfrm>
          <a:prstGeom prst="rect">
            <a:avLst/>
          </a:prstGeom>
        </p:spPr>
        <p:txBody>
          <a:bodyPr/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kern="0" baseline="30000" dirty="0">
                <a:solidFill>
                  <a:srgbClr val="6194BF"/>
                </a:solidFill>
                <a:latin typeface="Arial" panose="020B0604020202020204" pitchFamily="34" charset="0"/>
              </a:rPr>
              <a:t>a </a:t>
            </a:r>
            <a:r>
              <a:rPr lang="fr-FR" sz="900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Based</a:t>
            </a: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 on </a:t>
            </a:r>
            <a:r>
              <a:rPr lang="fr-FR" sz="900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mRECIST</a:t>
            </a: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.</a:t>
            </a:r>
            <a:endParaRPr lang="fr-FR" sz="900" kern="0" baseline="30000" dirty="0">
              <a:solidFill>
                <a:srgbClr val="6194BF"/>
              </a:solidFill>
              <a:latin typeface="Arial" panose="020B0604020202020204" pitchFamily="34" charset="0"/>
            </a:endParaRPr>
          </a:p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900" kern="0" dirty="0" smtClean="0">
                <a:solidFill>
                  <a:srgbClr val="6194BF"/>
                </a:solidFill>
                <a:latin typeface="Arial" panose="020B0604020202020204" pitchFamily="34" charset="0"/>
              </a:rPr>
              <a:t>1. Bruix </a:t>
            </a: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J et al. </a:t>
            </a:r>
            <a:r>
              <a:rPr lang="fr-FR" sz="900" i="1" kern="0" dirty="0">
                <a:solidFill>
                  <a:srgbClr val="6194BF"/>
                </a:solidFill>
                <a:latin typeface="Arial" panose="020B0604020202020204" pitchFamily="34" charset="0"/>
              </a:rPr>
              <a:t>Lancet</a:t>
            </a:r>
            <a:r>
              <a:rPr lang="fr-FR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. 2017;389:56-66. </a:t>
            </a:r>
            <a:endParaRPr lang="en-US" sz="900" kern="0" dirty="0">
              <a:solidFill>
                <a:srgbClr val="6194BF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2" name="Content Placeholder 3"/>
          <p:cNvGraphicFramePr>
            <a:graphicFrameLocks noGrp="1"/>
          </p:cNvGraphicFramePr>
          <p:nvPr>
            <p:extLst/>
          </p:nvPr>
        </p:nvGraphicFramePr>
        <p:xfrm>
          <a:off x="1461289" y="972333"/>
          <a:ext cx="6225778" cy="35425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8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43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30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716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42167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Endpoint</a:t>
                      </a:r>
                      <a:r>
                        <a:rPr kumimoji="0" lang="en-US" altLang="en-US" sz="1500" u="none" strike="noStrike" cap="none" normalizeH="0" baseline="3000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Regorafenib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 = 379)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Placebo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 = 194)</a:t>
                      </a:r>
                      <a:endParaRPr kumimoji="0" lang="en-US" altLang="en-US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Statistic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286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Median OS, mo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10.6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7.8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 = 0.63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.0001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86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Median PFS, mo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3.1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 = 0.46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.001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E8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86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Median TTP, mo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1.5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HR = 0.44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.001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ORR, %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10.6</a:t>
                      </a:r>
                      <a:endParaRPr kumimoji="0" lang="en-US" altLang="en-US" sz="15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4.1</a:t>
                      </a:r>
                      <a:endParaRPr kumimoji="0" lang="en-US" alt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0411" marR="70411" marT="34290" marB="34290" anchor="ctr" horzOverflow="overflow"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= .005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E8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DCR, %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65.2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36.1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5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r>
                        <a:rPr kumimoji="0" lang="en-US" alt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&lt; .001</a:t>
                      </a:r>
                    </a:p>
                  </a:txBody>
                  <a:tcPr marL="70411" marR="70411" marT="34290" marB="34290" anchor="ctr" horzOverflow="overflow">
                    <a:solidFill>
                      <a:srgbClr val="CECC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5736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2"/>
                </a:solidFill>
              </a:rPr>
              <a:t>RESORCE Trial: Safety</a:t>
            </a:r>
            <a:r>
              <a:rPr lang="en-US" baseline="30000" dirty="0">
                <a:solidFill>
                  <a:schemeClr val="accent2"/>
                </a:solidFill>
              </a:rPr>
              <a:t>1</a:t>
            </a:r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3"/>
          </p:nvPr>
        </p:nvSpPr>
        <p:spPr>
          <a:xfrm>
            <a:off x="1280160" y="4767263"/>
            <a:ext cx="5623560" cy="273844"/>
          </a:xfrm>
        </p:spPr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350" kern="0" dirty="0">
                <a:solidFill>
                  <a:srgbClr val="000000"/>
                </a:solidFill>
              </a:rPr>
              <a:t>1. Bruix J et al. </a:t>
            </a:r>
            <a:r>
              <a:rPr lang="fr-FR" sz="1350" i="1" kern="0" dirty="0">
                <a:solidFill>
                  <a:srgbClr val="000000"/>
                </a:solidFill>
              </a:rPr>
              <a:t>Lancet</a:t>
            </a:r>
            <a:r>
              <a:rPr lang="fr-FR" sz="1350" kern="0" dirty="0">
                <a:solidFill>
                  <a:srgbClr val="000000"/>
                </a:solidFill>
              </a:rPr>
              <a:t>. 2017;389:56-66. </a:t>
            </a:r>
            <a:endParaRPr lang="en-US" sz="1350" kern="0" dirty="0">
              <a:solidFill>
                <a:srgbClr val="00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51571"/>
              </p:ext>
            </p:extLst>
          </p:nvPr>
        </p:nvGraphicFramePr>
        <p:xfrm>
          <a:off x="1457717" y="971550"/>
          <a:ext cx="6233264" cy="3486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71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87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47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74295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AE, %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Regorafenib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 = 379)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Placebo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(n = </a:t>
                      </a:r>
                      <a:r>
                        <a:rPr kumimoji="0" lang="en-US" altLang="en-U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193)</a:t>
                      </a:r>
                      <a:endParaRPr kumimoji="0" lang="en-US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Any ≥grade 3 AE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68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+mn-cs"/>
                        </a:rPr>
                        <a:t>39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>
                      <a:lvl1pPr marL="342900" indent="-23177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Hypertension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68580" marT="34290" marB="3429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15.2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>
                      <a:lvl1pPr marL="342900" indent="-23177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HFSR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68580" marT="34290" marB="3429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12.6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0.5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>
                      <a:lvl1pPr marL="342900" indent="-23177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Fatigue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68580" marT="34290" marB="3429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9.1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4.7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>
                      <a:lvl1pPr marL="342900" indent="-231775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11112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Diarrhea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37160" marR="68580" marT="34290" marB="34290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3.2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429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Dose modifications due to AEs</a:t>
                      </a:r>
                      <a:endParaRPr kumimoji="0" lang="en-US" alt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68.2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31.1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Drug discontinuations due to AEs</a:t>
                      </a: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19</a:t>
                      </a: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42900"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Deaths occurring ≤30 days after last dose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13.4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Wingdings" pitchFamily="2" charset="2"/>
                        <a:defRPr sz="22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1pPr>
                      <a:lvl2pPr marL="742950" indent="-28575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2pPr>
                      <a:lvl3pPr marL="11430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20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3pPr>
                      <a:lvl4pPr marL="16002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4pPr>
                      <a:lvl5pPr marL="2057400" indent="-228600" ea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700"/>
                        </a:spcAft>
                        <a:buClr>
                          <a:srgbClr val="FEFDDE"/>
                        </a:buClr>
                        <a:buFont typeface="Arial" pitchFamily="34" charset="0"/>
                        <a:defRPr sz="1600">
                          <a:solidFill>
                            <a:srgbClr val="FEFDDE"/>
                          </a:solidFill>
                          <a:latin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19.7</a:t>
                      </a:r>
                      <a:endParaRPr kumimoji="0" lang="en-US" alt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6" marR="68586" marT="34295" marB="34295" anchor="ctr" horzOverflow="overflow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7021746" y="4835035"/>
              <a:ext cx="952020" cy="24975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08448" y="6416833"/>
                <a:ext cx="13291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7473456" y="4903615"/>
              <a:ext cx="501930" cy="1053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10728" y="6508273"/>
                <a:ext cx="729000" cy="20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863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Title 1"/>
          <p:cNvSpPr>
            <a:spLocks noGrp="1" noChangeAspect="1"/>
          </p:cNvSpPr>
          <p:nvPr>
            <p:ph type="title" idx="4294967295"/>
          </p:nvPr>
        </p:nvSpPr>
        <p:spPr>
          <a:xfrm>
            <a:off x="586597" y="1319689"/>
            <a:ext cx="2152650" cy="276225"/>
          </a:xfrm>
        </p:spPr>
        <p:txBody>
          <a:bodyPr>
            <a:normAutofit fontScale="90000"/>
          </a:bodyPr>
          <a:lstStyle/>
          <a:p>
            <a:r>
              <a:rPr lang="en-US" altLang="en-US" sz="1350" dirty="0" smtClean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AFP </a:t>
            </a:r>
            <a:r>
              <a:rPr lang="en-US" altLang="en-US" sz="1350" dirty="0">
                <a:latin typeface="Arial" panose="020B0604020202020204" pitchFamily="34" charset="0"/>
                <a:cs typeface="Arial" panose="020B0604020202020204" pitchFamily="34" charset="0"/>
              </a:rPr>
              <a:t>400 ng/mL </a:t>
            </a:r>
          </a:p>
        </p:txBody>
      </p:sp>
      <p:sp>
        <p:nvSpPr>
          <p:cNvPr id="150531" name="Rectangle 4"/>
          <p:cNvSpPr>
            <a:spLocks noChangeAspect="1" noChangeArrowheads="1"/>
          </p:cNvSpPr>
          <p:nvPr/>
        </p:nvSpPr>
        <p:spPr bwMode="auto">
          <a:xfrm>
            <a:off x="5424964" y="1319689"/>
            <a:ext cx="2224088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spcBef>
                <a:spcPct val="20000"/>
              </a:spcBef>
              <a:buChar char="•"/>
              <a:defRPr sz="2600">
                <a:solidFill>
                  <a:srgbClr val="000033"/>
                </a:solidFill>
                <a:latin typeface="Times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rgbClr val="000033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rgbClr val="000033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9pPr>
          </a:lstStyle>
          <a:p>
            <a:pPr algn="ctr" defTabSz="3429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13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AFP </a:t>
            </a:r>
            <a:r>
              <a:rPr lang="en-US" altLang="en-US" sz="13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sym typeface="Symbol" panose="05050102010706020507" pitchFamily="18" charset="2"/>
              </a:rPr>
              <a:t>&lt;</a:t>
            </a:r>
            <a:r>
              <a:rPr lang="en-US" altLang="en-US" sz="1350" b="1" kern="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400 ng/mL </a:t>
            </a:r>
          </a:p>
        </p:txBody>
      </p:sp>
      <p:sp>
        <p:nvSpPr>
          <p:cNvPr id="150532" name="Rectangle 1"/>
          <p:cNvSpPr>
            <a:spLocks noChangeArrowheads="1"/>
          </p:cNvSpPr>
          <p:nvPr/>
        </p:nvSpPr>
        <p:spPr bwMode="auto">
          <a:xfrm>
            <a:off x="676894" y="253879"/>
            <a:ext cx="790896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>
              <a:spcBef>
                <a:spcPct val="20000"/>
              </a:spcBef>
              <a:buChar char="•"/>
              <a:defRPr sz="2600">
                <a:solidFill>
                  <a:srgbClr val="000033"/>
                </a:solidFill>
                <a:latin typeface="Times" panose="02020603050405020304" pitchFamily="18" charset="0"/>
              </a:defRPr>
            </a:lvl1pPr>
            <a:lvl2pPr marL="742950" indent="-285750" defTabSz="457200">
              <a:spcBef>
                <a:spcPct val="20000"/>
              </a:spcBef>
              <a:buChar char="–"/>
              <a:defRPr sz="2400">
                <a:solidFill>
                  <a:srgbClr val="000033"/>
                </a:solidFill>
                <a:latin typeface="Times" panose="02020603050405020304" pitchFamily="18" charset="0"/>
              </a:defRPr>
            </a:lvl2pPr>
            <a:lvl3pPr marL="1143000" indent="-228600" defTabSz="457200">
              <a:spcBef>
                <a:spcPct val="20000"/>
              </a:spcBef>
              <a:buChar char="•"/>
              <a:defRPr sz="2000">
                <a:solidFill>
                  <a:srgbClr val="000033"/>
                </a:solidFill>
                <a:latin typeface="Times" panose="02020603050405020304" pitchFamily="18" charset="0"/>
              </a:defRPr>
            </a:lvl3pPr>
            <a:lvl4pPr marL="1600200" indent="-228600" defTabSz="457200">
              <a:spcBef>
                <a:spcPct val="20000"/>
              </a:spcBef>
              <a:buChar char="–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4pPr>
            <a:lvl5pPr marL="2057400" indent="-228600" defTabSz="457200">
              <a:spcBef>
                <a:spcPct val="20000"/>
              </a:spcBef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0033"/>
                </a:solidFill>
                <a:latin typeface="Times" panose="02020603050405020304" pitchFamily="18" charset="0"/>
              </a:defRPr>
            </a:lvl9pPr>
          </a:lstStyle>
          <a:p>
            <a:pPr algn="ctr" defTabSz="342900" eaLnBrk="1" fontAlgn="auto" hangingPunct="1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en-US" sz="2700" b="1" kern="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REACH: Overall Survival in Patients With </a:t>
            </a:r>
            <a:r>
              <a:rPr lang="en-US" altLang="en-US" sz="2700" b="1" kern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Baseline </a:t>
            </a:r>
            <a:r>
              <a:rPr lang="en-US" altLang="en-US" sz="2700" b="1" kern="0" smtClean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Alpha</a:t>
            </a:r>
            <a:r>
              <a:rPr lang="en-US" altLang="en-US" sz="2700" b="1" kern="0" smtClean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‑Fetoprotein </a:t>
            </a:r>
            <a:r>
              <a:rPr lang="en-US" altLang="en-US" sz="2700" b="1" kern="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  <a:sym typeface="Symbol" panose="05050102010706020507" pitchFamily="18" charset="2"/>
              </a:rPr>
              <a:t> or &lt; </a:t>
            </a:r>
            <a:r>
              <a:rPr lang="en-US" altLang="en-US" sz="2700" b="1" kern="0" dirty="0">
                <a:solidFill>
                  <a:srgbClr val="333399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400 ng/mL </a:t>
            </a:r>
          </a:p>
        </p:txBody>
      </p:sp>
      <p:pic>
        <p:nvPicPr>
          <p:cNvPr id="150533" name="Picture 1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90" y="1544955"/>
            <a:ext cx="4307636" cy="3200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0534" name="Picture 17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1544955"/>
            <a:ext cx="4310153" cy="3254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860673" y="4899860"/>
            <a:ext cx="3076575" cy="2308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dirty="0">
                <a:latin typeface="+mj-lt"/>
              </a:rPr>
              <a:t>Zhu AX et al, Lancet Oncology, 2015</a:t>
            </a:r>
          </a:p>
        </p:txBody>
      </p:sp>
    </p:spTree>
    <p:extLst>
      <p:ext uri="{BB962C8B-B14F-4D97-AF65-F5344CB8AC3E}">
        <p14:creationId xmlns:p14="http://schemas.microsoft.com/office/powerpoint/2010/main" val="79961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0399" y="3882147"/>
            <a:ext cx="6886729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725" lvl="1" indent="-85725" defTabSz="685800" eaLnBrk="1" fontAlgn="auto" hangingPunct="1">
              <a:spcBef>
                <a:spcPts val="0"/>
              </a:spcBef>
              <a:spcAft>
                <a:spcPts val="45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assessment imaging (CT or MRI) every 6 weeks </a:t>
            </a:r>
          </a:p>
          <a:p>
            <a:pPr marL="85725" lvl="1" indent="-85725" defTabSz="685800" eaLnBrk="1" fontAlgn="auto" hangingPunct="1">
              <a:spcBef>
                <a:spcPts val="0"/>
              </a:spcBef>
              <a:spcAft>
                <a:spcPts val="225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Interim analysis data cutoff date: August 8, 2016</a:t>
            </a:r>
          </a:p>
          <a:p>
            <a:pPr marL="301229" lvl="1" indent="-148829" defTabSz="685800" eaLnBrk="1" fontAlgn="auto" hangingPunct="1">
              <a:spcBef>
                <a:spcPts val="0"/>
              </a:spcBef>
              <a:spcAft>
                <a:spcPts val="675"/>
              </a:spcAft>
              <a:buFont typeface="Arial" panose="020B0604020202020204" pitchFamily="34" charset="0"/>
              <a:buChar char="•"/>
              <a:tabLst>
                <a:tab pos="384572" algn="l"/>
              </a:tabLst>
              <a:defRPr/>
            </a:pPr>
            <a:r>
              <a:rPr lang="en-US" sz="105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follow-up was 13.3 months in the dose-escalation phase and 10.5 months in the dose-expansion phase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472640" y="895350"/>
            <a:ext cx="971550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05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 Escalation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0.1–10 mg/kg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= 48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1478355" y="2493264"/>
            <a:ext cx="971550" cy="1219200"/>
          </a:xfrm>
          <a:prstGeom prst="round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1050" b="1" kern="0" dirty="0">
                <a:solidFill>
                  <a:sysClr val="windowText" lastClr="000000"/>
                </a:solidFill>
              </a:rPr>
              <a:t>Dose Expansion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88" b="1" kern="0" dirty="0">
                <a:solidFill>
                  <a:sysClr val="windowText" lastClr="000000"/>
                </a:solidFill>
              </a:rPr>
              <a:t>3 mg/kg</a:t>
            </a: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900" b="1" kern="0" dirty="0">
              <a:solidFill>
                <a:sysClr val="windowText" lastClr="000000"/>
              </a:solidFill>
            </a:endParaRPr>
          </a:p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b="1" kern="0" dirty="0">
                <a:solidFill>
                  <a:sysClr val="windowText" lastClr="000000"/>
                </a:solidFill>
              </a:rPr>
              <a:t>N = 214</a:t>
            </a:r>
          </a:p>
        </p:txBody>
      </p:sp>
      <p:sp>
        <p:nvSpPr>
          <p:cNvPr id="16" name="Isosceles Triangle 15"/>
          <p:cNvSpPr>
            <a:spLocks noChangeAspect="1"/>
          </p:cNvSpPr>
          <p:nvPr/>
        </p:nvSpPr>
        <p:spPr>
          <a:xfrm rot="5400000">
            <a:off x="2512770" y="1053465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7" name="Isosceles Triangle 16"/>
          <p:cNvSpPr>
            <a:spLocks noChangeAspect="1"/>
          </p:cNvSpPr>
          <p:nvPr/>
        </p:nvSpPr>
        <p:spPr>
          <a:xfrm rot="5400000">
            <a:off x="2512770" y="1434465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8" name="Isosceles Triangle 17"/>
          <p:cNvSpPr>
            <a:spLocks noChangeAspect="1"/>
          </p:cNvSpPr>
          <p:nvPr/>
        </p:nvSpPr>
        <p:spPr>
          <a:xfrm rot="5400000">
            <a:off x="2512770" y="1815465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809950" y="987743"/>
            <a:ext cx="1160144" cy="304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825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Uninfected (n = 23)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2809950" y="1368743"/>
            <a:ext cx="1160144" cy="304800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825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HCV infected (n = 10)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2809950" y="1750834"/>
            <a:ext cx="1160144" cy="304800"/>
          </a:xfrm>
          <a:prstGeom prst="roundRect">
            <a:avLst/>
          </a:prstGeom>
          <a:solidFill>
            <a:srgbClr val="65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825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HBV infected (n = 15)</a:t>
            </a:r>
          </a:p>
        </p:txBody>
      </p:sp>
      <p:sp>
        <p:nvSpPr>
          <p:cNvPr id="22" name="Isosceles Triangle 21"/>
          <p:cNvSpPr>
            <a:spLocks noChangeAspect="1"/>
          </p:cNvSpPr>
          <p:nvPr/>
        </p:nvSpPr>
        <p:spPr>
          <a:xfrm rot="5400000">
            <a:off x="2512770" y="2656142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3" name="Isosceles Triangle 22"/>
          <p:cNvSpPr>
            <a:spLocks noChangeAspect="1"/>
          </p:cNvSpPr>
          <p:nvPr/>
        </p:nvSpPr>
        <p:spPr>
          <a:xfrm rot="5400000">
            <a:off x="2512770" y="3037142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4" name="Isosceles Triangle 23"/>
          <p:cNvSpPr>
            <a:spLocks noChangeAspect="1"/>
          </p:cNvSpPr>
          <p:nvPr/>
        </p:nvSpPr>
        <p:spPr>
          <a:xfrm rot="5400000">
            <a:off x="2512770" y="3418142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8" name="Isosceles Triangle 27"/>
          <p:cNvSpPr>
            <a:spLocks noChangeAspect="1"/>
          </p:cNvSpPr>
          <p:nvPr/>
        </p:nvSpPr>
        <p:spPr>
          <a:xfrm rot="5400000">
            <a:off x="4055819" y="1062514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9" name="Isosceles Triangle 28"/>
          <p:cNvSpPr>
            <a:spLocks noChangeAspect="1"/>
          </p:cNvSpPr>
          <p:nvPr/>
        </p:nvSpPr>
        <p:spPr>
          <a:xfrm rot="5400000">
            <a:off x="4055819" y="1443514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0" name="Isosceles Triangle 29"/>
          <p:cNvSpPr>
            <a:spLocks noChangeAspect="1"/>
          </p:cNvSpPr>
          <p:nvPr/>
        </p:nvSpPr>
        <p:spPr>
          <a:xfrm rot="5400000">
            <a:off x="4055819" y="1824514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1" name="Isosceles Triangle 30"/>
          <p:cNvSpPr>
            <a:spLocks noChangeAspect="1"/>
          </p:cNvSpPr>
          <p:nvPr/>
        </p:nvSpPr>
        <p:spPr>
          <a:xfrm rot="5400000">
            <a:off x="4055819" y="2665191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2" name="Isosceles Triangle 31"/>
          <p:cNvSpPr>
            <a:spLocks noChangeAspect="1"/>
          </p:cNvSpPr>
          <p:nvPr/>
        </p:nvSpPr>
        <p:spPr>
          <a:xfrm rot="5400000">
            <a:off x="4055819" y="3046191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3" name="Isosceles Triangle 32"/>
          <p:cNvSpPr>
            <a:spLocks noChangeAspect="1"/>
          </p:cNvSpPr>
          <p:nvPr/>
        </p:nvSpPr>
        <p:spPr>
          <a:xfrm rot="5400000">
            <a:off x="4055819" y="3427191"/>
            <a:ext cx="228600" cy="17145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804236" y="2592324"/>
            <a:ext cx="1165859" cy="3048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825" b="1" kern="0" dirty="0">
                <a:solidFill>
                  <a:srgbClr val="000000"/>
                </a:solidFill>
              </a:rPr>
              <a:t>Uninfected (n = 113)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2804236" y="2973324"/>
            <a:ext cx="1165859" cy="304800"/>
          </a:xfrm>
          <a:prstGeom prst="roundRect">
            <a:avLst/>
          </a:prstGeom>
          <a:solidFill>
            <a:srgbClr val="9BB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825" b="1" kern="0" dirty="0">
                <a:solidFill>
                  <a:srgbClr val="000000"/>
                </a:solidFill>
              </a:rPr>
              <a:t>HCV infected (n = 50)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804236" y="3355415"/>
            <a:ext cx="1165859" cy="304800"/>
          </a:xfrm>
          <a:prstGeom prst="roundRect">
            <a:avLst/>
          </a:prstGeom>
          <a:solidFill>
            <a:srgbClr val="65B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290" r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450"/>
              </a:spcAft>
              <a:defRPr/>
            </a:pPr>
            <a:r>
              <a:rPr lang="en-US" sz="825" b="1" kern="0" dirty="0">
                <a:solidFill>
                  <a:srgbClr val="000000"/>
                </a:solidFill>
              </a:rPr>
              <a:t>HBV infected (n = 51)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4501591" y="895350"/>
            <a:ext cx="1070135" cy="1172622"/>
            <a:chOff x="6172200" y="1428750"/>
            <a:chExt cx="1426847" cy="1172622"/>
          </a:xfrm>
        </p:grpSpPr>
        <p:sp>
          <p:nvSpPr>
            <p:cNvPr id="37" name="Rectangle 36"/>
            <p:cNvSpPr/>
            <p:nvPr/>
          </p:nvSpPr>
          <p:spPr>
            <a:xfrm>
              <a:off x="6172200" y="1428750"/>
              <a:ext cx="1426846" cy="5943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Sorafenib Experienced (2L)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37)</a:t>
              </a: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172201" y="2007012"/>
              <a:ext cx="1426846" cy="5943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Sorafenib Naive (1L)</a:t>
              </a:r>
              <a:endParaRPr lang="en-US" sz="900" b="1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11)</a:t>
              </a:r>
            </a:p>
          </p:txBody>
        </p:sp>
      </p:grpSp>
      <p:grpSp>
        <p:nvGrpSpPr>
          <p:cNvPr id="3" name="Group 43"/>
          <p:cNvGrpSpPr/>
          <p:nvPr/>
        </p:nvGrpSpPr>
        <p:grpSpPr>
          <a:xfrm>
            <a:off x="4501590" y="2531467"/>
            <a:ext cx="1088308" cy="1187717"/>
            <a:chOff x="6172200" y="2762352"/>
            <a:chExt cx="2557303" cy="1187717"/>
          </a:xfrm>
        </p:grpSpPr>
        <p:sp>
          <p:nvSpPr>
            <p:cNvPr id="39" name="Rectangle 38"/>
            <p:cNvSpPr/>
            <p:nvPr/>
          </p:nvSpPr>
          <p:spPr>
            <a:xfrm>
              <a:off x="6172200" y="2773014"/>
              <a:ext cx="2514600" cy="5943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</a:rPr>
                <a:t>Sorafenib Experienced (2L)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 kern="0" dirty="0">
                  <a:solidFill>
                    <a:sysClr val="windowText" lastClr="000000"/>
                  </a:solidFill>
                </a:rPr>
                <a:t>(n = 145)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6172200" y="3351276"/>
              <a:ext cx="2514599" cy="5943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</a:rPr>
                <a:t>Sorafenib Naive (1L)</a:t>
              </a:r>
              <a:endParaRPr lang="en-US" sz="900" b="1" kern="0" baseline="30000" dirty="0">
                <a:solidFill>
                  <a:sysClr val="windowText" lastClr="000000"/>
                </a:solidFill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 kern="0" dirty="0">
                  <a:solidFill>
                    <a:sysClr val="windowText" lastClr="000000"/>
                  </a:solidFill>
                </a:rPr>
                <a:t>(n = 69)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2936D8A6-A47B-4F82-9AF9-5972A540DB7A}"/>
                </a:ext>
              </a:extLst>
            </p:cNvPr>
            <p:cNvSpPr/>
            <p:nvPr/>
          </p:nvSpPr>
          <p:spPr>
            <a:xfrm>
              <a:off x="6214556" y="2762352"/>
              <a:ext cx="2514600" cy="5943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</a:rPr>
                <a:t>Sorafenib Experienced (2L)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 kern="0" dirty="0">
                  <a:solidFill>
                    <a:sysClr val="windowText" lastClr="000000"/>
                  </a:solidFill>
                </a:rPr>
                <a:t>(n = 145)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5F353E9E-8F79-445B-824A-93403D581D30}"/>
                </a:ext>
              </a:extLst>
            </p:cNvPr>
            <p:cNvSpPr/>
            <p:nvPr/>
          </p:nvSpPr>
          <p:spPr>
            <a:xfrm>
              <a:off x="6214556" y="3340614"/>
              <a:ext cx="2514600" cy="5943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</a:rPr>
                <a:t>Sorafenib Naive (1L)</a:t>
              </a:r>
              <a:endParaRPr lang="en-US" sz="900" b="1" kern="0" baseline="30000" dirty="0">
                <a:solidFill>
                  <a:sysClr val="windowText" lastClr="000000"/>
                </a:solidFill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 kern="0" dirty="0">
                  <a:solidFill>
                    <a:sysClr val="windowText" lastClr="000000"/>
                  </a:solidFill>
                </a:rPr>
                <a:t>(n = 69)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00FC209E-BBCC-4D5F-ADEE-8B4BF6519503}"/>
                </a:ext>
              </a:extLst>
            </p:cNvPr>
            <p:cNvSpPr/>
            <p:nvPr/>
          </p:nvSpPr>
          <p:spPr>
            <a:xfrm>
              <a:off x="6214903" y="2777447"/>
              <a:ext cx="2514600" cy="59436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Sorafenib Experienced (2L)</a:t>
              </a: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145)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BF07825E-226B-4BF3-8FF6-9A5A11CE020D}"/>
                </a:ext>
              </a:extLst>
            </p:cNvPr>
            <p:cNvSpPr/>
            <p:nvPr/>
          </p:nvSpPr>
          <p:spPr>
            <a:xfrm>
              <a:off x="6214903" y="3355709"/>
              <a:ext cx="2514600" cy="594360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900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Sorafenib Naive (1L)</a:t>
              </a:r>
              <a:endParaRPr lang="en-US" sz="900" b="1" kern="0" baseline="300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25" b="1" kern="0" dirty="0">
                  <a:solidFill>
                    <a:sysClr val="windowText" lastClr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(n = 69)</a:t>
              </a:r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4387290" y="895351"/>
            <a:ext cx="0" cy="11787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4387290" y="2533746"/>
            <a:ext cx="0" cy="117871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ooter Placeholder 2"/>
          <p:cNvSpPr txBox="1">
            <a:spLocks/>
          </p:cNvSpPr>
          <p:nvPr/>
        </p:nvSpPr>
        <p:spPr>
          <a:xfrm>
            <a:off x="6260109" y="4829899"/>
            <a:ext cx="2746058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defTabSz="685800" eaLnBrk="1" hangingPunct="1">
              <a:defRPr/>
            </a:pPr>
            <a:r>
              <a:rPr lang="en-US" altLang="en-US" sz="900" dirty="0" err="1">
                <a:solidFill>
                  <a:srgbClr val="619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Melero</a:t>
            </a:r>
            <a:r>
              <a:rPr lang="en-US" altLang="en-US" sz="900" dirty="0">
                <a:solidFill>
                  <a:srgbClr val="6194B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et al, 2017 GI Symposium</a:t>
            </a:r>
            <a:endParaRPr lang="en-US" sz="900" dirty="0">
              <a:solidFill>
                <a:srgbClr val="6194B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ontent Placeholder 3"/>
          <p:cNvSpPr txBox="1">
            <a:spLocks/>
          </p:cNvSpPr>
          <p:nvPr/>
        </p:nvSpPr>
        <p:spPr>
          <a:xfrm>
            <a:off x="5905906" y="745454"/>
            <a:ext cx="2001467" cy="355749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90500" indent="-1905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5150" indent="-252413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7413" indent="-19843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8088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30350" indent="-187325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00457C"/>
              </a:buClr>
              <a:buFont typeface="Arial" panose="020B0604020202020204" pitchFamily="34" charset="0"/>
              <a:buChar char="•"/>
              <a:tabLst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783" fontAlgn="auto">
              <a:lnSpc>
                <a:spcPct val="100000"/>
              </a:lnSpc>
              <a:spcBef>
                <a:spcPts val="450"/>
              </a:spcBef>
              <a:buClrTx/>
              <a:buNone/>
              <a:defRPr/>
            </a:pPr>
            <a:r>
              <a:rPr lang="en-US" sz="1350" b="1" dirty="0">
                <a:solidFill>
                  <a:srgbClr val="006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sz="1050" b="1" dirty="0">
                <a:solidFill>
                  <a:srgbClr val="006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350" b="1" dirty="0">
                <a:solidFill>
                  <a:srgbClr val="006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Endpoints</a:t>
            </a:r>
            <a:r>
              <a:rPr lang="en-US" sz="1050" b="1" dirty="0">
                <a:solidFill>
                  <a:srgbClr val="006DA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defTabSz="685783" fontAlgn="auto">
              <a:lnSpc>
                <a:spcPct val="100000"/>
              </a:lnSpc>
              <a:spcAft>
                <a:spcPts val="300"/>
              </a:spcAft>
              <a:buClrTx/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Primary</a:t>
            </a:r>
            <a:endParaRPr lang="en-US" sz="1050" b="1" dirty="0">
              <a:solidFill>
                <a:srgbClr val="006DA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-142875" defTabSz="685783" fontAlgn="auto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Safety and tolerability (escalation)</a:t>
            </a:r>
          </a:p>
          <a:p>
            <a:pPr marL="142875" indent="-142875" defTabSz="685783" fontAlgn="auto">
              <a:lnSpc>
                <a:spcPct val="1000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response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sz="9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(expansion)</a:t>
            </a:r>
          </a:p>
          <a:p>
            <a:pPr marL="0" indent="0" defTabSz="685783" fontAlgn="auto">
              <a:lnSpc>
                <a:spcPct val="100000"/>
              </a:lnSpc>
              <a:spcAft>
                <a:spcPts val="300"/>
              </a:spcAft>
              <a:buClrTx/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Secondary</a:t>
            </a:r>
            <a:endParaRPr lang="en-US" sz="825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-142875" defTabSz="685783" fontAlgn="auto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Objective response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en-US" sz="9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(escalation)</a:t>
            </a:r>
          </a:p>
          <a:p>
            <a:pPr marL="142875" indent="-142875" defTabSz="685783" fontAlgn="auto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control rate</a:t>
            </a:r>
          </a:p>
          <a:p>
            <a:pPr marL="142875" indent="-142875" defTabSz="685783" fontAlgn="auto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to response</a:t>
            </a:r>
          </a:p>
          <a:p>
            <a:pPr marL="142875" indent="-142875" defTabSz="685783" fontAlgn="auto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Duration of response</a:t>
            </a:r>
          </a:p>
          <a:p>
            <a:pPr marL="142875" indent="-142875" defTabSz="685783" fontAlgn="auto">
              <a:lnSpc>
                <a:spcPct val="100000"/>
              </a:lnSpc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survival</a:t>
            </a:r>
          </a:p>
          <a:p>
            <a:pPr marL="0" indent="0" defTabSz="685800" fontAlgn="auto">
              <a:lnSpc>
                <a:spcPct val="100000"/>
              </a:lnSpc>
              <a:spcAft>
                <a:spcPts val="300"/>
              </a:spcAft>
              <a:buNone/>
              <a:defRPr/>
            </a:pPr>
            <a:r>
              <a:rPr lang="en-US" sz="1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endParaRPr lang="en-US" sz="825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-142875" defTabSz="685800" fontAlgn="auto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Biomarker assessments</a:t>
            </a:r>
          </a:p>
          <a:p>
            <a:pPr marL="142875" indent="-142875" defTabSz="685800" fontAlgn="auto">
              <a:lnSpc>
                <a:spcPct val="100000"/>
              </a:lnSpc>
              <a:spcAft>
                <a:spcPts val="300"/>
              </a:spcAft>
              <a:defRPr/>
            </a:pPr>
            <a:r>
              <a:rPr lang="en-US" sz="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Patient-reported </a:t>
            </a:r>
            <a:r>
              <a:rPr lang="en-US" sz="9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en-US" sz="900" baseline="30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9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875" indent="-142875" defTabSz="685800" fontAlgn="auto">
              <a:spcAft>
                <a:spcPts val="450"/>
              </a:spcAft>
              <a:defRPr/>
            </a:pPr>
            <a:endParaRPr lang="en-US" sz="45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5783123" y="1034365"/>
            <a:ext cx="0" cy="256032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97929" y="4672347"/>
            <a:ext cx="6578471" cy="230832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marL="42863" indent="-42863" defTabSz="34289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kern="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900" kern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RECIST </a:t>
            </a:r>
            <a:r>
              <a:rPr lang="en-US" sz="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v1.1; </a:t>
            </a:r>
            <a:r>
              <a:rPr lang="en-US" sz="900" kern="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9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Baseline and every 6 weeks through week 25 using the EQ-5D utility index and visual analog scale (VAS).</a:t>
            </a:r>
          </a:p>
        </p:txBody>
      </p:sp>
      <p:sp>
        <p:nvSpPr>
          <p:cNvPr id="47" name="Isosceles Triangle 46"/>
          <p:cNvSpPr>
            <a:spLocks noChangeAspect="1"/>
          </p:cNvSpPr>
          <p:nvPr/>
        </p:nvSpPr>
        <p:spPr>
          <a:xfrm rot="10800000">
            <a:off x="1878405" y="2187647"/>
            <a:ext cx="171450" cy="228600"/>
          </a:xfrm>
          <a:prstGeom prst="triangl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49" name="Content Placeholder 2"/>
          <p:cNvSpPr txBox="1">
            <a:spLocks/>
          </p:cNvSpPr>
          <p:nvPr/>
        </p:nvSpPr>
        <p:spPr bwMode="auto">
          <a:xfrm rot="16200000">
            <a:off x="111135" y="2082842"/>
            <a:ext cx="2444988" cy="246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 marL="252413" indent="-252413"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06388" indent="-306388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63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3032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938" indent="-24923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7138" indent="-249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338" indent="-249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1538" indent="-249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8738" indent="-249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lvl="1" indent="0" algn="ctr" defTabSz="685767" eaLnBrk="1" fontAlgn="auto" hangingPunct="1">
              <a:lnSpc>
                <a:spcPct val="108000"/>
              </a:lnSpc>
              <a:spcBef>
                <a:spcPct val="0"/>
              </a:spcBef>
              <a:spcAft>
                <a:spcPts val="450"/>
              </a:spcAft>
              <a:buClr>
                <a:srgbClr val="00457C"/>
              </a:buClr>
              <a:buNone/>
              <a:defRPr/>
            </a:pPr>
            <a:r>
              <a:rPr lang="en-US" altLang="en-US" sz="1013" b="1" kern="0" dirty="0">
                <a:solidFill>
                  <a:srgbClr val="000000"/>
                </a:solidFill>
                <a:latin typeface="Arial" charset="0"/>
              </a:rPr>
              <a:t>All Patients (N = 262)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1355885" y="-61912"/>
            <a:ext cx="6432231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529" rIns="34290" bIns="34529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sz="2700" dirty="0" err="1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CheckMate</a:t>
            </a:r>
            <a:r>
              <a:rPr lang="en-US" sz="2700" dirty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040 Study Design</a:t>
            </a:r>
            <a:endParaRPr lang="en-US" sz="2700" i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392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itle 1"/>
          <p:cNvSpPr>
            <a:spLocks noGrp="1"/>
          </p:cNvSpPr>
          <p:nvPr>
            <p:ph type="title"/>
          </p:nvPr>
        </p:nvSpPr>
        <p:spPr>
          <a:xfrm>
            <a:off x="2102644" y="-8930"/>
            <a:ext cx="5829300" cy="857250"/>
          </a:xfrm>
        </p:spPr>
        <p:txBody>
          <a:bodyPr/>
          <a:lstStyle/>
          <a:p>
            <a:r>
              <a:rPr lang="en-US" altLang="en-US" sz="27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Nivolumab</a:t>
            </a:r>
            <a:r>
              <a:rPr lang="en-US" altLang="en-US" sz="2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(Anti–PD-1) in HCC</a:t>
            </a:r>
            <a:endParaRPr lang="en-US" altLang="en-US" sz="2700" baseline="30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61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218020" y="4774715"/>
            <a:ext cx="3831089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l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1. El-</a:t>
            </a:r>
            <a:r>
              <a:rPr lang="en-US" altLang="en-US" sz="900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Khoueiry</a:t>
            </a: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 AB et al. </a:t>
            </a:r>
            <a:r>
              <a:rPr lang="en-US" altLang="en-US" sz="900" i="1" kern="0" dirty="0">
                <a:solidFill>
                  <a:srgbClr val="6194BF"/>
                </a:solidFill>
                <a:latin typeface="Arial" panose="020B0604020202020204" pitchFamily="34" charset="0"/>
              </a:rPr>
              <a:t>Lancet</a:t>
            </a: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. 2017. </a:t>
            </a:r>
            <a:r>
              <a:rPr lang="en-US" altLang="en-US" sz="900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pii</a:t>
            </a: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: S0140-6736(17)31046-2. </a:t>
            </a:r>
          </a:p>
        </p:txBody>
      </p:sp>
      <p:pic>
        <p:nvPicPr>
          <p:cNvPr id="1966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480" y="942975"/>
            <a:ext cx="5812280" cy="383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504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itle 1"/>
          <p:cNvSpPr>
            <a:spLocks noGrp="1"/>
          </p:cNvSpPr>
          <p:nvPr>
            <p:ph type="title"/>
          </p:nvPr>
        </p:nvSpPr>
        <p:spPr>
          <a:xfrm>
            <a:off x="1143000" y="189310"/>
            <a:ext cx="6858000" cy="857250"/>
          </a:xfrm>
        </p:spPr>
        <p:txBody>
          <a:bodyPr/>
          <a:lstStyle/>
          <a:p>
            <a:pPr algn="ctr"/>
            <a:r>
              <a:rPr lang="en-US" altLang="en-US" sz="2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Overall Survival: </a:t>
            </a:r>
            <a:r>
              <a:rPr lang="en-US" altLang="en-US" sz="2700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Sorafenib</a:t>
            </a:r>
            <a:r>
              <a:rPr lang="en-US" altLang="en-US" sz="2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-Experienced Patients in the Dose-Expansion Phase</a:t>
            </a:r>
            <a:endParaRPr lang="en-US" altLang="en-US" sz="2700" baseline="30000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62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093418"/>
              </p:ext>
            </p:extLst>
          </p:nvPr>
        </p:nvGraphicFramePr>
        <p:xfrm>
          <a:off x="2128837" y="1217833"/>
          <a:ext cx="4886326" cy="900113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0011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001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857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1435" marR="51435" marT="25718" marB="2571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HCV Infected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(n = 30)</a:t>
                      </a:r>
                    </a:p>
                  </a:txBody>
                  <a:tcPr marL="7530" marR="7530" marT="10040" marB="100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HBV Infected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(n = 43)</a:t>
                      </a:r>
                    </a:p>
                  </a:txBody>
                  <a:tcPr marL="7530" marR="7530" marT="10040" marB="100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Uninfected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(n = 72)</a:t>
                      </a:r>
                    </a:p>
                  </a:txBody>
                  <a:tcPr marL="7530" marR="7530" marT="10040" marB="100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All Patients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9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(N = 145)</a:t>
                      </a:r>
                    </a:p>
                  </a:txBody>
                  <a:tcPr marL="7530" marR="7530" marT="10040" marB="100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Median OS (95% CI</a:t>
                      </a:r>
                      <a:r>
                        <a:rPr kumimoji="0" lang="en-US" altLang="en-US" sz="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kumimoji="0" lang="en-US" altLang="en-US" sz="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25" marR="18825" marT="10040" marB="100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7582" marR="7582" marT="10109" marB="101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NR</a:t>
                      </a:r>
                    </a:p>
                  </a:txBody>
                  <a:tcPr marL="7582" marR="7582" marT="5020" marB="5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16.7 (11.3-NE)</a:t>
                      </a:r>
                    </a:p>
                  </a:txBody>
                  <a:tcPr marL="7582" marR="7582" marT="10109" marB="101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CD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16.7 (13.2-NE)</a:t>
                      </a:r>
                    </a:p>
                  </a:txBody>
                  <a:tcPr marL="7582" marR="7582" marT="10109" marB="101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CCD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71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12-mo OS rate (95% CI), %</a:t>
                      </a:r>
                      <a:endParaRPr kumimoji="0" lang="en-US" altLang="en-US" sz="800" b="1" i="0" u="none" strike="noStrike" cap="none" normalizeH="0" baseline="300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825" marR="18825" marT="10040" marB="1004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67.1 (46.2-81.4)</a:t>
                      </a:r>
                    </a:p>
                  </a:txBody>
                  <a:tcPr marL="7582" marR="7582" marT="10109" marB="101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55.6 (39.6-69.0)</a:t>
                      </a:r>
                    </a:p>
                  </a:txBody>
                  <a:tcPr marL="7582" marR="7582" marT="5020" marB="50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59.7 (47.4-70.0)</a:t>
                      </a:r>
                    </a:p>
                  </a:txBody>
                  <a:tcPr marL="7582" marR="7582" marT="10109" marB="101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9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2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33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Times New Roman" panose="02020603050405020304" pitchFamily="18" charset="0"/>
                        </a:rPr>
                        <a:t>59.9 (51.3-67.4)</a:t>
                      </a:r>
                    </a:p>
                  </a:txBody>
                  <a:tcPr marL="7582" marR="7582" marT="10109" marB="10109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7E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986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494508" y="4815715"/>
            <a:ext cx="2576831" cy="30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557213" indent="-214313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8572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2001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1543050" indent="-171450"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900" kern="0" dirty="0" err="1">
                <a:solidFill>
                  <a:srgbClr val="6194BF"/>
                </a:solidFill>
                <a:latin typeface="Arial" panose="020B0604020202020204" pitchFamily="34" charset="0"/>
              </a:rPr>
              <a:t>Sangro</a:t>
            </a:r>
            <a:r>
              <a:rPr lang="en-US" altLang="en-US" sz="900" kern="0" dirty="0">
                <a:solidFill>
                  <a:srgbClr val="6194BF"/>
                </a:solidFill>
                <a:latin typeface="Arial" panose="020B0604020202020204" pitchFamily="34" charset="0"/>
              </a:rPr>
              <a:t> B et al. EASL 2017. Abstract GS-010.</a:t>
            </a:r>
          </a:p>
        </p:txBody>
      </p:sp>
      <p:grpSp>
        <p:nvGrpSpPr>
          <p:cNvPr id="198660" name="Group 260"/>
          <p:cNvGrpSpPr>
            <a:grpSpLocks/>
          </p:cNvGrpSpPr>
          <p:nvPr/>
        </p:nvGrpSpPr>
        <p:grpSpPr bwMode="auto">
          <a:xfrm>
            <a:off x="6024793" y="2560765"/>
            <a:ext cx="788242" cy="473463"/>
            <a:chOff x="7071684" y="1371599"/>
            <a:chExt cx="1401106" cy="841837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071684" y="1511321"/>
              <a:ext cx="294172" cy="0"/>
            </a:xfrm>
            <a:prstGeom prst="line">
              <a:avLst/>
            </a:prstGeom>
            <a:ln w="381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>
              <a:off x="7071684" y="1672211"/>
              <a:ext cx="294172" cy="0"/>
            </a:xfrm>
            <a:prstGeom prst="line">
              <a:avLst/>
            </a:prstGeom>
            <a:ln w="381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>
              <a:off x="7071684" y="1835219"/>
              <a:ext cx="294172" cy="0"/>
            </a:xfrm>
            <a:prstGeom prst="line">
              <a:avLst/>
            </a:prstGeom>
            <a:ln w="381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cxnSpLocks/>
            </p:cNvCxnSpPr>
            <p:nvPr/>
          </p:nvCxnSpPr>
          <p:spPr>
            <a:xfrm>
              <a:off x="7071684" y="1998226"/>
              <a:ext cx="294172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/>
            <p:cNvSpPr txBox="1"/>
            <p:nvPr/>
          </p:nvSpPr>
          <p:spPr>
            <a:xfrm>
              <a:off x="7355275" y="1371599"/>
              <a:ext cx="1117515" cy="84183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kern="0" dirty="0">
                  <a:solidFill>
                    <a:sysClr val="windowText" lastClr="000000"/>
                  </a:solidFill>
                </a:rPr>
                <a:t>HCV infected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kern="0" dirty="0">
                  <a:solidFill>
                    <a:sysClr val="windowText" lastClr="000000"/>
                  </a:solidFill>
                </a:rPr>
                <a:t>HBV infected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kern="0" dirty="0">
                  <a:solidFill>
                    <a:sysClr val="windowText" lastClr="000000"/>
                  </a:solidFill>
                </a:rPr>
                <a:t>Uninfected</a:t>
              </a:r>
            </a:p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19" kern="0" dirty="0">
                  <a:solidFill>
                    <a:sysClr val="windowText" lastClr="000000"/>
                  </a:solidFill>
                </a:rPr>
                <a:t>All patients</a:t>
              </a:r>
            </a:p>
          </p:txBody>
        </p:sp>
      </p:grpSp>
      <p:sp>
        <p:nvSpPr>
          <p:cNvPr id="136" name="object 2"/>
          <p:cNvSpPr txBox="1"/>
          <p:nvPr/>
        </p:nvSpPr>
        <p:spPr>
          <a:xfrm>
            <a:off x="1955753" y="2563214"/>
            <a:ext cx="242937" cy="1822101"/>
          </a:xfrm>
          <a:prstGeom prst="rect">
            <a:avLst/>
          </a:prstGeom>
        </p:spPr>
        <p:txBody>
          <a:bodyPr vert="vert270" lIns="0" tIns="0" rIns="0" bIns="0" anchor="ctr"/>
          <a:lstStyle/>
          <a:p>
            <a:pPr marL="7144" algn="ctr" defTabSz="685800" eaLnBrk="1" fontAlgn="auto" hangingPunct="1">
              <a:lnSpc>
                <a:spcPts val="7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CA" sz="1050" b="1" kern="0" dirty="0">
                <a:solidFill>
                  <a:sysClr val="windowText" lastClr="000000"/>
                </a:solidFill>
                <a:latin typeface="Arial"/>
                <a:cs typeface="Arial"/>
              </a:rPr>
              <a:t>Probability of Survival</a:t>
            </a:r>
            <a:endParaRPr sz="1050" kern="0" dirty="0">
              <a:solidFill>
                <a:sysClr val="windowText" lastClr="000000"/>
              </a:solidFill>
              <a:latin typeface="Arial"/>
              <a:cs typeface="Arial"/>
            </a:endParaRPr>
          </a:p>
        </p:txBody>
      </p:sp>
      <p:sp>
        <p:nvSpPr>
          <p:cNvPr id="198662" name="object 29"/>
          <p:cNvSpPr txBox="1">
            <a:spLocks noChangeArrowheads="1"/>
          </p:cNvSpPr>
          <p:nvPr/>
        </p:nvSpPr>
        <p:spPr bwMode="auto">
          <a:xfrm>
            <a:off x="4315949" y="4678898"/>
            <a:ext cx="703660" cy="161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b="1" kern="0" dirty="0">
                <a:solidFill>
                  <a:srgbClr val="000000"/>
                </a:solidFill>
                <a:latin typeface="Arial" panose="020B0604020202020204" pitchFamily="34" charset="0"/>
              </a:rPr>
              <a:t>Time, </a:t>
            </a:r>
            <a:r>
              <a:rPr lang="en-US" altLang="en-US" sz="1050" b="1" kern="0" dirty="0" err="1">
                <a:solidFill>
                  <a:srgbClr val="000000"/>
                </a:solidFill>
                <a:latin typeface="Arial" panose="020B0604020202020204" pitchFamily="34" charset="0"/>
              </a:rPr>
              <a:t>mo</a:t>
            </a:r>
            <a:endParaRPr lang="en-US" altLang="en-US" sz="1050" kern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98663" name="Group 137"/>
          <p:cNvGrpSpPr>
            <a:grpSpLocks noChangeAspect="1"/>
          </p:cNvGrpSpPr>
          <p:nvPr/>
        </p:nvGrpSpPr>
        <p:grpSpPr bwMode="auto">
          <a:xfrm>
            <a:off x="2274860" y="2562206"/>
            <a:ext cx="4925323" cy="2053843"/>
            <a:chOff x="1311527" y="2605625"/>
            <a:chExt cx="6351255" cy="1985880"/>
          </a:xfrm>
        </p:grpSpPr>
        <p:sp>
          <p:nvSpPr>
            <p:cNvPr id="139" name="object 6"/>
            <p:cNvSpPr/>
            <p:nvPr/>
          </p:nvSpPr>
          <p:spPr>
            <a:xfrm rot="5400000">
              <a:off x="3744758" y="3495193"/>
              <a:ext cx="1806070" cy="46427"/>
            </a:xfrm>
            <a:custGeom>
              <a:avLst/>
              <a:gdLst/>
              <a:ahLst/>
              <a:cxnLst/>
              <a:rect l="l" t="t" r="r" b="b"/>
              <a:pathLst>
                <a:path w="6235700">
                  <a:moveTo>
                    <a:pt x="0" y="0"/>
                  </a:moveTo>
                  <a:lnTo>
                    <a:pt x="6235395" y="0"/>
                  </a:lnTo>
                </a:path>
              </a:pathLst>
            </a:custGeom>
            <a:ln w="19050">
              <a:solidFill>
                <a:srgbClr val="000000"/>
              </a:solidFill>
              <a:prstDash val="sysDash"/>
            </a:ln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sz="389" kern="0">
                <a:solidFill>
                  <a:prstClr val="black"/>
                </a:solidFill>
                <a:latin typeface="Arial" charset="0"/>
                <a:ea typeface="ＭＳ Ｐゴシック" charset="0"/>
              </a:endParaRPr>
            </a:p>
          </p:txBody>
        </p:sp>
        <p:sp>
          <p:nvSpPr>
            <p:cNvPr id="198691" name="object 3"/>
            <p:cNvSpPr>
              <a:spLocks/>
            </p:cNvSpPr>
            <p:nvPr/>
          </p:nvSpPr>
          <p:spPr bwMode="auto">
            <a:xfrm>
              <a:off x="1613159" y="2614771"/>
              <a:ext cx="0" cy="1801495"/>
            </a:xfrm>
            <a:custGeom>
              <a:avLst/>
              <a:gdLst>
                <a:gd name="T0" fmla="*/ 0 h 1801495"/>
                <a:gd name="T1" fmla="*/ 1801063 h 1801495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1801495">
                  <a:moveTo>
                    <a:pt x="0" y="0"/>
                  </a:moveTo>
                  <a:lnTo>
                    <a:pt x="0" y="1801063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692" name="object 4"/>
            <p:cNvSpPr>
              <a:spLocks/>
            </p:cNvSpPr>
            <p:nvPr/>
          </p:nvSpPr>
          <p:spPr bwMode="auto">
            <a:xfrm>
              <a:off x="1550272" y="4415833"/>
              <a:ext cx="6112510" cy="0"/>
            </a:xfrm>
            <a:custGeom>
              <a:avLst/>
              <a:gdLst>
                <a:gd name="T0" fmla="*/ 0 w 6112509"/>
                <a:gd name="T1" fmla="*/ 6112306 w 611250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112509">
                  <a:moveTo>
                    <a:pt x="0" y="0"/>
                  </a:moveTo>
                  <a:lnTo>
                    <a:pt x="6112306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693" name="object 5"/>
            <p:cNvSpPr>
              <a:spLocks/>
            </p:cNvSpPr>
            <p:nvPr/>
          </p:nvSpPr>
          <p:spPr bwMode="auto">
            <a:xfrm>
              <a:off x="1810940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694" name="object 6"/>
            <p:cNvSpPr>
              <a:spLocks/>
            </p:cNvSpPr>
            <p:nvPr/>
          </p:nvSpPr>
          <p:spPr bwMode="auto">
            <a:xfrm>
              <a:off x="1550272" y="4069895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695" name="object 7"/>
            <p:cNvSpPr>
              <a:spLocks/>
            </p:cNvSpPr>
            <p:nvPr/>
          </p:nvSpPr>
          <p:spPr bwMode="auto">
            <a:xfrm>
              <a:off x="1550272" y="3894916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696" name="object 8"/>
            <p:cNvSpPr>
              <a:spLocks/>
            </p:cNvSpPr>
            <p:nvPr/>
          </p:nvSpPr>
          <p:spPr bwMode="auto">
            <a:xfrm>
              <a:off x="1550272" y="3721990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697" name="object 9"/>
            <p:cNvSpPr>
              <a:spLocks/>
            </p:cNvSpPr>
            <p:nvPr/>
          </p:nvSpPr>
          <p:spPr bwMode="auto">
            <a:xfrm>
              <a:off x="1550272" y="3549449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698" name="object 10"/>
            <p:cNvSpPr>
              <a:spLocks/>
            </p:cNvSpPr>
            <p:nvPr/>
          </p:nvSpPr>
          <p:spPr bwMode="auto">
            <a:xfrm>
              <a:off x="1550272" y="3372604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699" name="object 11"/>
            <p:cNvSpPr>
              <a:spLocks/>
            </p:cNvSpPr>
            <p:nvPr/>
          </p:nvSpPr>
          <p:spPr bwMode="auto">
            <a:xfrm>
              <a:off x="1550272" y="3200645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0" name="object 12"/>
            <p:cNvSpPr>
              <a:spLocks/>
            </p:cNvSpPr>
            <p:nvPr/>
          </p:nvSpPr>
          <p:spPr bwMode="auto">
            <a:xfrm>
              <a:off x="1550272" y="3026684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1" name="object 13"/>
            <p:cNvSpPr>
              <a:spLocks/>
            </p:cNvSpPr>
            <p:nvPr/>
          </p:nvSpPr>
          <p:spPr bwMode="auto">
            <a:xfrm>
              <a:off x="1550272" y="2854174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2" name="object 14"/>
            <p:cNvSpPr>
              <a:spLocks/>
            </p:cNvSpPr>
            <p:nvPr/>
          </p:nvSpPr>
          <p:spPr bwMode="auto">
            <a:xfrm>
              <a:off x="1550272" y="2678544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3" name="object 15"/>
            <p:cNvSpPr>
              <a:spLocks/>
            </p:cNvSpPr>
            <p:nvPr/>
          </p:nvSpPr>
          <p:spPr bwMode="auto">
            <a:xfrm>
              <a:off x="2518443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4" name="object 16"/>
            <p:cNvSpPr>
              <a:spLocks/>
            </p:cNvSpPr>
            <p:nvPr/>
          </p:nvSpPr>
          <p:spPr bwMode="auto">
            <a:xfrm>
              <a:off x="3237829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5" name="object 17"/>
            <p:cNvSpPr>
              <a:spLocks/>
            </p:cNvSpPr>
            <p:nvPr/>
          </p:nvSpPr>
          <p:spPr bwMode="auto">
            <a:xfrm>
              <a:off x="3963850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6" name="object 18"/>
            <p:cNvSpPr>
              <a:spLocks/>
            </p:cNvSpPr>
            <p:nvPr/>
          </p:nvSpPr>
          <p:spPr bwMode="auto">
            <a:xfrm>
              <a:off x="4668178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7" name="object 19"/>
            <p:cNvSpPr>
              <a:spLocks/>
            </p:cNvSpPr>
            <p:nvPr/>
          </p:nvSpPr>
          <p:spPr bwMode="auto">
            <a:xfrm>
              <a:off x="5395713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8" name="object 20"/>
            <p:cNvSpPr>
              <a:spLocks/>
            </p:cNvSpPr>
            <p:nvPr/>
          </p:nvSpPr>
          <p:spPr bwMode="auto">
            <a:xfrm>
              <a:off x="6111637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09" name="object 21"/>
            <p:cNvSpPr>
              <a:spLocks/>
            </p:cNvSpPr>
            <p:nvPr/>
          </p:nvSpPr>
          <p:spPr bwMode="auto">
            <a:xfrm>
              <a:off x="6837051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10" name="object 22"/>
            <p:cNvSpPr>
              <a:spLocks/>
            </p:cNvSpPr>
            <p:nvPr/>
          </p:nvSpPr>
          <p:spPr bwMode="auto">
            <a:xfrm>
              <a:off x="7557714" y="4415837"/>
              <a:ext cx="0" cy="74295"/>
            </a:xfrm>
            <a:custGeom>
              <a:avLst/>
              <a:gdLst>
                <a:gd name="T0" fmla="*/ 73901 h 74294"/>
                <a:gd name="T1" fmla="*/ 0 h 74294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</a:cxnLst>
              <a:rect l="0" t="0" r="r" b="b"/>
              <a:pathLst>
                <a:path h="74294">
                  <a:moveTo>
                    <a:pt x="0" y="73901"/>
                  </a:moveTo>
                  <a:lnTo>
                    <a:pt x="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98711" name="object 23"/>
            <p:cNvSpPr>
              <a:spLocks/>
            </p:cNvSpPr>
            <p:nvPr/>
          </p:nvSpPr>
          <p:spPr bwMode="auto">
            <a:xfrm>
              <a:off x="1550272" y="4242584"/>
              <a:ext cx="63500" cy="0"/>
            </a:xfrm>
            <a:custGeom>
              <a:avLst/>
              <a:gdLst>
                <a:gd name="T0" fmla="*/ 0 w 63500"/>
                <a:gd name="T1" fmla="*/ 62890 w 635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</a:cxnLst>
              <a:rect l="0" t="0" r="r" b="b"/>
              <a:pathLst>
                <a:path w="63500">
                  <a:moveTo>
                    <a:pt x="0" y="0"/>
                  </a:moveTo>
                  <a:lnTo>
                    <a:pt x="62890" y="0"/>
                  </a:lnTo>
                </a:path>
              </a:pathLst>
            </a:custGeom>
            <a:noFill/>
            <a:ln w="19431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1" name="object 24"/>
            <p:cNvSpPr txBox="1"/>
            <p:nvPr/>
          </p:nvSpPr>
          <p:spPr>
            <a:xfrm>
              <a:off x="1311527" y="4343462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>
                  <a:solidFill>
                    <a:sysClr val="windowText" lastClr="000000"/>
                  </a:solidFill>
                  <a:latin typeface="Arial"/>
                  <a:cs typeface="Arial"/>
                </a:rPr>
                <a:t>0.0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98713" name="object 25"/>
            <p:cNvSpPr txBox="1">
              <a:spLocks noChangeArrowheads="1"/>
            </p:cNvSpPr>
            <p:nvPr/>
          </p:nvSpPr>
          <p:spPr bwMode="auto">
            <a:xfrm>
              <a:off x="1766440" y="4490724"/>
              <a:ext cx="96520" cy="1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9525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7144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675" kern="0">
                  <a:solidFill>
                    <a:srgbClr val="00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sp>
          <p:nvSpPr>
            <p:cNvPr id="198714" name="object 26"/>
            <p:cNvSpPr txBox="1">
              <a:spLocks noChangeArrowheads="1"/>
            </p:cNvSpPr>
            <p:nvPr/>
          </p:nvSpPr>
          <p:spPr bwMode="auto">
            <a:xfrm>
              <a:off x="2473703" y="4490724"/>
              <a:ext cx="96520" cy="1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9525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7144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675" kern="0">
                  <a:solidFill>
                    <a:srgbClr val="000000"/>
                  </a:solidFill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198715" name="object 27"/>
            <p:cNvSpPr txBox="1">
              <a:spLocks noChangeArrowheads="1"/>
            </p:cNvSpPr>
            <p:nvPr/>
          </p:nvSpPr>
          <p:spPr bwMode="auto">
            <a:xfrm>
              <a:off x="3188460" y="4490724"/>
              <a:ext cx="96520" cy="1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9525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7144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675" kern="0">
                  <a:solidFill>
                    <a:srgbClr val="000000"/>
                  </a:solidFill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98716" name="object 28"/>
            <p:cNvSpPr txBox="1">
              <a:spLocks noChangeArrowheads="1"/>
            </p:cNvSpPr>
            <p:nvPr/>
          </p:nvSpPr>
          <p:spPr bwMode="auto">
            <a:xfrm>
              <a:off x="3915026" y="4490724"/>
              <a:ext cx="96520" cy="100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marL="9525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imes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marL="7144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en-US" sz="675" kern="0">
                  <a:solidFill>
                    <a:srgbClr val="000000"/>
                  </a:solidFill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66" name="object 29"/>
            <p:cNvSpPr txBox="1"/>
            <p:nvPr/>
          </p:nvSpPr>
          <p:spPr>
            <a:xfrm>
              <a:off x="4407300" y="4491067"/>
              <a:ext cx="521843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675" kern="0" spc="-3">
                  <a:solidFill>
                    <a:sysClr val="windowText" lastClr="000000"/>
                  </a:solidFill>
                  <a:latin typeface="Arial"/>
                  <a:cs typeface="Arial"/>
                </a:rPr>
                <a:t>12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67" name="object 30"/>
            <p:cNvSpPr txBox="1"/>
            <p:nvPr/>
          </p:nvSpPr>
          <p:spPr>
            <a:xfrm>
              <a:off x="5306132" y="4491067"/>
              <a:ext cx="167139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15</a:t>
              </a:r>
              <a:endParaRPr sz="675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68" name="object 31"/>
            <p:cNvSpPr txBox="1"/>
            <p:nvPr/>
          </p:nvSpPr>
          <p:spPr>
            <a:xfrm>
              <a:off x="6028540" y="4491067"/>
              <a:ext cx="167139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18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69" name="object 32"/>
            <p:cNvSpPr txBox="1"/>
            <p:nvPr/>
          </p:nvSpPr>
          <p:spPr>
            <a:xfrm>
              <a:off x="6752807" y="4486889"/>
              <a:ext cx="167139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21</a:t>
              </a:r>
              <a:endParaRPr sz="675" kern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0" name="object 33"/>
            <p:cNvSpPr txBox="1"/>
            <p:nvPr/>
          </p:nvSpPr>
          <p:spPr>
            <a:xfrm>
              <a:off x="7473359" y="4491067"/>
              <a:ext cx="167139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24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grpSp>
          <p:nvGrpSpPr>
            <p:cNvPr id="198722" name="Group 170"/>
            <p:cNvGrpSpPr>
              <a:grpSpLocks/>
            </p:cNvGrpSpPr>
            <p:nvPr/>
          </p:nvGrpSpPr>
          <p:grpSpPr bwMode="auto">
            <a:xfrm>
              <a:off x="1793166" y="2656041"/>
              <a:ext cx="5148236" cy="1085295"/>
              <a:chOff x="924011" y="141442"/>
              <a:chExt cx="5148236" cy="1085295"/>
            </a:xfrm>
          </p:grpSpPr>
          <p:sp>
            <p:nvSpPr>
              <p:cNvPr id="198785" name="bk object 16"/>
              <p:cNvSpPr>
                <a:spLocks/>
              </p:cNvSpPr>
              <p:nvPr/>
            </p:nvSpPr>
            <p:spPr bwMode="auto">
              <a:xfrm>
                <a:off x="924011" y="163945"/>
                <a:ext cx="5116830" cy="1017269"/>
              </a:xfrm>
              <a:custGeom>
                <a:avLst/>
                <a:gdLst>
                  <a:gd name="T0" fmla="*/ 94983 w 5116830"/>
                  <a:gd name="T1" fmla="*/ 0 h 1017269"/>
                  <a:gd name="T2" fmla="*/ 291490 w 5116830"/>
                  <a:gd name="T3" fmla="*/ 23215 h 1017269"/>
                  <a:gd name="T4" fmla="*/ 343890 w 5116830"/>
                  <a:gd name="T5" fmla="*/ 38582 h 1017269"/>
                  <a:gd name="T6" fmla="*/ 456882 w 5116830"/>
                  <a:gd name="T7" fmla="*/ 49568 h 1017269"/>
                  <a:gd name="T8" fmla="*/ 609168 w 5116830"/>
                  <a:gd name="T9" fmla="*/ 64058 h 1017269"/>
                  <a:gd name="T10" fmla="*/ 625208 w 5116830"/>
                  <a:gd name="T11" fmla="*/ 85598 h 1017269"/>
                  <a:gd name="T12" fmla="*/ 640295 w 5116830"/>
                  <a:gd name="T13" fmla="*/ 97904 h 1017269"/>
                  <a:gd name="T14" fmla="*/ 766381 w 5116830"/>
                  <a:gd name="T15" fmla="*/ 109778 h 1017269"/>
                  <a:gd name="T16" fmla="*/ 866266 w 5116830"/>
                  <a:gd name="T17" fmla="*/ 143167 h 1017269"/>
                  <a:gd name="T18" fmla="*/ 907211 w 5116830"/>
                  <a:gd name="T19" fmla="*/ 155917 h 1017269"/>
                  <a:gd name="T20" fmla="*/ 1106995 w 5116830"/>
                  <a:gd name="T21" fmla="*/ 184924 h 1017269"/>
                  <a:gd name="T22" fmla="*/ 1119987 w 5116830"/>
                  <a:gd name="T23" fmla="*/ 195554 h 1017269"/>
                  <a:gd name="T24" fmla="*/ 1137577 w 5116830"/>
                  <a:gd name="T25" fmla="*/ 207505 h 1017269"/>
                  <a:gd name="T26" fmla="*/ 1179779 w 5116830"/>
                  <a:gd name="T27" fmla="*/ 217576 h 1017269"/>
                  <a:gd name="T28" fmla="*/ 1225511 w 5116830"/>
                  <a:gd name="T29" fmla="*/ 232359 h 1017269"/>
                  <a:gd name="T30" fmla="*/ 1243088 w 5116830"/>
                  <a:gd name="T31" fmla="*/ 243065 h 1017269"/>
                  <a:gd name="T32" fmla="*/ 1279436 w 5116830"/>
                  <a:gd name="T33" fmla="*/ 255333 h 1017269"/>
                  <a:gd name="T34" fmla="*/ 1321638 w 5116830"/>
                  <a:gd name="T35" fmla="*/ 279882 h 1017269"/>
                  <a:gd name="T36" fmla="*/ 1415440 w 5116830"/>
                  <a:gd name="T37" fmla="*/ 293712 h 1017269"/>
                  <a:gd name="T38" fmla="*/ 1434198 w 5116830"/>
                  <a:gd name="T39" fmla="*/ 304736 h 1017269"/>
                  <a:gd name="T40" fmla="*/ 1586611 w 5116830"/>
                  <a:gd name="T41" fmla="*/ 319201 h 1017269"/>
                  <a:gd name="T42" fmla="*/ 1713217 w 5116830"/>
                  <a:gd name="T43" fmla="*/ 328637 h 1017269"/>
                  <a:gd name="T44" fmla="*/ 1748396 w 5116830"/>
                  <a:gd name="T45" fmla="*/ 340601 h 1017269"/>
                  <a:gd name="T46" fmla="*/ 1771840 w 5116830"/>
                  <a:gd name="T47" fmla="*/ 353822 h 1017269"/>
                  <a:gd name="T48" fmla="*/ 1801152 w 5116830"/>
                  <a:gd name="T49" fmla="*/ 365772 h 1017269"/>
                  <a:gd name="T50" fmla="*/ 1822259 w 5116830"/>
                  <a:gd name="T51" fmla="*/ 378040 h 1017269"/>
                  <a:gd name="T52" fmla="*/ 1837499 w 5116830"/>
                  <a:gd name="T53" fmla="*/ 390626 h 1017269"/>
                  <a:gd name="T54" fmla="*/ 1855089 w 5116830"/>
                  <a:gd name="T55" fmla="*/ 402907 h 1017269"/>
                  <a:gd name="T56" fmla="*/ 1885569 w 5116830"/>
                  <a:gd name="T57" fmla="*/ 413600 h 1017269"/>
                  <a:gd name="T58" fmla="*/ 1932470 w 5116830"/>
                  <a:gd name="T59" fmla="*/ 427126 h 1017269"/>
                  <a:gd name="T60" fmla="*/ 1950046 w 5116830"/>
                  <a:gd name="T61" fmla="*/ 441604 h 1017269"/>
                  <a:gd name="T62" fmla="*/ 2023910 w 5116830"/>
                  <a:gd name="T63" fmla="*/ 451980 h 1017269"/>
                  <a:gd name="T64" fmla="*/ 2066124 w 5116830"/>
                  <a:gd name="T65" fmla="*/ 465201 h 1017269"/>
                  <a:gd name="T66" fmla="*/ 2124735 w 5116830"/>
                  <a:gd name="T67" fmla="*/ 476516 h 1017269"/>
                  <a:gd name="T68" fmla="*/ 2137625 w 5116830"/>
                  <a:gd name="T69" fmla="*/ 489432 h 1017269"/>
                  <a:gd name="T70" fmla="*/ 2202116 w 5116830"/>
                  <a:gd name="T71" fmla="*/ 500443 h 1017269"/>
                  <a:gd name="T72" fmla="*/ 2245499 w 5116830"/>
                  <a:gd name="T73" fmla="*/ 513969 h 1017269"/>
                  <a:gd name="T74" fmla="*/ 2257221 w 5116830"/>
                  <a:gd name="T75" fmla="*/ 525614 h 1017269"/>
                  <a:gd name="T76" fmla="*/ 2343975 w 5116830"/>
                  <a:gd name="T77" fmla="*/ 537883 h 1017269"/>
                  <a:gd name="T78" fmla="*/ 2368588 w 5116830"/>
                  <a:gd name="T79" fmla="*/ 562419 h 1017269"/>
                  <a:gd name="T80" fmla="*/ 2377973 w 5116830"/>
                  <a:gd name="T81" fmla="*/ 573112 h 1017269"/>
                  <a:gd name="T82" fmla="*/ 2555011 w 5116830"/>
                  <a:gd name="T83" fmla="*/ 585393 h 1017269"/>
                  <a:gd name="T84" fmla="*/ 2619489 w 5116830"/>
                  <a:gd name="T85" fmla="*/ 598919 h 1017269"/>
                  <a:gd name="T86" fmla="*/ 2692171 w 5116830"/>
                  <a:gd name="T87" fmla="*/ 624408 h 1017269"/>
                  <a:gd name="T88" fmla="*/ 2713278 w 5116830"/>
                  <a:gd name="T89" fmla="*/ 634784 h 1017269"/>
                  <a:gd name="T90" fmla="*/ 2741422 w 5116830"/>
                  <a:gd name="T91" fmla="*/ 647065 h 1017269"/>
                  <a:gd name="T92" fmla="*/ 2754312 w 5116830"/>
                  <a:gd name="T93" fmla="*/ 662482 h 1017269"/>
                  <a:gd name="T94" fmla="*/ 2784792 w 5116830"/>
                  <a:gd name="T95" fmla="*/ 691426 h 1017269"/>
                  <a:gd name="T96" fmla="*/ 3133001 w 5116830"/>
                  <a:gd name="T97" fmla="*/ 708723 h 1017269"/>
                  <a:gd name="T98" fmla="*/ 3172866 w 5116830"/>
                  <a:gd name="T99" fmla="*/ 718820 h 1017269"/>
                  <a:gd name="T100" fmla="*/ 3206864 w 5116830"/>
                  <a:gd name="T101" fmla="*/ 748055 h 1017269"/>
                  <a:gd name="T102" fmla="*/ 3321761 w 5116830"/>
                  <a:gd name="T103" fmla="*/ 765987 h 1017269"/>
                  <a:gd name="T104" fmla="*/ 3381552 w 5116830"/>
                  <a:gd name="T105" fmla="*/ 787069 h 1017269"/>
                  <a:gd name="T106" fmla="*/ 3407346 w 5116830"/>
                  <a:gd name="T107" fmla="*/ 810361 h 1017269"/>
                  <a:gd name="T108" fmla="*/ 3470643 w 5116830"/>
                  <a:gd name="T109" fmla="*/ 833640 h 1017269"/>
                  <a:gd name="T110" fmla="*/ 4018165 w 5116830"/>
                  <a:gd name="T111" fmla="*/ 1017066 h 1017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5116830" h="1017269">
                    <a:moveTo>
                      <a:pt x="0" y="0"/>
                    </a:moveTo>
                    <a:lnTo>
                      <a:pt x="94983" y="0"/>
                    </a:lnTo>
                    <a:lnTo>
                      <a:pt x="94983" y="23215"/>
                    </a:lnTo>
                    <a:lnTo>
                      <a:pt x="291490" y="23215"/>
                    </a:lnTo>
                    <a:lnTo>
                      <a:pt x="291490" y="38582"/>
                    </a:lnTo>
                    <a:lnTo>
                      <a:pt x="343890" y="38582"/>
                    </a:lnTo>
                    <a:lnTo>
                      <a:pt x="343890" y="49568"/>
                    </a:lnTo>
                    <a:lnTo>
                      <a:pt x="456882" y="49568"/>
                    </a:lnTo>
                    <a:lnTo>
                      <a:pt x="456882" y="64058"/>
                    </a:lnTo>
                    <a:lnTo>
                      <a:pt x="609168" y="64058"/>
                    </a:lnTo>
                    <a:lnTo>
                      <a:pt x="609168" y="85598"/>
                    </a:lnTo>
                    <a:lnTo>
                      <a:pt x="625208" y="85598"/>
                    </a:lnTo>
                    <a:lnTo>
                      <a:pt x="625208" y="97904"/>
                    </a:lnTo>
                    <a:lnTo>
                      <a:pt x="640295" y="97904"/>
                    </a:lnTo>
                    <a:lnTo>
                      <a:pt x="640295" y="109778"/>
                    </a:lnTo>
                    <a:lnTo>
                      <a:pt x="766381" y="109778"/>
                    </a:lnTo>
                    <a:lnTo>
                      <a:pt x="766381" y="143167"/>
                    </a:lnTo>
                    <a:lnTo>
                      <a:pt x="866266" y="143167"/>
                    </a:lnTo>
                    <a:lnTo>
                      <a:pt x="866266" y="155917"/>
                    </a:lnTo>
                    <a:lnTo>
                      <a:pt x="907211" y="155917"/>
                    </a:lnTo>
                    <a:lnTo>
                      <a:pt x="907211" y="184924"/>
                    </a:lnTo>
                    <a:lnTo>
                      <a:pt x="1106995" y="184924"/>
                    </a:lnTo>
                    <a:lnTo>
                      <a:pt x="1106995" y="195554"/>
                    </a:lnTo>
                    <a:lnTo>
                      <a:pt x="1119987" y="195554"/>
                    </a:lnTo>
                    <a:lnTo>
                      <a:pt x="1119987" y="207505"/>
                    </a:lnTo>
                    <a:lnTo>
                      <a:pt x="1137577" y="207505"/>
                    </a:lnTo>
                    <a:lnTo>
                      <a:pt x="1137577" y="217576"/>
                    </a:lnTo>
                    <a:lnTo>
                      <a:pt x="1179779" y="217576"/>
                    </a:lnTo>
                    <a:lnTo>
                      <a:pt x="1179779" y="232359"/>
                    </a:lnTo>
                    <a:lnTo>
                      <a:pt x="1225511" y="232359"/>
                    </a:lnTo>
                    <a:lnTo>
                      <a:pt x="1225511" y="243065"/>
                    </a:lnTo>
                    <a:lnTo>
                      <a:pt x="1243088" y="243065"/>
                    </a:lnTo>
                    <a:lnTo>
                      <a:pt x="1243088" y="255333"/>
                    </a:lnTo>
                    <a:lnTo>
                      <a:pt x="1279436" y="255333"/>
                    </a:lnTo>
                    <a:lnTo>
                      <a:pt x="1279436" y="279882"/>
                    </a:lnTo>
                    <a:lnTo>
                      <a:pt x="1321638" y="279882"/>
                    </a:lnTo>
                    <a:lnTo>
                      <a:pt x="1321638" y="293712"/>
                    </a:lnTo>
                    <a:lnTo>
                      <a:pt x="1415440" y="293712"/>
                    </a:lnTo>
                    <a:lnTo>
                      <a:pt x="1415440" y="304736"/>
                    </a:lnTo>
                    <a:lnTo>
                      <a:pt x="1434198" y="304736"/>
                    </a:lnTo>
                    <a:lnTo>
                      <a:pt x="1434198" y="319201"/>
                    </a:lnTo>
                    <a:lnTo>
                      <a:pt x="1586611" y="319201"/>
                    </a:lnTo>
                    <a:lnTo>
                      <a:pt x="1586611" y="328637"/>
                    </a:lnTo>
                    <a:lnTo>
                      <a:pt x="1713217" y="328637"/>
                    </a:lnTo>
                    <a:lnTo>
                      <a:pt x="1713217" y="340601"/>
                    </a:lnTo>
                    <a:lnTo>
                      <a:pt x="1748396" y="340601"/>
                    </a:lnTo>
                    <a:lnTo>
                      <a:pt x="1748396" y="353822"/>
                    </a:lnTo>
                    <a:lnTo>
                      <a:pt x="1771840" y="353822"/>
                    </a:lnTo>
                    <a:lnTo>
                      <a:pt x="1771840" y="365772"/>
                    </a:lnTo>
                    <a:lnTo>
                      <a:pt x="1801152" y="365772"/>
                    </a:lnTo>
                    <a:lnTo>
                      <a:pt x="1801152" y="378040"/>
                    </a:lnTo>
                    <a:lnTo>
                      <a:pt x="1822259" y="378040"/>
                    </a:lnTo>
                    <a:lnTo>
                      <a:pt x="1822259" y="390626"/>
                    </a:lnTo>
                    <a:lnTo>
                      <a:pt x="1837499" y="390626"/>
                    </a:lnTo>
                    <a:lnTo>
                      <a:pt x="1837499" y="402907"/>
                    </a:lnTo>
                    <a:lnTo>
                      <a:pt x="1855089" y="402907"/>
                    </a:lnTo>
                    <a:lnTo>
                      <a:pt x="1855089" y="413600"/>
                    </a:lnTo>
                    <a:lnTo>
                      <a:pt x="1885569" y="413600"/>
                    </a:lnTo>
                    <a:lnTo>
                      <a:pt x="1885569" y="427126"/>
                    </a:lnTo>
                    <a:lnTo>
                      <a:pt x="1932470" y="427126"/>
                    </a:lnTo>
                    <a:lnTo>
                      <a:pt x="1932470" y="441604"/>
                    </a:lnTo>
                    <a:lnTo>
                      <a:pt x="1950046" y="441604"/>
                    </a:lnTo>
                    <a:lnTo>
                      <a:pt x="1950046" y="451980"/>
                    </a:lnTo>
                    <a:lnTo>
                      <a:pt x="2023910" y="451980"/>
                    </a:lnTo>
                    <a:lnTo>
                      <a:pt x="2023910" y="465201"/>
                    </a:lnTo>
                    <a:lnTo>
                      <a:pt x="2066124" y="465201"/>
                    </a:lnTo>
                    <a:lnTo>
                      <a:pt x="2066124" y="476516"/>
                    </a:lnTo>
                    <a:lnTo>
                      <a:pt x="2124735" y="476516"/>
                    </a:lnTo>
                    <a:lnTo>
                      <a:pt x="2124735" y="489432"/>
                    </a:lnTo>
                    <a:lnTo>
                      <a:pt x="2137625" y="489432"/>
                    </a:lnTo>
                    <a:lnTo>
                      <a:pt x="2137625" y="500443"/>
                    </a:lnTo>
                    <a:lnTo>
                      <a:pt x="2202116" y="500443"/>
                    </a:lnTo>
                    <a:lnTo>
                      <a:pt x="2202116" y="513969"/>
                    </a:lnTo>
                    <a:lnTo>
                      <a:pt x="2245499" y="513969"/>
                    </a:lnTo>
                    <a:lnTo>
                      <a:pt x="2245499" y="525614"/>
                    </a:lnTo>
                    <a:lnTo>
                      <a:pt x="2257221" y="525614"/>
                    </a:lnTo>
                    <a:lnTo>
                      <a:pt x="2257221" y="537883"/>
                    </a:lnTo>
                    <a:lnTo>
                      <a:pt x="2343975" y="537883"/>
                    </a:lnTo>
                    <a:lnTo>
                      <a:pt x="2343975" y="562419"/>
                    </a:lnTo>
                    <a:lnTo>
                      <a:pt x="2368588" y="562419"/>
                    </a:lnTo>
                    <a:lnTo>
                      <a:pt x="2368588" y="573112"/>
                    </a:lnTo>
                    <a:lnTo>
                      <a:pt x="2377973" y="573112"/>
                    </a:lnTo>
                    <a:lnTo>
                      <a:pt x="2377973" y="585393"/>
                    </a:lnTo>
                    <a:lnTo>
                      <a:pt x="2555011" y="585393"/>
                    </a:lnTo>
                    <a:lnTo>
                      <a:pt x="2555011" y="598919"/>
                    </a:lnTo>
                    <a:lnTo>
                      <a:pt x="2619489" y="598919"/>
                    </a:lnTo>
                    <a:lnTo>
                      <a:pt x="2619489" y="624408"/>
                    </a:lnTo>
                    <a:lnTo>
                      <a:pt x="2692171" y="624408"/>
                    </a:lnTo>
                    <a:lnTo>
                      <a:pt x="2692171" y="634784"/>
                    </a:lnTo>
                    <a:lnTo>
                      <a:pt x="2713278" y="634784"/>
                    </a:lnTo>
                    <a:lnTo>
                      <a:pt x="2713278" y="647065"/>
                    </a:lnTo>
                    <a:lnTo>
                      <a:pt x="2741422" y="647065"/>
                    </a:lnTo>
                    <a:lnTo>
                      <a:pt x="2741422" y="662482"/>
                    </a:lnTo>
                    <a:lnTo>
                      <a:pt x="2754312" y="662482"/>
                    </a:lnTo>
                    <a:lnTo>
                      <a:pt x="2784792" y="662482"/>
                    </a:lnTo>
                    <a:lnTo>
                      <a:pt x="2784792" y="691426"/>
                    </a:lnTo>
                    <a:lnTo>
                      <a:pt x="3133001" y="691426"/>
                    </a:lnTo>
                    <a:lnTo>
                      <a:pt x="3133001" y="708723"/>
                    </a:lnTo>
                    <a:lnTo>
                      <a:pt x="3172866" y="708723"/>
                    </a:lnTo>
                    <a:lnTo>
                      <a:pt x="3172866" y="718820"/>
                    </a:lnTo>
                    <a:lnTo>
                      <a:pt x="3206864" y="718820"/>
                    </a:lnTo>
                    <a:lnTo>
                      <a:pt x="3206864" y="748055"/>
                    </a:lnTo>
                    <a:lnTo>
                      <a:pt x="3321761" y="748055"/>
                    </a:lnTo>
                    <a:lnTo>
                      <a:pt x="3321761" y="765987"/>
                    </a:lnTo>
                    <a:lnTo>
                      <a:pt x="3381552" y="765987"/>
                    </a:lnTo>
                    <a:lnTo>
                      <a:pt x="3381552" y="787069"/>
                    </a:lnTo>
                    <a:lnTo>
                      <a:pt x="3407346" y="787069"/>
                    </a:lnTo>
                    <a:lnTo>
                      <a:pt x="3407346" y="810361"/>
                    </a:lnTo>
                    <a:lnTo>
                      <a:pt x="3470643" y="810361"/>
                    </a:lnTo>
                    <a:lnTo>
                      <a:pt x="3470643" y="833640"/>
                    </a:lnTo>
                    <a:lnTo>
                      <a:pt x="4018165" y="833640"/>
                    </a:lnTo>
                    <a:lnTo>
                      <a:pt x="4018165" y="1017066"/>
                    </a:lnTo>
                    <a:lnTo>
                      <a:pt x="5116703" y="1017066"/>
                    </a:lnTo>
                  </a:path>
                </a:pathLst>
              </a:custGeom>
              <a:noFill/>
              <a:ln w="21869">
                <a:solidFill>
                  <a:srgbClr val="00206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6" name="bk object 17"/>
              <p:cNvSpPr>
                <a:spLocks/>
              </p:cNvSpPr>
              <p:nvPr/>
            </p:nvSpPr>
            <p:spPr bwMode="auto">
              <a:xfrm>
                <a:off x="972926" y="141442"/>
                <a:ext cx="91440" cy="91440"/>
              </a:xfrm>
              <a:custGeom>
                <a:avLst/>
                <a:gdLst>
                  <a:gd name="T0" fmla="*/ 45720 w 91440"/>
                  <a:gd name="T1" fmla="*/ 0 h 91439"/>
                  <a:gd name="T2" fmla="*/ 27924 w 91440"/>
                  <a:gd name="T3" fmla="*/ 3593 h 91439"/>
                  <a:gd name="T4" fmla="*/ 13392 w 91440"/>
                  <a:gd name="T5" fmla="*/ 13392 h 91439"/>
                  <a:gd name="T6" fmla="*/ 3593 w 91440"/>
                  <a:gd name="T7" fmla="*/ 27924 h 91439"/>
                  <a:gd name="T8" fmla="*/ 0 w 91440"/>
                  <a:gd name="T9" fmla="*/ 45719 h 91439"/>
                  <a:gd name="T10" fmla="*/ 3593 w 91440"/>
                  <a:gd name="T11" fmla="*/ 63515 h 91439"/>
                  <a:gd name="T12" fmla="*/ 13392 w 91440"/>
                  <a:gd name="T13" fmla="*/ 78047 h 91439"/>
                  <a:gd name="T14" fmla="*/ 27924 w 91440"/>
                  <a:gd name="T15" fmla="*/ 87846 h 91439"/>
                  <a:gd name="T16" fmla="*/ 45720 w 91440"/>
                  <a:gd name="T17" fmla="*/ 91439 h 91439"/>
                  <a:gd name="T18" fmla="*/ 63515 w 91440"/>
                  <a:gd name="T19" fmla="*/ 87846 h 91439"/>
                  <a:gd name="T20" fmla="*/ 78047 w 91440"/>
                  <a:gd name="T21" fmla="*/ 78047 h 91439"/>
                  <a:gd name="T22" fmla="*/ 87846 w 91440"/>
                  <a:gd name="T23" fmla="*/ 63515 h 91439"/>
                  <a:gd name="T24" fmla="*/ 91440 w 91440"/>
                  <a:gd name="T25" fmla="*/ 45719 h 91439"/>
                  <a:gd name="T26" fmla="*/ 87846 w 91440"/>
                  <a:gd name="T27" fmla="*/ 27924 h 91439"/>
                  <a:gd name="T28" fmla="*/ 78047 w 91440"/>
                  <a:gd name="T29" fmla="*/ 13392 h 91439"/>
                  <a:gd name="T30" fmla="*/ 63515 w 91440"/>
                  <a:gd name="T31" fmla="*/ 3593 h 91439"/>
                  <a:gd name="T32" fmla="*/ 45720 w 91440"/>
                  <a:gd name="T33" fmla="*/ 0 h 9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40" h="91439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7" name="bk object 18"/>
              <p:cNvSpPr>
                <a:spLocks/>
              </p:cNvSpPr>
              <p:nvPr/>
            </p:nvSpPr>
            <p:spPr bwMode="auto">
              <a:xfrm>
                <a:off x="1673764" y="250502"/>
                <a:ext cx="91440" cy="91440"/>
              </a:xfrm>
              <a:custGeom>
                <a:avLst/>
                <a:gdLst>
                  <a:gd name="T0" fmla="*/ 45720 w 91439"/>
                  <a:gd name="T1" fmla="*/ 0 h 91439"/>
                  <a:gd name="T2" fmla="*/ 27924 w 91439"/>
                  <a:gd name="T3" fmla="*/ 3593 h 91439"/>
                  <a:gd name="T4" fmla="*/ 13392 w 91439"/>
                  <a:gd name="T5" fmla="*/ 13392 h 91439"/>
                  <a:gd name="T6" fmla="*/ 3593 w 91439"/>
                  <a:gd name="T7" fmla="*/ 27924 h 91439"/>
                  <a:gd name="T8" fmla="*/ 0 w 91439"/>
                  <a:gd name="T9" fmla="*/ 45719 h 91439"/>
                  <a:gd name="T10" fmla="*/ 3593 w 91439"/>
                  <a:gd name="T11" fmla="*/ 63515 h 91439"/>
                  <a:gd name="T12" fmla="*/ 13392 w 91439"/>
                  <a:gd name="T13" fmla="*/ 78047 h 91439"/>
                  <a:gd name="T14" fmla="*/ 27924 w 91439"/>
                  <a:gd name="T15" fmla="*/ 87846 h 91439"/>
                  <a:gd name="T16" fmla="*/ 45720 w 91439"/>
                  <a:gd name="T17" fmla="*/ 91439 h 91439"/>
                  <a:gd name="T18" fmla="*/ 63515 w 91439"/>
                  <a:gd name="T19" fmla="*/ 87846 h 91439"/>
                  <a:gd name="T20" fmla="*/ 78047 w 91439"/>
                  <a:gd name="T21" fmla="*/ 78047 h 91439"/>
                  <a:gd name="T22" fmla="*/ 87846 w 91439"/>
                  <a:gd name="T23" fmla="*/ 63515 h 91439"/>
                  <a:gd name="T24" fmla="*/ 91440 w 91439"/>
                  <a:gd name="T25" fmla="*/ 45719 h 91439"/>
                  <a:gd name="T26" fmla="*/ 87846 w 91439"/>
                  <a:gd name="T27" fmla="*/ 27924 h 91439"/>
                  <a:gd name="T28" fmla="*/ 78047 w 91439"/>
                  <a:gd name="T29" fmla="*/ 13392 h 91439"/>
                  <a:gd name="T30" fmla="*/ 63515 w 91439"/>
                  <a:gd name="T31" fmla="*/ 3593 h 91439"/>
                  <a:gd name="T32" fmla="*/ 45720 w 91439"/>
                  <a:gd name="T33" fmla="*/ 0 h 9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39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8" name="bk object 19"/>
              <p:cNvSpPr>
                <a:spLocks/>
              </p:cNvSpPr>
              <p:nvPr/>
            </p:nvSpPr>
            <p:spPr bwMode="auto">
              <a:xfrm>
                <a:off x="1775054" y="275530"/>
                <a:ext cx="91440" cy="91440"/>
              </a:xfrm>
              <a:custGeom>
                <a:avLst/>
                <a:gdLst>
                  <a:gd name="T0" fmla="*/ 45720 w 91439"/>
                  <a:gd name="T1" fmla="*/ 0 h 91439"/>
                  <a:gd name="T2" fmla="*/ 27924 w 91439"/>
                  <a:gd name="T3" fmla="*/ 3593 h 91439"/>
                  <a:gd name="T4" fmla="*/ 13392 w 91439"/>
                  <a:gd name="T5" fmla="*/ 13392 h 91439"/>
                  <a:gd name="T6" fmla="*/ 3593 w 91439"/>
                  <a:gd name="T7" fmla="*/ 27924 h 91439"/>
                  <a:gd name="T8" fmla="*/ 0 w 91439"/>
                  <a:gd name="T9" fmla="*/ 45719 h 91439"/>
                  <a:gd name="T10" fmla="*/ 3593 w 91439"/>
                  <a:gd name="T11" fmla="*/ 63515 h 91439"/>
                  <a:gd name="T12" fmla="*/ 13392 w 91439"/>
                  <a:gd name="T13" fmla="*/ 78047 h 91439"/>
                  <a:gd name="T14" fmla="*/ 27924 w 91439"/>
                  <a:gd name="T15" fmla="*/ 87846 h 91439"/>
                  <a:gd name="T16" fmla="*/ 45720 w 91439"/>
                  <a:gd name="T17" fmla="*/ 91439 h 91439"/>
                  <a:gd name="T18" fmla="*/ 63515 w 91439"/>
                  <a:gd name="T19" fmla="*/ 87846 h 91439"/>
                  <a:gd name="T20" fmla="*/ 78047 w 91439"/>
                  <a:gd name="T21" fmla="*/ 78047 h 91439"/>
                  <a:gd name="T22" fmla="*/ 87846 w 91439"/>
                  <a:gd name="T23" fmla="*/ 63515 h 91439"/>
                  <a:gd name="T24" fmla="*/ 91440 w 91439"/>
                  <a:gd name="T25" fmla="*/ 45719 h 91439"/>
                  <a:gd name="T26" fmla="*/ 87846 w 91439"/>
                  <a:gd name="T27" fmla="*/ 27924 h 91439"/>
                  <a:gd name="T28" fmla="*/ 78047 w 91439"/>
                  <a:gd name="T29" fmla="*/ 13392 h 91439"/>
                  <a:gd name="T30" fmla="*/ 63515 w 91439"/>
                  <a:gd name="T31" fmla="*/ 3593 h 91439"/>
                  <a:gd name="T32" fmla="*/ 45720 w 91439"/>
                  <a:gd name="T33" fmla="*/ 0 h 91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39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9" name="bk object 20"/>
              <p:cNvSpPr>
                <a:spLocks/>
              </p:cNvSpPr>
              <p:nvPr/>
            </p:nvSpPr>
            <p:spPr bwMode="auto">
              <a:xfrm>
                <a:off x="3403910" y="718096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20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40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20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20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40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20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0" name="bk object 21"/>
              <p:cNvSpPr>
                <a:spLocks/>
              </p:cNvSpPr>
              <p:nvPr/>
            </p:nvSpPr>
            <p:spPr bwMode="auto">
              <a:xfrm>
                <a:off x="3679904" y="790674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1" name="bk object 22"/>
              <p:cNvSpPr>
                <a:spLocks/>
              </p:cNvSpPr>
              <p:nvPr/>
            </p:nvSpPr>
            <p:spPr bwMode="auto">
              <a:xfrm>
                <a:off x="3679904" y="805780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2" name="bk object 23"/>
              <p:cNvSpPr>
                <a:spLocks/>
              </p:cNvSpPr>
              <p:nvPr/>
            </p:nvSpPr>
            <p:spPr bwMode="auto">
              <a:xfrm>
                <a:off x="3781201" y="815428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3" name="bk object 24"/>
              <p:cNvSpPr>
                <a:spLocks/>
              </p:cNvSpPr>
              <p:nvPr/>
            </p:nvSpPr>
            <p:spPr bwMode="auto">
              <a:xfrm>
                <a:off x="3871862" y="815428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4" name="bk object 25"/>
              <p:cNvSpPr>
                <a:spLocks/>
              </p:cNvSpPr>
              <p:nvPr/>
            </p:nvSpPr>
            <p:spPr bwMode="auto">
              <a:xfrm>
                <a:off x="3965345" y="815428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5" name="bk object 26"/>
              <p:cNvSpPr>
                <a:spLocks/>
              </p:cNvSpPr>
              <p:nvPr/>
            </p:nvSpPr>
            <p:spPr bwMode="auto">
              <a:xfrm>
                <a:off x="4051318" y="828848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6" name="bk object 27"/>
              <p:cNvSpPr>
                <a:spLocks/>
              </p:cNvSpPr>
              <p:nvPr/>
            </p:nvSpPr>
            <p:spPr bwMode="auto">
              <a:xfrm>
                <a:off x="4085710" y="862408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7" name="bk object 28"/>
              <p:cNvSpPr>
                <a:spLocks/>
              </p:cNvSpPr>
              <p:nvPr/>
            </p:nvSpPr>
            <p:spPr bwMode="auto">
              <a:xfrm>
                <a:off x="4201572" y="862408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8" name="bk object 29"/>
              <p:cNvSpPr>
                <a:spLocks/>
              </p:cNvSpPr>
              <p:nvPr/>
            </p:nvSpPr>
            <p:spPr bwMode="auto">
              <a:xfrm>
                <a:off x="4234402" y="883220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99" name="bk object 30"/>
              <p:cNvSpPr>
                <a:spLocks/>
              </p:cNvSpPr>
              <p:nvPr/>
            </p:nvSpPr>
            <p:spPr bwMode="auto">
              <a:xfrm>
                <a:off x="4288295" y="926430"/>
                <a:ext cx="91440" cy="91440"/>
              </a:xfrm>
              <a:custGeom>
                <a:avLst/>
                <a:gdLst>
                  <a:gd name="T0" fmla="*/ 45732 w 91439"/>
                  <a:gd name="T1" fmla="*/ 0 h 91440"/>
                  <a:gd name="T2" fmla="*/ 27930 w 91439"/>
                  <a:gd name="T3" fmla="*/ 3593 h 91440"/>
                  <a:gd name="T4" fmla="*/ 13393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3 w 91439"/>
                  <a:gd name="T13" fmla="*/ 78047 h 91440"/>
                  <a:gd name="T14" fmla="*/ 27930 w 91439"/>
                  <a:gd name="T15" fmla="*/ 87846 h 91440"/>
                  <a:gd name="T16" fmla="*/ 45732 w 91439"/>
                  <a:gd name="T17" fmla="*/ 91439 h 91440"/>
                  <a:gd name="T18" fmla="*/ 63525 w 91439"/>
                  <a:gd name="T19" fmla="*/ 87846 h 91440"/>
                  <a:gd name="T20" fmla="*/ 78054 w 91439"/>
                  <a:gd name="T21" fmla="*/ 78047 h 91440"/>
                  <a:gd name="T22" fmla="*/ 87848 w 91439"/>
                  <a:gd name="T23" fmla="*/ 63515 h 91440"/>
                  <a:gd name="T24" fmla="*/ 91440 w 91439"/>
                  <a:gd name="T25" fmla="*/ 45719 h 91440"/>
                  <a:gd name="T26" fmla="*/ 87848 w 91439"/>
                  <a:gd name="T27" fmla="*/ 27924 h 91440"/>
                  <a:gd name="T28" fmla="*/ 78054 w 91439"/>
                  <a:gd name="T29" fmla="*/ 13392 h 91440"/>
                  <a:gd name="T30" fmla="*/ 63525 w 91439"/>
                  <a:gd name="T31" fmla="*/ 3593 h 91440"/>
                  <a:gd name="T32" fmla="*/ 45732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32" y="0"/>
                    </a:moveTo>
                    <a:lnTo>
                      <a:pt x="27930" y="3593"/>
                    </a:lnTo>
                    <a:lnTo>
                      <a:pt x="13393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3" y="78047"/>
                    </a:lnTo>
                    <a:lnTo>
                      <a:pt x="27930" y="87846"/>
                    </a:lnTo>
                    <a:lnTo>
                      <a:pt x="45732" y="91439"/>
                    </a:lnTo>
                    <a:lnTo>
                      <a:pt x="63525" y="87846"/>
                    </a:lnTo>
                    <a:lnTo>
                      <a:pt x="78054" y="78047"/>
                    </a:lnTo>
                    <a:lnTo>
                      <a:pt x="87848" y="63515"/>
                    </a:lnTo>
                    <a:lnTo>
                      <a:pt x="91440" y="45719"/>
                    </a:lnTo>
                    <a:lnTo>
                      <a:pt x="87848" y="27924"/>
                    </a:lnTo>
                    <a:lnTo>
                      <a:pt x="78054" y="13392"/>
                    </a:lnTo>
                    <a:lnTo>
                      <a:pt x="63525" y="3593"/>
                    </a:lnTo>
                    <a:lnTo>
                      <a:pt x="45732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0" name="bk object 31"/>
              <p:cNvSpPr>
                <a:spLocks/>
              </p:cNvSpPr>
              <p:nvPr/>
            </p:nvSpPr>
            <p:spPr bwMode="auto">
              <a:xfrm>
                <a:off x="4335698" y="926430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1" name="bk object 32"/>
              <p:cNvSpPr>
                <a:spLocks/>
              </p:cNvSpPr>
              <p:nvPr/>
            </p:nvSpPr>
            <p:spPr bwMode="auto">
              <a:xfrm>
                <a:off x="4343511" y="950763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2" name="bk object 33"/>
              <p:cNvSpPr>
                <a:spLocks/>
              </p:cNvSpPr>
              <p:nvPr/>
            </p:nvSpPr>
            <p:spPr bwMode="auto">
              <a:xfrm>
                <a:off x="4436987" y="950763"/>
                <a:ext cx="91440" cy="91440"/>
              </a:xfrm>
              <a:custGeom>
                <a:avLst/>
                <a:gdLst>
                  <a:gd name="T0" fmla="*/ 45732 w 91439"/>
                  <a:gd name="T1" fmla="*/ 0 h 91440"/>
                  <a:gd name="T2" fmla="*/ 27930 w 91439"/>
                  <a:gd name="T3" fmla="*/ 3593 h 91440"/>
                  <a:gd name="T4" fmla="*/ 13393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3 w 91439"/>
                  <a:gd name="T13" fmla="*/ 78047 h 91440"/>
                  <a:gd name="T14" fmla="*/ 27930 w 91439"/>
                  <a:gd name="T15" fmla="*/ 87846 h 91440"/>
                  <a:gd name="T16" fmla="*/ 45732 w 91439"/>
                  <a:gd name="T17" fmla="*/ 91439 h 91440"/>
                  <a:gd name="T18" fmla="*/ 63520 w 91439"/>
                  <a:gd name="T19" fmla="*/ 87846 h 91440"/>
                  <a:gd name="T20" fmla="*/ 78049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9 w 91439"/>
                  <a:gd name="T29" fmla="*/ 13392 h 91440"/>
                  <a:gd name="T30" fmla="*/ 63520 w 91439"/>
                  <a:gd name="T31" fmla="*/ 3593 h 91440"/>
                  <a:gd name="T32" fmla="*/ 45732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32" y="0"/>
                    </a:moveTo>
                    <a:lnTo>
                      <a:pt x="27930" y="3593"/>
                    </a:lnTo>
                    <a:lnTo>
                      <a:pt x="13393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3" y="78047"/>
                    </a:lnTo>
                    <a:lnTo>
                      <a:pt x="27930" y="87846"/>
                    </a:lnTo>
                    <a:lnTo>
                      <a:pt x="45732" y="91439"/>
                    </a:lnTo>
                    <a:lnTo>
                      <a:pt x="63520" y="87846"/>
                    </a:lnTo>
                    <a:lnTo>
                      <a:pt x="78049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9" y="13392"/>
                    </a:lnTo>
                    <a:lnTo>
                      <a:pt x="63520" y="3593"/>
                    </a:lnTo>
                    <a:lnTo>
                      <a:pt x="45732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3" name="bk object 34"/>
              <p:cNvSpPr>
                <a:spLocks/>
              </p:cNvSpPr>
              <p:nvPr/>
            </p:nvSpPr>
            <p:spPr bwMode="auto">
              <a:xfrm>
                <a:off x="4538290" y="950763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3 w 91439"/>
                  <a:gd name="T19" fmla="*/ 87846 h 91440"/>
                  <a:gd name="T20" fmla="*/ 78041 w 91439"/>
                  <a:gd name="T21" fmla="*/ 78047 h 91440"/>
                  <a:gd name="T22" fmla="*/ 87835 w 91439"/>
                  <a:gd name="T23" fmla="*/ 63515 h 91440"/>
                  <a:gd name="T24" fmla="*/ 91427 w 91439"/>
                  <a:gd name="T25" fmla="*/ 45719 h 91440"/>
                  <a:gd name="T26" fmla="*/ 87835 w 91439"/>
                  <a:gd name="T27" fmla="*/ 27924 h 91440"/>
                  <a:gd name="T28" fmla="*/ 78041 w 91439"/>
                  <a:gd name="T29" fmla="*/ 13392 h 91440"/>
                  <a:gd name="T30" fmla="*/ 63513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3" y="87846"/>
                    </a:lnTo>
                    <a:lnTo>
                      <a:pt x="78041" y="78047"/>
                    </a:lnTo>
                    <a:lnTo>
                      <a:pt x="87835" y="63515"/>
                    </a:lnTo>
                    <a:lnTo>
                      <a:pt x="91427" y="45719"/>
                    </a:lnTo>
                    <a:lnTo>
                      <a:pt x="87835" y="27924"/>
                    </a:lnTo>
                    <a:lnTo>
                      <a:pt x="78041" y="13392"/>
                    </a:lnTo>
                    <a:lnTo>
                      <a:pt x="63513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4" name="bk object 35"/>
              <p:cNvSpPr>
                <a:spLocks/>
              </p:cNvSpPr>
              <p:nvPr/>
            </p:nvSpPr>
            <p:spPr bwMode="auto">
              <a:xfrm>
                <a:off x="4610186" y="950763"/>
                <a:ext cx="91440" cy="91440"/>
              </a:xfrm>
              <a:custGeom>
                <a:avLst/>
                <a:gdLst>
                  <a:gd name="T0" fmla="*/ 45732 w 91439"/>
                  <a:gd name="T1" fmla="*/ 0 h 91440"/>
                  <a:gd name="T2" fmla="*/ 27930 w 91439"/>
                  <a:gd name="T3" fmla="*/ 3593 h 91440"/>
                  <a:gd name="T4" fmla="*/ 13393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3 w 91439"/>
                  <a:gd name="T13" fmla="*/ 78047 h 91440"/>
                  <a:gd name="T14" fmla="*/ 27930 w 91439"/>
                  <a:gd name="T15" fmla="*/ 87846 h 91440"/>
                  <a:gd name="T16" fmla="*/ 45732 w 91439"/>
                  <a:gd name="T17" fmla="*/ 91439 h 91440"/>
                  <a:gd name="T18" fmla="*/ 63525 w 91439"/>
                  <a:gd name="T19" fmla="*/ 87846 h 91440"/>
                  <a:gd name="T20" fmla="*/ 78054 w 91439"/>
                  <a:gd name="T21" fmla="*/ 78047 h 91440"/>
                  <a:gd name="T22" fmla="*/ 87848 w 91439"/>
                  <a:gd name="T23" fmla="*/ 63515 h 91440"/>
                  <a:gd name="T24" fmla="*/ 91440 w 91439"/>
                  <a:gd name="T25" fmla="*/ 45719 h 91440"/>
                  <a:gd name="T26" fmla="*/ 87848 w 91439"/>
                  <a:gd name="T27" fmla="*/ 27924 h 91440"/>
                  <a:gd name="T28" fmla="*/ 78054 w 91439"/>
                  <a:gd name="T29" fmla="*/ 13392 h 91440"/>
                  <a:gd name="T30" fmla="*/ 63525 w 91439"/>
                  <a:gd name="T31" fmla="*/ 3593 h 91440"/>
                  <a:gd name="T32" fmla="*/ 45732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32" y="0"/>
                    </a:moveTo>
                    <a:lnTo>
                      <a:pt x="27930" y="3593"/>
                    </a:lnTo>
                    <a:lnTo>
                      <a:pt x="13393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3" y="78047"/>
                    </a:lnTo>
                    <a:lnTo>
                      <a:pt x="27930" y="87846"/>
                    </a:lnTo>
                    <a:lnTo>
                      <a:pt x="45732" y="91439"/>
                    </a:lnTo>
                    <a:lnTo>
                      <a:pt x="63525" y="87846"/>
                    </a:lnTo>
                    <a:lnTo>
                      <a:pt x="78054" y="78047"/>
                    </a:lnTo>
                    <a:lnTo>
                      <a:pt x="87848" y="63515"/>
                    </a:lnTo>
                    <a:lnTo>
                      <a:pt x="91440" y="45719"/>
                    </a:lnTo>
                    <a:lnTo>
                      <a:pt x="87848" y="27924"/>
                    </a:lnTo>
                    <a:lnTo>
                      <a:pt x="78054" y="13392"/>
                    </a:lnTo>
                    <a:lnTo>
                      <a:pt x="63525" y="3593"/>
                    </a:lnTo>
                    <a:lnTo>
                      <a:pt x="45732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5" name="bk object 36"/>
              <p:cNvSpPr>
                <a:spLocks/>
              </p:cNvSpPr>
              <p:nvPr/>
            </p:nvSpPr>
            <p:spPr bwMode="auto">
              <a:xfrm>
                <a:off x="4711489" y="950763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6" name="bk object 37"/>
              <p:cNvSpPr>
                <a:spLocks/>
              </p:cNvSpPr>
              <p:nvPr/>
            </p:nvSpPr>
            <p:spPr bwMode="auto">
              <a:xfrm>
                <a:off x="4783707" y="950763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7" name="bk object 38"/>
              <p:cNvSpPr>
                <a:spLocks/>
              </p:cNvSpPr>
              <p:nvPr/>
            </p:nvSpPr>
            <p:spPr bwMode="auto">
              <a:xfrm>
                <a:off x="4884997" y="950763"/>
                <a:ext cx="91440" cy="91440"/>
              </a:xfrm>
              <a:custGeom>
                <a:avLst/>
                <a:gdLst>
                  <a:gd name="T0" fmla="*/ 45732 w 91439"/>
                  <a:gd name="T1" fmla="*/ 0 h 91440"/>
                  <a:gd name="T2" fmla="*/ 27930 w 91439"/>
                  <a:gd name="T3" fmla="*/ 3593 h 91440"/>
                  <a:gd name="T4" fmla="*/ 13393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3 w 91439"/>
                  <a:gd name="T13" fmla="*/ 78047 h 91440"/>
                  <a:gd name="T14" fmla="*/ 27930 w 91439"/>
                  <a:gd name="T15" fmla="*/ 87846 h 91440"/>
                  <a:gd name="T16" fmla="*/ 45732 w 91439"/>
                  <a:gd name="T17" fmla="*/ 91439 h 91440"/>
                  <a:gd name="T18" fmla="*/ 63525 w 91439"/>
                  <a:gd name="T19" fmla="*/ 87846 h 91440"/>
                  <a:gd name="T20" fmla="*/ 78054 w 91439"/>
                  <a:gd name="T21" fmla="*/ 78047 h 91440"/>
                  <a:gd name="T22" fmla="*/ 87848 w 91439"/>
                  <a:gd name="T23" fmla="*/ 63515 h 91440"/>
                  <a:gd name="T24" fmla="*/ 91440 w 91439"/>
                  <a:gd name="T25" fmla="*/ 45719 h 91440"/>
                  <a:gd name="T26" fmla="*/ 87848 w 91439"/>
                  <a:gd name="T27" fmla="*/ 27924 h 91440"/>
                  <a:gd name="T28" fmla="*/ 78054 w 91439"/>
                  <a:gd name="T29" fmla="*/ 13392 h 91440"/>
                  <a:gd name="T30" fmla="*/ 63525 w 91439"/>
                  <a:gd name="T31" fmla="*/ 3593 h 91440"/>
                  <a:gd name="T32" fmla="*/ 45732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32" y="0"/>
                    </a:moveTo>
                    <a:lnTo>
                      <a:pt x="27930" y="3593"/>
                    </a:lnTo>
                    <a:lnTo>
                      <a:pt x="13393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3" y="78047"/>
                    </a:lnTo>
                    <a:lnTo>
                      <a:pt x="27930" y="87846"/>
                    </a:lnTo>
                    <a:lnTo>
                      <a:pt x="45732" y="91439"/>
                    </a:lnTo>
                    <a:lnTo>
                      <a:pt x="63525" y="87846"/>
                    </a:lnTo>
                    <a:lnTo>
                      <a:pt x="78054" y="78047"/>
                    </a:lnTo>
                    <a:lnTo>
                      <a:pt x="87848" y="63515"/>
                    </a:lnTo>
                    <a:lnTo>
                      <a:pt x="91440" y="45719"/>
                    </a:lnTo>
                    <a:lnTo>
                      <a:pt x="87848" y="27924"/>
                    </a:lnTo>
                    <a:lnTo>
                      <a:pt x="78054" y="13392"/>
                    </a:lnTo>
                    <a:lnTo>
                      <a:pt x="63525" y="3593"/>
                    </a:lnTo>
                    <a:lnTo>
                      <a:pt x="45732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8" name="bk object 39"/>
              <p:cNvSpPr>
                <a:spLocks/>
              </p:cNvSpPr>
              <p:nvPr/>
            </p:nvSpPr>
            <p:spPr bwMode="auto">
              <a:xfrm>
                <a:off x="4976204" y="1135297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09" name="bk object 40"/>
              <p:cNvSpPr>
                <a:spLocks/>
              </p:cNvSpPr>
              <p:nvPr/>
            </p:nvSpPr>
            <p:spPr bwMode="auto">
              <a:xfrm>
                <a:off x="5005374" y="1135297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3 w 91439"/>
                  <a:gd name="T19" fmla="*/ 87846 h 91440"/>
                  <a:gd name="T20" fmla="*/ 78041 w 91439"/>
                  <a:gd name="T21" fmla="*/ 78047 h 91440"/>
                  <a:gd name="T22" fmla="*/ 87835 w 91439"/>
                  <a:gd name="T23" fmla="*/ 63515 h 91440"/>
                  <a:gd name="T24" fmla="*/ 91427 w 91439"/>
                  <a:gd name="T25" fmla="*/ 45719 h 91440"/>
                  <a:gd name="T26" fmla="*/ 87835 w 91439"/>
                  <a:gd name="T27" fmla="*/ 27924 h 91440"/>
                  <a:gd name="T28" fmla="*/ 78041 w 91439"/>
                  <a:gd name="T29" fmla="*/ 13392 h 91440"/>
                  <a:gd name="T30" fmla="*/ 63513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3" y="87846"/>
                    </a:lnTo>
                    <a:lnTo>
                      <a:pt x="78041" y="78047"/>
                    </a:lnTo>
                    <a:lnTo>
                      <a:pt x="87835" y="63515"/>
                    </a:lnTo>
                    <a:lnTo>
                      <a:pt x="91427" y="45719"/>
                    </a:lnTo>
                    <a:lnTo>
                      <a:pt x="87835" y="27924"/>
                    </a:lnTo>
                    <a:lnTo>
                      <a:pt x="78041" y="13392"/>
                    </a:lnTo>
                    <a:lnTo>
                      <a:pt x="63513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10" name="bk object 41"/>
              <p:cNvSpPr>
                <a:spLocks/>
              </p:cNvSpPr>
              <p:nvPr/>
            </p:nvSpPr>
            <p:spPr bwMode="auto">
              <a:xfrm>
                <a:off x="5325826" y="1135297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811" name="bk object 42"/>
              <p:cNvSpPr>
                <a:spLocks/>
              </p:cNvSpPr>
              <p:nvPr/>
            </p:nvSpPr>
            <p:spPr bwMode="auto">
              <a:xfrm>
                <a:off x="5980807" y="1135297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8723" name="Group 171"/>
            <p:cNvGrpSpPr>
              <a:grpSpLocks/>
            </p:cNvGrpSpPr>
            <p:nvPr/>
          </p:nvGrpSpPr>
          <p:grpSpPr bwMode="auto">
            <a:xfrm>
              <a:off x="1783114" y="2679381"/>
              <a:ext cx="4493177" cy="1184615"/>
              <a:chOff x="913959" y="164782"/>
              <a:chExt cx="4493177" cy="1184615"/>
            </a:xfrm>
          </p:grpSpPr>
          <p:sp>
            <p:nvSpPr>
              <p:cNvPr id="198768" name="object 34"/>
              <p:cNvSpPr>
                <a:spLocks/>
              </p:cNvSpPr>
              <p:nvPr/>
            </p:nvSpPr>
            <p:spPr bwMode="auto">
              <a:xfrm>
                <a:off x="913959" y="164782"/>
                <a:ext cx="4451985" cy="1137920"/>
              </a:xfrm>
              <a:custGeom>
                <a:avLst/>
                <a:gdLst>
                  <a:gd name="T0" fmla="*/ 296722 w 4451985"/>
                  <a:gd name="T1" fmla="*/ 0 h 1137920"/>
                  <a:gd name="T2" fmla="*/ 310502 w 4451985"/>
                  <a:gd name="T3" fmla="*/ 22377 h 1137920"/>
                  <a:gd name="T4" fmla="*/ 348881 w 4451985"/>
                  <a:gd name="T5" fmla="*/ 24307 h 1137920"/>
                  <a:gd name="T6" fmla="*/ 610666 w 4451985"/>
                  <a:gd name="T7" fmla="*/ 48463 h 1137920"/>
                  <a:gd name="T8" fmla="*/ 624446 w 4451985"/>
                  <a:gd name="T9" fmla="*/ 74752 h 1137920"/>
                  <a:gd name="T10" fmla="*/ 769124 w 4451985"/>
                  <a:gd name="T11" fmla="*/ 96672 h 1137920"/>
                  <a:gd name="T12" fmla="*/ 789305 w 4451985"/>
                  <a:gd name="T13" fmla="*/ 122288 h 1137920"/>
                  <a:gd name="T14" fmla="*/ 858685 w 4451985"/>
                  <a:gd name="T15" fmla="*/ 144475 h 1137920"/>
                  <a:gd name="T16" fmla="*/ 910361 w 4451985"/>
                  <a:gd name="T17" fmla="*/ 168783 h 1137920"/>
                  <a:gd name="T18" fmla="*/ 921181 w 4451985"/>
                  <a:gd name="T19" fmla="*/ 193738 h 1137920"/>
                  <a:gd name="T20" fmla="*/ 1124902 w 4451985"/>
                  <a:gd name="T21" fmla="*/ 218160 h 1137920"/>
                  <a:gd name="T22" fmla="*/ 1144092 w 4451985"/>
                  <a:gd name="T23" fmla="*/ 240347 h 1137920"/>
                  <a:gd name="T24" fmla="*/ 1233170 w 4451985"/>
                  <a:gd name="T25" fmla="*/ 266496 h 1137920"/>
                  <a:gd name="T26" fmla="*/ 1280896 w 4451985"/>
                  <a:gd name="T27" fmla="*/ 289077 h 1137920"/>
                  <a:gd name="T28" fmla="*/ 1418678 w 4451985"/>
                  <a:gd name="T29" fmla="*/ 313778 h 1137920"/>
                  <a:gd name="T30" fmla="*/ 1709991 w 4451985"/>
                  <a:gd name="T31" fmla="*/ 338074 h 1137920"/>
                  <a:gd name="T32" fmla="*/ 1750834 w 4451985"/>
                  <a:gd name="T33" fmla="*/ 362115 h 1137920"/>
                  <a:gd name="T34" fmla="*/ 1819236 w 4451985"/>
                  <a:gd name="T35" fmla="*/ 386016 h 1137920"/>
                  <a:gd name="T36" fmla="*/ 1842846 w 4451985"/>
                  <a:gd name="T37" fmla="*/ 411505 h 1137920"/>
                  <a:gd name="T38" fmla="*/ 1928964 w 4451985"/>
                  <a:gd name="T39" fmla="*/ 434086 h 1137920"/>
                  <a:gd name="T40" fmla="*/ 1952091 w 4451985"/>
                  <a:gd name="T41" fmla="*/ 459435 h 1137920"/>
                  <a:gd name="T42" fmla="*/ 2024926 w 4451985"/>
                  <a:gd name="T43" fmla="*/ 481761 h 1137920"/>
                  <a:gd name="T44" fmla="*/ 2066747 w 4451985"/>
                  <a:gd name="T45" fmla="*/ 508038 h 1137920"/>
                  <a:gd name="T46" fmla="*/ 2253246 w 4451985"/>
                  <a:gd name="T47" fmla="*/ 529691 h 1137920"/>
                  <a:gd name="T48" fmla="*/ 2370366 w 4451985"/>
                  <a:gd name="T49" fmla="*/ 555320 h 1137920"/>
                  <a:gd name="T50" fmla="*/ 2383650 w 4451985"/>
                  <a:gd name="T51" fmla="*/ 578827 h 1137920"/>
                  <a:gd name="T52" fmla="*/ 2615920 w 4451985"/>
                  <a:gd name="T53" fmla="*/ 602462 h 1137920"/>
                  <a:gd name="T54" fmla="*/ 2738945 w 4451985"/>
                  <a:gd name="T55" fmla="*/ 651459 h 1137920"/>
                  <a:gd name="T56" fmla="*/ 2825051 w 4451985"/>
                  <a:gd name="T57" fmla="*/ 676681 h 1137920"/>
                  <a:gd name="T58" fmla="*/ 3196577 w 4451985"/>
                  <a:gd name="T59" fmla="*/ 700582 h 1137920"/>
                  <a:gd name="T60" fmla="*/ 3207893 w 4451985"/>
                  <a:gd name="T61" fmla="*/ 730161 h 1137920"/>
                  <a:gd name="T62" fmla="*/ 3388004 w 4451985"/>
                  <a:gd name="T63" fmla="*/ 763054 h 1137920"/>
                  <a:gd name="T64" fmla="*/ 3401783 w 4451985"/>
                  <a:gd name="T65" fmla="*/ 801471 h 1137920"/>
                  <a:gd name="T66" fmla="*/ 4014914 w 4451985"/>
                  <a:gd name="T67" fmla="*/ 840041 h 1137920"/>
                  <a:gd name="T68" fmla="*/ 4451883 w 4451985"/>
                  <a:gd name="T69" fmla="*/ 1137843 h 1137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451985" h="1137920">
                    <a:moveTo>
                      <a:pt x="0" y="0"/>
                    </a:moveTo>
                    <a:lnTo>
                      <a:pt x="296722" y="0"/>
                    </a:lnTo>
                    <a:lnTo>
                      <a:pt x="296722" y="22377"/>
                    </a:lnTo>
                    <a:lnTo>
                      <a:pt x="310502" y="22377"/>
                    </a:lnTo>
                    <a:lnTo>
                      <a:pt x="310502" y="24307"/>
                    </a:lnTo>
                    <a:lnTo>
                      <a:pt x="348881" y="24307"/>
                    </a:lnTo>
                    <a:lnTo>
                      <a:pt x="348881" y="48463"/>
                    </a:lnTo>
                    <a:lnTo>
                      <a:pt x="610666" y="48463"/>
                    </a:lnTo>
                    <a:lnTo>
                      <a:pt x="610666" y="74752"/>
                    </a:lnTo>
                    <a:lnTo>
                      <a:pt x="624446" y="74752"/>
                    </a:lnTo>
                    <a:lnTo>
                      <a:pt x="624446" y="96672"/>
                    </a:lnTo>
                    <a:lnTo>
                      <a:pt x="769124" y="96672"/>
                    </a:lnTo>
                    <a:lnTo>
                      <a:pt x="769124" y="122288"/>
                    </a:lnTo>
                    <a:lnTo>
                      <a:pt x="789305" y="122288"/>
                    </a:lnTo>
                    <a:lnTo>
                      <a:pt x="789305" y="144475"/>
                    </a:lnTo>
                    <a:lnTo>
                      <a:pt x="858685" y="144475"/>
                    </a:lnTo>
                    <a:lnTo>
                      <a:pt x="858685" y="168783"/>
                    </a:lnTo>
                    <a:lnTo>
                      <a:pt x="910361" y="168783"/>
                    </a:lnTo>
                    <a:lnTo>
                      <a:pt x="910361" y="193738"/>
                    </a:lnTo>
                    <a:lnTo>
                      <a:pt x="921181" y="193738"/>
                    </a:lnTo>
                    <a:lnTo>
                      <a:pt x="921181" y="218160"/>
                    </a:lnTo>
                    <a:lnTo>
                      <a:pt x="1124902" y="218160"/>
                    </a:lnTo>
                    <a:lnTo>
                      <a:pt x="1124902" y="240347"/>
                    </a:lnTo>
                    <a:lnTo>
                      <a:pt x="1144092" y="240347"/>
                    </a:lnTo>
                    <a:lnTo>
                      <a:pt x="1144092" y="266496"/>
                    </a:lnTo>
                    <a:lnTo>
                      <a:pt x="1233170" y="266496"/>
                    </a:lnTo>
                    <a:lnTo>
                      <a:pt x="1233170" y="289077"/>
                    </a:lnTo>
                    <a:lnTo>
                      <a:pt x="1280896" y="289077"/>
                    </a:lnTo>
                    <a:lnTo>
                      <a:pt x="1280896" y="313778"/>
                    </a:lnTo>
                    <a:lnTo>
                      <a:pt x="1418678" y="313778"/>
                    </a:lnTo>
                    <a:lnTo>
                      <a:pt x="1418678" y="338074"/>
                    </a:lnTo>
                    <a:lnTo>
                      <a:pt x="1709991" y="338074"/>
                    </a:lnTo>
                    <a:lnTo>
                      <a:pt x="1709991" y="362115"/>
                    </a:lnTo>
                    <a:lnTo>
                      <a:pt x="1750834" y="362115"/>
                    </a:lnTo>
                    <a:lnTo>
                      <a:pt x="1750834" y="386016"/>
                    </a:lnTo>
                    <a:lnTo>
                      <a:pt x="1819236" y="386016"/>
                    </a:lnTo>
                    <a:lnTo>
                      <a:pt x="1819236" y="411505"/>
                    </a:lnTo>
                    <a:lnTo>
                      <a:pt x="1842846" y="411505"/>
                    </a:lnTo>
                    <a:lnTo>
                      <a:pt x="1842846" y="434086"/>
                    </a:lnTo>
                    <a:lnTo>
                      <a:pt x="1928964" y="434086"/>
                    </a:lnTo>
                    <a:lnTo>
                      <a:pt x="1928964" y="459435"/>
                    </a:lnTo>
                    <a:lnTo>
                      <a:pt x="1952091" y="459435"/>
                    </a:lnTo>
                    <a:lnTo>
                      <a:pt x="1952091" y="481761"/>
                    </a:lnTo>
                    <a:lnTo>
                      <a:pt x="2024926" y="481761"/>
                    </a:lnTo>
                    <a:lnTo>
                      <a:pt x="2024926" y="508038"/>
                    </a:lnTo>
                    <a:lnTo>
                      <a:pt x="2066747" y="508038"/>
                    </a:lnTo>
                    <a:lnTo>
                      <a:pt x="2066747" y="529691"/>
                    </a:lnTo>
                    <a:lnTo>
                      <a:pt x="2253246" y="529691"/>
                    </a:lnTo>
                    <a:lnTo>
                      <a:pt x="2253246" y="555320"/>
                    </a:lnTo>
                    <a:lnTo>
                      <a:pt x="2370366" y="555320"/>
                    </a:lnTo>
                    <a:lnTo>
                      <a:pt x="2370366" y="578827"/>
                    </a:lnTo>
                    <a:lnTo>
                      <a:pt x="2383650" y="578827"/>
                    </a:lnTo>
                    <a:lnTo>
                      <a:pt x="2383650" y="602462"/>
                    </a:lnTo>
                    <a:lnTo>
                      <a:pt x="2615920" y="602462"/>
                    </a:lnTo>
                    <a:lnTo>
                      <a:pt x="2615920" y="651459"/>
                    </a:lnTo>
                    <a:lnTo>
                      <a:pt x="2738945" y="651459"/>
                    </a:lnTo>
                    <a:lnTo>
                      <a:pt x="2738945" y="676681"/>
                    </a:lnTo>
                    <a:lnTo>
                      <a:pt x="2825051" y="676681"/>
                    </a:lnTo>
                    <a:lnTo>
                      <a:pt x="2825051" y="700582"/>
                    </a:lnTo>
                    <a:lnTo>
                      <a:pt x="3196577" y="700582"/>
                    </a:lnTo>
                    <a:lnTo>
                      <a:pt x="3196577" y="730161"/>
                    </a:lnTo>
                    <a:lnTo>
                      <a:pt x="3207893" y="730161"/>
                    </a:lnTo>
                    <a:lnTo>
                      <a:pt x="3207893" y="763054"/>
                    </a:lnTo>
                    <a:lnTo>
                      <a:pt x="3388004" y="763054"/>
                    </a:lnTo>
                    <a:lnTo>
                      <a:pt x="3388004" y="801471"/>
                    </a:lnTo>
                    <a:lnTo>
                      <a:pt x="3401783" y="801471"/>
                    </a:lnTo>
                    <a:lnTo>
                      <a:pt x="3401783" y="840041"/>
                    </a:lnTo>
                    <a:lnTo>
                      <a:pt x="4014914" y="840041"/>
                    </a:lnTo>
                    <a:lnTo>
                      <a:pt x="4014914" y="1137843"/>
                    </a:lnTo>
                    <a:lnTo>
                      <a:pt x="4451883" y="1137843"/>
                    </a:lnTo>
                  </a:path>
                </a:pathLst>
              </a:custGeom>
              <a:noFill/>
              <a:ln w="21869">
                <a:solidFill>
                  <a:srgbClr val="D7621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9" name="object 35"/>
              <p:cNvSpPr>
                <a:spLocks/>
              </p:cNvSpPr>
              <p:nvPr/>
            </p:nvSpPr>
            <p:spPr bwMode="auto">
              <a:xfrm>
                <a:off x="5315696" y="1257957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0" name="object 36"/>
              <p:cNvSpPr>
                <a:spLocks/>
              </p:cNvSpPr>
              <p:nvPr/>
            </p:nvSpPr>
            <p:spPr bwMode="auto">
              <a:xfrm>
                <a:off x="4961535" y="1257957"/>
                <a:ext cx="91440" cy="91440"/>
              </a:xfrm>
              <a:custGeom>
                <a:avLst/>
                <a:gdLst>
                  <a:gd name="T0" fmla="*/ 45707 w 91439"/>
                  <a:gd name="T1" fmla="*/ 0 h 91440"/>
                  <a:gd name="T2" fmla="*/ 27914 w 91439"/>
                  <a:gd name="T3" fmla="*/ 3593 h 91440"/>
                  <a:gd name="T4" fmla="*/ 13385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5 w 91439"/>
                  <a:gd name="T13" fmla="*/ 78047 h 91440"/>
                  <a:gd name="T14" fmla="*/ 27914 w 91439"/>
                  <a:gd name="T15" fmla="*/ 87846 h 91440"/>
                  <a:gd name="T16" fmla="*/ 45707 w 91439"/>
                  <a:gd name="T17" fmla="*/ 91439 h 91440"/>
                  <a:gd name="T18" fmla="*/ 63507 w 91439"/>
                  <a:gd name="T19" fmla="*/ 87846 h 91440"/>
                  <a:gd name="T20" fmla="*/ 78039 w 91439"/>
                  <a:gd name="T21" fmla="*/ 78047 h 91440"/>
                  <a:gd name="T22" fmla="*/ 87835 w 91439"/>
                  <a:gd name="T23" fmla="*/ 63515 h 91440"/>
                  <a:gd name="T24" fmla="*/ 91427 w 91439"/>
                  <a:gd name="T25" fmla="*/ 45719 h 91440"/>
                  <a:gd name="T26" fmla="*/ 87835 w 91439"/>
                  <a:gd name="T27" fmla="*/ 27924 h 91440"/>
                  <a:gd name="T28" fmla="*/ 78039 w 91439"/>
                  <a:gd name="T29" fmla="*/ 13392 h 91440"/>
                  <a:gd name="T30" fmla="*/ 63507 w 91439"/>
                  <a:gd name="T31" fmla="*/ 3593 h 91440"/>
                  <a:gd name="T32" fmla="*/ 45707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07" y="0"/>
                    </a:moveTo>
                    <a:lnTo>
                      <a:pt x="27914" y="3593"/>
                    </a:lnTo>
                    <a:lnTo>
                      <a:pt x="13385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5" y="78047"/>
                    </a:lnTo>
                    <a:lnTo>
                      <a:pt x="27914" y="87846"/>
                    </a:lnTo>
                    <a:lnTo>
                      <a:pt x="45707" y="91439"/>
                    </a:lnTo>
                    <a:lnTo>
                      <a:pt x="63507" y="87846"/>
                    </a:lnTo>
                    <a:lnTo>
                      <a:pt x="78039" y="78047"/>
                    </a:lnTo>
                    <a:lnTo>
                      <a:pt x="87835" y="63515"/>
                    </a:lnTo>
                    <a:lnTo>
                      <a:pt x="91427" y="45719"/>
                    </a:lnTo>
                    <a:lnTo>
                      <a:pt x="87835" y="27924"/>
                    </a:lnTo>
                    <a:lnTo>
                      <a:pt x="78039" y="13392"/>
                    </a:lnTo>
                    <a:lnTo>
                      <a:pt x="63507" y="3593"/>
                    </a:lnTo>
                    <a:lnTo>
                      <a:pt x="45707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1" name="object 37"/>
              <p:cNvSpPr>
                <a:spLocks/>
              </p:cNvSpPr>
              <p:nvPr/>
            </p:nvSpPr>
            <p:spPr bwMode="auto">
              <a:xfrm>
                <a:off x="4884157" y="958105"/>
                <a:ext cx="91440" cy="91440"/>
              </a:xfrm>
              <a:custGeom>
                <a:avLst/>
                <a:gdLst>
                  <a:gd name="T0" fmla="*/ 45707 w 91439"/>
                  <a:gd name="T1" fmla="*/ 0 h 91440"/>
                  <a:gd name="T2" fmla="*/ 27914 w 91439"/>
                  <a:gd name="T3" fmla="*/ 3593 h 91440"/>
                  <a:gd name="T4" fmla="*/ 13385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5 w 91439"/>
                  <a:gd name="T13" fmla="*/ 78047 h 91440"/>
                  <a:gd name="T14" fmla="*/ 27914 w 91439"/>
                  <a:gd name="T15" fmla="*/ 87846 h 91440"/>
                  <a:gd name="T16" fmla="*/ 45707 w 91439"/>
                  <a:gd name="T17" fmla="*/ 91439 h 91440"/>
                  <a:gd name="T18" fmla="*/ 63507 w 91439"/>
                  <a:gd name="T19" fmla="*/ 87846 h 91440"/>
                  <a:gd name="T20" fmla="*/ 78039 w 91439"/>
                  <a:gd name="T21" fmla="*/ 78047 h 91440"/>
                  <a:gd name="T22" fmla="*/ 87835 w 91439"/>
                  <a:gd name="T23" fmla="*/ 63515 h 91440"/>
                  <a:gd name="T24" fmla="*/ 91427 w 91439"/>
                  <a:gd name="T25" fmla="*/ 45719 h 91440"/>
                  <a:gd name="T26" fmla="*/ 87835 w 91439"/>
                  <a:gd name="T27" fmla="*/ 27924 h 91440"/>
                  <a:gd name="T28" fmla="*/ 78039 w 91439"/>
                  <a:gd name="T29" fmla="*/ 13392 h 91440"/>
                  <a:gd name="T30" fmla="*/ 63507 w 91439"/>
                  <a:gd name="T31" fmla="*/ 3593 h 91440"/>
                  <a:gd name="T32" fmla="*/ 45707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07" y="0"/>
                    </a:moveTo>
                    <a:lnTo>
                      <a:pt x="27914" y="3593"/>
                    </a:lnTo>
                    <a:lnTo>
                      <a:pt x="13385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5" y="78047"/>
                    </a:lnTo>
                    <a:lnTo>
                      <a:pt x="27914" y="87846"/>
                    </a:lnTo>
                    <a:lnTo>
                      <a:pt x="45707" y="91439"/>
                    </a:lnTo>
                    <a:lnTo>
                      <a:pt x="63507" y="87846"/>
                    </a:lnTo>
                    <a:lnTo>
                      <a:pt x="78039" y="78047"/>
                    </a:lnTo>
                    <a:lnTo>
                      <a:pt x="87835" y="63515"/>
                    </a:lnTo>
                    <a:lnTo>
                      <a:pt x="91427" y="45719"/>
                    </a:lnTo>
                    <a:lnTo>
                      <a:pt x="87835" y="27924"/>
                    </a:lnTo>
                    <a:lnTo>
                      <a:pt x="78039" y="13392"/>
                    </a:lnTo>
                    <a:lnTo>
                      <a:pt x="63507" y="3593"/>
                    </a:lnTo>
                    <a:lnTo>
                      <a:pt x="45707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2" name="object 38"/>
              <p:cNvSpPr>
                <a:spLocks/>
              </p:cNvSpPr>
              <p:nvPr/>
            </p:nvSpPr>
            <p:spPr bwMode="auto">
              <a:xfrm>
                <a:off x="4777459" y="958105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20 w 91439"/>
                  <a:gd name="T19" fmla="*/ 87846 h 91440"/>
                  <a:gd name="T20" fmla="*/ 78052 w 91439"/>
                  <a:gd name="T21" fmla="*/ 78047 h 91440"/>
                  <a:gd name="T22" fmla="*/ 87848 w 91439"/>
                  <a:gd name="T23" fmla="*/ 63515 h 91440"/>
                  <a:gd name="T24" fmla="*/ 91439 w 91439"/>
                  <a:gd name="T25" fmla="*/ 45719 h 91440"/>
                  <a:gd name="T26" fmla="*/ 87848 w 91439"/>
                  <a:gd name="T27" fmla="*/ 27924 h 91440"/>
                  <a:gd name="T28" fmla="*/ 78052 w 91439"/>
                  <a:gd name="T29" fmla="*/ 13392 h 91440"/>
                  <a:gd name="T30" fmla="*/ 63520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20" y="87846"/>
                    </a:lnTo>
                    <a:lnTo>
                      <a:pt x="78052" y="78047"/>
                    </a:lnTo>
                    <a:lnTo>
                      <a:pt x="87848" y="63515"/>
                    </a:lnTo>
                    <a:lnTo>
                      <a:pt x="91439" y="45719"/>
                    </a:lnTo>
                    <a:lnTo>
                      <a:pt x="87848" y="27924"/>
                    </a:lnTo>
                    <a:lnTo>
                      <a:pt x="78052" y="13392"/>
                    </a:lnTo>
                    <a:lnTo>
                      <a:pt x="63520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3" name="object 39"/>
              <p:cNvSpPr>
                <a:spLocks/>
              </p:cNvSpPr>
              <p:nvPr/>
            </p:nvSpPr>
            <p:spPr bwMode="auto">
              <a:xfrm>
                <a:off x="4700082" y="958105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20 w 91439"/>
                  <a:gd name="T19" fmla="*/ 87846 h 91440"/>
                  <a:gd name="T20" fmla="*/ 78052 w 91439"/>
                  <a:gd name="T21" fmla="*/ 78047 h 91440"/>
                  <a:gd name="T22" fmla="*/ 87848 w 91439"/>
                  <a:gd name="T23" fmla="*/ 63515 h 91440"/>
                  <a:gd name="T24" fmla="*/ 91439 w 91439"/>
                  <a:gd name="T25" fmla="*/ 45719 h 91440"/>
                  <a:gd name="T26" fmla="*/ 87848 w 91439"/>
                  <a:gd name="T27" fmla="*/ 27924 h 91440"/>
                  <a:gd name="T28" fmla="*/ 78052 w 91439"/>
                  <a:gd name="T29" fmla="*/ 13392 h 91440"/>
                  <a:gd name="T30" fmla="*/ 63520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20" y="87846"/>
                    </a:lnTo>
                    <a:lnTo>
                      <a:pt x="78052" y="78047"/>
                    </a:lnTo>
                    <a:lnTo>
                      <a:pt x="87848" y="63515"/>
                    </a:lnTo>
                    <a:lnTo>
                      <a:pt x="91439" y="45719"/>
                    </a:lnTo>
                    <a:lnTo>
                      <a:pt x="87848" y="27924"/>
                    </a:lnTo>
                    <a:lnTo>
                      <a:pt x="78052" y="13392"/>
                    </a:lnTo>
                    <a:lnTo>
                      <a:pt x="63520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4" name="object 40"/>
              <p:cNvSpPr>
                <a:spLocks/>
              </p:cNvSpPr>
              <p:nvPr/>
            </p:nvSpPr>
            <p:spPr bwMode="auto">
              <a:xfrm>
                <a:off x="4622703" y="958105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20 w 91439"/>
                  <a:gd name="T19" fmla="*/ 87846 h 91440"/>
                  <a:gd name="T20" fmla="*/ 78052 w 91439"/>
                  <a:gd name="T21" fmla="*/ 78047 h 91440"/>
                  <a:gd name="T22" fmla="*/ 87848 w 91439"/>
                  <a:gd name="T23" fmla="*/ 63515 h 91440"/>
                  <a:gd name="T24" fmla="*/ 91439 w 91439"/>
                  <a:gd name="T25" fmla="*/ 45719 h 91440"/>
                  <a:gd name="T26" fmla="*/ 87848 w 91439"/>
                  <a:gd name="T27" fmla="*/ 27924 h 91440"/>
                  <a:gd name="T28" fmla="*/ 78052 w 91439"/>
                  <a:gd name="T29" fmla="*/ 13392 h 91440"/>
                  <a:gd name="T30" fmla="*/ 63520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20" y="87846"/>
                    </a:lnTo>
                    <a:lnTo>
                      <a:pt x="78052" y="78047"/>
                    </a:lnTo>
                    <a:lnTo>
                      <a:pt x="87848" y="63515"/>
                    </a:lnTo>
                    <a:lnTo>
                      <a:pt x="91439" y="45719"/>
                    </a:lnTo>
                    <a:lnTo>
                      <a:pt x="87848" y="27924"/>
                    </a:lnTo>
                    <a:lnTo>
                      <a:pt x="78052" y="13392"/>
                    </a:lnTo>
                    <a:lnTo>
                      <a:pt x="63520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5" name="object 41"/>
              <p:cNvSpPr>
                <a:spLocks/>
              </p:cNvSpPr>
              <p:nvPr/>
            </p:nvSpPr>
            <p:spPr bwMode="auto">
              <a:xfrm>
                <a:off x="4535948" y="958105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6" name="object 42"/>
              <p:cNvSpPr>
                <a:spLocks/>
              </p:cNvSpPr>
              <p:nvPr/>
            </p:nvSpPr>
            <p:spPr bwMode="auto">
              <a:xfrm>
                <a:off x="4429263" y="958105"/>
                <a:ext cx="91440" cy="91440"/>
              </a:xfrm>
              <a:custGeom>
                <a:avLst/>
                <a:gdLst>
                  <a:gd name="T0" fmla="*/ 45707 w 91439"/>
                  <a:gd name="T1" fmla="*/ 0 h 91440"/>
                  <a:gd name="T2" fmla="*/ 27914 w 91439"/>
                  <a:gd name="T3" fmla="*/ 3593 h 91440"/>
                  <a:gd name="T4" fmla="*/ 13385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5 w 91439"/>
                  <a:gd name="T13" fmla="*/ 78047 h 91440"/>
                  <a:gd name="T14" fmla="*/ 27914 w 91439"/>
                  <a:gd name="T15" fmla="*/ 87846 h 91440"/>
                  <a:gd name="T16" fmla="*/ 45707 w 91439"/>
                  <a:gd name="T17" fmla="*/ 91439 h 91440"/>
                  <a:gd name="T18" fmla="*/ 63509 w 91439"/>
                  <a:gd name="T19" fmla="*/ 87846 h 91440"/>
                  <a:gd name="T20" fmla="*/ 78046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6 w 91439"/>
                  <a:gd name="T29" fmla="*/ 13392 h 91440"/>
                  <a:gd name="T30" fmla="*/ 63509 w 91439"/>
                  <a:gd name="T31" fmla="*/ 3593 h 91440"/>
                  <a:gd name="T32" fmla="*/ 45707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07" y="0"/>
                    </a:moveTo>
                    <a:lnTo>
                      <a:pt x="27914" y="3593"/>
                    </a:lnTo>
                    <a:lnTo>
                      <a:pt x="13385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5" y="78047"/>
                    </a:lnTo>
                    <a:lnTo>
                      <a:pt x="27914" y="87846"/>
                    </a:lnTo>
                    <a:lnTo>
                      <a:pt x="45707" y="91439"/>
                    </a:lnTo>
                    <a:lnTo>
                      <a:pt x="63509" y="87846"/>
                    </a:lnTo>
                    <a:lnTo>
                      <a:pt x="78046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6" y="13392"/>
                    </a:lnTo>
                    <a:lnTo>
                      <a:pt x="63509" y="3593"/>
                    </a:lnTo>
                    <a:lnTo>
                      <a:pt x="45707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7" name="object 43"/>
              <p:cNvSpPr>
                <a:spLocks/>
              </p:cNvSpPr>
              <p:nvPr/>
            </p:nvSpPr>
            <p:spPr bwMode="auto">
              <a:xfrm>
                <a:off x="4272163" y="958105"/>
                <a:ext cx="91440" cy="91440"/>
              </a:xfrm>
              <a:custGeom>
                <a:avLst/>
                <a:gdLst>
                  <a:gd name="T0" fmla="*/ 45707 w 91439"/>
                  <a:gd name="T1" fmla="*/ 0 h 91440"/>
                  <a:gd name="T2" fmla="*/ 27914 w 91439"/>
                  <a:gd name="T3" fmla="*/ 3593 h 91440"/>
                  <a:gd name="T4" fmla="*/ 13385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5 w 91439"/>
                  <a:gd name="T13" fmla="*/ 78047 h 91440"/>
                  <a:gd name="T14" fmla="*/ 27914 w 91439"/>
                  <a:gd name="T15" fmla="*/ 87846 h 91440"/>
                  <a:gd name="T16" fmla="*/ 45707 w 91439"/>
                  <a:gd name="T17" fmla="*/ 91439 h 91440"/>
                  <a:gd name="T18" fmla="*/ 63509 w 91439"/>
                  <a:gd name="T19" fmla="*/ 87846 h 91440"/>
                  <a:gd name="T20" fmla="*/ 78046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6 w 91439"/>
                  <a:gd name="T29" fmla="*/ 13392 h 91440"/>
                  <a:gd name="T30" fmla="*/ 63509 w 91439"/>
                  <a:gd name="T31" fmla="*/ 3593 h 91440"/>
                  <a:gd name="T32" fmla="*/ 45707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07" y="0"/>
                    </a:moveTo>
                    <a:lnTo>
                      <a:pt x="27914" y="3593"/>
                    </a:lnTo>
                    <a:lnTo>
                      <a:pt x="13385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5" y="78047"/>
                    </a:lnTo>
                    <a:lnTo>
                      <a:pt x="27914" y="87846"/>
                    </a:lnTo>
                    <a:lnTo>
                      <a:pt x="45707" y="91439"/>
                    </a:lnTo>
                    <a:lnTo>
                      <a:pt x="63509" y="87846"/>
                    </a:lnTo>
                    <a:lnTo>
                      <a:pt x="78046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6" y="13392"/>
                    </a:lnTo>
                    <a:lnTo>
                      <a:pt x="63509" y="3593"/>
                    </a:lnTo>
                    <a:lnTo>
                      <a:pt x="45707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8" name="object 44"/>
              <p:cNvSpPr>
                <a:spLocks/>
              </p:cNvSpPr>
              <p:nvPr/>
            </p:nvSpPr>
            <p:spPr bwMode="auto">
              <a:xfrm>
                <a:off x="4241677" y="879133"/>
                <a:ext cx="91440" cy="91440"/>
              </a:xfrm>
              <a:custGeom>
                <a:avLst/>
                <a:gdLst>
                  <a:gd name="T0" fmla="*/ 45707 w 91439"/>
                  <a:gd name="T1" fmla="*/ 0 h 91440"/>
                  <a:gd name="T2" fmla="*/ 27914 w 91439"/>
                  <a:gd name="T3" fmla="*/ 3593 h 91440"/>
                  <a:gd name="T4" fmla="*/ 13385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5 w 91439"/>
                  <a:gd name="T13" fmla="*/ 78047 h 91440"/>
                  <a:gd name="T14" fmla="*/ 27914 w 91439"/>
                  <a:gd name="T15" fmla="*/ 87846 h 91440"/>
                  <a:gd name="T16" fmla="*/ 45707 w 91439"/>
                  <a:gd name="T17" fmla="*/ 91439 h 91440"/>
                  <a:gd name="T18" fmla="*/ 63509 w 91439"/>
                  <a:gd name="T19" fmla="*/ 87846 h 91440"/>
                  <a:gd name="T20" fmla="*/ 78046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6 w 91439"/>
                  <a:gd name="T29" fmla="*/ 13392 h 91440"/>
                  <a:gd name="T30" fmla="*/ 63509 w 91439"/>
                  <a:gd name="T31" fmla="*/ 3593 h 91440"/>
                  <a:gd name="T32" fmla="*/ 45707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07" y="0"/>
                    </a:moveTo>
                    <a:lnTo>
                      <a:pt x="27914" y="3593"/>
                    </a:lnTo>
                    <a:lnTo>
                      <a:pt x="13385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5" y="78047"/>
                    </a:lnTo>
                    <a:lnTo>
                      <a:pt x="27914" y="87846"/>
                    </a:lnTo>
                    <a:lnTo>
                      <a:pt x="45707" y="91439"/>
                    </a:lnTo>
                    <a:lnTo>
                      <a:pt x="63509" y="87846"/>
                    </a:lnTo>
                    <a:lnTo>
                      <a:pt x="78046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6" y="13392"/>
                    </a:lnTo>
                    <a:lnTo>
                      <a:pt x="63509" y="3593"/>
                    </a:lnTo>
                    <a:lnTo>
                      <a:pt x="45707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79" name="object 45"/>
              <p:cNvSpPr>
                <a:spLocks/>
              </p:cNvSpPr>
              <p:nvPr/>
            </p:nvSpPr>
            <p:spPr bwMode="auto">
              <a:xfrm>
                <a:off x="4157267" y="879133"/>
                <a:ext cx="91440" cy="91440"/>
              </a:xfrm>
              <a:custGeom>
                <a:avLst/>
                <a:gdLst>
                  <a:gd name="T0" fmla="*/ 45707 w 91439"/>
                  <a:gd name="T1" fmla="*/ 0 h 91440"/>
                  <a:gd name="T2" fmla="*/ 27914 w 91439"/>
                  <a:gd name="T3" fmla="*/ 3593 h 91440"/>
                  <a:gd name="T4" fmla="*/ 13385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5 w 91439"/>
                  <a:gd name="T13" fmla="*/ 78047 h 91440"/>
                  <a:gd name="T14" fmla="*/ 27914 w 91439"/>
                  <a:gd name="T15" fmla="*/ 87846 h 91440"/>
                  <a:gd name="T16" fmla="*/ 45707 w 91439"/>
                  <a:gd name="T17" fmla="*/ 91439 h 91440"/>
                  <a:gd name="T18" fmla="*/ 63509 w 91439"/>
                  <a:gd name="T19" fmla="*/ 87846 h 91440"/>
                  <a:gd name="T20" fmla="*/ 78046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6 w 91439"/>
                  <a:gd name="T29" fmla="*/ 13392 h 91440"/>
                  <a:gd name="T30" fmla="*/ 63509 w 91439"/>
                  <a:gd name="T31" fmla="*/ 3593 h 91440"/>
                  <a:gd name="T32" fmla="*/ 45707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07" y="0"/>
                    </a:moveTo>
                    <a:lnTo>
                      <a:pt x="27914" y="3593"/>
                    </a:lnTo>
                    <a:lnTo>
                      <a:pt x="13385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5" y="78047"/>
                    </a:lnTo>
                    <a:lnTo>
                      <a:pt x="27914" y="87846"/>
                    </a:lnTo>
                    <a:lnTo>
                      <a:pt x="45707" y="91439"/>
                    </a:lnTo>
                    <a:lnTo>
                      <a:pt x="63509" y="87846"/>
                    </a:lnTo>
                    <a:lnTo>
                      <a:pt x="78046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6" y="13392"/>
                    </a:lnTo>
                    <a:lnTo>
                      <a:pt x="63509" y="3593"/>
                    </a:lnTo>
                    <a:lnTo>
                      <a:pt x="45707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0" name="object 46"/>
              <p:cNvSpPr>
                <a:spLocks/>
              </p:cNvSpPr>
              <p:nvPr/>
            </p:nvSpPr>
            <p:spPr bwMode="auto">
              <a:xfrm>
                <a:off x="4081055" y="879133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1" name="object 47"/>
              <p:cNvSpPr>
                <a:spLocks/>
              </p:cNvSpPr>
              <p:nvPr/>
            </p:nvSpPr>
            <p:spPr bwMode="auto">
              <a:xfrm>
                <a:off x="4061124" y="819038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2" name="object 48"/>
              <p:cNvSpPr>
                <a:spLocks/>
              </p:cNvSpPr>
              <p:nvPr/>
            </p:nvSpPr>
            <p:spPr bwMode="auto">
              <a:xfrm>
                <a:off x="3988434" y="819038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3" name="object 49"/>
              <p:cNvSpPr>
                <a:spLocks/>
              </p:cNvSpPr>
              <p:nvPr/>
            </p:nvSpPr>
            <p:spPr bwMode="auto">
              <a:xfrm>
                <a:off x="3878463" y="819038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20 w 91439"/>
                  <a:gd name="T19" fmla="*/ 87846 h 91440"/>
                  <a:gd name="T20" fmla="*/ 78052 w 91439"/>
                  <a:gd name="T21" fmla="*/ 78047 h 91440"/>
                  <a:gd name="T22" fmla="*/ 87848 w 91439"/>
                  <a:gd name="T23" fmla="*/ 63515 h 91440"/>
                  <a:gd name="T24" fmla="*/ 91439 w 91439"/>
                  <a:gd name="T25" fmla="*/ 45719 h 91440"/>
                  <a:gd name="T26" fmla="*/ 87848 w 91439"/>
                  <a:gd name="T27" fmla="*/ 27924 h 91440"/>
                  <a:gd name="T28" fmla="*/ 78052 w 91439"/>
                  <a:gd name="T29" fmla="*/ 13392 h 91440"/>
                  <a:gd name="T30" fmla="*/ 63520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20" y="87846"/>
                    </a:lnTo>
                    <a:lnTo>
                      <a:pt x="78052" y="78047"/>
                    </a:lnTo>
                    <a:lnTo>
                      <a:pt x="87848" y="63515"/>
                    </a:lnTo>
                    <a:lnTo>
                      <a:pt x="91439" y="45719"/>
                    </a:lnTo>
                    <a:lnTo>
                      <a:pt x="87848" y="27924"/>
                    </a:lnTo>
                    <a:lnTo>
                      <a:pt x="78052" y="13392"/>
                    </a:lnTo>
                    <a:lnTo>
                      <a:pt x="63520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84" name="object 50"/>
              <p:cNvSpPr>
                <a:spLocks/>
              </p:cNvSpPr>
              <p:nvPr/>
            </p:nvSpPr>
            <p:spPr bwMode="auto">
              <a:xfrm>
                <a:off x="3663915" y="791852"/>
                <a:ext cx="91440" cy="91440"/>
              </a:xfrm>
              <a:custGeom>
                <a:avLst/>
                <a:gdLst>
                  <a:gd name="T0" fmla="*/ 45719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19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39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19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19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19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39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19" y="0"/>
                    </a:lnTo>
                    <a:close/>
                  </a:path>
                </a:pathLst>
              </a:custGeom>
              <a:solidFill>
                <a:srgbClr val="D7621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8724" name="Group 172"/>
            <p:cNvGrpSpPr>
              <a:grpSpLocks/>
            </p:cNvGrpSpPr>
            <p:nvPr/>
          </p:nvGrpSpPr>
          <p:grpSpPr bwMode="auto">
            <a:xfrm>
              <a:off x="1785514" y="2678544"/>
              <a:ext cx="3829581" cy="887089"/>
              <a:chOff x="916359" y="163945"/>
              <a:chExt cx="3829581" cy="887089"/>
            </a:xfrm>
          </p:grpSpPr>
          <p:sp>
            <p:nvSpPr>
              <p:cNvPr id="198753" name="object 34"/>
              <p:cNvSpPr>
                <a:spLocks/>
              </p:cNvSpPr>
              <p:nvPr/>
            </p:nvSpPr>
            <p:spPr bwMode="auto">
              <a:xfrm>
                <a:off x="916359" y="163945"/>
                <a:ext cx="3792854" cy="841375"/>
              </a:xfrm>
              <a:custGeom>
                <a:avLst/>
                <a:gdLst>
                  <a:gd name="T0" fmla="*/ 0 w 3792854"/>
                  <a:gd name="T1" fmla="*/ 0 h 841375"/>
                  <a:gd name="T2" fmla="*/ 99834 w 3792854"/>
                  <a:gd name="T3" fmla="*/ 0 h 841375"/>
                  <a:gd name="T4" fmla="*/ 99834 w 3792854"/>
                  <a:gd name="T5" fmla="*/ 43535 h 841375"/>
                  <a:gd name="T6" fmla="*/ 607085 w 3792854"/>
                  <a:gd name="T7" fmla="*/ 43535 h 841375"/>
                  <a:gd name="T8" fmla="*/ 607085 w 3792854"/>
                  <a:gd name="T9" fmla="*/ 81965 h 841375"/>
                  <a:gd name="T10" fmla="*/ 644398 w 3792854"/>
                  <a:gd name="T11" fmla="*/ 81965 h 841375"/>
                  <a:gd name="T12" fmla="*/ 644398 w 3792854"/>
                  <a:gd name="T13" fmla="*/ 123101 h 841375"/>
                  <a:gd name="T14" fmla="*/ 889444 w 3792854"/>
                  <a:gd name="T15" fmla="*/ 123101 h 841375"/>
                  <a:gd name="T16" fmla="*/ 889444 w 3792854"/>
                  <a:gd name="T17" fmla="*/ 163436 h 841375"/>
                  <a:gd name="T18" fmla="*/ 1101217 w 3792854"/>
                  <a:gd name="T19" fmla="*/ 163436 h 841375"/>
                  <a:gd name="T20" fmla="*/ 1101217 w 3792854"/>
                  <a:gd name="T21" fmla="*/ 204025 h 841375"/>
                  <a:gd name="T22" fmla="*/ 1181887 w 3792854"/>
                  <a:gd name="T23" fmla="*/ 204025 h 841375"/>
                  <a:gd name="T24" fmla="*/ 1181887 w 3792854"/>
                  <a:gd name="T25" fmla="*/ 244347 h 841375"/>
                  <a:gd name="T26" fmla="*/ 1276680 w 3792854"/>
                  <a:gd name="T27" fmla="*/ 244347 h 841375"/>
                  <a:gd name="T28" fmla="*/ 1276680 w 3792854"/>
                  <a:gd name="T29" fmla="*/ 284683 h 841375"/>
                  <a:gd name="T30" fmla="*/ 1321054 w 3792854"/>
                  <a:gd name="T31" fmla="*/ 284683 h 841375"/>
                  <a:gd name="T32" fmla="*/ 1321054 w 3792854"/>
                  <a:gd name="T33" fmla="*/ 322834 h 841375"/>
                  <a:gd name="T34" fmla="*/ 1584248 w 3792854"/>
                  <a:gd name="T35" fmla="*/ 322834 h 841375"/>
                  <a:gd name="T36" fmla="*/ 1584248 w 3792854"/>
                  <a:gd name="T37" fmla="*/ 363156 h 841375"/>
                  <a:gd name="T38" fmla="*/ 1798040 w 3792854"/>
                  <a:gd name="T39" fmla="*/ 363156 h 841375"/>
                  <a:gd name="T40" fmla="*/ 1798040 w 3792854"/>
                  <a:gd name="T41" fmla="*/ 403491 h 841375"/>
                  <a:gd name="T42" fmla="*/ 1848459 w 3792854"/>
                  <a:gd name="T43" fmla="*/ 403491 h 841375"/>
                  <a:gd name="T44" fmla="*/ 1848459 w 3792854"/>
                  <a:gd name="T45" fmla="*/ 443534 h 841375"/>
                  <a:gd name="T46" fmla="*/ 2118728 w 3792854"/>
                  <a:gd name="T47" fmla="*/ 443534 h 841375"/>
                  <a:gd name="T48" fmla="*/ 2118728 w 3792854"/>
                  <a:gd name="T49" fmla="*/ 485216 h 841375"/>
                  <a:gd name="T50" fmla="*/ 2135873 w 3792854"/>
                  <a:gd name="T51" fmla="*/ 485216 h 841375"/>
                  <a:gd name="T52" fmla="*/ 2135873 w 3792854"/>
                  <a:gd name="T53" fmla="*/ 523913 h 841375"/>
                  <a:gd name="T54" fmla="*/ 2203437 w 3792854"/>
                  <a:gd name="T55" fmla="*/ 523913 h 841375"/>
                  <a:gd name="T56" fmla="*/ 2203437 w 3792854"/>
                  <a:gd name="T57" fmla="*/ 566674 h 841375"/>
                  <a:gd name="T58" fmla="*/ 2239733 w 3792854"/>
                  <a:gd name="T59" fmla="*/ 566674 h 841375"/>
                  <a:gd name="T60" fmla="*/ 2239733 w 3792854"/>
                  <a:gd name="T61" fmla="*/ 606729 h 841375"/>
                  <a:gd name="T62" fmla="*/ 2339568 w 3792854"/>
                  <a:gd name="T63" fmla="*/ 606729 h 841375"/>
                  <a:gd name="T64" fmla="*/ 2339568 w 3792854"/>
                  <a:gd name="T65" fmla="*/ 647052 h 841375"/>
                  <a:gd name="T66" fmla="*/ 2499906 w 3792854"/>
                  <a:gd name="T67" fmla="*/ 647052 h 841375"/>
                  <a:gd name="T68" fmla="*/ 2499906 w 3792854"/>
                  <a:gd name="T69" fmla="*/ 686841 h 841375"/>
                  <a:gd name="T70" fmla="*/ 2713697 w 3792854"/>
                  <a:gd name="T71" fmla="*/ 686841 h 841375"/>
                  <a:gd name="T72" fmla="*/ 2713697 w 3792854"/>
                  <a:gd name="T73" fmla="*/ 727697 h 841375"/>
                  <a:gd name="T74" fmla="*/ 2790342 w 3792854"/>
                  <a:gd name="T75" fmla="*/ 727697 h 841375"/>
                  <a:gd name="T76" fmla="*/ 2790342 w 3792854"/>
                  <a:gd name="T77" fmla="*/ 774255 h 841375"/>
                  <a:gd name="T78" fmla="*/ 3331870 w 3792854"/>
                  <a:gd name="T79" fmla="*/ 774255 h 841375"/>
                  <a:gd name="T80" fmla="*/ 3331870 w 3792854"/>
                  <a:gd name="T81" fmla="*/ 841375 h 841375"/>
                  <a:gd name="T82" fmla="*/ 3792728 w 3792854"/>
                  <a:gd name="T83" fmla="*/ 841375 h 841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792854" h="841375">
                    <a:moveTo>
                      <a:pt x="0" y="0"/>
                    </a:moveTo>
                    <a:lnTo>
                      <a:pt x="99834" y="0"/>
                    </a:lnTo>
                    <a:lnTo>
                      <a:pt x="99834" y="43535"/>
                    </a:lnTo>
                    <a:lnTo>
                      <a:pt x="607085" y="43535"/>
                    </a:lnTo>
                    <a:lnTo>
                      <a:pt x="607085" y="81965"/>
                    </a:lnTo>
                    <a:lnTo>
                      <a:pt x="644398" y="81965"/>
                    </a:lnTo>
                    <a:lnTo>
                      <a:pt x="644398" y="123101"/>
                    </a:lnTo>
                    <a:lnTo>
                      <a:pt x="889444" y="123101"/>
                    </a:lnTo>
                    <a:lnTo>
                      <a:pt x="889444" y="163436"/>
                    </a:lnTo>
                    <a:lnTo>
                      <a:pt x="1101217" y="163436"/>
                    </a:lnTo>
                    <a:lnTo>
                      <a:pt x="1101217" y="204025"/>
                    </a:lnTo>
                    <a:lnTo>
                      <a:pt x="1181887" y="204025"/>
                    </a:lnTo>
                    <a:lnTo>
                      <a:pt x="1181887" y="244347"/>
                    </a:lnTo>
                    <a:lnTo>
                      <a:pt x="1276680" y="244347"/>
                    </a:lnTo>
                    <a:lnTo>
                      <a:pt x="1276680" y="284683"/>
                    </a:lnTo>
                    <a:lnTo>
                      <a:pt x="1321054" y="284683"/>
                    </a:lnTo>
                    <a:lnTo>
                      <a:pt x="1321054" y="322834"/>
                    </a:lnTo>
                    <a:lnTo>
                      <a:pt x="1584248" y="322834"/>
                    </a:lnTo>
                    <a:lnTo>
                      <a:pt x="1584248" y="363156"/>
                    </a:lnTo>
                    <a:lnTo>
                      <a:pt x="1798040" y="363156"/>
                    </a:lnTo>
                    <a:lnTo>
                      <a:pt x="1798040" y="403491"/>
                    </a:lnTo>
                    <a:lnTo>
                      <a:pt x="1848459" y="403491"/>
                    </a:lnTo>
                    <a:lnTo>
                      <a:pt x="1848459" y="443534"/>
                    </a:lnTo>
                    <a:lnTo>
                      <a:pt x="2118728" y="443534"/>
                    </a:lnTo>
                    <a:lnTo>
                      <a:pt x="2118728" y="485216"/>
                    </a:lnTo>
                    <a:lnTo>
                      <a:pt x="2135873" y="485216"/>
                    </a:lnTo>
                    <a:lnTo>
                      <a:pt x="2135873" y="523913"/>
                    </a:lnTo>
                    <a:lnTo>
                      <a:pt x="2203437" y="523913"/>
                    </a:lnTo>
                    <a:lnTo>
                      <a:pt x="2203437" y="566674"/>
                    </a:lnTo>
                    <a:lnTo>
                      <a:pt x="2239733" y="566674"/>
                    </a:lnTo>
                    <a:lnTo>
                      <a:pt x="2239733" y="606729"/>
                    </a:lnTo>
                    <a:lnTo>
                      <a:pt x="2339568" y="606729"/>
                    </a:lnTo>
                    <a:lnTo>
                      <a:pt x="2339568" y="647052"/>
                    </a:lnTo>
                    <a:lnTo>
                      <a:pt x="2499906" y="647052"/>
                    </a:lnTo>
                    <a:lnTo>
                      <a:pt x="2499906" y="686841"/>
                    </a:lnTo>
                    <a:lnTo>
                      <a:pt x="2713697" y="686841"/>
                    </a:lnTo>
                    <a:lnTo>
                      <a:pt x="2713697" y="727697"/>
                    </a:lnTo>
                    <a:lnTo>
                      <a:pt x="2790342" y="727697"/>
                    </a:lnTo>
                    <a:lnTo>
                      <a:pt x="2790342" y="774255"/>
                    </a:lnTo>
                    <a:lnTo>
                      <a:pt x="3331870" y="774255"/>
                    </a:lnTo>
                    <a:lnTo>
                      <a:pt x="3331870" y="841375"/>
                    </a:lnTo>
                    <a:lnTo>
                      <a:pt x="3792728" y="841375"/>
                    </a:lnTo>
                  </a:path>
                </a:pathLst>
              </a:custGeom>
              <a:noFill/>
              <a:ln w="21869">
                <a:solidFill>
                  <a:srgbClr val="2B6CA7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54" name="object 35"/>
              <p:cNvSpPr>
                <a:spLocks/>
              </p:cNvSpPr>
              <p:nvPr/>
            </p:nvSpPr>
            <p:spPr bwMode="auto">
              <a:xfrm>
                <a:off x="3395830" y="805271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55" name="object 36"/>
              <p:cNvSpPr>
                <a:spLocks/>
              </p:cNvSpPr>
              <p:nvPr/>
            </p:nvSpPr>
            <p:spPr bwMode="auto">
              <a:xfrm>
                <a:off x="3655255" y="888671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56" name="object 37"/>
              <p:cNvSpPr>
                <a:spLocks/>
              </p:cNvSpPr>
              <p:nvPr/>
            </p:nvSpPr>
            <p:spPr bwMode="auto">
              <a:xfrm>
                <a:off x="3766053" y="888671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57" name="object 38"/>
              <p:cNvSpPr>
                <a:spLocks/>
              </p:cNvSpPr>
              <p:nvPr/>
            </p:nvSpPr>
            <p:spPr bwMode="auto">
              <a:xfrm>
                <a:off x="3874145" y="888671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58" name="object 39"/>
              <p:cNvSpPr>
                <a:spLocks/>
              </p:cNvSpPr>
              <p:nvPr/>
            </p:nvSpPr>
            <p:spPr bwMode="auto">
              <a:xfrm>
                <a:off x="3982243" y="888671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59" name="object 40"/>
              <p:cNvSpPr>
                <a:spLocks/>
              </p:cNvSpPr>
              <p:nvPr/>
            </p:nvSpPr>
            <p:spPr bwMode="auto">
              <a:xfrm>
                <a:off x="4052379" y="888671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0" name="object 41"/>
              <p:cNvSpPr>
                <a:spLocks/>
              </p:cNvSpPr>
              <p:nvPr/>
            </p:nvSpPr>
            <p:spPr bwMode="auto">
              <a:xfrm>
                <a:off x="4155064" y="888671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1" name="object 42"/>
              <p:cNvSpPr>
                <a:spLocks/>
              </p:cNvSpPr>
              <p:nvPr/>
            </p:nvSpPr>
            <p:spPr bwMode="auto">
              <a:xfrm>
                <a:off x="4210465" y="959594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24 w 91439"/>
                  <a:gd name="T3" fmla="*/ 3593 h 91440"/>
                  <a:gd name="T4" fmla="*/ 13392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2 w 91439"/>
                  <a:gd name="T13" fmla="*/ 78047 h 91440"/>
                  <a:gd name="T14" fmla="*/ 27924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2" name="object 43"/>
              <p:cNvSpPr>
                <a:spLocks/>
              </p:cNvSpPr>
              <p:nvPr/>
            </p:nvSpPr>
            <p:spPr bwMode="auto">
              <a:xfrm>
                <a:off x="4295340" y="959594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3" name="object 44"/>
              <p:cNvSpPr>
                <a:spLocks/>
              </p:cNvSpPr>
              <p:nvPr/>
            </p:nvSpPr>
            <p:spPr bwMode="auto">
              <a:xfrm>
                <a:off x="4373004" y="959594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4" name="object 45"/>
              <p:cNvSpPr>
                <a:spLocks/>
              </p:cNvSpPr>
              <p:nvPr/>
            </p:nvSpPr>
            <p:spPr bwMode="auto">
              <a:xfrm>
                <a:off x="4435611" y="959594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5" name="object 46"/>
              <p:cNvSpPr>
                <a:spLocks/>
              </p:cNvSpPr>
              <p:nvPr/>
            </p:nvSpPr>
            <p:spPr bwMode="auto">
              <a:xfrm>
                <a:off x="4539654" y="959594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6" name="object 47"/>
              <p:cNvSpPr>
                <a:spLocks/>
              </p:cNvSpPr>
              <p:nvPr/>
            </p:nvSpPr>
            <p:spPr bwMode="auto">
              <a:xfrm>
                <a:off x="4654500" y="959594"/>
                <a:ext cx="91440" cy="91440"/>
              </a:xfrm>
              <a:custGeom>
                <a:avLst/>
                <a:gdLst>
                  <a:gd name="T0" fmla="*/ 45732 w 91439"/>
                  <a:gd name="T1" fmla="*/ 0 h 91440"/>
                  <a:gd name="T2" fmla="*/ 27930 w 91439"/>
                  <a:gd name="T3" fmla="*/ 3593 h 91440"/>
                  <a:gd name="T4" fmla="*/ 13393 w 91439"/>
                  <a:gd name="T5" fmla="*/ 13392 h 91440"/>
                  <a:gd name="T6" fmla="*/ 3593 w 91439"/>
                  <a:gd name="T7" fmla="*/ 27924 h 91440"/>
                  <a:gd name="T8" fmla="*/ 0 w 91439"/>
                  <a:gd name="T9" fmla="*/ 45719 h 91440"/>
                  <a:gd name="T10" fmla="*/ 3593 w 91439"/>
                  <a:gd name="T11" fmla="*/ 63515 h 91440"/>
                  <a:gd name="T12" fmla="*/ 13393 w 91439"/>
                  <a:gd name="T13" fmla="*/ 78047 h 91440"/>
                  <a:gd name="T14" fmla="*/ 27930 w 91439"/>
                  <a:gd name="T15" fmla="*/ 87846 h 91440"/>
                  <a:gd name="T16" fmla="*/ 45732 w 91439"/>
                  <a:gd name="T17" fmla="*/ 91439 h 91440"/>
                  <a:gd name="T18" fmla="*/ 63520 w 91439"/>
                  <a:gd name="T19" fmla="*/ 87846 h 91440"/>
                  <a:gd name="T20" fmla="*/ 78049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9 w 91439"/>
                  <a:gd name="T29" fmla="*/ 13392 h 91440"/>
                  <a:gd name="T30" fmla="*/ 63520 w 91439"/>
                  <a:gd name="T31" fmla="*/ 3593 h 91440"/>
                  <a:gd name="T32" fmla="*/ 45732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32" y="0"/>
                    </a:moveTo>
                    <a:lnTo>
                      <a:pt x="27930" y="3593"/>
                    </a:lnTo>
                    <a:lnTo>
                      <a:pt x="13393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3" y="78047"/>
                    </a:lnTo>
                    <a:lnTo>
                      <a:pt x="27930" y="87846"/>
                    </a:lnTo>
                    <a:lnTo>
                      <a:pt x="45732" y="91439"/>
                    </a:lnTo>
                    <a:lnTo>
                      <a:pt x="63520" y="87846"/>
                    </a:lnTo>
                    <a:lnTo>
                      <a:pt x="78049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9" y="13392"/>
                    </a:lnTo>
                    <a:lnTo>
                      <a:pt x="63520" y="3593"/>
                    </a:lnTo>
                    <a:lnTo>
                      <a:pt x="45732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767" name="object 48"/>
              <p:cNvSpPr>
                <a:spLocks/>
              </p:cNvSpPr>
              <p:nvPr/>
            </p:nvSpPr>
            <p:spPr bwMode="auto">
              <a:xfrm>
                <a:off x="4563976" y="959594"/>
                <a:ext cx="91440" cy="91440"/>
              </a:xfrm>
              <a:custGeom>
                <a:avLst/>
                <a:gdLst>
                  <a:gd name="T0" fmla="*/ 45720 w 91439"/>
                  <a:gd name="T1" fmla="*/ 0 h 91440"/>
                  <a:gd name="T2" fmla="*/ 27919 w 91439"/>
                  <a:gd name="T3" fmla="*/ 3593 h 91440"/>
                  <a:gd name="T4" fmla="*/ 13387 w 91439"/>
                  <a:gd name="T5" fmla="*/ 13392 h 91440"/>
                  <a:gd name="T6" fmla="*/ 3591 w 91439"/>
                  <a:gd name="T7" fmla="*/ 27924 h 91440"/>
                  <a:gd name="T8" fmla="*/ 0 w 91439"/>
                  <a:gd name="T9" fmla="*/ 45719 h 91440"/>
                  <a:gd name="T10" fmla="*/ 3591 w 91439"/>
                  <a:gd name="T11" fmla="*/ 63515 h 91440"/>
                  <a:gd name="T12" fmla="*/ 13387 w 91439"/>
                  <a:gd name="T13" fmla="*/ 78047 h 91440"/>
                  <a:gd name="T14" fmla="*/ 27919 w 91439"/>
                  <a:gd name="T15" fmla="*/ 87846 h 91440"/>
                  <a:gd name="T16" fmla="*/ 45720 w 91439"/>
                  <a:gd name="T17" fmla="*/ 91439 h 91440"/>
                  <a:gd name="T18" fmla="*/ 63515 w 91439"/>
                  <a:gd name="T19" fmla="*/ 87846 h 91440"/>
                  <a:gd name="T20" fmla="*/ 78047 w 91439"/>
                  <a:gd name="T21" fmla="*/ 78047 h 91440"/>
                  <a:gd name="T22" fmla="*/ 87846 w 91439"/>
                  <a:gd name="T23" fmla="*/ 63515 h 91440"/>
                  <a:gd name="T24" fmla="*/ 91440 w 91439"/>
                  <a:gd name="T25" fmla="*/ 45719 h 91440"/>
                  <a:gd name="T26" fmla="*/ 87846 w 91439"/>
                  <a:gd name="T27" fmla="*/ 27924 h 91440"/>
                  <a:gd name="T28" fmla="*/ 78047 w 91439"/>
                  <a:gd name="T29" fmla="*/ 13392 h 91440"/>
                  <a:gd name="T30" fmla="*/ 63515 w 91439"/>
                  <a:gd name="T31" fmla="*/ 3593 h 91440"/>
                  <a:gd name="T32" fmla="*/ 45720 w 91439"/>
                  <a:gd name="T33" fmla="*/ 0 h 9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rgbClr val="2B6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198725" name="Group 173"/>
            <p:cNvGrpSpPr>
              <a:grpSpLocks/>
            </p:cNvGrpSpPr>
            <p:nvPr/>
          </p:nvGrpSpPr>
          <p:grpSpPr bwMode="auto">
            <a:xfrm>
              <a:off x="1780653" y="2679536"/>
              <a:ext cx="5147354" cy="848771"/>
              <a:chOff x="911498" y="164937"/>
              <a:chExt cx="5147354" cy="848771"/>
            </a:xfrm>
          </p:grpSpPr>
          <p:sp>
            <p:nvSpPr>
              <p:cNvPr id="185" name="object 34"/>
              <p:cNvSpPr/>
              <p:nvPr/>
            </p:nvSpPr>
            <p:spPr>
              <a:xfrm>
                <a:off x="912216" y="164828"/>
                <a:ext cx="5121860" cy="804864"/>
              </a:xfrm>
              <a:custGeom>
                <a:avLst/>
                <a:gdLst/>
                <a:ahLst/>
                <a:cxnLst/>
                <a:rect l="l" t="t" r="r" b="b"/>
                <a:pathLst>
                  <a:path w="5123815" h="804544">
                    <a:moveTo>
                      <a:pt x="0" y="0"/>
                    </a:moveTo>
                    <a:lnTo>
                      <a:pt x="103339" y="0"/>
                    </a:lnTo>
                    <a:lnTo>
                      <a:pt x="103339" y="58394"/>
                    </a:lnTo>
                    <a:lnTo>
                      <a:pt x="465734" y="58394"/>
                    </a:lnTo>
                    <a:lnTo>
                      <a:pt x="465734" y="116789"/>
                    </a:lnTo>
                    <a:lnTo>
                      <a:pt x="1242187" y="116789"/>
                    </a:lnTo>
                    <a:lnTo>
                      <a:pt x="1242187" y="182410"/>
                    </a:lnTo>
                    <a:lnTo>
                      <a:pt x="1437944" y="182410"/>
                    </a:lnTo>
                    <a:lnTo>
                      <a:pt x="1437944" y="247827"/>
                    </a:lnTo>
                    <a:lnTo>
                      <a:pt x="1774863" y="247827"/>
                    </a:lnTo>
                    <a:lnTo>
                      <a:pt x="1774863" y="311492"/>
                    </a:lnTo>
                    <a:lnTo>
                      <a:pt x="1890572" y="311492"/>
                    </a:lnTo>
                    <a:lnTo>
                      <a:pt x="1890572" y="376529"/>
                    </a:lnTo>
                    <a:lnTo>
                      <a:pt x="2340292" y="376529"/>
                    </a:lnTo>
                    <a:lnTo>
                      <a:pt x="2340292" y="440588"/>
                    </a:lnTo>
                    <a:lnTo>
                      <a:pt x="2699042" y="440588"/>
                    </a:lnTo>
                    <a:lnTo>
                      <a:pt x="2699042" y="507187"/>
                    </a:lnTo>
                    <a:lnTo>
                      <a:pt x="2744889" y="507187"/>
                    </a:lnTo>
                    <a:lnTo>
                      <a:pt x="2744889" y="569290"/>
                    </a:lnTo>
                    <a:lnTo>
                      <a:pt x="3145853" y="569290"/>
                    </a:lnTo>
                    <a:lnTo>
                      <a:pt x="3145853" y="649160"/>
                    </a:lnTo>
                    <a:lnTo>
                      <a:pt x="3465309" y="649160"/>
                    </a:lnTo>
                    <a:lnTo>
                      <a:pt x="3465309" y="804418"/>
                    </a:lnTo>
                    <a:lnTo>
                      <a:pt x="5123738" y="804418"/>
                    </a:lnTo>
                  </a:path>
                </a:pathLst>
              </a:custGeom>
              <a:ln w="21869">
                <a:solidFill>
                  <a:schemeClr val="accent3"/>
                </a:solidFill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object 35"/>
              <p:cNvSpPr/>
              <p:nvPr/>
            </p:nvSpPr>
            <p:spPr>
              <a:xfrm>
                <a:off x="973501" y="178753"/>
                <a:ext cx="90997" cy="90513"/>
              </a:xfrm>
              <a:custGeom>
                <a:avLst/>
                <a:gdLst/>
                <a:ahLst/>
                <a:cxnLst/>
                <a:rect l="l" t="t" r="r" b="b"/>
                <a:pathLst>
                  <a:path w="91440" h="91439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object 36"/>
              <p:cNvSpPr/>
              <p:nvPr/>
            </p:nvSpPr>
            <p:spPr>
              <a:xfrm>
                <a:off x="1668053" y="234453"/>
                <a:ext cx="90997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39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8" name="object 37"/>
              <p:cNvSpPr/>
              <p:nvPr/>
            </p:nvSpPr>
            <p:spPr>
              <a:xfrm>
                <a:off x="1777621" y="234453"/>
                <a:ext cx="90998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39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object 38"/>
              <p:cNvSpPr/>
              <p:nvPr/>
            </p:nvSpPr>
            <p:spPr>
              <a:xfrm>
                <a:off x="3777710" y="689800"/>
                <a:ext cx="90997" cy="90512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object 39"/>
              <p:cNvSpPr/>
              <p:nvPr/>
            </p:nvSpPr>
            <p:spPr>
              <a:xfrm>
                <a:off x="3814852" y="689800"/>
                <a:ext cx="90997" cy="90512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object 40"/>
              <p:cNvSpPr/>
              <p:nvPr/>
            </p:nvSpPr>
            <p:spPr>
              <a:xfrm>
                <a:off x="3993133" y="689800"/>
                <a:ext cx="90997" cy="90512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object 41"/>
              <p:cNvSpPr/>
              <p:nvPr/>
            </p:nvSpPr>
            <p:spPr>
              <a:xfrm>
                <a:off x="4054416" y="767780"/>
                <a:ext cx="92855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object 42"/>
              <p:cNvSpPr/>
              <p:nvPr/>
            </p:nvSpPr>
            <p:spPr>
              <a:xfrm>
                <a:off x="4091558" y="767780"/>
                <a:ext cx="90998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object 43"/>
              <p:cNvSpPr/>
              <p:nvPr/>
            </p:nvSpPr>
            <p:spPr>
              <a:xfrm>
                <a:off x="4067416" y="785882"/>
                <a:ext cx="202422" cy="54308"/>
              </a:xfrm>
              <a:custGeom>
                <a:avLst/>
                <a:gdLst/>
                <a:ahLst/>
                <a:cxnLst/>
                <a:rect l="l" t="t" r="r" b="b"/>
                <a:pathLst>
                  <a:path w="203200" h="54609">
                    <a:moveTo>
                      <a:pt x="101295" y="0"/>
                    </a:moveTo>
                    <a:lnTo>
                      <a:pt x="61866" y="2135"/>
                    </a:lnTo>
                    <a:lnTo>
                      <a:pt x="29668" y="7959"/>
                    </a:lnTo>
                    <a:lnTo>
                      <a:pt x="7960" y="16598"/>
                    </a:lnTo>
                    <a:lnTo>
                      <a:pt x="0" y="27178"/>
                    </a:lnTo>
                    <a:lnTo>
                      <a:pt x="7960" y="37764"/>
                    </a:lnTo>
                    <a:lnTo>
                      <a:pt x="29668" y="46407"/>
                    </a:lnTo>
                    <a:lnTo>
                      <a:pt x="61866" y="52232"/>
                    </a:lnTo>
                    <a:lnTo>
                      <a:pt x="101295" y="54368"/>
                    </a:lnTo>
                    <a:lnTo>
                      <a:pt x="140723" y="52232"/>
                    </a:lnTo>
                    <a:lnTo>
                      <a:pt x="172921" y="46407"/>
                    </a:lnTo>
                    <a:lnTo>
                      <a:pt x="194630" y="37764"/>
                    </a:lnTo>
                    <a:lnTo>
                      <a:pt x="202590" y="27178"/>
                    </a:lnTo>
                    <a:lnTo>
                      <a:pt x="194630" y="16598"/>
                    </a:lnTo>
                    <a:lnTo>
                      <a:pt x="172921" y="7959"/>
                    </a:lnTo>
                    <a:lnTo>
                      <a:pt x="140723" y="2135"/>
                    </a:lnTo>
                    <a:lnTo>
                      <a:pt x="10129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object 44"/>
              <p:cNvSpPr/>
              <p:nvPr/>
            </p:nvSpPr>
            <p:spPr>
              <a:xfrm>
                <a:off x="4173270" y="767780"/>
                <a:ext cx="90998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object 45"/>
              <p:cNvSpPr/>
              <p:nvPr/>
            </p:nvSpPr>
            <p:spPr>
              <a:xfrm>
                <a:off x="4314409" y="767780"/>
                <a:ext cx="92855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3" y="87846"/>
                    </a:lnTo>
                    <a:lnTo>
                      <a:pt x="78041" y="78047"/>
                    </a:lnTo>
                    <a:lnTo>
                      <a:pt x="87835" y="63515"/>
                    </a:lnTo>
                    <a:lnTo>
                      <a:pt x="91427" y="45719"/>
                    </a:lnTo>
                    <a:lnTo>
                      <a:pt x="87835" y="27924"/>
                    </a:lnTo>
                    <a:lnTo>
                      <a:pt x="78041" y="13392"/>
                    </a:lnTo>
                    <a:lnTo>
                      <a:pt x="63513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object 46"/>
              <p:cNvSpPr/>
              <p:nvPr/>
            </p:nvSpPr>
            <p:spPr>
              <a:xfrm>
                <a:off x="4362693" y="922347"/>
                <a:ext cx="92855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32" y="0"/>
                    </a:moveTo>
                    <a:lnTo>
                      <a:pt x="27930" y="3593"/>
                    </a:lnTo>
                    <a:lnTo>
                      <a:pt x="13393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3" y="78047"/>
                    </a:lnTo>
                    <a:lnTo>
                      <a:pt x="27930" y="87846"/>
                    </a:lnTo>
                    <a:lnTo>
                      <a:pt x="45732" y="91439"/>
                    </a:lnTo>
                    <a:lnTo>
                      <a:pt x="63525" y="87846"/>
                    </a:lnTo>
                    <a:lnTo>
                      <a:pt x="78054" y="78047"/>
                    </a:lnTo>
                    <a:lnTo>
                      <a:pt x="87848" y="63515"/>
                    </a:lnTo>
                    <a:lnTo>
                      <a:pt x="91440" y="45719"/>
                    </a:lnTo>
                    <a:lnTo>
                      <a:pt x="87848" y="27924"/>
                    </a:lnTo>
                    <a:lnTo>
                      <a:pt x="78054" y="13392"/>
                    </a:lnTo>
                    <a:lnTo>
                      <a:pt x="63525" y="3593"/>
                    </a:lnTo>
                    <a:lnTo>
                      <a:pt x="45732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object 47"/>
              <p:cNvSpPr/>
              <p:nvPr/>
            </p:nvSpPr>
            <p:spPr>
              <a:xfrm>
                <a:off x="4481547" y="922347"/>
                <a:ext cx="92855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object 48"/>
              <p:cNvSpPr/>
              <p:nvPr/>
            </p:nvSpPr>
            <p:spPr>
              <a:xfrm>
                <a:off x="4763825" y="922347"/>
                <a:ext cx="90998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24" y="3593"/>
                    </a:lnTo>
                    <a:lnTo>
                      <a:pt x="13392" y="13392"/>
                    </a:lnTo>
                    <a:lnTo>
                      <a:pt x="3593" y="27924"/>
                    </a:lnTo>
                    <a:lnTo>
                      <a:pt x="0" y="45719"/>
                    </a:lnTo>
                    <a:lnTo>
                      <a:pt x="3593" y="63515"/>
                    </a:lnTo>
                    <a:lnTo>
                      <a:pt x="13392" y="78047"/>
                    </a:lnTo>
                    <a:lnTo>
                      <a:pt x="27924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object 49"/>
              <p:cNvSpPr/>
              <p:nvPr/>
            </p:nvSpPr>
            <p:spPr>
              <a:xfrm>
                <a:off x="4975534" y="922347"/>
                <a:ext cx="90998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5" y="87846"/>
                    </a:lnTo>
                    <a:lnTo>
                      <a:pt x="78047" y="78047"/>
                    </a:lnTo>
                    <a:lnTo>
                      <a:pt x="87846" y="63515"/>
                    </a:lnTo>
                    <a:lnTo>
                      <a:pt x="91440" y="45719"/>
                    </a:lnTo>
                    <a:lnTo>
                      <a:pt x="87846" y="27924"/>
                    </a:lnTo>
                    <a:lnTo>
                      <a:pt x="78047" y="13392"/>
                    </a:lnTo>
                    <a:lnTo>
                      <a:pt x="63515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1" name="object 50"/>
              <p:cNvSpPr/>
              <p:nvPr/>
            </p:nvSpPr>
            <p:spPr>
              <a:xfrm>
                <a:off x="5967221" y="922347"/>
                <a:ext cx="90998" cy="91905"/>
              </a:xfrm>
              <a:custGeom>
                <a:avLst/>
                <a:gdLst/>
                <a:ahLst/>
                <a:cxnLst/>
                <a:rect l="l" t="t" r="r" b="b"/>
                <a:pathLst>
                  <a:path w="91439" h="91440">
                    <a:moveTo>
                      <a:pt x="45720" y="0"/>
                    </a:moveTo>
                    <a:lnTo>
                      <a:pt x="27919" y="3593"/>
                    </a:lnTo>
                    <a:lnTo>
                      <a:pt x="13387" y="13392"/>
                    </a:lnTo>
                    <a:lnTo>
                      <a:pt x="3591" y="27924"/>
                    </a:lnTo>
                    <a:lnTo>
                      <a:pt x="0" y="45719"/>
                    </a:lnTo>
                    <a:lnTo>
                      <a:pt x="3591" y="63515"/>
                    </a:lnTo>
                    <a:lnTo>
                      <a:pt x="13387" y="78047"/>
                    </a:lnTo>
                    <a:lnTo>
                      <a:pt x="27919" y="87846"/>
                    </a:lnTo>
                    <a:lnTo>
                      <a:pt x="45720" y="91439"/>
                    </a:lnTo>
                    <a:lnTo>
                      <a:pt x="63513" y="87846"/>
                    </a:lnTo>
                    <a:lnTo>
                      <a:pt x="78041" y="78047"/>
                    </a:lnTo>
                    <a:lnTo>
                      <a:pt x="87835" y="63515"/>
                    </a:lnTo>
                    <a:lnTo>
                      <a:pt x="91427" y="45719"/>
                    </a:lnTo>
                    <a:lnTo>
                      <a:pt x="87835" y="27924"/>
                    </a:lnTo>
                    <a:lnTo>
                      <a:pt x="78041" y="13392"/>
                    </a:lnTo>
                    <a:lnTo>
                      <a:pt x="63513" y="3593"/>
                    </a:lnTo>
                    <a:lnTo>
                      <a:pt x="4572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sz="900" kern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175" name="object 24"/>
            <p:cNvSpPr txBox="1"/>
            <p:nvPr/>
          </p:nvSpPr>
          <p:spPr>
            <a:xfrm>
              <a:off x="1311527" y="4170793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>
                  <a:solidFill>
                    <a:sysClr val="windowText" lastClr="000000"/>
                  </a:solidFill>
                  <a:latin typeface="Arial"/>
                  <a:cs typeface="Arial"/>
                </a:rPr>
                <a:t>1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6" name="object 24"/>
            <p:cNvSpPr txBox="1"/>
            <p:nvPr/>
          </p:nvSpPr>
          <p:spPr>
            <a:xfrm>
              <a:off x="1311527" y="3996730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2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7" name="object 24"/>
            <p:cNvSpPr txBox="1"/>
            <p:nvPr/>
          </p:nvSpPr>
          <p:spPr>
            <a:xfrm>
              <a:off x="1311527" y="3822668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3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8" name="object 24"/>
            <p:cNvSpPr txBox="1"/>
            <p:nvPr/>
          </p:nvSpPr>
          <p:spPr>
            <a:xfrm>
              <a:off x="1311527" y="3648605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4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79" name="object 24"/>
            <p:cNvSpPr txBox="1"/>
            <p:nvPr/>
          </p:nvSpPr>
          <p:spPr>
            <a:xfrm>
              <a:off x="1311527" y="3474544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5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0" name="object 24"/>
            <p:cNvSpPr txBox="1"/>
            <p:nvPr/>
          </p:nvSpPr>
          <p:spPr>
            <a:xfrm>
              <a:off x="1311527" y="3300481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6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1" name="object 24"/>
            <p:cNvSpPr txBox="1"/>
            <p:nvPr/>
          </p:nvSpPr>
          <p:spPr>
            <a:xfrm>
              <a:off x="1311527" y="3127811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7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2" name="object 24"/>
            <p:cNvSpPr txBox="1"/>
            <p:nvPr/>
          </p:nvSpPr>
          <p:spPr>
            <a:xfrm>
              <a:off x="1311527" y="2953749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8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3" name="object 24"/>
            <p:cNvSpPr txBox="1"/>
            <p:nvPr/>
          </p:nvSpPr>
          <p:spPr>
            <a:xfrm>
              <a:off x="1311527" y="2779687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9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  <p:sp>
          <p:nvSpPr>
            <p:cNvPr id="184" name="object 24"/>
            <p:cNvSpPr txBox="1"/>
            <p:nvPr/>
          </p:nvSpPr>
          <p:spPr>
            <a:xfrm>
              <a:off x="1311527" y="2605625"/>
              <a:ext cx="206137" cy="100438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/>
            <a:p>
              <a:pPr marL="7144" defTabSz="685800" eaLnBrk="1" fontAlgn="auto" hangingPunct="1">
                <a:spcBef>
                  <a:spcPts val="90"/>
                </a:spcBef>
                <a:spcAft>
                  <a:spcPts val="0"/>
                </a:spcAft>
                <a:defRPr/>
              </a:pP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1</a:t>
              </a:r>
              <a:r>
                <a:rPr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.</a:t>
              </a:r>
              <a:r>
                <a:rPr lang="en-US" sz="675" kern="0" spc="-3" dirty="0">
                  <a:solidFill>
                    <a:sysClr val="windowText" lastClr="000000"/>
                  </a:solidFill>
                  <a:latin typeface="Arial"/>
                  <a:cs typeface="Arial"/>
                </a:rPr>
                <a:t>0</a:t>
              </a:r>
              <a:endParaRPr sz="675" kern="0" dirty="0">
                <a:solidFill>
                  <a:sysClr val="windowText" lastClr="000000"/>
                </a:solidFill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591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55885" y="120651"/>
            <a:ext cx="6432231" cy="528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529" rIns="34290" bIns="34529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sz="27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 by PD-L1 Expression</a:t>
            </a:r>
            <a:endParaRPr lang="en-US" sz="2700" i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1422492" y="4419993"/>
            <a:ext cx="5711429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35" tIns="25718" rIns="51435" bIns="25718"/>
          <a:lstStyle>
            <a:lvl1pPr marL="252413" indent="-252413">
              <a:spcBef>
                <a:spcPct val="20000"/>
              </a:spcBef>
              <a:buSzPct val="100000"/>
              <a:buFont typeface="Courier New" panose="02070309020205020404" pitchFamily="49" charset="0"/>
              <a:buChar char="o"/>
              <a:defRPr sz="32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306388" indent="-306388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82688" indent="-263525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725" indent="-303213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9938" indent="-249238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7138" indent="-249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4338" indent="-249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11538" indent="-249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8738" indent="-24923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127394" lvl="1" indent="-127394" defTabSz="685750" eaLnBrk="1" fontAlgn="auto" hangingPunct="1">
              <a:lnSpc>
                <a:spcPct val="108000"/>
              </a:lnSpc>
              <a:spcBef>
                <a:spcPct val="0"/>
              </a:spcBef>
              <a:spcAft>
                <a:spcPts val="450"/>
              </a:spcAft>
              <a:buClr>
                <a:srgbClr val="00457C"/>
              </a:buClr>
              <a:defRPr/>
            </a:pPr>
            <a:r>
              <a:rPr lang="en-US" altLang="en-US" sz="12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 were observed irrespective of PD-L1 expression on tumor cells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051443" y="666752"/>
            <a:ext cx="5035159" cy="284409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kern="0" dirty="0">
                <a:solidFill>
                  <a:schemeClr val="bg1"/>
                </a:solidFill>
              </a:rPr>
              <a:t>Sorafenib Experienced (2L)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018232" y="1257428"/>
            <a:ext cx="2403026" cy="36206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53994" indent="-253994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514" indent="-336542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188" indent="-264577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0744" indent="-304792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0416" indent="-24976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 fontAlgn="auto">
              <a:spcBef>
                <a:spcPts val="675"/>
              </a:spcBef>
              <a:spcAft>
                <a:spcPts val="225"/>
              </a:spcAft>
              <a:buNone/>
              <a:defRPr/>
            </a:pPr>
            <a:r>
              <a:rPr lang="en-US" sz="1125" b="1" dirty="0">
                <a:solidFill>
                  <a:srgbClr val="006DA8"/>
                </a:solidFill>
              </a:rPr>
              <a:t>Dose Expansion</a:t>
            </a:r>
          </a:p>
        </p:txBody>
      </p:sp>
      <p:grpSp>
        <p:nvGrpSpPr>
          <p:cNvPr id="2" name="Group 14"/>
          <p:cNvGrpSpPr/>
          <p:nvPr/>
        </p:nvGrpSpPr>
        <p:grpSpPr>
          <a:xfrm>
            <a:off x="1371755" y="1954039"/>
            <a:ext cx="280232" cy="1346522"/>
            <a:chOff x="336744" y="2563468"/>
            <a:chExt cx="373642" cy="1346522"/>
          </a:xfrm>
        </p:grpSpPr>
        <p:sp>
          <p:nvSpPr>
            <p:cNvPr id="219" name="Rectangle 172"/>
            <p:cNvSpPr>
              <a:spLocks noChangeArrowheads="1"/>
            </p:cNvSpPr>
            <p:nvPr/>
          </p:nvSpPr>
          <p:spPr bwMode="auto">
            <a:xfrm rot="16200000">
              <a:off x="-244184" y="3144396"/>
              <a:ext cx="1346522" cy="1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900" b="1" kern="0" dirty="0">
                  <a:solidFill>
                    <a:srgbClr val="000000"/>
                  </a:solidFill>
                </a:rPr>
                <a:t>Change in Target Lesion</a:t>
              </a:r>
              <a:endParaRPr lang="en-US" altLang="en-US" sz="1350" kern="0" dirty="0">
                <a:solidFill>
                  <a:srgbClr val="000000"/>
                </a:solidFill>
              </a:endParaRPr>
            </a:p>
          </p:txBody>
        </p:sp>
        <p:sp>
          <p:nvSpPr>
            <p:cNvPr id="220" name="Rectangle 175"/>
            <p:cNvSpPr>
              <a:spLocks noChangeArrowheads="1"/>
            </p:cNvSpPr>
            <p:nvPr/>
          </p:nvSpPr>
          <p:spPr bwMode="auto">
            <a:xfrm rot="16200000">
              <a:off x="-16735" y="3144395"/>
              <a:ext cx="1269578" cy="184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900" b="1" kern="0" dirty="0">
                  <a:solidFill>
                    <a:srgbClr val="000000"/>
                  </a:solidFill>
                </a:rPr>
                <a:t>Size From Baseline (%)</a:t>
              </a:r>
              <a:endParaRPr lang="en-US" altLang="en-US" sz="1350" kern="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9"/>
          <p:cNvGrpSpPr>
            <a:grpSpLocks noChangeAspect="1"/>
          </p:cNvGrpSpPr>
          <p:nvPr/>
        </p:nvGrpSpPr>
        <p:grpSpPr>
          <a:xfrm>
            <a:off x="1749352" y="1428348"/>
            <a:ext cx="2479748" cy="2704102"/>
            <a:chOff x="1023936" y="1711614"/>
            <a:chExt cx="3306329" cy="2707001"/>
          </a:xfrm>
        </p:grpSpPr>
        <p:sp>
          <p:nvSpPr>
            <p:cNvPr id="221" name="Rectangle 176"/>
            <p:cNvSpPr>
              <a:spLocks noChangeArrowheads="1"/>
            </p:cNvSpPr>
            <p:nvPr/>
          </p:nvSpPr>
          <p:spPr bwMode="auto">
            <a:xfrm>
              <a:off x="2646117" y="1744296"/>
              <a:ext cx="610160" cy="16955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Rectangle 5"/>
            <p:cNvSpPr>
              <a:spLocks noChangeArrowheads="1"/>
            </p:cNvSpPr>
            <p:nvPr/>
          </p:nvSpPr>
          <p:spPr bwMode="auto">
            <a:xfrm>
              <a:off x="1497974" y="1883031"/>
              <a:ext cx="50150" cy="117394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3" name="Rectangle 6"/>
            <p:cNvSpPr>
              <a:spLocks noChangeArrowheads="1"/>
            </p:cNvSpPr>
            <p:nvPr/>
          </p:nvSpPr>
          <p:spPr bwMode="auto">
            <a:xfrm>
              <a:off x="1573540" y="2556579"/>
              <a:ext cx="53732" cy="500400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4" name="Rectangle 7"/>
            <p:cNvSpPr>
              <a:spLocks noChangeArrowheads="1"/>
            </p:cNvSpPr>
            <p:nvPr/>
          </p:nvSpPr>
          <p:spPr bwMode="auto">
            <a:xfrm>
              <a:off x="1652689" y="2625839"/>
              <a:ext cx="53732" cy="43114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5" name="Rectangle 8"/>
            <p:cNvSpPr>
              <a:spLocks noChangeArrowheads="1"/>
            </p:cNvSpPr>
            <p:nvPr/>
          </p:nvSpPr>
          <p:spPr bwMode="auto">
            <a:xfrm>
              <a:off x="1731838" y="2637958"/>
              <a:ext cx="51344" cy="4190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6" name="Rectangle 9"/>
            <p:cNvSpPr>
              <a:spLocks noChangeArrowheads="1"/>
            </p:cNvSpPr>
            <p:nvPr/>
          </p:nvSpPr>
          <p:spPr bwMode="auto">
            <a:xfrm>
              <a:off x="1808598" y="2741847"/>
              <a:ext cx="53732" cy="31513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7" name="Rectangle 10"/>
            <p:cNvSpPr>
              <a:spLocks noChangeArrowheads="1"/>
            </p:cNvSpPr>
            <p:nvPr/>
          </p:nvSpPr>
          <p:spPr bwMode="auto">
            <a:xfrm>
              <a:off x="1887747" y="2757432"/>
              <a:ext cx="53732" cy="29954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Rectangle 11"/>
            <p:cNvSpPr>
              <a:spLocks noChangeArrowheads="1"/>
            </p:cNvSpPr>
            <p:nvPr/>
          </p:nvSpPr>
          <p:spPr bwMode="auto">
            <a:xfrm>
              <a:off x="1966895" y="2769551"/>
              <a:ext cx="51344" cy="287427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9" name="Rectangle 12"/>
            <p:cNvSpPr>
              <a:spLocks noChangeArrowheads="1"/>
            </p:cNvSpPr>
            <p:nvPr/>
          </p:nvSpPr>
          <p:spPr bwMode="auto">
            <a:xfrm>
              <a:off x="2043656" y="2769551"/>
              <a:ext cx="53732" cy="287427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0" name="Rectangle 13"/>
            <p:cNvSpPr>
              <a:spLocks noChangeArrowheads="1"/>
            </p:cNvSpPr>
            <p:nvPr/>
          </p:nvSpPr>
          <p:spPr bwMode="auto">
            <a:xfrm>
              <a:off x="2122804" y="2769551"/>
              <a:ext cx="53732" cy="287427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Rectangle 14"/>
            <p:cNvSpPr>
              <a:spLocks noChangeArrowheads="1"/>
            </p:cNvSpPr>
            <p:nvPr/>
          </p:nvSpPr>
          <p:spPr bwMode="auto">
            <a:xfrm>
              <a:off x="2201953" y="2807644"/>
              <a:ext cx="50150" cy="249333"/>
            </a:xfrm>
            <a:prstGeom prst="rect">
              <a:avLst/>
            </a:prstGeom>
            <a:solidFill>
              <a:srgbClr val="4454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2" name="Rectangle 15"/>
            <p:cNvSpPr>
              <a:spLocks noChangeArrowheads="1"/>
            </p:cNvSpPr>
            <p:nvPr/>
          </p:nvSpPr>
          <p:spPr bwMode="auto">
            <a:xfrm>
              <a:off x="2277519" y="2807644"/>
              <a:ext cx="53732" cy="249333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3" name="Rectangle 16"/>
            <p:cNvSpPr>
              <a:spLocks noChangeArrowheads="1"/>
            </p:cNvSpPr>
            <p:nvPr/>
          </p:nvSpPr>
          <p:spPr bwMode="auto">
            <a:xfrm>
              <a:off x="2356668" y="2873441"/>
              <a:ext cx="53732" cy="183537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Rectangle 17"/>
            <p:cNvSpPr>
              <a:spLocks noChangeArrowheads="1"/>
            </p:cNvSpPr>
            <p:nvPr/>
          </p:nvSpPr>
          <p:spPr bwMode="auto">
            <a:xfrm>
              <a:off x="2435816" y="2889025"/>
              <a:ext cx="50150" cy="167954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5" name="Rectangle 18"/>
            <p:cNvSpPr>
              <a:spLocks noChangeArrowheads="1"/>
            </p:cNvSpPr>
            <p:nvPr/>
          </p:nvSpPr>
          <p:spPr bwMode="auto">
            <a:xfrm>
              <a:off x="2511383" y="2934043"/>
              <a:ext cx="53732" cy="122936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6" name="Rectangle 19"/>
            <p:cNvSpPr>
              <a:spLocks noChangeArrowheads="1"/>
            </p:cNvSpPr>
            <p:nvPr/>
          </p:nvSpPr>
          <p:spPr bwMode="auto">
            <a:xfrm>
              <a:off x="2590532" y="2934043"/>
              <a:ext cx="53732" cy="122936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Rectangle 20"/>
            <p:cNvSpPr>
              <a:spLocks noChangeArrowheads="1"/>
            </p:cNvSpPr>
            <p:nvPr/>
          </p:nvSpPr>
          <p:spPr bwMode="auto">
            <a:xfrm>
              <a:off x="2669680" y="2946163"/>
              <a:ext cx="51344" cy="11081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8" name="Rectangle 21"/>
            <p:cNvSpPr>
              <a:spLocks noChangeArrowheads="1"/>
            </p:cNvSpPr>
            <p:nvPr/>
          </p:nvSpPr>
          <p:spPr bwMode="auto">
            <a:xfrm>
              <a:off x="2746441" y="2979061"/>
              <a:ext cx="53732" cy="77916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9" name="Rectangle 22"/>
            <p:cNvSpPr>
              <a:spLocks noChangeArrowheads="1"/>
            </p:cNvSpPr>
            <p:nvPr/>
          </p:nvSpPr>
          <p:spPr bwMode="auto">
            <a:xfrm>
              <a:off x="2825589" y="2996377"/>
              <a:ext cx="53732" cy="60602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Rectangle 23"/>
            <p:cNvSpPr>
              <a:spLocks noChangeArrowheads="1"/>
            </p:cNvSpPr>
            <p:nvPr/>
          </p:nvSpPr>
          <p:spPr bwMode="auto">
            <a:xfrm>
              <a:off x="2904738" y="2996377"/>
              <a:ext cx="53732" cy="6060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1" name="Rectangle 24"/>
            <p:cNvSpPr>
              <a:spLocks noChangeArrowheads="1"/>
            </p:cNvSpPr>
            <p:nvPr/>
          </p:nvSpPr>
          <p:spPr bwMode="auto">
            <a:xfrm>
              <a:off x="2983886" y="2996377"/>
              <a:ext cx="50150" cy="60602"/>
            </a:xfrm>
            <a:prstGeom prst="rect">
              <a:avLst/>
            </a:prstGeom>
            <a:solidFill>
              <a:srgbClr val="6CD8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2" name="Rectangle 25"/>
            <p:cNvSpPr>
              <a:spLocks noChangeArrowheads="1"/>
            </p:cNvSpPr>
            <p:nvPr/>
          </p:nvSpPr>
          <p:spPr bwMode="auto">
            <a:xfrm>
              <a:off x="3215021" y="3056979"/>
              <a:ext cx="52538" cy="41555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3" name="Rectangle 26"/>
            <p:cNvSpPr>
              <a:spLocks noChangeArrowheads="1"/>
            </p:cNvSpPr>
            <p:nvPr/>
          </p:nvSpPr>
          <p:spPr bwMode="auto">
            <a:xfrm>
              <a:off x="3292236" y="3056979"/>
              <a:ext cx="53732" cy="53677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4" name="Rectangle 27"/>
            <p:cNvSpPr>
              <a:spLocks noChangeArrowheads="1"/>
            </p:cNvSpPr>
            <p:nvPr/>
          </p:nvSpPr>
          <p:spPr bwMode="auto">
            <a:xfrm>
              <a:off x="3370646" y="3056979"/>
              <a:ext cx="53732" cy="57139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5" name="Rectangle 28"/>
            <p:cNvSpPr>
              <a:spLocks noChangeArrowheads="1"/>
            </p:cNvSpPr>
            <p:nvPr/>
          </p:nvSpPr>
          <p:spPr bwMode="auto">
            <a:xfrm>
              <a:off x="3449055" y="3056979"/>
              <a:ext cx="52538" cy="135056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6" name="Rectangle 29"/>
            <p:cNvSpPr>
              <a:spLocks noChangeArrowheads="1"/>
            </p:cNvSpPr>
            <p:nvPr/>
          </p:nvSpPr>
          <p:spPr bwMode="auto">
            <a:xfrm>
              <a:off x="3526270" y="3056979"/>
              <a:ext cx="53732" cy="221631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7" name="Rectangle 30"/>
            <p:cNvSpPr>
              <a:spLocks noChangeArrowheads="1"/>
            </p:cNvSpPr>
            <p:nvPr/>
          </p:nvSpPr>
          <p:spPr bwMode="auto">
            <a:xfrm>
              <a:off x="3604680" y="3056979"/>
              <a:ext cx="53732" cy="263186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8" name="Rectangle 31"/>
            <p:cNvSpPr>
              <a:spLocks noChangeArrowheads="1"/>
            </p:cNvSpPr>
            <p:nvPr/>
          </p:nvSpPr>
          <p:spPr bwMode="auto">
            <a:xfrm>
              <a:off x="3683089" y="3056979"/>
              <a:ext cx="53732" cy="443260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9" name="Rectangle 32"/>
            <p:cNvSpPr>
              <a:spLocks noChangeArrowheads="1"/>
            </p:cNvSpPr>
            <p:nvPr/>
          </p:nvSpPr>
          <p:spPr bwMode="auto">
            <a:xfrm>
              <a:off x="3761499" y="3056979"/>
              <a:ext cx="53732" cy="709909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0" name="Rectangle 33"/>
            <p:cNvSpPr>
              <a:spLocks noChangeArrowheads="1"/>
            </p:cNvSpPr>
            <p:nvPr/>
          </p:nvSpPr>
          <p:spPr bwMode="auto">
            <a:xfrm>
              <a:off x="3839908" y="3056979"/>
              <a:ext cx="52538" cy="739344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1" name="Rectangle 34"/>
            <p:cNvSpPr>
              <a:spLocks noChangeArrowheads="1"/>
            </p:cNvSpPr>
            <p:nvPr/>
          </p:nvSpPr>
          <p:spPr bwMode="auto">
            <a:xfrm>
              <a:off x="3917123" y="3056979"/>
              <a:ext cx="53732" cy="80860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2" name="Rectangle 35"/>
            <p:cNvSpPr>
              <a:spLocks noChangeArrowheads="1"/>
            </p:cNvSpPr>
            <p:nvPr/>
          </p:nvSpPr>
          <p:spPr bwMode="auto">
            <a:xfrm>
              <a:off x="3995533" y="3056979"/>
              <a:ext cx="53732" cy="122762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3" name="Rectangle 36"/>
            <p:cNvSpPr>
              <a:spLocks noChangeArrowheads="1"/>
            </p:cNvSpPr>
            <p:nvPr/>
          </p:nvSpPr>
          <p:spPr bwMode="auto">
            <a:xfrm>
              <a:off x="4073942" y="3056979"/>
              <a:ext cx="53732" cy="1227624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4" name="Rectangle 37"/>
            <p:cNvSpPr>
              <a:spLocks noChangeArrowheads="1"/>
            </p:cNvSpPr>
            <p:nvPr/>
          </p:nvSpPr>
          <p:spPr bwMode="auto">
            <a:xfrm>
              <a:off x="4152352" y="3056979"/>
              <a:ext cx="53732" cy="1227624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5" name="Rectangle 38"/>
            <p:cNvSpPr>
              <a:spLocks noChangeArrowheads="1"/>
            </p:cNvSpPr>
            <p:nvPr/>
          </p:nvSpPr>
          <p:spPr bwMode="auto">
            <a:xfrm>
              <a:off x="3059453" y="3041395"/>
              <a:ext cx="50150" cy="15583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86" name="Rectangle 39"/>
            <p:cNvSpPr>
              <a:spLocks noChangeArrowheads="1"/>
            </p:cNvSpPr>
            <p:nvPr/>
          </p:nvSpPr>
          <p:spPr bwMode="auto">
            <a:xfrm>
              <a:off x="3135019" y="3041395"/>
              <a:ext cx="53732" cy="15583"/>
            </a:xfrm>
            <a:prstGeom prst="rect">
              <a:avLst/>
            </a:prstGeom>
            <a:solidFill>
              <a:srgbClr val="62C7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17" name="Rectangle 170"/>
            <p:cNvSpPr>
              <a:spLocks noChangeArrowheads="1"/>
            </p:cNvSpPr>
            <p:nvPr/>
          </p:nvSpPr>
          <p:spPr bwMode="auto">
            <a:xfrm>
              <a:off x="2454410" y="4297233"/>
              <a:ext cx="525785" cy="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788" b="1" kern="0" dirty="0">
                  <a:solidFill>
                    <a:srgbClr val="010101"/>
                  </a:solidFill>
                </a:rPr>
                <a:t>Patients</a:t>
              </a:r>
              <a:endParaRPr lang="en-US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31" name="Line 188"/>
            <p:cNvSpPr>
              <a:spLocks noChangeShapeType="1"/>
            </p:cNvSpPr>
            <p:nvPr/>
          </p:nvSpPr>
          <p:spPr bwMode="auto">
            <a:xfrm>
              <a:off x="1365435" y="1711614"/>
              <a:ext cx="0" cy="269246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2" name="Line 189"/>
            <p:cNvSpPr>
              <a:spLocks noChangeShapeType="1"/>
            </p:cNvSpPr>
            <p:nvPr/>
          </p:nvSpPr>
          <p:spPr bwMode="auto">
            <a:xfrm flipH="1">
              <a:off x="1353494" y="2814570"/>
              <a:ext cx="2976771" cy="0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3" name="Line 190"/>
            <p:cNvSpPr>
              <a:spLocks noChangeShapeType="1"/>
            </p:cNvSpPr>
            <p:nvPr/>
          </p:nvSpPr>
          <p:spPr bwMode="auto">
            <a:xfrm flipH="1">
              <a:off x="1308120" y="3056979"/>
              <a:ext cx="3022145" cy="0"/>
            </a:xfrm>
            <a:prstGeom prst="line">
              <a:avLst/>
            </a:prstGeom>
            <a:solidFill>
              <a:srgbClr val="62C7D2"/>
            </a:solidFill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4" name="Line 191"/>
            <p:cNvSpPr>
              <a:spLocks noChangeShapeType="1"/>
            </p:cNvSpPr>
            <p:nvPr/>
          </p:nvSpPr>
          <p:spPr bwMode="auto">
            <a:xfrm flipH="1">
              <a:off x="1308120" y="1838012"/>
              <a:ext cx="57314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5" name="Line 192"/>
            <p:cNvSpPr>
              <a:spLocks noChangeShapeType="1"/>
            </p:cNvSpPr>
            <p:nvPr/>
          </p:nvSpPr>
          <p:spPr bwMode="auto">
            <a:xfrm flipH="1">
              <a:off x="1308120" y="2428449"/>
              <a:ext cx="57314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6" name="Line 193"/>
            <p:cNvSpPr>
              <a:spLocks noChangeShapeType="1"/>
            </p:cNvSpPr>
            <p:nvPr/>
          </p:nvSpPr>
          <p:spPr bwMode="auto">
            <a:xfrm flipH="1">
              <a:off x="1308120" y="3673387"/>
              <a:ext cx="57314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7" name="Line 194"/>
            <p:cNvSpPr>
              <a:spLocks noChangeShapeType="1"/>
            </p:cNvSpPr>
            <p:nvPr/>
          </p:nvSpPr>
          <p:spPr bwMode="auto">
            <a:xfrm flipH="1">
              <a:off x="1308120" y="4284602"/>
              <a:ext cx="57314" cy="0"/>
            </a:xfrm>
            <a:prstGeom prst="line">
              <a:avLst/>
            </a:prstGeom>
            <a:noFill/>
            <a:ln w="15875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8" name="Line 195"/>
            <p:cNvSpPr>
              <a:spLocks noChangeShapeType="1"/>
            </p:cNvSpPr>
            <p:nvPr/>
          </p:nvSpPr>
          <p:spPr bwMode="auto">
            <a:xfrm flipH="1">
              <a:off x="1353494" y="3427517"/>
              <a:ext cx="2976771" cy="0"/>
            </a:xfrm>
            <a:prstGeom prst="line">
              <a:avLst/>
            </a:prstGeom>
            <a:noFill/>
            <a:ln w="15875" cap="sq">
              <a:solidFill>
                <a:srgbClr val="000000"/>
              </a:solidFill>
              <a:prstDash val="sys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39" name="Rectangle 196"/>
            <p:cNvSpPr>
              <a:spLocks noChangeArrowheads="1"/>
            </p:cNvSpPr>
            <p:nvPr/>
          </p:nvSpPr>
          <p:spPr bwMode="auto">
            <a:xfrm>
              <a:off x="1066923" y="1722003"/>
              <a:ext cx="224421" cy="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788" kern="0" dirty="0">
                  <a:solidFill>
                    <a:srgbClr val="010101"/>
                  </a:solidFill>
                </a:rPr>
                <a:t>100</a:t>
              </a:r>
              <a:endParaRPr lang="en-US" altLang="en-US" sz="900" kern="0" dirty="0">
                <a:solidFill>
                  <a:srgbClr val="000000"/>
                </a:solidFill>
              </a:endParaRPr>
            </a:p>
          </p:txBody>
        </p:sp>
        <p:sp>
          <p:nvSpPr>
            <p:cNvPr id="240" name="Rectangle 197"/>
            <p:cNvSpPr>
              <a:spLocks noChangeArrowheads="1"/>
            </p:cNvSpPr>
            <p:nvPr/>
          </p:nvSpPr>
          <p:spPr bwMode="auto">
            <a:xfrm>
              <a:off x="1134983" y="2326291"/>
              <a:ext cx="149613" cy="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788" kern="0">
                  <a:solidFill>
                    <a:srgbClr val="010101"/>
                  </a:solidFill>
                </a:rPr>
                <a:t>50</a:t>
              </a:r>
              <a:endParaRPr lang="en-US" altLang="en-US" sz="900" kern="0">
                <a:solidFill>
                  <a:srgbClr val="000000"/>
                </a:solidFill>
              </a:endParaRPr>
            </a:p>
          </p:txBody>
        </p:sp>
        <p:sp>
          <p:nvSpPr>
            <p:cNvPr id="241" name="Rectangle 198"/>
            <p:cNvSpPr>
              <a:spLocks noChangeArrowheads="1"/>
            </p:cNvSpPr>
            <p:nvPr/>
          </p:nvSpPr>
          <p:spPr bwMode="auto">
            <a:xfrm>
              <a:off x="1201849" y="2949626"/>
              <a:ext cx="74808" cy="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788" kern="0">
                  <a:solidFill>
                    <a:srgbClr val="010101"/>
                  </a:solidFill>
                </a:rPr>
                <a:t>0</a:t>
              </a:r>
              <a:endParaRPr lang="en-US" altLang="en-US" sz="900" kern="0">
                <a:solidFill>
                  <a:srgbClr val="000000"/>
                </a:solidFill>
              </a:endParaRPr>
            </a:p>
          </p:txBody>
        </p:sp>
        <p:sp>
          <p:nvSpPr>
            <p:cNvPr id="242" name="Rectangle 199"/>
            <p:cNvSpPr>
              <a:spLocks noChangeArrowheads="1"/>
            </p:cNvSpPr>
            <p:nvPr/>
          </p:nvSpPr>
          <p:spPr bwMode="auto">
            <a:xfrm>
              <a:off x="1091997" y="3560841"/>
              <a:ext cx="194499" cy="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788" kern="0">
                  <a:solidFill>
                    <a:srgbClr val="010101"/>
                  </a:solidFill>
                </a:rPr>
                <a:t>-50</a:t>
              </a:r>
              <a:endParaRPr lang="en-US" altLang="en-US" sz="900" kern="0">
                <a:solidFill>
                  <a:srgbClr val="000000"/>
                </a:solidFill>
              </a:endParaRPr>
            </a:p>
          </p:txBody>
        </p:sp>
        <p:sp>
          <p:nvSpPr>
            <p:cNvPr id="243" name="Rectangle 200"/>
            <p:cNvSpPr>
              <a:spLocks noChangeArrowheads="1"/>
            </p:cNvSpPr>
            <p:nvPr/>
          </p:nvSpPr>
          <p:spPr bwMode="auto">
            <a:xfrm>
              <a:off x="1023936" y="4185907"/>
              <a:ext cx="269304" cy="121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788" kern="0" dirty="0">
                  <a:solidFill>
                    <a:srgbClr val="010101"/>
                  </a:solidFill>
                </a:rPr>
                <a:t>-100</a:t>
              </a:r>
              <a:endParaRPr lang="en-US" altLang="en-US" sz="900" kern="0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249" name="Content Placeholder 4"/>
          <p:cNvGraphicFramePr>
            <a:graphicFrameLocks/>
          </p:cNvGraphicFramePr>
          <p:nvPr>
            <p:extLst/>
          </p:nvPr>
        </p:nvGraphicFramePr>
        <p:xfrm>
          <a:off x="2110928" y="3199317"/>
          <a:ext cx="1588786" cy="771937"/>
        </p:xfrm>
        <a:graphic>
          <a:graphicData uri="http://schemas.openxmlformats.org/drawingml/2006/table">
            <a:tbl>
              <a:tblPr firstRow="1"/>
              <a:tblGrid>
                <a:gridCol w="5846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208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20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974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endParaRPr lang="en-US" sz="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9144" marB="9144" anchor="ctr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+mj-lt"/>
                        </a:rPr>
                        <a:t>PD-L1</a:t>
                      </a:r>
                      <a:r>
                        <a:rPr lang="en-US" sz="800" b="1" baseline="0" dirty="0">
                          <a:latin typeface="+mj-lt"/>
                        </a:rPr>
                        <a:t> &lt; 1%</a:t>
                      </a:r>
                      <a:endParaRPr lang="en-US" sz="800" b="1" baseline="30000" dirty="0">
                        <a:latin typeface="+mj-lt"/>
                      </a:endParaRPr>
                    </a:p>
                  </a:txBody>
                  <a:tcPr marL="13716" marR="13716" marT="9144" marB="9144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PD-L1 ≥ 1%</a:t>
                      </a:r>
                      <a:endParaRPr lang="en-US" sz="800" b="1" kern="1200" baseline="300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" marR="13716" marT="9144" marB="9144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2189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ORR, n/N (%)</a:t>
                      </a:r>
                    </a:p>
                    <a:p>
                      <a:pPr marL="0" indent="0" algn="ctr"/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CI, %</a:t>
                      </a:r>
                    </a:p>
                  </a:txBody>
                  <a:tcPr marL="34290" marR="34290" marT="9144" marB="9144" anchor="ctr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+mj-lt"/>
                        </a:rPr>
                        <a:t>4/26 (15.4), 4.4</a:t>
                      </a:r>
                      <a:r>
                        <a:rPr lang="en-US" sz="900" kern="1200" dirty="0">
                          <a:solidFill>
                            <a:schemeClr val="dk1"/>
                          </a:solidFill>
                          <a:latin typeface="Calibri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800" b="1" dirty="0">
                          <a:latin typeface="+mj-lt"/>
                        </a:rPr>
                        <a:t>34.9</a:t>
                      </a:r>
                    </a:p>
                  </a:txBody>
                  <a:tcPr marL="13716" marR="13716" marT="9144" marB="9144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+mj-lt"/>
                        </a:rPr>
                        <a:t>2/9 (22.2), 2.8</a:t>
                      </a:r>
                      <a:r>
                        <a:rPr lang="en-US" sz="9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800" b="1" dirty="0">
                          <a:latin typeface="+mj-lt"/>
                        </a:rPr>
                        <a:t>60</a:t>
                      </a:r>
                    </a:p>
                  </a:txBody>
                  <a:tcPr marL="13716" marR="13716" marT="9144" marB="9144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0" name="Content Placeholder 4"/>
          <p:cNvGraphicFramePr>
            <a:graphicFrameLocks/>
          </p:cNvGraphicFramePr>
          <p:nvPr>
            <p:extLst/>
          </p:nvPr>
        </p:nvGraphicFramePr>
        <p:xfrm>
          <a:off x="5406681" y="3269398"/>
          <a:ext cx="1584198" cy="665226"/>
        </p:xfrm>
        <a:graphic>
          <a:graphicData uri="http://schemas.openxmlformats.org/drawingml/2006/table">
            <a:tbl>
              <a:tblPr firstRow="1"/>
              <a:tblGrid>
                <a:gridCol w="5829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06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0063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974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endParaRPr lang="en-US" sz="800" b="1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4290" marR="34290" marT="9144" marB="9144" anchor="ctr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PD-L1 &lt; 1%</a:t>
                      </a:r>
                      <a:endParaRPr kumimoji="0" lang="en-US" sz="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13716" marR="13716" marT="9144" marB="9144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PD-L1 ≥ 1%</a:t>
                      </a:r>
                      <a:endParaRPr kumimoji="0" lang="en-US" sz="800" b="1" i="0" u="none" strike="noStrike" kern="1200" cap="none" spc="0" normalizeH="0" baseline="30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3716" marR="13716" marT="9144" marB="9144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5478"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ORR, n/N (%)</a:t>
                      </a:r>
                    </a:p>
                    <a:p>
                      <a:pPr marL="0" indent="0" algn="ctr"/>
                      <a:r>
                        <a:rPr lang="en-US" sz="800" b="1" kern="1200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95% CI, %</a:t>
                      </a:r>
                    </a:p>
                  </a:txBody>
                  <a:tcPr marL="34290" marR="34290" marT="9144" marB="9144" anchor="ctr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18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378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566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754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5943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132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320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509" algn="l" defTabSz="914378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+mj-lt"/>
                        </a:rPr>
                        <a:t>17/99 (17.2)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+mj-lt"/>
                        </a:rPr>
                        <a:t>10.3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800" b="1" baseline="0" dirty="0">
                          <a:latin typeface="+mj-lt"/>
                        </a:rPr>
                        <a:t>26.1</a:t>
                      </a:r>
                      <a:endParaRPr lang="en-US" sz="800" b="1" dirty="0">
                        <a:latin typeface="+mj-lt"/>
                      </a:endParaRPr>
                    </a:p>
                  </a:txBody>
                  <a:tcPr marL="13716" marR="13716" marT="9144" marB="9144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dirty="0">
                          <a:latin typeface="+mj-lt"/>
                        </a:rPr>
                        <a:t>8/25 (32.0), 14.9</a:t>
                      </a:r>
                      <a:r>
                        <a:rPr lang="en-US" sz="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r>
                        <a:rPr lang="en-US" sz="800" b="1" dirty="0">
                          <a:latin typeface="+mj-lt"/>
                        </a:rPr>
                        <a:t>53.5</a:t>
                      </a:r>
                    </a:p>
                  </a:txBody>
                  <a:tcPr marL="13716" marR="13716" marT="9144" marB="9144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52" name="Rectangle 182"/>
          <p:cNvSpPr>
            <a:spLocks noChangeArrowheads="1"/>
          </p:cNvSpPr>
          <p:nvPr/>
        </p:nvSpPr>
        <p:spPr bwMode="auto">
          <a:xfrm>
            <a:off x="3291874" y="1653629"/>
            <a:ext cx="711733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825" b="1" kern="0" dirty="0">
                <a:solidFill>
                  <a:srgbClr val="000000"/>
                </a:solidFill>
              </a:rPr>
              <a:t>≥</a:t>
            </a:r>
            <a:r>
              <a:rPr lang="en-US" altLang="en-US" sz="825" b="1" kern="0" dirty="0">
                <a:solidFill>
                  <a:srgbClr val="010101"/>
                </a:solidFill>
              </a:rPr>
              <a:t> 1%           NA</a:t>
            </a:r>
            <a:endParaRPr lang="en-US" altLang="en-US" sz="1050" kern="0" dirty="0">
              <a:solidFill>
                <a:srgbClr val="000000"/>
              </a:solidFill>
            </a:endParaRPr>
          </a:p>
        </p:txBody>
      </p:sp>
      <p:sp>
        <p:nvSpPr>
          <p:cNvPr id="253" name="Rectangle 185"/>
          <p:cNvSpPr>
            <a:spLocks noChangeArrowheads="1"/>
          </p:cNvSpPr>
          <p:nvPr/>
        </p:nvSpPr>
        <p:spPr bwMode="auto">
          <a:xfrm>
            <a:off x="2984304" y="1686986"/>
            <a:ext cx="210862" cy="113175"/>
          </a:xfrm>
          <a:prstGeom prst="rect">
            <a:avLst/>
          </a:prstGeom>
          <a:solidFill>
            <a:srgbClr val="62C7D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54" name="Rectangle 186"/>
          <p:cNvSpPr>
            <a:spLocks noChangeArrowheads="1"/>
          </p:cNvSpPr>
          <p:nvPr/>
        </p:nvSpPr>
        <p:spPr bwMode="auto">
          <a:xfrm>
            <a:off x="3543300" y="1686986"/>
            <a:ext cx="211755" cy="11317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55" name="Rectangle 187"/>
          <p:cNvSpPr>
            <a:spLocks noChangeArrowheads="1"/>
          </p:cNvSpPr>
          <p:nvPr/>
        </p:nvSpPr>
        <p:spPr bwMode="auto">
          <a:xfrm>
            <a:off x="4018240" y="1686986"/>
            <a:ext cx="210862" cy="113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56" name="Rectangle 180"/>
          <p:cNvSpPr>
            <a:spLocks noChangeArrowheads="1"/>
          </p:cNvSpPr>
          <p:nvPr/>
        </p:nvSpPr>
        <p:spPr bwMode="auto">
          <a:xfrm>
            <a:off x="2341174" y="1653631"/>
            <a:ext cx="644407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825" b="1" kern="0" dirty="0">
                <a:solidFill>
                  <a:srgbClr val="010101"/>
                </a:solidFill>
              </a:rPr>
              <a:t>PD-L1:  &lt; 1%</a:t>
            </a:r>
            <a:endParaRPr lang="en-US" altLang="en-US" sz="825" kern="0" dirty="0">
              <a:solidFill>
                <a:srgbClr val="000000"/>
              </a:solidFill>
            </a:endParaRPr>
          </a:p>
          <a:p>
            <a:pPr defTabSz="685784">
              <a:defRPr/>
            </a:pPr>
            <a:endParaRPr lang="en-US" altLang="en-US" sz="1050" kern="0" dirty="0">
              <a:solidFill>
                <a:srgbClr val="000000"/>
              </a:solidFill>
            </a:endParaRPr>
          </a:p>
        </p:txBody>
      </p:sp>
      <p:grpSp>
        <p:nvGrpSpPr>
          <p:cNvPr id="4" name="Group 17"/>
          <p:cNvGrpSpPr>
            <a:grpSpLocks noChangeAspect="1"/>
          </p:cNvGrpSpPr>
          <p:nvPr/>
        </p:nvGrpSpPr>
        <p:grpSpPr>
          <a:xfrm>
            <a:off x="4925488" y="1427239"/>
            <a:ext cx="2618396" cy="2704390"/>
            <a:chOff x="4910550" y="1701541"/>
            <a:chExt cx="3499230" cy="2710614"/>
          </a:xfrm>
        </p:grpSpPr>
        <p:sp>
          <p:nvSpPr>
            <p:cNvPr id="51" name="Rectangle 214"/>
            <p:cNvSpPr>
              <a:spLocks noChangeArrowheads="1"/>
            </p:cNvSpPr>
            <p:nvPr/>
          </p:nvSpPr>
          <p:spPr bwMode="auto">
            <a:xfrm>
              <a:off x="4910550" y="4172055"/>
              <a:ext cx="269924" cy="121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685784">
                <a:defRPr/>
              </a:pPr>
              <a:r>
                <a:rPr lang="en-US" altLang="en-US" sz="788" kern="0" dirty="0">
                  <a:solidFill>
                    <a:srgbClr val="010101"/>
                  </a:solidFill>
                </a:rPr>
                <a:t>-100</a:t>
              </a:r>
              <a:endParaRPr lang="en-US" altLang="en-US" sz="900" kern="0" dirty="0">
                <a:solidFill>
                  <a:srgbClr val="000000"/>
                </a:solidFill>
              </a:endParaRPr>
            </a:p>
          </p:txBody>
        </p:sp>
        <p:grpSp>
          <p:nvGrpSpPr>
            <p:cNvPr id="5" name="Group 16"/>
            <p:cNvGrpSpPr/>
            <p:nvPr/>
          </p:nvGrpSpPr>
          <p:grpSpPr>
            <a:xfrm>
              <a:off x="4953000" y="1701541"/>
              <a:ext cx="3456780" cy="2710614"/>
              <a:chOff x="4620420" y="1708150"/>
              <a:chExt cx="3456780" cy="2710614"/>
            </a:xfrm>
          </p:grpSpPr>
          <p:sp>
            <p:nvSpPr>
              <p:cNvPr id="87" name="Rectangle 40"/>
              <p:cNvSpPr>
                <a:spLocks noChangeArrowheads="1"/>
              </p:cNvSpPr>
              <p:nvPr/>
            </p:nvSpPr>
            <p:spPr bwMode="auto">
              <a:xfrm>
                <a:off x="5083712" y="1907271"/>
                <a:ext cx="16717" cy="114970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Rectangle 41"/>
              <p:cNvSpPr>
                <a:spLocks noChangeArrowheads="1"/>
              </p:cNvSpPr>
              <p:nvPr/>
            </p:nvSpPr>
            <p:spPr bwMode="auto">
              <a:xfrm>
                <a:off x="5104709" y="2416329"/>
                <a:ext cx="16717" cy="64065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Rectangle 42"/>
              <p:cNvSpPr>
                <a:spLocks noChangeArrowheads="1"/>
              </p:cNvSpPr>
              <p:nvPr/>
            </p:nvSpPr>
            <p:spPr bwMode="auto">
              <a:xfrm>
                <a:off x="5189891" y="2560042"/>
                <a:ext cx="17911" cy="496937"/>
              </a:xfrm>
              <a:prstGeom prst="rect">
                <a:avLst/>
              </a:pr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5276266" y="2625839"/>
                <a:ext cx="17911" cy="43114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Rectangle 44"/>
              <p:cNvSpPr>
                <a:spLocks noChangeArrowheads="1"/>
              </p:cNvSpPr>
              <p:nvPr/>
            </p:nvSpPr>
            <p:spPr bwMode="auto">
              <a:xfrm>
                <a:off x="5340451" y="2688172"/>
                <a:ext cx="16717" cy="36880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Rectangle 45"/>
              <p:cNvSpPr>
                <a:spLocks noChangeArrowheads="1"/>
              </p:cNvSpPr>
              <p:nvPr/>
            </p:nvSpPr>
            <p:spPr bwMode="auto">
              <a:xfrm>
                <a:off x="5125706" y="2445763"/>
                <a:ext cx="17911" cy="61121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Rectangle 46"/>
              <p:cNvSpPr>
                <a:spLocks noChangeArrowheads="1"/>
              </p:cNvSpPr>
              <p:nvPr/>
            </p:nvSpPr>
            <p:spPr bwMode="auto">
              <a:xfrm>
                <a:off x="5147897" y="2494246"/>
                <a:ext cx="16717" cy="562733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Rectangle 47"/>
              <p:cNvSpPr>
                <a:spLocks noChangeArrowheads="1"/>
              </p:cNvSpPr>
              <p:nvPr/>
            </p:nvSpPr>
            <p:spPr bwMode="auto">
              <a:xfrm>
                <a:off x="5168894" y="2553116"/>
                <a:ext cx="16717" cy="503862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5" name="Rectangle 48"/>
              <p:cNvSpPr>
                <a:spLocks noChangeArrowheads="1"/>
              </p:cNvSpPr>
              <p:nvPr/>
            </p:nvSpPr>
            <p:spPr bwMode="auto">
              <a:xfrm>
                <a:off x="5212082" y="2586015"/>
                <a:ext cx="17911" cy="47096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Rectangle 49"/>
              <p:cNvSpPr>
                <a:spLocks noChangeArrowheads="1"/>
              </p:cNvSpPr>
              <p:nvPr/>
            </p:nvSpPr>
            <p:spPr bwMode="auto">
              <a:xfrm>
                <a:off x="5234272" y="2605060"/>
                <a:ext cx="16717" cy="45191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Rectangle 50"/>
              <p:cNvSpPr>
                <a:spLocks noChangeArrowheads="1"/>
              </p:cNvSpPr>
              <p:nvPr/>
            </p:nvSpPr>
            <p:spPr bwMode="auto">
              <a:xfrm>
                <a:off x="5255269" y="2618913"/>
                <a:ext cx="16717" cy="43806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Rectangle 51"/>
              <p:cNvSpPr>
                <a:spLocks noChangeArrowheads="1"/>
              </p:cNvSpPr>
              <p:nvPr/>
            </p:nvSpPr>
            <p:spPr bwMode="auto">
              <a:xfrm>
                <a:off x="5298457" y="2646615"/>
                <a:ext cx="16717" cy="410362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Rectangle 52"/>
              <p:cNvSpPr>
                <a:spLocks noChangeArrowheads="1"/>
              </p:cNvSpPr>
              <p:nvPr/>
            </p:nvSpPr>
            <p:spPr bwMode="auto">
              <a:xfrm>
                <a:off x="5319454" y="2679514"/>
                <a:ext cx="16717" cy="37746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Rectangle 53"/>
              <p:cNvSpPr>
                <a:spLocks noChangeArrowheads="1"/>
              </p:cNvSpPr>
              <p:nvPr/>
            </p:nvSpPr>
            <p:spPr bwMode="auto">
              <a:xfrm>
                <a:off x="5361448" y="2703755"/>
                <a:ext cx="16717" cy="35322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Rectangle 54"/>
              <p:cNvSpPr>
                <a:spLocks noChangeArrowheads="1"/>
              </p:cNvSpPr>
              <p:nvPr/>
            </p:nvSpPr>
            <p:spPr bwMode="auto">
              <a:xfrm>
                <a:off x="5382445" y="2712412"/>
                <a:ext cx="16717" cy="34456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Rectangle 55"/>
              <p:cNvSpPr>
                <a:spLocks noChangeArrowheads="1"/>
              </p:cNvSpPr>
              <p:nvPr/>
            </p:nvSpPr>
            <p:spPr bwMode="auto">
              <a:xfrm>
                <a:off x="5403442" y="2712412"/>
                <a:ext cx="16717" cy="34456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Rectangle 56"/>
              <p:cNvSpPr>
                <a:spLocks noChangeArrowheads="1"/>
              </p:cNvSpPr>
              <p:nvPr/>
            </p:nvSpPr>
            <p:spPr bwMode="auto">
              <a:xfrm>
                <a:off x="5424439" y="2724533"/>
                <a:ext cx="16717" cy="33244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Rectangle 57"/>
              <p:cNvSpPr>
                <a:spLocks noChangeArrowheads="1"/>
              </p:cNvSpPr>
              <p:nvPr/>
            </p:nvSpPr>
            <p:spPr bwMode="auto">
              <a:xfrm>
                <a:off x="5529424" y="2802450"/>
                <a:ext cx="16717" cy="25452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Rectangle 58"/>
              <p:cNvSpPr>
                <a:spLocks noChangeArrowheads="1"/>
              </p:cNvSpPr>
              <p:nvPr/>
            </p:nvSpPr>
            <p:spPr bwMode="auto">
              <a:xfrm>
                <a:off x="5550420" y="2811107"/>
                <a:ext cx="16717" cy="24587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Rectangle 59"/>
              <p:cNvSpPr>
                <a:spLocks noChangeArrowheads="1"/>
              </p:cNvSpPr>
              <p:nvPr/>
            </p:nvSpPr>
            <p:spPr bwMode="auto">
              <a:xfrm>
                <a:off x="5571417" y="2823228"/>
                <a:ext cx="16717" cy="2337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Rectangle 60"/>
              <p:cNvSpPr>
                <a:spLocks noChangeArrowheads="1"/>
              </p:cNvSpPr>
              <p:nvPr/>
            </p:nvSpPr>
            <p:spPr bwMode="auto">
              <a:xfrm>
                <a:off x="5592414" y="2831885"/>
                <a:ext cx="16717" cy="22509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Rectangle 61"/>
              <p:cNvSpPr>
                <a:spLocks noChangeArrowheads="1"/>
              </p:cNvSpPr>
              <p:nvPr/>
            </p:nvSpPr>
            <p:spPr bwMode="auto">
              <a:xfrm>
                <a:off x="5613411" y="2844005"/>
                <a:ext cx="16717" cy="212972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Rectangle 62"/>
              <p:cNvSpPr>
                <a:spLocks noChangeArrowheads="1"/>
              </p:cNvSpPr>
              <p:nvPr/>
            </p:nvSpPr>
            <p:spPr bwMode="auto">
              <a:xfrm>
                <a:off x="5634408" y="2847468"/>
                <a:ext cx="16717" cy="209509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Rectangle 63"/>
              <p:cNvSpPr>
                <a:spLocks noChangeArrowheads="1"/>
              </p:cNvSpPr>
              <p:nvPr/>
            </p:nvSpPr>
            <p:spPr bwMode="auto">
              <a:xfrm>
                <a:off x="5655405" y="2864783"/>
                <a:ext cx="16717" cy="19219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Rectangle 64"/>
              <p:cNvSpPr>
                <a:spLocks noChangeArrowheads="1"/>
              </p:cNvSpPr>
              <p:nvPr/>
            </p:nvSpPr>
            <p:spPr bwMode="auto">
              <a:xfrm>
                <a:off x="5676402" y="2864783"/>
                <a:ext cx="16717" cy="19219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Rectangle 65"/>
              <p:cNvSpPr>
                <a:spLocks noChangeArrowheads="1"/>
              </p:cNvSpPr>
              <p:nvPr/>
            </p:nvSpPr>
            <p:spPr bwMode="auto">
              <a:xfrm>
                <a:off x="5697399" y="2864783"/>
                <a:ext cx="17911" cy="19219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Rectangle 66"/>
              <p:cNvSpPr>
                <a:spLocks noChangeArrowheads="1"/>
              </p:cNvSpPr>
              <p:nvPr/>
            </p:nvSpPr>
            <p:spPr bwMode="auto">
              <a:xfrm>
                <a:off x="5719590" y="2864783"/>
                <a:ext cx="16717" cy="19219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Rectangle 67"/>
              <p:cNvSpPr>
                <a:spLocks noChangeArrowheads="1"/>
              </p:cNvSpPr>
              <p:nvPr/>
            </p:nvSpPr>
            <p:spPr bwMode="auto">
              <a:xfrm>
                <a:off x="5740587" y="2864783"/>
                <a:ext cx="16717" cy="19219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Rectangle 68"/>
              <p:cNvSpPr>
                <a:spLocks noChangeArrowheads="1"/>
              </p:cNvSpPr>
              <p:nvPr/>
            </p:nvSpPr>
            <p:spPr bwMode="auto">
              <a:xfrm>
                <a:off x="5761584" y="2873441"/>
                <a:ext cx="17911" cy="18353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Rectangle 69"/>
              <p:cNvSpPr>
                <a:spLocks noChangeArrowheads="1"/>
              </p:cNvSpPr>
              <p:nvPr/>
            </p:nvSpPr>
            <p:spPr bwMode="auto">
              <a:xfrm>
                <a:off x="5783775" y="2885562"/>
                <a:ext cx="16717" cy="17141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7" name="Rectangle 70"/>
              <p:cNvSpPr>
                <a:spLocks noChangeArrowheads="1"/>
              </p:cNvSpPr>
              <p:nvPr/>
            </p:nvSpPr>
            <p:spPr bwMode="auto">
              <a:xfrm>
                <a:off x="5804772" y="2885562"/>
                <a:ext cx="16717" cy="17141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8" name="Rectangle 71"/>
              <p:cNvSpPr>
                <a:spLocks noChangeArrowheads="1"/>
              </p:cNvSpPr>
              <p:nvPr/>
            </p:nvSpPr>
            <p:spPr bwMode="auto">
              <a:xfrm>
                <a:off x="5825769" y="2892487"/>
                <a:ext cx="16717" cy="16449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Rectangle 72"/>
              <p:cNvSpPr>
                <a:spLocks noChangeArrowheads="1"/>
              </p:cNvSpPr>
              <p:nvPr/>
            </p:nvSpPr>
            <p:spPr bwMode="auto">
              <a:xfrm>
                <a:off x="5846766" y="2909802"/>
                <a:ext cx="17911" cy="14717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Rectangle 73"/>
              <p:cNvSpPr>
                <a:spLocks noChangeArrowheads="1"/>
              </p:cNvSpPr>
              <p:nvPr/>
            </p:nvSpPr>
            <p:spPr bwMode="auto">
              <a:xfrm>
                <a:off x="5891147" y="2925386"/>
                <a:ext cx="16717" cy="131593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Rectangle 74"/>
              <p:cNvSpPr>
                <a:spLocks noChangeArrowheads="1"/>
              </p:cNvSpPr>
              <p:nvPr/>
            </p:nvSpPr>
            <p:spPr bwMode="auto">
              <a:xfrm>
                <a:off x="5912144" y="2930580"/>
                <a:ext cx="16717" cy="126399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Rectangle 75"/>
              <p:cNvSpPr>
                <a:spLocks noChangeArrowheads="1"/>
              </p:cNvSpPr>
              <p:nvPr/>
            </p:nvSpPr>
            <p:spPr bwMode="auto">
              <a:xfrm>
                <a:off x="5933141" y="2934043"/>
                <a:ext cx="17911" cy="12293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Rectangle 76"/>
              <p:cNvSpPr>
                <a:spLocks noChangeArrowheads="1"/>
              </p:cNvSpPr>
              <p:nvPr/>
            </p:nvSpPr>
            <p:spPr bwMode="auto">
              <a:xfrm>
                <a:off x="5955332" y="2942700"/>
                <a:ext cx="16717" cy="11427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Rectangle 77"/>
              <p:cNvSpPr>
                <a:spLocks noChangeArrowheads="1"/>
              </p:cNvSpPr>
              <p:nvPr/>
            </p:nvSpPr>
            <p:spPr bwMode="auto">
              <a:xfrm>
                <a:off x="5976329" y="2942700"/>
                <a:ext cx="16717" cy="11427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5" name="Rectangle 78"/>
              <p:cNvSpPr>
                <a:spLocks noChangeArrowheads="1"/>
              </p:cNvSpPr>
              <p:nvPr/>
            </p:nvSpPr>
            <p:spPr bwMode="auto">
              <a:xfrm>
                <a:off x="5997326" y="2946163"/>
                <a:ext cx="16717" cy="11081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6" name="Rectangle 79"/>
              <p:cNvSpPr>
                <a:spLocks noChangeArrowheads="1"/>
              </p:cNvSpPr>
              <p:nvPr/>
            </p:nvSpPr>
            <p:spPr bwMode="auto">
              <a:xfrm>
                <a:off x="6018323" y="2951357"/>
                <a:ext cx="16717" cy="105620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7" name="Rectangle 80"/>
              <p:cNvSpPr>
                <a:spLocks noChangeArrowheads="1"/>
              </p:cNvSpPr>
              <p:nvPr/>
            </p:nvSpPr>
            <p:spPr bwMode="auto">
              <a:xfrm>
                <a:off x="6039320" y="2954821"/>
                <a:ext cx="16717" cy="10215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8" name="Rectangle 81"/>
              <p:cNvSpPr>
                <a:spLocks noChangeArrowheads="1"/>
              </p:cNvSpPr>
              <p:nvPr/>
            </p:nvSpPr>
            <p:spPr bwMode="auto">
              <a:xfrm>
                <a:off x="6060317" y="2958284"/>
                <a:ext cx="16717" cy="9869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Rectangle 82"/>
              <p:cNvSpPr>
                <a:spLocks noChangeArrowheads="1"/>
              </p:cNvSpPr>
              <p:nvPr/>
            </p:nvSpPr>
            <p:spPr bwMode="auto">
              <a:xfrm>
                <a:off x="6081314" y="2963478"/>
                <a:ext cx="16717" cy="9350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Rectangle 83"/>
              <p:cNvSpPr>
                <a:spLocks noChangeArrowheads="1"/>
              </p:cNvSpPr>
              <p:nvPr/>
            </p:nvSpPr>
            <p:spPr bwMode="auto">
              <a:xfrm>
                <a:off x="6102311" y="2970404"/>
                <a:ext cx="16717" cy="8657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Rectangle 84"/>
              <p:cNvSpPr>
                <a:spLocks noChangeArrowheads="1"/>
              </p:cNvSpPr>
              <p:nvPr/>
            </p:nvSpPr>
            <p:spPr bwMode="auto">
              <a:xfrm>
                <a:off x="6123308" y="2987719"/>
                <a:ext cx="16717" cy="69259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Rectangle 85"/>
              <p:cNvSpPr>
                <a:spLocks noChangeArrowheads="1"/>
              </p:cNvSpPr>
              <p:nvPr/>
            </p:nvSpPr>
            <p:spPr bwMode="auto">
              <a:xfrm>
                <a:off x="6144305" y="2987719"/>
                <a:ext cx="16717" cy="6925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Rectangle 86"/>
              <p:cNvSpPr>
                <a:spLocks noChangeArrowheads="1"/>
              </p:cNvSpPr>
              <p:nvPr/>
            </p:nvSpPr>
            <p:spPr bwMode="auto">
              <a:xfrm>
                <a:off x="6165301" y="2987719"/>
                <a:ext cx="16717" cy="69259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Rectangle 87"/>
              <p:cNvSpPr>
                <a:spLocks noChangeArrowheads="1"/>
              </p:cNvSpPr>
              <p:nvPr/>
            </p:nvSpPr>
            <p:spPr bwMode="auto">
              <a:xfrm>
                <a:off x="6186298" y="2991182"/>
                <a:ext cx="16717" cy="6579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Rectangle 88"/>
              <p:cNvSpPr>
                <a:spLocks noChangeArrowheads="1"/>
              </p:cNvSpPr>
              <p:nvPr/>
            </p:nvSpPr>
            <p:spPr bwMode="auto">
              <a:xfrm>
                <a:off x="6207295" y="2991182"/>
                <a:ext cx="16717" cy="6579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Rectangle 89"/>
              <p:cNvSpPr>
                <a:spLocks noChangeArrowheads="1"/>
              </p:cNvSpPr>
              <p:nvPr/>
            </p:nvSpPr>
            <p:spPr bwMode="auto">
              <a:xfrm>
                <a:off x="6228292" y="2991182"/>
                <a:ext cx="16717" cy="6579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Rectangle 90"/>
              <p:cNvSpPr>
                <a:spLocks noChangeArrowheads="1"/>
              </p:cNvSpPr>
              <p:nvPr/>
            </p:nvSpPr>
            <p:spPr bwMode="auto">
              <a:xfrm>
                <a:off x="6249289" y="3003302"/>
                <a:ext cx="16717" cy="5367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Rectangle 91"/>
              <p:cNvSpPr>
                <a:spLocks noChangeArrowheads="1"/>
              </p:cNvSpPr>
              <p:nvPr/>
            </p:nvSpPr>
            <p:spPr bwMode="auto">
              <a:xfrm>
                <a:off x="6270286" y="3008496"/>
                <a:ext cx="16717" cy="4848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Rectangle 92"/>
              <p:cNvSpPr>
                <a:spLocks noChangeArrowheads="1"/>
              </p:cNvSpPr>
              <p:nvPr/>
            </p:nvSpPr>
            <p:spPr bwMode="auto">
              <a:xfrm>
                <a:off x="6291283" y="3008496"/>
                <a:ext cx="16717" cy="4848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Rectangle 93"/>
              <p:cNvSpPr>
                <a:spLocks noChangeArrowheads="1"/>
              </p:cNvSpPr>
              <p:nvPr/>
            </p:nvSpPr>
            <p:spPr bwMode="auto">
              <a:xfrm>
                <a:off x="6312280" y="3008496"/>
                <a:ext cx="16717" cy="4848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Rectangle 94"/>
              <p:cNvSpPr>
                <a:spLocks noChangeArrowheads="1"/>
              </p:cNvSpPr>
              <p:nvPr/>
            </p:nvSpPr>
            <p:spPr bwMode="auto">
              <a:xfrm>
                <a:off x="6333277" y="3008496"/>
                <a:ext cx="16717" cy="4848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Rectangle 95"/>
              <p:cNvSpPr>
                <a:spLocks noChangeArrowheads="1"/>
              </p:cNvSpPr>
              <p:nvPr/>
            </p:nvSpPr>
            <p:spPr bwMode="auto">
              <a:xfrm>
                <a:off x="6354274" y="3008496"/>
                <a:ext cx="16717" cy="48481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Rectangle 96"/>
              <p:cNvSpPr>
                <a:spLocks noChangeArrowheads="1"/>
              </p:cNvSpPr>
              <p:nvPr/>
            </p:nvSpPr>
            <p:spPr bwMode="auto">
              <a:xfrm>
                <a:off x="6375271" y="3011959"/>
                <a:ext cx="16717" cy="45018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Rectangle 97"/>
              <p:cNvSpPr>
                <a:spLocks noChangeArrowheads="1"/>
              </p:cNvSpPr>
              <p:nvPr/>
            </p:nvSpPr>
            <p:spPr bwMode="auto">
              <a:xfrm>
                <a:off x="6396268" y="3024081"/>
                <a:ext cx="16717" cy="32898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5" name="Rectangle 98"/>
              <p:cNvSpPr>
                <a:spLocks noChangeArrowheads="1"/>
              </p:cNvSpPr>
              <p:nvPr/>
            </p:nvSpPr>
            <p:spPr bwMode="auto">
              <a:xfrm>
                <a:off x="6417265" y="3032738"/>
                <a:ext cx="17911" cy="2424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Rectangle 99"/>
              <p:cNvSpPr>
                <a:spLocks noChangeArrowheads="1"/>
              </p:cNvSpPr>
              <p:nvPr/>
            </p:nvSpPr>
            <p:spPr bwMode="auto">
              <a:xfrm>
                <a:off x="6588217" y="3056979"/>
                <a:ext cx="17911" cy="2424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Rectangle 100"/>
              <p:cNvSpPr>
                <a:spLocks noChangeArrowheads="1"/>
              </p:cNvSpPr>
              <p:nvPr/>
            </p:nvSpPr>
            <p:spPr bwMode="auto">
              <a:xfrm>
                <a:off x="6610203" y="3056979"/>
                <a:ext cx="16717" cy="2424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Rectangle 101"/>
              <p:cNvSpPr>
                <a:spLocks noChangeArrowheads="1"/>
              </p:cNvSpPr>
              <p:nvPr/>
            </p:nvSpPr>
            <p:spPr bwMode="auto">
              <a:xfrm>
                <a:off x="6630994" y="3056979"/>
                <a:ext cx="16717" cy="2424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Rectangle 102"/>
              <p:cNvSpPr>
                <a:spLocks noChangeArrowheads="1"/>
              </p:cNvSpPr>
              <p:nvPr/>
            </p:nvSpPr>
            <p:spPr bwMode="auto">
              <a:xfrm>
                <a:off x="6651786" y="3056979"/>
                <a:ext cx="16717" cy="32898"/>
              </a:xfrm>
              <a:prstGeom prst="rect">
                <a:avLst/>
              </a:prstGeom>
              <a:solidFill>
                <a:srgbClr val="44546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Rectangle 103"/>
              <p:cNvSpPr>
                <a:spLocks noChangeArrowheads="1"/>
              </p:cNvSpPr>
              <p:nvPr/>
            </p:nvSpPr>
            <p:spPr bwMode="auto">
              <a:xfrm>
                <a:off x="6672578" y="3056979"/>
                <a:ext cx="16717" cy="32898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Rectangle 104"/>
              <p:cNvSpPr>
                <a:spLocks noChangeArrowheads="1"/>
              </p:cNvSpPr>
              <p:nvPr/>
            </p:nvSpPr>
            <p:spPr bwMode="auto">
              <a:xfrm>
                <a:off x="6693370" y="3056979"/>
                <a:ext cx="16717" cy="45018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Rectangle 105"/>
              <p:cNvSpPr>
                <a:spLocks noChangeArrowheads="1"/>
              </p:cNvSpPr>
              <p:nvPr/>
            </p:nvSpPr>
            <p:spPr bwMode="auto">
              <a:xfrm>
                <a:off x="6714162" y="3056979"/>
                <a:ext cx="16717" cy="50212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Rectangle 106"/>
              <p:cNvSpPr>
                <a:spLocks noChangeArrowheads="1"/>
              </p:cNvSpPr>
              <p:nvPr/>
            </p:nvSpPr>
            <p:spPr bwMode="auto">
              <a:xfrm>
                <a:off x="6734953" y="3056979"/>
                <a:ext cx="16717" cy="5713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Rectangle 107"/>
              <p:cNvSpPr>
                <a:spLocks noChangeArrowheads="1"/>
              </p:cNvSpPr>
              <p:nvPr/>
            </p:nvSpPr>
            <p:spPr bwMode="auto">
              <a:xfrm>
                <a:off x="6755745" y="3056979"/>
                <a:ext cx="16717" cy="6233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Rectangle 108"/>
              <p:cNvSpPr>
                <a:spLocks noChangeArrowheads="1"/>
              </p:cNvSpPr>
              <p:nvPr/>
            </p:nvSpPr>
            <p:spPr bwMode="auto">
              <a:xfrm>
                <a:off x="6776537" y="3056979"/>
                <a:ext cx="16717" cy="7099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Rectangle 109"/>
              <p:cNvSpPr>
                <a:spLocks noChangeArrowheads="1"/>
              </p:cNvSpPr>
              <p:nvPr/>
            </p:nvSpPr>
            <p:spPr bwMode="auto">
              <a:xfrm>
                <a:off x="6797329" y="3056979"/>
                <a:ext cx="16717" cy="8311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Rectangle 110"/>
              <p:cNvSpPr>
                <a:spLocks noChangeArrowheads="1"/>
              </p:cNvSpPr>
              <p:nvPr/>
            </p:nvSpPr>
            <p:spPr bwMode="auto">
              <a:xfrm>
                <a:off x="6818121" y="3056979"/>
                <a:ext cx="16717" cy="8311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Rectangle 111"/>
              <p:cNvSpPr>
                <a:spLocks noChangeArrowheads="1"/>
              </p:cNvSpPr>
              <p:nvPr/>
            </p:nvSpPr>
            <p:spPr bwMode="auto">
              <a:xfrm>
                <a:off x="6838912" y="3056979"/>
                <a:ext cx="16717" cy="8657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Rectangle 112"/>
              <p:cNvSpPr>
                <a:spLocks noChangeArrowheads="1"/>
              </p:cNvSpPr>
              <p:nvPr/>
            </p:nvSpPr>
            <p:spPr bwMode="auto">
              <a:xfrm>
                <a:off x="6859704" y="3056979"/>
                <a:ext cx="16717" cy="90038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Rectangle 113"/>
              <p:cNvSpPr>
                <a:spLocks noChangeArrowheads="1"/>
              </p:cNvSpPr>
              <p:nvPr/>
            </p:nvSpPr>
            <p:spPr bwMode="auto">
              <a:xfrm>
                <a:off x="6880496" y="3056979"/>
                <a:ext cx="16717" cy="9869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Rectangle 114"/>
              <p:cNvSpPr>
                <a:spLocks noChangeArrowheads="1"/>
              </p:cNvSpPr>
              <p:nvPr/>
            </p:nvSpPr>
            <p:spPr bwMode="auto">
              <a:xfrm>
                <a:off x="6901288" y="3056979"/>
                <a:ext cx="16717" cy="11947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Rectangle 115"/>
              <p:cNvSpPr>
                <a:spLocks noChangeArrowheads="1"/>
              </p:cNvSpPr>
              <p:nvPr/>
            </p:nvSpPr>
            <p:spPr bwMode="auto">
              <a:xfrm>
                <a:off x="6922080" y="3056979"/>
                <a:ext cx="16717" cy="13159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Rectangle 116"/>
              <p:cNvSpPr>
                <a:spLocks noChangeArrowheads="1"/>
              </p:cNvSpPr>
              <p:nvPr/>
            </p:nvSpPr>
            <p:spPr bwMode="auto">
              <a:xfrm>
                <a:off x="6942871" y="3056979"/>
                <a:ext cx="16717" cy="140250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Rectangle 117"/>
              <p:cNvSpPr>
                <a:spLocks noChangeArrowheads="1"/>
              </p:cNvSpPr>
              <p:nvPr/>
            </p:nvSpPr>
            <p:spPr bwMode="auto">
              <a:xfrm>
                <a:off x="6963663" y="3056979"/>
                <a:ext cx="16717" cy="14890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Rectangle 118"/>
              <p:cNvSpPr>
                <a:spLocks noChangeArrowheads="1"/>
              </p:cNvSpPr>
              <p:nvPr/>
            </p:nvSpPr>
            <p:spPr bwMode="auto">
              <a:xfrm>
                <a:off x="6984455" y="3056979"/>
                <a:ext cx="17911" cy="16795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Rectangle 119"/>
              <p:cNvSpPr>
                <a:spLocks noChangeArrowheads="1"/>
              </p:cNvSpPr>
              <p:nvPr/>
            </p:nvSpPr>
            <p:spPr bwMode="auto">
              <a:xfrm>
                <a:off x="7006441" y="3056979"/>
                <a:ext cx="16717" cy="16795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Rectangle 120"/>
              <p:cNvSpPr>
                <a:spLocks noChangeArrowheads="1"/>
              </p:cNvSpPr>
              <p:nvPr/>
            </p:nvSpPr>
            <p:spPr bwMode="auto">
              <a:xfrm>
                <a:off x="7027232" y="3056979"/>
                <a:ext cx="16717" cy="17661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Rectangle 121"/>
              <p:cNvSpPr>
                <a:spLocks noChangeArrowheads="1"/>
              </p:cNvSpPr>
              <p:nvPr/>
            </p:nvSpPr>
            <p:spPr bwMode="auto">
              <a:xfrm>
                <a:off x="7048024" y="3056979"/>
                <a:ext cx="17911" cy="17661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Rectangle 122"/>
              <p:cNvSpPr>
                <a:spLocks noChangeArrowheads="1"/>
              </p:cNvSpPr>
              <p:nvPr/>
            </p:nvSpPr>
            <p:spPr bwMode="auto">
              <a:xfrm>
                <a:off x="7070010" y="3056979"/>
                <a:ext cx="17911" cy="25106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Rectangle 123"/>
              <p:cNvSpPr>
                <a:spLocks noChangeArrowheads="1"/>
              </p:cNvSpPr>
              <p:nvPr/>
            </p:nvSpPr>
            <p:spPr bwMode="auto">
              <a:xfrm>
                <a:off x="7091996" y="3056979"/>
                <a:ext cx="16717" cy="27530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Rectangle 124"/>
              <p:cNvSpPr>
                <a:spLocks noChangeArrowheads="1"/>
              </p:cNvSpPr>
              <p:nvPr/>
            </p:nvSpPr>
            <p:spPr bwMode="auto">
              <a:xfrm>
                <a:off x="7112787" y="3056979"/>
                <a:ext cx="16717" cy="27530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Rectangle 125"/>
              <p:cNvSpPr>
                <a:spLocks noChangeArrowheads="1"/>
              </p:cNvSpPr>
              <p:nvPr/>
            </p:nvSpPr>
            <p:spPr bwMode="auto">
              <a:xfrm>
                <a:off x="7133579" y="3056979"/>
                <a:ext cx="17911" cy="278769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Rectangle 126"/>
              <p:cNvSpPr>
                <a:spLocks noChangeArrowheads="1"/>
              </p:cNvSpPr>
              <p:nvPr/>
            </p:nvSpPr>
            <p:spPr bwMode="auto">
              <a:xfrm>
                <a:off x="7155565" y="3056979"/>
                <a:ext cx="17911" cy="278769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Rectangle 127"/>
              <p:cNvSpPr>
                <a:spLocks noChangeArrowheads="1"/>
              </p:cNvSpPr>
              <p:nvPr/>
            </p:nvSpPr>
            <p:spPr bwMode="auto">
              <a:xfrm>
                <a:off x="7177551" y="3056979"/>
                <a:ext cx="16717" cy="29608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Rectangle 128"/>
              <p:cNvSpPr>
                <a:spLocks noChangeArrowheads="1"/>
              </p:cNvSpPr>
              <p:nvPr/>
            </p:nvSpPr>
            <p:spPr bwMode="auto">
              <a:xfrm>
                <a:off x="7198342" y="3056979"/>
                <a:ext cx="16717" cy="308204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Rectangle 129"/>
              <p:cNvSpPr>
                <a:spLocks noChangeArrowheads="1"/>
              </p:cNvSpPr>
              <p:nvPr/>
            </p:nvSpPr>
            <p:spPr bwMode="auto">
              <a:xfrm>
                <a:off x="7219134" y="3056979"/>
                <a:ext cx="17911" cy="31686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Rectangle 130"/>
              <p:cNvSpPr>
                <a:spLocks noChangeArrowheads="1"/>
              </p:cNvSpPr>
              <p:nvPr/>
            </p:nvSpPr>
            <p:spPr bwMode="auto">
              <a:xfrm>
                <a:off x="7241120" y="3056979"/>
                <a:ext cx="16717" cy="36534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Rectangle 131"/>
              <p:cNvSpPr>
                <a:spLocks noChangeArrowheads="1"/>
              </p:cNvSpPr>
              <p:nvPr/>
            </p:nvSpPr>
            <p:spPr bwMode="auto">
              <a:xfrm>
                <a:off x="7261912" y="3056979"/>
                <a:ext cx="16717" cy="398242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Rectangle 132"/>
              <p:cNvSpPr>
                <a:spLocks noChangeArrowheads="1"/>
              </p:cNvSpPr>
              <p:nvPr/>
            </p:nvSpPr>
            <p:spPr bwMode="auto">
              <a:xfrm>
                <a:off x="7282704" y="3056979"/>
                <a:ext cx="16717" cy="406899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Rectangle 133"/>
              <p:cNvSpPr>
                <a:spLocks noChangeArrowheads="1"/>
              </p:cNvSpPr>
              <p:nvPr/>
            </p:nvSpPr>
            <p:spPr bwMode="auto">
              <a:xfrm>
                <a:off x="7303495" y="3056979"/>
                <a:ext cx="17911" cy="419019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Rectangle 134"/>
              <p:cNvSpPr>
                <a:spLocks noChangeArrowheads="1"/>
              </p:cNvSpPr>
              <p:nvPr/>
            </p:nvSpPr>
            <p:spPr bwMode="auto">
              <a:xfrm>
                <a:off x="7325481" y="3056979"/>
                <a:ext cx="16717" cy="443260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Rectangle 135"/>
              <p:cNvSpPr>
                <a:spLocks noChangeArrowheads="1"/>
              </p:cNvSpPr>
              <p:nvPr/>
            </p:nvSpPr>
            <p:spPr bwMode="auto">
              <a:xfrm>
                <a:off x="7346273" y="3056979"/>
                <a:ext cx="16717" cy="46057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Rectangle 136"/>
              <p:cNvSpPr>
                <a:spLocks noChangeArrowheads="1"/>
              </p:cNvSpPr>
              <p:nvPr/>
            </p:nvSpPr>
            <p:spPr bwMode="auto">
              <a:xfrm>
                <a:off x="7367065" y="3056979"/>
                <a:ext cx="16717" cy="500400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Rectangle 137"/>
              <p:cNvSpPr>
                <a:spLocks noChangeArrowheads="1"/>
              </p:cNvSpPr>
              <p:nvPr/>
            </p:nvSpPr>
            <p:spPr bwMode="auto">
              <a:xfrm>
                <a:off x="7408648" y="3056979"/>
                <a:ext cx="16717" cy="541955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Rectangle 138"/>
              <p:cNvSpPr>
                <a:spLocks noChangeArrowheads="1"/>
              </p:cNvSpPr>
              <p:nvPr/>
            </p:nvSpPr>
            <p:spPr bwMode="auto">
              <a:xfrm>
                <a:off x="7429440" y="3056979"/>
                <a:ext cx="16717" cy="55407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Rectangle 139"/>
              <p:cNvSpPr>
                <a:spLocks noChangeArrowheads="1"/>
              </p:cNvSpPr>
              <p:nvPr/>
            </p:nvSpPr>
            <p:spPr bwMode="auto">
              <a:xfrm>
                <a:off x="7450232" y="3056979"/>
                <a:ext cx="16717" cy="58351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Rectangle 140"/>
              <p:cNvSpPr>
                <a:spLocks noChangeArrowheads="1"/>
              </p:cNvSpPr>
              <p:nvPr/>
            </p:nvSpPr>
            <p:spPr bwMode="auto">
              <a:xfrm>
                <a:off x="7471024" y="3056979"/>
                <a:ext cx="16717" cy="64411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8" name="Rectangle 141"/>
              <p:cNvSpPr>
                <a:spLocks noChangeArrowheads="1"/>
              </p:cNvSpPr>
              <p:nvPr/>
            </p:nvSpPr>
            <p:spPr bwMode="auto">
              <a:xfrm>
                <a:off x="7491815" y="3056979"/>
                <a:ext cx="16717" cy="67701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Rectangle 142"/>
              <p:cNvSpPr>
                <a:spLocks noChangeArrowheads="1"/>
              </p:cNvSpPr>
              <p:nvPr/>
            </p:nvSpPr>
            <p:spPr bwMode="auto">
              <a:xfrm>
                <a:off x="7512607" y="3056979"/>
                <a:ext cx="16717" cy="70644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Rectangle 143"/>
              <p:cNvSpPr>
                <a:spLocks noChangeArrowheads="1"/>
              </p:cNvSpPr>
              <p:nvPr/>
            </p:nvSpPr>
            <p:spPr bwMode="auto">
              <a:xfrm>
                <a:off x="7533399" y="3056979"/>
                <a:ext cx="16717" cy="722030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Rectangle 144"/>
              <p:cNvSpPr>
                <a:spLocks noChangeArrowheads="1"/>
              </p:cNvSpPr>
              <p:nvPr/>
            </p:nvSpPr>
            <p:spPr bwMode="auto">
              <a:xfrm>
                <a:off x="7554191" y="3056979"/>
                <a:ext cx="16717" cy="74280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Rectangle 145"/>
              <p:cNvSpPr>
                <a:spLocks noChangeArrowheads="1"/>
              </p:cNvSpPr>
              <p:nvPr/>
            </p:nvSpPr>
            <p:spPr bwMode="auto">
              <a:xfrm>
                <a:off x="7574983" y="3056979"/>
                <a:ext cx="16717" cy="751464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Rectangle 146"/>
              <p:cNvSpPr>
                <a:spLocks noChangeArrowheads="1"/>
              </p:cNvSpPr>
              <p:nvPr/>
            </p:nvSpPr>
            <p:spPr bwMode="auto">
              <a:xfrm>
                <a:off x="7595774" y="3056979"/>
                <a:ext cx="16717" cy="754927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Rectangle 147"/>
              <p:cNvSpPr>
                <a:spLocks noChangeArrowheads="1"/>
              </p:cNvSpPr>
              <p:nvPr/>
            </p:nvSpPr>
            <p:spPr bwMode="auto">
              <a:xfrm>
                <a:off x="7616566" y="3056979"/>
                <a:ext cx="16717" cy="760123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Rectangle 148"/>
              <p:cNvSpPr>
                <a:spLocks noChangeArrowheads="1"/>
              </p:cNvSpPr>
              <p:nvPr/>
            </p:nvSpPr>
            <p:spPr bwMode="auto">
              <a:xfrm>
                <a:off x="7637358" y="3056979"/>
                <a:ext cx="16717" cy="760123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Rectangle 149"/>
              <p:cNvSpPr>
                <a:spLocks noChangeArrowheads="1"/>
              </p:cNvSpPr>
              <p:nvPr/>
            </p:nvSpPr>
            <p:spPr bwMode="auto">
              <a:xfrm>
                <a:off x="7658150" y="3056979"/>
                <a:ext cx="16717" cy="780900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7" name="Rectangle 150"/>
              <p:cNvSpPr>
                <a:spLocks noChangeArrowheads="1"/>
              </p:cNvSpPr>
              <p:nvPr/>
            </p:nvSpPr>
            <p:spPr bwMode="auto">
              <a:xfrm>
                <a:off x="7678942" y="3056979"/>
                <a:ext cx="16717" cy="80167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8" name="Rectangle 151"/>
              <p:cNvSpPr>
                <a:spLocks noChangeArrowheads="1"/>
              </p:cNvSpPr>
              <p:nvPr/>
            </p:nvSpPr>
            <p:spPr bwMode="auto">
              <a:xfrm>
                <a:off x="7699733" y="3056979"/>
                <a:ext cx="17911" cy="841502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Rectangle 152"/>
              <p:cNvSpPr>
                <a:spLocks noChangeArrowheads="1"/>
              </p:cNvSpPr>
              <p:nvPr/>
            </p:nvSpPr>
            <p:spPr bwMode="auto">
              <a:xfrm>
                <a:off x="7721719" y="3056979"/>
                <a:ext cx="16717" cy="86228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Rectangle 153"/>
              <p:cNvSpPr>
                <a:spLocks noChangeArrowheads="1"/>
              </p:cNvSpPr>
              <p:nvPr/>
            </p:nvSpPr>
            <p:spPr bwMode="auto">
              <a:xfrm>
                <a:off x="7742511" y="3056979"/>
                <a:ext cx="16717" cy="898642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1" name="Rectangle 154"/>
              <p:cNvSpPr>
                <a:spLocks noChangeArrowheads="1"/>
              </p:cNvSpPr>
              <p:nvPr/>
            </p:nvSpPr>
            <p:spPr bwMode="auto">
              <a:xfrm>
                <a:off x="7763303" y="3056979"/>
                <a:ext cx="17911" cy="91595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2" name="Rectangle 155"/>
              <p:cNvSpPr>
                <a:spLocks noChangeArrowheads="1"/>
              </p:cNvSpPr>
              <p:nvPr/>
            </p:nvSpPr>
            <p:spPr bwMode="auto">
              <a:xfrm>
                <a:off x="7785288" y="3056979"/>
                <a:ext cx="20299" cy="93154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Rectangle 156"/>
              <p:cNvSpPr>
                <a:spLocks noChangeArrowheads="1"/>
              </p:cNvSpPr>
              <p:nvPr/>
            </p:nvSpPr>
            <p:spPr bwMode="auto">
              <a:xfrm>
                <a:off x="7809662" y="3056979"/>
                <a:ext cx="16717" cy="99041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4" name="Rectangle 157"/>
              <p:cNvSpPr>
                <a:spLocks noChangeArrowheads="1"/>
              </p:cNvSpPr>
              <p:nvPr/>
            </p:nvSpPr>
            <p:spPr bwMode="auto">
              <a:xfrm>
                <a:off x="7830454" y="3056979"/>
                <a:ext cx="19105" cy="1005993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5" name="Rectangle 158"/>
              <p:cNvSpPr>
                <a:spLocks noChangeArrowheads="1"/>
              </p:cNvSpPr>
              <p:nvPr/>
            </p:nvSpPr>
            <p:spPr bwMode="auto">
              <a:xfrm>
                <a:off x="7853634" y="3056979"/>
                <a:ext cx="17911" cy="123628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6" name="Rectangle 159"/>
              <p:cNvSpPr>
                <a:spLocks noChangeArrowheads="1"/>
              </p:cNvSpPr>
              <p:nvPr/>
            </p:nvSpPr>
            <p:spPr bwMode="auto">
              <a:xfrm>
                <a:off x="7920779" y="3056979"/>
                <a:ext cx="20299" cy="123628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7" name="Rectangle 160"/>
              <p:cNvSpPr>
                <a:spLocks noChangeArrowheads="1"/>
              </p:cNvSpPr>
              <p:nvPr/>
            </p:nvSpPr>
            <p:spPr bwMode="auto">
              <a:xfrm>
                <a:off x="7899993" y="3056979"/>
                <a:ext cx="16717" cy="123628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8" name="Rectangle 161"/>
              <p:cNvSpPr>
                <a:spLocks noChangeArrowheads="1"/>
              </p:cNvSpPr>
              <p:nvPr/>
            </p:nvSpPr>
            <p:spPr bwMode="auto">
              <a:xfrm>
                <a:off x="7875619" y="3056979"/>
                <a:ext cx="20299" cy="1236281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9" name="Rectangle 162"/>
              <p:cNvSpPr>
                <a:spLocks noChangeArrowheads="1"/>
              </p:cNvSpPr>
              <p:nvPr/>
            </p:nvSpPr>
            <p:spPr bwMode="auto">
              <a:xfrm>
                <a:off x="7387856" y="3056979"/>
                <a:ext cx="16717" cy="509057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0" name="Rectangle 163"/>
              <p:cNvSpPr>
                <a:spLocks noChangeArrowheads="1"/>
              </p:cNvSpPr>
              <p:nvPr/>
            </p:nvSpPr>
            <p:spPr bwMode="auto">
              <a:xfrm>
                <a:off x="6439456" y="3041395"/>
                <a:ext cx="17911" cy="1558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1" name="Rectangle 164"/>
              <p:cNvSpPr>
                <a:spLocks noChangeArrowheads="1"/>
              </p:cNvSpPr>
              <p:nvPr/>
            </p:nvSpPr>
            <p:spPr bwMode="auto">
              <a:xfrm>
                <a:off x="6461648" y="3041395"/>
                <a:ext cx="16717" cy="15583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2" name="Rectangle 165"/>
              <p:cNvSpPr>
                <a:spLocks noChangeArrowheads="1"/>
              </p:cNvSpPr>
              <p:nvPr/>
            </p:nvSpPr>
            <p:spPr bwMode="auto">
              <a:xfrm>
                <a:off x="5868956" y="2913264"/>
                <a:ext cx="17911" cy="143713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3" name="Rectangle 166"/>
              <p:cNvSpPr>
                <a:spLocks noChangeArrowheads="1"/>
              </p:cNvSpPr>
              <p:nvPr/>
            </p:nvSpPr>
            <p:spPr bwMode="auto">
              <a:xfrm>
                <a:off x="5445436" y="2729728"/>
                <a:ext cx="16717" cy="32725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4" name="Rectangle 167"/>
              <p:cNvSpPr>
                <a:spLocks noChangeArrowheads="1"/>
              </p:cNvSpPr>
              <p:nvPr/>
            </p:nvSpPr>
            <p:spPr bwMode="auto">
              <a:xfrm>
                <a:off x="5466433" y="2736653"/>
                <a:ext cx="16717" cy="32032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5" name="Rectangle 168"/>
              <p:cNvSpPr>
                <a:spLocks noChangeArrowheads="1"/>
              </p:cNvSpPr>
              <p:nvPr/>
            </p:nvSpPr>
            <p:spPr bwMode="auto">
              <a:xfrm>
                <a:off x="5487430" y="2736653"/>
                <a:ext cx="16717" cy="320326"/>
              </a:xfrm>
              <a:prstGeom prst="rect">
                <a:avLst/>
              </a:prstGeom>
              <a:solidFill>
                <a:srgbClr val="62C7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6" name="Rectangle 169"/>
              <p:cNvSpPr>
                <a:spLocks noChangeArrowheads="1"/>
              </p:cNvSpPr>
              <p:nvPr/>
            </p:nvSpPr>
            <p:spPr bwMode="auto">
              <a:xfrm>
                <a:off x="5508427" y="2769551"/>
                <a:ext cx="16717" cy="287427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8" name="Rectangle 171"/>
              <p:cNvSpPr>
                <a:spLocks noChangeArrowheads="1"/>
              </p:cNvSpPr>
              <p:nvPr/>
            </p:nvSpPr>
            <p:spPr bwMode="auto">
              <a:xfrm>
                <a:off x="6281346" y="4297233"/>
                <a:ext cx="526995" cy="12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4">
                  <a:defRPr/>
                </a:pPr>
                <a:r>
                  <a:rPr lang="en-US" altLang="en-US" sz="788" b="1" kern="0" dirty="0">
                    <a:solidFill>
                      <a:srgbClr val="010101"/>
                    </a:solidFill>
                  </a:rPr>
                  <a:t>Patients</a:t>
                </a:r>
                <a:endParaRPr lang="en-US" altLang="en-US" sz="9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Line 201"/>
              <p:cNvSpPr>
                <a:spLocks noChangeShapeType="1"/>
              </p:cNvSpPr>
              <p:nvPr/>
            </p:nvSpPr>
            <p:spPr bwMode="auto">
              <a:xfrm>
                <a:off x="4934456" y="1711614"/>
                <a:ext cx="0" cy="269246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5" name="Line 202"/>
              <p:cNvSpPr>
                <a:spLocks noChangeShapeType="1"/>
              </p:cNvSpPr>
              <p:nvPr/>
            </p:nvSpPr>
            <p:spPr bwMode="auto">
              <a:xfrm flipH="1">
                <a:off x="4936844" y="2823228"/>
                <a:ext cx="3140356" cy="0"/>
              </a:xfrm>
              <a:prstGeom prst="line">
                <a:avLst/>
              </a:prstGeom>
              <a:noFill/>
              <a:ln w="15875" cap="sq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6" name="Line 203"/>
              <p:cNvSpPr>
                <a:spLocks noChangeShapeType="1"/>
              </p:cNvSpPr>
              <p:nvPr/>
            </p:nvSpPr>
            <p:spPr bwMode="auto">
              <a:xfrm flipH="1">
                <a:off x="4889082" y="3056979"/>
                <a:ext cx="3188118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7" name="Line 204"/>
              <p:cNvSpPr>
                <a:spLocks noChangeShapeType="1"/>
              </p:cNvSpPr>
              <p:nvPr/>
            </p:nvSpPr>
            <p:spPr bwMode="auto">
              <a:xfrm flipH="1">
                <a:off x="4877141" y="1838012"/>
                <a:ext cx="57314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Line 206"/>
              <p:cNvSpPr>
                <a:spLocks noChangeShapeType="1"/>
              </p:cNvSpPr>
              <p:nvPr/>
            </p:nvSpPr>
            <p:spPr bwMode="auto">
              <a:xfrm flipH="1">
                <a:off x="4877141" y="2428449"/>
                <a:ext cx="57314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Line 207"/>
              <p:cNvSpPr>
                <a:spLocks noChangeShapeType="1"/>
              </p:cNvSpPr>
              <p:nvPr/>
            </p:nvSpPr>
            <p:spPr bwMode="auto">
              <a:xfrm flipH="1">
                <a:off x="4877141" y="3673387"/>
                <a:ext cx="57314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Line 208"/>
              <p:cNvSpPr>
                <a:spLocks noChangeShapeType="1"/>
              </p:cNvSpPr>
              <p:nvPr/>
            </p:nvSpPr>
            <p:spPr bwMode="auto">
              <a:xfrm flipH="1">
                <a:off x="4877141" y="4284602"/>
                <a:ext cx="57314" cy="0"/>
              </a:xfrm>
              <a:prstGeom prst="line">
                <a:avLst/>
              </a:prstGeom>
              <a:noFill/>
              <a:ln w="15875" cap="flat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Line 209"/>
              <p:cNvSpPr>
                <a:spLocks noChangeShapeType="1"/>
              </p:cNvSpPr>
              <p:nvPr/>
            </p:nvSpPr>
            <p:spPr bwMode="auto">
              <a:xfrm flipH="1">
                <a:off x="4936844" y="3427517"/>
                <a:ext cx="3140356" cy="0"/>
              </a:xfrm>
              <a:prstGeom prst="line">
                <a:avLst/>
              </a:prstGeom>
              <a:noFill/>
              <a:ln w="15875" cap="sq">
                <a:solidFill>
                  <a:srgbClr val="000000"/>
                </a:solidFill>
                <a:prstDash val="sysDash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defTabSz="685800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35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Rectangle 210"/>
              <p:cNvSpPr>
                <a:spLocks noChangeArrowheads="1"/>
              </p:cNvSpPr>
              <p:nvPr/>
            </p:nvSpPr>
            <p:spPr bwMode="auto">
              <a:xfrm>
                <a:off x="4620420" y="1708150"/>
                <a:ext cx="224938" cy="12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4">
                  <a:defRPr/>
                </a:pPr>
                <a:r>
                  <a:rPr lang="en-US" altLang="en-US" sz="788" kern="0" dirty="0">
                    <a:solidFill>
                      <a:srgbClr val="010101"/>
                    </a:solidFill>
                  </a:rPr>
                  <a:t>100</a:t>
                </a:r>
                <a:endParaRPr lang="en-US" altLang="en-US" sz="900" kern="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211"/>
              <p:cNvSpPr>
                <a:spLocks noChangeArrowheads="1"/>
              </p:cNvSpPr>
              <p:nvPr/>
            </p:nvSpPr>
            <p:spPr bwMode="auto">
              <a:xfrm>
                <a:off x="4688482" y="2312439"/>
                <a:ext cx="149958" cy="12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4">
                  <a:defRPr/>
                </a:pPr>
                <a:r>
                  <a:rPr lang="en-US" altLang="en-US" sz="788" kern="0">
                    <a:solidFill>
                      <a:srgbClr val="010101"/>
                    </a:solidFill>
                  </a:rPr>
                  <a:t>50</a:t>
                </a:r>
                <a:endParaRPr lang="en-US" altLang="en-US" sz="9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212"/>
              <p:cNvSpPr>
                <a:spLocks noChangeArrowheads="1"/>
              </p:cNvSpPr>
              <p:nvPr/>
            </p:nvSpPr>
            <p:spPr bwMode="auto">
              <a:xfrm>
                <a:off x="4758930" y="2935774"/>
                <a:ext cx="74980" cy="12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4">
                  <a:defRPr/>
                </a:pPr>
                <a:r>
                  <a:rPr lang="en-US" altLang="en-US" sz="788" kern="0">
                    <a:solidFill>
                      <a:srgbClr val="010101"/>
                    </a:solidFill>
                  </a:rPr>
                  <a:t>0</a:t>
                </a:r>
                <a:endParaRPr lang="en-US" altLang="en-US" sz="900" ker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213"/>
              <p:cNvSpPr>
                <a:spLocks noChangeArrowheads="1"/>
              </p:cNvSpPr>
              <p:nvPr/>
            </p:nvSpPr>
            <p:spPr bwMode="auto">
              <a:xfrm>
                <a:off x="4649076" y="3546988"/>
                <a:ext cx="194946" cy="121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685784">
                  <a:defRPr/>
                </a:pPr>
                <a:r>
                  <a:rPr lang="en-US" altLang="en-US" sz="788" kern="0">
                    <a:solidFill>
                      <a:srgbClr val="010101"/>
                    </a:solidFill>
                  </a:rPr>
                  <a:t>-50</a:t>
                </a:r>
                <a:endParaRPr lang="en-US" altLang="en-US" sz="900" ker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25" name="Rectangle 182"/>
          <p:cNvSpPr>
            <a:spLocks noChangeArrowheads="1"/>
          </p:cNvSpPr>
          <p:nvPr/>
        </p:nvSpPr>
        <p:spPr bwMode="auto">
          <a:xfrm>
            <a:off x="6503387" y="1653629"/>
            <a:ext cx="711733" cy="126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sz="825" b="1" kern="0" dirty="0">
                <a:solidFill>
                  <a:srgbClr val="000000"/>
                </a:solidFill>
              </a:rPr>
              <a:t>≥</a:t>
            </a:r>
            <a:r>
              <a:rPr lang="en-US" altLang="en-US" sz="825" b="1" kern="0" dirty="0">
                <a:solidFill>
                  <a:srgbClr val="010101"/>
                </a:solidFill>
              </a:rPr>
              <a:t> 1%           NA</a:t>
            </a:r>
            <a:endParaRPr lang="en-US" altLang="en-US" sz="1050" kern="0" dirty="0">
              <a:solidFill>
                <a:srgbClr val="000000"/>
              </a:solidFill>
            </a:endParaRPr>
          </a:p>
        </p:txBody>
      </p:sp>
      <p:sp>
        <p:nvSpPr>
          <p:cNvPr id="228" name="Rectangle 185"/>
          <p:cNvSpPr>
            <a:spLocks noChangeArrowheads="1"/>
          </p:cNvSpPr>
          <p:nvPr/>
        </p:nvSpPr>
        <p:spPr bwMode="auto">
          <a:xfrm>
            <a:off x="6195817" y="1686986"/>
            <a:ext cx="210862" cy="113175"/>
          </a:xfrm>
          <a:prstGeom prst="rect">
            <a:avLst/>
          </a:prstGeom>
          <a:solidFill>
            <a:srgbClr val="62C7D2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29" name="Rectangle 186"/>
          <p:cNvSpPr>
            <a:spLocks noChangeArrowheads="1"/>
          </p:cNvSpPr>
          <p:nvPr/>
        </p:nvSpPr>
        <p:spPr bwMode="auto">
          <a:xfrm>
            <a:off x="6754813" y="1686986"/>
            <a:ext cx="211755" cy="113175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30" name="Rectangle 187"/>
          <p:cNvSpPr>
            <a:spLocks noChangeArrowheads="1"/>
          </p:cNvSpPr>
          <p:nvPr/>
        </p:nvSpPr>
        <p:spPr bwMode="auto">
          <a:xfrm>
            <a:off x="7229753" y="1686986"/>
            <a:ext cx="210862" cy="11317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sysClr val="windowText" lastClr="000000"/>
              </a:solidFill>
            </a:endParaRPr>
          </a:p>
        </p:txBody>
      </p:sp>
      <p:sp>
        <p:nvSpPr>
          <p:cNvPr id="248" name="Rectangle 180"/>
          <p:cNvSpPr>
            <a:spLocks noChangeArrowheads="1"/>
          </p:cNvSpPr>
          <p:nvPr/>
        </p:nvSpPr>
        <p:spPr bwMode="auto">
          <a:xfrm>
            <a:off x="5552687" y="1653631"/>
            <a:ext cx="644407" cy="288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defRPr/>
            </a:pPr>
            <a:r>
              <a:rPr lang="en-US" altLang="en-US" sz="825" b="1" kern="0" dirty="0">
                <a:solidFill>
                  <a:srgbClr val="010101"/>
                </a:solidFill>
              </a:rPr>
              <a:t>PD-L1:  &lt; 1%</a:t>
            </a:r>
            <a:endParaRPr lang="en-US" altLang="en-US" sz="825" kern="0" dirty="0">
              <a:solidFill>
                <a:srgbClr val="000000"/>
              </a:solidFill>
            </a:endParaRPr>
          </a:p>
          <a:p>
            <a:pPr defTabSz="685784">
              <a:defRPr/>
            </a:pPr>
            <a:endParaRPr lang="en-US" altLang="en-US" sz="1050" kern="0" dirty="0">
              <a:solidFill>
                <a:srgbClr val="000000"/>
              </a:solidFill>
            </a:endParaRPr>
          </a:p>
        </p:txBody>
      </p:sp>
      <p:sp>
        <p:nvSpPr>
          <p:cNvPr id="222" name="TextBox 221"/>
          <p:cNvSpPr txBox="1"/>
          <p:nvPr/>
        </p:nvSpPr>
        <p:spPr>
          <a:xfrm>
            <a:off x="3753159" y="971552"/>
            <a:ext cx="1733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ysClr val="windowText" lastClr="000000"/>
                </a:solidFill>
              </a:rPr>
              <a:t>Investigator Assessment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>
          <a:xfrm>
            <a:off x="1875073" y="1285977"/>
            <a:ext cx="2403026" cy="362064"/>
          </a:xfrm>
          <a:prstGeom prst="rect">
            <a:avLst/>
          </a:prstGeom>
        </p:spPr>
        <p:txBody>
          <a:bodyPr vert="horz" lIns="51435" tIns="25718" rIns="51435" bIns="25718" rtlCol="0">
            <a:noAutofit/>
          </a:bodyPr>
          <a:lstStyle>
            <a:lvl1pPr marL="253994" indent="-253994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53514" indent="-336542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83188" indent="-264577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10744" indent="-304792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40416" indent="-249760" algn="l" defTabSz="121917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Clr>
                <a:srgbClr val="00457C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14378" fontAlgn="auto">
              <a:spcBef>
                <a:spcPts val="675"/>
              </a:spcBef>
              <a:spcAft>
                <a:spcPts val="225"/>
              </a:spcAft>
              <a:buNone/>
              <a:defRPr/>
            </a:pPr>
            <a:r>
              <a:rPr lang="en-US" sz="1125" b="1" dirty="0">
                <a:solidFill>
                  <a:srgbClr val="006DA8"/>
                </a:solidFill>
              </a:rPr>
              <a:t>Dose Escalation</a:t>
            </a:r>
          </a:p>
        </p:txBody>
      </p:sp>
    </p:spTree>
    <p:extLst>
      <p:ext uri="{BB962C8B-B14F-4D97-AF65-F5344CB8AC3E}">
        <p14:creationId xmlns:p14="http://schemas.microsoft.com/office/powerpoint/2010/main" val="356979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55885" y="57150"/>
            <a:ext cx="6432231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4290" tIns="34529" rIns="34290" bIns="34529" numCol="1" anchor="b" anchorCtr="0" compatLnSpc="1">
            <a:prstTxWarp prst="textNoShape">
              <a:avLst/>
            </a:prstTxWarp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6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 fontAlgn="auto">
              <a:spcAft>
                <a:spcPts val="0"/>
              </a:spcAft>
              <a:defRPr/>
            </a:pPr>
            <a:r>
              <a:rPr lang="en-US" sz="2250" dirty="0">
                <a:solidFill>
                  <a:srgbClr val="00457C"/>
                </a:solidFill>
              </a:rPr>
              <a:t>Safety: Dose-Expansion Phase</a:t>
            </a:r>
            <a:endParaRPr lang="en-US" sz="1200" i="1" dirty="0">
              <a:solidFill>
                <a:srgbClr val="00457C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073071"/>
              </p:ext>
            </p:extLst>
          </p:nvPr>
        </p:nvGraphicFramePr>
        <p:xfrm>
          <a:off x="681487" y="916865"/>
          <a:ext cx="7884542" cy="3629250"/>
        </p:xfrm>
        <a:graphic>
          <a:graphicData uri="http://schemas.openxmlformats.org/drawingml/2006/table">
            <a:tbl>
              <a:tblPr firstRow="1" bandRow="1"/>
              <a:tblGrid>
                <a:gridCol w="21048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79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1622"/>
                <a:gridCol w="4126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8776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4195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419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4195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1957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41957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575079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3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Patients</a:t>
                      </a:r>
                      <a:r>
                        <a:rPr lang="en-US" sz="13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, n</a:t>
                      </a:r>
                      <a:r>
                        <a:rPr lang="en-US" sz="1300" b="1" baseline="0" dirty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 (%)</a:t>
                      </a:r>
                      <a:endParaRPr lang="en-US" sz="1300" b="1" dirty="0">
                        <a:solidFill>
                          <a:schemeClr val="bg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4328" marR="14328" marT="19090" marB="19090" anchor="b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Uninfected </a:t>
                      </a:r>
                    </a:p>
                    <a:p>
                      <a:pPr marL="0" marR="0" algn="ctr">
                        <a:lnSpc>
                          <a:spcPct val="9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(n = 113)</a:t>
                      </a:r>
                    </a:p>
                  </a:txBody>
                  <a:tcPr marL="14317" marR="14317" marT="47724" marB="954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HCV Infected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(n = 50)</a:t>
                      </a: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HBV Infected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(n = 51)</a:t>
                      </a: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B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All Dose Expansion (N = 214)</a:t>
                      </a: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563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Any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Grade</a:t>
                      </a: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Grade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3/4</a:t>
                      </a:r>
                    </a:p>
                  </a:txBody>
                  <a:tcPr marL="14328" marR="14328" marT="19090" marB="1909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 h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4328" marR="14328" marT="19090" marB="1909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Any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Grade</a:t>
                      </a: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Grade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3/4</a:t>
                      </a:r>
                    </a:p>
                  </a:txBody>
                  <a:tcPr marL="14328" marR="14328" marT="19090" marB="1909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Any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Grade</a:t>
                      </a: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Grade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3/4</a:t>
                      </a:r>
                    </a:p>
                  </a:txBody>
                  <a:tcPr marL="14328" marR="14328" marT="19090" marB="19090" anchor="ctr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Any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Grade</a:t>
                      </a: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Grade </a:t>
                      </a:r>
                      <a:b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</a:br>
                      <a:r>
                        <a:rPr lang="en-US" sz="1000" b="1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3/4</a:t>
                      </a:r>
                    </a:p>
                  </a:txBody>
                  <a:tcPr marL="14328" marR="14328" marT="19090" marB="19090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A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Any treatment-related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AE (TRAE)</a:t>
                      </a:r>
                    </a:p>
                  </a:txBody>
                  <a:tcPr marL="14328" marR="14328" marT="19090" marB="19090" anchor="ctr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84 (74)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(19)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(80)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 (30)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 (69)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(6)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159 (74)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40 (19)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TRAEs (≥ 5%)</a:t>
                      </a:r>
                      <a:endParaRPr lang="en-US" sz="10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4328" marR="14328" marT="19090" marB="19090" anchor="ctr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Fatigue</a:t>
                      </a: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34 (30)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(2)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(16)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(2)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(14)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 (23)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(1)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Pruritus</a:t>
                      </a: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 (16)</a:t>
                      </a: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 (28)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(2)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(25)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45 (21)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(&lt;1)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Rash</a:t>
                      </a: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(14)</a:t>
                      </a: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(18)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(16)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33 (15)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(1)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Diarrhea</a:t>
                      </a: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 (17)</a:t>
                      </a: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(10)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(6)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(2)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27 (13)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 (1)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Nausea</a:t>
                      </a: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 (9)</a:t>
                      </a: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(12)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(2)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(8)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09987">
                <a:tc>
                  <a:txBody>
                    <a:bodyPr/>
                    <a:lstStyle/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Dry mouth</a:t>
                      </a: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(8)</a:t>
                      </a: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(4)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(4)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 (6)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22860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Decreased appetite</a:t>
                      </a: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(5)</a:t>
                      </a: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(4)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(2)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(6)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(5)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(&lt;1)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-2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Laboratory TRAEs (≥ 5%)</a:t>
                      </a:r>
                      <a:endParaRPr lang="en-US" sz="1000" spc="-2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4328" marR="14328" marT="19090" marB="19090" anchor="ctr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0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0998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AST</a:t>
                      </a:r>
                      <a:r>
                        <a:rPr lang="en-US" sz="10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 increase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(8)</a:t>
                      </a: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(4)</a:t>
                      </a: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(12)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(10) </a:t>
                      </a:r>
                      <a:endParaRPr lang="en-US" sz="1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(2)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 (7)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 (4)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866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171450" marR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Vrinda" panose="020B0502040204020203" pitchFamily="34" charset="0"/>
                        </a:rPr>
                        <a:t>ALT increase </a:t>
                      </a:r>
                    </a:p>
                  </a:txBody>
                  <a:tcPr marL="14328" marR="14328" marT="19090" marB="19090">
                    <a:lnL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(6)</a:t>
                      </a: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(2)</a:t>
                      </a: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 (14)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3 (6)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 (6)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 (8) 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 w="1270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 (2)</a:t>
                      </a:r>
                      <a:endParaRPr lang="en-US" sz="1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416" marR="14416" marT="19222" marB="19222" anchor="ctr">
                    <a:lnL>
                      <a:noFill/>
                    </a:lnL>
                    <a:lnR w="19050" cap="flat" cmpd="sng" algn="ctr">
                      <a:solidFill>
                        <a:srgbClr val="006D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310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14328" marR="14328" marT="19090" marB="190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8301" marR="18301" marT="18288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8301" marR="18301" marT="18288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8301" marR="18301" marT="18288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8301" marR="18301" marT="18288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8301" marR="18301" marT="18288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8301" marR="18301" marT="18288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8301" marR="18301" marT="18288" marB="1828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Vrinda" panose="020B0502040204020203" pitchFamily="34" charset="0"/>
                      </a:endParaRPr>
                    </a:p>
                  </a:txBody>
                  <a:tcPr marL="18301" marR="18301" marT="18288" marB="18288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19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24620" y="386588"/>
            <a:ext cx="7483806" cy="85725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sz="2700" dirty="0">
                <a:solidFill>
                  <a:schemeClr val="accent2"/>
                </a:solidFill>
              </a:rPr>
              <a:t>How to select and sequence each agent in clinical decision</a:t>
            </a:r>
            <a:r>
              <a:rPr lang="en-US" altLang="en-US" sz="2700" dirty="0"/>
              <a:t/>
            </a:r>
            <a:br>
              <a:rPr lang="en-US" altLang="en-US" sz="2700" dirty="0"/>
            </a:br>
            <a:endParaRPr lang="en-US" altLang="en-US" sz="2700" dirty="0">
              <a:solidFill>
                <a:schemeClr val="accent2"/>
              </a:solidFill>
            </a:endParaRPr>
          </a:p>
        </p:txBody>
      </p:sp>
      <p:sp>
        <p:nvSpPr>
          <p:cNvPr id="924675" name="Rectangle 3"/>
          <p:cNvSpPr>
            <a:spLocks noGrp="1" noChangeArrowheads="1"/>
          </p:cNvSpPr>
          <p:nvPr>
            <p:ph idx="1"/>
          </p:nvPr>
        </p:nvSpPr>
        <p:spPr>
          <a:xfrm>
            <a:off x="797830" y="1243838"/>
            <a:ext cx="6746248" cy="3552449"/>
          </a:xfrm>
        </p:spPr>
        <p:txBody>
          <a:bodyPr/>
          <a:lstStyle/>
          <a:p>
            <a:r>
              <a:rPr lang="en-US" altLang="en-US" sz="2100" dirty="0"/>
              <a:t>No level 1 evidence </a:t>
            </a:r>
          </a:p>
          <a:p>
            <a:r>
              <a:rPr lang="en-US" altLang="en-US" sz="2100" dirty="0"/>
              <a:t>Survival benefits with </a:t>
            </a:r>
            <a:r>
              <a:rPr lang="en-US" altLang="en-US" sz="2100" dirty="0" err="1"/>
              <a:t>sorafenib</a:t>
            </a:r>
            <a:r>
              <a:rPr lang="en-US" altLang="en-US" sz="2100" dirty="0"/>
              <a:t>-regorafenib sequencing</a:t>
            </a:r>
          </a:p>
          <a:p>
            <a:r>
              <a:rPr lang="en-US" altLang="en-US" sz="2100" dirty="0"/>
              <a:t>Safety profiles of each agent</a:t>
            </a:r>
          </a:p>
          <a:p>
            <a:r>
              <a:rPr lang="en-US" altLang="en-US" sz="2100" dirty="0" err="1"/>
              <a:t>Sorafenib</a:t>
            </a:r>
            <a:r>
              <a:rPr lang="en-US" altLang="en-US" sz="2100" dirty="0"/>
              <a:t> intolerance </a:t>
            </a:r>
          </a:p>
          <a:p>
            <a:r>
              <a:rPr lang="en-US" altLang="en-US" sz="2100" dirty="0"/>
              <a:t>Tumor burden and aggressiveness </a:t>
            </a:r>
          </a:p>
          <a:p>
            <a:pPr lvl="0"/>
            <a:r>
              <a:rPr lang="en-US" altLang="en-US" sz="2100" dirty="0"/>
              <a:t>Predictive biomarkers:</a:t>
            </a:r>
          </a:p>
          <a:p>
            <a:pPr marL="0" indent="0">
              <a:buNone/>
            </a:pPr>
            <a:r>
              <a:rPr lang="en-US" altLang="en-US" sz="2100" dirty="0"/>
              <a:t>	</a:t>
            </a:r>
            <a:r>
              <a:rPr lang="en-US" altLang="en-US" sz="2100" dirty="0" err="1"/>
              <a:t>Nivolumab</a:t>
            </a:r>
            <a:r>
              <a:rPr lang="en-US" altLang="en-US" sz="2100" dirty="0"/>
              <a:t>: PD-L1 status, MSI status, tumor mutation </a:t>
            </a:r>
          </a:p>
          <a:p>
            <a:pPr marL="0" indent="0">
              <a:buNone/>
            </a:pPr>
            <a:r>
              <a:rPr lang="en-US" altLang="en-US" sz="2100" dirty="0"/>
              <a:t>		burden and immune signature</a:t>
            </a:r>
          </a:p>
          <a:p>
            <a:pPr marL="0" indent="0">
              <a:buNone/>
            </a:pPr>
            <a:r>
              <a:rPr lang="en-US" altLang="en-US" sz="2100" dirty="0"/>
              <a:t>	TKIs: angiogenesis </a:t>
            </a:r>
            <a:r>
              <a:rPr lang="en-US" altLang="en-US" sz="2100" dirty="0" smtClean="0"/>
              <a:t>signatures</a:t>
            </a:r>
            <a:endParaRPr lang="en-US" altLang="en-US" sz="2100" dirty="0"/>
          </a:p>
        </p:txBody>
      </p:sp>
    </p:spTree>
    <p:extLst>
      <p:ext uri="{BB962C8B-B14F-4D97-AF65-F5344CB8AC3E}">
        <p14:creationId xmlns:p14="http://schemas.microsoft.com/office/powerpoint/2010/main" val="19799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674495" y="-104907"/>
            <a:ext cx="5829300" cy="857250"/>
          </a:xfrm>
        </p:spPr>
        <p:txBody>
          <a:bodyPr/>
          <a:lstStyle/>
          <a:p>
            <a:pPr algn="ctr" eaLnBrk="1" hangingPunct="1"/>
            <a:r>
              <a:rPr lang="en-GB" altLang="en-US" sz="2700" dirty="0">
                <a:solidFill>
                  <a:schemeClr val="accent2"/>
                </a:solidFill>
              </a:rPr>
              <a:t>Conclusions </a:t>
            </a:r>
          </a:p>
        </p:txBody>
      </p:sp>
      <p:sp>
        <p:nvSpPr>
          <p:cNvPr id="1026051" name="Rectangle 3"/>
          <p:cNvSpPr>
            <a:spLocks noGrp="1" noChangeArrowheads="1"/>
          </p:cNvSpPr>
          <p:nvPr>
            <p:ph idx="1"/>
          </p:nvPr>
        </p:nvSpPr>
        <p:spPr>
          <a:xfrm>
            <a:off x="929483" y="898992"/>
            <a:ext cx="7319324" cy="3962400"/>
          </a:xfrm>
        </p:spPr>
        <p:txBody>
          <a:bodyPr>
            <a:noAutofit/>
          </a:bodyPr>
          <a:lstStyle/>
          <a:p>
            <a:pPr marL="128588" indent="-128588">
              <a:spcBef>
                <a:spcPct val="0"/>
              </a:spcBef>
              <a:spcAft>
                <a:spcPct val="80000"/>
              </a:spcAft>
            </a:pPr>
            <a:r>
              <a:rPr lang="en-US" alt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Regorafenib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nivolumab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are the currently </a:t>
            </a:r>
            <a:r>
              <a:rPr lang="en-GB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approved second line agents for advanced </a:t>
            </a:r>
            <a:r>
              <a:rPr lang="en-GB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HCC</a:t>
            </a:r>
          </a:p>
          <a:p>
            <a:pPr marL="128588" indent="-128588">
              <a:spcBef>
                <a:spcPct val="0"/>
              </a:spcBef>
              <a:spcAft>
                <a:spcPct val="80000"/>
              </a:spcAft>
            </a:pPr>
            <a:r>
              <a:rPr lang="en-GB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Angiogenesis </a:t>
            </a:r>
            <a:r>
              <a:rPr lang="en-GB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pathway is important in </a:t>
            </a:r>
            <a:r>
              <a:rPr lang="en-GB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hepatocarcinogenesis</a:t>
            </a:r>
            <a:r>
              <a:rPr lang="en-GB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Despite the negative data of several VEGFR TKI, phase III trials with regorafenib, l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envatinib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cabozantinib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showed positive survival benefits and </a:t>
            </a:r>
            <a:r>
              <a:rPr lang="en-US" altLang="en-US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ramucirumab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under further </a:t>
            </a:r>
            <a:r>
              <a:rPr lang="en-US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</a:p>
          <a:p>
            <a:pPr marL="128588" indent="-128588">
              <a:spcBef>
                <a:spcPct val="0"/>
              </a:spcBef>
              <a:spcAft>
                <a:spcPct val="80000"/>
              </a:spcAft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Anti–CTLA-4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anti–PD-1/PD-L1 preliminary data confirmed safety and response and ongoing trials will help to define the role of immune 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checkpoint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inhibitors in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HCC</a:t>
            </a:r>
          </a:p>
          <a:p>
            <a:pPr marL="128588" indent="-128588">
              <a:spcBef>
                <a:spcPct val="0"/>
              </a:spcBef>
              <a:spcAft>
                <a:spcPct val="80000"/>
              </a:spcAft>
            </a:pP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Potential </a:t>
            </a:r>
            <a:r>
              <a:rPr lang="en-US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synergistic effect of immune checkpoint inhibitors with local-regional therapy and other systemic therapies under </a:t>
            </a:r>
            <a:r>
              <a:rPr lang="en-US" alt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investigation</a:t>
            </a:r>
            <a:endParaRPr lang="en-GB" alt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8588" indent="-128588">
              <a:spcBef>
                <a:spcPct val="0"/>
              </a:spcBef>
              <a:spcAft>
                <a:spcPct val="80000"/>
              </a:spcAft>
            </a:pPr>
            <a:r>
              <a:rPr lang="en-GB" alt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Identification of relevant predictive markers and applying molecular classification are important in predicting response and enriching the population in future HCC trial design-proof of concept trials </a:t>
            </a:r>
            <a:r>
              <a:rPr lang="en-GB" alt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needed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94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55868"/>
              </p:ext>
            </p:extLst>
          </p:nvPr>
        </p:nvGraphicFramePr>
        <p:xfrm>
          <a:off x="1454989" y="1730195"/>
          <a:ext cx="6096000" cy="13149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807"/>
                <a:gridCol w="4221193"/>
              </a:tblGrid>
              <a:tr h="863212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Advisory Committee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AstraZeneca Pharmaceuticals LP, Bayer HealthCare Pharmaceuticals, Bristol-Myers Squibb Company, Eisai </a:t>
                      </a:r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Inc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, Lilly, Merck, Novartis, Sanofi Genzyme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1717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Contracted Research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Bayer HealthCare Pharmaceuticals, Lilly, Merck, Novartis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43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What would be your most likely second-line systemic therapy for a </a:t>
            </a:r>
            <a:r>
              <a:rPr lang="en-US" u="sng" dirty="0">
                <a:solidFill>
                  <a:schemeClr val="accent1"/>
                </a:solidFill>
                <a:latin typeface="Arial" pitchFamily="34" charset="0"/>
              </a:rPr>
              <a:t>60-year-old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patient with HCC, a </a:t>
            </a:r>
            <a:r>
              <a:rPr lang="en-US" u="sng" dirty="0">
                <a:solidFill>
                  <a:schemeClr val="accent1"/>
                </a:solidFill>
                <a:latin typeface="Arial" pitchFamily="34" charset="0"/>
              </a:rPr>
              <a:t>Child-Pugh A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score and a </a:t>
            </a:r>
            <a:r>
              <a:rPr lang="en-US" u="sng" dirty="0">
                <a:solidFill>
                  <a:schemeClr val="accent1"/>
                </a:solidFill>
                <a:latin typeface="Arial" pitchFamily="34" charset="0"/>
              </a:rPr>
              <a:t>PS of 0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who responded to standard-dose </a:t>
            </a:r>
            <a:r>
              <a:rPr lang="en-US" dirty="0" err="1">
                <a:solidFill>
                  <a:schemeClr val="accent1"/>
                </a:solidFill>
                <a:latin typeface="Arial" pitchFamily="34" charset="0"/>
              </a:rPr>
              <a:t>sorafenib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for 6 months with minimal toxicity and then experienced disease progression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25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638" y="2178456"/>
            <a:ext cx="1713905" cy="1461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Nivolumab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13638" y="3060283"/>
            <a:ext cx="1713905" cy="1736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Regorafenib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7214239" y="2003567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17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4833698" y="3060619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8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Picture 27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45" y="301203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98" y="301203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9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52" y="301203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05" y="301203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1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58" y="301203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11" y="301203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65" y="301203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19" y="3012033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5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45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98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8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52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05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58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11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42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65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43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18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71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45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4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6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78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31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48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84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837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50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9191" y="1951775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45" y="227851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quare-4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98" y="227851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7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A patient with HCC has been receiving standard-dose </a:t>
            </a:r>
            <a:r>
              <a:rPr lang="en-US" dirty="0" err="1">
                <a:solidFill>
                  <a:schemeClr val="accent1"/>
                </a:solidFill>
                <a:latin typeface="Arial" pitchFamily="34" charset="0"/>
              </a:rPr>
              <a:t>sorafenib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but is now experiencing disease progression and is about to start </a:t>
            </a:r>
            <a:r>
              <a:rPr lang="en-US" dirty="0" err="1">
                <a:solidFill>
                  <a:schemeClr val="accent1"/>
                </a:solidFill>
                <a:latin typeface="Arial" pitchFamily="34" charset="0"/>
              </a:rPr>
              <a:t>regorafenib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. What starting dose of </a:t>
            </a:r>
            <a:r>
              <a:rPr lang="en-US" dirty="0" err="1">
                <a:solidFill>
                  <a:schemeClr val="accent1"/>
                </a:solidFill>
                <a:latin typeface="Arial" pitchFamily="34" charset="0"/>
              </a:rPr>
              <a:t>regorafenib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would you use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25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6186584" y="1715441"/>
            <a:ext cx="283345" cy="18816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12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638" y="1744738"/>
            <a:ext cx="1713905" cy="1461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160 mg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3638" y="2494999"/>
            <a:ext cx="1713905" cy="1736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120 mg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458699" y="2479439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7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8" name="Picture 7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45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45" y="2427647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98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52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05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58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11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365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718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71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424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5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45" y="3164184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549942" y="3229059"/>
            <a:ext cx="1377601" cy="1891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80 mg</a:t>
            </a:r>
          </a:p>
        </p:txBody>
      </p:sp>
      <p:sp>
        <p:nvSpPr>
          <p:cNvPr id="28" name="Text Box 9"/>
          <p:cNvSpPr txBox="1">
            <a:spLocks noChangeArrowheads="1"/>
          </p:cNvSpPr>
          <p:nvPr/>
        </p:nvSpPr>
        <p:spPr bwMode="auto">
          <a:xfrm>
            <a:off x="3757326" y="3249680"/>
            <a:ext cx="388222" cy="1373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9" name="Picture 4" descr="Square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245" y="3949466"/>
            <a:ext cx="308610" cy="3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2357443" y="4035081"/>
            <a:ext cx="388222" cy="1373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0" y="4009185"/>
            <a:ext cx="1927543" cy="1891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I would not use </a:t>
            </a:r>
            <a:r>
              <a:rPr lang="en-US" sz="135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regorafenib</a:t>
            </a: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 for this patient</a:t>
            </a:r>
          </a:p>
        </p:txBody>
      </p:sp>
      <p:pic>
        <p:nvPicPr>
          <p:cNvPr id="32" name="Picture 31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98" y="3164184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33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52" y="3164184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4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05" y="3164184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98" y="2427647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952" y="2427647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305" y="2427647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58" y="2427647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11" y="2427647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778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949" y="2427647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 descr="Square-4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58" y="3164184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44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131" y="1663648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820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Picture 56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11" y="26244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3" descr="Square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611" y="3213991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889308" y="1752057"/>
            <a:ext cx="7052519" cy="651272"/>
            <a:chOff x="733256" y="3624764"/>
            <a:chExt cx="9403358" cy="868362"/>
          </a:xfrm>
        </p:grpSpPr>
        <p:pic>
          <p:nvPicPr>
            <p:cNvPr id="26" name="Picture 25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326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733256" y="3711263"/>
              <a:ext cx="1836801" cy="25222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350" b="1" dirty="0" err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Nivolumab</a:t>
              </a:r>
              <a:endPara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8" name="Text Box 9"/>
            <p:cNvSpPr txBox="1">
              <a:spLocks noChangeArrowheads="1"/>
            </p:cNvSpPr>
            <p:nvPr/>
          </p:nvSpPr>
          <p:spPr bwMode="auto">
            <a:xfrm>
              <a:off x="9618985" y="3738758"/>
              <a:ext cx="517629" cy="18317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18</a:t>
              </a:r>
            </a:p>
          </p:txBody>
        </p:sp>
        <p:pic>
          <p:nvPicPr>
            <p:cNvPr id="32" name="Picture 31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797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36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268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Picture 37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3739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210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39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4681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40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152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41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5623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6094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43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6565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7036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7507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978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58449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48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18921" y="36247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0" name="Picture 49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2326" y="40819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" name="Picture 50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797" y="40819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3" descr="Square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268" y="408196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What would be your most likely second-line systemic therapy for a </a:t>
            </a:r>
            <a:r>
              <a:rPr lang="en-US" u="sng" dirty="0">
                <a:solidFill>
                  <a:schemeClr val="accent1"/>
                </a:solidFill>
                <a:latin typeface="Arial" pitchFamily="34" charset="0"/>
              </a:rPr>
              <a:t>60-year-old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patient with HCC, a </a:t>
            </a:r>
            <a:r>
              <a:rPr lang="en-US" u="sng" dirty="0">
                <a:solidFill>
                  <a:schemeClr val="accent1"/>
                </a:solidFill>
                <a:latin typeface="Arial" pitchFamily="34" charset="0"/>
              </a:rPr>
              <a:t>Child-Pugh A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score and a </a:t>
            </a:r>
            <a:r>
              <a:rPr lang="en-US" u="sng" dirty="0">
                <a:solidFill>
                  <a:schemeClr val="accent1"/>
                </a:solidFill>
                <a:latin typeface="Arial" pitchFamily="34" charset="0"/>
              </a:rPr>
              <a:t>PS of 0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who responded to standard-dose </a:t>
            </a:r>
            <a:r>
              <a:rPr lang="en-US" u="sng" dirty="0" err="1">
                <a:solidFill>
                  <a:schemeClr val="accent1"/>
                </a:solidFill>
                <a:latin typeface="Arial" pitchFamily="34" charset="0"/>
              </a:rPr>
              <a:t>lenvatinib</a:t>
            </a:r>
            <a:r>
              <a:rPr lang="en-US" dirty="0">
                <a:solidFill>
                  <a:schemeClr val="accent1"/>
                </a:solidFill>
                <a:latin typeface="Arial" pitchFamily="34" charset="0"/>
              </a:rPr>
              <a:t> for 6 months with minimal toxicity and then experienced disease progression</a:t>
            </a:r>
            <a:r>
              <a:rPr lang="en-US" dirty="0" smtClean="0">
                <a:solidFill>
                  <a:schemeClr val="accent1"/>
                </a:solidFill>
                <a:latin typeface="Arial" pitchFamily="34" charset="0"/>
              </a:rPr>
              <a:t>?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956" y="4817962"/>
            <a:ext cx="8653610" cy="253916"/>
          </a:xfrm>
          <a:prstGeom prst="rect">
            <a:avLst/>
          </a:prstGeom>
          <a:noFill/>
        </p:spPr>
        <p:txBody>
          <a:bodyPr wrap="square" rtlCol="0" anchor="b" anchorCtr="0">
            <a:noAutofit/>
          </a:bodyPr>
          <a:lstStyle/>
          <a:p>
            <a:pPr>
              <a:spcBef>
                <a:spcPts val="450"/>
              </a:spcBef>
            </a:pPr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24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2705941" y="3265783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53004" y="3291604"/>
            <a:ext cx="1713905" cy="14619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Sorafenib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53004" y="2691799"/>
            <a:ext cx="1713905" cy="173669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 err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Regorafenib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auto">
          <a:xfrm>
            <a:off x="4107358" y="2676238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8" name="Picture 57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964" y="26244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318" y="26244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671" y="26244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60" descr="Square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024" y="26244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83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>
          <a:xfrm>
            <a:off x="685979" y="-1"/>
            <a:ext cx="8102159" cy="1096567"/>
          </a:xfrm>
        </p:spPr>
        <p:txBody>
          <a:bodyPr/>
          <a:lstStyle/>
          <a:p>
            <a:r>
              <a:rPr lang="en-US" dirty="0"/>
              <a:t>Consider the last patient in your practice who received second-line systemic treatment for HCC. What systemic treatment did the patient receive?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47272" y="1532568"/>
            <a:ext cx="7377505" cy="665000"/>
            <a:chOff x="729695" y="2794122"/>
            <a:chExt cx="9836673" cy="886667"/>
          </a:xfrm>
        </p:grpSpPr>
        <p:pic>
          <p:nvPicPr>
            <p:cNvPr id="73" name="Picture 72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447" y="3269627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38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447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57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3126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58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0805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59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8484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60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163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Picture 61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842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Picture 62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1521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4" name="Picture 63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9200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64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6879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6" name="Picture 65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558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7" name="Picture 66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02237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" name="Picture 67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69916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68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7595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69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05274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70" descr="Square-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2953" y="279412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Text Box 4"/>
            <p:cNvSpPr txBox="1">
              <a:spLocks noChangeArrowheads="1"/>
            </p:cNvSpPr>
            <p:nvPr/>
          </p:nvSpPr>
          <p:spPr bwMode="auto">
            <a:xfrm>
              <a:off x="729695" y="2848289"/>
              <a:ext cx="2285207" cy="294277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350" b="1" dirty="0" err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Nivolumab</a:t>
              </a: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230" name="Text Box 9"/>
            <p:cNvSpPr txBox="1">
              <a:spLocks noChangeArrowheads="1"/>
            </p:cNvSpPr>
            <p:nvPr/>
          </p:nvSpPr>
          <p:spPr bwMode="auto">
            <a:xfrm>
              <a:off x="10155205" y="2857159"/>
              <a:ext cx="411163" cy="273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16</a:t>
              </a:r>
            </a:p>
          </p:txBody>
        </p:sp>
      </p:grpSp>
      <p:sp>
        <p:nvSpPr>
          <p:cNvPr id="254" name="TextBox 253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24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3634" y="3026913"/>
            <a:ext cx="2789279" cy="308372"/>
            <a:chOff x="444845" y="4035884"/>
            <a:chExt cx="3719038" cy="411162"/>
          </a:xfrm>
        </p:grpSpPr>
        <p:pic>
          <p:nvPicPr>
            <p:cNvPr id="54" name="Picture 3" descr="Square-2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5447" y="4035884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 Box 4"/>
            <p:cNvSpPr txBox="1">
              <a:spLocks noChangeArrowheads="1"/>
            </p:cNvSpPr>
            <p:nvPr/>
          </p:nvSpPr>
          <p:spPr bwMode="auto">
            <a:xfrm>
              <a:off x="444845" y="4122383"/>
              <a:ext cx="2570057" cy="252229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350" b="1" dirty="0" err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Pembrolizumab</a:t>
              </a: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3646254" y="4149878"/>
              <a:ext cx="517629" cy="183173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1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47271" y="2408216"/>
            <a:ext cx="4602888" cy="308372"/>
            <a:chOff x="729695" y="2052732"/>
            <a:chExt cx="6137184" cy="411162"/>
          </a:xfrm>
        </p:grpSpPr>
        <p:sp>
          <p:nvSpPr>
            <p:cNvPr id="225" name="Text Box 9"/>
            <p:cNvSpPr txBox="1">
              <a:spLocks noChangeArrowheads="1"/>
            </p:cNvSpPr>
            <p:nvPr/>
          </p:nvSpPr>
          <p:spPr bwMode="auto">
            <a:xfrm>
              <a:off x="6422784" y="2121788"/>
              <a:ext cx="444095" cy="29492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1350" b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7</a:t>
              </a:r>
              <a:endPara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226" name="Text Box 4"/>
            <p:cNvSpPr txBox="1">
              <a:spLocks noChangeArrowheads="1"/>
            </p:cNvSpPr>
            <p:nvPr/>
          </p:nvSpPr>
          <p:spPr bwMode="auto">
            <a:xfrm>
              <a:off x="729695" y="2104428"/>
              <a:ext cx="2285207" cy="273050"/>
            </a:xfrm>
            <a:prstGeom prst="rect">
              <a:avLst/>
            </a:prstGeom>
            <a:noFill/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  <a:alpha val="74998"/>
                </a:schemeClr>
              </a:prst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 algn="r" eaLnBrk="1" hangingPunct="1">
                <a:spcBef>
                  <a:spcPct val="50000"/>
                </a:spcBef>
                <a:defRPr/>
              </a:pPr>
              <a:r>
                <a:rPr lang="en-US" sz="1350" b="1" dirty="0" err="1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Regorafenib</a:t>
              </a:r>
              <a:r>
                <a:rPr lang="en-US" sz="1350" b="1" dirty="0">
                  <a:solidFill>
                    <a:srgbClr val="FFFFFF"/>
                  </a:solidFill>
                  <a:latin typeface="Arial" charset="0"/>
                  <a:ea typeface="Arial" charset="0"/>
                  <a:cs typeface="Arial" charset="0"/>
                </a:rPr>
                <a:t> </a:t>
              </a:r>
            </a:p>
          </p:txBody>
        </p:sp>
        <p:pic>
          <p:nvPicPr>
            <p:cNvPr id="40" name="Picture 39" descr="Squar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7171" y="205273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42" descr="Squar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2948" y="205273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3" name="Picture 52" descr="Squar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48725" y="205273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4" descr="Squar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502" y="205273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55" descr="Squar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0279" y="205273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56" descr="Squar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6056" y="205273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31" descr="Square-1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16956" y="2052732"/>
              <a:ext cx="411163" cy="41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831500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last patient in your practice who received </a:t>
            </a:r>
            <a:r>
              <a:rPr lang="en-US" dirty="0" err="1"/>
              <a:t>regorafenib</a:t>
            </a:r>
            <a:r>
              <a:rPr lang="en-US" dirty="0"/>
              <a:t> as second-line systemic treatment for HCC. What tolerability issues, if any, did the patient experience</a:t>
            </a:r>
            <a:r>
              <a:rPr lang="en-US" dirty="0" smtClean="0"/>
              <a:t>? (</a:t>
            </a:r>
            <a:r>
              <a:rPr lang="en-US" dirty="0"/>
              <a:t>Please select all that apply</a:t>
            </a:r>
            <a:r>
              <a:rPr lang="en-US" dirty="0" smtClean="0"/>
              <a:t>.)</a:t>
            </a:r>
            <a:endParaRPr lang="en-US" dirty="0"/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3428908" y="159134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3</a:t>
            </a:r>
          </a:p>
        </p:txBody>
      </p:sp>
      <p:sp>
        <p:nvSpPr>
          <p:cNvPr id="226" name="Text Box 4"/>
          <p:cNvSpPr txBox="1">
            <a:spLocks noChangeArrowheads="1"/>
          </p:cNvSpPr>
          <p:nvPr/>
        </p:nvSpPr>
        <p:spPr bwMode="auto">
          <a:xfrm>
            <a:off x="547272" y="1578321"/>
            <a:ext cx="1713905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None</a:t>
            </a:r>
          </a:p>
        </p:txBody>
      </p:sp>
      <p:sp>
        <p:nvSpPr>
          <p:cNvPr id="227" name="Text Box 4"/>
          <p:cNvSpPr txBox="1">
            <a:spLocks noChangeArrowheads="1"/>
          </p:cNvSpPr>
          <p:nvPr/>
        </p:nvSpPr>
        <p:spPr bwMode="auto">
          <a:xfrm>
            <a:off x="547272" y="2136732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Hand-foot syndrome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0" name="Text Box 9"/>
          <p:cNvSpPr txBox="1">
            <a:spLocks noChangeArrowheads="1"/>
          </p:cNvSpPr>
          <p:nvPr/>
        </p:nvSpPr>
        <p:spPr bwMode="auto">
          <a:xfrm>
            <a:off x="6203757" y="215265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11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9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12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Picture 238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12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4" name="TextBox 253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19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9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8" y="3206429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33634" y="2711947"/>
            <a:ext cx="1927543" cy="1891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Fatigue/muscle aches </a:t>
            </a: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120961" y="3227078"/>
            <a:ext cx="2140217" cy="2363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GI adverse events/diarrhea </a:t>
            </a: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547271" y="3790706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LFT increase </a:t>
            </a:r>
          </a:p>
        </p:txBody>
      </p:sp>
      <p:pic>
        <p:nvPicPr>
          <p:cNvPr id="40" name="Picture 6" descr="Square-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8" y="3752724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 Box 9"/>
          <p:cNvSpPr txBox="1">
            <a:spLocks noChangeArrowheads="1"/>
          </p:cNvSpPr>
          <p:nvPr/>
        </p:nvSpPr>
        <p:spPr bwMode="auto">
          <a:xfrm flipH="1">
            <a:off x="6910040" y="2722257"/>
            <a:ext cx="476307" cy="168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13</a:t>
            </a: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4085578" y="3252370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5</a:t>
            </a:r>
          </a:p>
        </p:txBody>
      </p:sp>
      <p:sp>
        <p:nvSpPr>
          <p:cNvPr id="43" name="Text Box 9"/>
          <p:cNvSpPr txBox="1">
            <a:spLocks noChangeArrowheads="1"/>
          </p:cNvSpPr>
          <p:nvPr/>
        </p:nvSpPr>
        <p:spPr bwMode="auto">
          <a:xfrm>
            <a:off x="3040683" y="3798665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2</a:t>
            </a:r>
          </a:p>
        </p:txBody>
      </p:sp>
      <p:pic>
        <p:nvPicPr>
          <p:cNvPr id="4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3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81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78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77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75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74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12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53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3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81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55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80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56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578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57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77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175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59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474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11" y="3206429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2" y="3206429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8981" y="3206429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279" y="3206429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Text Box 4"/>
          <p:cNvSpPr txBox="1">
            <a:spLocks noChangeArrowheads="1"/>
          </p:cNvSpPr>
          <p:nvPr/>
        </p:nvSpPr>
        <p:spPr bwMode="auto">
          <a:xfrm>
            <a:off x="547271" y="4318443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Hypertension</a:t>
            </a:r>
          </a:p>
        </p:txBody>
      </p:sp>
      <p:sp>
        <p:nvSpPr>
          <p:cNvPr id="70" name="Text Box 9"/>
          <p:cNvSpPr txBox="1">
            <a:spLocks noChangeArrowheads="1"/>
          </p:cNvSpPr>
          <p:nvPr/>
        </p:nvSpPr>
        <p:spPr bwMode="auto">
          <a:xfrm>
            <a:off x="2713942" y="4326403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2" name="Picture 7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879" y="4284606"/>
            <a:ext cx="289847" cy="288383"/>
          </a:xfrm>
          <a:prstGeom prst="rect">
            <a:avLst/>
          </a:prstGeom>
        </p:spPr>
      </p:pic>
      <p:pic>
        <p:nvPicPr>
          <p:cNvPr id="73" name="Picture 6" descr="Square-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211" y="3752724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72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71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7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369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78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668" y="265234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1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3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772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071" y="209610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60151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 the last patient in your practice who received </a:t>
            </a:r>
            <a:r>
              <a:rPr lang="en-US" dirty="0" err="1"/>
              <a:t>regorafenib</a:t>
            </a:r>
            <a:r>
              <a:rPr lang="en-US" dirty="0"/>
              <a:t> as second-line systemic treatment for HCC. What was the clinical response/benefit?</a:t>
            </a:r>
          </a:p>
        </p:txBody>
      </p:sp>
      <p:sp>
        <p:nvSpPr>
          <p:cNvPr id="225" name="Text Box 9"/>
          <p:cNvSpPr txBox="1">
            <a:spLocks noChangeArrowheads="1"/>
          </p:cNvSpPr>
          <p:nvPr/>
        </p:nvSpPr>
        <p:spPr bwMode="auto">
          <a:xfrm>
            <a:off x="2722953" y="1591341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sp>
        <p:nvSpPr>
          <p:cNvPr id="226" name="Text Box 4"/>
          <p:cNvSpPr txBox="1">
            <a:spLocks noChangeArrowheads="1"/>
          </p:cNvSpPr>
          <p:nvPr/>
        </p:nvSpPr>
        <p:spPr bwMode="auto">
          <a:xfrm>
            <a:off x="547272" y="1578321"/>
            <a:ext cx="1713905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Partial response</a:t>
            </a:r>
          </a:p>
        </p:txBody>
      </p:sp>
      <p:sp>
        <p:nvSpPr>
          <p:cNvPr id="227" name="Text Box 4"/>
          <p:cNvSpPr txBox="1">
            <a:spLocks noChangeArrowheads="1"/>
          </p:cNvSpPr>
          <p:nvPr/>
        </p:nvSpPr>
        <p:spPr bwMode="auto">
          <a:xfrm>
            <a:off x="547272" y="2126692"/>
            <a:ext cx="1713905" cy="22070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Stable disease </a:t>
            </a:r>
          </a:p>
        </p:txBody>
      </p:sp>
      <p:sp>
        <p:nvSpPr>
          <p:cNvPr id="230" name="Text Box 9"/>
          <p:cNvSpPr txBox="1">
            <a:spLocks noChangeArrowheads="1"/>
          </p:cNvSpPr>
          <p:nvPr/>
        </p:nvSpPr>
        <p:spPr bwMode="auto">
          <a:xfrm>
            <a:off x="6502114" y="2133344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12</a:t>
            </a:r>
          </a:p>
        </p:txBody>
      </p:sp>
      <p:pic>
        <p:nvPicPr>
          <p:cNvPr id="233" name="Picture 232" descr="Squar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9" y="1539549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6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4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086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Text Box 4"/>
          <p:cNvSpPr txBox="1">
            <a:spLocks noChangeArrowheads="1"/>
          </p:cNvSpPr>
          <p:nvPr/>
        </p:nvSpPr>
        <p:spPr bwMode="auto">
          <a:xfrm>
            <a:off x="333634" y="2734470"/>
            <a:ext cx="1927543" cy="18917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Disease progression </a:t>
            </a:r>
          </a:p>
        </p:txBody>
      </p:sp>
      <p:sp>
        <p:nvSpPr>
          <p:cNvPr id="41" name="Text Box 9"/>
          <p:cNvSpPr txBox="1">
            <a:spLocks noChangeArrowheads="1"/>
          </p:cNvSpPr>
          <p:nvPr/>
        </p:nvSpPr>
        <p:spPr bwMode="auto">
          <a:xfrm>
            <a:off x="4103445" y="2755091"/>
            <a:ext cx="264644" cy="168551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5</a:t>
            </a:r>
            <a:endParaRPr lang="en-US" sz="1350" b="1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683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58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384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Square-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878" y="3206429"/>
            <a:ext cx="296670" cy="296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120961" y="3227078"/>
            <a:ext cx="2140217" cy="23632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algn="r"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Not assessable </a:t>
            </a: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2683537" y="3252370"/>
            <a:ext cx="308372" cy="2047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1350" b="1" dirty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rPr>
              <a:t>1</a:t>
            </a:r>
          </a:p>
        </p:txBody>
      </p:sp>
      <p:pic>
        <p:nvPicPr>
          <p:cNvPr id="4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21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686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76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985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83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582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320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619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917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5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656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517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3" descr="Square-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816" y="208606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120960" y="4817963"/>
            <a:ext cx="1755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  <a:latin typeface="Arial" charset="0"/>
                <a:cs typeface="ＭＳ Ｐゴシック"/>
              </a:rPr>
              <a:t>N = 19 investigators</a:t>
            </a:r>
            <a:endParaRPr lang="mr-IN" sz="1200" dirty="0">
              <a:solidFill>
                <a:srgbClr val="FFFFFF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1" name="Picture 30" descr="Square-4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283" y="2669596"/>
            <a:ext cx="308372" cy="308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542034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4_Blank Presentation">
  <a:themeElements>
    <a:clrScheme name="">
      <a:dk1>
        <a:srgbClr val="FFFFFF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Blank">
  <a:themeElements>
    <a:clrScheme name="2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2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2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lank">
  <a:themeElements>
    <a:clrScheme name="3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3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8862A45804C7345BFDE61DA2C172BE7" ma:contentTypeVersion="9" ma:contentTypeDescription="Create a new document." ma:contentTypeScope="" ma:versionID="3f6dff938f4fcdf8da214b7bee4f4390">
  <xsd:schema xmlns:xsd="http://www.w3.org/2001/XMLSchema" xmlns:xs="http://www.w3.org/2001/XMLSchema" xmlns:p="http://schemas.microsoft.com/office/2006/metadata/properties" xmlns:ns2="96f1686b-f877-4eb8-89ab-3a67a5dc2612" xmlns:ns3="b4104d5b-b872-4636-a728-507be7308f43" targetNamespace="http://schemas.microsoft.com/office/2006/metadata/properties" ma:root="true" ma:fieldsID="f0de397315c461ca0fcb209ca18b41e9" ns2:_="" ns3:_="">
    <xsd:import namespace="96f1686b-f877-4eb8-89ab-3a67a5dc2612"/>
    <xsd:import namespace="b4104d5b-b872-4636-a728-507be7308f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f1686b-f877-4eb8-89ab-3a67a5dc26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Status" ma:index="16" nillable="true" ma:displayName="Status" ma:internalName="Status">
      <xsd:simpleType>
        <xsd:restriction base="dms:Choice">
          <xsd:enumeration value="Rejected"/>
          <xsd:enumeration value="Approv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04d5b-b872-4636-a728-507be7308f43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96f1686b-f877-4eb8-89ab-3a67a5dc2612" xsi:nil="true"/>
  </documentManagement>
</p:properties>
</file>

<file path=customXml/itemProps1.xml><?xml version="1.0" encoding="utf-8"?>
<ds:datastoreItem xmlns:ds="http://schemas.openxmlformats.org/officeDocument/2006/customXml" ds:itemID="{14B76D57-DD95-44C2-A018-07DF63FDC1E6}"/>
</file>

<file path=customXml/itemProps2.xml><?xml version="1.0" encoding="utf-8"?>
<ds:datastoreItem xmlns:ds="http://schemas.openxmlformats.org/officeDocument/2006/customXml" ds:itemID="{D57F3EA6-D88A-4E39-A945-314A9703010B}"/>
</file>

<file path=customXml/itemProps3.xml><?xml version="1.0" encoding="utf-8"?>
<ds:datastoreItem xmlns:ds="http://schemas.openxmlformats.org/officeDocument/2006/customXml" ds:itemID="{B7E9645E-1FDC-4BFE-AA17-66AE2082311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28332</TotalTime>
  <Words>2261</Words>
  <Application>Microsoft Macintosh PowerPoint</Application>
  <PresentationFormat>On-screen Show (16:9)</PresentationFormat>
  <Paragraphs>589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29</vt:i4>
      </vt:variant>
    </vt:vector>
  </HeadingPairs>
  <TitlesOfParts>
    <vt:vector size="54" baseType="lpstr">
      <vt:lpstr>Calibri</vt:lpstr>
      <vt:lpstr>Calibri Light</vt:lpstr>
      <vt:lpstr>MS PGothic</vt:lpstr>
      <vt:lpstr>ＭＳ Ｐゴシック</vt:lpstr>
      <vt:lpstr>SimSun</vt:lpstr>
      <vt:lpstr>Symbol</vt:lpstr>
      <vt:lpstr>Times</vt:lpstr>
      <vt:lpstr>Times New Roman</vt:lpstr>
      <vt:lpstr>Vrinda</vt:lpstr>
      <vt:lpstr>Wingdings</vt:lpstr>
      <vt:lpstr>ヒラギノ角ゴ Pro W3</vt:lpstr>
      <vt:lpstr>Arial</vt:lpstr>
      <vt:lpstr>Blank</vt:lpstr>
      <vt:lpstr>2_Blank</vt:lpstr>
      <vt:lpstr>1_Blank</vt:lpstr>
      <vt:lpstr>2_Blank Presentation</vt:lpstr>
      <vt:lpstr>3_Blank</vt:lpstr>
      <vt:lpstr>4_Blank</vt:lpstr>
      <vt:lpstr>5_Blank</vt:lpstr>
      <vt:lpstr>1_Default Design</vt:lpstr>
      <vt:lpstr>6_Blank</vt:lpstr>
      <vt:lpstr>Blank Presentation</vt:lpstr>
      <vt:lpstr>1_Blank Presentation</vt:lpstr>
      <vt:lpstr>3_Blank Presentation</vt:lpstr>
      <vt:lpstr>4_Blank Presentation</vt:lpstr>
      <vt:lpstr>PowerPoint Presentation</vt:lpstr>
      <vt:lpstr>PowerPoint Presentation</vt:lpstr>
      <vt:lpstr>Disclosures</vt:lpstr>
      <vt:lpstr>What would be your most likely second-line systemic therapy for a 60-year-old patient with HCC, a Child-Pugh A score and a PS of 0 who responded to standard-dose sorafenib for 6 months with minimal toxicity and then experienced disease progression?</vt:lpstr>
      <vt:lpstr>A patient with HCC has been receiving standard-dose sorafenib but is now experiencing disease progression and is about to start regorafenib. What starting dose of regorafenib would you use?</vt:lpstr>
      <vt:lpstr>What would be your most likely second-line systemic therapy for a 60-year-old patient with HCC, a Child-Pugh A score and a PS of 0 who responded to standard-dose lenvatinib for 6 months with minimal toxicity and then experienced disease progression?</vt:lpstr>
      <vt:lpstr>Consider the last patient in your practice who received second-line systemic treatment for HCC. What systemic treatment did the patient receive?</vt:lpstr>
      <vt:lpstr>Consider the last patient in your practice who received regorafenib as second-line systemic treatment for HCC. What tolerability issues, if any, did the patient experience? (Please select all that apply.)</vt:lpstr>
      <vt:lpstr>Consider the last patient in your practice who received regorafenib as second-line systemic treatment for HCC. What was the clinical response/benefit?</vt:lpstr>
      <vt:lpstr>Consider the last patient in your practice who received regorafenib as second-line systemic treatment for HCC. If the patient is no longer receiving this treatment, what was the reason for discontinuation?</vt:lpstr>
      <vt:lpstr>Consider the last patient in your practice who received nivolumab as second-line systemic treatment for HCC. What tolerability issues, if any, did the patient experience? (Please select all that apply.) </vt:lpstr>
      <vt:lpstr>Consider the last patient in your practice who received nivolumab as second-line systemic treatment for HCC. What was the clinical response/benefit?</vt:lpstr>
      <vt:lpstr>Consider the last patient in your practice who received nivolumab as second-line systemic treatment for HCC. Is the patient still receiving treatment? If not, what was the reason for discontinuation?</vt:lpstr>
      <vt:lpstr>Outside of a protocol setting, have you or would you offer an anti-PD-1/ PD-L1 antibody to a patient with HCC in the following situation?  A patient who has undergone a liver transplant</vt:lpstr>
      <vt:lpstr>Current and Emerging Treatments for HCC</vt:lpstr>
      <vt:lpstr>Current landscape for second line HCC </vt:lpstr>
      <vt:lpstr>Multi-Kinase Inhibitors  and Novel Anti-Angiogenic Agents in HCC</vt:lpstr>
      <vt:lpstr>Regorafenib vs Placebo in the Second-Line (RESORCE)</vt:lpstr>
      <vt:lpstr>RESORCE Trial: Overall Survival1</vt:lpstr>
      <vt:lpstr>RESORCE Trial: Efficacy1</vt:lpstr>
      <vt:lpstr>RESORCE Trial: Safety1</vt:lpstr>
      <vt:lpstr>AFP 400 ng/mL </vt:lpstr>
      <vt:lpstr>PowerPoint Presentation</vt:lpstr>
      <vt:lpstr>Nivolumab (Anti–PD-1) in HCC</vt:lpstr>
      <vt:lpstr>Overall Survival: Sorafenib-Experienced Patients in the Dose-Expansion Phase</vt:lpstr>
      <vt:lpstr>PowerPoint Presentation</vt:lpstr>
      <vt:lpstr>PowerPoint Presentation</vt:lpstr>
      <vt:lpstr>How to select and sequence each agent in clinical decision </vt:lpstr>
      <vt:lpstr>Conclusions </vt:lpstr>
    </vt:vector>
  </TitlesOfParts>
  <Manager/>
  <Company>Research To Practice</Company>
  <LinksUpToDate>false</LinksUpToDate>
  <SharedDoc>false</SharedDoc>
  <HyperlinkBase/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/>
  <cp:lastModifiedBy>Microsoft Office User</cp:lastModifiedBy>
  <cp:revision>1828</cp:revision>
  <cp:lastPrinted>2018-01-20T00:16:28Z</cp:lastPrinted>
  <dcterms:created xsi:type="dcterms:W3CDTF">2005-03-15T13:06:35Z</dcterms:created>
  <dcterms:modified xsi:type="dcterms:W3CDTF">2018-01-24T16:33:58Z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0</vt:i4>
  </property>
  <property fmtid="{D5CDD505-2E9C-101B-9397-08002B2CF9AE}" pid="3" name="_NewReviewCycle">
    <vt:lpwstr/>
  </property>
  <property fmtid="{D5CDD505-2E9C-101B-9397-08002B2CF9AE}" pid="4" name="_EmailSubject">
    <vt:lpwstr>Your presentation assignment for the RTP satellite symposium at ASCO GI 2018</vt:lpwstr>
  </property>
  <property fmtid="{D5CDD505-2E9C-101B-9397-08002B2CF9AE}" pid="5" name="_AuthorEmail">
    <vt:lpwstr>AZHU@mgh.harvard.edu</vt:lpwstr>
  </property>
  <property fmtid="{D5CDD505-2E9C-101B-9397-08002B2CF9AE}" pid="6" name="_AuthorEmailDisplayName">
    <vt:lpwstr>Zhu, Andrew X.,M.D.,Ph.D.</vt:lpwstr>
  </property>
  <property fmtid="{D5CDD505-2E9C-101B-9397-08002B2CF9AE}" pid="7" name="ContentTypeId">
    <vt:lpwstr>0x01010018862A45804C7345BFDE61DA2C172BE7</vt:lpwstr>
  </property>
</Properties>
</file>