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xlsx" ContentType="application/vnd.openxmlformats-officedocument.spreadsheetml.sheet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6068" r:id="rId3"/>
    <p:sldMasterId id="2147486864" r:id="rId4"/>
    <p:sldMasterId id="2147486872" r:id="rId5"/>
  </p:sldMasterIdLst>
  <p:notesMasterIdLst>
    <p:notesMasterId r:id="rId33"/>
  </p:notesMasterIdLst>
  <p:handoutMasterIdLst>
    <p:handoutMasterId r:id="rId34"/>
  </p:handoutMasterIdLst>
  <p:sldIdLst>
    <p:sldId id="1656" r:id="rId6"/>
    <p:sldId id="1320" r:id="rId7"/>
    <p:sldId id="1642" r:id="rId8"/>
    <p:sldId id="1648" r:id="rId9"/>
    <p:sldId id="1649" r:id="rId10"/>
    <p:sldId id="1650" r:id="rId11"/>
    <p:sldId id="1651" r:id="rId12"/>
    <p:sldId id="1652" r:id="rId13"/>
    <p:sldId id="1654" r:id="rId14"/>
    <p:sldId id="1655" r:id="rId15"/>
    <p:sldId id="1519" r:id="rId16"/>
    <p:sldId id="1520" r:id="rId17"/>
    <p:sldId id="1632" r:id="rId18"/>
    <p:sldId id="1477" r:id="rId19"/>
    <p:sldId id="1542" r:id="rId20"/>
    <p:sldId id="1458" r:id="rId21"/>
    <p:sldId id="1635" r:id="rId22"/>
    <p:sldId id="1454" r:id="rId23"/>
    <p:sldId id="1434" r:id="rId24"/>
    <p:sldId id="1544" r:id="rId25"/>
    <p:sldId id="1638" r:id="rId26"/>
    <p:sldId id="1636" r:id="rId27"/>
    <p:sldId id="1637" r:id="rId28"/>
    <p:sldId id="1639" r:id="rId29"/>
    <p:sldId id="1640" r:id="rId30"/>
    <p:sldId id="1641" r:id="rId31"/>
    <p:sldId id="1565" r:id="rId32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144" autoAdjust="0"/>
  </p:normalViewPr>
  <p:slideViewPr>
    <p:cSldViewPr>
      <p:cViewPr>
        <p:scale>
          <a:sx n="100" d="100"/>
          <a:sy n="100" d="100"/>
        </p:scale>
        <p:origin x="90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40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41" Type="http://schemas.openxmlformats.org/officeDocument/2006/relationships/customXml" Target="../customXml/item3.xml"/><Relationship Id="rId24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27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36" Type="http://schemas.openxmlformats.org/officeDocument/2006/relationships/viewProps" Target="viewProps.xml"/><Relationship Id="rId15" Type="http://schemas.openxmlformats.org/officeDocument/2006/relationships/slide" Target="slides/slide10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30" Type="http://schemas.openxmlformats.org/officeDocument/2006/relationships/slide" Target="slides/slide25.xml"/><Relationship Id="rId9" Type="http://schemas.openxmlformats.org/officeDocument/2006/relationships/slide" Target="slides/slide4.xml"/><Relationship Id="rId35" Type="http://schemas.openxmlformats.org/officeDocument/2006/relationships/presProps" Target="presProps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5177993527508"/>
          <c:y val="0.0568333333333333"/>
          <c:w val="0.922953138139286"/>
          <c:h val="0.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9"/>
                <c:pt idx="4">
                  <c:v>Category 1</c:v>
                </c:pt>
                <c:pt idx="6">
                  <c:v>Category 4</c:v>
                </c:pt>
                <c:pt idx="15">
                  <c:v>Category 2</c:v>
                </c:pt>
                <c:pt idx="18">
                  <c:v>Category 3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3.0</c:v>
                </c:pt>
                <c:pt idx="1">
                  <c:v>3.0</c:v>
                </c:pt>
                <c:pt idx="2">
                  <c:v>5.0</c:v>
                </c:pt>
                <c:pt idx="3">
                  <c:v>5.0</c:v>
                </c:pt>
                <c:pt idx="4">
                  <c:v>6.0</c:v>
                </c:pt>
                <c:pt idx="5">
                  <c:v>6.0</c:v>
                </c:pt>
                <c:pt idx="6">
                  <c:v>6.0</c:v>
                </c:pt>
                <c:pt idx="7">
                  <c:v>10.0</c:v>
                </c:pt>
                <c:pt idx="8">
                  <c:v>10.0</c:v>
                </c:pt>
                <c:pt idx="9">
                  <c:v>10.0</c:v>
                </c:pt>
                <c:pt idx="10">
                  <c:v>12.0</c:v>
                </c:pt>
                <c:pt idx="11">
                  <c:v>12.0</c:v>
                </c:pt>
                <c:pt idx="12">
                  <c:v>15.0</c:v>
                </c:pt>
                <c:pt idx="13">
                  <c:v>15.0</c:v>
                </c:pt>
                <c:pt idx="14">
                  <c:v>15.0</c:v>
                </c:pt>
                <c:pt idx="15">
                  <c:v>16.0</c:v>
                </c:pt>
                <c:pt idx="16">
                  <c:v>18.0</c:v>
                </c:pt>
                <c:pt idx="17">
                  <c:v>20.0</c:v>
                </c:pt>
                <c:pt idx="18">
                  <c:v>20.0</c:v>
                </c:pt>
                <c:pt idx="19">
                  <c:v>20.0</c:v>
                </c:pt>
                <c:pt idx="20">
                  <c:v>20.0</c:v>
                </c:pt>
                <c:pt idx="21">
                  <c:v>20.0</c:v>
                </c:pt>
                <c:pt idx="22">
                  <c:v>25.0</c:v>
                </c:pt>
                <c:pt idx="23">
                  <c:v>30.0</c:v>
                </c:pt>
                <c:pt idx="24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11-364B-95DA-3CA4C1F22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606976"/>
        <c:axId val="142608336"/>
      </c:barChart>
      <c:catAx>
        <c:axId val="142606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2608336"/>
        <c:crosses val="autoZero"/>
        <c:auto val="1"/>
        <c:lblAlgn val="ctr"/>
        <c:lblOffset val="100"/>
        <c:noMultiLvlLbl val="0"/>
      </c:catAx>
      <c:valAx>
        <c:axId val="14260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6069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2B1D4F-BE77-3747-9310-C50C3EE41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3CDB310F-7C58-354A-A4C9-6ABFD989129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23A247B4-3405-0345-82C2-1370E7D67F8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96913"/>
            <a:ext cx="6199188" cy="3487737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Arial" charset="0"/>
            </a:endParaRP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0128CE-5AE1-C94B-8EFC-2DC45184CDEC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D94F588D-880F-1449-9244-C257F1EDB369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bg2"/>
                </a:solidFill>
                <a:latin typeface="Times New Roman" charset="0"/>
              </a:defRPr>
            </a:lvl1pPr>
            <a:lvl2pPr marL="742950" indent="-285750" defTabSz="923925">
              <a:defRPr sz="2400">
                <a:solidFill>
                  <a:schemeClr val="bg2"/>
                </a:solidFill>
                <a:latin typeface="Times New Roman" charset="0"/>
              </a:defRPr>
            </a:lvl2pPr>
            <a:lvl3pPr marL="1143000" indent="-228600" defTabSz="923925">
              <a:defRPr sz="2400">
                <a:solidFill>
                  <a:schemeClr val="bg2"/>
                </a:solidFill>
                <a:latin typeface="Times New Roman" charset="0"/>
              </a:defRPr>
            </a:lvl3pPr>
            <a:lvl4pPr marL="1600200" indent="-228600" defTabSz="923925">
              <a:defRPr sz="2400">
                <a:solidFill>
                  <a:schemeClr val="bg2"/>
                </a:solidFill>
                <a:latin typeface="Times New Roman" charset="0"/>
              </a:defRPr>
            </a:lvl4pPr>
            <a:lvl5pPr marL="2057400" indent="-228600" defTabSz="923925">
              <a:defRPr sz="2400">
                <a:solidFill>
                  <a:schemeClr val="bg2"/>
                </a:solidFill>
                <a:latin typeface="Times New Roman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9pPr>
          </a:lstStyle>
          <a:p>
            <a:fld id="{D58DC487-C78E-6C48-B18B-1B9B3482668D}" type="slidenum">
              <a:rPr lang="en-US" altLang="en-US" sz="1200">
                <a:solidFill>
                  <a:srgbClr val="000000"/>
                </a:solidFill>
              </a:rPr>
              <a:pPr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9pPr>
          </a:lstStyle>
          <a:p>
            <a:fld id="{6ED406B9-E266-FF49-BBDE-28FE594721CF}" type="slidenum">
              <a:rPr lang="en-US" altLang="en-US" sz="1200">
                <a:solidFill>
                  <a:schemeClr val="tx1"/>
                </a:solidFill>
              </a:rPr>
              <a:pPr/>
              <a:t>23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charset="0"/>
              </a:defRPr>
            </a:lvl9pPr>
          </a:lstStyle>
          <a:p>
            <a:fld id="{F95FF29B-2820-9040-9F1D-98C4F15EC86E}" type="slidenum">
              <a:rPr lang="en-US" altLang="en-US" sz="1200">
                <a:solidFill>
                  <a:srgbClr val="000000"/>
                </a:solidFill>
              </a:rPr>
              <a:pPr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4D0056-2A62-EF49-9791-66BEBDDF4F18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xfrm>
            <a:off x="987425" y="4416425"/>
            <a:ext cx="5046663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293" tIns="44356" rIns="90293" bIns="44356"/>
          <a:lstStyle/>
          <a:p>
            <a:pPr eaLnBrk="1" hangingPunct="1"/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4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8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4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8" y="8831268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7" tIns="46581" rIns="93157" bIns="46581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35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35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8" y="8831268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7" tIns="46581" rIns="93157" bIns="46581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35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35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8" y="8831268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7" tIns="46581" rIns="93157" bIns="46581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35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35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8" y="8831268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7" tIns="46581" rIns="93157" bIns="46581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35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35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8" y="8831268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7" tIns="46581" rIns="93157" bIns="46581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35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35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6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3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9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10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10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10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10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/>
              <a:t>10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2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A70595C7-2073-A44B-8783-2A7F376E75B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87850"/>
            <a:ext cx="5856287" cy="412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50C5-C6CB-EA49-A194-704BF194B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12584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F079D-2E72-5644-BA69-BDB4FCD40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64992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113E2-C43F-F548-BFA5-F8A59ED3A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23590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F882-B1E4-0C42-B46F-BFC9C8CBC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08293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D33D4-E65C-4B41-B4DD-583D2A14C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11767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5905074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814156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46736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59796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986257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17115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5E83-E5D9-B64E-A22B-F37BD06B0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79086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1297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661191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553197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9382048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7000"/>
            <a:ext cx="2590800" cy="6273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7000"/>
            <a:ext cx="7569200" cy="6273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568193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71439"/>
            <a:ext cx="11417300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667" y="1917700"/>
            <a:ext cx="5562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917700"/>
            <a:ext cx="55647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0185FE-4D78-CA40-A85D-551D4EA7F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27108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524350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845758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231652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68151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4227-37AB-1143-A68B-5C863ED80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975891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015397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288944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127907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185306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14095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015313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7000"/>
            <a:ext cx="2590800" cy="6273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7000"/>
            <a:ext cx="7569200" cy="6273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877156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71439"/>
            <a:ext cx="11417300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667" y="1917700"/>
            <a:ext cx="5562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917700"/>
            <a:ext cx="55647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E8EB28-1518-384C-A110-E463D922F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048935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3600" baseline="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-1"/>
            <a:ext cx="10362724" cy="146208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0299-ACEF-BC46-8F93-82C1CEA8D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03258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47" y="2802960"/>
            <a:ext cx="10515600" cy="1371600"/>
          </a:xfrm>
        </p:spPr>
        <p:txBody>
          <a:bodyPr anchor="ctr"/>
          <a:lstStyle>
            <a:lvl1pPr algn="ctr">
              <a:defRPr sz="32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4630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4630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63715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03477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63715"/>
            <a:ext cx="5389033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03477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73736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9FA11-82F3-9C46-A53C-1A8E7CF88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57248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F122-C6B5-3C47-A3E2-97454FB76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55875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CDD2-C7CD-C244-8114-8ED51C4BD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98598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6E91-6640-2E4D-AF16-187125662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6461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DC92A-C3BE-DF44-B606-A4B02A3B0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79100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theme" Target="../theme/theme4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3A77E7-F6A7-1340-9E14-E7133E29D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15" r:id="rId1"/>
    <p:sldLayoutId id="2147486816" r:id="rId2"/>
    <p:sldLayoutId id="2147486817" r:id="rId3"/>
    <p:sldLayoutId id="2147486818" r:id="rId4"/>
    <p:sldLayoutId id="2147486819" r:id="rId5"/>
    <p:sldLayoutId id="2147486820" r:id="rId6"/>
    <p:sldLayoutId id="2147486821" r:id="rId7"/>
    <p:sldLayoutId id="2147486822" r:id="rId8"/>
    <p:sldLayoutId id="2147486823" r:id="rId9"/>
    <p:sldLayoutId id="2147486824" r:id="rId10"/>
    <p:sldLayoutId id="2147486825" r:id="rId11"/>
    <p:sldLayoutId id="2147486826" r:id="rId12"/>
    <p:sldLayoutId id="2147486827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906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8" r:id="rId1"/>
    <p:sldLayoutId id="2147486829" r:id="rId2"/>
    <p:sldLayoutId id="2147486830" r:id="rId3"/>
    <p:sldLayoutId id="2147486831" r:id="rId4"/>
    <p:sldLayoutId id="2147486832" r:id="rId5"/>
    <p:sldLayoutId id="2147486833" r:id="rId6"/>
    <p:sldLayoutId id="2147486834" r:id="rId7"/>
    <p:sldLayoutId id="2147486835" r:id="rId8"/>
    <p:sldLayoutId id="2147486836" r:id="rId9"/>
    <p:sldLayoutId id="2147486837" r:id="rId10"/>
    <p:sldLayoutId id="2147486838" r:id="rId11"/>
    <p:sldLayoutId id="2147486850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906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9" r:id="rId1"/>
    <p:sldLayoutId id="2147486840" r:id="rId2"/>
    <p:sldLayoutId id="2147486841" r:id="rId3"/>
    <p:sldLayoutId id="2147486842" r:id="rId4"/>
    <p:sldLayoutId id="2147486843" r:id="rId5"/>
    <p:sldLayoutId id="2147486844" r:id="rId6"/>
    <p:sldLayoutId id="2147486845" r:id="rId7"/>
    <p:sldLayoutId id="2147486846" r:id="rId8"/>
    <p:sldLayoutId id="2147486847" r:id="rId9"/>
    <p:sldLayoutId id="2147486848" r:id="rId10"/>
    <p:sldLayoutId id="2147486849" r:id="rId11"/>
    <p:sldLayoutId id="2147486851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19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66" r:id="rId2"/>
    <p:sldLayoutId id="2147486867" r:id="rId3"/>
    <p:sldLayoutId id="2147486868" r:id="rId4"/>
    <p:sldLayoutId id="2147486869" r:id="rId5"/>
    <p:sldLayoutId id="2147486870" r:id="rId6"/>
    <p:sldLayoutId id="2147486871" r:id="rId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64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3" r:id="rId1"/>
    <p:sldLayoutId id="2147486874" r:id="rId2"/>
    <p:sldLayoutId id="2147486875" r:id="rId3"/>
    <p:sldLayoutId id="2147486876" r:id="rId4"/>
    <p:sldLayoutId id="2147486877" r:id="rId5"/>
    <p:sldLayoutId id="2147486878" r:id="rId6"/>
    <p:sldLayoutId id="2147486879" r:id="rId7"/>
    <p:sldLayoutId id="2147486880" r:id="rId8"/>
    <p:sldLayoutId id="2147486881" r:id="rId9"/>
    <p:sldLayoutId id="2147486882" r:id="rId10"/>
    <p:sldLayoutId id="2147486883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5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frequently does treatment with radium-223 lead to clinically relevant </a:t>
            </a:r>
            <a:r>
              <a:rPr lang="en-US" dirty="0" err="1"/>
              <a:t>cytopenias</a:t>
            </a:r>
            <a:r>
              <a:rPr lang="en-US" dirty="0"/>
              <a:t>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155432" y="211162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850" y="2146054"/>
            <a:ext cx="2285207" cy="19492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Very frequently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4850" y="2918221"/>
            <a:ext cx="2285207" cy="2315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Somewhat frequently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2042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2828419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33256" y="3909811"/>
            <a:ext cx="1836801" cy="2522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Occasionally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618985" y="3738758"/>
            <a:ext cx="517629" cy="183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17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4856475"/>
            <a:ext cx="41148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587771" y="4970629"/>
            <a:ext cx="517629" cy="183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4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33256" y="4936101"/>
            <a:ext cx="1836801" cy="2522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Rarely if ever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103047" y="2897475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3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2828419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2828419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9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0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81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52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23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94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65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36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07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78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49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21" y="362476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406282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91" y="4856475"/>
            <a:ext cx="41148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56" y="4856475"/>
            <a:ext cx="41148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22" y="4856475"/>
            <a:ext cx="41148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3"/>
          <p:cNvSpPr>
            <a:spLocks/>
          </p:cNvSpPr>
          <p:nvPr/>
        </p:nvSpPr>
        <p:spPr bwMode="auto">
          <a:xfrm>
            <a:off x="152400" y="6248400"/>
            <a:ext cx="7772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25</a:t>
            </a:r>
          </a:p>
        </p:txBody>
      </p:sp>
      <p:pic>
        <p:nvPicPr>
          <p:cNvPr id="37" name="Picture 36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406282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981200" y="27940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676400"/>
          </a:xfrm>
        </p:spPr>
        <p:txBody>
          <a:bodyPr/>
          <a:lstStyle/>
          <a:p>
            <a:r>
              <a:rPr lang="en-US" altLang="en-US" sz="3600" b="1"/>
              <a:t>Challenges: Advanced prostate cancer is a heterogeneous group of diseases filled with targets, many of which are undruggable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52400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Robinson et al. Cell 161:1215, 2015</a:t>
            </a:r>
            <a:endParaRPr lang="en-US" altLang="en-US" sz="12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9575"/>
            <a:ext cx="76962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1733550" y="114300"/>
            <a:ext cx="8632825" cy="1638300"/>
          </a:xfrm>
        </p:spPr>
        <p:txBody>
          <a:bodyPr/>
          <a:lstStyle/>
          <a:p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en-US" altLang="en-US" sz="3600" b="1" dirty="0"/>
              <a:t>Key Challenges in Treating Advanced Prostate Cancer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47800" y="2286000"/>
            <a:ext cx="9448800" cy="3746500"/>
          </a:xfrm>
        </p:spPr>
        <p:txBody>
          <a:bodyPr/>
          <a:lstStyle/>
          <a:p>
            <a:pPr>
              <a:defRPr/>
            </a:pPr>
            <a:r>
              <a:rPr lang="en-US" dirty="0"/>
              <a:t>How do we target cancers that are highly heterogeneous in genotype?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How do we target cancers driven by multiple </a:t>
            </a:r>
            <a:r>
              <a:rPr lang="en-US" dirty="0" err="1"/>
              <a:t>undruggable</a:t>
            </a:r>
            <a:r>
              <a:rPr lang="en-US" dirty="0"/>
              <a:t> targets?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 lvl="1">
              <a:buFontTx/>
              <a:buNone/>
              <a:defRPr/>
            </a:pPr>
            <a:endParaRPr lang="en-US" dirty="0"/>
          </a:p>
          <a:p>
            <a:pPr lvl="1">
              <a:buFontTx/>
              <a:buNone/>
              <a:defRPr/>
            </a:pPr>
            <a:endParaRPr lang="en-US" dirty="0"/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627063"/>
            <a:ext cx="8991600" cy="1254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4000" b="1" dirty="0"/>
              <a:t>Radium-223: An Alpha-Emitter with Preferential Uptake in the Stroma of Osteoblastic Lesions </a:t>
            </a:r>
            <a:r>
              <a:rPr lang="en-GB" sz="3200" dirty="0">
                <a:solidFill>
                  <a:schemeClr val="tx1"/>
                </a:solidFill>
              </a:rPr>
              <a:t/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/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US" dirty="0"/>
          </a:p>
        </p:txBody>
      </p:sp>
      <p:pic>
        <p:nvPicPr>
          <p:cNvPr id="13315" name="Picture 4" descr="UFO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8988" y="2684843"/>
            <a:ext cx="3835400" cy="2781300"/>
          </a:xfrm>
        </p:spPr>
      </p:pic>
      <p:pic>
        <p:nvPicPr>
          <p:cNvPr id="13316" name="Picture 3" descr="UF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3163" y="2684843"/>
            <a:ext cx="3905250" cy="2859087"/>
          </a:xfrm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013075" y="4985130"/>
            <a:ext cx="148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1400" b="1">
                <a:solidFill>
                  <a:srgbClr val="00153E"/>
                </a:solidFill>
                <a:latin typeface="Arial" charset="0"/>
                <a:ea typeface="ＭＳ Ｐゴシック" charset="-128"/>
              </a:rPr>
              <a:t>     marrow</a:t>
            </a:r>
            <a:endParaRPr lang="en-US" altLang="en-US" sz="1400" b="1">
              <a:solidFill>
                <a:srgbClr val="00153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1947863" y="2318130"/>
            <a:ext cx="789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1800" b="1">
                <a:solidFill>
                  <a:srgbClr val="FFFFFF"/>
                </a:solidFill>
                <a:latin typeface="Arial" charset="0"/>
              </a:rPr>
              <a:t>               Normal bone                                            Osteoblastic lesion</a:t>
            </a:r>
            <a:endParaRPr lang="en-GB" altLang="en-US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319" name="TextBox 14"/>
          <p:cNvSpPr txBox="1">
            <a:spLocks noChangeArrowheads="1"/>
          </p:cNvSpPr>
          <p:nvPr/>
        </p:nvSpPr>
        <p:spPr bwMode="auto">
          <a:xfrm>
            <a:off x="1793875" y="5543930"/>
            <a:ext cx="849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Studies in Dog 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188913" y="6400800"/>
            <a:ext cx="871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Bruland</a:t>
            </a:r>
            <a:r>
              <a:rPr lang="en-US" altLang="en-US" sz="1400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et al. </a:t>
            </a:r>
            <a:r>
              <a:rPr lang="en-US" altLang="en-US" sz="1400" i="1" dirty="0" err="1">
                <a:solidFill>
                  <a:srgbClr val="FFFFFF"/>
                </a:solidFill>
                <a:latin typeface="Arial" charset="0"/>
                <a:ea typeface="ＭＳ Ｐゴシック" charset="-128"/>
              </a:rPr>
              <a:t>Clin</a:t>
            </a:r>
            <a:r>
              <a:rPr lang="en-US" altLang="en-US" sz="1400" i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Cancer Res</a:t>
            </a:r>
            <a:r>
              <a:rPr lang="en-US" altLang="en-US" sz="1400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. 2006;12:6250s-6257s. 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8904288" y="5289930"/>
            <a:ext cx="1763712" cy="654050"/>
          </a:xfrm>
          <a:prstGeom prst="wedgeRectCallout">
            <a:avLst>
              <a:gd name="adj1" fmla="val -150227"/>
              <a:gd name="adj2" fmla="val -14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</a:rPr>
              <a:t>Track length &lt;100 microns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9175"/>
            <a:ext cx="9144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09800" y="119063"/>
            <a:ext cx="7772400" cy="1069975"/>
          </a:xfrm>
        </p:spPr>
        <p:txBody>
          <a:bodyPr/>
          <a:lstStyle/>
          <a:p>
            <a:r>
              <a:rPr lang="en-US" altLang="en-US" sz="3600" b="1"/>
              <a:t>What we learned and did not learn with ALSYMPCA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9906000" cy="50704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Radium-223 was safer than expected and associated with better survival</a:t>
            </a:r>
          </a:p>
          <a:p>
            <a:pPr>
              <a:defRPr/>
            </a:pPr>
            <a:r>
              <a:rPr lang="en-US" sz="2800" dirty="0"/>
              <a:t>We learned concomitant therapies were fine</a:t>
            </a:r>
          </a:p>
          <a:p>
            <a:pPr lvl="1">
              <a:defRPr/>
            </a:pPr>
            <a:r>
              <a:rPr lang="en-US" dirty="0"/>
              <a:t>External beam radiation or bisphosphonates</a:t>
            </a:r>
          </a:p>
          <a:p>
            <a:pPr lvl="1">
              <a:defRPr/>
            </a:pPr>
            <a:r>
              <a:rPr lang="en-US" dirty="0"/>
              <a:t>Any “old” hormonal agent can be combined</a:t>
            </a:r>
          </a:p>
          <a:p>
            <a:pPr lvl="2">
              <a:defRPr/>
            </a:pPr>
            <a:r>
              <a:rPr lang="en-US" sz="2800" dirty="0" err="1"/>
              <a:t>Bicalutamide</a:t>
            </a:r>
            <a:r>
              <a:rPr lang="en-US" sz="2800" dirty="0"/>
              <a:t>, dexamethasone, DES, etc.  </a:t>
            </a:r>
          </a:p>
          <a:p>
            <a:pPr>
              <a:defRPr/>
            </a:pPr>
            <a:r>
              <a:rPr lang="en-US" sz="2800" dirty="0"/>
              <a:t>However…no abi, no enza, no denosumab, no imaging, no analysis of chemotherapy after radium</a:t>
            </a:r>
          </a:p>
          <a:p>
            <a:pPr>
              <a:defRPr/>
            </a:pPr>
            <a:r>
              <a:rPr lang="en-US" sz="2800" dirty="0"/>
              <a:t>Radium dosing arbitrarily limited to 6 cycles </a:t>
            </a:r>
          </a:p>
          <a:p>
            <a:pPr>
              <a:defRPr/>
            </a:pPr>
            <a:r>
              <a:rPr lang="en-US" sz="2800" dirty="0"/>
              <a:t>So……after a successful phase III, there was much more to learn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10748" y="304800"/>
            <a:ext cx="9144000" cy="1600200"/>
          </a:xfrm>
        </p:spPr>
        <p:txBody>
          <a:bodyPr/>
          <a:lstStyle/>
          <a:p>
            <a:r>
              <a:rPr lang="en-US" altLang="en-US" sz="3600" b="1" dirty="0"/>
              <a:t>Can Radium add value to </a:t>
            </a:r>
            <a:r>
              <a:rPr lang="en-US" altLang="en-US" sz="3600" b="1" dirty="0" err="1"/>
              <a:t>Abiraterone</a:t>
            </a:r>
            <a:r>
              <a:rPr lang="en-US" altLang="en-US" sz="3600" b="1" dirty="0"/>
              <a:t> or Enzalutamide in Bone-Metastatic CRPC?</a:t>
            </a:r>
            <a:br>
              <a:rPr lang="en-US" altLang="en-US" sz="3600" b="1" dirty="0"/>
            </a:br>
            <a:r>
              <a:rPr lang="en-US" altLang="en-US" sz="3600" b="1" dirty="0"/>
              <a:t>Two trials initiated……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53548" y="2514600"/>
            <a:ext cx="9601200" cy="3886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Abiraterone +/- radium phase III (</a:t>
            </a:r>
            <a:r>
              <a:rPr lang="de-DE" altLang="en-US" dirty="0"/>
              <a:t>ERA 223</a:t>
            </a:r>
            <a:r>
              <a:rPr lang="en-US" altLang="en-US" dirty="0"/>
              <a:t>) 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Enzalutamide +/-radium phase III (PEACE III) 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7772400" cy="1219200"/>
          </a:xfrm>
        </p:spPr>
        <p:txBody>
          <a:bodyPr/>
          <a:lstStyle/>
          <a:p>
            <a:r>
              <a:rPr lang="en-US" altLang="en-US" sz="3600" b="1" dirty="0"/>
              <a:t>ERA 223 trial </a:t>
            </a:r>
            <a:r>
              <a:rPr lang="en-US" altLang="en-US" sz="3600" b="1" u="sng" dirty="0"/>
              <a:t>stopped early </a:t>
            </a:r>
            <a:r>
              <a:rPr lang="en-US" altLang="en-US" sz="3600" b="1" dirty="0"/>
              <a:t>and </a:t>
            </a:r>
            <a:r>
              <a:rPr lang="en-US" altLang="en-US" sz="3600" b="1" dirty="0" err="1"/>
              <a:t>unblinded</a:t>
            </a:r>
            <a:r>
              <a:rPr lang="en-US" altLang="en-US" sz="3600" b="1" dirty="0"/>
              <a:t> by IDMC for safety reasons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10363200" cy="3962400"/>
          </a:xfrm>
        </p:spPr>
        <p:txBody>
          <a:bodyPr/>
          <a:lstStyle/>
          <a:p>
            <a:r>
              <a:rPr lang="en-US" altLang="en-US" dirty="0"/>
              <a:t>Fractures higher in Abi + radium-223 arm</a:t>
            </a:r>
          </a:p>
          <a:p>
            <a:r>
              <a:rPr lang="en-US" altLang="en-US" dirty="0"/>
              <a:t>Death higher in Abi + radium-223 arm</a:t>
            </a:r>
          </a:p>
          <a:p>
            <a:endParaRPr lang="en-US" altLang="en-US" dirty="0"/>
          </a:p>
          <a:p>
            <a:r>
              <a:rPr lang="en-US" altLang="en-US" dirty="0"/>
              <a:t>How does adding </a:t>
            </a:r>
            <a:r>
              <a:rPr lang="en-US" altLang="en-US" dirty="0" err="1"/>
              <a:t>abiraterone</a:t>
            </a:r>
            <a:r>
              <a:rPr lang="en-US" altLang="en-US" dirty="0"/>
              <a:t> + radium-223 yield a deleterious effect?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9829800" cy="1676400"/>
          </a:xfrm>
        </p:spPr>
        <p:txBody>
          <a:bodyPr/>
          <a:lstStyle/>
          <a:p>
            <a:r>
              <a:rPr lang="en-US" altLang="en-US" sz="3600" b="1" dirty="0"/>
              <a:t>Did “flare” induced by hormonal agents lead </a:t>
            </a:r>
            <a:r>
              <a:rPr lang="en-US" altLang="en-US" sz="3600" b="1"/>
              <a:t>to deleterious </a:t>
            </a:r>
            <a:r>
              <a:rPr lang="en-US" altLang="en-US" sz="3600" b="1" dirty="0"/>
              <a:t>radium-223 effects on healing bone?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752600"/>
            <a:ext cx="8001000" cy="4800600"/>
          </a:xfrm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924800" y="1752600"/>
            <a:ext cx="3886200" cy="4894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91600" cy="1447800"/>
          </a:xfrm>
        </p:spPr>
        <p:txBody>
          <a:bodyPr/>
          <a:lstStyle/>
          <a:p>
            <a:r>
              <a:rPr lang="en-US" altLang="en-US" sz="3600" b="1"/>
              <a:t>If ‘concomitant” hormonal therapy is used, when should radium-223 be added?</a:t>
            </a:r>
          </a:p>
        </p:txBody>
      </p:sp>
      <p:sp>
        <p:nvSpPr>
          <p:cNvPr id="21507" name="Freeform 12"/>
          <p:cNvSpPr>
            <a:spLocks/>
          </p:cNvSpPr>
          <p:nvPr/>
        </p:nvSpPr>
        <p:spPr bwMode="auto">
          <a:xfrm>
            <a:off x="2509838" y="2447925"/>
            <a:ext cx="6862762" cy="3313113"/>
          </a:xfrm>
          <a:custGeom>
            <a:avLst/>
            <a:gdLst>
              <a:gd name="T0" fmla="*/ 0 w 5765565"/>
              <a:gd name="T1" fmla="*/ 144003 h 3312160"/>
              <a:gd name="T2" fmla="*/ 2147483646 w 5765565"/>
              <a:gd name="T3" fmla="*/ 3353387 h 3312160"/>
              <a:gd name="T4" fmla="*/ 2147483646 w 5765565"/>
              <a:gd name="T5" fmla="*/ 154292 h 3312160"/>
              <a:gd name="T6" fmla="*/ 2147483646 w 5765565"/>
              <a:gd name="T7" fmla="*/ 154292 h 3312160"/>
              <a:gd name="T8" fmla="*/ 2147483646 w 5765565"/>
              <a:gd name="T9" fmla="*/ 0 h 331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5565" h="3312160">
                <a:moveTo>
                  <a:pt x="0" y="142240"/>
                </a:moveTo>
                <a:cubicBezTo>
                  <a:pt x="861060" y="1726353"/>
                  <a:pt x="1722120" y="3310467"/>
                  <a:pt x="2651760" y="3312160"/>
                </a:cubicBezTo>
                <a:cubicBezTo>
                  <a:pt x="3581400" y="3313853"/>
                  <a:pt x="5577840" y="152400"/>
                  <a:pt x="5577840" y="152400"/>
                </a:cubicBezTo>
                <a:cubicBezTo>
                  <a:pt x="5604933" y="127000"/>
                  <a:pt x="5842000" y="579120"/>
                  <a:pt x="574040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Rectangular Callout 13"/>
          <p:cNvSpPr>
            <a:spLocks noChangeArrowheads="1"/>
          </p:cNvSpPr>
          <p:nvPr/>
        </p:nvSpPr>
        <p:spPr bwMode="auto">
          <a:xfrm>
            <a:off x="8839200" y="3733800"/>
            <a:ext cx="1828800" cy="838200"/>
          </a:xfrm>
          <a:prstGeom prst="wedgeRectCallout">
            <a:avLst>
              <a:gd name="adj1" fmla="val -34023"/>
              <a:gd name="adj2" fmla="val -1776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Overt progression?</a:t>
            </a:r>
          </a:p>
        </p:txBody>
      </p:sp>
      <p:sp>
        <p:nvSpPr>
          <p:cNvPr id="21509" name="Rectangular Callout 14"/>
          <p:cNvSpPr>
            <a:spLocks noChangeArrowheads="1"/>
          </p:cNvSpPr>
          <p:nvPr/>
        </p:nvSpPr>
        <p:spPr bwMode="auto">
          <a:xfrm>
            <a:off x="5334000" y="3733800"/>
            <a:ext cx="1524000" cy="762000"/>
          </a:xfrm>
          <a:prstGeom prst="wedgeRectCallout">
            <a:avLst>
              <a:gd name="adj1" fmla="val -29722"/>
              <a:gd name="adj2" fmla="val 219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Best Response?</a:t>
            </a:r>
          </a:p>
        </p:txBody>
      </p:sp>
      <p:sp>
        <p:nvSpPr>
          <p:cNvPr id="21510" name="Rectangular Callout 15"/>
          <p:cNvSpPr>
            <a:spLocks noChangeArrowheads="1"/>
          </p:cNvSpPr>
          <p:nvPr/>
        </p:nvSpPr>
        <p:spPr bwMode="auto">
          <a:xfrm>
            <a:off x="7620000" y="5486400"/>
            <a:ext cx="2514600" cy="612775"/>
          </a:xfrm>
          <a:prstGeom prst="wedgeRectCallout">
            <a:avLst>
              <a:gd name="adj1" fmla="val -81194"/>
              <a:gd name="adj2" fmla="val -889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Early Progression?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u="sng">
              <a:solidFill>
                <a:srgbClr val="000000"/>
              </a:solidFill>
            </a:endParaRPr>
          </a:p>
        </p:txBody>
      </p:sp>
      <p:sp>
        <p:nvSpPr>
          <p:cNvPr id="21511" name="Rectangular Callout 16"/>
          <p:cNvSpPr>
            <a:spLocks noChangeArrowheads="1"/>
          </p:cNvSpPr>
          <p:nvPr/>
        </p:nvSpPr>
        <p:spPr bwMode="auto">
          <a:xfrm>
            <a:off x="3352800" y="2362200"/>
            <a:ext cx="1681163" cy="1524000"/>
          </a:xfrm>
          <a:prstGeom prst="wedgeRectCallout">
            <a:avLst>
              <a:gd name="adj1" fmla="val -87593"/>
              <a:gd name="adj2" fmla="val -141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At the start or with responding patients?</a:t>
            </a:r>
          </a:p>
        </p:txBody>
      </p:sp>
      <p:sp>
        <p:nvSpPr>
          <p:cNvPr id="21512" name="Right Arrow 26"/>
          <p:cNvSpPr>
            <a:spLocks noChangeArrowheads="1"/>
          </p:cNvSpPr>
          <p:nvPr/>
        </p:nvSpPr>
        <p:spPr bwMode="auto">
          <a:xfrm>
            <a:off x="2133600" y="6172200"/>
            <a:ext cx="7924800" cy="203200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1513" name="TextBox 27"/>
          <p:cNvSpPr txBox="1">
            <a:spLocks noChangeArrowheads="1"/>
          </p:cNvSpPr>
          <p:nvPr/>
        </p:nvSpPr>
        <p:spPr bwMode="auto">
          <a:xfrm>
            <a:off x="5486400" y="6324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Time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514" name="Up Arrow 29"/>
          <p:cNvSpPr>
            <a:spLocks noChangeArrowheads="1"/>
          </p:cNvSpPr>
          <p:nvPr/>
        </p:nvSpPr>
        <p:spPr bwMode="auto">
          <a:xfrm>
            <a:off x="2057400" y="1295400"/>
            <a:ext cx="152400" cy="5029200"/>
          </a:xfrm>
          <a:prstGeom prst="upArrow">
            <a:avLst>
              <a:gd name="adj1" fmla="val 50000"/>
              <a:gd name="adj2" fmla="val 4995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1515" name="TextBox 30"/>
          <p:cNvSpPr txBox="1">
            <a:spLocks noChangeArrowheads="1"/>
          </p:cNvSpPr>
          <p:nvPr/>
        </p:nvSpPr>
        <p:spPr bwMode="auto">
          <a:xfrm>
            <a:off x="1600200" y="1828800"/>
            <a:ext cx="304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Tumor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Size</a:t>
            </a:r>
          </a:p>
        </p:txBody>
      </p:sp>
      <p:sp>
        <p:nvSpPr>
          <p:cNvPr id="21516" name="Rectangular Callout 1"/>
          <p:cNvSpPr>
            <a:spLocks noChangeArrowheads="1"/>
          </p:cNvSpPr>
          <p:nvPr/>
        </p:nvSpPr>
        <p:spPr bwMode="auto">
          <a:xfrm>
            <a:off x="2362200" y="5257800"/>
            <a:ext cx="1647825" cy="841375"/>
          </a:xfrm>
          <a:prstGeom prst="wedgeRectCallout">
            <a:avLst>
              <a:gd name="adj1" fmla="val 23907"/>
              <a:gd name="adj2" fmla="val -164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Induction of sclerosis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2590800"/>
          </a:xfrm>
        </p:spPr>
        <p:txBody>
          <a:bodyPr/>
          <a:lstStyle/>
          <a:p>
            <a:r>
              <a:rPr lang="en-US" altLang="en-US" sz="4000" b="1"/>
              <a:t>Bone Targeted Therapies and Other Emerging Radiopharmaceuticals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895600"/>
            <a:ext cx="7772400" cy="32004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800" b="1"/>
          </a:p>
          <a:p>
            <a:pPr algn="ctr">
              <a:buFontTx/>
              <a:buNone/>
            </a:pPr>
            <a:r>
              <a:rPr lang="en-US" altLang="en-US" sz="2400" b="1"/>
              <a:t>Oliver Sartor, M.D.</a:t>
            </a:r>
          </a:p>
          <a:p>
            <a:pPr algn="ctr">
              <a:buFontTx/>
              <a:buNone/>
            </a:pPr>
            <a:r>
              <a:rPr lang="en-US" altLang="en-US" sz="2400" b="1"/>
              <a:t>Laborde Professor for Cancer Research</a:t>
            </a:r>
          </a:p>
          <a:p>
            <a:pPr algn="ctr">
              <a:buFontTx/>
              <a:buNone/>
            </a:pPr>
            <a:r>
              <a:rPr lang="en-US" altLang="en-US" sz="2400" b="1"/>
              <a:t>Depts. of Medicine and Urology</a:t>
            </a:r>
          </a:p>
          <a:p>
            <a:pPr algn="ctr">
              <a:buFontTx/>
              <a:buNone/>
            </a:pPr>
            <a:r>
              <a:rPr lang="en-US" altLang="en-US" sz="2400" b="1"/>
              <a:t>Medical Director, Tulane Cancer Center</a:t>
            </a:r>
          </a:p>
          <a:p>
            <a:pPr algn="ctr">
              <a:buFontTx/>
              <a:buNone/>
            </a:pPr>
            <a:r>
              <a:rPr lang="en-US" altLang="en-US" sz="2400" b="1"/>
              <a:t>Assistant Dean for Oncology</a:t>
            </a:r>
          </a:p>
          <a:p>
            <a:pPr algn="ctr">
              <a:buFontTx/>
              <a:buNone/>
            </a:pPr>
            <a:r>
              <a:rPr lang="en-US" altLang="en-US" sz="2400" b="1"/>
              <a:t>Tulane Medical School</a:t>
            </a:r>
          </a:p>
          <a:p>
            <a:pPr algn="ctr">
              <a:buFontTx/>
              <a:buNone/>
            </a:pPr>
            <a:r>
              <a:rPr lang="en-US" altLang="en-US" sz="2400" b="1"/>
              <a:t>New Orleans, LA</a:t>
            </a:r>
          </a:p>
          <a:p>
            <a:pPr algn="ctr">
              <a:buFontTx/>
              <a:buNone/>
            </a:pPr>
            <a:endParaRPr lang="en-US" altLang="en-US" sz="2800" b="1"/>
          </a:p>
          <a:p>
            <a:pPr algn="ctr">
              <a:buFontTx/>
              <a:buNone/>
            </a:pPr>
            <a:endParaRPr lang="en-US" altLang="en-US" sz="2800" b="1"/>
          </a:p>
          <a:p>
            <a:pPr algn="ctr">
              <a:buFontTx/>
              <a:buNone/>
            </a:pPr>
            <a:endParaRPr lang="en-US" altLang="en-US" sz="2800" b="1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7772400" cy="3200400"/>
          </a:xfrm>
        </p:spPr>
        <p:txBody>
          <a:bodyPr/>
          <a:lstStyle/>
          <a:p>
            <a:r>
              <a:rPr lang="en-US" altLang="en-US" sz="3600" b="1"/>
              <a:t>Radium-223 Only Goes to Bone!</a:t>
            </a:r>
            <a:br>
              <a:rPr lang="en-US" altLang="en-US" sz="3600" b="1"/>
            </a:br>
            <a:r>
              <a:rPr lang="en-US" altLang="en-US" sz="3600" b="1"/>
              <a:t/>
            </a:r>
            <a:br>
              <a:rPr lang="en-US" altLang="en-US" sz="3600" b="1"/>
            </a:br>
            <a:r>
              <a:rPr lang="en-US" altLang="en-US" sz="3600" b="1" dirty="0"/>
              <a:t>……..but tumors in other locations cannot be neglected</a:t>
            </a: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2192000" cy="2209800"/>
          </a:xfrm>
        </p:spPr>
        <p:txBody>
          <a:bodyPr/>
          <a:lstStyle/>
          <a:p>
            <a:r>
              <a:rPr lang="en-US" altLang="en-US" sz="3600" b="1" dirty="0"/>
              <a:t>PSMA, highly expressed in prostate cancer, can be targeted with small molecules, antibodies, </a:t>
            </a:r>
            <a:r>
              <a:rPr lang="en-US" altLang="en-US" sz="3600" b="1" dirty="0" err="1"/>
              <a:t>diabodies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minibodies</a:t>
            </a:r>
            <a:r>
              <a:rPr lang="en-US" altLang="en-US" sz="3600" b="1" dirty="0"/>
              <a:t>, etc.</a:t>
            </a:r>
            <a:br>
              <a:rPr lang="en-US" altLang="en-US" sz="3600" b="1" dirty="0"/>
            </a:br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en-US" altLang="en-US" sz="3600" b="1" dirty="0"/>
              <a:t/>
            </a:r>
            <a:br>
              <a:rPr lang="en-US" altLang="en-US" sz="3600" b="1" dirty="0"/>
            </a:br>
            <a:endParaRPr lang="en-US" altLang="en-US" sz="3600" b="1" dirty="0"/>
          </a:p>
        </p:txBody>
      </p:sp>
      <p:pic>
        <p:nvPicPr>
          <p:cNvPr id="24579" name="Content Placeholder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2235" r="22398" b="2235"/>
          <a:stretch>
            <a:fillRect/>
          </a:stretch>
        </p:blipFill>
        <p:spPr bwMode="black">
          <a:xfrm>
            <a:off x="4191000" y="1607457"/>
            <a:ext cx="3352800" cy="486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1771" y="5878512"/>
            <a:ext cx="1211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Image Courtesy of Steve Y. Cho (UW) and Martin G. </a:t>
            </a:r>
            <a:r>
              <a:rPr lang="en-US" altLang="en-US" sz="16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Pomper</a:t>
            </a:r>
            <a:r>
              <a:rPr lang="en-US" alt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(JHU)</a:t>
            </a: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600200"/>
          </a:xfrm>
        </p:spPr>
        <p:txBody>
          <a:bodyPr/>
          <a:lstStyle/>
          <a:p>
            <a:r>
              <a:rPr lang="en-US" altLang="en-US" sz="3200" b="1"/>
              <a:t>PSMA binding molecules can be chelated to therapeutic </a:t>
            </a:r>
            <a:br>
              <a:rPr lang="en-US" altLang="en-US" sz="3200" b="1"/>
            </a:br>
            <a:r>
              <a:rPr lang="en-US" altLang="en-US" sz="3200" b="1"/>
              <a:t>agents, such as Lu-177,  Bi-213, Ac-225, etc. </a:t>
            </a:r>
            <a:br>
              <a:rPr lang="en-US" altLang="en-US" sz="3200" b="1"/>
            </a:br>
            <a:endParaRPr lang="en-US" altLang="en-US" sz="3200" b="1"/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25599"/>
            <a:ext cx="7772400" cy="4986338"/>
          </a:xfrm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191000" y="6273799"/>
            <a:ext cx="548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Chatolic et al. Theragnostics 6:849, 2016</a:t>
            </a:r>
          </a:p>
        </p:txBody>
      </p:sp>
      <p:sp>
        <p:nvSpPr>
          <p:cNvPr id="25605" name="Left Arrow 5"/>
          <p:cNvSpPr>
            <a:spLocks noChangeArrowheads="1"/>
          </p:cNvSpPr>
          <p:nvPr/>
        </p:nvSpPr>
        <p:spPr bwMode="auto">
          <a:xfrm>
            <a:off x="8839200" y="3149599"/>
            <a:ext cx="838200" cy="304800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6" name="Left Arrow 6"/>
          <p:cNvSpPr>
            <a:spLocks noChangeArrowheads="1"/>
          </p:cNvSpPr>
          <p:nvPr/>
        </p:nvSpPr>
        <p:spPr bwMode="auto">
          <a:xfrm>
            <a:off x="8839200" y="5511799"/>
            <a:ext cx="838200" cy="304800"/>
          </a:xfrm>
          <a:prstGeom prst="leftArrow">
            <a:avLst>
              <a:gd name="adj1" fmla="val 50000"/>
              <a:gd name="adj2" fmla="val 489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9525000" y="2997199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Chelator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9525000" y="5029200"/>
            <a:ext cx="228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Chelator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7466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513466"/>
            <a:ext cx="1762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003323"/>
            <a:ext cx="8763000" cy="2895600"/>
          </a:xfrm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2705100" y="6127523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First cycle		                          Second Cycle</a:t>
            </a:r>
          </a:p>
        </p:txBody>
      </p:sp>
      <p:sp>
        <p:nvSpPr>
          <p:cNvPr id="26630" name="Rectangular Callout 1"/>
          <p:cNvSpPr>
            <a:spLocks noChangeArrowheads="1"/>
          </p:cNvSpPr>
          <p:nvPr/>
        </p:nvSpPr>
        <p:spPr bwMode="auto">
          <a:xfrm>
            <a:off x="10744200" y="1446666"/>
            <a:ext cx="1295400" cy="1524000"/>
          </a:xfrm>
          <a:prstGeom prst="wedgeRectCallout">
            <a:avLst>
              <a:gd name="adj1" fmla="val -139065"/>
              <a:gd name="adj2" fmla="val -1075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Phase III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in near term planning</a:t>
            </a: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3733800"/>
          </a:xfrm>
        </p:spPr>
        <p:txBody>
          <a:bodyPr/>
          <a:lstStyle/>
          <a:p>
            <a:r>
              <a:rPr lang="en-US" altLang="en-US" sz="3600" b="1" dirty="0"/>
              <a:t>Alphas may be better than betas….. so we need tumor targeted alpha emitters</a:t>
            </a: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066800"/>
          </a:xfrm>
        </p:spPr>
        <p:txBody>
          <a:bodyPr/>
          <a:lstStyle/>
          <a:p>
            <a:r>
              <a:rPr lang="en-US" altLang="en-US" sz="3600" b="1" dirty="0"/>
              <a:t>Radio-conjugates: PSMA targeted alpha emitters (Actinium-225) as 9</a:t>
            </a:r>
            <a:r>
              <a:rPr lang="en-US" altLang="en-US" sz="3600" b="1" baseline="30000" dirty="0"/>
              <a:t>th</a:t>
            </a:r>
            <a:r>
              <a:rPr lang="en-US" altLang="en-US" sz="3600" b="1" dirty="0"/>
              <a:t> line treatment</a:t>
            </a:r>
            <a:br>
              <a:rPr lang="en-US" altLang="en-US" sz="3600" b="1" dirty="0"/>
            </a:br>
            <a:r>
              <a:rPr lang="en-US" altLang="en-US" sz="2000" b="1" dirty="0" err="1"/>
              <a:t>Kratochwil</a:t>
            </a:r>
            <a:r>
              <a:rPr lang="en-US" altLang="en-US" sz="2000" b="1" dirty="0"/>
              <a:t> et a. J </a:t>
            </a:r>
            <a:r>
              <a:rPr lang="en-US" altLang="en-US" sz="2000" b="1" dirty="0" err="1"/>
              <a:t>Nuc</a:t>
            </a:r>
            <a:r>
              <a:rPr lang="en-US" altLang="en-US" sz="2000" b="1" dirty="0"/>
              <a:t> Med 57: 1-4, 2016 </a:t>
            </a:r>
          </a:p>
        </p:txBody>
      </p:sp>
      <p:pic>
        <p:nvPicPr>
          <p:cNvPr id="29699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447800"/>
            <a:ext cx="7391400" cy="5257800"/>
          </a:xfrm>
        </p:spPr>
      </p:pic>
      <p:pic>
        <p:nvPicPr>
          <p:cNvPr id="2970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14" y="1981200"/>
            <a:ext cx="190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ight Arrow 2"/>
          <p:cNvSpPr>
            <a:spLocks noChangeArrowheads="1"/>
          </p:cNvSpPr>
          <p:nvPr/>
        </p:nvSpPr>
        <p:spPr bwMode="auto">
          <a:xfrm>
            <a:off x="2438400" y="6096000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r>
              <a:rPr lang="en-US" altLang="en-US" sz="3600" b="1"/>
              <a:t> Explorations with Targeted Radiation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8839200" cy="4343400"/>
          </a:xfrm>
        </p:spPr>
        <p:txBody>
          <a:bodyPr/>
          <a:lstStyle/>
          <a:p>
            <a:r>
              <a:rPr lang="en-US" altLang="en-US" sz="2800" dirty="0"/>
              <a:t>Small molecules, antibodies, more…..</a:t>
            </a:r>
          </a:p>
          <a:p>
            <a:r>
              <a:rPr lang="en-US" altLang="en-US" sz="2800" dirty="0"/>
              <a:t>Radiation with alphas and betas and combos</a:t>
            </a:r>
          </a:p>
          <a:p>
            <a:r>
              <a:rPr lang="en-US" altLang="en-US" sz="2800" dirty="0"/>
              <a:t>Radiation and various hormones (</a:t>
            </a:r>
            <a:r>
              <a:rPr lang="en-US" altLang="en-US" sz="2800" dirty="0" err="1"/>
              <a:t>abi</a:t>
            </a:r>
            <a:r>
              <a:rPr lang="en-US" altLang="en-US" sz="2800" dirty="0"/>
              <a:t>/</a:t>
            </a:r>
            <a:r>
              <a:rPr lang="en-US" altLang="en-US" sz="2800" dirty="0" err="1"/>
              <a:t>enza</a:t>
            </a:r>
            <a:r>
              <a:rPr lang="en-US" altLang="en-US" sz="2800" dirty="0"/>
              <a:t>/</a:t>
            </a:r>
            <a:r>
              <a:rPr lang="en-US" altLang="en-US" sz="2800" dirty="0" err="1"/>
              <a:t>apa</a:t>
            </a:r>
            <a:r>
              <a:rPr lang="en-US" altLang="en-US" sz="2800" dirty="0"/>
              <a:t>/</a:t>
            </a:r>
            <a:r>
              <a:rPr lang="en-US" altLang="en-US" sz="2800" dirty="0" err="1"/>
              <a:t>daro</a:t>
            </a:r>
            <a:r>
              <a:rPr lang="en-US" altLang="en-US" sz="2800" dirty="0"/>
              <a:t>)</a:t>
            </a:r>
          </a:p>
          <a:p>
            <a:r>
              <a:rPr lang="en-US" altLang="en-US" sz="2800" dirty="0"/>
              <a:t>Radiation and patients with DNA repair defects</a:t>
            </a:r>
          </a:p>
          <a:p>
            <a:r>
              <a:rPr lang="en-US" altLang="en-US" sz="2800" dirty="0"/>
              <a:t>Radiation and inhibitors of DNA repair (PARP and ATR) </a:t>
            </a:r>
          </a:p>
          <a:p>
            <a:r>
              <a:rPr lang="en-US" altLang="en-US" sz="2800" dirty="0"/>
              <a:t>Radiation and high dose testosterone</a:t>
            </a:r>
          </a:p>
          <a:p>
            <a:r>
              <a:rPr lang="en-US" altLang="en-US" sz="2800" dirty="0"/>
              <a:t>Radiation and various old/new </a:t>
            </a:r>
            <a:r>
              <a:rPr lang="en-US" altLang="en-US" sz="2800" dirty="0" err="1"/>
              <a:t>radiosensitizers</a:t>
            </a:r>
            <a:endParaRPr lang="en-US" altLang="en-US" sz="2800" dirty="0"/>
          </a:p>
          <a:p>
            <a:r>
              <a:rPr lang="en-US" altLang="en-US" sz="2800" dirty="0"/>
              <a:t>Radiation and immunotherapy (anti-PD-1, etc.)</a:t>
            </a: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852613"/>
          </a:xfrm>
        </p:spPr>
        <p:txBody>
          <a:bodyPr/>
          <a:lstStyle/>
          <a:p>
            <a:r>
              <a:rPr lang="en-US" altLang="en-US" sz="3600" b="1" dirty="0"/>
              <a:t>Genetically Heterogeneous Cancers a Challenge for “Molecularly Targeted”   Therapy but Radiation Kills Them All!</a:t>
            </a:r>
            <a:endParaRPr lang="en-GB" altLang="en-US" sz="3600" b="1" dirty="0"/>
          </a:p>
        </p:txBody>
      </p:sp>
      <p:sp>
        <p:nvSpPr>
          <p:cNvPr id="18435" name="Rectangle 7"/>
          <p:cNvSpPr>
            <a:spLocks noGrp="1"/>
          </p:cNvSpPr>
          <p:nvPr>
            <p:ph idx="4294967295"/>
          </p:nvPr>
        </p:nvSpPr>
        <p:spPr>
          <a:xfrm>
            <a:off x="1524000" y="2090738"/>
            <a:ext cx="9144000" cy="4427537"/>
          </a:xfrm>
        </p:spPr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marL="0" indent="0" algn="ctr">
              <a:buFontTx/>
              <a:buNone/>
              <a:defRPr/>
            </a:pPr>
            <a:r>
              <a:rPr lang="en-GB" dirty="0"/>
              <a:t>Berger et al. Nature 470:214-220, 2011 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852613"/>
            <a:ext cx="7693025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99741"/>
              </p:ext>
            </p:extLst>
          </p:nvPr>
        </p:nvGraphicFramePr>
        <p:xfrm>
          <a:off x="1219200" y="1905000"/>
          <a:ext cx="9448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Consulting Agreements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Advanced Accelerator Applications, AstraZeneca Pharmaceuticals LP, Bayer HealthCare Pharmaceuticals,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Bellicum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Bristol-Myers Squibb Company, Celgene Corporation, Constellation Pharmaceuticals,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Dendreon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EMD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Serono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Endocyte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Johnson &amp; Johnson Pharmaceuticals,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OncoGenex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Pfizer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Sanofi Genzyme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Bayer HealthCare Pharmaceuticals,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Endocyte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Innocrin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Johnson &amp; Johnson Pharmaceuticals, Sanofi Genzyme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009056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52400" y="6248400"/>
            <a:ext cx="7772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25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981200"/>
          </a:xfrm>
        </p:spPr>
        <p:txBody>
          <a:bodyPr/>
          <a:lstStyle/>
          <a:p>
            <a:r>
              <a:rPr lang="en-US" dirty="0"/>
              <a:t>For a patient presenting with hormone-sensitive metastatic prostate cancer and bone metastases for whom you are about to initiate ADT with or without docetaxel or </a:t>
            </a:r>
            <a:r>
              <a:rPr lang="en-US" dirty="0" err="1"/>
              <a:t>abiraterone</a:t>
            </a:r>
            <a:r>
              <a:rPr lang="en-US" dirty="0"/>
              <a:t>, do you generally administer either </a:t>
            </a:r>
            <a:r>
              <a:rPr lang="en-US" dirty="0" err="1"/>
              <a:t>denosumab</a:t>
            </a:r>
            <a:r>
              <a:rPr lang="en-US" dirty="0"/>
              <a:t> or </a:t>
            </a:r>
            <a:r>
              <a:rPr lang="en-US" dirty="0" err="1"/>
              <a:t>zoledronic</a:t>
            </a:r>
            <a:r>
              <a:rPr lang="en-US" dirty="0"/>
              <a:t> acid?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63518" y="2473019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4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4850" y="2492216"/>
            <a:ext cx="2285207" cy="19492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Yes,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denosumab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3507495"/>
            <a:ext cx="2417657" cy="2264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Yes, either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denosumab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 or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zoledronic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 acid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82105" y="3460896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1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341769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33256" y="4773145"/>
            <a:ext cx="1836801" cy="2522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No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604228" y="4625670"/>
            <a:ext cx="517629" cy="183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20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 descr="Squar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2408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quar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2408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quar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2408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quar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9" y="2408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9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0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81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52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23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94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65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36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07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78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49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20" y="451167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4922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4922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4922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9" y="4922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0" y="4922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8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52400" y="6248400"/>
            <a:ext cx="7772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 patient with metastatic prostate cancer to the bone who is receiving a secondary hormonal therapy, would you add bone-targeted treatment?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4850" y="2308614"/>
            <a:ext cx="2285207" cy="19492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Yes,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denosumab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850" y="3198682"/>
            <a:ext cx="2285207" cy="2315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Yes,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zoledronic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 acid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4040" y="3201476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4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312608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312608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312608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9" y="312608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145814" y="2261894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14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408389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84850" y="4170390"/>
            <a:ext cx="2285207" cy="1773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Yes, radium-223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132734" y="4197884"/>
            <a:ext cx="517629" cy="183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1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5084852"/>
            <a:ext cx="41148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578372" y="5181600"/>
            <a:ext cx="517629" cy="183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6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33255" y="5164477"/>
            <a:ext cx="1836801" cy="2522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No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Picture 34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9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0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81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34" y="5084852"/>
            <a:ext cx="41148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42" y="5084852"/>
            <a:ext cx="41148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50" y="5084852"/>
            <a:ext cx="41148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8" y="5084852"/>
            <a:ext cx="41148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64" y="5084852"/>
            <a:ext cx="41148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52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23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94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65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36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07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78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qua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49" y="21971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1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/>
          <p:cNvSpPr>
            <a:spLocks/>
          </p:cNvSpPr>
          <p:nvPr/>
        </p:nvSpPr>
        <p:spPr bwMode="auto">
          <a:xfrm>
            <a:off x="152400" y="6248400"/>
            <a:ext cx="7772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2057400"/>
          </a:xfrm>
        </p:spPr>
        <p:txBody>
          <a:bodyPr/>
          <a:lstStyle/>
          <a:p>
            <a:r>
              <a:rPr lang="en-US" dirty="0"/>
              <a:t>A 68-year-old man who is receiving </a:t>
            </a:r>
            <a:r>
              <a:rPr lang="en-US" dirty="0" err="1"/>
              <a:t>abiraterone</a:t>
            </a:r>
            <a:r>
              <a:rPr lang="en-US" dirty="0"/>
              <a:t> for metastatic prostate cancer to the bone responds for 6 months and then begins experiencing subtle bone discomfort along with weight loss and fatigue. Imaging reveals new bone metastases. What would be your treatment approach?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43600" y="238594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4850" y="2420374"/>
            <a:ext cx="2285207" cy="19492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Radium-223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4850" y="3500972"/>
            <a:ext cx="2285207" cy="2315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Docetaxel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231689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4541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33256" y="4610310"/>
            <a:ext cx="1836801" cy="2522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Continue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abiraterone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 and </a:t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add radium-223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49571" y="4655832"/>
            <a:ext cx="517629" cy="183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2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4541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592838" y="3239294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16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9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0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81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52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231689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231689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9" y="231689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0" y="231689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81" y="231689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52" y="231689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23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94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65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36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07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78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49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20" y="31702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358940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5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2209800" y="1828800"/>
          <a:ext cx="7848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5092420" y="190500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u="sng" dirty="0">
                <a:solidFill>
                  <a:srgbClr val="FFFFFF"/>
                </a:solidFill>
                <a:latin typeface="Arial"/>
                <a:ea typeface="ＭＳ 明朝" charset="-128"/>
              </a:rPr>
              <a:t>MEDIAN: 15 times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6200" y="5635824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Months</a:t>
            </a: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3"/>
          <p:cNvSpPr>
            <a:spLocks/>
          </p:cNvSpPr>
          <p:nvPr/>
        </p:nvSpPr>
        <p:spPr bwMode="auto">
          <a:xfrm>
            <a:off x="152400" y="6248400"/>
            <a:ext cx="7772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25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Approximately how many times in the past year have you sent a patient for treatment with radium-223?</a:t>
            </a:r>
          </a:p>
        </p:txBody>
      </p:sp>
    </p:spTree>
    <p:extLst>
      <p:ext uri="{BB962C8B-B14F-4D97-AF65-F5344CB8AC3E}">
        <p14:creationId xmlns:p14="http://schemas.microsoft.com/office/powerpoint/2010/main" val="2126090139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52400" y="6248400"/>
            <a:ext cx="7772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10362724" cy="1737360"/>
          </a:xfrm>
        </p:spPr>
        <p:txBody>
          <a:bodyPr/>
          <a:lstStyle/>
          <a:p>
            <a:r>
              <a:rPr lang="en-US" dirty="0"/>
              <a:t>Based on available data and your own clinical experience, do you believe that radium-223 relieves pain?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150500" y="2731388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19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29695" y="2940110"/>
            <a:ext cx="2285207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Yes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29695" y="4191000"/>
            <a:ext cx="2285207" cy="2942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No</a:t>
            </a:r>
            <a:endParaRPr lang="en-US" sz="18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990185" y="4236232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5" name="Picture 14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1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1" y="4160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5" y="4160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5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43" y="4160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43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03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31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31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59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19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47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28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28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56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616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44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872" y="26623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1" y="3094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5" y="3094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43" y="3094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87" y="4160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1" y="4160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35" y="41608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03" y="3094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3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observed an improvement in bone pain in any patient receiving radium-223? Please describe: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769" y="1295400"/>
            <a:ext cx="10362724" cy="502761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Dramatic response in pain in a 70-year-old man with multiple bone metastases</a:t>
            </a:r>
          </a:p>
          <a:p>
            <a:pPr eaLnBrk="1" hangingPunct="1">
              <a:buFont typeface="Arial" charset="0"/>
              <a:buChar char="•"/>
            </a:pPr>
            <a:r>
              <a:rPr lang="en-US" sz="2300" dirty="0" err="1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mCRPC</a:t>
            </a: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patient on </a:t>
            </a:r>
            <a:r>
              <a:rPr lang="en-US" sz="2300" dirty="0" err="1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abiraterone</a:t>
            </a: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with new painful bone met that improved soon after the first dose of radium-223 </a:t>
            </a:r>
          </a:p>
          <a:p>
            <a:pPr eaLnBrk="1" hangingPunct="1">
              <a:buFont typeface="Arial" charset="0"/>
              <a:buChar char="•"/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Many such patients</a:t>
            </a: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 male, extensive bone </a:t>
            </a:r>
            <a:r>
              <a:rPr lang="en-US" altLang="en-US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was able to reduce narcotic dose, but still required narcotics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whose pain subsided after first dose</a:t>
            </a:r>
            <a:r>
              <a:rPr lang="mr-IN" altLang="en-US" sz="2300" dirty="0">
                <a:solidFill>
                  <a:srgbClr val="FFFFFF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however the majority do not get dramatic pain improvement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patients having decreasing pain while on therapy. Generally it occurs 2-3 months later.  Some may experience pain flare before improving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patient whose pain responded after 2nd injection of radium-223</a:t>
            </a:r>
          </a:p>
        </p:txBody>
      </p:sp>
    </p:spTree>
    <p:extLst>
      <p:ext uri="{BB962C8B-B14F-4D97-AF65-F5344CB8AC3E}">
        <p14:creationId xmlns:p14="http://schemas.microsoft.com/office/powerpoint/2010/main" val="1141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5505E1A7-B712-45E1-AD5D-0D9831649FF6}"/>
</file>

<file path=customXml/itemProps2.xml><?xml version="1.0" encoding="utf-8"?>
<ds:datastoreItem xmlns:ds="http://schemas.openxmlformats.org/officeDocument/2006/customXml" ds:itemID="{B9814A86-BB9F-40F5-81F4-7A4E06C246F9}"/>
</file>

<file path=customXml/itemProps3.xml><?xml version="1.0" encoding="utf-8"?>
<ds:datastoreItem xmlns:ds="http://schemas.openxmlformats.org/officeDocument/2006/customXml" ds:itemID="{723830EC-3436-4767-A9F9-C9955BA9E2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13206</TotalTime>
  <Words>985</Words>
  <Application>Microsoft Macintosh PowerPoint</Application>
  <PresentationFormat>Widescreen</PresentationFormat>
  <Paragraphs>208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MS PGothic</vt:lpstr>
      <vt:lpstr>ＭＳ Ｐゴシック</vt:lpstr>
      <vt:lpstr>ＭＳ 明朝</vt:lpstr>
      <vt:lpstr>Times New Roman</vt:lpstr>
      <vt:lpstr>ヒラギノ角ゴ Pro W3</vt:lpstr>
      <vt:lpstr>Default Design</vt:lpstr>
      <vt:lpstr>2_Blank Presentation</vt:lpstr>
      <vt:lpstr>3_Blank Presentation</vt:lpstr>
      <vt:lpstr>1_Blank Presentation</vt:lpstr>
      <vt:lpstr>4_Blank Presentation</vt:lpstr>
      <vt:lpstr>PowerPoint Presentation</vt:lpstr>
      <vt:lpstr>Bone Targeted Therapies and Other Emerging Radiopharmaceuticals</vt:lpstr>
      <vt:lpstr>Disclosures</vt:lpstr>
      <vt:lpstr>For a patient presenting with hormone-sensitive metastatic prostate cancer and bone metastases for whom you are about to initiate ADT with or without docetaxel or abiraterone, do you generally administer either denosumab or zoledronic acid?</vt:lpstr>
      <vt:lpstr>For a patient with metastatic prostate cancer to the bone who is receiving a secondary hormonal therapy, would you add bone-targeted treatment?</vt:lpstr>
      <vt:lpstr>A 68-year-old man who is receiving abiraterone for metastatic prostate cancer to the bone responds for 6 months and then begins experiencing subtle bone discomfort along with weight loss and fatigue. Imaging reveals new bone metastases. What would be your treatment approach?</vt:lpstr>
      <vt:lpstr>Approximately how many times in the past year have you sent a patient for treatment with radium-223?</vt:lpstr>
      <vt:lpstr>Based on available data and your own clinical experience, do you believe that radium-223 relieves pain?</vt:lpstr>
      <vt:lpstr>Have you observed an improvement in bone pain in any patient receiving radium-223? Please describe:</vt:lpstr>
      <vt:lpstr>How frequently does treatment with radium-223 lead to clinically relevant cytopenias?</vt:lpstr>
      <vt:lpstr>Challenges: Advanced prostate cancer is a heterogeneous group of diseases filled with targets, many of which are undruggable</vt:lpstr>
      <vt:lpstr> Key Challenges in Treating Advanced Prostate Cancer</vt:lpstr>
      <vt:lpstr>              Radium-223: An Alpha-Emitter with Preferential Uptake in the Stroma of Osteoblastic Lesions               </vt:lpstr>
      <vt:lpstr>PowerPoint Presentation</vt:lpstr>
      <vt:lpstr>What we learned and did not learn with ALSYMPCA</vt:lpstr>
      <vt:lpstr>Can Radium add value to Abiraterone or Enzalutamide in Bone-Metastatic CRPC? Two trials initiated……</vt:lpstr>
      <vt:lpstr>ERA 223 trial stopped early and unblinded by IDMC for safety reasons</vt:lpstr>
      <vt:lpstr>Did “flare” induced by hormonal agents lead to deleterious radium-223 effects on healing bone?</vt:lpstr>
      <vt:lpstr>If ‘concomitant” hormonal therapy is used, when should radium-223 be added?</vt:lpstr>
      <vt:lpstr>Radium-223 Only Goes to Bone!  ……..but tumors in other locations cannot be neglected</vt:lpstr>
      <vt:lpstr>PSMA, highly expressed in prostate cancer, can be targeted with small molecules, antibodies, diabodies, minibodies, etc.   </vt:lpstr>
      <vt:lpstr>PSMA binding molecules can be chelated to therapeutic  agents, such as Lu-177,  Bi-213, Ac-225, etc.  </vt:lpstr>
      <vt:lpstr>PowerPoint Presentation</vt:lpstr>
      <vt:lpstr>Alphas may be better than betas….. so we need tumor targeted alpha emitters</vt:lpstr>
      <vt:lpstr>Radio-conjugates: PSMA targeted alpha emitters (Actinium-225) as 9th line treatment Kratochwil et a. J Nuc Med 57: 1-4, 2016 </vt:lpstr>
      <vt:lpstr> Explorations with Targeted Radiation</vt:lpstr>
      <vt:lpstr>Genetically Heterogeneous Cancers a Challenge for “Molecularly Targeted”   Therapy but Radiation Kills Them All!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720</cp:revision>
  <cp:lastPrinted>2018-02-08T23:57:04Z</cp:lastPrinted>
  <dcterms:created xsi:type="dcterms:W3CDTF">2004-03-19T04:28:50Z</dcterms:created>
  <dcterms:modified xsi:type="dcterms:W3CDTF">2018-02-13T13:18:16Z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