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8" r:id="rId3"/>
  </p:sldMasterIdLst>
  <p:notesMasterIdLst>
    <p:notesMasterId r:id="rId23"/>
  </p:notesMasterIdLst>
  <p:sldIdLst>
    <p:sldId id="299" r:id="rId4"/>
    <p:sldId id="269" r:id="rId5"/>
    <p:sldId id="281" r:id="rId6"/>
    <p:sldId id="294" r:id="rId7"/>
    <p:sldId id="295" r:id="rId8"/>
    <p:sldId id="296" r:id="rId9"/>
    <p:sldId id="298" r:id="rId10"/>
    <p:sldId id="277" r:id="rId11"/>
    <p:sldId id="257" r:id="rId12"/>
    <p:sldId id="261" r:id="rId13"/>
    <p:sldId id="262" r:id="rId14"/>
    <p:sldId id="263" r:id="rId15"/>
    <p:sldId id="259" r:id="rId16"/>
    <p:sldId id="278" r:id="rId17"/>
    <p:sldId id="264" r:id="rId18"/>
    <p:sldId id="279" r:id="rId19"/>
    <p:sldId id="276" r:id="rId20"/>
    <p:sldId id="280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5" autoAdjust="0"/>
    <p:restoredTop sz="95872"/>
  </p:normalViewPr>
  <p:slideViewPr>
    <p:cSldViewPr snapToGrid="0">
      <p:cViewPr>
        <p:scale>
          <a:sx n="100" d="100"/>
          <a:sy n="100" d="100"/>
        </p:scale>
        <p:origin x="96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heme" Target="theme/theme1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8" Type="http://schemas.openxmlformats.org/officeDocument/2006/relationships/slide" Target="slides/slide5.xml"/><Relationship Id="rId21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5" Type="http://schemas.openxmlformats.org/officeDocument/2006/relationships/viewProps" Target="viewProps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7" Type="http://schemas.openxmlformats.org/officeDocument/2006/relationships/slide" Target="slides/slide4.xml"/><Relationship Id="rId20" Type="http://schemas.openxmlformats.org/officeDocument/2006/relationships/slide" Target="slides/slide17.xml"/><Relationship Id="rId16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29" Type="http://schemas.openxmlformats.org/officeDocument/2006/relationships/customXml" Target="../customXml/item2.xml"/><Relationship Id="rId24" Type="http://schemas.openxmlformats.org/officeDocument/2006/relationships/presProps" Target="presProps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5" Type="http://schemas.openxmlformats.org/officeDocument/2006/relationships/slide" Target="slides/slide2.xml"/><Relationship Id="rId28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9" Type="http://schemas.openxmlformats.org/officeDocument/2006/relationships/slide" Target="slides/slide6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Relationship Id="rId14" Type="http://schemas.openxmlformats.org/officeDocument/2006/relationships/slide" Target="slides/slide11.xml"/><Relationship Id="rId4" Type="http://schemas.openxmlformats.org/officeDocument/2006/relationships/slide" Target="slides/slide1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BE4F9-EC5E-4A27-8ACE-45DBCDBA8DC9}" type="datetimeFigureOut">
              <a:rPr lang="en-US" smtClean="0"/>
              <a:t>2/13/18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62ECE-1B0D-43E0-8AB3-6F7965AC2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0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7FF88-02C7-964B-A17A-F0D35B65A0E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33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0FE1-EDC9-0B49-B812-991C9FDC462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0FE1-EDC9-0B49-B812-991C9FDC462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0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7FF88-02C7-964B-A17A-F0D35B65A0E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82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D7442-38ED-4D93-9BF4-0F6AC81573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9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72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2039-0510-4051-8BA4-638511D27CFF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2338-191F-4E7B-8788-6900960CE2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1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85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2039-0510-4051-8BA4-638511D27CFF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2338-191F-4E7B-8788-6900960CE2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2039-0510-4051-8BA4-638511D27CFF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2338-191F-4E7B-8788-6900960CE2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9186DF4E-181F-4635-9F03-0DDA223AEEC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8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8496" y="6381328"/>
            <a:ext cx="11432371" cy="21602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33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53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20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800"/>
            </a:lvl2pPr>
            <a:lvl3pPr marL="914332" indent="0">
              <a:buNone/>
              <a:defRPr sz="1600"/>
            </a:lvl3pPr>
            <a:lvl4pPr marL="1371498" indent="0">
              <a:buNone/>
              <a:defRPr sz="1400"/>
            </a:lvl4pPr>
            <a:lvl5pPr marL="1828664" indent="0">
              <a:buNone/>
              <a:defRPr sz="1400"/>
            </a:lvl5pPr>
            <a:lvl6pPr marL="2285830" indent="0">
              <a:buNone/>
              <a:defRPr sz="1400"/>
            </a:lvl6pPr>
            <a:lvl7pPr marL="2742994" indent="0">
              <a:buNone/>
              <a:defRPr sz="1400"/>
            </a:lvl7pPr>
            <a:lvl8pPr marL="3200160" indent="0">
              <a:buNone/>
              <a:defRPr sz="1400"/>
            </a:lvl8pPr>
            <a:lvl9pPr marL="365732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62091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91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2039-0510-4051-8BA4-638511D27CFF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2338-191F-4E7B-8788-6900960CE2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0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3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9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0"/>
            <a:ext cx="10363200" cy="2200275"/>
          </a:xfrm>
        </p:spPr>
        <p:txBody>
          <a:bodyPr anchor="b">
            <a:normAutofit/>
          </a:bodyPr>
          <a:lstStyle>
            <a:lvl1pPr algn="l">
              <a:defRPr sz="6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2039-0510-4051-8BA4-638511D27CFF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2338-191F-4E7B-8788-6900960CE2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3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49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"/>
            <a:ext cx="2590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1"/>
            <a:ext cx="75692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2039-0510-4051-8BA4-638511D27CFF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2338-191F-4E7B-8788-6900960CE2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667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667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2039-0510-4051-8BA4-638511D27CFF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2338-191F-4E7B-8788-6900960CE2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30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2039-0510-4051-8BA4-638511D27CFF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2338-191F-4E7B-8788-6900960CE2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2039-0510-4051-8BA4-638511D27CFF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2338-191F-4E7B-8788-6900960CE2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8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4"/>
            <a:ext cx="2852928" cy="4243615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2039-0510-4051-8BA4-638511D27CFF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2338-191F-4E7B-8788-6900960CE2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84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2039-0510-4051-8BA4-638511D27CFF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2338-191F-4E7B-8788-6900960CE2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6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fld id="{FC232039-0510-4051-8BA4-638511D27CFF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b="1">
                <a:solidFill>
                  <a:srgbClr val="FFFFFF"/>
                </a:solidFill>
              </a:defRPr>
            </a:lvl1pPr>
          </a:lstStyle>
          <a:p>
            <a:fld id="{DE402338-191F-4E7B-8788-6900960CE2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6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1219170" rtl="0" eaLnBrk="1" latinLnBrk="0" hangingPunct="1">
        <a:spcBef>
          <a:spcPct val="0"/>
        </a:spcBef>
        <a:buNone/>
        <a:defRPr sz="5333" kern="1200" spc="-133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indent="-243834" algn="l" defTabSz="121917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975336" indent="-243834" algn="l" defTabSz="121917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086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584920" indent="-182875" algn="l" defTabSz="121917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072588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2316422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2560256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91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38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6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32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498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66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74" indent="-34287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895" indent="-28573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2914" indent="-22858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080" indent="-22858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247" indent="-22858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412" indent="-22858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578" indent="-22858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744" indent="-22858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5910" indent="-22858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89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38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180493" y="2544640"/>
            <a:ext cx="74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Please note, these are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video-recorded proceedings from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live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CME event and may include the use of trade names and other raw, unedited content. 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4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Kinetics of onset and resolution of </a:t>
            </a:r>
            <a:br>
              <a:rPr lang="en-US" sz="4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skin and GI treatment related toxicity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6540" y="1600200"/>
            <a:ext cx="6598920" cy="48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028" y="6553200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Weber, Jeffrey S., et al. "Safety Profile of </a:t>
            </a:r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Nivolumab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 Monotherapy: A Pooled Analysis of Patients With Advanced Melanoma." </a:t>
            </a:r>
            <a:r>
              <a:rPr lang="en-US" sz="900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Clinical Oncology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 (2016)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3113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840" y="1667658"/>
            <a:ext cx="6506721" cy="4835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Kinetics of onset and resolution of endocrine, hepatic, pulmonary and renal treatment related toxicity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628" y="6516065"/>
            <a:ext cx="103908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Weber, Jeffrey S., et al. "Safety Profile of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Nivolumab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 Monotherapy: A Pooled Analysis of Patients With Advanced Melanoma." 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Clinical Oncology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 (2016)</a:t>
            </a:r>
            <a:endParaRPr lang="en-US" sz="1100" dirty="0"/>
          </a:p>
        </p:txBody>
      </p:sp>
      <p:sp>
        <p:nvSpPr>
          <p:cNvPr id="3" name="Left Arrow Callout 2"/>
          <p:cNvSpPr/>
          <p:nvPr/>
        </p:nvSpPr>
        <p:spPr>
          <a:xfrm>
            <a:off x="9092134" y="2325950"/>
            <a:ext cx="2892720" cy="2565646"/>
          </a:xfrm>
          <a:prstGeom prst="leftArrowCallout">
            <a:avLst>
              <a:gd name="adj1" fmla="val 23456"/>
              <a:gd name="adj2" fmla="val 17664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is usually appropriate to initiate replacement therapy and continue the checkpoint inhibitor </a:t>
            </a:r>
          </a:p>
        </p:txBody>
      </p:sp>
    </p:spTree>
    <p:extLst>
      <p:ext uri="{BB962C8B-B14F-4D97-AF65-F5344CB8AC3E}">
        <p14:creationId xmlns:p14="http://schemas.microsoft.com/office/powerpoint/2010/main" val="195652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123587"/>
            <a:ext cx="11116732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Occurrence of new treatment-related select adverse 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events of any grade over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346" y="1334070"/>
            <a:ext cx="6710777" cy="50895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9561" y="6581001"/>
            <a:ext cx="118428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Weber, Jeffrey S., et al. "Safety Profile of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Nivolumab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Monotherapy: A Pooled Analysis of Patients With Advanced Melanoma." 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Clinical Oncology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 (2016)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174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859" y="2402266"/>
            <a:ext cx="10815144" cy="383455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576 patients with melanoma treated with single agent </a:t>
            </a:r>
            <a:r>
              <a:rPr lang="en-US" dirty="0" err="1"/>
              <a:t>nivolumab</a:t>
            </a:r>
            <a:endParaRPr lang="en-US" dirty="0"/>
          </a:p>
          <a:p>
            <a:r>
              <a:rPr lang="en-US" dirty="0"/>
              <a:t>10% had severe (grade 3/4) treatment-related adverse effects</a:t>
            </a:r>
          </a:p>
          <a:p>
            <a:r>
              <a:rPr lang="en-US" dirty="0"/>
              <a:t>24% received systemic </a:t>
            </a:r>
            <a:r>
              <a:rPr lang="en-US" dirty="0" err="1"/>
              <a:t>immunomodulatory</a:t>
            </a:r>
            <a:r>
              <a:rPr lang="en-US" dirty="0"/>
              <a:t> drugs (i.e. steroids) </a:t>
            </a:r>
          </a:p>
          <a:p>
            <a:r>
              <a:rPr lang="en-US" dirty="0"/>
              <a:t>Receipt of IMs had no effect on response rate </a:t>
            </a:r>
          </a:p>
          <a:p>
            <a:pPr lvl="2"/>
            <a:r>
              <a:rPr lang="en-US" dirty="0"/>
              <a:t>29.8% for those who received IMs versus 31.8 % who did not</a:t>
            </a:r>
          </a:p>
          <a:p>
            <a:r>
              <a:rPr lang="en-US" dirty="0"/>
              <a:t>Adjusting for number of doses, response rate was higher in </a:t>
            </a:r>
            <a:r>
              <a:rPr lang="en-US" dirty="0" err="1"/>
              <a:t>pts</a:t>
            </a:r>
            <a:r>
              <a:rPr lang="en-US" dirty="0"/>
              <a:t> who experienced treatment related AEs</a:t>
            </a:r>
          </a:p>
          <a:p>
            <a:pPr lvl="1"/>
            <a:r>
              <a:rPr lang="en-US" dirty="0"/>
              <a:t>Do Treatment related AEs predict efficacy?</a:t>
            </a:r>
          </a:p>
          <a:p>
            <a:pPr lvl="1"/>
            <a:r>
              <a:rPr lang="en-US" dirty="0"/>
              <a:t>Do responding patients get more drug and are more prone to AEs?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60201"/>
          <a:stretch/>
        </p:blipFill>
        <p:spPr>
          <a:xfrm>
            <a:off x="1563800" y="396832"/>
            <a:ext cx="8806492" cy="1013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7867"/>
          <a:stretch/>
        </p:blipFill>
        <p:spPr>
          <a:xfrm>
            <a:off x="1443022" y="1194653"/>
            <a:ext cx="8806492" cy="10729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220" y="6489731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Weber, Jeffrey S., et al. "Safety Profile of </a:t>
            </a:r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Nivolumab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 Monotherapy: A Pooled Analysis of Patients With Advanced Melanoma." </a:t>
            </a:r>
            <a:r>
              <a:rPr lang="en-US" sz="900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Clinical Oncology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 (2017)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0635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1339"/>
            <a:ext cx="10972800" cy="990600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rgbClr val="22497D"/>
                </a:solidFill>
              </a:rPr>
              <a:t>Immune-mediated adverse events on Checkmate 214: </a:t>
            </a:r>
            <a:r>
              <a:rPr lang="en-US" sz="4200" dirty="0" err="1">
                <a:solidFill>
                  <a:srgbClr val="22497D"/>
                </a:solidFill>
              </a:rPr>
              <a:t>Ipi</a:t>
            </a:r>
            <a:r>
              <a:rPr lang="en-US" sz="4200" dirty="0">
                <a:solidFill>
                  <a:srgbClr val="22497D"/>
                </a:solidFill>
              </a:rPr>
              <a:t> + </a:t>
            </a:r>
            <a:r>
              <a:rPr lang="en-US" sz="4200" dirty="0" err="1">
                <a:solidFill>
                  <a:srgbClr val="22497D"/>
                </a:solidFill>
              </a:rPr>
              <a:t>Nivo</a:t>
            </a:r>
            <a:r>
              <a:rPr lang="en-US" sz="4200" dirty="0">
                <a:solidFill>
                  <a:srgbClr val="22497D"/>
                </a:solidFill>
              </a:rPr>
              <a:t> in RCC</a:t>
            </a:r>
            <a:endParaRPr lang="en-US" sz="42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523450"/>
              </p:ext>
            </p:extLst>
          </p:nvPr>
        </p:nvGraphicFramePr>
        <p:xfrm>
          <a:off x="609600" y="1580506"/>
          <a:ext cx="10706925" cy="4283675"/>
        </p:xfrm>
        <a:graphic>
          <a:graphicData uri="http://schemas.openxmlformats.org/drawingml/2006/table">
            <a:tbl>
              <a:tblPr firstRow="1"/>
              <a:tblGrid>
                <a:gridCol w="5685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99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14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896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strike="sng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203" marR="4220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NIVO + IPI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547</a:t>
                      </a:r>
                    </a:p>
                  </a:txBody>
                  <a:tcPr marL="42203" marR="4220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8D2A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95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Category, %</a:t>
                      </a:r>
                      <a:endParaRPr lang="en-US" sz="19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203" marR="42203" marT="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grade</a:t>
                      </a:r>
                      <a:endParaRPr lang="en-US" sz="19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203" marR="4220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8D2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3–4</a:t>
                      </a:r>
                      <a:endParaRPr lang="en-US" sz="19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203" marR="4220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8D2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63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Rash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63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Diarrhea/colitis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63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Hepatitis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63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Nephritis and renal dysfunction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63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Pneumonitis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363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Hypersensitivity/infusion reaction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63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Hypothyroidism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63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Hyperthyroidism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63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Adrenal insufficiency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363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4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Hypophysitis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363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Thyroiditis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63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Diabetes mellitus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33" marR="42333" marT="12700" marB="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20965" y="6038450"/>
            <a:ext cx="9173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6026" indent="-256026" eaLnBrk="0" fontAlgn="base" hangingPunct="0">
              <a:buClr>
                <a:srgbClr val="00457C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60% of patients treated with NIVO + IPI required systemic corticosteroids for an adverse event</a:t>
            </a:r>
          </a:p>
          <a:p>
            <a:pPr marL="256026" indent="-256026" eaLnBrk="0" fontAlgn="base" hangingPunct="0">
              <a:buClr>
                <a:srgbClr val="00457C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Secondary immunosuppression with infliximab (3%) and mycophenolic acid (1%) was reported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7250" y="6002749"/>
            <a:ext cx="9277166" cy="7265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8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Experience with checkpoint inhibitors in patients with history of autoimmune disease is limited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1537"/>
            <a:ext cx="10972800" cy="4194630"/>
          </a:xfrm>
        </p:spPr>
        <p:txBody>
          <a:bodyPr>
            <a:noAutofit/>
          </a:bodyPr>
          <a:lstStyle/>
          <a:p>
            <a:pPr>
              <a:spcBef>
                <a:spcPts val="1128"/>
              </a:spcBef>
            </a:pPr>
            <a:r>
              <a:rPr lang="en-US" sz="2300" dirty="0"/>
              <a:t>Trials exclude patients with a history of autoimmune disease</a:t>
            </a:r>
          </a:p>
          <a:p>
            <a:pPr>
              <a:spcBef>
                <a:spcPts val="1128"/>
              </a:spcBef>
            </a:pPr>
            <a:r>
              <a:rPr lang="en-US" sz="2300" dirty="0"/>
              <a:t>Retrospective/Registry data:</a:t>
            </a:r>
          </a:p>
          <a:p>
            <a:pPr lvl="1">
              <a:spcBef>
                <a:spcPts val="1128"/>
              </a:spcBef>
            </a:pPr>
            <a:r>
              <a:rPr lang="en-US" sz="2300" u="sng" dirty="0"/>
              <a:t>Mayo experience:</a:t>
            </a:r>
            <a:r>
              <a:rPr lang="en-US" sz="2300" dirty="0"/>
              <a:t> 6/12 </a:t>
            </a:r>
            <a:r>
              <a:rPr lang="en-US" sz="2300" b="1" dirty="0">
                <a:solidFill>
                  <a:srgbClr val="FF0000"/>
                </a:solidFill>
              </a:rPr>
              <a:t>(50%) </a:t>
            </a:r>
            <a:r>
              <a:rPr lang="en-US" sz="2300" dirty="0"/>
              <a:t>of patients with pre-existing </a:t>
            </a:r>
            <a:r>
              <a:rPr lang="en-US" sz="2300" dirty="0" err="1"/>
              <a:t>rheumatological</a:t>
            </a:r>
            <a:r>
              <a:rPr lang="en-US" sz="2300" dirty="0"/>
              <a:t> disease treated with ICB experienced </a:t>
            </a:r>
            <a:r>
              <a:rPr lang="en-US" sz="2300" dirty="0" err="1"/>
              <a:t>irAEs</a:t>
            </a:r>
            <a:r>
              <a:rPr lang="en-US" sz="2300" dirty="0"/>
              <a:t> </a:t>
            </a:r>
          </a:p>
          <a:p>
            <a:pPr lvl="1">
              <a:spcBef>
                <a:spcPts val="1128"/>
              </a:spcBef>
            </a:pPr>
            <a:r>
              <a:rPr lang="en-US" sz="2300" u="sng" dirty="0"/>
              <a:t>The French Experience:</a:t>
            </a:r>
            <a:r>
              <a:rPr lang="en-US" sz="2300" dirty="0"/>
              <a:t> 20/45 patients </a:t>
            </a:r>
            <a:r>
              <a:rPr lang="en-US" sz="2300" b="1" dirty="0">
                <a:solidFill>
                  <a:srgbClr val="FF0000"/>
                </a:solidFill>
              </a:rPr>
              <a:t>(44%) </a:t>
            </a:r>
            <a:r>
              <a:rPr lang="en-US" sz="2300" dirty="0"/>
              <a:t>presented with at least one </a:t>
            </a:r>
            <a:r>
              <a:rPr lang="en-US" sz="2300" dirty="0" err="1"/>
              <a:t>irAE</a:t>
            </a:r>
            <a:r>
              <a:rPr lang="en-US" sz="2300" dirty="0"/>
              <a:t>: eleven of these were associated with a pre-existing AID (‘AID flare’). Treatment with anti-PD-1 antibodies was maintained in 15 of the 20 patients with an </a:t>
            </a:r>
            <a:r>
              <a:rPr lang="en-US" sz="2300" dirty="0" err="1"/>
              <a:t>irAE</a:t>
            </a:r>
            <a:r>
              <a:rPr lang="en-US" sz="2300" dirty="0"/>
              <a:t>.</a:t>
            </a:r>
          </a:p>
          <a:p>
            <a:pPr>
              <a:spcBef>
                <a:spcPts val="1128"/>
              </a:spcBef>
            </a:pPr>
            <a:r>
              <a:rPr lang="en-US" sz="2300" dirty="0"/>
              <a:t>Careful risk/benefit discussion with patients is important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278" y="6246167"/>
            <a:ext cx="1186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Richter,  et al. Cancer immunotherapy in patients with preexisting rheumatologic disease: the Mayo Clinic experience. </a:t>
            </a:r>
            <a:r>
              <a:rPr lang="en-US" sz="1200" i="1" dirty="0"/>
              <a:t>Arthritis </a:t>
            </a:r>
            <a:r>
              <a:rPr lang="en-US" sz="1200" i="1" dirty="0" err="1"/>
              <a:t>Rheumatol</a:t>
            </a:r>
            <a:r>
              <a:rPr lang="en-US" sz="1200" i="1" dirty="0"/>
              <a:t>.  </a:t>
            </a:r>
            <a:r>
              <a:rPr lang="en-US" sz="1200" dirty="0"/>
              <a:t>(2018)</a:t>
            </a:r>
          </a:p>
          <a:p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Danlos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., et al. "Safety and efficacy of anti-programmed death 1 antibodies in patients with cancer and pre-existing autoimmune or inflammatory disease." </a:t>
            </a:r>
            <a:r>
              <a:rPr lang="en-US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Eur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 J Cancer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 (2017)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198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Work-up of a Suspected </a:t>
            </a:r>
            <a:r>
              <a:rPr lang="en-US" sz="4400" dirty="0" err="1"/>
              <a:t>irAE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Patients with new or worsening toxicities should be evaluated for an </a:t>
            </a:r>
            <a:r>
              <a:rPr lang="en-US" sz="2400" dirty="0" err="1"/>
              <a:t>irAE</a:t>
            </a:r>
            <a:r>
              <a:rPr lang="en-US" sz="2400" dirty="0"/>
              <a:t>, particularly once other causes such as disease progression have been excluded</a:t>
            </a:r>
          </a:p>
          <a:p>
            <a:r>
              <a:rPr lang="en-US" sz="2400" dirty="0"/>
              <a:t>Work-up should be tailored to the signs or symptoms in question, and when possible, performed in conjunction with specialists in the relevant field</a:t>
            </a:r>
          </a:p>
          <a:p>
            <a:r>
              <a:rPr lang="en-US" sz="2400" dirty="0"/>
              <a:t>Do not delay potentially life-saving immunosuppressive treatment while a work-up is being pursued</a:t>
            </a:r>
          </a:p>
          <a:p>
            <a:r>
              <a:rPr lang="en-US" sz="2400" dirty="0"/>
              <a:t>Patients with signs or symptoms warranting hospital admission or that are potentially life threatening should be treated with corticosteroids at 1-2 mg/kg while the work-up is still under way, if necessary, to minimize treatment-related morbidity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253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4" y="264629"/>
            <a:ext cx="11653256" cy="1839383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Immune related adverse event management algorithms are available through ESMO and planned through NCCN/ASCO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592" y="1315485"/>
            <a:ext cx="9717607" cy="4792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474" y="30006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26295" y="6177829"/>
            <a:ext cx="12504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Management of toxicities from immunotherapy: ESMO Clinical Practice Guidelines for diagnosis, treatment and follow-up.  Annals of Oncology, 2017</a:t>
            </a:r>
          </a:p>
          <a:p>
            <a:pPr algn="ctr"/>
            <a:r>
              <a:rPr lang="en-US" sz="1400" dirty="0"/>
              <a:t>http://www.esmo.org/Guidelines/Supportive-and-Palliative-Care/Management-of-Toxicities-from-Immunotherapy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7317" y="2343190"/>
            <a:ext cx="1633492" cy="1748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Excerpt of pneumonitis guidelines from ESMO</a:t>
            </a:r>
          </a:p>
        </p:txBody>
      </p:sp>
    </p:spTree>
    <p:extLst>
      <p:ext uri="{BB962C8B-B14F-4D97-AF65-F5344CB8AC3E}">
        <p14:creationId xmlns:p14="http://schemas.microsoft.com/office/powerpoint/2010/main" val="28851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Patient and community education is key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0691" y="1890481"/>
            <a:ext cx="5915025" cy="4171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84" y="2103547"/>
            <a:ext cx="5306108" cy="300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9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Managing autoimmune AEs: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Early detection is key</a:t>
            </a:r>
          </a:p>
          <a:p>
            <a:r>
              <a:rPr lang="en-US" dirty="0"/>
              <a:t>It can be tricky to attribute symptoms to immunotherapy</a:t>
            </a:r>
          </a:p>
          <a:p>
            <a:r>
              <a:rPr lang="en-US" dirty="0"/>
              <a:t>Most are reversible with immunosuppression (steroids)</a:t>
            </a:r>
          </a:p>
          <a:p>
            <a:pPr lvl="1"/>
            <a:r>
              <a:rPr lang="en-US" dirty="0"/>
              <a:t>Typically start at high dose IV and then taper over 1-3 months</a:t>
            </a:r>
          </a:p>
          <a:p>
            <a:pPr lvl="1"/>
            <a:r>
              <a:rPr lang="en-US" dirty="0"/>
              <a:t>Exception: Adrenal insufficiency and hypothyroid need replacement hydrocortisone/levothyroxine, not immune suppressive doses of steroids.</a:t>
            </a:r>
          </a:p>
          <a:p>
            <a:r>
              <a:rPr lang="en-US" dirty="0"/>
              <a:t>No evidence that intervening with steroids curtails the antitumor efficacy of the agent</a:t>
            </a:r>
          </a:p>
          <a:p>
            <a:r>
              <a:rPr lang="en-US" dirty="0"/>
              <a:t>Autoimmune history predicts higher rate of immune related AEs on checkpoint inhibitors</a:t>
            </a:r>
          </a:p>
        </p:txBody>
      </p:sp>
    </p:spTree>
    <p:extLst>
      <p:ext uri="{BB962C8B-B14F-4D97-AF65-F5344CB8AC3E}">
        <p14:creationId xmlns:p14="http://schemas.microsoft.com/office/powerpoint/2010/main" val="17414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1176000" cy="1927225"/>
          </a:xfrm>
        </p:spPr>
        <p:txBody>
          <a:bodyPr/>
          <a:lstStyle/>
          <a:p>
            <a:r>
              <a:rPr lang="en-US" sz="4000" cap="none" dirty="0">
                <a:latin typeface="+mn-lt"/>
              </a:rPr>
              <a:t>MODULE 5: Incidence and Management of Toxicities Associated with Immune Checkpoint Inhibitors; Autoimmune Contraindications to Treatment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Elizabeth R. Plimack MD MS</a:t>
            </a:r>
          </a:p>
          <a:p>
            <a:r>
              <a:rPr lang="en-US" dirty="0"/>
              <a:t>Chief, Division of Genitourinary Medical Oncology</a:t>
            </a:r>
          </a:p>
          <a:p>
            <a:r>
              <a:rPr lang="en-US" dirty="0"/>
              <a:t>Director, Genitourinary Clinical Research</a:t>
            </a:r>
          </a:p>
          <a:p>
            <a:r>
              <a:rPr lang="en-US" dirty="0"/>
              <a:t>Associate Professor, Hematology/Oncology</a:t>
            </a:r>
          </a:p>
          <a:p>
            <a:r>
              <a:rPr lang="en-US" dirty="0"/>
              <a:t>Fox Chase Cancer Center, Temple Health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182" y="5257801"/>
            <a:ext cx="4056380" cy="131167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780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881529" y="2259096"/>
          <a:ext cx="8628284" cy="2567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9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21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8377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Advisory Committee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AstraZeneca Pharmaceuticals LP, Bristol-Myers Squibb Company,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Exelixis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, Genentech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BioOncology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, Horizon Pharma,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Inovio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Pharmaceuticals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, Lilly, Novartis, Pfizer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, Roche Laboratories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377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Contracted Research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Acceleron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Pharma,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Agensys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, a subsidiary of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Astellas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Pharma US, AstraZeneca Pharmaceuticals LP, Bristol-Myers Squibb Company, Merck, Peloton Therapeutics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, Pfizer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9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67" dirty="0">
                <a:solidFill>
                  <a:srgbClr val="BCE0E3"/>
                </a:solidFill>
                <a:latin typeface="Arial" charset="0"/>
                <a:ea typeface="Arial" charset="0"/>
                <a:cs typeface="Arial" charset="0"/>
              </a:rPr>
              <a:t>Case presentation 9: </a:t>
            </a:r>
            <a:r>
              <a:rPr lang="en-US" sz="3067" dirty="0" err="1">
                <a:solidFill>
                  <a:srgbClr val="BCE0E3"/>
                </a:solidFill>
                <a:latin typeface="Arial" charset="0"/>
                <a:ea typeface="Arial" charset="0"/>
                <a:cs typeface="Arial" charset="0"/>
              </a:rPr>
              <a:t>Dr</a:t>
            </a:r>
            <a:r>
              <a:rPr lang="en-US" sz="3067" dirty="0">
                <a:solidFill>
                  <a:srgbClr val="BCE0E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067" dirty="0" err="1">
                <a:solidFill>
                  <a:srgbClr val="BCE0E3"/>
                </a:solidFill>
                <a:latin typeface="Arial" charset="0"/>
                <a:ea typeface="Arial" charset="0"/>
                <a:cs typeface="Arial" charset="0"/>
              </a:rPr>
              <a:t>Favaro</a:t>
            </a:r>
            <a:endParaRPr lang="en-US" sz="3067" dirty="0">
              <a:solidFill>
                <a:srgbClr val="BCE0E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639" y="1462091"/>
            <a:ext cx="8346927" cy="5027612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800"/>
              </a:spcBef>
              <a:spcAft>
                <a:spcPts val="1200"/>
              </a:spcAft>
              <a:buNone/>
            </a:pPr>
            <a:r>
              <a:rPr lang="en-US" sz="2533" b="1" dirty="0">
                <a:solidFill>
                  <a:srgbClr val="FFC000"/>
                </a:solidFill>
              </a:rPr>
              <a:t>77-year-old man </a:t>
            </a:r>
          </a:p>
          <a:p>
            <a:pPr>
              <a:spcBef>
                <a:spcPts val="800"/>
              </a:spcBef>
            </a:pPr>
            <a:r>
              <a:rPr lang="en-US" sz="2533" dirty="0"/>
              <a:t>Papillary carcinoma of the kidney: PDGFR-beta, VEGFA amplification</a:t>
            </a:r>
          </a:p>
          <a:p>
            <a:pPr>
              <a:spcBef>
                <a:spcPts val="800"/>
              </a:spcBef>
            </a:pPr>
            <a:r>
              <a:rPr lang="en-US" sz="2533" dirty="0"/>
              <a:t>Extensive retroperitoneal lymphadenopathy</a:t>
            </a:r>
          </a:p>
          <a:p>
            <a:pPr>
              <a:spcBef>
                <a:spcPts val="800"/>
              </a:spcBef>
            </a:pPr>
            <a:r>
              <a:rPr lang="en-US" sz="2533" dirty="0">
                <a:sym typeface="Wingdings" pitchFamily="2" charset="2"/>
              </a:rPr>
              <a:t>Obese (280 </a:t>
            </a:r>
            <a:r>
              <a:rPr lang="en-US" sz="2533" dirty="0" err="1">
                <a:sym typeface="Wingdings" pitchFamily="2" charset="2"/>
              </a:rPr>
              <a:t>lbs</a:t>
            </a:r>
            <a:r>
              <a:rPr lang="en-US" sz="2533" dirty="0">
                <a:sym typeface="Wingdings" pitchFamily="2" charset="2"/>
              </a:rPr>
              <a:t>)</a:t>
            </a:r>
            <a:endParaRPr lang="en-US" sz="2533" dirty="0"/>
          </a:p>
          <a:p>
            <a:pPr>
              <a:spcBef>
                <a:spcPts val="800"/>
              </a:spcBef>
            </a:pPr>
            <a:r>
              <a:rPr lang="en-US" sz="2533" dirty="0"/>
              <a:t>Sunitinib </a:t>
            </a:r>
            <a:r>
              <a:rPr lang="en-US" sz="2533" dirty="0">
                <a:sym typeface="Wingdings" pitchFamily="2" charset="2"/>
              </a:rPr>
              <a:t> progression</a:t>
            </a:r>
          </a:p>
          <a:p>
            <a:pPr>
              <a:spcBef>
                <a:spcPts val="800"/>
              </a:spcBef>
            </a:pPr>
            <a:r>
              <a:rPr lang="en-US" sz="2533" dirty="0">
                <a:sym typeface="Wingdings" pitchFamily="2" charset="2"/>
              </a:rPr>
              <a:t>Checkpoint inhibitor  response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62" y="1462091"/>
            <a:ext cx="3262100" cy="1835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02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E2D07FC-3906-314E-AE73-AFAC6D6D21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" b="11567"/>
          <a:stretch/>
        </p:blipFill>
        <p:spPr>
          <a:xfrm>
            <a:off x="3067457" y="1011674"/>
            <a:ext cx="6057090" cy="55237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3166" y="361273"/>
            <a:ext cx="11504580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533" i="1" dirty="0">
                <a:solidFill>
                  <a:srgbClr val="FFFFFF"/>
                </a:solidFill>
              </a:rPr>
              <a:t>PET/CT prior to treatment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E648CA75-F8E3-DD4A-A301-7D71862D5FCA}"/>
              </a:ext>
            </a:extLst>
          </p:cNvPr>
          <p:cNvCxnSpPr>
            <a:cxnSpLocks/>
          </p:cNvCxnSpPr>
          <p:nvPr/>
        </p:nvCxnSpPr>
        <p:spPr bwMode="auto">
          <a:xfrm>
            <a:off x="4915458" y="3171407"/>
            <a:ext cx="400038" cy="42662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9750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3166" y="361273"/>
            <a:ext cx="11504580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533" i="1" dirty="0">
                <a:solidFill>
                  <a:srgbClr val="FFFFFF"/>
                </a:solidFill>
              </a:rPr>
              <a:t>PET/CT after treatment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4492770-25FA-7E48-9C65-8BB4F0C82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6" t="11291"/>
          <a:stretch/>
        </p:blipFill>
        <p:spPr>
          <a:xfrm>
            <a:off x="3067457" y="1011675"/>
            <a:ext cx="6057089" cy="55237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77634C02-66F9-9649-B258-E0DAD1010A4A}"/>
              </a:ext>
            </a:extLst>
          </p:cNvPr>
          <p:cNvCxnSpPr>
            <a:cxnSpLocks/>
          </p:cNvCxnSpPr>
          <p:nvPr/>
        </p:nvCxnSpPr>
        <p:spPr bwMode="auto">
          <a:xfrm>
            <a:off x="4915458" y="3171407"/>
            <a:ext cx="400038" cy="42662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8646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67" dirty="0">
                <a:solidFill>
                  <a:srgbClr val="BCE0E3"/>
                </a:solidFill>
                <a:latin typeface="Arial" charset="0"/>
                <a:ea typeface="Arial" charset="0"/>
                <a:cs typeface="Arial" charset="0"/>
              </a:rPr>
              <a:t>Case presentation 10: </a:t>
            </a:r>
            <a:r>
              <a:rPr lang="en-US" sz="3067" dirty="0" err="1">
                <a:solidFill>
                  <a:srgbClr val="BCE0E3"/>
                </a:solidFill>
                <a:latin typeface="Arial" charset="0"/>
                <a:ea typeface="Arial" charset="0"/>
                <a:cs typeface="Arial" charset="0"/>
              </a:rPr>
              <a:t>Dr</a:t>
            </a:r>
            <a:r>
              <a:rPr lang="en-US" sz="3067" dirty="0">
                <a:solidFill>
                  <a:srgbClr val="BCE0E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067" dirty="0" err="1">
                <a:solidFill>
                  <a:srgbClr val="BCE0E3"/>
                </a:solidFill>
                <a:latin typeface="Arial" charset="0"/>
                <a:ea typeface="Arial" charset="0"/>
                <a:cs typeface="Arial" charset="0"/>
              </a:rPr>
              <a:t>Rupard</a:t>
            </a:r>
            <a:endParaRPr lang="en-US" sz="3067" dirty="0">
              <a:solidFill>
                <a:srgbClr val="BCE0E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639" y="1462091"/>
            <a:ext cx="10553879" cy="5027612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800"/>
              </a:spcBef>
              <a:spcAft>
                <a:spcPts val="1200"/>
              </a:spcAft>
              <a:buNone/>
            </a:pPr>
            <a:r>
              <a:rPr lang="en-US" sz="2533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65-year-old woman </a:t>
            </a:r>
          </a:p>
          <a:p>
            <a:pPr>
              <a:spcBef>
                <a:spcPts val="800"/>
              </a:spcBef>
            </a:pPr>
            <a:r>
              <a:rPr lang="en-US" sz="2533" dirty="0">
                <a:latin typeface="Arial" panose="020B0604020202020204" pitchFamily="34" charset="0"/>
                <a:cs typeface="Arial" panose="020B0604020202020204" pitchFamily="34" charset="0"/>
              </a:rPr>
              <a:t>7/2016: RCC, liver and lung metastases</a:t>
            </a:r>
          </a:p>
          <a:p>
            <a:pPr lvl="1">
              <a:spcBef>
                <a:spcPts val="800"/>
              </a:spcBef>
            </a:pPr>
            <a:r>
              <a:rPr lang="en-US" sz="2533" dirty="0" err="1">
                <a:latin typeface="Arial" panose="020B0604020202020204" pitchFamily="34" charset="0"/>
                <a:cs typeface="Arial" panose="020B0604020202020204" pitchFamily="34" charset="0"/>
              </a:rPr>
              <a:t>pazopanib</a:t>
            </a:r>
            <a:endParaRPr lang="en-US" sz="25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r>
              <a:rPr lang="en-US" sz="2533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9/2016: L nephrectomy </a:t>
            </a:r>
          </a:p>
          <a:p>
            <a:pPr>
              <a:spcBef>
                <a:spcPts val="800"/>
              </a:spcBef>
            </a:pPr>
            <a:r>
              <a:rPr lang="en-US" sz="2533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12/2016: progression on imaging</a:t>
            </a:r>
          </a:p>
          <a:p>
            <a:pPr lvl="1">
              <a:spcBef>
                <a:spcPts val="800"/>
              </a:spcBef>
            </a:pPr>
            <a:r>
              <a:rPr lang="en-US" sz="2533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Checkpoint inhibitor started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63" y="1462091"/>
            <a:ext cx="3256692" cy="18349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3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3769"/>
            <a:ext cx="10972800" cy="990600"/>
          </a:xfrm>
        </p:spPr>
        <p:txBody>
          <a:bodyPr/>
          <a:lstStyle/>
          <a:p>
            <a:r>
              <a:rPr lang="en-US" dirty="0"/>
              <a:t>Name an -itis, Any -itis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03497916"/>
              </p:ext>
            </p:extLst>
          </p:nvPr>
        </p:nvGraphicFramePr>
        <p:xfrm>
          <a:off x="750277" y="1375559"/>
          <a:ext cx="9454719" cy="4991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02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9511">
                <a:tc>
                  <a:txBody>
                    <a:bodyPr/>
                    <a:lstStyle/>
                    <a:p>
                      <a:r>
                        <a:rPr lang="en-US" sz="2200" dirty="0"/>
                        <a:t>Organ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Reported Toxicities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511">
                <a:tc>
                  <a:txBody>
                    <a:bodyPr/>
                    <a:lstStyle/>
                    <a:p>
                      <a:r>
                        <a:rPr lang="en-US" sz="2200" dirty="0" err="1"/>
                        <a:t>Integumentary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Hives,</a:t>
                      </a:r>
                      <a:r>
                        <a:rPr lang="en-US" sz="1400" baseline="0" dirty="0"/>
                        <a:t> Eczema, </a:t>
                      </a:r>
                      <a:r>
                        <a:rPr lang="en-US" sz="1400" baseline="0" dirty="0" err="1"/>
                        <a:t>Vitiligo</a:t>
                      </a:r>
                      <a:r>
                        <a:rPr lang="en-US" sz="1400" baseline="0" dirty="0"/>
                        <a:t>, </a:t>
                      </a:r>
                      <a:r>
                        <a:rPr lang="en-US" sz="1400" baseline="0" dirty="0" err="1"/>
                        <a:t>Pemphigus</a:t>
                      </a:r>
                      <a:r>
                        <a:rPr lang="en-US" sz="1400" baseline="0" dirty="0"/>
                        <a:t>, </a:t>
                      </a:r>
                      <a:r>
                        <a:rPr lang="en-US" sz="1400" baseline="0" dirty="0" err="1"/>
                        <a:t>Lichenoid</a:t>
                      </a:r>
                      <a:r>
                        <a:rPr lang="en-US" sz="1400" baseline="0" dirty="0"/>
                        <a:t> Reactions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511">
                <a:tc>
                  <a:txBody>
                    <a:bodyPr/>
                    <a:lstStyle/>
                    <a:p>
                      <a:r>
                        <a:rPr lang="en-US" sz="2200" dirty="0"/>
                        <a:t>Gastrointestinal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Enterocolitis</a:t>
                      </a:r>
                      <a:r>
                        <a:rPr lang="en-US" sz="1400" dirty="0"/>
                        <a:t>, Pancreatitis, Gastritis, Celiac Disease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511">
                <a:tc>
                  <a:txBody>
                    <a:bodyPr/>
                    <a:lstStyle/>
                    <a:p>
                      <a:r>
                        <a:rPr lang="en-US" sz="2200" dirty="0"/>
                        <a:t>Hepatic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Autoimmune Hepatitis, </a:t>
                      </a:r>
                      <a:r>
                        <a:rPr lang="en-US" sz="1400" dirty="0" err="1"/>
                        <a:t>Sclerosing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Cholangitis</a:t>
                      </a:r>
                      <a:r>
                        <a:rPr lang="en-US" sz="1400" dirty="0"/>
                        <a:t>, Primary </a:t>
                      </a:r>
                      <a:r>
                        <a:rPr lang="en-US" sz="1400" dirty="0" err="1"/>
                        <a:t>Biliary</a:t>
                      </a:r>
                      <a:r>
                        <a:rPr lang="en-US" sz="1400" baseline="0" dirty="0"/>
                        <a:t> Cirrhosis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511">
                <a:tc>
                  <a:txBody>
                    <a:bodyPr/>
                    <a:lstStyle/>
                    <a:p>
                      <a:r>
                        <a:rPr lang="en-US" sz="2200" dirty="0"/>
                        <a:t>Renal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Interstitial Nephritis, </a:t>
                      </a:r>
                      <a:r>
                        <a:rPr lang="en-US" sz="1400" dirty="0" err="1"/>
                        <a:t>Nephrotic</a:t>
                      </a:r>
                      <a:r>
                        <a:rPr lang="en-US" sz="1400" dirty="0"/>
                        <a:t> Syndrome, Autoimmune</a:t>
                      </a:r>
                      <a:r>
                        <a:rPr lang="en-US" sz="1400" baseline="0" dirty="0"/>
                        <a:t> Nephropathy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9511">
                <a:tc>
                  <a:txBody>
                    <a:bodyPr/>
                    <a:lstStyle/>
                    <a:p>
                      <a:r>
                        <a:rPr lang="en-US" sz="2200" dirty="0"/>
                        <a:t>Pulmonary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Pneumonitis</a:t>
                      </a:r>
                      <a:r>
                        <a:rPr lang="en-US" sz="1400" dirty="0"/>
                        <a:t>, Interstitial Lung Disease, </a:t>
                      </a:r>
                      <a:r>
                        <a:rPr lang="en-US" sz="1400" dirty="0" err="1"/>
                        <a:t>Pleuritis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9511">
                <a:tc>
                  <a:txBody>
                    <a:bodyPr/>
                    <a:lstStyle/>
                    <a:p>
                      <a:r>
                        <a:rPr lang="en-US" sz="2200" dirty="0"/>
                        <a:t>Cardiac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Myocarditis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Pericarditis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Cardiomyopathy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9511">
                <a:tc>
                  <a:txBody>
                    <a:bodyPr/>
                    <a:lstStyle/>
                    <a:p>
                      <a:r>
                        <a:rPr lang="en-US" sz="2200" dirty="0"/>
                        <a:t>Endocrine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Hypo/Hyperthyroidism,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Hypophysitis</a:t>
                      </a:r>
                      <a:r>
                        <a:rPr lang="en-US" sz="1400" baseline="0" dirty="0"/>
                        <a:t>, Adrenal Insufficiency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8113">
                <a:tc>
                  <a:txBody>
                    <a:bodyPr/>
                    <a:lstStyle/>
                    <a:p>
                      <a:r>
                        <a:rPr lang="en-US" sz="2200" dirty="0"/>
                        <a:t>Neurologic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Encephalitis,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Guillain-Barre</a:t>
                      </a:r>
                      <a:r>
                        <a:rPr lang="en-US" sz="1400" baseline="0" dirty="0"/>
                        <a:t> Syndrome, Myasthenia Gravis, </a:t>
                      </a:r>
                      <a:r>
                        <a:rPr lang="en-US" sz="1400" baseline="0" dirty="0" err="1"/>
                        <a:t>Mononeuritis</a:t>
                      </a:r>
                      <a:r>
                        <a:rPr lang="en-US" sz="1400" baseline="0" dirty="0"/>
                        <a:t>, Autoimmune inner ear disease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8113">
                <a:tc>
                  <a:txBody>
                    <a:bodyPr/>
                    <a:lstStyle/>
                    <a:p>
                      <a:r>
                        <a:rPr lang="en-US" sz="2200" dirty="0"/>
                        <a:t>Hematologic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Hemolytic Anemia, Immune Thrombocytopenic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Purpura</a:t>
                      </a:r>
                      <a:r>
                        <a:rPr lang="en-US" sz="1400" baseline="0" dirty="0"/>
                        <a:t>, Thrombotic Thrombocytopenic </a:t>
                      </a:r>
                      <a:r>
                        <a:rPr lang="en-US" sz="1400" baseline="0" dirty="0" err="1"/>
                        <a:t>Purpura</a:t>
                      </a:r>
                      <a:r>
                        <a:rPr lang="en-US" sz="1400" baseline="0" dirty="0"/>
                        <a:t>, Hemophilia, Evans Syndrome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9511">
                <a:tc>
                  <a:txBody>
                    <a:bodyPr/>
                    <a:lstStyle/>
                    <a:p>
                      <a:r>
                        <a:rPr lang="en-US" sz="2200" dirty="0"/>
                        <a:t>Rheumatologic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Polyarthritis</a:t>
                      </a:r>
                      <a:r>
                        <a:rPr lang="en-US" sz="1400" dirty="0"/>
                        <a:t>, Systemic Lupus </a:t>
                      </a:r>
                      <a:r>
                        <a:rPr lang="en-US" sz="1400" dirty="0" err="1"/>
                        <a:t>Erythematosus</a:t>
                      </a:r>
                      <a:r>
                        <a:rPr lang="en-US" sz="1400" dirty="0"/>
                        <a:t>,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Antiphospholipid</a:t>
                      </a:r>
                      <a:r>
                        <a:rPr lang="en-US" sz="1400" baseline="0" dirty="0"/>
                        <a:t> Syndrome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08123" y="6488668"/>
            <a:ext cx="272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Slide: Matt Zibelman MD</a:t>
            </a:r>
          </a:p>
        </p:txBody>
      </p:sp>
    </p:spTree>
    <p:extLst>
      <p:ext uri="{BB962C8B-B14F-4D97-AF65-F5344CB8AC3E}">
        <p14:creationId xmlns:p14="http://schemas.microsoft.com/office/powerpoint/2010/main" val="25203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1814"/>
            <a:ext cx="36576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4" b="10416"/>
          <a:stretch>
            <a:fillRect/>
          </a:stretch>
        </p:blipFill>
        <p:spPr bwMode="auto">
          <a:xfrm>
            <a:off x="6477000" y="635110"/>
            <a:ext cx="4709776" cy="351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477000" y="6450712"/>
            <a:ext cx="416787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en-US" sz="1400" dirty="0">
                <a:solidFill>
                  <a:schemeClr val="tx1"/>
                </a:solidFill>
              </a:rPr>
              <a:t>Photos: E Plimack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33747" y="6507024"/>
            <a:ext cx="416787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en-US" sz="1400" dirty="0">
                <a:solidFill>
                  <a:schemeClr val="tx1"/>
                </a:solidFill>
              </a:rPr>
              <a:t>Minchot JM, et al. Eur J Cancer. 2016;54:139-148.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06" y="635110"/>
            <a:ext cx="5071203" cy="57656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1743" y="635110"/>
            <a:ext cx="1664676" cy="215444"/>
          </a:xfrm>
          <a:prstGeom prst="rect">
            <a:avLst/>
          </a:prstGeom>
          <a:solidFill>
            <a:srgbClr val="DBDCDE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Hypophysitis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0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9" ma:contentTypeDescription="Create a new document." ma:contentTypeScope="" ma:versionID="3f6dff938f4fcdf8da214b7bee4f4390">
  <xsd:schema xmlns:xsd="http://www.w3.org/2001/XMLSchema" xmlns:xs="http://www.w3.org/2001/XMLSchema" xmlns:p="http://schemas.microsoft.com/office/2006/metadata/properties" xmlns:ns2="96f1686b-f877-4eb8-89ab-3a67a5dc2612" xmlns:ns3="b4104d5b-b872-4636-a728-507be7308f43" targetNamespace="http://schemas.microsoft.com/office/2006/metadata/properties" ma:root="true" ma:fieldsID="f0de397315c461ca0fcb209ca18b41e9" ns2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Status" ma:index="16" nillable="true" ma:displayName="Status" ma:internalName="Status">
      <xsd:simpleType>
        <xsd:restriction base="dms:Choice">
          <xsd:enumeration value="Rejected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</documentManagement>
</p:properties>
</file>

<file path=customXml/itemProps1.xml><?xml version="1.0" encoding="utf-8"?>
<ds:datastoreItem xmlns:ds="http://schemas.openxmlformats.org/officeDocument/2006/customXml" ds:itemID="{EBDEC0FD-925F-4FBB-A937-393CBA76961B}"/>
</file>

<file path=customXml/itemProps2.xml><?xml version="1.0" encoding="utf-8"?>
<ds:datastoreItem xmlns:ds="http://schemas.openxmlformats.org/officeDocument/2006/customXml" ds:itemID="{2438C7DC-1CFB-45B4-B423-6B30ADE0A24D}"/>
</file>

<file path=customXml/itemProps3.xml><?xml version="1.0" encoding="utf-8"?>
<ds:datastoreItem xmlns:ds="http://schemas.openxmlformats.org/officeDocument/2006/customXml" ds:itemID="{71F72531-0347-4052-AEAE-E168D51F2DB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1016</Words>
  <Application>Microsoft Macintosh PowerPoint</Application>
  <PresentationFormat>Widescreen</PresentationFormat>
  <Paragraphs>146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MS PGothic</vt:lpstr>
      <vt:lpstr>ＭＳ Ｐゴシック</vt:lpstr>
      <vt:lpstr>Times New Roman</vt:lpstr>
      <vt:lpstr>Wingdings</vt:lpstr>
      <vt:lpstr>Arial</vt:lpstr>
      <vt:lpstr>Clarity</vt:lpstr>
      <vt:lpstr>Blank Presentation</vt:lpstr>
      <vt:lpstr>2_Blank Presentation</vt:lpstr>
      <vt:lpstr>PowerPoint Presentation</vt:lpstr>
      <vt:lpstr>MODULE 5: Incidence and Management of Toxicities Associated with Immune Checkpoint Inhibitors; Autoimmune Contraindications to Treatment</vt:lpstr>
      <vt:lpstr>Disclosures</vt:lpstr>
      <vt:lpstr>Case presentation 9: Dr Favaro</vt:lpstr>
      <vt:lpstr>PowerPoint Presentation</vt:lpstr>
      <vt:lpstr>PowerPoint Presentation</vt:lpstr>
      <vt:lpstr>Case presentation 10: Dr Rupard</vt:lpstr>
      <vt:lpstr>Name an -itis, Any -itis</vt:lpstr>
      <vt:lpstr>PowerPoint Presentation</vt:lpstr>
      <vt:lpstr>Kinetics of onset and resolution of  skin and GI treatment related toxicity</vt:lpstr>
      <vt:lpstr>Kinetics of onset and resolution of endocrine, hepatic, pulmonary and renal treatment related toxicity</vt:lpstr>
      <vt:lpstr>Occurrence of new treatment-related select adverse  events of any grade over time</vt:lpstr>
      <vt:lpstr>PowerPoint Presentation</vt:lpstr>
      <vt:lpstr>Immune-mediated adverse events on Checkmate 214: Ipi + Nivo in RCC</vt:lpstr>
      <vt:lpstr>Experience with checkpoint inhibitors in patients with history of autoimmune disease is limited</vt:lpstr>
      <vt:lpstr>Work-up of a Suspected irAE</vt:lpstr>
      <vt:lpstr>Immune related adverse event management algorithms are available through ESMO and planned through NCCN/ASCO</vt:lpstr>
      <vt:lpstr>Patient and community education is key</vt:lpstr>
      <vt:lpstr>Managing autoimmune AEs: Key Points</vt:lpstr>
    </vt:vector>
  </TitlesOfParts>
  <Manager/>
  <Company>Research To Practice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Microsoft Office User</cp:lastModifiedBy>
  <cp:revision>61</cp:revision>
  <cp:lastPrinted>2018-02-10T01:55:55Z</cp:lastPrinted>
  <dcterms:created xsi:type="dcterms:W3CDTF">2017-05-08T17:07:21Z</dcterms:created>
  <dcterms:modified xsi:type="dcterms:W3CDTF">2018-02-13T13:28:23Z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