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93" r:id="rId3"/>
    <p:sldMasterId id="2147483760" r:id="rId4"/>
    <p:sldMasterId id="2147483784" r:id="rId5"/>
  </p:sldMasterIdLst>
  <p:notesMasterIdLst>
    <p:notesMasterId r:id="rId27"/>
  </p:notesMasterIdLst>
  <p:handoutMasterIdLst>
    <p:handoutMasterId r:id="rId28"/>
  </p:handoutMasterIdLst>
  <p:sldIdLst>
    <p:sldId id="707" r:id="rId6"/>
    <p:sldId id="256" r:id="rId7"/>
    <p:sldId id="692" r:id="rId8"/>
    <p:sldId id="702" r:id="rId9"/>
    <p:sldId id="695" r:id="rId10"/>
    <p:sldId id="689" r:id="rId11"/>
    <p:sldId id="669" r:id="rId12"/>
    <p:sldId id="672" r:id="rId13"/>
    <p:sldId id="680" r:id="rId14"/>
    <p:sldId id="676" r:id="rId15"/>
    <p:sldId id="585" r:id="rId16"/>
    <p:sldId id="584" r:id="rId17"/>
    <p:sldId id="586" r:id="rId18"/>
    <p:sldId id="589" r:id="rId19"/>
    <p:sldId id="664" r:id="rId20"/>
    <p:sldId id="666" r:id="rId21"/>
    <p:sldId id="591" r:id="rId22"/>
    <p:sldId id="592" r:id="rId23"/>
    <p:sldId id="593" r:id="rId24"/>
    <p:sldId id="597" r:id="rId25"/>
    <p:sldId id="690" r:id="rId2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7" userDrawn="1">
          <p15:clr>
            <a:srgbClr val="A4A3A4"/>
          </p15:clr>
        </p15:guide>
        <p15:guide id="2" pos="24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Beatty" initials="EB" lastIdx="50" clrIdx="0"/>
  <p:cmAuthor id="1" name="Neal Innocent" initials="" lastIdx="0" clrIdx="1"/>
  <p:cmAuthor id="2" name="TMartin" initials="t" lastIdx="2" clrIdx="2"/>
  <p:cmAuthor id="3" name="Dan Wright" initials="DW" lastIdx="6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F52"/>
    <a:srgbClr val="808080"/>
    <a:srgbClr val="698B42"/>
    <a:srgbClr val="262174"/>
    <a:srgbClr val="333387"/>
    <a:srgbClr val="3D4CA2"/>
    <a:srgbClr val="1F497D"/>
    <a:srgbClr val="DB9F0B"/>
    <a:srgbClr val="149F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0673" autoAdjust="0"/>
  </p:normalViewPr>
  <p:slideViewPr>
    <p:cSldViewPr snapToGrid="0" snapToObjects="1">
      <p:cViewPr>
        <p:scale>
          <a:sx n="100" d="100"/>
          <a:sy n="100" d="100"/>
        </p:scale>
        <p:origin x="960" y="144"/>
      </p:cViewPr>
      <p:guideLst>
        <p:guide orient="horz" pos="4187"/>
        <p:guide pos="24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34" Type="http://schemas.openxmlformats.org/officeDocument/2006/relationships/customXml" Target="../customXml/item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tableStyles" Target="tableStyle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32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36" Type="http://schemas.openxmlformats.org/officeDocument/2006/relationships/customXml" Target="../customXml/item3.xml"/><Relationship Id="rId3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CDDD9-A63B-D34D-A172-815946805B4B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CA04-561D-0E4B-82D7-13A5B5A8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1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C0389-393A-0D47-9D1A-EFA9D211ADFC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F6F73-ABE5-D949-AB2D-19602BBA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7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>
              <a:defRPr/>
            </a:pPr>
            <a:fld id="{DC97FF88-02C7-964B-A17A-F0D35B65A0E5}" type="slidenum">
              <a:rPr lang="en-US" smtClean="0">
                <a:solidFill>
                  <a:prstClr val="black"/>
                </a:solidFill>
              </a:rPr>
              <a:pPr defTabSz="914377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3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4CC85F-D2A0-4851-9EC4-B204F64E1BAB}" type="slidenum">
              <a:rPr lang="en-US" altLang="en-US" smtClean="0">
                <a:ea typeface="ＭＳ Ｐゴシック" panose="020B0600070205080204" pitchFamily="34" charset="-128"/>
              </a:rPr>
              <a:pPr/>
              <a:t>16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91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650875"/>
            <a:ext cx="5778500" cy="3251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282" indent="-22728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442A7-071F-42AB-95C4-89DBDDDA2BCE}" type="slidenum">
              <a:rPr lang="en-GB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7FF88-02C7-964B-A17A-F0D35B65A0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0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374775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3CD592-03E7-4346-92EB-F01BD744F6FA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8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7987E9-2238-4836-A523-E5BDE1B98D24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9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C03712-B8BF-4F30-9314-9D73ECFDC4FD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2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D0A056-630C-4871-8D19-5C571DC26ED4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1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94F910-4808-4BF1-8605-DAB5F218D3E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3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00A61B-6C85-4586-9304-EDF9E0F8DA9A}" type="slidenum">
              <a:rPr lang="en-US" altLang="en-US" smtClean="0">
                <a:ea typeface="ＭＳ Ｐゴシック" panose="020B0600070205080204" pitchFamily="34" charset="-128"/>
              </a:rPr>
              <a:pPr/>
              <a:t>14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11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D1FD1E-21A3-4DD6-AF35-341BDFCCE758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6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073" y="163554"/>
            <a:ext cx="11915857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333387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072" y="1763022"/>
            <a:ext cx="11915857" cy="594621"/>
          </a:xfrm>
        </p:spPr>
        <p:txBody>
          <a:bodyPr>
            <a:normAutofit/>
          </a:bodyPr>
          <a:lstStyle>
            <a:lvl1pPr marL="0" indent="0" algn="ctr">
              <a:buNone/>
              <a:defRPr sz="2667" b="1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Sub-title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9128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149FEC"/>
                </a:solidFill>
              </a:defRPr>
            </a:lvl1pPr>
          </a:lstStyle>
          <a:p>
            <a:fld id="{DCF82683-4ECD-D640-8B6F-1A4D51914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7585" y="2696633"/>
            <a:ext cx="11916833" cy="2082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8080"/>
                </a:solidFill>
              </a:defRPr>
            </a:lvl1pPr>
            <a:lvl2pPr marL="0" indent="0" algn="ctr">
              <a:buFontTx/>
              <a:buNone/>
              <a:defRPr>
                <a:solidFill>
                  <a:srgbClr val="808080"/>
                </a:solidFill>
              </a:defRPr>
            </a:lvl2pPr>
            <a:lvl3pPr marL="0" indent="0" algn="ctr">
              <a:buFontTx/>
              <a:buNone/>
              <a:defRPr>
                <a:solidFill>
                  <a:srgbClr val="808080"/>
                </a:solidFill>
              </a:defRPr>
            </a:lvl3pPr>
            <a:lvl4pPr marL="0" indent="0" algn="ctr">
              <a:buFontTx/>
              <a:buNone/>
              <a:defRPr>
                <a:solidFill>
                  <a:srgbClr val="808080"/>
                </a:solidFill>
              </a:defRPr>
            </a:lvl4pPr>
            <a:lvl5pPr marL="0" indent="0" algn="ctr"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814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219202"/>
            <a:ext cx="11601875" cy="5097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9561" y="6356351"/>
            <a:ext cx="6979921" cy="36576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  <a:lvl2pPr marL="290505" indent="0">
              <a:buNone/>
              <a:defRPr sz="1200"/>
            </a:lvl2pPr>
            <a:lvl3pPr marL="577836" indent="0">
              <a:buNone/>
              <a:defRPr sz="1200"/>
            </a:lvl3pPr>
            <a:lvl4pPr marL="865166" indent="0">
              <a:buNone/>
              <a:defRPr sz="1200"/>
            </a:lvl4pPr>
            <a:lvl5pPr marL="1363629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9442" y="76200"/>
            <a:ext cx="1160199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44" tIns="23444" rIns="23444" bIns="23444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Slide Number Placeholder 6">
            <a:extLst/>
          </p:cNvPr>
          <p:cNvSpPr>
            <a:spLocks noGrp="1"/>
          </p:cNvSpPr>
          <p:nvPr>
            <p:ph type="sldNum" sz="quarter" idx="13"/>
          </p:nvPr>
        </p:nvSpPr>
        <p:spPr>
          <a:xfrm>
            <a:off x="11480801" y="-4234"/>
            <a:ext cx="692151" cy="364067"/>
          </a:xfrm>
        </p:spPr>
        <p:txBody>
          <a:bodyPr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544D8F1C-4AFC-48A8-8A7D-6EEF61949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4"/>
          </p:nvPr>
        </p:nvSpPr>
        <p:spPr>
          <a:xfrm>
            <a:off x="7268633" y="6356351"/>
            <a:ext cx="4607984" cy="36618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McDermott D, et al. IMmotion150 biomarkers: AACR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6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89560" y="1216153"/>
            <a:ext cx="570484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3"/>
            <a:ext cx="5693835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9562" y="6356351"/>
            <a:ext cx="6464236" cy="36576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290505" indent="0">
              <a:buNone/>
              <a:defRPr sz="1200"/>
            </a:lvl2pPr>
            <a:lvl3pPr marL="577836" indent="0">
              <a:buNone/>
              <a:defRPr sz="1200"/>
            </a:lvl3pPr>
            <a:lvl4pPr marL="865166" indent="0">
              <a:buNone/>
              <a:defRPr sz="1200"/>
            </a:lvl4pPr>
            <a:lvl5pPr marL="1363629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9442" y="76200"/>
            <a:ext cx="1160199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44" tIns="23444" rIns="23444" bIns="23444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="" xmlns:a16="http://schemas.microsoft.com/office/drawing/2014/main" id="{BE70B1BB-DC29-4CFB-B7D4-7B2758B95A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80801" y="-4234"/>
            <a:ext cx="692151" cy="36406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0A5D0F-9CF8-48EA-89F2-E49DEDC92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9A37C3E9-6B18-4E24-88A2-49B7124EAC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McDermott D, et al. IMmotion150 biomarkers: AACR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85089" y="2706624"/>
            <a:ext cx="10440163" cy="73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85089" y="3751325"/>
            <a:ext cx="10440163" cy="668275"/>
          </a:xfrm>
        </p:spPr>
        <p:txBody>
          <a:bodyPr lIns="73152" rIns="73152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9828" y="6600830"/>
            <a:ext cx="9512349" cy="187744"/>
          </a:xfrm>
          <a:prstGeom prst="rect">
            <a:avLst/>
          </a:prstGeom>
          <a:noFill/>
        </p:spPr>
        <p:txBody>
          <a:bodyPr wrap="square" tIns="18288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 MEDICAL INFORMATION PURPOSES ONLY. NOT FOR PROMOTIONAL USE. DO NOT COPY, DISTRIBUTE OR OTHERWISE REPRODUCE.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5593" y="6571140"/>
            <a:ext cx="1427539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CA0A2"/>
                </a:solidFill>
              </a:rPr>
              <a:t>[APPROVED</a:t>
            </a:r>
            <a:r>
              <a:rPr lang="en-US" sz="800" baseline="0" dirty="0">
                <a:solidFill>
                  <a:srgbClr val="9CA0A2"/>
                </a:solidFill>
              </a:rPr>
              <a:t> 09</a:t>
            </a:r>
            <a:r>
              <a:rPr lang="en-US" sz="800" dirty="0">
                <a:solidFill>
                  <a:srgbClr val="9CA0A2"/>
                </a:solidFill>
              </a:rPr>
              <a:t>/18/2017]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5597" y="6402160"/>
            <a:ext cx="2474017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800" dirty="0">
                <a:solidFill>
                  <a:srgbClr val="9CA0A2"/>
                </a:solidFill>
              </a:rPr>
              <a:t>©2017 </a:t>
            </a:r>
            <a:r>
              <a:rPr lang="en-US" sz="800" dirty="0" err="1">
                <a:solidFill>
                  <a:srgbClr val="9CA0A2"/>
                </a:solidFill>
              </a:rPr>
              <a:t>Incyte</a:t>
            </a:r>
            <a:r>
              <a:rPr lang="en-US" sz="800" dirty="0">
                <a:solidFill>
                  <a:srgbClr val="9CA0A2"/>
                </a:solidFill>
              </a:rPr>
              <a:t>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72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6449" y="2962656"/>
            <a:ext cx="10988803" cy="73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5517" y="3995928"/>
            <a:ext cx="10988803" cy="301752"/>
          </a:xfrm>
        </p:spPr>
        <p:txBody>
          <a:bodyPr lIns="73152" rIns="73152">
            <a:noAutofit/>
          </a:bodyPr>
          <a:lstStyle>
            <a:lvl1pPr marL="0" indent="0" algn="l"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5520" y="4297363"/>
            <a:ext cx="10989733" cy="265112"/>
          </a:xfrm>
        </p:spPr>
        <p:txBody>
          <a:bodyPr vert="horz" lIns="73152" tIns="36576" rIns="73152" bIns="36576" rtlCol="0">
            <a:noAutofit/>
          </a:bodyPr>
          <a:lstStyle>
            <a:lvl1pPr marL="138103" indent="-138103">
              <a:buNone/>
              <a:defRPr lang="en-US" sz="1500" b="0" dirty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39828" y="6601714"/>
            <a:ext cx="9512349" cy="187744"/>
          </a:xfrm>
          <a:prstGeom prst="rect">
            <a:avLst/>
          </a:prstGeom>
          <a:noFill/>
        </p:spPr>
        <p:txBody>
          <a:bodyPr wrap="square" tIns="18288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 MEDICAL INFORMATION PURPOSES ONLY. NOT FOR PROMOTIONAL USE. DO NOT COPY, DISTRIBUTE OR OTHERWISE REPRODUCE.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18029" y="6571240"/>
            <a:ext cx="1427539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CA0A2"/>
                </a:solidFill>
              </a:rPr>
              <a:t>[APPROVED</a:t>
            </a:r>
            <a:r>
              <a:rPr lang="en-US" sz="800" baseline="0" dirty="0">
                <a:solidFill>
                  <a:srgbClr val="9CA0A2"/>
                </a:solidFill>
              </a:rPr>
              <a:t> 09</a:t>
            </a:r>
            <a:r>
              <a:rPr lang="en-US" sz="800" dirty="0">
                <a:solidFill>
                  <a:srgbClr val="9CA0A2"/>
                </a:solidFill>
              </a:rPr>
              <a:t>/18/2017]</a:t>
            </a:r>
          </a:p>
        </p:txBody>
      </p:sp>
    </p:spTree>
    <p:extLst>
      <p:ext uri="{BB962C8B-B14F-4D97-AF65-F5344CB8AC3E}">
        <p14:creationId xmlns:p14="http://schemas.microsoft.com/office/powerpoint/2010/main" val="15347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599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4517" y="787575"/>
            <a:ext cx="10980737" cy="19050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400" i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599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21291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59" y="1154883"/>
            <a:ext cx="5384800" cy="4657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54883"/>
            <a:ext cx="5388864" cy="4657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225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7511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48" y="1154877"/>
            <a:ext cx="5386917" cy="63976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18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" y="1794643"/>
            <a:ext cx="5386917" cy="40195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54877"/>
            <a:ext cx="5388864" cy="63976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18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794643"/>
            <a:ext cx="5388864" cy="40195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225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1486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225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30751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12192000" cy="956733"/>
            <a:chOff x="0" y="0"/>
            <a:chExt cx="9144000" cy="1080848"/>
          </a:xfrm>
        </p:grpSpPr>
        <p:pic>
          <p:nvPicPr>
            <p:cNvPr id="5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71"/>
            <a:stretch>
              <a:fillRect/>
            </a:stretch>
          </p:blipFill>
          <p:spPr bwMode="auto">
            <a:xfrm rot="10800000">
              <a:off x="0" y="622083"/>
              <a:ext cx="9144000" cy="4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71"/>
            <a:stretch>
              <a:fillRect/>
            </a:stretch>
          </p:blipFill>
          <p:spPr bwMode="auto">
            <a:xfrm>
              <a:off x="0" y="0"/>
              <a:ext cx="9144000" cy="4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E605795-9777-42BD-A8DE-BD9F6EEA9673}"/>
                </a:ext>
              </a:extLst>
            </p:cNvPr>
            <p:cNvSpPr/>
            <p:nvPr userDrawn="1"/>
          </p:nvSpPr>
          <p:spPr>
            <a:xfrm>
              <a:off x="0" y="0"/>
              <a:ext cx="9144000" cy="1080848"/>
            </a:xfrm>
            <a:prstGeom prst="rect">
              <a:avLst/>
            </a:prstGeom>
            <a:gradFill flip="none" rotWithShape="1">
              <a:gsLst>
                <a:gs pos="68000">
                  <a:srgbClr val="002953">
                    <a:alpha val="98000"/>
                  </a:srgbClr>
                </a:gs>
                <a:gs pos="0">
                  <a:schemeClr val="accent1">
                    <a:shade val="30000"/>
                    <a:satMod val="115000"/>
                    <a:alpha val="47000"/>
                  </a:schemeClr>
                </a:gs>
                <a:gs pos="31000">
                  <a:schemeClr val="accent1">
                    <a:shade val="30000"/>
                    <a:satMod val="115000"/>
                  </a:schemeClr>
                </a:gs>
                <a:gs pos="100000">
                  <a:srgbClr val="02284F">
                    <a:alpha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2" y="-149480"/>
            <a:ext cx="11435077" cy="9969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51DA485A-2FEC-4B66-B531-7583FFE5A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7BCA-3F3D-4E0A-B067-E26693264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225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</p:spTree>
    <p:extLst>
      <p:ext uri="{BB962C8B-B14F-4D97-AF65-F5344CB8AC3E}">
        <p14:creationId xmlns:p14="http://schemas.microsoft.com/office/powerpoint/2010/main" val="31989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6449" y="2962656"/>
            <a:ext cx="10988803" cy="73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6449" y="3770376"/>
            <a:ext cx="10988803" cy="301752"/>
          </a:xfrm>
        </p:spPr>
        <p:txBody>
          <a:bodyPr lIns="73152" rIns="73152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36453" y="4606671"/>
            <a:ext cx="10972801" cy="960120"/>
          </a:xfrm>
        </p:spPr>
        <p:txBody>
          <a:bodyPr lIns="73152" rIns="73152"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39828" y="6601714"/>
            <a:ext cx="9512349" cy="187744"/>
          </a:xfrm>
          <a:prstGeom prst="rect">
            <a:avLst/>
          </a:prstGeom>
          <a:noFill/>
        </p:spPr>
        <p:txBody>
          <a:bodyPr wrap="square" tIns="18288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 MEDICAL INFORMATION PURPOSES ONLY. NOT FOR PROMOTIONAL USE. DO NOT COPY, DISTRIBUTE OR OTHERWISE REPRODUCE.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8029" y="6571240"/>
            <a:ext cx="1427539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800" dirty="0">
                <a:solidFill>
                  <a:srgbClr val="9CA0A2"/>
                </a:solidFill>
              </a:rPr>
              <a:t>[APPROVAL</a:t>
            </a:r>
            <a:r>
              <a:rPr lang="en-US" sz="800" baseline="0" dirty="0">
                <a:solidFill>
                  <a:srgbClr val="9CA0A2"/>
                </a:solidFill>
              </a:rPr>
              <a:t> DATE</a:t>
            </a:r>
            <a:r>
              <a:rPr lang="en-US" sz="800" dirty="0">
                <a:solidFill>
                  <a:srgbClr val="9CA0A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52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B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6449" y="2962656"/>
            <a:ext cx="10988803" cy="731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6449" y="3792855"/>
            <a:ext cx="10988803" cy="301752"/>
          </a:xfrm>
        </p:spPr>
        <p:txBody>
          <a:bodyPr lIns="73152" rIns="73152">
            <a:noAutofit/>
          </a:bodyPr>
          <a:lstStyle>
            <a:lvl1pPr marL="0" indent="0" algn="l">
              <a:buNone/>
              <a:defRPr sz="1800">
                <a:solidFill>
                  <a:srgbClr val="0070C0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36453" y="4606671"/>
            <a:ext cx="10972801" cy="960120"/>
          </a:xfrm>
        </p:spPr>
        <p:txBody>
          <a:bodyPr lIns="73152" rIns="73152"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39828" y="6601714"/>
            <a:ext cx="9512349" cy="187744"/>
          </a:xfrm>
          <a:prstGeom prst="rect">
            <a:avLst/>
          </a:prstGeom>
          <a:noFill/>
        </p:spPr>
        <p:txBody>
          <a:bodyPr wrap="square" tIns="18288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 MEDICAL INFORMATION PURPOSES ONLY. NOT FOR PROMOTIONAL USE. DO NOT COPY, DISTRIBUTE OR OTHERWISE REPRODUCE.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18029" y="6571240"/>
            <a:ext cx="1427539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800" dirty="0">
                <a:solidFill>
                  <a:srgbClr val="9CA0A2"/>
                </a:solidFill>
              </a:rPr>
              <a:t>[APPROVED</a:t>
            </a:r>
            <a:r>
              <a:rPr lang="en-US" sz="800" baseline="0" dirty="0">
                <a:solidFill>
                  <a:srgbClr val="9CA0A2"/>
                </a:solidFill>
              </a:rPr>
              <a:t> 09/18/2017</a:t>
            </a:r>
            <a:r>
              <a:rPr lang="en-US" sz="800" dirty="0">
                <a:solidFill>
                  <a:srgbClr val="9CA0A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701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4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1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3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7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4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5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0"/>
            <a:ext cx="12192000" cy="956733"/>
            <a:chOff x="0" y="0"/>
            <a:chExt cx="9144000" cy="1080848"/>
          </a:xfrm>
        </p:grpSpPr>
        <p:pic>
          <p:nvPicPr>
            <p:cNvPr id="4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71"/>
            <a:stretch>
              <a:fillRect/>
            </a:stretch>
          </p:blipFill>
          <p:spPr bwMode="auto">
            <a:xfrm rot="10800000">
              <a:off x="0" y="622083"/>
              <a:ext cx="9144000" cy="4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171"/>
            <a:stretch>
              <a:fillRect/>
            </a:stretch>
          </p:blipFill>
          <p:spPr bwMode="auto">
            <a:xfrm>
              <a:off x="0" y="0"/>
              <a:ext cx="9144000" cy="4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DACE05A-D6C4-461B-9E96-0CF8E8B88733}"/>
                </a:ext>
              </a:extLst>
            </p:cNvPr>
            <p:cNvSpPr/>
            <p:nvPr userDrawn="1"/>
          </p:nvSpPr>
          <p:spPr>
            <a:xfrm>
              <a:off x="0" y="0"/>
              <a:ext cx="9144000" cy="1080848"/>
            </a:xfrm>
            <a:prstGeom prst="rect">
              <a:avLst/>
            </a:prstGeom>
            <a:gradFill flip="none" rotWithShape="1">
              <a:gsLst>
                <a:gs pos="68000">
                  <a:srgbClr val="002953">
                    <a:alpha val="98000"/>
                  </a:srgbClr>
                </a:gs>
                <a:gs pos="0">
                  <a:schemeClr val="accent1">
                    <a:shade val="30000"/>
                    <a:satMod val="115000"/>
                    <a:alpha val="47000"/>
                  </a:schemeClr>
                </a:gs>
                <a:gs pos="31000">
                  <a:schemeClr val="accent1">
                    <a:shade val="30000"/>
                    <a:satMod val="115000"/>
                  </a:schemeClr>
                </a:gs>
                <a:gs pos="100000">
                  <a:srgbClr val="02284F">
                    <a:alpha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200" dirty="0"/>
            </a:p>
          </p:txBody>
        </p:sp>
      </p:grpSp>
      <p:sp>
        <p:nvSpPr>
          <p:cNvPr id="10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78462" y="-149480"/>
            <a:ext cx="11435077" cy="9969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0EA87FD8-A3D3-4C00-8229-2B3EB642D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A6F3-A07D-4F4D-BFA7-3E01CE154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9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2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1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3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4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81" y="163553"/>
            <a:ext cx="11809047" cy="9306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9128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149FEC"/>
                </a:solidFill>
              </a:defRPr>
            </a:lvl1pPr>
          </a:lstStyle>
          <a:p>
            <a:fld id="{DCF82683-4ECD-D640-8B6F-1A4D519141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92781" y="1094153"/>
            <a:ext cx="11806441" cy="5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92781" y="6356351"/>
            <a:ext cx="9016348" cy="365125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067">
                <a:solidFill>
                  <a:srgbClr val="808080"/>
                </a:solidFill>
              </a:defRPr>
            </a:lvl1pPr>
            <a:lvl2pPr marL="0" indent="0" algn="ctr">
              <a:buFontTx/>
              <a:buNone/>
              <a:defRPr>
                <a:solidFill>
                  <a:srgbClr val="808080"/>
                </a:solidFill>
              </a:defRPr>
            </a:lvl2pPr>
            <a:lvl3pPr marL="0" indent="0" algn="ctr">
              <a:buFontTx/>
              <a:buNone/>
              <a:defRPr>
                <a:solidFill>
                  <a:srgbClr val="808080"/>
                </a:solidFill>
              </a:defRPr>
            </a:lvl3pPr>
            <a:lvl4pPr marL="0" indent="0" algn="ctr">
              <a:buFontTx/>
              <a:buNone/>
              <a:defRPr>
                <a:solidFill>
                  <a:srgbClr val="808080"/>
                </a:solidFill>
              </a:defRPr>
            </a:lvl4pPr>
            <a:lvl5pPr marL="0" indent="0" algn="ctr"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657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9B2818-44EB-4E99-9939-5FE88F766877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CBF4-6880-4483-887E-1494EFA50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599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5519" y="5943599"/>
            <a:ext cx="11430000" cy="64922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[References]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142A-1870-4AFE-A1C0-FD4E14411987}" type="datetimeFigureOut">
              <a:rPr lang="en-US"/>
              <a:pPr>
                <a:defRPr/>
              </a:pPr>
              <a:t>2/13/18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C018-12FF-4F02-8C92-9606F364A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7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219202"/>
            <a:ext cx="11601875" cy="5097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9561" y="6356351"/>
            <a:ext cx="6979921" cy="36576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  <a:lvl2pPr marL="290505" indent="0">
              <a:buNone/>
              <a:defRPr sz="1200"/>
            </a:lvl2pPr>
            <a:lvl3pPr marL="577836" indent="0">
              <a:buNone/>
              <a:defRPr sz="1200"/>
            </a:lvl3pPr>
            <a:lvl4pPr marL="865166" indent="0">
              <a:buNone/>
              <a:defRPr sz="1200"/>
            </a:lvl4pPr>
            <a:lvl5pPr marL="1363629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9442" y="76200"/>
            <a:ext cx="1160199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444" tIns="23444" rIns="23444" bIns="23444"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Slide Number Placeholder 6">
            <a:extLst/>
          </p:cNvPr>
          <p:cNvSpPr>
            <a:spLocks noGrp="1"/>
          </p:cNvSpPr>
          <p:nvPr>
            <p:ph type="sldNum" sz="quarter" idx="13"/>
          </p:nvPr>
        </p:nvSpPr>
        <p:spPr>
          <a:xfrm>
            <a:off x="11480801" y="-4234"/>
            <a:ext cx="692151" cy="364067"/>
          </a:xfrm>
        </p:spPr>
        <p:txBody>
          <a:bodyPr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544D8F1C-4AFC-48A8-8A7D-6EEF61949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4"/>
          </p:nvPr>
        </p:nvSpPr>
        <p:spPr>
          <a:xfrm>
            <a:off x="7268633" y="6356351"/>
            <a:ext cx="4607984" cy="36618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McDermott D, et al. IMmotion150 biomarkers: AACR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781" y="274639"/>
            <a:ext cx="11806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781" y="1600201"/>
            <a:ext cx="118064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9128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149FEC"/>
                </a:solidFill>
              </a:defRPr>
            </a:lvl1pPr>
          </a:lstStyle>
          <a:p>
            <a:fld id="{DCF82683-4ECD-D640-8B6F-1A4D5191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58" r:id="rId2"/>
    <p:sldLayoutId id="21474837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4800" b="1" kern="1200">
          <a:solidFill>
            <a:srgbClr val="333387"/>
          </a:solidFill>
          <a:latin typeface="Arial Black"/>
          <a:ea typeface="+mj-ea"/>
          <a:cs typeface="Arial Black"/>
        </a:defRPr>
      </a:lvl1pPr>
    </p:titleStyle>
    <p:bodyStyle>
      <a:lvl1pPr marL="239994" indent="-287993" algn="l" defTabSz="609585" rtl="0" eaLnBrk="1" latinLnBrk="0" hangingPunct="1">
        <a:spcBef>
          <a:spcPct val="20000"/>
        </a:spcBef>
        <a:buClr>
          <a:srgbClr val="92D050"/>
        </a:buClr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87993" algn="l" defTabSz="609585" rtl="0" eaLnBrk="1" latinLnBrk="0" hangingPunct="1">
        <a:spcBef>
          <a:spcPct val="20000"/>
        </a:spcBef>
        <a:buClr>
          <a:srgbClr val="333387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87993" algn="l" defTabSz="609585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39994" indent="-287993" algn="l" defTabSz="609585" rtl="0" eaLnBrk="1" latinLnBrk="0" hangingPunct="1">
        <a:spcBef>
          <a:spcPct val="20000"/>
        </a:spcBef>
        <a:buClr>
          <a:srgbClr val="808080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39994" indent="-287993" algn="l" defTabSz="609585" rtl="0" eaLnBrk="1" latinLnBrk="0" hangingPunct="1">
        <a:spcBef>
          <a:spcPct val="20000"/>
        </a:spcBef>
        <a:buClr>
          <a:srgbClr val="92D050"/>
        </a:buClr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781" y="274639"/>
            <a:ext cx="11806441" cy="70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781" y="1094153"/>
            <a:ext cx="11806441" cy="5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9128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149FEC"/>
                </a:solidFill>
              </a:defRPr>
            </a:lvl1pPr>
          </a:lstStyle>
          <a:p>
            <a:fld id="{DCF82683-4ECD-D640-8B6F-1A4D51914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705" r:id="rId3"/>
    <p:sldLayoutId id="2147483707" r:id="rId4"/>
    <p:sldLayoutId id="2147483723" r:id="rId5"/>
    <p:sldLayoutId id="2147483728" r:id="rId6"/>
    <p:sldLayoutId id="2147483729" r:id="rId7"/>
    <p:sldLayoutId id="2147483731" r:id="rId8"/>
    <p:sldLayoutId id="21474837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200" b="1" kern="1200">
          <a:solidFill>
            <a:srgbClr val="00B0F0"/>
          </a:solidFill>
          <a:latin typeface="Arial Black"/>
          <a:ea typeface="+mj-ea"/>
          <a:cs typeface="Arial Black"/>
        </a:defRPr>
      </a:lvl1pPr>
    </p:titleStyle>
    <p:bodyStyle>
      <a:lvl1pPr marL="239994" indent="-287993" algn="l" defTabSz="609585" rtl="0" eaLnBrk="1" latinLnBrk="0" hangingPunct="1">
        <a:spcBef>
          <a:spcPct val="20000"/>
        </a:spcBef>
        <a:buClr>
          <a:srgbClr val="92D050"/>
        </a:buClr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87993" algn="l" defTabSz="609585" rtl="0" eaLnBrk="1" latinLnBrk="0" hangingPunct="1">
        <a:spcBef>
          <a:spcPct val="20000"/>
        </a:spcBef>
        <a:buClr>
          <a:srgbClr val="333387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87993" algn="l" defTabSz="609585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39994" indent="-287993" algn="l" defTabSz="609585" rtl="0" eaLnBrk="1" latinLnBrk="0" hangingPunct="1">
        <a:spcBef>
          <a:spcPct val="20000"/>
        </a:spcBef>
        <a:buClr>
          <a:srgbClr val="808080"/>
        </a:buClr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39994" indent="-287993" algn="l" defTabSz="609585" rtl="0" eaLnBrk="1" latinLnBrk="0" hangingPunct="1">
        <a:spcBef>
          <a:spcPct val="20000"/>
        </a:spcBef>
        <a:buClr>
          <a:srgbClr val="92D050"/>
        </a:buClr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49" y="1157612"/>
            <a:ext cx="10988803" cy="4654549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1521" y="6601711"/>
            <a:ext cx="635959" cy="202604"/>
          </a:xfrm>
          <a:prstGeom prst="rect">
            <a:avLst/>
          </a:prstGeom>
        </p:spPr>
        <p:txBody>
          <a:bodyPr vert="horz" lIns="0" tIns="18288" rIns="0" bIns="0" rtlCol="0" anchor="t" anchorCtr="0"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45B47215-16D5-4E72-BB5C-B690CA30D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 flipH="1" flipV="1">
            <a:off x="541376" y="1027784"/>
            <a:ext cx="10741152" cy="27432"/>
          </a:xfrm>
          <a:prstGeom prst="rect">
            <a:avLst/>
          </a:prstGeom>
          <a:gradFill flip="none" rotWithShape="1">
            <a:gsLst>
              <a:gs pos="0">
                <a:srgbClr val="66CC00"/>
              </a:gs>
              <a:gs pos="12000">
                <a:srgbClr val="66CC00"/>
              </a:gs>
              <a:gs pos="100000">
                <a:srgbClr val="66CC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39828" y="6601714"/>
            <a:ext cx="9512349" cy="187744"/>
          </a:xfrm>
          <a:prstGeom prst="rect">
            <a:avLst/>
          </a:prstGeom>
          <a:noFill/>
        </p:spPr>
        <p:txBody>
          <a:bodyPr wrap="square" tIns="18288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FOR MEDICAL INFORMATION PURPOSES ONLY. NOT FOR PROMOTIONAL USE. DO NOT COPY, DISTRIBUTE OR OTHERWISE REPRODUCE.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36448" y="225211"/>
            <a:ext cx="10991088" cy="7315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8029" y="6567112"/>
            <a:ext cx="1427539" cy="19955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800" dirty="0">
                <a:solidFill>
                  <a:srgbClr val="9CA0A2"/>
                </a:solidFill>
              </a:rPr>
              <a:t>[APPROVED</a:t>
            </a:r>
            <a:r>
              <a:rPr lang="en-US" sz="800" baseline="0" dirty="0">
                <a:solidFill>
                  <a:srgbClr val="9CA0A2"/>
                </a:solidFill>
              </a:rPr>
              <a:t> 09</a:t>
            </a:r>
            <a:r>
              <a:rPr lang="en-US" sz="800" dirty="0">
                <a:solidFill>
                  <a:srgbClr val="9CA0A2"/>
                </a:solidFill>
              </a:rPr>
              <a:t>/18/2017]</a:t>
            </a:r>
          </a:p>
        </p:txBody>
      </p:sp>
    </p:spTree>
    <p:extLst>
      <p:ext uri="{BB962C8B-B14F-4D97-AF65-F5344CB8AC3E}">
        <p14:creationId xmlns:p14="http://schemas.microsoft.com/office/powerpoint/2010/main" val="34588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2667" b="0" i="0" u="none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34933" indent="-234933" algn="l" defTabSz="914332" rtl="0" eaLnBrk="1" latinLnBrk="0" hangingPunct="1">
        <a:spcBef>
          <a:spcPts val="751"/>
        </a:spcBef>
        <a:buClr>
          <a:srgbClr val="659AC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56" indent="-253982" algn="l" defTabSz="914332" rtl="0" eaLnBrk="1" latinLnBrk="0" hangingPunct="1">
        <a:spcBef>
          <a:spcPts val="375"/>
        </a:spcBef>
        <a:buFont typeface="Arial" panose="020B0604020202020204" pitchFamily="34" charset="0"/>
        <a:buChar char="-"/>
        <a:defRPr sz="1600" b="0" i="0" u="none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958779" indent="-273031" algn="l" defTabSz="914332" rtl="0" eaLnBrk="1" latinLnBrk="0" hangingPunct="1">
        <a:spcBef>
          <a:spcPts val="384"/>
        </a:spcBef>
        <a:buFont typeface="Courier New" panose="02070309020205020404" pitchFamily="49" charset="0"/>
        <a:buChar char="o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193711" indent="-169321" algn="l" defTabSz="914332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1487376" indent="-111117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6827" userDrawn="1">
          <p15:clr>
            <a:srgbClr val="F26B43"/>
          </p15:clr>
        </p15:guide>
        <p15:guide id="3" orient="horz" pos="742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1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2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6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895" indent="-28573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14" indent="-22858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080" indent="-22858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47" indent="-22858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12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578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744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5910" indent="-22858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7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7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1150600" y="6337300"/>
            <a:ext cx="662517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96C40-9089-44A8-9F05-07359C77CB9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0963" name="Title 6"/>
          <p:cNvSpPr>
            <a:spLocks noGrp="1"/>
          </p:cNvSpPr>
          <p:nvPr>
            <p:ph type="title"/>
          </p:nvPr>
        </p:nvSpPr>
        <p:spPr>
          <a:xfrm>
            <a:off x="378885" y="19051"/>
            <a:ext cx="11434233" cy="996949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4200" dirty="0"/>
              <a:t>OS by PD-L1 expression</a:t>
            </a:r>
          </a:p>
        </p:txBody>
      </p:sp>
      <p:sp>
        <p:nvSpPr>
          <p:cNvPr id="1143" name="TextBox 1142">
            <a:extLst>
              <a:ext uri="{FF2B5EF4-FFF2-40B4-BE49-F238E27FC236}">
                <a16:creationId xmlns="" xmlns:a16="http://schemas.microsoft.com/office/drawing/2014/main" id="{DA534458-746D-4392-8FD8-A2256FA7F8E0}"/>
              </a:ext>
            </a:extLst>
          </p:cNvPr>
          <p:cNvSpPr txBox="1"/>
          <p:nvPr/>
        </p:nvSpPr>
        <p:spPr>
          <a:xfrm>
            <a:off x="1767417" y="1009459"/>
            <a:ext cx="3285067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33" b="1" dirty="0">
                <a:solidFill>
                  <a:srgbClr val="002060"/>
                </a:solidFill>
              </a:rPr>
              <a:t>PD-L1 </a:t>
            </a:r>
            <a:r>
              <a:rPr lang="en-US" sz="2133" b="1" dirty="0">
                <a:solidFill>
                  <a:srgbClr val="002060"/>
                </a:solidFill>
                <a:ea typeface="+mj-ea"/>
              </a:rPr>
              <a:t>&lt;1% (n = 562)</a:t>
            </a:r>
          </a:p>
        </p:txBody>
      </p:sp>
      <p:sp>
        <p:nvSpPr>
          <p:cNvPr id="1144" name="TextBox 1143">
            <a:extLst>
              <a:ext uri="{FF2B5EF4-FFF2-40B4-BE49-F238E27FC236}">
                <a16:creationId xmlns="" xmlns:a16="http://schemas.microsoft.com/office/drawing/2014/main" id="{D445245D-D01E-4FE2-9D0F-423D83852388}"/>
              </a:ext>
            </a:extLst>
          </p:cNvPr>
          <p:cNvSpPr txBox="1"/>
          <p:nvPr/>
        </p:nvSpPr>
        <p:spPr>
          <a:xfrm>
            <a:off x="7691967" y="1009459"/>
            <a:ext cx="3329517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33" b="1" dirty="0">
                <a:solidFill>
                  <a:srgbClr val="002060"/>
                </a:solidFill>
              </a:rPr>
              <a:t>PD-L1 </a:t>
            </a:r>
            <a:r>
              <a:rPr lang="en-US" sz="2133" b="1" dirty="0">
                <a:solidFill>
                  <a:srgbClr val="002060"/>
                </a:solidFill>
                <a:ea typeface="+mj-ea"/>
              </a:rPr>
              <a:t>≥1% (n = 214)</a:t>
            </a:r>
          </a:p>
        </p:txBody>
      </p:sp>
      <p:grpSp>
        <p:nvGrpSpPr>
          <p:cNvPr id="40966" name="Group 4"/>
          <p:cNvGrpSpPr>
            <a:grpSpLocks noChangeAspect="1"/>
          </p:cNvGrpSpPr>
          <p:nvPr/>
        </p:nvGrpSpPr>
        <p:grpSpPr bwMode="auto">
          <a:xfrm>
            <a:off x="6062133" y="1356784"/>
            <a:ext cx="5875867" cy="4952689"/>
            <a:chOff x="2864" y="774"/>
            <a:chExt cx="2776" cy="1858"/>
          </a:xfrm>
        </p:grpSpPr>
        <p:sp>
          <p:nvSpPr>
            <p:cNvPr id="414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64" y="778"/>
              <a:ext cx="2776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grpSp>
          <p:nvGrpSpPr>
            <p:cNvPr id="41428" name="Group 205"/>
            <p:cNvGrpSpPr>
              <a:grpSpLocks/>
            </p:cNvGrpSpPr>
            <p:nvPr/>
          </p:nvGrpSpPr>
          <p:grpSpPr bwMode="auto">
            <a:xfrm>
              <a:off x="2979" y="774"/>
              <a:ext cx="2660" cy="1858"/>
              <a:chOff x="2979" y="774"/>
              <a:chExt cx="2660" cy="1858"/>
            </a:xfrm>
          </p:grpSpPr>
          <p:sp>
            <p:nvSpPr>
              <p:cNvPr id="41528" name="Rectangle 5"/>
              <p:cNvSpPr>
                <a:spLocks noChangeArrowheads="1"/>
              </p:cNvSpPr>
              <p:nvPr/>
            </p:nvSpPr>
            <p:spPr bwMode="auto">
              <a:xfrm>
                <a:off x="2979" y="106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29" name="Rectangle 6"/>
              <p:cNvSpPr>
                <a:spLocks noChangeArrowheads="1"/>
              </p:cNvSpPr>
              <p:nvPr/>
            </p:nvSpPr>
            <p:spPr bwMode="auto">
              <a:xfrm>
                <a:off x="3023" y="1061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30" name="Rectangle 7"/>
              <p:cNvSpPr>
                <a:spLocks noChangeArrowheads="1"/>
              </p:cNvSpPr>
              <p:nvPr/>
            </p:nvSpPr>
            <p:spPr bwMode="auto">
              <a:xfrm>
                <a:off x="3046" y="106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/>
              </a:p>
            </p:txBody>
          </p:sp>
          <p:sp>
            <p:nvSpPr>
              <p:cNvPr id="41531" name="Rectangle 8"/>
              <p:cNvSpPr>
                <a:spLocks noChangeArrowheads="1"/>
              </p:cNvSpPr>
              <p:nvPr/>
            </p:nvSpPr>
            <p:spPr bwMode="auto">
              <a:xfrm>
                <a:off x="2979" y="917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32" name="Rectangle 9"/>
              <p:cNvSpPr>
                <a:spLocks noChangeArrowheads="1"/>
              </p:cNvSpPr>
              <p:nvPr/>
            </p:nvSpPr>
            <p:spPr bwMode="auto">
              <a:xfrm>
                <a:off x="3023" y="917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33" name="Rectangle 10"/>
              <p:cNvSpPr>
                <a:spLocks noChangeArrowheads="1"/>
              </p:cNvSpPr>
              <p:nvPr/>
            </p:nvSpPr>
            <p:spPr bwMode="auto">
              <a:xfrm>
                <a:off x="3046" y="917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/>
              </a:p>
            </p:txBody>
          </p:sp>
          <p:sp>
            <p:nvSpPr>
              <p:cNvPr id="41534" name="Rectangle 11"/>
              <p:cNvSpPr>
                <a:spLocks noChangeArrowheads="1"/>
              </p:cNvSpPr>
              <p:nvPr/>
            </p:nvSpPr>
            <p:spPr bwMode="auto">
              <a:xfrm>
                <a:off x="2983" y="774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35" name="Rectangle 12"/>
              <p:cNvSpPr>
                <a:spLocks noChangeArrowheads="1"/>
              </p:cNvSpPr>
              <p:nvPr/>
            </p:nvSpPr>
            <p:spPr bwMode="auto">
              <a:xfrm>
                <a:off x="3025" y="774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36" name="Rectangle 13"/>
              <p:cNvSpPr>
                <a:spLocks noChangeArrowheads="1"/>
              </p:cNvSpPr>
              <p:nvPr/>
            </p:nvSpPr>
            <p:spPr bwMode="auto">
              <a:xfrm>
                <a:off x="3046" y="774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37" name="Rectangle 14"/>
              <p:cNvSpPr>
                <a:spLocks noChangeArrowheads="1"/>
              </p:cNvSpPr>
              <p:nvPr/>
            </p:nvSpPr>
            <p:spPr bwMode="auto">
              <a:xfrm>
                <a:off x="2979" y="163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38" name="Rectangle 15"/>
              <p:cNvSpPr>
                <a:spLocks noChangeArrowheads="1"/>
              </p:cNvSpPr>
              <p:nvPr/>
            </p:nvSpPr>
            <p:spPr bwMode="auto">
              <a:xfrm>
                <a:off x="3023" y="1636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39" name="Rectangle 16"/>
              <p:cNvSpPr>
                <a:spLocks noChangeArrowheads="1"/>
              </p:cNvSpPr>
              <p:nvPr/>
            </p:nvSpPr>
            <p:spPr bwMode="auto">
              <a:xfrm>
                <a:off x="3046" y="163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/>
              </a:p>
            </p:txBody>
          </p:sp>
          <p:sp>
            <p:nvSpPr>
              <p:cNvPr id="41540" name="Rectangle 17"/>
              <p:cNvSpPr>
                <a:spLocks noChangeArrowheads="1"/>
              </p:cNvSpPr>
              <p:nvPr/>
            </p:nvSpPr>
            <p:spPr bwMode="auto">
              <a:xfrm>
                <a:off x="2979" y="149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41" name="Rectangle 18"/>
              <p:cNvSpPr>
                <a:spLocks noChangeArrowheads="1"/>
              </p:cNvSpPr>
              <p:nvPr/>
            </p:nvSpPr>
            <p:spPr bwMode="auto">
              <a:xfrm>
                <a:off x="3023" y="1493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42" name="Rectangle 19"/>
              <p:cNvSpPr>
                <a:spLocks noChangeArrowheads="1"/>
              </p:cNvSpPr>
              <p:nvPr/>
            </p:nvSpPr>
            <p:spPr bwMode="auto">
              <a:xfrm>
                <a:off x="3046" y="149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/>
              </a:p>
            </p:txBody>
          </p:sp>
          <p:sp>
            <p:nvSpPr>
              <p:cNvPr id="41543" name="Rectangle 20"/>
              <p:cNvSpPr>
                <a:spLocks noChangeArrowheads="1"/>
              </p:cNvSpPr>
              <p:nvPr/>
            </p:nvSpPr>
            <p:spPr bwMode="auto">
              <a:xfrm>
                <a:off x="2981" y="134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44" name="Rectangle 21"/>
              <p:cNvSpPr>
                <a:spLocks noChangeArrowheads="1"/>
              </p:cNvSpPr>
              <p:nvPr/>
            </p:nvSpPr>
            <p:spPr bwMode="auto">
              <a:xfrm>
                <a:off x="3025" y="1348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45" name="Rectangle 22"/>
              <p:cNvSpPr>
                <a:spLocks noChangeArrowheads="1"/>
              </p:cNvSpPr>
              <p:nvPr/>
            </p:nvSpPr>
            <p:spPr bwMode="auto">
              <a:xfrm>
                <a:off x="3046" y="134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/>
              </a:p>
            </p:txBody>
          </p:sp>
          <p:sp>
            <p:nvSpPr>
              <p:cNvPr id="41546" name="Rectangle 23"/>
              <p:cNvSpPr>
                <a:spLocks noChangeArrowheads="1"/>
              </p:cNvSpPr>
              <p:nvPr/>
            </p:nvSpPr>
            <p:spPr bwMode="auto">
              <a:xfrm>
                <a:off x="2983" y="1204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47" name="Rectangle 24"/>
              <p:cNvSpPr>
                <a:spLocks noChangeArrowheads="1"/>
              </p:cNvSpPr>
              <p:nvPr/>
            </p:nvSpPr>
            <p:spPr bwMode="auto">
              <a:xfrm>
                <a:off x="3027" y="1204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48" name="Rectangle 25"/>
              <p:cNvSpPr>
                <a:spLocks noChangeArrowheads="1"/>
              </p:cNvSpPr>
              <p:nvPr/>
            </p:nvSpPr>
            <p:spPr bwMode="auto">
              <a:xfrm>
                <a:off x="3046" y="1204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/>
              </a:p>
            </p:txBody>
          </p:sp>
          <p:sp>
            <p:nvSpPr>
              <p:cNvPr id="41549" name="Rectangle 26"/>
              <p:cNvSpPr>
                <a:spLocks noChangeArrowheads="1"/>
              </p:cNvSpPr>
              <p:nvPr/>
            </p:nvSpPr>
            <p:spPr bwMode="auto">
              <a:xfrm>
                <a:off x="3128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50" name="Rectangle 27"/>
              <p:cNvSpPr>
                <a:spLocks noChangeArrowheads="1"/>
              </p:cNvSpPr>
              <p:nvPr/>
            </p:nvSpPr>
            <p:spPr bwMode="auto">
              <a:xfrm>
                <a:off x="3568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/>
              </a:p>
            </p:txBody>
          </p:sp>
          <p:sp>
            <p:nvSpPr>
              <p:cNvPr id="41551" name="Rectangle 28"/>
              <p:cNvSpPr>
                <a:spLocks noChangeArrowheads="1"/>
              </p:cNvSpPr>
              <p:nvPr/>
            </p:nvSpPr>
            <p:spPr bwMode="auto">
              <a:xfrm>
                <a:off x="3992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52" name="Rectangle 29"/>
              <p:cNvSpPr>
                <a:spLocks noChangeArrowheads="1"/>
              </p:cNvSpPr>
              <p:nvPr/>
            </p:nvSpPr>
            <p:spPr bwMode="auto">
              <a:xfrm>
                <a:off x="4034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553" name="Rectangle 30"/>
              <p:cNvSpPr>
                <a:spLocks noChangeArrowheads="1"/>
              </p:cNvSpPr>
              <p:nvPr/>
            </p:nvSpPr>
            <p:spPr bwMode="auto">
              <a:xfrm>
                <a:off x="4442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54" name="Rectangle 31"/>
              <p:cNvSpPr>
                <a:spLocks noChangeArrowheads="1"/>
              </p:cNvSpPr>
              <p:nvPr/>
            </p:nvSpPr>
            <p:spPr bwMode="auto">
              <a:xfrm>
                <a:off x="4484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/>
              </a:p>
            </p:txBody>
          </p:sp>
          <p:sp>
            <p:nvSpPr>
              <p:cNvPr id="41555" name="Rectangle 32"/>
              <p:cNvSpPr>
                <a:spLocks noChangeArrowheads="1"/>
              </p:cNvSpPr>
              <p:nvPr/>
            </p:nvSpPr>
            <p:spPr bwMode="auto">
              <a:xfrm>
                <a:off x="5107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556" name="Rectangle 33"/>
              <p:cNvSpPr>
                <a:spLocks noChangeArrowheads="1"/>
              </p:cNvSpPr>
              <p:nvPr/>
            </p:nvSpPr>
            <p:spPr bwMode="auto">
              <a:xfrm>
                <a:off x="5150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/>
              </a:p>
            </p:txBody>
          </p:sp>
          <p:sp>
            <p:nvSpPr>
              <p:cNvPr id="41557" name="Rectangle 34"/>
              <p:cNvSpPr>
                <a:spLocks noChangeArrowheads="1"/>
              </p:cNvSpPr>
              <p:nvPr/>
            </p:nvSpPr>
            <p:spPr bwMode="auto">
              <a:xfrm>
                <a:off x="5549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558" name="Rectangle 35"/>
              <p:cNvSpPr>
                <a:spLocks noChangeArrowheads="1"/>
              </p:cNvSpPr>
              <p:nvPr/>
            </p:nvSpPr>
            <p:spPr bwMode="auto">
              <a:xfrm>
                <a:off x="5594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559" name="Rectangle 36"/>
              <p:cNvSpPr>
                <a:spLocks noChangeArrowheads="1"/>
              </p:cNvSpPr>
              <p:nvPr/>
            </p:nvSpPr>
            <p:spPr bwMode="auto">
              <a:xfrm>
                <a:off x="2987" y="2067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60" name="Rectangle 37"/>
              <p:cNvSpPr>
                <a:spLocks noChangeArrowheads="1"/>
              </p:cNvSpPr>
              <p:nvPr/>
            </p:nvSpPr>
            <p:spPr bwMode="auto">
              <a:xfrm>
                <a:off x="3031" y="2067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61" name="Rectangle 38"/>
              <p:cNvSpPr>
                <a:spLocks noChangeArrowheads="1"/>
              </p:cNvSpPr>
              <p:nvPr/>
            </p:nvSpPr>
            <p:spPr bwMode="auto">
              <a:xfrm>
                <a:off x="3046" y="2067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62" name="Rectangle 39"/>
              <p:cNvSpPr>
                <a:spLocks noChangeArrowheads="1"/>
              </p:cNvSpPr>
              <p:nvPr/>
            </p:nvSpPr>
            <p:spPr bwMode="auto">
              <a:xfrm>
                <a:off x="2981" y="221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63" name="Rectangle 40"/>
              <p:cNvSpPr>
                <a:spLocks noChangeArrowheads="1"/>
              </p:cNvSpPr>
              <p:nvPr/>
            </p:nvSpPr>
            <p:spPr bwMode="auto">
              <a:xfrm>
                <a:off x="3025" y="2210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64" name="Rectangle 41"/>
              <p:cNvSpPr>
                <a:spLocks noChangeArrowheads="1"/>
              </p:cNvSpPr>
              <p:nvPr/>
            </p:nvSpPr>
            <p:spPr bwMode="auto">
              <a:xfrm>
                <a:off x="3046" y="221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65" name="Rectangle 42"/>
              <p:cNvSpPr>
                <a:spLocks noChangeArrowheads="1"/>
              </p:cNvSpPr>
              <p:nvPr/>
            </p:nvSpPr>
            <p:spPr bwMode="auto">
              <a:xfrm>
                <a:off x="2979" y="192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66" name="Rectangle 43"/>
              <p:cNvSpPr>
                <a:spLocks noChangeArrowheads="1"/>
              </p:cNvSpPr>
              <p:nvPr/>
            </p:nvSpPr>
            <p:spPr bwMode="auto">
              <a:xfrm>
                <a:off x="3023" y="1923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67" name="Rectangle 44"/>
              <p:cNvSpPr>
                <a:spLocks noChangeArrowheads="1"/>
              </p:cNvSpPr>
              <p:nvPr/>
            </p:nvSpPr>
            <p:spPr bwMode="auto">
              <a:xfrm>
                <a:off x="3046" y="192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568" name="Rectangle 45"/>
              <p:cNvSpPr>
                <a:spLocks noChangeArrowheads="1"/>
              </p:cNvSpPr>
              <p:nvPr/>
            </p:nvSpPr>
            <p:spPr bwMode="auto">
              <a:xfrm>
                <a:off x="2979" y="178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569" name="Rectangle 46"/>
              <p:cNvSpPr>
                <a:spLocks noChangeArrowheads="1"/>
              </p:cNvSpPr>
              <p:nvPr/>
            </p:nvSpPr>
            <p:spPr bwMode="auto">
              <a:xfrm>
                <a:off x="3023" y="1780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570" name="Rectangle 47"/>
              <p:cNvSpPr>
                <a:spLocks noChangeArrowheads="1"/>
              </p:cNvSpPr>
              <p:nvPr/>
            </p:nvSpPr>
            <p:spPr bwMode="auto">
              <a:xfrm>
                <a:off x="3046" y="178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571" name="Line 68"/>
              <p:cNvSpPr>
                <a:spLocks noChangeShapeType="1"/>
              </p:cNvSpPr>
              <p:nvPr/>
            </p:nvSpPr>
            <p:spPr bwMode="auto">
              <a:xfrm>
                <a:off x="3150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72" name="Rectangle 69"/>
              <p:cNvSpPr>
                <a:spLocks noChangeArrowheads="1"/>
              </p:cNvSpPr>
              <p:nvPr/>
            </p:nvSpPr>
            <p:spPr bwMode="auto">
              <a:xfrm>
                <a:off x="3350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573" name="Line 70"/>
              <p:cNvSpPr>
                <a:spLocks noChangeShapeType="1"/>
              </p:cNvSpPr>
              <p:nvPr/>
            </p:nvSpPr>
            <p:spPr bwMode="auto">
              <a:xfrm>
                <a:off x="3372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74" name="Rectangle 71"/>
              <p:cNvSpPr>
                <a:spLocks noChangeArrowheads="1"/>
              </p:cNvSpPr>
              <p:nvPr/>
            </p:nvSpPr>
            <p:spPr bwMode="auto">
              <a:xfrm>
                <a:off x="3794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/>
              </a:p>
            </p:txBody>
          </p:sp>
          <p:sp>
            <p:nvSpPr>
              <p:cNvPr id="41575" name="Line 72"/>
              <p:cNvSpPr>
                <a:spLocks noChangeShapeType="1"/>
              </p:cNvSpPr>
              <p:nvPr/>
            </p:nvSpPr>
            <p:spPr bwMode="auto">
              <a:xfrm>
                <a:off x="3816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76" name="Rectangle 73"/>
              <p:cNvSpPr>
                <a:spLocks noChangeArrowheads="1"/>
              </p:cNvSpPr>
              <p:nvPr/>
            </p:nvSpPr>
            <p:spPr bwMode="auto">
              <a:xfrm>
                <a:off x="4216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77" name="Rectangle 74"/>
              <p:cNvSpPr>
                <a:spLocks noChangeArrowheads="1"/>
              </p:cNvSpPr>
              <p:nvPr/>
            </p:nvSpPr>
            <p:spPr bwMode="auto">
              <a:xfrm>
                <a:off x="4258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/>
              </a:p>
            </p:txBody>
          </p:sp>
          <p:sp>
            <p:nvSpPr>
              <p:cNvPr id="41578" name="Line 75"/>
              <p:cNvSpPr>
                <a:spLocks noChangeShapeType="1"/>
              </p:cNvSpPr>
              <p:nvPr/>
            </p:nvSpPr>
            <p:spPr bwMode="auto">
              <a:xfrm>
                <a:off x="4260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79" name="Rectangle 76"/>
              <p:cNvSpPr>
                <a:spLocks noChangeArrowheads="1"/>
              </p:cNvSpPr>
              <p:nvPr/>
            </p:nvSpPr>
            <p:spPr bwMode="auto">
              <a:xfrm>
                <a:off x="4660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580" name="Rectangle 77"/>
              <p:cNvSpPr>
                <a:spLocks noChangeArrowheads="1"/>
              </p:cNvSpPr>
              <p:nvPr/>
            </p:nvSpPr>
            <p:spPr bwMode="auto">
              <a:xfrm>
                <a:off x="4702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581" name="Line 78"/>
              <p:cNvSpPr>
                <a:spLocks noChangeShapeType="1"/>
              </p:cNvSpPr>
              <p:nvPr/>
            </p:nvSpPr>
            <p:spPr bwMode="auto">
              <a:xfrm>
                <a:off x="4704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2" name="Rectangle 79"/>
              <p:cNvSpPr>
                <a:spLocks noChangeArrowheads="1"/>
              </p:cNvSpPr>
              <p:nvPr/>
            </p:nvSpPr>
            <p:spPr bwMode="auto">
              <a:xfrm>
                <a:off x="4883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583" name="Rectangle 80"/>
              <p:cNvSpPr>
                <a:spLocks noChangeArrowheads="1"/>
              </p:cNvSpPr>
              <p:nvPr/>
            </p:nvSpPr>
            <p:spPr bwMode="auto">
              <a:xfrm>
                <a:off x="4926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/>
              </a:p>
            </p:txBody>
          </p:sp>
          <p:sp>
            <p:nvSpPr>
              <p:cNvPr id="41584" name="Line 81"/>
              <p:cNvSpPr>
                <a:spLocks noChangeShapeType="1"/>
              </p:cNvSpPr>
              <p:nvPr/>
            </p:nvSpPr>
            <p:spPr bwMode="auto">
              <a:xfrm>
                <a:off x="4926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5" name="Line 82"/>
              <p:cNvSpPr>
                <a:spLocks noChangeShapeType="1"/>
              </p:cNvSpPr>
              <p:nvPr/>
            </p:nvSpPr>
            <p:spPr bwMode="auto">
              <a:xfrm>
                <a:off x="3102" y="2261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6" name="Line 83"/>
              <p:cNvSpPr>
                <a:spLocks noChangeShapeType="1"/>
              </p:cNvSpPr>
              <p:nvPr/>
            </p:nvSpPr>
            <p:spPr bwMode="auto">
              <a:xfrm>
                <a:off x="3102" y="2118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7" name="Line 84"/>
              <p:cNvSpPr>
                <a:spLocks noChangeShapeType="1"/>
              </p:cNvSpPr>
              <p:nvPr/>
            </p:nvSpPr>
            <p:spPr bwMode="auto">
              <a:xfrm>
                <a:off x="3102" y="1974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8" name="Line 85"/>
              <p:cNvSpPr>
                <a:spLocks noChangeShapeType="1"/>
              </p:cNvSpPr>
              <p:nvPr/>
            </p:nvSpPr>
            <p:spPr bwMode="auto">
              <a:xfrm>
                <a:off x="3102" y="1831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89" name="Line 86"/>
              <p:cNvSpPr>
                <a:spLocks noChangeShapeType="1"/>
              </p:cNvSpPr>
              <p:nvPr/>
            </p:nvSpPr>
            <p:spPr bwMode="auto">
              <a:xfrm>
                <a:off x="3102" y="168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0" name="Line 87"/>
              <p:cNvSpPr>
                <a:spLocks noChangeShapeType="1"/>
              </p:cNvSpPr>
              <p:nvPr/>
            </p:nvSpPr>
            <p:spPr bwMode="auto">
              <a:xfrm>
                <a:off x="3102" y="1544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1" name="Line 88"/>
              <p:cNvSpPr>
                <a:spLocks noChangeShapeType="1"/>
              </p:cNvSpPr>
              <p:nvPr/>
            </p:nvSpPr>
            <p:spPr bwMode="auto">
              <a:xfrm>
                <a:off x="3102" y="1400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2" name="Line 89"/>
              <p:cNvSpPr>
                <a:spLocks noChangeShapeType="1"/>
              </p:cNvSpPr>
              <p:nvPr/>
            </p:nvSpPr>
            <p:spPr bwMode="auto">
              <a:xfrm>
                <a:off x="3102" y="125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3" name="Line 90"/>
              <p:cNvSpPr>
                <a:spLocks noChangeShapeType="1"/>
              </p:cNvSpPr>
              <p:nvPr/>
            </p:nvSpPr>
            <p:spPr bwMode="auto">
              <a:xfrm>
                <a:off x="3102" y="1113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4" name="Line 91"/>
              <p:cNvSpPr>
                <a:spLocks noChangeShapeType="1"/>
              </p:cNvSpPr>
              <p:nvPr/>
            </p:nvSpPr>
            <p:spPr bwMode="auto">
              <a:xfrm>
                <a:off x="3102" y="970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5" name="Line 92"/>
              <p:cNvSpPr>
                <a:spLocks noChangeShapeType="1"/>
              </p:cNvSpPr>
              <p:nvPr/>
            </p:nvSpPr>
            <p:spPr bwMode="auto">
              <a:xfrm>
                <a:off x="3104" y="826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6" name="Line 93"/>
              <p:cNvSpPr>
                <a:spLocks noChangeShapeType="1"/>
              </p:cNvSpPr>
              <p:nvPr/>
            </p:nvSpPr>
            <p:spPr bwMode="auto">
              <a:xfrm>
                <a:off x="3590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7" name="Line 94"/>
              <p:cNvSpPr>
                <a:spLocks noChangeShapeType="1"/>
              </p:cNvSpPr>
              <p:nvPr/>
            </p:nvSpPr>
            <p:spPr bwMode="auto">
              <a:xfrm>
                <a:off x="4036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8" name="Line 95"/>
              <p:cNvSpPr>
                <a:spLocks noChangeShapeType="1"/>
              </p:cNvSpPr>
              <p:nvPr/>
            </p:nvSpPr>
            <p:spPr bwMode="auto">
              <a:xfrm>
                <a:off x="4486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599" name="Line 96"/>
              <p:cNvSpPr>
                <a:spLocks noChangeShapeType="1"/>
              </p:cNvSpPr>
              <p:nvPr/>
            </p:nvSpPr>
            <p:spPr bwMode="auto">
              <a:xfrm>
                <a:off x="5150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0" name="Line 97"/>
              <p:cNvSpPr>
                <a:spLocks noChangeShapeType="1"/>
              </p:cNvSpPr>
              <p:nvPr/>
            </p:nvSpPr>
            <p:spPr bwMode="auto">
              <a:xfrm>
                <a:off x="5594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1" name="Rectangle 98"/>
              <p:cNvSpPr>
                <a:spLocks noChangeArrowheads="1"/>
              </p:cNvSpPr>
              <p:nvPr/>
            </p:nvSpPr>
            <p:spPr bwMode="auto">
              <a:xfrm>
                <a:off x="5327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602" name="Rectangle 99"/>
              <p:cNvSpPr>
                <a:spLocks noChangeArrowheads="1"/>
              </p:cNvSpPr>
              <p:nvPr/>
            </p:nvSpPr>
            <p:spPr bwMode="auto">
              <a:xfrm>
                <a:off x="5372" y="234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603" name="Line 100"/>
              <p:cNvSpPr>
                <a:spLocks noChangeShapeType="1"/>
              </p:cNvSpPr>
              <p:nvPr/>
            </p:nvSpPr>
            <p:spPr bwMode="auto">
              <a:xfrm>
                <a:off x="5374" y="2293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4" name="Rectangle 112"/>
              <p:cNvSpPr>
                <a:spLocks noChangeArrowheads="1"/>
              </p:cNvSpPr>
              <p:nvPr/>
            </p:nvSpPr>
            <p:spPr bwMode="auto">
              <a:xfrm>
                <a:off x="4373" y="2447"/>
                <a:ext cx="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41605" name="Freeform 123"/>
              <p:cNvSpPr>
                <a:spLocks/>
              </p:cNvSpPr>
              <p:nvPr/>
            </p:nvSpPr>
            <p:spPr bwMode="auto">
              <a:xfrm>
                <a:off x="3148" y="824"/>
                <a:ext cx="2353" cy="463"/>
              </a:xfrm>
              <a:custGeom>
                <a:avLst/>
                <a:gdLst>
                  <a:gd name="T0" fmla="*/ 0 w 2353"/>
                  <a:gd name="T1" fmla="*/ 0 h 463"/>
                  <a:gd name="T2" fmla="*/ 37 w 2353"/>
                  <a:gd name="T3" fmla="*/ 0 h 463"/>
                  <a:gd name="T4" fmla="*/ 37 w 2353"/>
                  <a:gd name="T5" fmla="*/ 15 h 463"/>
                  <a:gd name="T6" fmla="*/ 59 w 2353"/>
                  <a:gd name="T7" fmla="*/ 15 h 463"/>
                  <a:gd name="T8" fmla="*/ 59 w 2353"/>
                  <a:gd name="T9" fmla="*/ 29 h 463"/>
                  <a:gd name="T10" fmla="*/ 136 w 2353"/>
                  <a:gd name="T11" fmla="*/ 29 h 463"/>
                  <a:gd name="T12" fmla="*/ 136 w 2353"/>
                  <a:gd name="T13" fmla="*/ 43 h 463"/>
                  <a:gd name="T14" fmla="*/ 162 w 2353"/>
                  <a:gd name="T15" fmla="*/ 43 h 463"/>
                  <a:gd name="T16" fmla="*/ 162 w 2353"/>
                  <a:gd name="T17" fmla="*/ 59 h 463"/>
                  <a:gd name="T18" fmla="*/ 192 w 2353"/>
                  <a:gd name="T19" fmla="*/ 59 h 463"/>
                  <a:gd name="T20" fmla="*/ 192 w 2353"/>
                  <a:gd name="T21" fmla="*/ 73 h 463"/>
                  <a:gd name="T22" fmla="*/ 202 w 2353"/>
                  <a:gd name="T23" fmla="*/ 73 h 463"/>
                  <a:gd name="T24" fmla="*/ 202 w 2353"/>
                  <a:gd name="T25" fmla="*/ 87 h 463"/>
                  <a:gd name="T26" fmla="*/ 239 w 2353"/>
                  <a:gd name="T27" fmla="*/ 87 h 463"/>
                  <a:gd name="T28" fmla="*/ 239 w 2353"/>
                  <a:gd name="T29" fmla="*/ 101 h 463"/>
                  <a:gd name="T30" fmla="*/ 309 w 2353"/>
                  <a:gd name="T31" fmla="*/ 101 h 463"/>
                  <a:gd name="T32" fmla="*/ 309 w 2353"/>
                  <a:gd name="T33" fmla="*/ 116 h 463"/>
                  <a:gd name="T34" fmla="*/ 317 w 2353"/>
                  <a:gd name="T35" fmla="*/ 116 h 463"/>
                  <a:gd name="T36" fmla="*/ 317 w 2353"/>
                  <a:gd name="T37" fmla="*/ 132 h 463"/>
                  <a:gd name="T38" fmla="*/ 390 w 2353"/>
                  <a:gd name="T39" fmla="*/ 132 h 463"/>
                  <a:gd name="T40" fmla="*/ 390 w 2353"/>
                  <a:gd name="T41" fmla="*/ 146 h 463"/>
                  <a:gd name="T42" fmla="*/ 400 w 2353"/>
                  <a:gd name="T43" fmla="*/ 146 h 463"/>
                  <a:gd name="T44" fmla="*/ 400 w 2353"/>
                  <a:gd name="T45" fmla="*/ 160 h 463"/>
                  <a:gd name="T46" fmla="*/ 523 w 2353"/>
                  <a:gd name="T47" fmla="*/ 160 h 463"/>
                  <a:gd name="T48" fmla="*/ 523 w 2353"/>
                  <a:gd name="T49" fmla="*/ 176 h 463"/>
                  <a:gd name="T50" fmla="*/ 604 w 2353"/>
                  <a:gd name="T51" fmla="*/ 176 h 463"/>
                  <a:gd name="T52" fmla="*/ 604 w 2353"/>
                  <a:gd name="T53" fmla="*/ 190 h 463"/>
                  <a:gd name="T54" fmla="*/ 864 w 2353"/>
                  <a:gd name="T55" fmla="*/ 190 h 463"/>
                  <a:gd name="T56" fmla="*/ 864 w 2353"/>
                  <a:gd name="T57" fmla="*/ 205 h 463"/>
                  <a:gd name="T58" fmla="*/ 922 w 2353"/>
                  <a:gd name="T59" fmla="*/ 205 h 463"/>
                  <a:gd name="T60" fmla="*/ 922 w 2353"/>
                  <a:gd name="T61" fmla="*/ 219 h 463"/>
                  <a:gd name="T62" fmla="*/ 1031 w 2353"/>
                  <a:gd name="T63" fmla="*/ 219 h 463"/>
                  <a:gd name="T64" fmla="*/ 1031 w 2353"/>
                  <a:gd name="T65" fmla="*/ 235 h 463"/>
                  <a:gd name="T66" fmla="*/ 1120 w 2353"/>
                  <a:gd name="T67" fmla="*/ 235 h 463"/>
                  <a:gd name="T68" fmla="*/ 1120 w 2353"/>
                  <a:gd name="T69" fmla="*/ 249 h 463"/>
                  <a:gd name="T70" fmla="*/ 1199 w 2353"/>
                  <a:gd name="T71" fmla="*/ 249 h 463"/>
                  <a:gd name="T72" fmla="*/ 1199 w 2353"/>
                  <a:gd name="T73" fmla="*/ 265 h 463"/>
                  <a:gd name="T74" fmla="*/ 1271 w 2353"/>
                  <a:gd name="T75" fmla="*/ 265 h 463"/>
                  <a:gd name="T76" fmla="*/ 1271 w 2353"/>
                  <a:gd name="T77" fmla="*/ 281 h 463"/>
                  <a:gd name="T78" fmla="*/ 1382 w 2353"/>
                  <a:gd name="T79" fmla="*/ 281 h 463"/>
                  <a:gd name="T80" fmla="*/ 1382 w 2353"/>
                  <a:gd name="T81" fmla="*/ 295 h 463"/>
                  <a:gd name="T82" fmla="*/ 1423 w 2353"/>
                  <a:gd name="T83" fmla="*/ 295 h 463"/>
                  <a:gd name="T84" fmla="*/ 1423 w 2353"/>
                  <a:gd name="T85" fmla="*/ 312 h 463"/>
                  <a:gd name="T86" fmla="*/ 1510 w 2353"/>
                  <a:gd name="T87" fmla="*/ 312 h 463"/>
                  <a:gd name="T88" fmla="*/ 1510 w 2353"/>
                  <a:gd name="T89" fmla="*/ 326 h 463"/>
                  <a:gd name="T90" fmla="*/ 1586 w 2353"/>
                  <a:gd name="T91" fmla="*/ 326 h 463"/>
                  <a:gd name="T92" fmla="*/ 1586 w 2353"/>
                  <a:gd name="T93" fmla="*/ 346 h 463"/>
                  <a:gd name="T94" fmla="*/ 1592 w 2353"/>
                  <a:gd name="T95" fmla="*/ 346 h 463"/>
                  <a:gd name="T96" fmla="*/ 1592 w 2353"/>
                  <a:gd name="T97" fmla="*/ 362 h 463"/>
                  <a:gd name="T98" fmla="*/ 1596 w 2353"/>
                  <a:gd name="T99" fmla="*/ 362 h 463"/>
                  <a:gd name="T100" fmla="*/ 1596 w 2353"/>
                  <a:gd name="T101" fmla="*/ 380 h 463"/>
                  <a:gd name="T102" fmla="*/ 1703 w 2353"/>
                  <a:gd name="T103" fmla="*/ 380 h 463"/>
                  <a:gd name="T104" fmla="*/ 1703 w 2353"/>
                  <a:gd name="T105" fmla="*/ 407 h 463"/>
                  <a:gd name="T106" fmla="*/ 1739 w 2353"/>
                  <a:gd name="T107" fmla="*/ 407 h 463"/>
                  <a:gd name="T108" fmla="*/ 1739 w 2353"/>
                  <a:gd name="T109" fmla="*/ 433 h 463"/>
                  <a:gd name="T110" fmla="*/ 1768 w 2353"/>
                  <a:gd name="T111" fmla="*/ 433 h 463"/>
                  <a:gd name="T112" fmla="*/ 1768 w 2353"/>
                  <a:gd name="T113" fmla="*/ 463 h 463"/>
                  <a:gd name="T114" fmla="*/ 2050 w 2353"/>
                  <a:gd name="T115" fmla="*/ 463 h 463"/>
                  <a:gd name="T116" fmla="*/ 2353 w 2353"/>
                  <a:gd name="T117" fmla="*/ 463 h 4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53"/>
                  <a:gd name="T178" fmla="*/ 0 h 463"/>
                  <a:gd name="T179" fmla="*/ 2353 w 2353"/>
                  <a:gd name="T180" fmla="*/ 463 h 4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53" h="463">
                    <a:moveTo>
                      <a:pt x="0" y="0"/>
                    </a:moveTo>
                    <a:lnTo>
                      <a:pt x="37" y="0"/>
                    </a:lnTo>
                    <a:lnTo>
                      <a:pt x="37" y="15"/>
                    </a:lnTo>
                    <a:lnTo>
                      <a:pt x="59" y="15"/>
                    </a:lnTo>
                    <a:lnTo>
                      <a:pt x="59" y="29"/>
                    </a:lnTo>
                    <a:lnTo>
                      <a:pt x="136" y="29"/>
                    </a:lnTo>
                    <a:lnTo>
                      <a:pt x="136" y="43"/>
                    </a:lnTo>
                    <a:lnTo>
                      <a:pt x="162" y="43"/>
                    </a:lnTo>
                    <a:lnTo>
                      <a:pt x="162" y="59"/>
                    </a:lnTo>
                    <a:lnTo>
                      <a:pt x="192" y="59"/>
                    </a:lnTo>
                    <a:lnTo>
                      <a:pt x="192" y="73"/>
                    </a:lnTo>
                    <a:lnTo>
                      <a:pt x="202" y="73"/>
                    </a:lnTo>
                    <a:lnTo>
                      <a:pt x="202" y="87"/>
                    </a:lnTo>
                    <a:lnTo>
                      <a:pt x="239" y="87"/>
                    </a:lnTo>
                    <a:lnTo>
                      <a:pt x="239" y="101"/>
                    </a:lnTo>
                    <a:lnTo>
                      <a:pt x="309" y="101"/>
                    </a:lnTo>
                    <a:lnTo>
                      <a:pt x="309" y="116"/>
                    </a:lnTo>
                    <a:lnTo>
                      <a:pt x="317" y="116"/>
                    </a:lnTo>
                    <a:lnTo>
                      <a:pt x="317" y="132"/>
                    </a:lnTo>
                    <a:lnTo>
                      <a:pt x="390" y="132"/>
                    </a:lnTo>
                    <a:lnTo>
                      <a:pt x="390" y="146"/>
                    </a:lnTo>
                    <a:lnTo>
                      <a:pt x="400" y="146"/>
                    </a:lnTo>
                    <a:lnTo>
                      <a:pt x="400" y="160"/>
                    </a:lnTo>
                    <a:lnTo>
                      <a:pt x="523" y="160"/>
                    </a:lnTo>
                    <a:lnTo>
                      <a:pt x="523" y="176"/>
                    </a:lnTo>
                    <a:lnTo>
                      <a:pt x="604" y="176"/>
                    </a:lnTo>
                    <a:lnTo>
                      <a:pt x="604" y="190"/>
                    </a:lnTo>
                    <a:lnTo>
                      <a:pt x="864" y="190"/>
                    </a:lnTo>
                    <a:lnTo>
                      <a:pt x="864" y="205"/>
                    </a:lnTo>
                    <a:lnTo>
                      <a:pt x="922" y="205"/>
                    </a:lnTo>
                    <a:lnTo>
                      <a:pt x="922" y="219"/>
                    </a:lnTo>
                    <a:lnTo>
                      <a:pt x="1031" y="219"/>
                    </a:lnTo>
                    <a:lnTo>
                      <a:pt x="1031" y="235"/>
                    </a:lnTo>
                    <a:lnTo>
                      <a:pt x="1120" y="235"/>
                    </a:lnTo>
                    <a:lnTo>
                      <a:pt x="1120" y="249"/>
                    </a:lnTo>
                    <a:lnTo>
                      <a:pt x="1199" y="249"/>
                    </a:lnTo>
                    <a:lnTo>
                      <a:pt x="1199" y="265"/>
                    </a:lnTo>
                    <a:lnTo>
                      <a:pt x="1271" y="265"/>
                    </a:lnTo>
                    <a:lnTo>
                      <a:pt x="1271" y="281"/>
                    </a:lnTo>
                    <a:lnTo>
                      <a:pt x="1382" y="281"/>
                    </a:lnTo>
                    <a:lnTo>
                      <a:pt x="1382" y="295"/>
                    </a:lnTo>
                    <a:lnTo>
                      <a:pt x="1423" y="295"/>
                    </a:lnTo>
                    <a:lnTo>
                      <a:pt x="1423" y="312"/>
                    </a:lnTo>
                    <a:lnTo>
                      <a:pt x="1510" y="312"/>
                    </a:lnTo>
                    <a:lnTo>
                      <a:pt x="1510" y="326"/>
                    </a:lnTo>
                    <a:lnTo>
                      <a:pt x="1586" y="326"/>
                    </a:lnTo>
                    <a:lnTo>
                      <a:pt x="1586" y="346"/>
                    </a:lnTo>
                    <a:lnTo>
                      <a:pt x="1592" y="346"/>
                    </a:lnTo>
                    <a:lnTo>
                      <a:pt x="1592" y="362"/>
                    </a:lnTo>
                    <a:lnTo>
                      <a:pt x="1596" y="362"/>
                    </a:lnTo>
                    <a:lnTo>
                      <a:pt x="1596" y="380"/>
                    </a:lnTo>
                    <a:lnTo>
                      <a:pt x="1703" y="380"/>
                    </a:lnTo>
                    <a:lnTo>
                      <a:pt x="1703" y="407"/>
                    </a:lnTo>
                    <a:lnTo>
                      <a:pt x="1739" y="407"/>
                    </a:lnTo>
                    <a:lnTo>
                      <a:pt x="1739" y="433"/>
                    </a:lnTo>
                    <a:lnTo>
                      <a:pt x="1768" y="433"/>
                    </a:lnTo>
                    <a:lnTo>
                      <a:pt x="1768" y="463"/>
                    </a:lnTo>
                    <a:lnTo>
                      <a:pt x="2050" y="463"/>
                    </a:lnTo>
                    <a:lnTo>
                      <a:pt x="2353" y="463"/>
                    </a:lnTo>
                  </a:path>
                </a:pathLst>
              </a:custGeom>
              <a:noFill/>
              <a:ln w="15875">
                <a:solidFill>
                  <a:srgbClr val="C86B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6" name="Freeform 124"/>
              <p:cNvSpPr>
                <a:spLocks/>
              </p:cNvSpPr>
              <p:nvPr/>
            </p:nvSpPr>
            <p:spPr bwMode="auto">
              <a:xfrm>
                <a:off x="3150" y="826"/>
                <a:ext cx="2365" cy="752"/>
              </a:xfrm>
              <a:custGeom>
                <a:avLst/>
                <a:gdLst>
                  <a:gd name="T0" fmla="*/ 79 w 2365"/>
                  <a:gd name="T1" fmla="*/ 0 h 752"/>
                  <a:gd name="T2" fmla="*/ 107 w 2365"/>
                  <a:gd name="T3" fmla="*/ 11 h 752"/>
                  <a:gd name="T4" fmla="*/ 107 w 2365"/>
                  <a:gd name="T5" fmla="*/ 37 h 752"/>
                  <a:gd name="T6" fmla="*/ 144 w 2365"/>
                  <a:gd name="T7" fmla="*/ 37 h 752"/>
                  <a:gd name="T8" fmla="*/ 150 w 2365"/>
                  <a:gd name="T9" fmla="*/ 61 h 752"/>
                  <a:gd name="T10" fmla="*/ 160 w 2365"/>
                  <a:gd name="T11" fmla="*/ 77 h 752"/>
                  <a:gd name="T12" fmla="*/ 172 w 2365"/>
                  <a:gd name="T13" fmla="*/ 89 h 752"/>
                  <a:gd name="T14" fmla="*/ 178 w 2365"/>
                  <a:gd name="T15" fmla="*/ 102 h 752"/>
                  <a:gd name="T16" fmla="*/ 212 w 2365"/>
                  <a:gd name="T17" fmla="*/ 116 h 752"/>
                  <a:gd name="T18" fmla="*/ 281 w 2365"/>
                  <a:gd name="T19" fmla="*/ 126 h 752"/>
                  <a:gd name="T20" fmla="*/ 295 w 2365"/>
                  <a:gd name="T21" fmla="*/ 140 h 752"/>
                  <a:gd name="T22" fmla="*/ 321 w 2365"/>
                  <a:gd name="T23" fmla="*/ 152 h 752"/>
                  <a:gd name="T24" fmla="*/ 386 w 2365"/>
                  <a:gd name="T25" fmla="*/ 166 h 752"/>
                  <a:gd name="T26" fmla="*/ 410 w 2365"/>
                  <a:gd name="T27" fmla="*/ 178 h 752"/>
                  <a:gd name="T28" fmla="*/ 414 w 2365"/>
                  <a:gd name="T29" fmla="*/ 190 h 752"/>
                  <a:gd name="T30" fmla="*/ 422 w 2365"/>
                  <a:gd name="T31" fmla="*/ 217 h 752"/>
                  <a:gd name="T32" fmla="*/ 428 w 2365"/>
                  <a:gd name="T33" fmla="*/ 241 h 752"/>
                  <a:gd name="T34" fmla="*/ 432 w 2365"/>
                  <a:gd name="T35" fmla="*/ 255 h 752"/>
                  <a:gd name="T36" fmla="*/ 440 w 2365"/>
                  <a:gd name="T37" fmla="*/ 267 h 752"/>
                  <a:gd name="T38" fmla="*/ 452 w 2365"/>
                  <a:gd name="T39" fmla="*/ 283 h 752"/>
                  <a:gd name="T40" fmla="*/ 462 w 2365"/>
                  <a:gd name="T41" fmla="*/ 295 h 752"/>
                  <a:gd name="T42" fmla="*/ 493 w 2365"/>
                  <a:gd name="T43" fmla="*/ 306 h 752"/>
                  <a:gd name="T44" fmla="*/ 547 w 2365"/>
                  <a:gd name="T45" fmla="*/ 322 h 752"/>
                  <a:gd name="T46" fmla="*/ 559 w 2365"/>
                  <a:gd name="T47" fmla="*/ 334 h 752"/>
                  <a:gd name="T48" fmla="*/ 565 w 2365"/>
                  <a:gd name="T49" fmla="*/ 346 h 752"/>
                  <a:gd name="T50" fmla="*/ 598 w 2365"/>
                  <a:gd name="T51" fmla="*/ 372 h 752"/>
                  <a:gd name="T52" fmla="*/ 608 w 2365"/>
                  <a:gd name="T53" fmla="*/ 384 h 752"/>
                  <a:gd name="T54" fmla="*/ 656 w 2365"/>
                  <a:gd name="T55" fmla="*/ 397 h 752"/>
                  <a:gd name="T56" fmla="*/ 684 w 2365"/>
                  <a:gd name="T57" fmla="*/ 423 h 752"/>
                  <a:gd name="T58" fmla="*/ 723 w 2365"/>
                  <a:gd name="T59" fmla="*/ 437 h 752"/>
                  <a:gd name="T60" fmla="*/ 741 w 2365"/>
                  <a:gd name="T61" fmla="*/ 451 h 752"/>
                  <a:gd name="T62" fmla="*/ 818 w 2365"/>
                  <a:gd name="T63" fmla="*/ 463 h 752"/>
                  <a:gd name="T64" fmla="*/ 868 w 2365"/>
                  <a:gd name="T65" fmla="*/ 477 h 752"/>
                  <a:gd name="T66" fmla="*/ 916 w 2365"/>
                  <a:gd name="T67" fmla="*/ 491 h 752"/>
                  <a:gd name="T68" fmla="*/ 933 w 2365"/>
                  <a:gd name="T69" fmla="*/ 516 h 752"/>
                  <a:gd name="T70" fmla="*/ 989 w 2365"/>
                  <a:gd name="T71" fmla="*/ 530 h 752"/>
                  <a:gd name="T72" fmla="*/ 1044 w 2365"/>
                  <a:gd name="T73" fmla="*/ 544 h 752"/>
                  <a:gd name="T74" fmla="*/ 1054 w 2365"/>
                  <a:gd name="T75" fmla="*/ 558 h 752"/>
                  <a:gd name="T76" fmla="*/ 1094 w 2365"/>
                  <a:gd name="T77" fmla="*/ 572 h 752"/>
                  <a:gd name="T78" fmla="*/ 1106 w 2365"/>
                  <a:gd name="T79" fmla="*/ 584 h 752"/>
                  <a:gd name="T80" fmla="*/ 1122 w 2365"/>
                  <a:gd name="T81" fmla="*/ 597 h 752"/>
                  <a:gd name="T82" fmla="*/ 1146 w 2365"/>
                  <a:gd name="T83" fmla="*/ 611 h 752"/>
                  <a:gd name="T84" fmla="*/ 1169 w 2365"/>
                  <a:gd name="T85" fmla="*/ 623 h 752"/>
                  <a:gd name="T86" fmla="*/ 1199 w 2365"/>
                  <a:gd name="T87" fmla="*/ 637 h 752"/>
                  <a:gd name="T88" fmla="*/ 1318 w 2365"/>
                  <a:gd name="T89" fmla="*/ 649 h 752"/>
                  <a:gd name="T90" fmla="*/ 1326 w 2365"/>
                  <a:gd name="T91" fmla="*/ 665 h 752"/>
                  <a:gd name="T92" fmla="*/ 1419 w 2365"/>
                  <a:gd name="T93" fmla="*/ 679 h 752"/>
                  <a:gd name="T94" fmla="*/ 1451 w 2365"/>
                  <a:gd name="T95" fmla="*/ 702 h 752"/>
                  <a:gd name="T96" fmla="*/ 1459 w 2365"/>
                  <a:gd name="T97" fmla="*/ 720 h 752"/>
                  <a:gd name="T98" fmla="*/ 1548 w 2365"/>
                  <a:gd name="T99" fmla="*/ 734 h 752"/>
                  <a:gd name="T100" fmla="*/ 2165 w 2365"/>
                  <a:gd name="T101" fmla="*/ 752 h 7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65"/>
                  <a:gd name="T154" fmla="*/ 0 h 752"/>
                  <a:gd name="T155" fmla="*/ 2365 w 2365"/>
                  <a:gd name="T156" fmla="*/ 752 h 7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65" h="752">
                    <a:moveTo>
                      <a:pt x="0" y="0"/>
                    </a:moveTo>
                    <a:lnTo>
                      <a:pt x="79" y="0"/>
                    </a:lnTo>
                    <a:lnTo>
                      <a:pt x="79" y="11"/>
                    </a:lnTo>
                    <a:lnTo>
                      <a:pt x="107" y="11"/>
                    </a:lnTo>
                    <a:lnTo>
                      <a:pt x="107" y="29"/>
                    </a:lnTo>
                    <a:lnTo>
                      <a:pt x="107" y="37"/>
                    </a:lnTo>
                    <a:lnTo>
                      <a:pt x="132" y="37"/>
                    </a:lnTo>
                    <a:lnTo>
                      <a:pt x="144" y="37"/>
                    </a:lnTo>
                    <a:lnTo>
                      <a:pt x="144" y="61"/>
                    </a:lnTo>
                    <a:lnTo>
                      <a:pt x="150" y="61"/>
                    </a:lnTo>
                    <a:lnTo>
                      <a:pt x="150" y="77"/>
                    </a:lnTo>
                    <a:lnTo>
                      <a:pt x="160" y="77"/>
                    </a:lnTo>
                    <a:lnTo>
                      <a:pt x="160" y="89"/>
                    </a:lnTo>
                    <a:lnTo>
                      <a:pt x="172" y="89"/>
                    </a:lnTo>
                    <a:lnTo>
                      <a:pt x="172" y="102"/>
                    </a:lnTo>
                    <a:lnTo>
                      <a:pt x="178" y="102"/>
                    </a:lnTo>
                    <a:lnTo>
                      <a:pt x="178" y="116"/>
                    </a:lnTo>
                    <a:lnTo>
                      <a:pt x="212" y="116"/>
                    </a:lnTo>
                    <a:lnTo>
                      <a:pt x="212" y="126"/>
                    </a:lnTo>
                    <a:lnTo>
                      <a:pt x="281" y="126"/>
                    </a:lnTo>
                    <a:lnTo>
                      <a:pt x="281" y="140"/>
                    </a:lnTo>
                    <a:lnTo>
                      <a:pt x="295" y="140"/>
                    </a:lnTo>
                    <a:lnTo>
                      <a:pt x="295" y="152"/>
                    </a:lnTo>
                    <a:lnTo>
                      <a:pt x="321" y="152"/>
                    </a:lnTo>
                    <a:lnTo>
                      <a:pt x="321" y="166"/>
                    </a:lnTo>
                    <a:lnTo>
                      <a:pt x="386" y="166"/>
                    </a:lnTo>
                    <a:lnTo>
                      <a:pt x="386" y="178"/>
                    </a:lnTo>
                    <a:lnTo>
                      <a:pt x="410" y="178"/>
                    </a:lnTo>
                    <a:lnTo>
                      <a:pt x="410" y="190"/>
                    </a:lnTo>
                    <a:lnTo>
                      <a:pt x="414" y="190"/>
                    </a:lnTo>
                    <a:lnTo>
                      <a:pt x="414" y="217"/>
                    </a:lnTo>
                    <a:lnTo>
                      <a:pt x="422" y="217"/>
                    </a:lnTo>
                    <a:lnTo>
                      <a:pt x="422" y="241"/>
                    </a:lnTo>
                    <a:lnTo>
                      <a:pt x="428" y="241"/>
                    </a:lnTo>
                    <a:lnTo>
                      <a:pt x="428" y="255"/>
                    </a:lnTo>
                    <a:lnTo>
                      <a:pt x="432" y="255"/>
                    </a:lnTo>
                    <a:lnTo>
                      <a:pt x="432" y="267"/>
                    </a:lnTo>
                    <a:lnTo>
                      <a:pt x="440" y="267"/>
                    </a:lnTo>
                    <a:lnTo>
                      <a:pt x="440" y="283"/>
                    </a:lnTo>
                    <a:lnTo>
                      <a:pt x="452" y="283"/>
                    </a:lnTo>
                    <a:lnTo>
                      <a:pt x="452" y="295"/>
                    </a:lnTo>
                    <a:lnTo>
                      <a:pt x="462" y="295"/>
                    </a:lnTo>
                    <a:lnTo>
                      <a:pt x="462" y="306"/>
                    </a:lnTo>
                    <a:lnTo>
                      <a:pt x="493" y="306"/>
                    </a:lnTo>
                    <a:lnTo>
                      <a:pt x="493" y="322"/>
                    </a:lnTo>
                    <a:lnTo>
                      <a:pt x="547" y="322"/>
                    </a:lnTo>
                    <a:lnTo>
                      <a:pt x="547" y="334"/>
                    </a:lnTo>
                    <a:lnTo>
                      <a:pt x="559" y="334"/>
                    </a:lnTo>
                    <a:lnTo>
                      <a:pt x="559" y="346"/>
                    </a:lnTo>
                    <a:lnTo>
                      <a:pt x="565" y="346"/>
                    </a:lnTo>
                    <a:lnTo>
                      <a:pt x="565" y="372"/>
                    </a:lnTo>
                    <a:lnTo>
                      <a:pt x="598" y="372"/>
                    </a:lnTo>
                    <a:lnTo>
                      <a:pt x="598" y="384"/>
                    </a:lnTo>
                    <a:lnTo>
                      <a:pt x="608" y="384"/>
                    </a:lnTo>
                    <a:lnTo>
                      <a:pt x="608" y="397"/>
                    </a:lnTo>
                    <a:lnTo>
                      <a:pt x="656" y="397"/>
                    </a:lnTo>
                    <a:lnTo>
                      <a:pt x="656" y="423"/>
                    </a:lnTo>
                    <a:lnTo>
                      <a:pt x="684" y="423"/>
                    </a:lnTo>
                    <a:lnTo>
                      <a:pt x="684" y="437"/>
                    </a:lnTo>
                    <a:lnTo>
                      <a:pt x="723" y="437"/>
                    </a:lnTo>
                    <a:lnTo>
                      <a:pt x="723" y="451"/>
                    </a:lnTo>
                    <a:lnTo>
                      <a:pt x="741" y="451"/>
                    </a:lnTo>
                    <a:lnTo>
                      <a:pt x="741" y="463"/>
                    </a:lnTo>
                    <a:lnTo>
                      <a:pt x="818" y="463"/>
                    </a:lnTo>
                    <a:lnTo>
                      <a:pt x="818" y="477"/>
                    </a:lnTo>
                    <a:lnTo>
                      <a:pt x="868" y="477"/>
                    </a:lnTo>
                    <a:lnTo>
                      <a:pt x="868" y="491"/>
                    </a:lnTo>
                    <a:lnTo>
                      <a:pt x="916" y="491"/>
                    </a:lnTo>
                    <a:lnTo>
                      <a:pt x="916" y="516"/>
                    </a:lnTo>
                    <a:lnTo>
                      <a:pt x="933" y="516"/>
                    </a:lnTo>
                    <a:lnTo>
                      <a:pt x="933" y="530"/>
                    </a:lnTo>
                    <a:lnTo>
                      <a:pt x="989" y="530"/>
                    </a:lnTo>
                    <a:lnTo>
                      <a:pt x="989" y="544"/>
                    </a:lnTo>
                    <a:lnTo>
                      <a:pt x="1044" y="544"/>
                    </a:lnTo>
                    <a:lnTo>
                      <a:pt x="1044" y="558"/>
                    </a:lnTo>
                    <a:lnTo>
                      <a:pt x="1054" y="558"/>
                    </a:lnTo>
                    <a:lnTo>
                      <a:pt x="1054" y="572"/>
                    </a:lnTo>
                    <a:lnTo>
                      <a:pt x="1094" y="572"/>
                    </a:lnTo>
                    <a:lnTo>
                      <a:pt x="1094" y="584"/>
                    </a:lnTo>
                    <a:lnTo>
                      <a:pt x="1106" y="584"/>
                    </a:lnTo>
                    <a:lnTo>
                      <a:pt x="1106" y="597"/>
                    </a:lnTo>
                    <a:lnTo>
                      <a:pt x="1122" y="597"/>
                    </a:lnTo>
                    <a:lnTo>
                      <a:pt x="1122" y="611"/>
                    </a:lnTo>
                    <a:lnTo>
                      <a:pt x="1146" y="611"/>
                    </a:lnTo>
                    <a:lnTo>
                      <a:pt x="1146" y="623"/>
                    </a:lnTo>
                    <a:lnTo>
                      <a:pt x="1169" y="623"/>
                    </a:lnTo>
                    <a:lnTo>
                      <a:pt x="1169" y="637"/>
                    </a:lnTo>
                    <a:lnTo>
                      <a:pt x="1199" y="637"/>
                    </a:lnTo>
                    <a:lnTo>
                      <a:pt x="1199" y="649"/>
                    </a:lnTo>
                    <a:lnTo>
                      <a:pt x="1318" y="649"/>
                    </a:lnTo>
                    <a:lnTo>
                      <a:pt x="1318" y="665"/>
                    </a:lnTo>
                    <a:lnTo>
                      <a:pt x="1326" y="665"/>
                    </a:lnTo>
                    <a:lnTo>
                      <a:pt x="1326" y="679"/>
                    </a:lnTo>
                    <a:lnTo>
                      <a:pt x="1419" y="679"/>
                    </a:lnTo>
                    <a:lnTo>
                      <a:pt x="1419" y="702"/>
                    </a:lnTo>
                    <a:lnTo>
                      <a:pt x="1451" y="702"/>
                    </a:lnTo>
                    <a:lnTo>
                      <a:pt x="1451" y="720"/>
                    </a:lnTo>
                    <a:lnTo>
                      <a:pt x="1459" y="720"/>
                    </a:lnTo>
                    <a:lnTo>
                      <a:pt x="1459" y="734"/>
                    </a:lnTo>
                    <a:lnTo>
                      <a:pt x="1548" y="734"/>
                    </a:lnTo>
                    <a:lnTo>
                      <a:pt x="1548" y="752"/>
                    </a:lnTo>
                    <a:lnTo>
                      <a:pt x="2165" y="752"/>
                    </a:lnTo>
                    <a:lnTo>
                      <a:pt x="2365" y="752"/>
                    </a:lnTo>
                  </a:path>
                </a:pathLst>
              </a:custGeom>
              <a:noFill/>
              <a:ln w="1587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7" name="Freeform 125"/>
              <p:cNvSpPr>
                <a:spLocks/>
              </p:cNvSpPr>
              <p:nvPr/>
            </p:nvSpPr>
            <p:spPr bwMode="auto">
              <a:xfrm>
                <a:off x="5489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8" name="Freeform 126"/>
              <p:cNvSpPr>
                <a:spLocks/>
              </p:cNvSpPr>
              <p:nvPr/>
            </p:nvSpPr>
            <p:spPr bwMode="auto">
              <a:xfrm>
                <a:off x="5487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09" name="Freeform 127"/>
              <p:cNvSpPr>
                <a:spLocks/>
              </p:cNvSpPr>
              <p:nvPr/>
            </p:nvSpPr>
            <p:spPr bwMode="auto">
              <a:xfrm>
                <a:off x="5398" y="1275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0" name="Freeform 128"/>
              <p:cNvSpPr>
                <a:spLocks/>
              </p:cNvSpPr>
              <p:nvPr/>
            </p:nvSpPr>
            <p:spPr bwMode="auto">
              <a:xfrm>
                <a:off x="5396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1" name="Freeform 129"/>
              <p:cNvSpPr>
                <a:spLocks/>
              </p:cNvSpPr>
              <p:nvPr/>
            </p:nvSpPr>
            <p:spPr bwMode="auto">
              <a:xfrm>
                <a:off x="5339" y="1275"/>
                <a:ext cx="21" cy="22"/>
              </a:xfrm>
              <a:custGeom>
                <a:avLst/>
                <a:gdLst>
                  <a:gd name="T0" fmla="*/ 10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10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10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2" name="Freeform 130"/>
              <p:cNvSpPr>
                <a:spLocks/>
              </p:cNvSpPr>
              <p:nvPr/>
            </p:nvSpPr>
            <p:spPr bwMode="auto">
              <a:xfrm>
                <a:off x="5337" y="1273"/>
                <a:ext cx="25" cy="26"/>
              </a:xfrm>
              <a:custGeom>
                <a:avLst/>
                <a:gdLst>
                  <a:gd name="T0" fmla="*/ 12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2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2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3" name="Freeform 131"/>
              <p:cNvSpPr>
                <a:spLocks/>
              </p:cNvSpPr>
              <p:nvPr/>
            </p:nvSpPr>
            <p:spPr bwMode="auto">
              <a:xfrm>
                <a:off x="5309" y="1275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4" name="Freeform 132"/>
              <p:cNvSpPr>
                <a:spLocks/>
              </p:cNvSpPr>
              <p:nvPr/>
            </p:nvSpPr>
            <p:spPr bwMode="auto">
              <a:xfrm>
                <a:off x="5307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5" name="Freeform 133"/>
              <p:cNvSpPr>
                <a:spLocks/>
              </p:cNvSpPr>
              <p:nvPr/>
            </p:nvSpPr>
            <p:spPr bwMode="auto">
              <a:xfrm>
                <a:off x="5271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6" name="Freeform 134"/>
              <p:cNvSpPr>
                <a:spLocks/>
              </p:cNvSpPr>
              <p:nvPr/>
            </p:nvSpPr>
            <p:spPr bwMode="auto">
              <a:xfrm>
                <a:off x="5269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7" name="Freeform 135"/>
              <p:cNvSpPr>
                <a:spLocks/>
              </p:cNvSpPr>
              <p:nvPr/>
            </p:nvSpPr>
            <p:spPr bwMode="auto">
              <a:xfrm>
                <a:off x="5234" y="1275"/>
                <a:ext cx="21" cy="22"/>
              </a:xfrm>
              <a:custGeom>
                <a:avLst/>
                <a:gdLst>
                  <a:gd name="T0" fmla="*/ 9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9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9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8" name="Freeform 136"/>
              <p:cNvSpPr>
                <a:spLocks/>
              </p:cNvSpPr>
              <p:nvPr/>
            </p:nvSpPr>
            <p:spPr bwMode="auto">
              <a:xfrm>
                <a:off x="5232" y="1273"/>
                <a:ext cx="25" cy="26"/>
              </a:xfrm>
              <a:custGeom>
                <a:avLst/>
                <a:gdLst>
                  <a:gd name="T0" fmla="*/ 11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1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1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19" name="Freeform 137"/>
              <p:cNvSpPr>
                <a:spLocks/>
              </p:cNvSpPr>
              <p:nvPr/>
            </p:nvSpPr>
            <p:spPr bwMode="auto">
              <a:xfrm>
                <a:off x="5224" y="1275"/>
                <a:ext cx="21" cy="22"/>
              </a:xfrm>
              <a:custGeom>
                <a:avLst/>
                <a:gdLst>
                  <a:gd name="T0" fmla="*/ 11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11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11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0" name="Freeform 138"/>
              <p:cNvSpPr>
                <a:spLocks/>
              </p:cNvSpPr>
              <p:nvPr/>
            </p:nvSpPr>
            <p:spPr bwMode="auto">
              <a:xfrm>
                <a:off x="5222" y="1273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3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3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1" name="Freeform 139"/>
              <p:cNvSpPr>
                <a:spLocks/>
              </p:cNvSpPr>
              <p:nvPr/>
            </p:nvSpPr>
            <p:spPr bwMode="auto">
              <a:xfrm>
                <a:off x="5204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2" name="Freeform 140"/>
              <p:cNvSpPr>
                <a:spLocks/>
              </p:cNvSpPr>
              <p:nvPr/>
            </p:nvSpPr>
            <p:spPr bwMode="auto">
              <a:xfrm>
                <a:off x="5204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3" name="Freeform 141"/>
              <p:cNvSpPr>
                <a:spLocks/>
              </p:cNvSpPr>
              <p:nvPr/>
            </p:nvSpPr>
            <p:spPr bwMode="auto">
              <a:xfrm>
                <a:off x="5196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4" name="Freeform 142"/>
              <p:cNvSpPr>
                <a:spLocks/>
              </p:cNvSpPr>
              <p:nvPr/>
            </p:nvSpPr>
            <p:spPr bwMode="auto">
              <a:xfrm>
                <a:off x="5194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5" name="Freeform 143"/>
              <p:cNvSpPr>
                <a:spLocks/>
              </p:cNvSpPr>
              <p:nvPr/>
            </p:nvSpPr>
            <p:spPr bwMode="auto">
              <a:xfrm>
                <a:off x="5192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6" name="Freeform 144"/>
              <p:cNvSpPr>
                <a:spLocks/>
              </p:cNvSpPr>
              <p:nvPr/>
            </p:nvSpPr>
            <p:spPr bwMode="auto">
              <a:xfrm>
                <a:off x="5190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7" name="Freeform 145"/>
              <p:cNvSpPr>
                <a:spLocks/>
              </p:cNvSpPr>
              <p:nvPr/>
            </p:nvSpPr>
            <p:spPr bwMode="auto">
              <a:xfrm>
                <a:off x="5178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8" name="Freeform 146"/>
              <p:cNvSpPr>
                <a:spLocks/>
              </p:cNvSpPr>
              <p:nvPr/>
            </p:nvSpPr>
            <p:spPr bwMode="auto">
              <a:xfrm>
                <a:off x="5176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29" name="Freeform 147"/>
              <p:cNvSpPr>
                <a:spLocks/>
              </p:cNvSpPr>
              <p:nvPr/>
            </p:nvSpPr>
            <p:spPr bwMode="auto">
              <a:xfrm>
                <a:off x="5140" y="1275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0" name="Freeform 148"/>
              <p:cNvSpPr>
                <a:spLocks/>
              </p:cNvSpPr>
              <p:nvPr/>
            </p:nvSpPr>
            <p:spPr bwMode="auto">
              <a:xfrm>
                <a:off x="5138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1" name="Freeform 149"/>
              <p:cNvSpPr>
                <a:spLocks/>
              </p:cNvSpPr>
              <p:nvPr/>
            </p:nvSpPr>
            <p:spPr bwMode="auto">
              <a:xfrm>
                <a:off x="5122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2" name="Freeform 150"/>
              <p:cNvSpPr>
                <a:spLocks/>
              </p:cNvSpPr>
              <p:nvPr/>
            </p:nvSpPr>
            <p:spPr bwMode="auto">
              <a:xfrm>
                <a:off x="5120" y="1273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3" name="Freeform 151"/>
              <p:cNvSpPr>
                <a:spLocks/>
              </p:cNvSpPr>
              <p:nvPr/>
            </p:nvSpPr>
            <p:spPr bwMode="auto">
              <a:xfrm>
                <a:off x="5117" y="1275"/>
                <a:ext cx="21" cy="22"/>
              </a:xfrm>
              <a:custGeom>
                <a:avLst/>
                <a:gdLst>
                  <a:gd name="T0" fmla="*/ 11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11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11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4" name="Freeform 152"/>
              <p:cNvSpPr>
                <a:spLocks/>
              </p:cNvSpPr>
              <p:nvPr/>
            </p:nvSpPr>
            <p:spPr bwMode="auto">
              <a:xfrm>
                <a:off x="5115" y="1273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3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3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5" name="Freeform 153"/>
              <p:cNvSpPr>
                <a:spLocks/>
              </p:cNvSpPr>
              <p:nvPr/>
            </p:nvSpPr>
            <p:spPr bwMode="auto">
              <a:xfrm>
                <a:off x="5087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6" name="Freeform 154"/>
              <p:cNvSpPr>
                <a:spLocks/>
              </p:cNvSpPr>
              <p:nvPr/>
            </p:nvSpPr>
            <p:spPr bwMode="auto">
              <a:xfrm>
                <a:off x="5085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7" name="Freeform 155"/>
              <p:cNvSpPr>
                <a:spLocks/>
              </p:cNvSpPr>
              <p:nvPr/>
            </p:nvSpPr>
            <p:spPr bwMode="auto">
              <a:xfrm>
                <a:off x="5053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8" name="Freeform 156"/>
              <p:cNvSpPr>
                <a:spLocks/>
              </p:cNvSpPr>
              <p:nvPr/>
            </p:nvSpPr>
            <p:spPr bwMode="auto">
              <a:xfrm>
                <a:off x="5053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39" name="Freeform 157"/>
              <p:cNvSpPr>
                <a:spLocks/>
              </p:cNvSpPr>
              <p:nvPr/>
            </p:nvSpPr>
            <p:spPr bwMode="auto">
              <a:xfrm>
                <a:off x="5051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0" name="Freeform 158"/>
              <p:cNvSpPr>
                <a:spLocks/>
              </p:cNvSpPr>
              <p:nvPr/>
            </p:nvSpPr>
            <p:spPr bwMode="auto">
              <a:xfrm>
                <a:off x="5051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1" name="Freeform 159"/>
              <p:cNvSpPr>
                <a:spLocks/>
              </p:cNvSpPr>
              <p:nvPr/>
            </p:nvSpPr>
            <p:spPr bwMode="auto">
              <a:xfrm>
                <a:off x="5037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2" name="Freeform 160"/>
              <p:cNvSpPr>
                <a:spLocks/>
              </p:cNvSpPr>
              <p:nvPr/>
            </p:nvSpPr>
            <p:spPr bwMode="auto">
              <a:xfrm>
                <a:off x="5035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3" name="Freeform 161"/>
              <p:cNvSpPr>
                <a:spLocks/>
              </p:cNvSpPr>
              <p:nvPr/>
            </p:nvSpPr>
            <p:spPr bwMode="auto">
              <a:xfrm>
                <a:off x="5029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4" name="Freeform 162"/>
              <p:cNvSpPr>
                <a:spLocks/>
              </p:cNvSpPr>
              <p:nvPr/>
            </p:nvSpPr>
            <p:spPr bwMode="auto">
              <a:xfrm>
                <a:off x="5027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5" name="Freeform 163"/>
              <p:cNvSpPr>
                <a:spLocks/>
              </p:cNvSpPr>
              <p:nvPr/>
            </p:nvSpPr>
            <p:spPr bwMode="auto">
              <a:xfrm>
                <a:off x="5015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6" name="Freeform 164"/>
              <p:cNvSpPr>
                <a:spLocks/>
              </p:cNvSpPr>
              <p:nvPr/>
            </p:nvSpPr>
            <p:spPr bwMode="auto">
              <a:xfrm>
                <a:off x="5013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7" name="Freeform 165"/>
              <p:cNvSpPr>
                <a:spLocks/>
              </p:cNvSpPr>
              <p:nvPr/>
            </p:nvSpPr>
            <p:spPr bwMode="auto">
              <a:xfrm>
                <a:off x="4908" y="1275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8" name="Freeform 166"/>
              <p:cNvSpPr>
                <a:spLocks/>
              </p:cNvSpPr>
              <p:nvPr/>
            </p:nvSpPr>
            <p:spPr bwMode="auto">
              <a:xfrm>
                <a:off x="4906" y="1273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49" name="Freeform 167"/>
              <p:cNvSpPr>
                <a:spLocks/>
              </p:cNvSpPr>
              <p:nvPr/>
            </p:nvSpPr>
            <p:spPr bwMode="auto">
              <a:xfrm>
                <a:off x="4910" y="1275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0" name="Freeform 168"/>
              <p:cNvSpPr>
                <a:spLocks/>
              </p:cNvSpPr>
              <p:nvPr/>
            </p:nvSpPr>
            <p:spPr bwMode="auto">
              <a:xfrm>
                <a:off x="4910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1" name="Freeform 169"/>
              <p:cNvSpPr>
                <a:spLocks/>
              </p:cNvSpPr>
              <p:nvPr/>
            </p:nvSpPr>
            <p:spPr bwMode="auto">
              <a:xfrm>
                <a:off x="4916" y="127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2" name="Freeform 170"/>
              <p:cNvSpPr>
                <a:spLocks/>
              </p:cNvSpPr>
              <p:nvPr/>
            </p:nvSpPr>
            <p:spPr bwMode="auto">
              <a:xfrm>
                <a:off x="4914" y="127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3" name="Freeform 171"/>
              <p:cNvSpPr>
                <a:spLocks/>
              </p:cNvSpPr>
              <p:nvPr/>
            </p:nvSpPr>
            <p:spPr bwMode="auto">
              <a:xfrm>
                <a:off x="4902" y="1245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4" name="Freeform 172"/>
              <p:cNvSpPr>
                <a:spLocks/>
              </p:cNvSpPr>
              <p:nvPr/>
            </p:nvSpPr>
            <p:spPr bwMode="auto">
              <a:xfrm>
                <a:off x="4900" y="1243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5" name="Freeform 173"/>
              <p:cNvSpPr>
                <a:spLocks/>
              </p:cNvSpPr>
              <p:nvPr/>
            </p:nvSpPr>
            <p:spPr bwMode="auto">
              <a:xfrm>
                <a:off x="4887" y="1245"/>
                <a:ext cx="23" cy="22"/>
              </a:xfrm>
              <a:custGeom>
                <a:avLst/>
                <a:gdLst>
                  <a:gd name="T0" fmla="*/ 11 w 23"/>
                  <a:gd name="T1" fmla="*/ 0 h 22"/>
                  <a:gd name="T2" fmla="*/ 23 w 23"/>
                  <a:gd name="T3" fmla="*/ 22 h 22"/>
                  <a:gd name="T4" fmla="*/ 0 w 23"/>
                  <a:gd name="T5" fmla="*/ 22 h 22"/>
                  <a:gd name="T6" fmla="*/ 11 w 2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11" y="0"/>
                    </a:moveTo>
                    <a:lnTo>
                      <a:pt x="23" y="22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6" name="Freeform 174"/>
              <p:cNvSpPr>
                <a:spLocks/>
              </p:cNvSpPr>
              <p:nvPr/>
            </p:nvSpPr>
            <p:spPr bwMode="auto">
              <a:xfrm>
                <a:off x="4885" y="1243"/>
                <a:ext cx="27" cy="26"/>
              </a:xfrm>
              <a:custGeom>
                <a:avLst/>
                <a:gdLst>
                  <a:gd name="T0" fmla="*/ 13 w 27"/>
                  <a:gd name="T1" fmla="*/ 0 h 26"/>
                  <a:gd name="T2" fmla="*/ 27 w 27"/>
                  <a:gd name="T3" fmla="*/ 26 h 26"/>
                  <a:gd name="T4" fmla="*/ 0 w 27"/>
                  <a:gd name="T5" fmla="*/ 26 h 26"/>
                  <a:gd name="T6" fmla="*/ 13 w 2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6"/>
                  <a:gd name="T14" fmla="*/ 27 w 2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6">
                    <a:moveTo>
                      <a:pt x="13" y="0"/>
                    </a:moveTo>
                    <a:lnTo>
                      <a:pt x="27" y="26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7" name="Freeform 175"/>
              <p:cNvSpPr>
                <a:spLocks/>
              </p:cNvSpPr>
              <p:nvPr/>
            </p:nvSpPr>
            <p:spPr bwMode="auto">
              <a:xfrm>
                <a:off x="4881" y="1245"/>
                <a:ext cx="21" cy="22"/>
              </a:xfrm>
              <a:custGeom>
                <a:avLst/>
                <a:gdLst>
                  <a:gd name="T0" fmla="*/ 9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9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9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8" name="Freeform 176"/>
              <p:cNvSpPr>
                <a:spLocks/>
              </p:cNvSpPr>
              <p:nvPr/>
            </p:nvSpPr>
            <p:spPr bwMode="auto">
              <a:xfrm>
                <a:off x="4879" y="1243"/>
                <a:ext cx="25" cy="26"/>
              </a:xfrm>
              <a:custGeom>
                <a:avLst/>
                <a:gdLst>
                  <a:gd name="T0" fmla="*/ 11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1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1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59" name="Freeform 177"/>
              <p:cNvSpPr>
                <a:spLocks/>
              </p:cNvSpPr>
              <p:nvPr/>
            </p:nvSpPr>
            <p:spPr bwMode="auto">
              <a:xfrm>
                <a:off x="4857" y="1218"/>
                <a:ext cx="24" cy="23"/>
              </a:xfrm>
              <a:custGeom>
                <a:avLst/>
                <a:gdLst>
                  <a:gd name="T0" fmla="*/ 12 w 24"/>
                  <a:gd name="T1" fmla="*/ 0 h 23"/>
                  <a:gd name="T2" fmla="*/ 24 w 24"/>
                  <a:gd name="T3" fmla="*/ 23 h 23"/>
                  <a:gd name="T4" fmla="*/ 0 w 24"/>
                  <a:gd name="T5" fmla="*/ 23 h 23"/>
                  <a:gd name="T6" fmla="*/ 12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12" y="0"/>
                    </a:moveTo>
                    <a:lnTo>
                      <a:pt x="24" y="2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0" name="Freeform 178"/>
              <p:cNvSpPr>
                <a:spLocks/>
              </p:cNvSpPr>
              <p:nvPr/>
            </p:nvSpPr>
            <p:spPr bwMode="auto">
              <a:xfrm>
                <a:off x="4855" y="1218"/>
                <a:ext cx="28" cy="25"/>
              </a:xfrm>
              <a:custGeom>
                <a:avLst/>
                <a:gdLst>
                  <a:gd name="T0" fmla="*/ 14 w 28"/>
                  <a:gd name="T1" fmla="*/ 0 h 25"/>
                  <a:gd name="T2" fmla="*/ 28 w 28"/>
                  <a:gd name="T3" fmla="*/ 25 h 25"/>
                  <a:gd name="T4" fmla="*/ 0 w 28"/>
                  <a:gd name="T5" fmla="*/ 25 h 25"/>
                  <a:gd name="T6" fmla="*/ 14 w 2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5"/>
                  <a:gd name="T14" fmla="*/ 28 w 28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5">
                    <a:moveTo>
                      <a:pt x="14" y="0"/>
                    </a:moveTo>
                    <a:lnTo>
                      <a:pt x="28" y="25"/>
                    </a:lnTo>
                    <a:lnTo>
                      <a:pt x="0" y="2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1" name="Freeform 179"/>
              <p:cNvSpPr>
                <a:spLocks/>
              </p:cNvSpPr>
              <p:nvPr/>
            </p:nvSpPr>
            <p:spPr bwMode="auto">
              <a:xfrm>
                <a:off x="4843" y="1218"/>
                <a:ext cx="22" cy="23"/>
              </a:xfrm>
              <a:custGeom>
                <a:avLst/>
                <a:gdLst>
                  <a:gd name="T0" fmla="*/ 10 w 22"/>
                  <a:gd name="T1" fmla="*/ 0 h 23"/>
                  <a:gd name="T2" fmla="*/ 22 w 22"/>
                  <a:gd name="T3" fmla="*/ 23 h 23"/>
                  <a:gd name="T4" fmla="*/ 0 w 22"/>
                  <a:gd name="T5" fmla="*/ 23 h 23"/>
                  <a:gd name="T6" fmla="*/ 10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10" y="0"/>
                    </a:moveTo>
                    <a:lnTo>
                      <a:pt x="22" y="23"/>
                    </a:lnTo>
                    <a:lnTo>
                      <a:pt x="0" y="23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2" name="Freeform 180"/>
              <p:cNvSpPr>
                <a:spLocks/>
              </p:cNvSpPr>
              <p:nvPr/>
            </p:nvSpPr>
            <p:spPr bwMode="auto">
              <a:xfrm>
                <a:off x="4841" y="1218"/>
                <a:ext cx="26" cy="25"/>
              </a:xfrm>
              <a:custGeom>
                <a:avLst/>
                <a:gdLst>
                  <a:gd name="T0" fmla="*/ 12 w 26"/>
                  <a:gd name="T1" fmla="*/ 0 h 25"/>
                  <a:gd name="T2" fmla="*/ 26 w 26"/>
                  <a:gd name="T3" fmla="*/ 25 h 25"/>
                  <a:gd name="T4" fmla="*/ 0 w 26"/>
                  <a:gd name="T5" fmla="*/ 25 h 25"/>
                  <a:gd name="T6" fmla="*/ 12 w 26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5"/>
                  <a:gd name="T14" fmla="*/ 26 w 26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5">
                    <a:moveTo>
                      <a:pt x="12" y="0"/>
                    </a:moveTo>
                    <a:lnTo>
                      <a:pt x="26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3" name="Freeform 181"/>
              <p:cNvSpPr>
                <a:spLocks/>
              </p:cNvSpPr>
              <p:nvPr/>
            </p:nvSpPr>
            <p:spPr bwMode="auto">
              <a:xfrm>
                <a:off x="4829" y="1190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4" name="Freeform 182"/>
              <p:cNvSpPr>
                <a:spLocks/>
              </p:cNvSpPr>
              <p:nvPr/>
            </p:nvSpPr>
            <p:spPr bwMode="auto">
              <a:xfrm>
                <a:off x="4827" y="1188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5" name="Freeform 183"/>
              <p:cNvSpPr>
                <a:spLocks/>
              </p:cNvSpPr>
              <p:nvPr/>
            </p:nvSpPr>
            <p:spPr bwMode="auto">
              <a:xfrm>
                <a:off x="4726" y="1190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6" name="Freeform 184"/>
              <p:cNvSpPr>
                <a:spLocks/>
              </p:cNvSpPr>
              <p:nvPr/>
            </p:nvSpPr>
            <p:spPr bwMode="auto">
              <a:xfrm>
                <a:off x="4724" y="1188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7" name="Freeform 185"/>
              <p:cNvSpPr>
                <a:spLocks/>
              </p:cNvSpPr>
              <p:nvPr/>
            </p:nvSpPr>
            <p:spPr bwMode="auto">
              <a:xfrm>
                <a:off x="4639" y="1124"/>
                <a:ext cx="21" cy="22"/>
              </a:xfrm>
              <a:custGeom>
                <a:avLst/>
                <a:gdLst>
                  <a:gd name="T0" fmla="*/ 12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12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12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8" name="Freeform 186"/>
              <p:cNvSpPr>
                <a:spLocks/>
              </p:cNvSpPr>
              <p:nvPr/>
            </p:nvSpPr>
            <p:spPr bwMode="auto">
              <a:xfrm>
                <a:off x="4637" y="1123"/>
                <a:ext cx="25" cy="25"/>
              </a:xfrm>
              <a:custGeom>
                <a:avLst/>
                <a:gdLst>
                  <a:gd name="T0" fmla="*/ 14 w 25"/>
                  <a:gd name="T1" fmla="*/ 0 h 25"/>
                  <a:gd name="T2" fmla="*/ 25 w 25"/>
                  <a:gd name="T3" fmla="*/ 25 h 25"/>
                  <a:gd name="T4" fmla="*/ 0 w 25"/>
                  <a:gd name="T5" fmla="*/ 25 h 25"/>
                  <a:gd name="T6" fmla="*/ 14 w 25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5"/>
                  <a:gd name="T14" fmla="*/ 25 w 2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5">
                    <a:moveTo>
                      <a:pt x="14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69" name="Freeform 187"/>
              <p:cNvSpPr>
                <a:spLocks/>
              </p:cNvSpPr>
              <p:nvPr/>
            </p:nvSpPr>
            <p:spPr bwMode="auto">
              <a:xfrm>
                <a:off x="4516" y="1093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0" name="Freeform 188"/>
              <p:cNvSpPr>
                <a:spLocks/>
              </p:cNvSpPr>
              <p:nvPr/>
            </p:nvSpPr>
            <p:spPr bwMode="auto">
              <a:xfrm>
                <a:off x="4514" y="1091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1" name="Freeform 189"/>
              <p:cNvSpPr>
                <a:spLocks/>
              </p:cNvSpPr>
              <p:nvPr/>
            </p:nvSpPr>
            <p:spPr bwMode="auto">
              <a:xfrm>
                <a:off x="4403" y="1079"/>
                <a:ext cx="23" cy="22"/>
              </a:xfrm>
              <a:custGeom>
                <a:avLst/>
                <a:gdLst>
                  <a:gd name="T0" fmla="*/ 12 w 23"/>
                  <a:gd name="T1" fmla="*/ 0 h 22"/>
                  <a:gd name="T2" fmla="*/ 23 w 23"/>
                  <a:gd name="T3" fmla="*/ 22 h 22"/>
                  <a:gd name="T4" fmla="*/ 0 w 23"/>
                  <a:gd name="T5" fmla="*/ 22 h 22"/>
                  <a:gd name="T6" fmla="*/ 12 w 2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12" y="0"/>
                    </a:moveTo>
                    <a:lnTo>
                      <a:pt x="23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2" name="Freeform 190"/>
              <p:cNvSpPr>
                <a:spLocks/>
              </p:cNvSpPr>
              <p:nvPr/>
            </p:nvSpPr>
            <p:spPr bwMode="auto">
              <a:xfrm>
                <a:off x="4403" y="1077"/>
                <a:ext cx="25" cy="26"/>
              </a:xfrm>
              <a:custGeom>
                <a:avLst/>
                <a:gdLst>
                  <a:gd name="T0" fmla="*/ 12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2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2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3" name="Freeform 191"/>
              <p:cNvSpPr>
                <a:spLocks/>
              </p:cNvSpPr>
              <p:nvPr/>
            </p:nvSpPr>
            <p:spPr bwMode="auto">
              <a:xfrm>
                <a:off x="4365" y="1079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22 w 22"/>
                  <a:gd name="T3" fmla="*/ 24 h 24"/>
                  <a:gd name="T4" fmla="*/ 0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22" y="24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4" name="Freeform 192"/>
              <p:cNvSpPr>
                <a:spLocks/>
              </p:cNvSpPr>
              <p:nvPr/>
            </p:nvSpPr>
            <p:spPr bwMode="auto">
              <a:xfrm>
                <a:off x="4363" y="1077"/>
                <a:ext cx="26" cy="28"/>
              </a:xfrm>
              <a:custGeom>
                <a:avLst/>
                <a:gdLst>
                  <a:gd name="T0" fmla="*/ 14 w 26"/>
                  <a:gd name="T1" fmla="*/ 0 h 28"/>
                  <a:gd name="T2" fmla="*/ 26 w 26"/>
                  <a:gd name="T3" fmla="*/ 28 h 28"/>
                  <a:gd name="T4" fmla="*/ 0 w 26"/>
                  <a:gd name="T5" fmla="*/ 28 h 28"/>
                  <a:gd name="T6" fmla="*/ 14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14" y="0"/>
                    </a:moveTo>
                    <a:lnTo>
                      <a:pt x="26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5" name="Freeform 193"/>
              <p:cNvSpPr>
                <a:spLocks/>
              </p:cNvSpPr>
              <p:nvPr/>
            </p:nvSpPr>
            <p:spPr bwMode="auto">
              <a:xfrm>
                <a:off x="3602" y="974"/>
                <a:ext cx="21" cy="24"/>
              </a:xfrm>
              <a:custGeom>
                <a:avLst/>
                <a:gdLst>
                  <a:gd name="T0" fmla="*/ 10 w 21"/>
                  <a:gd name="T1" fmla="*/ 0 h 24"/>
                  <a:gd name="T2" fmla="*/ 21 w 21"/>
                  <a:gd name="T3" fmla="*/ 24 h 24"/>
                  <a:gd name="T4" fmla="*/ 0 w 21"/>
                  <a:gd name="T5" fmla="*/ 24 h 24"/>
                  <a:gd name="T6" fmla="*/ 10 w 2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4"/>
                  <a:gd name="T14" fmla="*/ 21 w 2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4">
                    <a:moveTo>
                      <a:pt x="10" y="0"/>
                    </a:moveTo>
                    <a:lnTo>
                      <a:pt x="21" y="24"/>
                    </a:lnTo>
                    <a:lnTo>
                      <a:pt x="0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6" name="Freeform 194"/>
              <p:cNvSpPr>
                <a:spLocks/>
              </p:cNvSpPr>
              <p:nvPr/>
            </p:nvSpPr>
            <p:spPr bwMode="auto">
              <a:xfrm>
                <a:off x="3600" y="974"/>
                <a:ext cx="25" cy="26"/>
              </a:xfrm>
              <a:custGeom>
                <a:avLst/>
                <a:gdLst>
                  <a:gd name="T0" fmla="*/ 12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2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2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7" name="Freeform 195"/>
              <p:cNvSpPr>
                <a:spLocks/>
              </p:cNvSpPr>
              <p:nvPr/>
            </p:nvSpPr>
            <p:spPr bwMode="auto">
              <a:xfrm>
                <a:off x="3342" y="899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22 w 22"/>
                  <a:gd name="T3" fmla="*/ 24 h 24"/>
                  <a:gd name="T4" fmla="*/ 0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22" y="24"/>
                    </a:lnTo>
                    <a:lnTo>
                      <a:pt x="0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8" name="Freeform 196"/>
              <p:cNvSpPr>
                <a:spLocks/>
              </p:cNvSpPr>
              <p:nvPr/>
            </p:nvSpPr>
            <p:spPr bwMode="auto">
              <a:xfrm>
                <a:off x="3340" y="897"/>
                <a:ext cx="26" cy="28"/>
              </a:xfrm>
              <a:custGeom>
                <a:avLst/>
                <a:gdLst>
                  <a:gd name="T0" fmla="*/ 12 w 26"/>
                  <a:gd name="T1" fmla="*/ 0 h 28"/>
                  <a:gd name="T2" fmla="*/ 26 w 26"/>
                  <a:gd name="T3" fmla="*/ 28 h 28"/>
                  <a:gd name="T4" fmla="*/ 0 w 26"/>
                  <a:gd name="T5" fmla="*/ 28 h 28"/>
                  <a:gd name="T6" fmla="*/ 12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12" y="0"/>
                    </a:moveTo>
                    <a:lnTo>
                      <a:pt x="26" y="28"/>
                    </a:lnTo>
                    <a:lnTo>
                      <a:pt x="0" y="28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79" name="Freeform 197"/>
              <p:cNvSpPr>
                <a:spLocks/>
              </p:cNvSpPr>
              <p:nvPr/>
            </p:nvSpPr>
            <p:spPr bwMode="auto">
              <a:xfrm>
                <a:off x="3346" y="899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22 w 22"/>
                  <a:gd name="T3" fmla="*/ 22 h 22"/>
                  <a:gd name="T4" fmla="*/ 0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22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0" name="Freeform 198"/>
              <p:cNvSpPr>
                <a:spLocks/>
              </p:cNvSpPr>
              <p:nvPr/>
            </p:nvSpPr>
            <p:spPr bwMode="auto">
              <a:xfrm>
                <a:off x="3344" y="897"/>
                <a:ext cx="26" cy="26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4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4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1" name="Freeform 199"/>
              <p:cNvSpPr>
                <a:spLocks/>
              </p:cNvSpPr>
              <p:nvPr/>
            </p:nvSpPr>
            <p:spPr bwMode="auto">
              <a:xfrm>
                <a:off x="4649" y="1140"/>
                <a:ext cx="23" cy="22"/>
              </a:xfrm>
              <a:custGeom>
                <a:avLst/>
                <a:gdLst>
                  <a:gd name="T0" fmla="*/ 11 w 23"/>
                  <a:gd name="T1" fmla="*/ 0 h 22"/>
                  <a:gd name="T2" fmla="*/ 23 w 23"/>
                  <a:gd name="T3" fmla="*/ 22 h 22"/>
                  <a:gd name="T4" fmla="*/ 0 w 23"/>
                  <a:gd name="T5" fmla="*/ 22 h 22"/>
                  <a:gd name="T6" fmla="*/ 11 w 2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2"/>
                  <a:gd name="T14" fmla="*/ 23 w 2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2">
                    <a:moveTo>
                      <a:pt x="11" y="0"/>
                    </a:moveTo>
                    <a:lnTo>
                      <a:pt x="23" y="22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2" name="Freeform 200"/>
              <p:cNvSpPr>
                <a:spLocks/>
              </p:cNvSpPr>
              <p:nvPr/>
            </p:nvSpPr>
            <p:spPr bwMode="auto">
              <a:xfrm>
                <a:off x="4649" y="1138"/>
                <a:ext cx="25" cy="26"/>
              </a:xfrm>
              <a:custGeom>
                <a:avLst/>
                <a:gdLst>
                  <a:gd name="T0" fmla="*/ 11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1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1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3" name="Freeform 201"/>
              <p:cNvSpPr>
                <a:spLocks/>
              </p:cNvSpPr>
              <p:nvPr/>
            </p:nvSpPr>
            <p:spPr bwMode="auto">
              <a:xfrm>
                <a:off x="4655" y="1140"/>
                <a:ext cx="21" cy="22"/>
              </a:xfrm>
              <a:custGeom>
                <a:avLst/>
                <a:gdLst>
                  <a:gd name="T0" fmla="*/ 11 w 21"/>
                  <a:gd name="T1" fmla="*/ 0 h 22"/>
                  <a:gd name="T2" fmla="*/ 21 w 21"/>
                  <a:gd name="T3" fmla="*/ 22 h 22"/>
                  <a:gd name="T4" fmla="*/ 0 w 21"/>
                  <a:gd name="T5" fmla="*/ 22 h 22"/>
                  <a:gd name="T6" fmla="*/ 11 w 2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2"/>
                  <a:gd name="T14" fmla="*/ 21 w 2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2">
                    <a:moveTo>
                      <a:pt x="11" y="0"/>
                    </a:moveTo>
                    <a:lnTo>
                      <a:pt x="21" y="22"/>
                    </a:lnTo>
                    <a:lnTo>
                      <a:pt x="0" y="22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4" name="Freeform 202"/>
              <p:cNvSpPr>
                <a:spLocks/>
              </p:cNvSpPr>
              <p:nvPr/>
            </p:nvSpPr>
            <p:spPr bwMode="auto">
              <a:xfrm>
                <a:off x="4653" y="1138"/>
                <a:ext cx="25" cy="26"/>
              </a:xfrm>
              <a:custGeom>
                <a:avLst/>
                <a:gdLst>
                  <a:gd name="T0" fmla="*/ 13 w 25"/>
                  <a:gd name="T1" fmla="*/ 0 h 26"/>
                  <a:gd name="T2" fmla="*/ 25 w 25"/>
                  <a:gd name="T3" fmla="*/ 26 h 26"/>
                  <a:gd name="T4" fmla="*/ 0 w 25"/>
                  <a:gd name="T5" fmla="*/ 26 h 26"/>
                  <a:gd name="T6" fmla="*/ 13 w 2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6"/>
                  <a:gd name="T14" fmla="*/ 25 w 2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6">
                    <a:moveTo>
                      <a:pt x="13" y="0"/>
                    </a:moveTo>
                    <a:lnTo>
                      <a:pt x="25" y="26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5" name="Freeform 203"/>
              <p:cNvSpPr>
                <a:spLocks/>
              </p:cNvSpPr>
              <p:nvPr/>
            </p:nvSpPr>
            <p:spPr bwMode="auto">
              <a:xfrm>
                <a:off x="4666" y="114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24 w 24"/>
                  <a:gd name="T3" fmla="*/ 22 h 22"/>
                  <a:gd name="T4" fmla="*/ 0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24" y="22"/>
                    </a:lnTo>
                    <a:lnTo>
                      <a:pt x="0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686" name="Freeform 204"/>
              <p:cNvSpPr>
                <a:spLocks/>
              </p:cNvSpPr>
              <p:nvPr/>
            </p:nvSpPr>
            <p:spPr bwMode="auto">
              <a:xfrm>
                <a:off x="4666" y="1138"/>
                <a:ext cx="26" cy="26"/>
              </a:xfrm>
              <a:custGeom>
                <a:avLst/>
                <a:gdLst>
                  <a:gd name="T0" fmla="*/ 12 w 26"/>
                  <a:gd name="T1" fmla="*/ 0 h 26"/>
                  <a:gd name="T2" fmla="*/ 26 w 26"/>
                  <a:gd name="T3" fmla="*/ 26 h 26"/>
                  <a:gd name="T4" fmla="*/ 0 w 26"/>
                  <a:gd name="T5" fmla="*/ 26 h 26"/>
                  <a:gd name="T6" fmla="*/ 12 w 26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6"/>
                  <a:gd name="T14" fmla="*/ 26 w 26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6">
                    <a:moveTo>
                      <a:pt x="12" y="0"/>
                    </a:moveTo>
                    <a:lnTo>
                      <a:pt x="26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</p:grpSp>
        <p:sp>
          <p:nvSpPr>
            <p:cNvPr id="41429" name="Freeform 206"/>
            <p:cNvSpPr>
              <a:spLocks/>
            </p:cNvSpPr>
            <p:nvPr/>
          </p:nvSpPr>
          <p:spPr bwMode="auto">
            <a:xfrm>
              <a:off x="4682" y="1140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0" name="Freeform 207"/>
            <p:cNvSpPr>
              <a:spLocks/>
            </p:cNvSpPr>
            <p:nvPr/>
          </p:nvSpPr>
          <p:spPr bwMode="auto">
            <a:xfrm>
              <a:off x="4680" y="1138"/>
              <a:ext cx="28" cy="26"/>
            </a:xfrm>
            <a:custGeom>
              <a:avLst/>
              <a:gdLst>
                <a:gd name="T0" fmla="*/ 14 w 28"/>
                <a:gd name="T1" fmla="*/ 0 h 26"/>
                <a:gd name="T2" fmla="*/ 28 w 28"/>
                <a:gd name="T3" fmla="*/ 26 h 26"/>
                <a:gd name="T4" fmla="*/ 0 w 28"/>
                <a:gd name="T5" fmla="*/ 26 h 26"/>
                <a:gd name="T6" fmla="*/ 14 w 2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14" y="0"/>
                  </a:moveTo>
                  <a:lnTo>
                    <a:pt x="28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1" name="Freeform 208"/>
            <p:cNvSpPr>
              <a:spLocks/>
            </p:cNvSpPr>
            <p:nvPr/>
          </p:nvSpPr>
          <p:spPr bwMode="auto">
            <a:xfrm>
              <a:off x="4686" y="1140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2" name="Freeform 209"/>
            <p:cNvSpPr>
              <a:spLocks/>
            </p:cNvSpPr>
            <p:nvPr/>
          </p:nvSpPr>
          <p:spPr bwMode="auto">
            <a:xfrm>
              <a:off x="4684" y="113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3" name="Freeform 210"/>
            <p:cNvSpPr>
              <a:spLocks/>
            </p:cNvSpPr>
            <p:nvPr/>
          </p:nvSpPr>
          <p:spPr bwMode="auto">
            <a:xfrm>
              <a:off x="4694" y="1140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4" name="Freeform 211"/>
            <p:cNvSpPr>
              <a:spLocks/>
            </p:cNvSpPr>
            <p:nvPr/>
          </p:nvSpPr>
          <p:spPr bwMode="auto">
            <a:xfrm>
              <a:off x="4692" y="113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5" name="Freeform 212"/>
            <p:cNvSpPr>
              <a:spLocks/>
            </p:cNvSpPr>
            <p:nvPr/>
          </p:nvSpPr>
          <p:spPr bwMode="auto">
            <a:xfrm>
              <a:off x="4702" y="1140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6" name="Freeform 213"/>
            <p:cNvSpPr>
              <a:spLocks/>
            </p:cNvSpPr>
            <p:nvPr/>
          </p:nvSpPr>
          <p:spPr bwMode="auto">
            <a:xfrm>
              <a:off x="4700" y="113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7" name="Freeform 214"/>
            <p:cNvSpPr>
              <a:spLocks/>
            </p:cNvSpPr>
            <p:nvPr/>
          </p:nvSpPr>
          <p:spPr bwMode="auto">
            <a:xfrm>
              <a:off x="4708" y="1140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8" name="Freeform 215"/>
            <p:cNvSpPr>
              <a:spLocks/>
            </p:cNvSpPr>
            <p:nvPr/>
          </p:nvSpPr>
          <p:spPr bwMode="auto">
            <a:xfrm>
              <a:off x="4706" y="113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39" name="Freeform 216"/>
            <p:cNvSpPr>
              <a:spLocks/>
            </p:cNvSpPr>
            <p:nvPr/>
          </p:nvSpPr>
          <p:spPr bwMode="auto">
            <a:xfrm>
              <a:off x="4730" y="1190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0" name="Freeform 217"/>
            <p:cNvSpPr>
              <a:spLocks/>
            </p:cNvSpPr>
            <p:nvPr/>
          </p:nvSpPr>
          <p:spPr bwMode="auto">
            <a:xfrm>
              <a:off x="4728" y="118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1" name="Freeform 218"/>
            <p:cNvSpPr>
              <a:spLocks/>
            </p:cNvSpPr>
            <p:nvPr/>
          </p:nvSpPr>
          <p:spPr bwMode="auto">
            <a:xfrm>
              <a:off x="4742" y="1190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2" name="Freeform 219"/>
            <p:cNvSpPr>
              <a:spLocks/>
            </p:cNvSpPr>
            <p:nvPr/>
          </p:nvSpPr>
          <p:spPr bwMode="auto">
            <a:xfrm>
              <a:off x="4740" y="118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3" name="Freeform 220"/>
            <p:cNvSpPr>
              <a:spLocks/>
            </p:cNvSpPr>
            <p:nvPr/>
          </p:nvSpPr>
          <p:spPr bwMode="auto">
            <a:xfrm>
              <a:off x="4754" y="1190"/>
              <a:ext cx="23" cy="22"/>
            </a:xfrm>
            <a:custGeom>
              <a:avLst/>
              <a:gdLst>
                <a:gd name="T0" fmla="*/ 12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12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2"/>
                <a:gd name="T14" fmla="*/ 23 w 2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2">
                  <a:moveTo>
                    <a:pt x="12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4" name="Freeform 221"/>
            <p:cNvSpPr>
              <a:spLocks/>
            </p:cNvSpPr>
            <p:nvPr/>
          </p:nvSpPr>
          <p:spPr bwMode="auto">
            <a:xfrm>
              <a:off x="4752" y="1188"/>
              <a:ext cx="27" cy="26"/>
            </a:xfrm>
            <a:custGeom>
              <a:avLst/>
              <a:gdLst>
                <a:gd name="T0" fmla="*/ 14 w 27"/>
                <a:gd name="T1" fmla="*/ 0 h 26"/>
                <a:gd name="T2" fmla="*/ 27 w 27"/>
                <a:gd name="T3" fmla="*/ 26 h 26"/>
                <a:gd name="T4" fmla="*/ 0 w 27"/>
                <a:gd name="T5" fmla="*/ 26 h 26"/>
                <a:gd name="T6" fmla="*/ 14 w 27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6"/>
                <a:gd name="T14" fmla="*/ 27 w 2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6">
                  <a:moveTo>
                    <a:pt x="14" y="0"/>
                  </a:moveTo>
                  <a:lnTo>
                    <a:pt x="27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5" name="Freeform 222"/>
            <p:cNvSpPr>
              <a:spLocks/>
            </p:cNvSpPr>
            <p:nvPr/>
          </p:nvSpPr>
          <p:spPr bwMode="auto">
            <a:xfrm>
              <a:off x="4762" y="1190"/>
              <a:ext cx="23" cy="22"/>
            </a:xfrm>
            <a:custGeom>
              <a:avLst/>
              <a:gdLst>
                <a:gd name="T0" fmla="*/ 11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11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2"/>
                <a:gd name="T14" fmla="*/ 23 w 2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2">
                  <a:moveTo>
                    <a:pt x="11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6" name="Freeform 223"/>
            <p:cNvSpPr>
              <a:spLocks/>
            </p:cNvSpPr>
            <p:nvPr/>
          </p:nvSpPr>
          <p:spPr bwMode="auto">
            <a:xfrm>
              <a:off x="4760" y="1188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26 h 26"/>
                <a:gd name="T4" fmla="*/ 0 w 25"/>
                <a:gd name="T5" fmla="*/ 26 h 26"/>
                <a:gd name="T6" fmla="*/ 13 w 2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6"/>
                <a:gd name="T14" fmla="*/ 25 w 2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6">
                  <a:moveTo>
                    <a:pt x="13" y="0"/>
                  </a:moveTo>
                  <a:lnTo>
                    <a:pt x="25" y="26"/>
                  </a:lnTo>
                  <a:lnTo>
                    <a:pt x="0" y="26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7" name="Freeform 224"/>
            <p:cNvSpPr>
              <a:spLocks/>
            </p:cNvSpPr>
            <p:nvPr/>
          </p:nvSpPr>
          <p:spPr bwMode="auto">
            <a:xfrm>
              <a:off x="4775" y="1190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8" name="Freeform 225"/>
            <p:cNvSpPr>
              <a:spLocks/>
            </p:cNvSpPr>
            <p:nvPr/>
          </p:nvSpPr>
          <p:spPr bwMode="auto">
            <a:xfrm>
              <a:off x="4773" y="118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49" name="Freeform 226"/>
            <p:cNvSpPr>
              <a:spLocks/>
            </p:cNvSpPr>
            <p:nvPr/>
          </p:nvSpPr>
          <p:spPr bwMode="auto">
            <a:xfrm>
              <a:off x="4787" y="1190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0" name="Freeform 227"/>
            <p:cNvSpPr>
              <a:spLocks/>
            </p:cNvSpPr>
            <p:nvPr/>
          </p:nvSpPr>
          <p:spPr bwMode="auto">
            <a:xfrm>
              <a:off x="4785" y="118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1" name="Freeform 228"/>
            <p:cNvSpPr>
              <a:spLocks/>
            </p:cNvSpPr>
            <p:nvPr/>
          </p:nvSpPr>
          <p:spPr bwMode="auto">
            <a:xfrm>
              <a:off x="4789" y="1190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2" name="Freeform 229"/>
            <p:cNvSpPr>
              <a:spLocks/>
            </p:cNvSpPr>
            <p:nvPr/>
          </p:nvSpPr>
          <p:spPr bwMode="auto">
            <a:xfrm>
              <a:off x="4787" y="118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3" name="Freeform 230"/>
            <p:cNvSpPr>
              <a:spLocks/>
            </p:cNvSpPr>
            <p:nvPr/>
          </p:nvSpPr>
          <p:spPr bwMode="auto">
            <a:xfrm>
              <a:off x="4799" y="1190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4" name="Freeform 231"/>
            <p:cNvSpPr>
              <a:spLocks/>
            </p:cNvSpPr>
            <p:nvPr/>
          </p:nvSpPr>
          <p:spPr bwMode="auto">
            <a:xfrm>
              <a:off x="4797" y="118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5" name="Freeform 232"/>
            <p:cNvSpPr>
              <a:spLocks/>
            </p:cNvSpPr>
            <p:nvPr/>
          </p:nvSpPr>
          <p:spPr bwMode="auto">
            <a:xfrm>
              <a:off x="4805" y="1190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6" name="Freeform 233"/>
            <p:cNvSpPr>
              <a:spLocks/>
            </p:cNvSpPr>
            <p:nvPr/>
          </p:nvSpPr>
          <p:spPr bwMode="auto">
            <a:xfrm>
              <a:off x="4805" y="118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7" name="Freeform 234"/>
            <p:cNvSpPr>
              <a:spLocks/>
            </p:cNvSpPr>
            <p:nvPr/>
          </p:nvSpPr>
          <p:spPr bwMode="auto">
            <a:xfrm>
              <a:off x="4813" y="1190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8" name="Freeform 235"/>
            <p:cNvSpPr>
              <a:spLocks/>
            </p:cNvSpPr>
            <p:nvPr/>
          </p:nvSpPr>
          <p:spPr bwMode="auto">
            <a:xfrm>
              <a:off x="4813" y="1188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59" name="Freeform 236"/>
            <p:cNvSpPr>
              <a:spLocks/>
            </p:cNvSpPr>
            <p:nvPr/>
          </p:nvSpPr>
          <p:spPr bwMode="auto">
            <a:xfrm>
              <a:off x="4817" y="1190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0" name="Freeform 237"/>
            <p:cNvSpPr>
              <a:spLocks/>
            </p:cNvSpPr>
            <p:nvPr/>
          </p:nvSpPr>
          <p:spPr bwMode="auto">
            <a:xfrm>
              <a:off x="4815" y="1188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1" name="Freeform 238"/>
            <p:cNvSpPr>
              <a:spLocks/>
            </p:cNvSpPr>
            <p:nvPr/>
          </p:nvSpPr>
          <p:spPr bwMode="auto">
            <a:xfrm>
              <a:off x="4932" y="1275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2" name="Freeform 239"/>
            <p:cNvSpPr>
              <a:spLocks/>
            </p:cNvSpPr>
            <p:nvPr/>
          </p:nvSpPr>
          <p:spPr bwMode="auto">
            <a:xfrm>
              <a:off x="4930" y="1273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3" name="Freeform 240"/>
            <p:cNvSpPr>
              <a:spLocks/>
            </p:cNvSpPr>
            <p:nvPr/>
          </p:nvSpPr>
          <p:spPr bwMode="auto">
            <a:xfrm>
              <a:off x="4944" y="1275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4" name="Freeform 241"/>
            <p:cNvSpPr>
              <a:spLocks/>
            </p:cNvSpPr>
            <p:nvPr/>
          </p:nvSpPr>
          <p:spPr bwMode="auto">
            <a:xfrm>
              <a:off x="4942" y="1273"/>
              <a:ext cx="26" cy="26"/>
            </a:xfrm>
            <a:custGeom>
              <a:avLst/>
              <a:gdLst>
                <a:gd name="T0" fmla="*/ 12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2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2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5" name="Freeform 242"/>
            <p:cNvSpPr>
              <a:spLocks/>
            </p:cNvSpPr>
            <p:nvPr/>
          </p:nvSpPr>
          <p:spPr bwMode="auto">
            <a:xfrm>
              <a:off x="4958" y="1275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6" name="Freeform 243"/>
            <p:cNvSpPr>
              <a:spLocks/>
            </p:cNvSpPr>
            <p:nvPr/>
          </p:nvSpPr>
          <p:spPr bwMode="auto">
            <a:xfrm>
              <a:off x="4956" y="1273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7" name="Freeform 244"/>
            <p:cNvSpPr>
              <a:spLocks/>
            </p:cNvSpPr>
            <p:nvPr/>
          </p:nvSpPr>
          <p:spPr bwMode="auto">
            <a:xfrm>
              <a:off x="4964" y="1275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8" name="Freeform 245"/>
            <p:cNvSpPr>
              <a:spLocks/>
            </p:cNvSpPr>
            <p:nvPr/>
          </p:nvSpPr>
          <p:spPr bwMode="auto">
            <a:xfrm>
              <a:off x="4962" y="1273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69" name="Freeform 246"/>
            <p:cNvSpPr>
              <a:spLocks/>
            </p:cNvSpPr>
            <p:nvPr/>
          </p:nvSpPr>
          <p:spPr bwMode="auto">
            <a:xfrm>
              <a:off x="4970" y="1275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24 w 24"/>
                <a:gd name="T3" fmla="*/ 22 h 22"/>
                <a:gd name="T4" fmla="*/ 0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24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0" name="Freeform 247"/>
            <p:cNvSpPr>
              <a:spLocks/>
            </p:cNvSpPr>
            <p:nvPr/>
          </p:nvSpPr>
          <p:spPr bwMode="auto">
            <a:xfrm>
              <a:off x="4968" y="1273"/>
              <a:ext cx="26" cy="26"/>
            </a:xfrm>
            <a:custGeom>
              <a:avLst/>
              <a:gdLst>
                <a:gd name="T0" fmla="*/ 14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14 w 2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4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1" name="Freeform 248"/>
            <p:cNvSpPr>
              <a:spLocks/>
            </p:cNvSpPr>
            <p:nvPr/>
          </p:nvSpPr>
          <p:spPr bwMode="auto">
            <a:xfrm>
              <a:off x="4982" y="1275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22 w 22"/>
                <a:gd name="T3" fmla="*/ 22 h 22"/>
                <a:gd name="T4" fmla="*/ 0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2" name="Freeform 249"/>
            <p:cNvSpPr>
              <a:spLocks/>
            </p:cNvSpPr>
            <p:nvPr/>
          </p:nvSpPr>
          <p:spPr bwMode="auto">
            <a:xfrm>
              <a:off x="4980" y="1273"/>
              <a:ext cx="25" cy="26"/>
            </a:xfrm>
            <a:custGeom>
              <a:avLst/>
              <a:gdLst>
                <a:gd name="T0" fmla="*/ 14 w 25"/>
                <a:gd name="T1" fmla="*/ 0 h 26"/>
                <a:gd name="T2" fmla="*/ 25 w 25"/>
                <a:gd name="T3" fmla="*/ 26 h 26"/>
                <a:gd name="T4" fmla="*/ 0 w 25"/>
                <a:gd name="T5" fmla="*/ 26 h 26"/>
                <a:gd name="T6" fmla="*/ 14 w 2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6"/>
                <a:gd name="T14" fmla="*/ 25 w 2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6">
                  <a:moveTo>
                    <a:pt x="14" y="0"/>
                  </a:moveTo>
                  <a:lnTo>
                    <a:pt x="25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3" name="Freeform 250"/>
            <p:cNvSpPr>
              <a:spLocks/>
            </p:cNvSpPr>
            <p:nvPr/>
          </p:nvSpPr>
          <p:spPr bwMode="auto">
            <a:xfrm>
              <a:off x="4990" y="1275"/>
              <a:ext cx="23" cy="22"/>
            </a:xfrm>
            <a:custGeom>
              <a:avLst/>
              <a:gdLst>
                <a:gd name="T0" fmla="*/ 12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12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2"/>
                <a:gd name="T14" fmla="*/ 23 w 2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2">
                  <a:moveTo>
                    <a:pt x="12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4" name="Freeform 251"/>
            <p:cNvSpPr>
              <a:spLocks/>
            </p:cNvSpPr>
            <p:nvPr/>
          </p:nvSpPr>
          <p:spPr bwMode="auto">
            <a:xfrm>
              <a:off x="4988" y="1273"/>
              <a:ext cx="25" cy="26"/>
            </a:xfrm>
            <a:custGeom>
              <a:avLst/>
              <a:gdLst>
                <a:gd name="T0" fmla="*/ 14 w 25"/>
                <a:gd name="T1" fmla="*/ 0 h 26"/>
                <a:gd name="T2" fmla="*/ 25 w 25"/>
                <a:gd name="T3" fmla="*/ 26 h 26"/>
                <a:gd name="T4" fmla="*/ 0 w 25"/>
                <a:gd name="T5" fmla="*/ 26 h 26"/>
                <a:gd name="T6" fmla="*/ 14 w 2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6"/>
                <a:gd name="T14" fmla="*/ 25 w 2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6">
                  <a:moveTo>
                    <a:pt x="14" y="0"/>
                  </a:moveTo>
                  <a:lnTo>
                    <a:pt x="25" y="26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5" name="Freeform 252"/>
            <p:cNvSpPr>
              <a:spLocks/>
            </p:cNvSpPr>
            <p:nvPr/>
          </p:nvSpPr>
          <p:spPr bwMode="auto">
            <a:xfrm>
              <a:off x="5499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6" name="Freeform 253"/>
            <p:cNvSpPr>
              <a:spLocks/>
            </p:cNvSpPr>
            <p:nvPr/>
          </p:nvSpPr>
          <p:spPr bwMode="auto">
            <a:xfrm>
              <a:off x="5382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7" name="Freeform 254"/>
            <p:cNvSpPr>
              <a:spLocks/>
            </p:cNvSpPr>
            <p:nvPr/>
          </p:nvSpPr>
          <p:spPr bwMode="auto">
            <a:xfrm>
              <a:off x="5249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8" name="Freeform 255"/>
            <p:cNvSpPr>
              <a:spLocks/>
            </p:cNvSpPr>
            <p:nvPr/>
          </p:nvSpPr>
          <p:spPr bwMode="auto">
            <a:xfrm>
              <a:off x="5218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0 w 25"/>
                <a:gd name="T5" fmla="*/ 8 h 26"/>
                <a:gd name="T6" fmla="*/ 2 w 25"/>
                <a:gd name="T7" fmla="*/ 4 h 26"/>
                <a:gd name="T8" fmla="*/ 8 w 25"/>
                <a:gd name="T9" fmla="*/ 2 h 26"/>
                <a:gd name="T10" fmla="*/ 12 w 25"/>
                <a:gd name="T11" fmla="*/ 0 h 26"/>
                <a:gd name="T12" fmla="*/ 12 w 25"/>
                <a:gd name="T13" fmla="*/ 0 h 26"/>
                <a:gd name="T14" fmla="*/ 17 w 25"/>
                <a:gd name="T15" fmla="*/ 2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3 w 25"/>
                <a:gd name="T25" fmla="*/ 20 h 26"/>
                <a:gd name="T26" fmla="*/ 21 w 25"/>
                <a:gd name="T27" fmla="*/ 24 h 26"/>
                <a:gd name="T28" fmla="*/ 17 w 25"/>
                <a:gd name="T29" fmla="*/ 26 h 26"/>
                <a:gd name="T30" fmla="*/ 12 w 25"/>
                <a:gd name="T31" fmla="*/ 26 h 26"/>
                <a:gd name="T32" fmla="*/ 12 w 25"/>
                <a:gd name="T33" fmla="*/ 26 h 26"/>
                <a:gd name="T34" fmla="*/ 8 w 25"/>
                <a:gd name="T35" fmla="*/ 26 h 26"/>
                <a:gd name="T36" fmla="*/ 2 w 25"/>
                <a:gd name="T37" fmla="*/ 24 h 26"/>
                <a:gd name="T38" fmla="*/ 0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79" name="Freeform 256"/>
            <p:cNvSpPr>
              <a:spLocks/>
            </p:cNvSpPr>
            <p:nvPr/>
          </p:nvSpPr>
          <p:spPr bwMode="auto">
            <a:xfrm>
              <a:off x="5208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0" name="Freeform 257"/>
            <p:cNvSpPr>
              <a:spLocks/>
            </p:cNvSpPr>
            <p:nvPr/>
          </p:nvSpPr>
          <p:spPr bwMode="auto">
            <a:xfrm>
              <a:off x="5184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1" name="Freeform 258"/>
            <p:cNvSpPr>
              <a:spLocks/>
            </p:cNvSpPr>
            <p:nvPr/>
          </p:nvSpPr>
          <p:spPr bwMode="auto">
            <a:xfrm>
              <a:off x="5170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2" name="Freeform 259"/>
            <p:cNvSpPr>
              <a:spLocks/>
            </p:cNvSpPr>
            <p:nvPr/>
          </p:nvSpPr>
          <p:spPr bwMode="auto">
            <a:xfrm>
              <a:off x="5150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3" name="Freeform 260"/>
            <p:cNvSpPr>
              <a:spLocks/>
            </p:cNvSpPr>
            <p:nvPr/>
          </p:nvSpPr>
          <p:spPr bwMode="auto">
            <a:xfrm>
              <a:off x="5138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4" name="Freeform 261"/>
            <p:cNvSpPr>
              <a:spLocks/>
            </p:cNvSpPr>
            <p:nvPr/>
          </p:nvSpPr>
          <p:spPr bwMode="auto">
            <a:xfrm>
              <a:off x="5122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5" name="Freeform 262"/>
            <p:cNvSpPr>
              <a:spLocks/>
            </p:cNvSpPr>
            <p:nvPr/>
          </p:nvSpPr>
          <p:spPr bwMode="auto">
            <a:xfrm>
              <a:off x="5099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0 w 25"/>
                <a:gd name="T5" fmla="*/ 8 h 26"/>
                <a:gd name="T6" fmla="*/ 2 w 25"/>
                <a:gd name="T7" fmla="*/ 4 h 26"/>
                <a:gd name="T8" fmla="*/ 8 w 25"/>
                <a:gd name="T9" fmla="*/ 2 h 26"/>
                <a:gd name="T10" fmla="*/ 12 w 25"/>
                <a:gd name="T11" fmla="*/ 0 h 26"/>
                <a:gd name="T12" fmla="*/ 12 w 25"/>
                <a:gd name="T13" fmla="*/ 0 h 26"/>
                <a:gd name="T14" fmla="*/ 18 w 25"/>
                <a:gd name="T15" fmla="*/ 2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3 w 25"/>
                <a:gd name="T25" fmla="*/ 20 h 26"/>
                <a:gd name="T26" fmla="*/ 21 w 25"/>
                <a:gd name="T27" fmla="*/ 24 h 26"/>
                <a:gd name="T28" fmla="*/ 18 w 25"/>
                <a:gd name="T29" fmla="*/ 26 h 26"/>
                <a:gd name="T30" fmla="*/ 12 w 25"/>
                <a:gd name="T31" fmla="*/ 26 h 26"/>
                <a:gd name="T32" fmla="*/ 12 w 25"/>
                <a:gd name="T33" fmla="*/ 26 h 26"/>
                <a:gd name="T34" fmla="*/ 8 w 25"/>
                <a:gd name="T35" fmla="*/ 26 h 26"/>
                <a:gd name="T36" fmla="*/ 2 w 25"/>
                <a:gd name="T37" fmla="*/ 24 h 26"/>
                <a:gd name="T38" fmla="*/ 0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6" name="Freeform 263"/>
            <p:cNvSpPr>
              <a:spLocks/>
            </p:cNvSpPr>
            <p:nvPr/>
          </p:nvSpPr>
          <p:spPr bwMode="auto">
            <a:xfrm>
              <a:off x="5077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7" name="Freeform 264"/>
            <p:cNvSpPr>
              <a:spLocks/>
            </p:cNvSpPr>
            <p:nvPr/>
          </p:nvSpPr>
          <p:spPr bwMode="auto">
            <a:xfrm>
              <a:off x="5057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8" name="Freeform 265"/>
            <p:cNvSpPr>
              <a:spLocks/>
            </p:cNvSpPr>
            <p:nvPr/>
          </p:nvSpPr>
          <p:spPr bwMode="auto">
            <a:xfrm>
              <a:off x="5053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89" name="Freeform 266"/>
            <p:cNvSpPr>
              <a:spLocks/>
            </p:cNvSpPr>
            <p:nvPr/>
          </p:nvSpPr>
          <p:spPr bwMode="auto">
            <a:xfrm>
              <a:off x="5043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0" name="Freeform 267"/>
            <p:cNvSpPr>
              <a:spLocks/>
            </p:cNvSpPr>
            <p:nvPr/>
          </p:nvSpPr>
          <p:spPr bwMode="auto">
            <a:xfrm>
              <a:off x="5011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1" name="Freeform 268"/>
            <p:cNvSpPr>
              <a:spLocks/>
            </p:cNvSpPr>
            <p:nvPr/>
          </p:nvSpPr>
          <p:spPr bwMode="auto">
            <a:xfrm>
              <a:off x="4950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2" name="Freeform 269"/>
            <p:cNvSpPr>
              <a:spLocks/>
            </p:cNvSpPr>
            <p:nvPr/>
          </p:nvSpPr>
          <p:spPr bwMode="auto">
            <a:xfrm>
              <a:off x="4918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3" name="Freeform 270"/>
            <p:cNvSpPr>
              <a:spLocks/>
            </p:cNvSpPr>
            <p:nvPr/>
          </p:nvSpPr>
          <p:spPr bwMode="auto">
            <a:xfrm>
              <a:off x="4906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4" name="Freeform 271"/>
            <p:cNvSpPr>
              <a:spLocks/>
            </p:cNvSpPr>
            <p:nvPr/>
          </p:nvSpPr>
          <p:spPr bwMode="auto">
            <a:xfrm>
              <a:off x="4902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5" name="Freeform 272"/>
            <p:cNvSpPr>
              <a:spLocks/>
            </p:cNvSpPr>
            <p:nvPr/>
          </p:nvSpPr>
          <p:spPr bwMode="auto">
            <a:xfrm>
              <a:off x="4892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6" name="Freeform 273"/>
            <p:cNvSpPr>
              <a:spLocks/>
            </p:cNvSpPr>
            <p:nvPr/>
          </p:nvSpPr>
          <p:spPr bwMode="auto">
            <a:xfrm>
              <a:off x="4879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0 w 25"/>
                <a:gd name="T5" fmla="*/ 8 h 26"/>
                <a:gd name="T6" fmla="*/ 4 w 25"/>
                <a:gd name="T7" fmla="*/ 4 h 26"/>
                <a:gd name="T8" fmla="*/ 8 w 25"/>
                <a:gd name="T9" fmla="*/ 2 h 26"/>
                <a:gd name="T10" fmla="*/ 11 w 25"/>
                <a:gd name="T11" fmla="*/ 0 h 26"/>
                <a:gd name="T12" fmla="*/ 11 w 25"/>
                <a:gd name="T13" fmla="*/ 0 h 26"/>
                <a:gd name="T14" fmla="*/ 17 w 25"/>
                <a:gd name="T15" fmla="*/ 2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3 w 25"/>
                <a:gd name="T25" fmla="*/ 20 h 26"/>
                <a:gd name="T26" fmla="*/ 21 w 25"/>
                <a:gd name="T27" fmla="*/ 24 h 26"/>
                <a:gd name="T28" fmla="*/ 17 w 25"/>
                <a:gd name="T29" fmla="*/ 26 h 26"/>
                <a:gd name="T30" fmla="*/ 11 w 25"/>
                <a:gd name="T31" fmla="*/ 26 h 26"/>
                <a:gd name="T32" fmla="*/ 11 w 25"/>
                <a:gd name="T33" fmla="*/ 26 h 26"/>
                <a:gd name="T34" fmla="*/ 8 w 25"/>
                <a:gd name="T35" fmla="*/ 26 h 26"/>
                <a:gd name="T36" fmla="*/ 4 w 25"/>
                <a:gd name="T37" fmla="*/ 24 h 26"/>
                <a:gd name="T38" fmla="*/ 0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7" name="Freeform 274"/>
            <p:cNvSpPr>
              <a:spLocks/>
            </p:cNvSpPr>
            <p:nvPr/>
          </p:nvSpPr>
          <p:spPr bwMode="auto">
            <a:xfrm>
              <a:off x="4875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0 w 25"/>
                <a:gd name="T5" fmla="*/ 8 h 26"/>
                <a:gd name="T6" fmla="*/ 4 w 25"/>
                <a:gd name="T7" fmla="*/ 4 h 26"/>
                <a:gd name="T8" fmla="*/ 8 w 25"/>
                <a:gd name="T9" fmla="*/ 2 h 26"/>
                <a:gd name="T10" fmla="*/ 12 w 25"/>
                <a:gd name="T11" fmla="*/ 0 h 26"/>
                <a:gd name="T12" fmla="*/ 12 w 25"/>
                <a:gd name="T13" fmla="*/ 0 h 26"/>
                <a:gd name="T14" fmla="*/ 17 w 25"/>
                <a:gd name="T15" fmla="*/ 2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3 w 25"/>
                <a:gd name="T25" fmla="*/ 20 h 26"/>
                <a:gd name="T26" fmla="*/ 21 w 25"/>
                <a:gd name="T27" fmla="*/ 24 h 26"/>
                <a:gd name="T28" fmla="*/ 17 w 25"/>
                <a:gd name="T29" fmla="*/ 26 h 26"/>
                <a:gd name="T30" fmla="*/ 12 w 25"/>
                <a:gd name="T31" fmla="*/ 26 h 26"/>
                <a:gd name="T32" fmla="*/ 12 w 25"/>
                <a:gd name="T33" fmla="*/ 26 h 26"/>
                <a:gd name="T34" fmla="*/ 8 w 25"/>
                <a:gd name="T35" fmla="*/ 26 h 26"/>
                <a:gd name="T36" fmla="*/ 4 w 25"/>
                <a:gd name="T37" fmla="*/ 24 h 26"/>
                <a:gd name="T38" fmla="*/ 0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8" name="Freeform 275"/>
            <p:cNvSpPr>
              <a:spLocks/>
            </p:cNvSpPr>
            <p:nvPr/>
          </p:nvSpPr>
          <p:spPr bwMode="auto">
            <a:xfrm>
              <a:off x="4867" y="1562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0 w 27"/>
                <a:gd name="T3" fmla="*/ 14 h 26"/>
                <a:gd name="T4" fmla="*/ 2 w 27"/>
                <a:gd name="T5" fmla="*/ 8 h 26"/>
                <a:gd name="T6" fmla="*/ 4 w 27"/>
                <a:gd name="T7" fmla="*/ 4 h 26"/>
                <a:gd name="T8" fmla="*/ 8 w 27"/>
                <a:gd name="T9" fmla="*/ 2 h 26"/>
                <a:gd name="T10" fmla="*/ 14 w 27"/>
                <a:gd name="T11" fmla="*/ 0 h 26"/>
                <a:gd name="T12" fmla="*/ 14 w 27"/>
                <a:gd name="T13" fmla="*/ 0 h 26"/>
                <a:gd name="T14" fmla="*/ 20 w 27"/>
                <a:gd name="T15" fmla="*/ 2 h 26"/>
                <a:gd name="T16" fmla="*/ 23 w 27"/>
                <a:gd name="T17" fmla="*/ 4 h 26"/>
                <a:gd name="T18" fmla="*/ 25 w 27"/>
                <a:gd name="T19" fmla="*/ 8 h 26"/>
                <a:gd name="T20" fmla="*/ 27 w 27"/>
                <a:gd name="T21" fmla="*/ 14 h 26"/>
                <a:gd name="T22" fmla="*/ 27 w 27"/>
                <a:gd name="T23" fmla="*/ 14 h 26"/>
                <a:gd name="T24" fmla="*/ 25 w 27"/>
                <a:gd name="T25" fmla="*/ 20 h 26"/>
                <a:gd name="T26" fmla="*/ 23 w 27"/>
                <a:gd name="T27" fmla="*/ 24 h 26"/>
                <a:gd name="T28" fmla="*/ 20 w 27"/>
                <a:gd name="T29" fmla="*/ 26 h 26"/>
                <a:gd name="T30" fmla="*/ 14 w 27"/>
                <a:gd name="T31" fmla="*/ 26 h 26"/>
                <a:gd name="T32" fmla="*/ 14 w 27"/>
                <a:gd name="T33" fmla="*/ 26 h 26"/>
                <a:gd name="T34" fmla="*/ 8 w 27"/>
                <a:gd name="T35" fmla="*/ 26 h 26"/>
                <a:gd name="T36" fmla="*/ 4 w 27"/>
                <a:gd name="T37" fmla="*/ 24 h 26"/>
                <a:gd name="T38" fmla="*/ 2 w 27"/>
                <a:gd name="T39" fmla="*/ 20 h 26"/>
                <a:gd name="T40" fmla="*/ 0 w 27"/>
                <a:gd name="T41" fmla="*/ 14 h 26"/>
                <a:gd name="T42" fmla="*/ 0 w 27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6"/>
                <a:gd name="T68" fmla="*/ 27 w 27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499" name="Freeform 276"/>
            <p:cNvSpPr>
              <a:spLocks/>
            </p:cNvSpPr>
            <p:nvPr/>
          </p:nvSpPr>
          <p:spPr bwMode="auto">
            <a:xfrm>
              <a:off x="4845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0" name="Freeform 277"/>
            <p:cNvSpPr>
              <a:spLocks/>
            </p:cNvSpPr>
            <p:nvPr/>
          </p:nvSpPr>
          <p:spPr bwMode="auto">
            <a:xfrm>
              <a:off x="4833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20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20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1" name="Freeform 278"/>
            <p:cNvSpPr>
              <a:spLocks/>
            </p:cNvSpPr>
            <p:nvPr/>
          </p:nvSpPr>
          <p:spPr bwMode="auto">
            <a:xfrm>
              <a:off x="4829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2" name="Freeform 279"/>
            <p:cNvSpPr>
              <a:spLocks/>
            </p:cNvSpPr>
            <p:nvPr/>
          </p:nvSpPr>
          <p:spPr bwMode="auto">
            <a:xfrm>
              <a:off x="4813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3" name="Freeform 280"/>
            <p:cNvSpPr>
              <a:spLocks/>
            </p:cNvSpPr>
            <p:nvPr/>
          </p:nvSpPr>
          <p:spPr bwMode="auto">
            <a:xfrm>
              <a:off x="4809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4" name="Freeform 281"/>
            <p:cNvSpPr>
              <a:spLocks/>
            </p:cNvSpPr>
            <p:nvPr/>
          </p:nvSpPr>
          <p:spPr bwMode="auto">
            <a:xfrm>
              <a:off x="4787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5" name="Freeform 282"/>
            <p:cNvSpPr>
              <a:spLocks/>
            </p:cNvSpPr>
            <p:nvPr/>
          </p:nvSpPr>
          <p:spPr bwMode="auto">
            <a:xfrm>
              <a:off x="4783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6" name="Freeform 283"/>
            <p:cNvSpPr>
              <a:spLocks/>
            </p:cNvSpPr>
            <p:nvPr/>
          </p:nvSpPr>
          <p:spPr bwMode="auto">
            <a:xfrm>
              <a:off x="4764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2 w 25"/>
                <a:gd name="T5" fmla="*/ 8 h 26"/>
                <a:gd name="T6" fmla="*/ 4 w 25"/>
                <a:gd name="T7" fmla="*/ 4 h 26"/>
                <a:gd name="T8" fmla="*/ 8 w 25"/>
                <a:gd name="T9" fmla="*/ 2 h 26"/>
                <a:gd name="T10" fmla="*/ 13 w 25"/>
                <a:gd name="T11" fmla="*/ 0 h 26"/>
                <a:gd name="T12" fmla="*/ 13 w 25"/>
                <a:gd name="T13" fmla="*/ 0 h 26"/>
                <a:gd name="T14" fmla="*/ 17 w 25"/>
                <a:gd name="T15" fmla="*/ 2 h 26"/>
                <a:gd name="T16" fmla="*/ 21 w 25"/>
                <a:gd name="T17" fmla="*/ 4 h 26"/>
                <a:gd name="T18" fmla="*/ 25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5 w 25"/>
                <a:gd name="T25" fmla="*/ 20 h 26"/>
                <a:gd name="T26" fmla="*/ 21 w 25"/>
                <a:gd name="T27" fmla="*/ 24 h 26"/>
                <a:gd name="T28" fmla="*/ 17 w 25"/>
                <a:gd name="T29" fmla="*/ 26 h 26"/>
                <a:gd name="T30" fmla="*/ 13 w 25"/>
                <a:gd name="T31" fmla="*/ 26 h 26"/>
                <a:gd name="T32" fmla="*/ 13 w 25"/>
                <a:gd name="T33" fmla="*/ 26 h 26"/>
                <a:gd name="T34" fmla="*/ 8 w 25"/>
                <a:gd name="T35" fmla="*/ 26 h 26"/>
                <a:gd name="T36" fmla="*/ 4 w 25"/>
                <a:gd name="T37" fmla="*/ 24 h 26"/>
                <a:gd name="T38" fmla="*/ 2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5" y="8"/>
                  </a:lnTo>
                  <a:lnTo>
                    <a:pt x="25" y="14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7" name="Freeform 284"/>
            <p:cNvSpPr>
              <a:spLocks/>
            </p:cNvSpPr>
            <p:nvPr/>
          </p:nvSpPr>
          <p:spPr bwMode="auto">
            <a:xfrm>
              <a:off x="4760" y="1562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2 w 25"/>
                <a:gd name="T5" fmla="*/ 8 h 26"/>
                <a:gd name="T6" fmla="*/ 4 w 25"/>
                <a:gd name="T7" fmla="*/ 4 h 26"/>
                <a:gd name="T8" fmla="*/ 8 w 25"/>
                <a:gd name="T9" fmla="*/ 2 h 26"/>
                <a:gd name="T10" fmla="*/ 13 w 25"/>
                <a:gd name="T11" fmla="*/ 0 h 26"/>
                <a:gd name="T12" fmla="*/ 13 w 25"/>
                <a:gd name="T13" fmla="*/ 0 h 26"/>
                <a:gd name="T14" fmla="*/ 17 w 25"/>
                <a:gd name="T15" fmla="*/ 2 h 26"/>
                <a:gd name="T16" fmla="*/ 23 w 25"/>
                <a:gd name="T17" fmla="*/ 4 h 26"/>
                <a:gd name="T18" fmla="*/ 25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5 w 25"/>
                <a:gd name="T25" fmla="*/ 20 h 26"/>
                <a:gd name="T26" fmla="*/ 23 w 25"/>
                <a:gd name="T27" fmla="*/ 24 h 26"/>
                <a:gd name="T28" fmla="*/ 17 w 25"/>
                <a:gd name="T29" fmla="*/ 26 h 26"/>
                <a:gd name="T30" fmla="*/ 13 w 25"/>
                <a:gd name="T31" fmla="*/ 26 h 26"/>
                <a:gd name="T32" fmla="*/ 13 w 25"/>
                <a:gd name="T33" fmla="*/ 26 h 26"/>
                <a:gd name="T34" fmla="*/ 8 w 25"/>
                <a:gd name="T35" fmla="*/ 26 h 26"/>
                <a:gd name="T36" fmla="*/ 4 w 25"/>
                <a:gd name="T37" fmla="*/ 24 h 26"/>
                <a:gd name="T38" fmla="*/ 2 w 25"/>
                <a:gd name="T39" fmla="*/ 20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5" y="14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8" name="Freeform 285"/>
            <p:cNvSpPr>
              <a:spLocks/>
            </p:cNvSpPr>
            <p:nvPr/>
          </p:nvSpPr>
          <p:spPr bwMode="auto">
            <a:xfrm>
              <a:off x="4740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09" name="Freeform 286"/>
            <p:cNvSpPr>
              <a:spLocks/>
            </p:cNvSpPr>
            <p:nvPr/>
          </p:nvSpPr>
          <p:spPr bwMode="auto">
            <a:xfrm>
              <a:off x="4734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20 h 26"/>
                <a:gd name="T26" fmla="*/ 22 w 26"/>
                <a:gd name="T27" fmla="*/ 24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0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0" name="Freeform 287"/>
            <p:cNvSpPr>
              <a:spLocks/>
            </p:cNvSpPr>
            <p:nvPr/>
          </p:nvSpPr>
          <p:spPr bwMode="auto">
            <a:xfrm>
              <a:off x="4712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1" name="Freeform 288"/>
            <p:cNvSpPr>
              <a:spLocks/>
            </p:cNvSpPr>
            <p:nvPr/>
          </p:nvSpPr>
          <p:spPr bwMode="auto">
            <a:xfrm>
              <a:off x="4704" y="1562"/>
              <a:ext cx="28" cy="26"/>
            </a:xfrm>
            <a:custGeom>
              <a:avLst/>
              <a:gdLst>
                <a:gd name="T0" fmla="*/ 0 w 28"/>
                <a:gd name="T1" fmla="*/ 14 h 26"/>
                <a:gd name="T2" fmla="*/ 0 w 28"/>
                <a:gd name="T3" fmla="*/ 14 h 26"/>
                <a:gd name="T4" fmla="*/ 2 w 28"/>
                <a:gd name="T5" fmla="*/ 8 h 26"/>
                <a:gd name="T6" fmla="*/ 4 w 28"/>
                <a:gd name="T7" fmla="*/ 4 h 26"/>
                <a:gd name="T8" fmla="*/ 8 w 28"/>
                <a:gd name="T9" fmla="*/ 2 h 26"/>
                <a:gd name="T10" fmla="*/ 14 w 28"/>
                <a:gd name="T11" fmla="*/ 0 h 26"/>
                <a:gd name="T12" fmla="*/ 14 w 28"/>
                <a:gd name="T13" fmla="*/ 0 h 26"/>
                <a:gd name="T14" fmla="*/ 20 w 28"/>
                <a:gd name="T15" fmla="*/ 2 h 26"/>
                <a:gd name="T16" fmla="*/ 24 w 28"/>
                <a:gd name="T17" fmla="*/ 4 h 26"/>
                <a:gd name="T18" fmla="*/ 26 w 28"/>
                <a:gd name="T19" fmla="*/ 8 h 26"/>
                <a:gd name="T20" fmla="*/ 28 w 28"/>
                <a:gd name="T21" fmla="*/ 14 h 26"/>
                <a:gd name="T22" fmla="*/ 28 w 28"/>
                <a:gd name="T23" fmla="*/ 14 h 26"/>
                <a:gd name="T24" fmla="*/ 26 w 28"/>
                <a:gd name="T25" fmla="*/ 20 h 26"/>
                <a:gd name="T26" fmla="*/ 24 w 28"/>
                <a:gd name="T27" fmla="*/ 24 h 26"/>
                <a:gd name="T28" fmla="*/ 20 w 28"/>
                <a:gd name="T29" fmla="*/ 26 h 26"/>
                <a:gd name="T30" fmla="*/ 14 w 28"/>
                <a:gd name="T31" fmla="*/ 26 h 26"/>
                <a:gd name="T32" fmla="*/ 14 w 28"/>
                <a:gd name="T33" fmla="*/ 26 h 26"/>
                <a:gd name="T34" fmla="*/ 8 w 28"/>
                <a:gd name="T35" fmla="*/ 26 h 26"/>
                <a:gd name="T36" fmla="*/ 4 w 28"/>
                <a:gd name="T37" fmla="*/ 24 h 26"/>
                <a:gd name="T38" fmla="*/ 2 w 28"/>
                <a:gd name="T39" fmla="*/ 20 h 26"/>
                <a:gd name="T40" fmla="*/ 0 w 28"/>
                <a:gd name="T41" fmla="*/ 14 h 26"/>
                <a:gd name="T42" fmla="*/ 0 w 28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26"/>
                <a:gd name="T68" fmla="*/ 28 w 28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2" name="Freeform 289"/>
            <p:cNvSpPr>
              <a:spLocks/>
            </p:cNvSpPr>
            <p:nvPr/>
          </p:nvSpPr>
          <p:spPr bwMode="auto">
            <a:xfrm>
              <a:off x="4696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4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20 h 26"/>
                <a:gd name="T26" fmla="*/ 24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20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3" name="Freeform 290"/>
            <p:cNvSpPr>
              <a:spLocks/>
            </p:cNvSpPr>
            <p:nvPr/>
          </p:nvSpPr>
          <p:spPr bwMode="auto">
            <a:xfrm>
              <a:off x="4688" y="1562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4" name="Freeform 291"/>
            <p:cNvSpPr>
              <a:spLocks/>
            </p:cNvSpPr>
            <p:nvPr/>
          </p:nvSpPr>
          <p:spPr bwMode="auto">
            <a:xfrm>
              <a:off x="4682" y="1562"/>
              <a:ext cx="28" cy="26"/>
            </a:xfrm>
            <a:custGeom>
              <a:avLst/>
              <a:gdLst>
                <a:gd name="T0" fmla="*/ 0 w 28"/>
                <a:gd name="T1" fmla="*/ 14 h 26"/>
                <a:gd name="T2" fmla="*/ 0 w 28"/>
                <a:gd name="T3" fmla="*/ 14 h 26"/>
                <a:gd name="T4" fmla="*/ 2 w 28"/>
                <a:gd name="T5" fmla="*/ 8 h 26"/>
                <a:gd name="T6" fmla="*/ 4 w 28"/>
                <a:gd name="T7" fmla="*/ 4 h 26"/>
                <a:gd name="T8" fmla="*/ 8 w 28"/>
                <a:gd name="T9" fmla="*/ 2 h 26"/>
                <a:gd name="T10" fmla="*/ 14 w 28"/>
                <a:gd name="T11" fmla="*/ 0 h 26"/>
                <a:gd name="T12" fmla="*/ 14 w 28"/>
                <a:gd name="T13" fmla="*/ 0 h 26"/>
                <a:gd name="T14" fmla="*/ 20 w 28"/>
                <a:gd name="T15" fmla="*/ 2 h 26"/>
                <a:gd name="T16" fmla="*/ 24 w 28"/>
                <a:gd name="T17" fmla="*/ 4 h 26"/>
                <a:gd name="T18" fmla="*/ 26 w 28"/>
                <a:gd name="T19" fmla="*/ 8 h 26"/>
                <a:gd name="T20" fmla="*/ 28 w 28"/>
                <a:gd name="T21" fmla="*/ 14 h 26"/>
                <a:gd name="T22" fmla="*/ 28 w 28"/>
                <a:gd name="T23" fmla="*/ 14 h 26"/>
                <a:gd name="T24" fmla="*/ 26 w 28"/>
                <a:gd name="T25" fmla="*/ 18 h 26"/>
                <a:gd name="T26" fmla="*/ 24 w 28"/>
                <a:gd name="T27" fmla="*/ 22 h 26"/>
                <a:gd name="T28" fmla="*/ 20 w 28"/>
                <a:gd name="T29" fmla="*/ 26 h 26"/>
                <a:gd name="T30" fmla="*/ 14 w 28"/>
                <a:gd name="T31" fmla="*/ 26 h 26"/>
                <a:gd name="T32" fmla="*/ 14 w 28"/>
                <a:gd name="T33" fmla="*/ 26 h 26"/>
                <a:gd name="T34" fmla="*/ 8 w 28"/>
                <a:gd name="T35" fmla="*/ 26 h 26"/>
                <a:gd name="T36" fmla="*/ 4 w 28"/>
                <a:gd name="T37" fmla="*/ 22 h 26"/>
                <a:gd name="T38" fmla="*/ 2 w 28"/>
                <a:gd name="T39" fmla="*/ 18 h 26"/>
                <a:gd name="T40" fmla="*/ 0 w 28"/>
                <a:gd name="T41" fmla="*/ 14 h 26"/>
                <a:gd name="T42" fmla="*/ 0 w 28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26"/>
                <a:gd name="T68" fmla="*/ 28 w 28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5" name="Freeform 292"/>
            <p:cNvSpPr>
              <a:spLocks/>
            </p:cNvSpPr>
            <p:nvPr/>
          </p:nvSpPr>
          <p:spPr bwMode="auto">
            <a:xfrm>
              <a:off x="4664" y="1544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0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6" name="Freeform 293"/>
            <p:cNvSpPr>
              <a:spLocks/>
            </p:cNvSpPr>
            <p:nvPr/>
          </p:nvSpPr>
          <p:spPr bwMode="auto">
            <a:xfrm>
              <a:off x="4653" y="1544"/>
              <a:ext cx="25" cy="26"/>
            </a:xfrm>
            <a:custGeom>
              <a:avLst/>
              <a:gdLst>
                <a:gd name="T0" fmla="*/ 0 w 25"/>
                <a:gd name="T1" fmla="*/ 14 h 26"/>
                <a:gd name="T2" fmla="*/ 0 w 25"/>
                <a:gd name="T3" fmla="*/ 14 h 26"/>
                <a:gd name="T4" fmla="*/ 0 w 25"/>
                <a:gd name="T5" fmla="*/ 8 h 26"/>
                <a:gd name="T6" fmla="*/ 4 w 25"/>
                <a:gd name="T7" fmla="*/ 4 h 26"/>
                <a:gd name="T8" fmla="*/ 7 w 25"/>
                <a:gd name="T9" fmla="*/ 2 h 26"/>
                <a:gd name="T10" fmla="*/ 11 w 25"/>
                <a:gd name="T11" fmla="*/ 0 h 26"/>
                <a:gd name="T12" fmla="*/ 11 w 25"/>
                <a:gd name="T13" fmla="*/ 0 h 26"/>
                <a:gd name="T14" fmla="*/ 17 w 25"/>
                <a:gd name="T15" fmla="*/ 2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4 h 26"/>
                <a:gd name="T22" fmla="*/ 25 w 25"/>
                <a:gd name="T23" fmla="*/ 14 h 26"/>
                <a:gd name="T24" fmla="*/ 23 w 25"/>
                <a:gd name="T25" fmla="*/ 18 h 26"/>
                <a:gd name="T26" fmla="*/ 21 w 25"/>
                <a:gd name="T27" fmla="*/ 22 h 26"/>
                <a:gd name="T28" fmla="*/ 17 w 25"/>
                <a:gd name="T29" fmla="*/ 26 h 26"/>
                <a:gd name="T30" fmla="*/ 11 w 25"/>
                <a:gd name="T31" fmla="*/ 26 h 26"/>
                <a:gd name="T32" fmla="*/ 11 w 25"/>
                <a:gd name="T33" fmla="*/ 26 h 26"/>
                <a:gd name="T34" fmla="*/ 7 w 25"/>
                <a:gd name="T35" fmla="*/ 26 h 26"/>
                <a:gd name="T36" fmla="*/ 4 w 25"/>
                <a:gd name="T37" fmla="*/ 22 h 26"/>
                <a:gd name="T38" fmla="*/ 0 w 25"/>
                <a:gd name="T39" fmla="*/ 18 h 26"/>
                <a:gd name="T40" fmla="*/ 0 w 25"/>
                <a:gd name="T41" fmla="*/ 14 h 26"/>
                <a:gd name="T42" fmla="*/ 0 w 25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7" name="Freeform 294"/>
            <p:cNvSpPr>
              <a:spLocks/>
            </p:cNvSpPr>
            <p:nvPr/>
          </p:nvSpPr>
          <p:spPr bwMode="auto">
            <a:xfrm>
              <a:off x="4623" y="1544"/>
              <a:ext cx="26" cy="28"/>
            </a:xfrm>
            <a:custGeom>
              <a:avLst/>
              <a:gdLst>
                <a:gd name="T0" fmla="*/ 0 w 26"/>
                <a:gd name="T1" fmla="*/ 14 h 28"/>
                <a:gd name="T2" fmla="*/ 0 w 26"/>
                <a:gd name="T3" fmla="*/ 14 h 28"/>
                <a:gd name="T4" fmla="*/ 0 w 26"/>
                <a:gd name="T5" fmla="*/ 8 h 28"/>
                <a:gd name="T6" fmla="*/ 4 w 26"/>
                <a:gd name="T7" fmla="*/ 4 h 28"/>
                <a:gd name="T8" fmla="*/ 8 w 26"/>
                <a:gd name="T9" fmla="*/ 2 h 28"/>
                <a:gd name="T10" fmla="*/ 12 w 26"/>
                <a:gd name="T11" fmla="*/ 0 h 28"/>
                <a:gd name="T12" fmla="*/ 12 w 26"/>
                <a:gd name="T13" fmla="*/ 0 h 28"/>
                <a:gd name="T14" fmla="*/ 18 w 26"/>
                <a:gd name="T15" fmla="*/ 2 h 28"/>
                <a:gd name="T16" fmla="*/ 22 w 26"/>
                <a:gd name="T17" fmla="*/ 4 h 28"/>
                <a:gd name="T18" fmla="*/ 24 w 26"/>
                <a:gd name="T19" fmla="*/ 8 h 28"/>
                <a:gd name="T20" fmla="*/ 26 w 26"/>
                <a:gd name="T21" fmla="*/ 14 h 28"/>
                <a:gd name="T22" fmla="*/ 26 w 26"/>
                <a:gd name="T23" fmla="*/ 14 h 28"/>
                <a:gd name="T24" fmla="*/ 24 w 26"/>
                <a:gd name="T25" fmla="*/ 20 h 28"/>
                <a:gd name="T26" fmla="*/ 22 w 26"/>
                <a:gd name="T27" fmla="*/ 24 h 28"/>
                <a:gd name="T28" fmla="*/ 18 w 26"/>
                <a:gd name="T29" fmla="*/ 26 h 28"/>
                <a:gd name="T30" fmla="*/ 12 w 26"/>
                <a:gd name="T31" fmla="*/ 28 h 28"/>
                <a:gd name="T32" fmla="*/ 12 w 26"/>
                <a:gd name="T33" fmla="*/ 28 h 28"/>
                <a:gd name="T34" fmla="*/ 8 w 26"/>
                <a:gd name="T35" fmla="*/ 26 h 28"/>
                <a:gd name="T36" fmla="*/ 4 w 26"/>
                <a:gd name="T37" fmla="*/ 24 h 28"/>
                <a:gd name="T38" fmla="*/ 0 w 26"/>
                <a:gd name="T39" fmla="*/ 20 h 28"/>
                <a:gd name="T40" fmla="*/ 0 w 26"/>
                <a:gd name="T41" fmla="*/ 14 h 28"/>
                <a:gd name="T42" fmla="*/ 0 w 26"/>
                <a:gd name="T43" fmla="*/ 14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8"/>
                <a:gd name="T68" fmla="*/ 26 w 26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8" name="Freeform 295"/>
            <p:cNvSpPr>
              <a:spLocks/>
            </p:cNvSpPr>
            <p:nvPr/>
          </p:nvSpPr>
          <p:spPr bwMode="auto">
            <a:xfrm>
              <a:off x="4555" y="1507"/>
              <a:ext cx="26" cy="25"/>
            </a:xfrm>
            <a:custGeom>
              <a:avLst/>
              <a:gdLst>
                <a:gd name="T0" fmla="*/ 0 w 26"/>
                <a:gd name="T1" fmla="*/ 13 h 25"/>
                <a:gd name="T2" fmla="*/ 0 w 26"/>
                <a:gd name="T3" fmla="*/ 13 h 25"/>
                <a:gd name="T4" fmla="*/ 2 w 26"/>
                <a:gd name="T5" fmla="*/ 8 h 25"/>
                <a:gd name="T6" fmla="*/ 4 w 26"/>
                <a:gd name="T7" fmla="*/ 4 h 25"/>
                <a:gd name="T8" fmla="*/ 8 w 26"/>
                <a:gd name="T9" fmla="*/ 2 h 25"/>
                <a:gd name="T10" fmla="*/ 14 w 26"/>
                <a:gd name="T11" fmla="*/ 0 h 25"/>
                <a:gd name="T12" fmla="*/ 14 w 26"/>
                <a:gd name="T13" fmla="*/ 0 h 25"/>
                <a:gd name="T14" fmla="*/ 18 w 26"/>
                <a:gd name="T15" fmla="*/ 2 h 25"/>
                <a:gd name="T16" fmla="*/ 22 w 26"/>
                <a:gd name="T17" fmla="*/ 4 h 25"/>
                <a:gd name="T18" fmla="*/ 26 w 26"/>
                <a:gd name="T19" fmla="*/ 8 h 25"/>
                <a:gd name="T20" fmla="*/ 26 w 26"/>
                <a:gd name="T21" fmla="*/ 13 h 25"/>
                <a:gd name="T22" fmla="*/ 26 w 26"/>
                <a:gd name="T23" fmla="*/ 13 h 25"/>
                <a:gd name="T24" fmla="*/ 26 w 26"/>
                <a:gd name="T25" fmla="*/ 17 h 25"/>
                <a:gd name="T26" fmla="*/ 22 w 26"/>
                <a:gd name="T27" fmla="*/ 21 h 25"/>
                <a:gd name="T28" fmla="*/ 18 w 26"/>
                <a:gd name="T29" fmla="*/ 25 h 25"/>
                <a:gd name="T30" fmla="*/ 14 w 26"/>
                <a:gd name="T31" fmla="*/ 25 h 25"/>
                <a:gd name="T32" fmla="*/ 14 w 26"/>
                <a:gd name="T33" fmla="*/ 25 h 25"/>
                <a:gd name="T34" fmla="*/ 8 w 26"/>
                <a:gd name="T35" fmla="*/ 25 h 25"/>
                <a:gd name="T36" fmla="*/ 4 w 26"/>
                <a:gd name="T37" fmla="*/ 21 h 25"/>
                <a:gd name="T38" fmla="*/ 2 w 26"/>
                <a:gd name="T39" fmla="*/ 17 h 25"/>
                <a:gd name="T40" fmla="*/ 0 w 26"/>
                <a:gd name="T41" fmla="*/ 13 h 25"/>
                <a:gd name="T42" fmla="*/ 0 w 26"/>
                <a:gd name="T43" fmla="*/ 13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5"/>
                <a:gd name="T68" fmla="*/ 26 w 26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5">
                  <a:moveTo>
                    <a:pt x="0" y="13"/>
                  </a:move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2" y="21"/>
                  </a:lnTo>
                  <a:lnTo>
                    <a:pt x="18" y="25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19" name="Freeform 296"/>
            <p:cNvSpPr>
              <a:spLocks/>
            </p:cNvSpPr>
            <p:nvPr/>
          </p:nvSpPr>
          <p:spPr bwMode="auto">
            <a:xfrm>
              <a:off x="4502" y="1493"/>
              <a:ext cx="26" cy="25"/>
            </a:xfrm>
            <a:custGeom>
              <a:avLst/>
              <a:gdLst>
                <a:gd name="T0" fmla="*/ 0 w 26"/>
                <a:gd name="T1" fmla="*/ 12 h 25"/>
                <a:gd name="T2" fmla="*/ 0 w 26"/>
                <a:gd name="T3" fmla="*/ 12 h 25"/>
                <a:gd name="T4" fmla="*/ 2 w 26"/>
                <a:gd name="T5" fmla="*/ 8 h 25"/>
                <a:gd name="T6" fmla="*/ 4 w 26"/>
                <a:gd name="T7" fmla="*/ 4 h 25"/>
                <a:gd name="T8" fmla="*/ 8 w 26"/>
                <a:gd name="T9" fmla="*/ 0 h 25"/>
                <a:gd name="T10" fmla="*/ 14 w 26"/>
                <a:gd name="T11" fmla="*/ 0 h 25"/>
                <a:gd name="T12" fmla="*/ 14 w 26"/>
                <a:gd name="T13" fmla="*/ 0 h 25"/>
                <a:gd name="T14" fmla="*/ 18 w 26"/>
                <a:gd name="T15" fmla="*/ 0 h 25"/>
                <a:gd name="T16" fmla="*/ 22 w 26"/>
                <a:gd name="T17" fmla="*/ 4 h 25"/>
                <a:gd name="T18" fmla="*/ 26 w 26"/>
                <a:gd name="T19" fmla="*/ 8 h 25"/>
                <a:gd name="T20" fmla="*/ 26 w 26"/>
                <a:gd name="T21" fmla="*/ 12 h 25"/>
                <a:gd name="T22" fmla="*/ 26 w 26"/>
                <a:gd name="T23" fmla="*/ 12 h 25"/>
                <a:gd name="T24" fmla="*/ 26 w 26"/>
                <a:gd name="T25" fmla="*/ 18 h 25"/>
                <a:gd name="T26" fmla="*/ 22 w 26"/>
                <a:gd name="T27" fmla="*/ 22 h 25"/>
                <a:gd name="T28" fmla="*/ 18 w 26"/>
                <a:gd name="T29" fmla="*/ 24 h 25"/>
                <a:gd name="T30" fmla="*/ 14 w 26"/>
                <a:gd name="T31" fmla="*/ 25 h 25"/>
                <a:gd name="T32" fmla="*/ 14 w 26"/>
                <a:gd name="T33" fmla="*/ 25 h 25"/>
                <a:gd name="T34" fmla="*/ 8 w 26"/>
                <a:gd name="T35" fmla="*/ 24 h 25"/>
                <a:gd name="T36" fmla="*/ 4 w 26"/>
                <a:gd name="T37" fmla="*/ 22 h 25"/>
                <a:gd name="T38" fmla="*/ 2 w 26"/>
                <a:gd name="T39" fmla="*/ 18 h 25"/>
                <a:gd name="T40" fmla="*/ 0 w 26"/>
                <a:gd name="T41" fmla="*/ 12 h 25"/>
                <a:gd name="T42" fmla="*/ 0 w 26"/>
                <a:gd name="T43" fmla="*/ 1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5"/>
                <a:gd name="T68" fmla="*/ 26 w 26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5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4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0" name="Freeform 297"/>
            <p:cNvSpPr>
              <a:spLocks/>
            </p:cNvSpPr>
            <p:nvPr/>
          </p:nvSpPr>
          <p:spPr bwMode="auto">
            <a:xfrm>
              <a:off x="4458" y="1477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1" name="Freeform 298"/>
            <p:cNvSpPr>
              <a:spLocks/>
            </p:cNvSpPr>
            <p:nvPr/>
          </p:nvSpPr>
          <p:spPr bwMode="auto">
            <a:xfrm>
              <a:off x="4345" y="1463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2" name="Freeform 299"/>
            <p:cNvSpPr>
              <a:spLocks/>
            </p:cNvSpPr>
            <p:nvPr/>
          </p:nvSpPr>
          <p:spPr bwMode="auto">
            <a:xfrm>
              <a:off x="4026" y="1303"/>
              <a:ext cx="26" cy="25"/>
            </a:xfrm>
            <a:custGeom>
              <a:avLst/>
              <a:gdLst>
                <a:gd name="T0" fmla="*/ 0 w 26"/>
                <a:gd name="T1" fmla="*/ 12 h 25"/>
                <a:gd name="T2" fmla="*/ 0 w 26"/>
                <a:gd name="T3" fmla="*/ 12 h 25"/>
                <a:gd name="T4" fmla="*/ 2 w 26"/>
                <a:gd name="T5" fmla="*/ 8 h 25"/>
                <a:gd name="T6" fmla="*/ 4 w 26"/>
                <a:gd name="T7" fmla="*/ 4 h 25"/>
                <a:gd name="T8" fmla="*/ 8 w 26"/>
                <a:gd name="T9" fmla="*/ 0 h 25"/>
                <a:gd name="T10" fmla="*/ 14 w 26"/>
                <a:gd name="T11" fmla="*/ 0 h 25"/>
                <a:gd name="T12" fmla="*/ 14 w 26"/>
                <a:gd name="T13" fmla="*/ 0 h 25"/>
                <a:gd name="T14" fmla="*/ 18 w 26"/>
                <a:gd name="T15" fmla="*/ 0 h 25"/>
                <a:gd name="T16" fmla="*/ 22 w 26"/>
                <a:gd name="T17" fmla="*/ 4 h 25"/>
                <a:gd name="T18" fmla="*/ 26 w 26"/>
                <a:gd name="T19" fmla="*/ 8 h 25"/>
                <a:gd name="T20" fmla="*/ 26 w 26"/>
                <a:gd name="T21" fmla="*/ 12 h 25"/>
                <a:gd name="T22" fmla="*/ 26 w 26"/>
                <a:gd name="T23" fmla="*/ 12 h 25"/>
                <a:gd name="T24" fmla="*/ 26 w 26"/>
                <a:gd name="T25" fmla="*/ 17 h 25"/>
                <a:gd name="T26" fmla="*/ 22 w 26"/>
                <a:gd name="T27" fmla="*/ 21 h 25"/>
                <a:gd name="T28" fmla="*/ 18 w 26"/>
                <a:gd name="T29" fmla="*/ 23 h 25"/>
                <a:gd name="T30" fmla="*/ 14 w 26"/>
                <a:gd name="T31" fmla="*/ 25 h 25"/>
                <a:gd name="T32" fmla="*/ 14 w 26"/>
                <a:gd name="T33" fmla="*/ 25 h 25"/>
                <a:gd name="T34" fmla="*/ 8 w 26"/>
                <a:gd name="T35" fmla="*/ 23 h 25"/>
                <a:gd name="T36" fmla="*/ 4 w 26"/>
                <a:gd name="T37" fmla="*/ 21 h 25"/>
                <a:gd name="T38" fmla="*/ 2 w 26"/>
                <a:gd name="T39" fmla="*/ 17 h 25"/>
                <a:gd name="T40" fmla="*/ 0 w 26"/>
                <a:gd name="T41" fmla="*/ 12 h 25"/>
                <a:gd name="T42" fmla="*/ 0 w 26"/>
                <a:gd name="T43" fmla="*/ 1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5"/>
                <a:gd name="T68" fmla="*/ 26 w 26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5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2" y="21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3" name="Freeform 300"/>
            <p:cNvSpPr>
              <a:spLocks/>
            </p:cNvSpPr>
            <p:nvPr/>
          </p:nvSpPr>
          <p:spPr bwMode="auto">
            <a:xfrm>
              <a:off x="3798" y="1235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6 w 26"/>
                <a:gd name="T25" fmla="*/ 18 h 26"/>
                <a:gd name="T26" fmla="*/ 22 w 26"/>
                <a:gd name="T27" fmla="*/ 24 h 26"/>
                <a:gd name="T28" fmla="*/ 18 w 26"/>
                <a:gd name="T29" fmla="*/ 26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6 h 26"/>
                <a:gd name="T36" fmla="*/ 4 w 26"/>
                <a:gd name="T37" fmla="*/ 24 h 26"/>
                <a:gd name="T38" fmla="*/ 2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4" name="Freeform 301"/>
            <p:cNvSpPr>
              <a:spLocks/>
            </p:cNvSpPr>
            <p:nvPr/>
          </p:nvSpPr>
          <p:spPr bwMode="auto">
            <a:xfrm>
              <a:off x="3744" y="1200"/>
              <a:ext cx="26" cy="25"/>
            </a:xfrm>
            <a:custGeom>
              <a:avLst/>
              <a:gdLst>
                <a:gd name="T0" fmla="*/ 0 w 26"/>
                <a:gd name="T1" fmla="*/ 12 h 25"/>
                <a:gd name="T2" fmla="*/ 0 w 26"/>
                <a:gd name="T3" fmla="*/ 12 h 25"/>
                <a:gd name="T4" fmla="*/ 2 w 26"/>
                <a:gd name="T5" fmla="*/ 8 h 25"/>
                <a:gd name="T6" fmla="*/ 4 w 26"/>
                <a:gd name="T7" fmla="*/ 4 h 25"/>
                <a:gd name="T8" fmla="*/ 8 w 26"/>
                <a:gd name="T9" fmla="*/ 0 h 25"/>
                <a:gd name="T10" fmla="*/ 14 w 26"/>
                <a:gd name="T11" fmla="*/ 0 h 25"/>
                <a:gd name="T12" fmla="*/ 14 w 26"/>
                <a:gd name="T13" fmla="*/ 0 h 25"/>
                <a:gd name="T14" fmla="*/ 18 w 26"/>
                <a:gd name="T15" fmla="*/ 0 h 25"/>
                <a:gd name="T16" fmla="*/ 22 w 26"/>
                <a:gd name="T17" fmla="*/ 4 h 25"/>
                <a:gd name="T18" fmla="*/ 26 w 26"/>
                <a:gd name="T19" fmla="*/ 8 h 25"/>
                <a:gd name="T20" fmla="*/ 26 w 26"/>
                <a:gd name="T21" fmla="*/ 12 h 25"/>
                <a:gd name="T22" fmla="*/ 26 w 26"/>
                <a:gd name="T23" fmla="*/ 12 h 25"/>
                <a:gd name="T24" fmla="*/ 26 w 26"/>
                <a:gd name="T25" fmla="*/ 18 h 25"/>
                <a:gd name="T26" fmla="*/ 22 w 26"/>
                <a:gd name="T27" fmla="*/ 22 h 25"/>
                <a:gd name="T28" fmla="*/ 18 w 26"/>
                <a:gd name="T29" fmla="*/ 23 h 25"/>
                <a:gd name="T30" fmla="*/ 14 w 26"/>
                <a:gd name="T31" fmla="*/ 25 h 25"/>
                <a:gd name="T32" fmla="*/ 14 w 26"/>
                <a:gd name="T33" fmla="*/ 25 h 25"/>
                <a:gd name="T34" fmla="*/ 8 w 26"/>
                <a:gd name="T35" fmla="*/ 23 h 25"/>
                <a:gd name="T36" fmla="*/ 4 w 26"/>
                <a:gd name="T37" fmla="*/ 22 h 25"/>
                <a:gd name="T38" fmla="*/ 2 w 26"/>
                <a:gd name="T39" fmla="*/ 18 h 25"/>
                <a:gd name="T40" fmla="*/ 0 w 26"/>
                <a:gd name="T41" fmla="*/ 12 h 25"/>
                <a:gd name="T42" fmla="*/ 0 w 26"/>
                <a:gd name="T43" fmla="*/ 1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5"/>
                <a:gd name="T68" fmla="*/ 26 w 26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5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5" name="Freeform 302"/>
            <p:cNvSpPr>
              <a:spLocks/>
            </p:cNvSpPr>
            <p:nvPr/>
          </p:nvSpPr>
          <p:spPr bwMode="auto">
            <a:xfrm>
              <a:off x="3261" y="851"/>
              <a:ext cx="25" cy="26"/>
            </a:xfrm>
            <a:custGeom>
              <a:avLst/>
              <a:gdLst>
                <a:gd name="T0" fmla="*/ 0 w 25"/>
                <a:gd name="T1" fmla="*/ 12 h 26"/>
                <a:gd name="T2" fmla="*/ 0 w 25"/>
                <a:gd name="T3" fmla="*/ 12 h 26"/>
                <a:gd name="T4" fmla="*/ 0 w 25"/>
                <a:gd name="T5" fmla="*/ 8 h 26"/>
                <a:gd name="T6" fmla="*/ 4 w 25"/>
                <a:gd name="T7" fmla="*/ 4 h 26"/>
                <a:gd name="T8" fmla="*/ 8 w 25"/>
                <a:gd name="T9" fmla="*/ 0 h 26"/>
                <a:gd name="T10" fmla="*/ 11 w 25"/>
                <a:gd name="T11" fmla="*/ 0 h 26"/>
                <a:gd name="T12" fmla="*/ 11 w 25"/>
                <a:gd name="T13" fmla="*/ 0 h 26"/>
                <a:gd name="T14" fmla="*/ 17 w 25"/>
                <a:gd name="T15" fmla="*/ 0 h 26"/>
                <a:gd name="T16" fmla="*/ 21 w 25"/>
                <a:gd name="T17" fmla="*/ 4 h 26"/>
                <a:gd name="T18" fmla="*/ 23 w 25"/>
                <a:gd name="T19" fmla="*/ 8 h 26"/>
                <a:gd name="T20" fmla="*/ 25 w 25"/>
                <a:gd name="T21" fmla="*/ 12 h 26"/>
                <a:gd name="T22" fmla="*/ 25 w 25"/>
                <a:gd name="T23" fmla="*/ 12 h 26"/>
                <a:gd name="T24" fmla="*/ 23 w 25"/>
                <a:gd name="T25" fmla="*/ 18 h 26"/>
                <a:gd name="T26" fmla="*/ 21 w 25"/>
                <a:gd name="T27" fmla="*/ 22 h 26"/>
                <a:gd name="T28" fmla="*/ 17 w 25"/>
                <a:gd name="T29" fmla="*/ 24 h 26"/>
                <a:gd name="T30" fmla="*/ 11 w 25"/>
                <a:gd name="T31" fmla="*/ 26 h 26"/>
                <a:gd name="T32" fmla="*/ 11 w 25"/>
                <a:gd name="T33" fmla="*/ 26 h 26"/>
                <a:gd name="T34" fmla="*/ 8 w 25"/>
                <a:gd name="T35" fmla="*/ 24 h 26"/>
                <a:gd name="T36" fmla="*/ 4 w 25"/>
                <a:gd name="T37" fmla="*/ 22 h 26"/>
                <a:gd name="T38" fmla="*/ 0 w 25"/>
                <a:gd name="T39" fmla="*/ 18 h 26"/>
                <a:gd name="T40" fmla="*/ 0 w 25"/>
                <a:gd name="T41" fmla="*/ 12 h 26"/>
                <a:gd name="T42" fmla="*/ 0 w 25"/>
                <a:gd name="T43" fmla="*/ 12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6" name="Freeform 303"/>
            <p:cNvSpPr>
              <a:spLocks/>
            </p:cNvSpPr>
            <p:nvPr/>
          </p:nvSpPr>
          <p:spPr bwMode="auto">
            <a:xfrm>
              <a:off x="3142" y="812"/>
              <a:ext cx="25" cy="25"/>
            </a:xfrm>
            <a:custGeom>
              <a:avLst/>
              <a:gdLst>
                <a:gd name="T0" fmla="*/ 0 w 25"/>
                <a:gd name="T1" fmla="*/ 12 h 25"/>
                <a:gd name="T2" fmla="*/ 0 w 25"/>
                <a:gd name="T3" fmla="*/ 12 h 25"/>
                <a:gd name="T4" fmla="*/ 0 w 25"/>
                <a:gd name="T5" fmla="*/ 8 h 25"/>
                <a:gd name="T6" fmla="*/ 4 w 25"/>
                <a:gd name="T7" fmla="*/ 4 h 25"/>
                <a:gd name="T8" fmla="*/ 8 w 25"/>
                <a:gd name="T9" fmla="*/ 0 h 25"/>
                <a:gd name="T10" fmla="*/ 11 w 25"/>
                <a:gd name="T11" fmla="*/ 0 h 25"/>
                <a:gd name="T12" fmla="*/ 11 w 25"/>
                <a:gd name="T13" fmla="*/ 0 h 25"/>
                <a:gd name="T14" fmla="*/ 17 w 25"/>
                <a:gd name="T15" fmla="*/ 0 h 25"/>
                <a:gd name="T16" fmla="*/ 21 w 25"/>
                <a:gd name="T17" fmla="*/ 4 h 25"/>
                <a:gd name="T18" fmla="*/ 23 w 25"/>
                <a:gd name="T19" fmla="*/ 8 h 25"/>
                <a:gd name="T20" fmla="*/ 25 w 25"/>
                <a:gd name="T21" fmla="*/ 12 h 25"/>
                <a:gd name="T22" fmla="*/ 25 w 25"/>
                <a:gd name="T23" fmla="*/ 12 h 25"/>
                <a:gd name="T24" fmla="*/ 23 w 25"/>
                <a:gd name="T25" fmla="*/ 17 h 25"/>
                <a:gd name="T26" fmla="*/ 21 w 25"/>
                <a:gd name="T27" fmla="*/ 21 h 25"/>
                <a:gd name="T28" fmla="*/ 17 w 25"/>
                <a:gd name="T29" fmla="*/ 23 h 25"/>
                <a:gd name="T30" fmla="*/ 11 w 25"/>
                <a:gd name="T31" fmla="*/ 25 h 25"/>
                <a:gd name="T32" fmla="*/ 11 w 25"/>
                <a:gd name="T33" fmla="*/ 25 h 25"/>
                <a:gd name="T34" fmla="*/ 8 w 25"/>
                <a:gd name="T35" fmla="*/ 23 h 25"/>
                <a:gd name="T36" fmla="*/ 4 w 25"/>
                <a:gd name="T37" fmla="*/ 21 h 25"/>
                <a:gd name="T38" fmla="*/ 0 w 25"/>
                <a:gd name="T39" fmla="*/ 17 h 25"/>
                <a:gd name="T40" fmla="*/ 0 w 25"/>
                <a:gd name="T41" fmla="*/ 12 h 25"/>
                <a:gd name="T42" fmla="*/ 0 w 25"/>
                <a:gd name="T43" fmla="*/ 1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5"/>
                <a:gd name="T68" fmla="*/ 25 w 25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5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1527" name="Freeform 304"/>
            <p:cNvSpPr>
              <a:spLocks/>
            </p:cNvSpPr>
            <p:nvPr/>
          </p:nvSpPr>
          <p:spPr bwMode="auto">
            <a:xfrm>
              <a:off x="3138" y="796"/>
              <a:ext cx="2490" cy="1497"/>
            </a:xfrm>
            <a:custGeom>
              <a:avLst/>
              <a:gdLst>
                <a:gd name="T0" fmla="*/ 0 w 2490"/>
                <a:gd name="T1" fmla="*/ 0 h 1497"/>
                <a:gd name="T2" fmla="*/ 0 w 2490"/>
                <a:gd name="T3" fmla="*/ 1497 h 1497"/>
                <a:gd name="T4" fmla="*/ 2490 w 2490"/>
                <a:gd name="T5" fmla="*/ 1497 h 1497"/>
                <a:gd name="T6" fmla="*/ 0 60000 65536"/>
                <a:gd name="T7" fmla="*/ 0 60000 65536"/>
                <a:gd name="T8" fmla="*/ 0 60000 65536"/>
                <a:gd name="T9" fmla="*/ 0 w 2490"/>
                <a:gd name="T10" fmla="*/ 0 h 1497"/>
                <a:gd name="T11" fmla="*/ 2490 w 2490"/>
                <a:gd name="T12" fmla="*/ 1497 h 1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0" h="1497">
                  <a:moveTo>
                    <a:pt x="0" y="0"/>
                  </a:moveTo>
                  <a:lnTo>
                    <a:pt x="0" y="1497"/>
                  </a:lnTo>
                  <a:lnTo>
                    <a:pt x="2490" y="14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grpSp>
        <p:nvGrpSpPr>
          <p:cNvPr id="40967" name="Group 307"/>
          <p:cNvGrpSpPr>
            <a:grpSpLocks noChangeAspect="1"/>
          </p:cNvGrpSpPr>
          <p:nvPr/>
        </p:nvGrpSpPr>
        <p:grpSpPr bwMode="auto">
          <a:xfrm>
            <a:off x="116418" y="1352551"/>
            <a:ext cx="5856817" cy="4787900"/>
            <a:chOff x="55" y="770"/>
            <a:chExt cx="2767" cy="1797"/>
          </a:xfrm>
        </p:grpSpPr>
        <p:sp>
          <p:nvSpPr>
            <p:cNvPr id="41045" name="AutoShape 306"/>
            <p:cNvSpPr>
              <a:spLocks noChangeAspect="1" noChangeArrowheads="1" noTextEdit="1"/>
            </p:cNvSpPr>
            <p:nvPr/>
          </p:nvSpPr>
          <p:spPr bwMode="auto">
            <a:xfrm>
              <a:off x="55" y="774"/>
              <a:ext cx="2767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grpSp>
          <p:nvGrpSpPr>
            <p:cNvPr id="41046" name="Group 508"/>
            <p:cNvGrpSpPr>
              <a:grpSpLocks/>
            </p:cNvGrpSpPr>
            <p:nvPr/>
          </p:nvGrpSpPr>
          <p:grpSpPr bwMode="auto">
            <a:xfrm>
              <a:off x="177" y="770"/>
              <a:ext cx="2645" cy="1646"/>
              <a:chOff x="177" y="770"/>
              <a:chExt cx="2645" cy="1646"/>
            </a:xfrm>
          </p:grpSpPr>
          <p:sp>
            <p:nvSpPr>
              <p:cNvPr id="41249" name="Freeform 308"/>
              <p:cNvSpPr>
                <a:spLocks/>
              </p:cNvSpPr>
              <p:nvPr/>
            </p:nvSpPr>
            <p:spPr bwMode="auto">
              <a:xfrm>
                <a:off x="346" y="808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50" name="Rectangle 309"/>
              <p:cNvSpPr>
                <a:spLocks noChangeArrowheads="1"/>
              </p:cNvSpPr>
              <p:nvPr/>
            </p:nvSpPr>
            <p:spPr bwMode="auto">
              <a:xfrm>
                <a:off x="177" y="105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51" name="Rectangle 310"/>
              <p:cNvSpPr>
                <a:spLocks noChangeArrowheads="1"/>
              </p:cNvSpPr>
              <p:nvPr/>
            </p:nvSpPr>
            <p:spPr bwMode="auto">
              <a:xfrm>
                <a:off x="220" y="1058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52" name="Rectangle 311"/>
              <p:cNvSpPr>
                <a:spLocks noChangeArrowheads="1"/>
              </p:cNvSpPr>
              <p:nvPr/>
            </p:nvSpPr>
            <p:spPr bwMode="auto">
              <a:xfrm>
                <a:off x="244" y="105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/>
              </a:p>
            </p:txBody>
          </p:sp>
          <p:sp>
            <p:nvSpPr>
              <p:cNvPr id="41253" name="Rectangle 312"/>
              <p:cNvSpPr>
                <a:spLocks noChangeArrowheads="1"/>
              </p:cNvSpPr>
              <p:nvPr/>
            </p:nvSpPr>
            <p:spPr bwMode="auto">
              <a:xfrm>
                <a:off x="177" y="91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54" name="Rectangle 313"/>
              <p:cNvSpPr>
                <a:spLocks noChangeArrowheads="1"/>
              </p:cNvSpPr>
              <p:nvPr/>
            </p:nvSpPr>
            <p:spPr bwMode="auto">
              <a:xfrm>
                <a:off x="220" y="913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55" name="Rectangle 314"/>
              <p:cNvSpPr>
                <a:spLocks noChangeArrowheads="1"/>
              </p:cNvSpPr>
              <p:nvPr/>
            </p:nvSpPr>
            <p:spPr bwMode="auto">
              <a:xfrm>
                <a:off x="244" y="91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/>
              </a:p>
            </p:txBody>
          </p:sp>
          <p:sp>
            <p:nvSpPr>
              <p:cNvPr id="41256" name="Rectangle 315"/>
              <p:cNvSpPr>
                <a:spLocks noChangeArrowheads="1"/>
              </p:cNvSpPr>
              <p:nvPr/>
            </p:nvSpPr>
            <p:spPr bwMode="auto">
              <a:xfrm>
                <a:off x="181" y="77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257" name="Rectangle 316"/>
              <p:cNvSpPr>
                <a:spLocks noChangeArrowheads="1"/>
              </p:cNvSpPr>
              <p:nvPr/>
            </p:nvSpPr>
            <p:spPr bwMode="auto">
              <a:xfrm>
                <a:off x="222" y="770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58" name="Rectangle 317"/>
              <p:cNvSpPr>
                <a:spLocks noChangeArrowheads="1"/>
              </p:cNvSpPr>
              <p:nvPr/>
            </p:nvSpPr>
            <p:spPr bwMode="auto">
              <a:xfrm>
                <a:off x="244" y="77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59" name="Rectangle 318"/>
              <p:cNvSpPr>
                <a:spLocks noChangeArrowheads="1"/>
              </p:cNvSpPr>
              <p:nvPr/>
            </p:nvSpPr>
            <p:spPr bwMode="auto">
              <a:xfrm>
                <a:off x="177" y="163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60" name="Rectangle 319"/>
              <p:cNvSpPr>
                <a:spLocks noChangeArrowheads="1"/>
              </p:cNvSpPr>
              <p:nvPr/>
            </p:nvSpPr>
            <p:spPr bwMode="auto">
              <a:xfrm>
                <a:off x="220" y="1633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61" name="Rectangle 320"/>
              <p:cNvSpPr>
                <a:spLocks noChangeArrowheads="1"/>
              </p:cNvSpPr>
              <p:nvPr/>
            </p:nvSpPr>
            <p:spPr bwMode="auto">
              <a:xfrm>
                <a:off x="244" y="1633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/>
              </a:p>
            </p:txBody>
          </p:sp>
          <p:sp>
            <p:nvSpPr>
              <p:cNvPr id="41262" name="Rectangle 321"/>
              <p:cNvSpPr>
                <a:spLocks noChangeArrowheads="1"/>
              </p:cNvSpPr>
              <p:nvPr/>
            </p:nvSpPr>
            <p:spPr bwMode="auto">
              <a:xfrm>
                <a:off x="177" y="149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63" name="Rectangle 322"/>
              <p:cNvSpPr>
                <a:spLocks noChangeArrowheads="1"/>
              </p:cNvSpPr>
              <p:nvPr/>
            </p:nvSpPr>
            <p:spPr bwMode="auto">
              <a:xfrm>
                <a:off x="220" y="1490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64" name="Rectangle 323"/>
              <p:cNvSpPr>
                <a:spLocks noChangeArrowheads="1"/>
              </p:cNvSpPr>
              <p:nvPr/>
            </p:nvSpPr>
            <p:spPr bwMode="auto">
              <a:xfrm>
                <a:off x="244" y="1490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/>
              </a:p>
            </p:txBody>
          </p:sp>
          <p:sp>
            <p:nvSpPr>
              <p:cNvPr id="41265" name="Rectangle 324"/>
              <p:cNvSpPr>
                <a:spLocks noChangeArrowheads="1"/>
              </p:cNvSpPr>
              <p:nvPr/>
            </p:nvSpPr>
            <p:spPr bwMode="auto">
              <a:xfrm>
                <a:off x="179" y="134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66" name="Rectangle 325"/>
              <p:cNvSpPr>
                <a:spLocks noChangeArrowheads="1"/>
              </p:cNvSpPr>
              <p:nvPr/>
            </p:nvSpPr>
            <p:spPr bwMode="auto">
              <a:xfrm>
                <a:off x="222" y="1346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67" name="Rectangle 326"/>
              <p:cNvSpPr>
                <a:spLocks noChangeArrowheads="1"/>
              </p:cNvSpPr>
              <p:nvPr/>
            </p:nvSpPr>
            <p:spPr bwMode="auto">
              <a:xfrm>
                <a:off x="244" y="134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/>
              </a:p>
            </p:txBody>
          </p:sp>
          <p:sp>
            <p:nvSpPr>
              <p:cNvPr id="41268" name="Rectangle 327"/>
              <p:cNvSpPr>
                <a:spLocks noChangeArrowheads="1"/>
              </p:cNvSpPr>
              <p:nvPr/>
            </p:nvSpPr>
            <p:spPr bwMode="auto">
              <a:xfrm>
                <a:off x="181" y="120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69" name="Rectangle 328"/>
              <p:cNvSpPr>
                <a:spLocks noChangeArrowheads="1"/>
              </p:cNvSpPr>
              <p:nvPr/>
            </p:nvSpPr>
            <p:spPr bwMode="auto">
              <a:xfrm>
                <a:off x="224" y="1201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70" name="Rectangle 329"/>
              <p:cNvSpPr>
                <a:spLocks noChangeArrowheads="1"/>
              </p:cNvSpPr>
              <p:nvPr/>
            </p:nvSpPr>
            <p:spPr bwMode="auto">
              <a:xfrm>
                <a:off x="244" y="120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/>
              </a:p>
            </p:txBody>
          </p:sp>
          <p:sp>
            <p:nvSpPr>
              <p:cNvPr id="41271" name="Rectangle 330"/>
              <p:cNvSpPr>
                <a:spLocks noChangeArrowheads="1"/>
              </p:cNvSpPr>
              <p:nvPr/>
            </p:nvSpPr>
            <p:spPr bwMode="auto">
              <a:xfrm>
                <a:off x="33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72" name="Rectangle 331"/>
              <p:cNvSpPr>
                <a:spLocks noChangeArrowheads="1"/>
              </p:cNvSpPr>
              <p:nvPr/>
            </p:nvSpPr>
            <p:spPr bwMode="auto">
              <a:xfrm>
                <a:off x="768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/>
              </a:p>
            </p:txBody>
          </p:sp>
          <p:sp>
            <p:nvSpPr>
              <p:cNvPr id="41273" name="Rectangle 332"/>
              <p:cNvSpPr>
                <a:spLocks noChangeArrowheads="1"/>
              </p:cNvSpPr>
              <p:nvPr/>
            </p:nvSpPr>
            <p:spPr bwMode="auto">
              <a:xfrm>
                <a:off x="1189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274" name="Rectangle 333"/>
              <p:cNvSpPr>
                <a:spLocks noChangeArrowheads="1"/>
              </p:cNvSpPr>
              <p:nvPr/>
            </p:nvSpPr>
            <p:spPr bwMode="auto">
              <a:xfrm>
                <a:off x="1230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275" name="Rectangle 334"/>
              <p:cNvSpPr>
                <a:spLocks noChangeArrowheads="1"/>
              </p:cNvSpPr>
              <p:nvPr/>
            </p:nvSpPr>
            <p:spPr bwMode="auto">
              <a:xfrm>
                <a:off x="1635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276" name="Rectangle 335"/>
              <p:cNvSpPr>
                <a:spLocks noChangeArrowheads="1"/>
              </p:cNvSpPr>
              <p:nvPr/>
            </p:nvSpPr>
            <p:spPr bwMode="auto">
              <a:xfrm>
                <a:off x="1676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/>
              </a:p>
            </p:txBody>
          </p:sp>
          <p:sp>
            <p:nvSpPr>
              <p:cNvPr id="41277" name="Rectangle 336"/>
              <p:cNvSpPr>
                <a:spLocks noChangeArrowheads="1"/>
              </p:cNvSpPr>
              <p:nvPr/>
            </p:nvSpPr>
            <p:spPr bwMode="auto">
              <a:xfrm>
                <a:off x="2293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278" name="Rectangle 337"/>
              <p:cNvSpPr>
                <a:spLocks noChangeArrowheads="1"/>
              </p:cNvSpPr>
              <p:nvPr/>
            </p:nvSpPr>
            <p:spPr bwMode="auto">
              <a:xfrm>
                <a:off x="2337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/>
              </a:p>
            </p:txBody>
          </p:sp>
          <p:sp>
            <p:nvSpPr>
              <p:cNvPr id="41279" name="Rectangle 338"/>
              <p:cNvSpPr>
                <a:spLocks noChangeArrowheads="1"/>
              </p:cNvSpPr>
              <p:nvPr/>
            </p:nvSpPr>
            <p:spPr bwMode="auto">
              <a:xfrm>
                <a:off x="273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280" name="Rectangle 339"/>
              <p:cNvSpPr>
                <a:spLocks noChangeArrowheads="1"/>
              </p:cNvSpPr>
              <p:nvPr/>
            </p:nvSpPr>
            <p:spPr bwMode="auto">
              <a:xfrm>
                <a:off x="2777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281" name="Rectangle 340"/>
              <p:cNvSpPr>
                <a:spLocks noChangeArrowheads="1"/>
              </p:cNvSpPr>
              <p:nvPr/>
            </p:nvSpPr>
            <p:spPr bwMode="auto">
              <a:xfrm>
                <a:off x="185" y="206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82" name="Rectangle 341"/>
              <p:cNvSpPr>
                <a:spLocks noChangeArrowheads="1"/>
              </p:cNvSpPr>
              <p:nvPr/>
            </p:nvSpPr>
            <p:spPr bwMode="auto">
              <a:xfrm>
                <a:off x="228" y="2066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83" name="Rectangle 342"/>
              <p:cNvSpPr>
                <a:spLocks noChangeArrowheads="1"/>
              </p:cNvSpPr>
              <p:nvPr/>
            </p:nvSpPr>
            <p:spPr bwMode="auto">
              <a:xfrm>
                <a:off x="244" y="2066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284" name="Rectangle 343"/>
              <p:cNvSpPr>
                <a:spLocks noChangeArrowheads="1"/>
              </p:cNvSpPr>
              <p:nvPr/>
            </p:nvSpPr>
            <p:spPr bwMode="auto">
              <a:xfrm>
                <a:off x="179" y="220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85" name="Rectangle 344"/>
              <p:cNvSpPr>
                <a:spLocks noChangeArrowheads="1"/>
              </p:cNvSpPr>
              <p:nvPr/>
            </p:nvSpPr>
            <p:spPr bwMode="auto">
              <a:xfrm>
                <a:off x="222" y="2208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86" name="Rectangle 345"/>
              <p:cNvSpPr>
                <a:spLocks noChangeArrowheads="1"/>
              </p:cNvSpPr>
              <p:nvPr/>
            </p:nvSpPr>
            <p:spPr bwMode="auto">
              <a:xfrm>
                <a:off x="244" y="220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87" name="Rectangle 346"/>
              <p:cNvSpPr>
                <a:spLocks noChangeArrowheads="1"/>
              </p:cNvSpPr>
              <p:nvPr/>
            </p:nvSpPr>
            <p:spPr bwMode="auto">
              <a:xfrm>
                <a:off x="177" y="192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88" name="Rectangle 347"/>
              <p:cNvSpPr>
                <a:spLocks noChangeArrowheads="1"/>
              </p:cNvSpPr>
              <p:nvPr/>
            </p:nvSpPr>
            <p:spPr bwMode="auto">
              <a:xfrm>
                <a:off x="220" y="1921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89" name="Rectangle 348"/>
              <p:cNvSpPr>
                <a:spLocks noChangeArrowheads="1"/>
              </p:cNvSpPr>
              <p:nvPr/>
            </p:nvSpPr>
            <p:spPr bwMode="auto">
              <a:xfrm>
                <a:off x="244" y="1921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290" name="Rectangle 349"/>
              <p:cNvSpPr>
                <a:spLocks noChangeArrowheads="1"/>
              </p:cNvSpPr>
              <p:nvPr/>
            </p:nvSpPr>
            <p:spPr bwMode="auto">
              <a:xfrm>
                <a:off x="177" y="177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291" name="Rectangle 350"/>
              <p:cNvSpPr>
                <a:spLocks noChangeArrowheads="1"/>
              </p:cNvSpPr>
              <p:nvPr/>
            </p:nvSpPr>
            <p:spPr bwMode="auto">
              <a:xfrm>
                <a:off x="220" y="1778"/>
                <a:ext cx="2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/>
              </a:p>
            </p:txBody>
          </p:sp>
          <p:sp>
            <p:nvSpPr>
              <p:cNvPr id="41292" name="Rectangle 351"/>
              <p:cNvSpPr>
                <a:spLocks noChangeArrowheads="1"/>
              </p:cNvSpPr>
              <p:nvPr/>
            </p:nvSpPr>
            <p:spPr bwMode="auto">
              <a:xfrm>
                <a:off x="244" y="1778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293" name="Line 352"/>
              <p:cNvSpPr>
                <a:spLocks noChangeShapeType="1"/>
              </p:cNvSpPr>
              <p:nvPr/>
            </p:nvSpPr>
            <p:spPr bwMode="auto">
              <a:xfrm>
                <a:off x="354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94" name="Rectangle 353"/>
              <p:cNvSpPr>
                <a:spLocks noChangeArrowheads="1"/>
              </p:cNvSpPr>
              <p:nvPr/>
            </p:nvSpPr>
            <p:spPr bwMode="auto">
              <a:xfrm>
                <a:off x="55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295" name="Line 354"/>
              <p:cNvSpPr>
                <a:spLocks noChangeShapeType="1"/>
              </p:cNvSpPr>
              <p:nvPr/>
            </p:nvSpPr>
            <p:spPr bwMode="auto">
              <a:xfrm>
                <a:off x="574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96" name="Rectangle 355"/>
              <p:cNvSpPr>
                <a:spLocks noChangeArrowheads="1"/>
              </p:cNvSpPr>
              <p:nvPr/>
            </p:nvSpPr>
            <p:spPr bwMode="auto">
              <a:xfrm>
                <a:off x="99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/>
              </a:p>
            </p:txBody>
          </p:sp>
          <p:sp>
            <p:nvSpPr>
              <p:cNvPr id="41297" name="Line 356"/>
              <p:cNvSpPr>
                <a:spLocks noChangeShapeType="1"/>
              </p:cNvSpPr>
              <p:nvPr/>
            </p:nvSpPr>
            <p:spPr bwMode="auto">
              <a:xfrm>
                <a:off x="1014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98" name="Rectangle 357"/>
              <p:cNvSpPr>
                <a:spLocks noChangeArrowheads="1"/>
              </p:cNvSpPr>
              <p:nvPr/>
            </p:nvSpPr>
            <p:spPr bwMode="auto">
              <a:xfrm>
                <a:off x="1411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299" name="Rectangle 358"/>
              <p:cNvSpPr>
                <a:spLocks noChangeArrowheads="1"/>
              </p:cNvSpPr>
              <p:nvPr/>
            </p:nvSpPr>
            <p:spPr bwMode="auto">
              <a:xfrm>
                <a:off x="145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/>
              </a:p>
            </p:txBody>
          </p:sp>
          <p:sp>
            <p:nvSpPr>
              <p:cNvPr id="41300" name="Line 359"/>
              <p:cNvSpPr>
                <a:spLocks noChangeShapeType="1"/>
              </p:cNvSpPr>
              <p:nvPr/>
            </p:nvSpPr>
            <p:spPr bwMode="auto">
              <a:xfrm>
                <a:off x="1454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01" name="Rectangle 360"/>
              <p:cNvSpPr>
                <a:spLocks noChangeArrowheads="1"/>
              </p:cNvSpPr>
              <p:nvPr/>
            </p:nvSpPr>
            <p:spPr bwMode="auto">
              <a:xfrm>
                <a:off x="1851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302" name="Rectangle 361"/>
              <p:cNvSpPr>
                <a:spLocks noChangeArrowheads="1"/>
              </p:cNvSpPr>
              <p:nvPr/>
            </p:nvSpPr>
            <p:spPr bwMode="auto">
              <a:xfrm>
                <a:off x="1892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/>
              </a:p>
            </p:txBody>
          </p:sp>
          <p:sp>
            <p:nvSpPr>
              <p:cNvPr id="41303" name="Line 362"/>
              <p:cNvSpPr>
                <a:spLocks noChangeShapeType="1"/>
              </p:cNvSpPr>
              <p:nvPr/>
            </p:nvSpPr>
            <p:spPr bwMode="auto">
              <a:xfrm>
                <a:off x="1894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04" name="Rectangle 363"/>
              <p:cNvSpPr>
                <a:spLocks noChangeArrowheads="1"/>
              </p:cNvSpPr>
              <p:nvPr/>
            </p:nvSpPr>
            <p:spPr bwMode="auto">
              <a:xfrm>
                <a:off x="2071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/>
              </a:p>
            </p:txBody>
          </p:sp>
          <p:sp>
            <p:nvSpPr>
              <p:cNvPr id="41305" name="Rectangle 364"/>
              <p:cNvSpPr>
                <a:spLocks noChangeArrowheads="1"/>
              </p:cNvSpPr>
              <p:nvPr/>
            </p:nvSpPr>
            <p:spPr bwMode="auto">
              <a:xfrm>
                <a:off x="2115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/>
              </a:p>
            </p:txBody>
          </p:sp>
          <p:sp>
            <p:nvSpPr>
              <p:cNvPr id="41306" name="Line 365"/>
              <p:cNvSpPr>
                <a:spLocks noChangeShapeType="1"/>
              </p:cNvSpPr>
              <p:nvPr/>
            </p:nvSpPr>
            <p:spPr bwMode="auto">
              <a:xfrm>
                <a:off x="2115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07" name="Line 366"/>
              <p:cNvSpPr>
                <a:spLocks noChangeShapeType="1"/>
              </p:cNvSpPr>
              <p:nvPr/>
            </p:nvSpPr>
            <p:spPr bwMode="auto">
              <a:xfrm>
                <a:off x="307" y="2260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08" name="Line 367"/>
              <p:cNvSpPr>
                <a:spLocks noChangeShapeType="1"/>
              </p:cNvSpPr>
              <p:nvPr/>
            </p:nvSpPr>
            <p:spPr bwMode="auto">
              <a:xfrm>
                <a:off x="307" y="2117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09" name="Line 368"/>
              <p:cNvSpPr>
                <a:spLocks noChangeShapeType="1"/>
              </p:cNvSpPr>
              <p:nvPr/>
            </p:nvSpPr>
            <p:spPr bwMode="auto">
              <a:xfrm>
                <a:off x="307" y="197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0" name="Line 369"/>
              <p:cNvSpPr>
                <a:spLocks noChangeShapeType="1"/>
              </p:cNvSpPr>
              <p:nvPr/>
            </p:nvSpPr>
            <p:spPr bwMode="auto">
              <a:xfrm>
                <a:off x="307" y="1829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1" name="Line 370"/>
              <p:cNvSpPr>
                <a:spLocks noChangeShapeType="1"/>
              </p:cNvSpPr>
              <p:nvPr/>
            </p:nvSpPr>
            <p:spPr bwMode="auto">
              <a:xfrm>
                <a:off x="307" y="1684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2" name="Line 371"/>
              <p:cNvSpPr>
                <a:spLocks noChangeShapeType="1"/>
              </p:cNvSpPr>
              <p:nvPr/>
            </p:nvSpPr>
            <p:spPr bwMode="auto">
              <a:xfrm>
                <a:off x="307" y="154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3" name="Line 372"/>
              <p:cNvSpPr>
                <a:spLocks noChangeShapeType="1"/>
              </p:cNvSpPr>
              <p:nvPr/>
            </p:nvSpPr>
            <p:spPr bwMode="auto">
              <a:xfrm>
                <a:off x="307" y="1397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4" name="Line 373"/>
              <p:cNvSpPr>
                <a:spLocks noChangeShapeType="1"/>
              </p:cNvSpPr>
              <p:nvPr/>
            </p:nvSpPr>
            <p:spPr bwMode="auto">
              <a:xfrm>
                <a:off x="307" y="1254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5" name="Line 374"/>
              <p:cNvSpPr>
                <a:spLocks noChangeShapeType="1"/>
              </p:cNvSpPr>
              <p:nvPr/>
            </p:nvSpPr>
            <p:spPr bwMode="auto">
              <a:xfrm>
                <a:off x="307" y="1109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6" name="Line 375"/>
              <p:cNvSpPr>
                <a:spLocks noChangeShapeType="1"/>
              </p:cNvSpPr>
              <p:nvPr/>
            </p:nvSpPr>
            <p:spPr bwMode="auto">
              <a:xfrm>
                <a:off x="307" y="966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7" name="Line 376"/>
              <p:cNvSpPr>
                <a:spLocks noChangeShapeType="1"/>
              </p:cNvSpPr>
              <p:nvPr/>
            </p:nvSpPr>
            <p:spPr bwMode="auto">
              <a:xfrm>
                <a:off x="309" y="82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8" name="Line 377"/>
              <p:cNvSpPr>
                <a:spLocks noChangeShapeType="1"/>
              </p:cNvSpPr>
              <p:nvPr/>
            </p:nvSpPr>
            <p:spPr bwMode="auto">
              <a:xfrm>
                <a:off x="790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19" name="Line 378"/>
              <p:cNvSpPr>
                <a:spLocks noChangeShapeType="1"/>
              </p:cNvSpPr>
              <p:nvPr/>
            </p:nvSpPr>
            <p:spPr bwMode="auto">
              <a:xfrm>
                <a:off x="1232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0" name="Line 379"/>
              <p:cNvSpPr>
                <a:spLocks noChangeShapeType="1"/>
              </p:cNvSpPr>
              <p:nvPr/>
            </p:nvSpPr>
            <p:spPr bwMode="auto">
              <a:xfrm>
                <a:off x="1678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1" name="Line 380"/>
              <p:cNvSpPr>
                <a:spLocks noChangeShapeType="1"/>
              </p:cNvSpPr>
              <p:nvPr/>
            </p:nvSpPr>
            <p:spPr bwMode="auto">
              <a:xfrm>
                <a:off x="2337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2" name="Line 381"/>
              <p:cNvSpPr>
                <a:spLocks noChangeShapeType="1"/>
              </p:cNvSpPr>
              <p:nvPr/>
            </p:nvSpPr>
            <p:spPr bwMode="auto">
              <a:xfrm>
                <a:off x="2777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3" name="Rectangle 382"/>
              <p:cNvSpPr>
                <a:spLocks noChangeArrowheads="1"/>
              </p:cNvSpPr>
              <p:nvPr/>
            </p:nvSpPr>
            <p:spPr bwMode="auto">
              <a:xfrm>
                <a:off x="2511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/>
              </a:p>
            </p:txBody>
          </p:sp>
          <p:sp>
            <p:nvSpPr>
              <p:cNvPr id="41324" name="Rectangle 383"/>
              <p:cNvSpPr>
                <a:spLocks noChangeArrowheads="1"/>
              </p:cNvSpPr>
              <p:nvPr/>
            </p:nvSpPr>
            <p:spPr bwMode="auto">
              <a:xfrm>
                <a:off x="2557" y="2339"/>
                <a:ext cx="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/>
              </a:p>
            </p:txBody>
          </p:sp>
          <p:sp>
            <p:nvSpPr>
              <p:cNvPr id="41325" name="Line 384"/>
              <p:cNvSpPr>
                <a:spLocks noChangeShapeType="1"/>
              </p:cNvSpPr>
              <p:nvPr/>
            </p:nvSpPr>
            <p:spPr bwMode="auto">
              <a:xfrm>
                <a:off x="2559" y="2291"/>
                <a:ext cx="0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6" name="Freeform 407"/>
              <p:cNvSpPr>
                <a:spLocks/>
              </p:cNvSpPr>
              <p:nvPr/>
            </p:nvSpPr>
            <p:spPr bwMode="auto">
              <a:xfrm>
                <a:off x="2486" y="1434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7" name="Freeform 408"/>
              <p:cNvSpPr>
                <a:spLocks/>
              </p:cNvSpPr>
              <p:nvPr/>
            </p:nvSpPr>
            <p:spPr bwMode="auto">
              <a:xfrm>
                <a:off x="2476" y="143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8" name="Freeform 409"/>
              <p:cNvSpPr>
                <a:spLocks/>
              </p:cNvSpPr>
              <p:nvPr/>
            </p:nvSpPr>
            <p:spPr bwMode="auto">
              <a:xfrm>
                <a:off x="2466" y="143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29" name="Freeform 410"/>
              <p:cNvSpPr>
                <a:spLocks/>
              </p:cNvSpPr>
              <p:nvPr/>
            </p:nvSpPr>
            <p:spPr bwMode="auto">
              <a:xfrm>
                <a:off x="2458" y="143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0" name="Freeform 411"/>
              <p:cNvSpPr>
                <a:spLocks/>
              </p:cNvSpPr>
              <p:nvPr/>
            </p:nvSpPr>
            <p:spPr bwMode="auto">
              <a:xfrm>
                <a:off x="2455" y="143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1" name="Freeform 412"/>
              <p:cNvSpPr>
                <a:spLocks/>
              </p:cNvSpPr>
              <p:nvPr/>
            </p:nvSpPr>
            <p:spPr bwMode="auto">
              <a:xfrm>
                <a:off x="2451" y="143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2" name="Freeform 413"/>
              <p:cNvSpPr>
                <a:spLocks/>
              </p:cNvSpPr>
              <p:nvPr/>
            </p:nvSpPr>
            <p:spPr bwMode="auto">
              <a:xfrm>
                <a:off x="2441" y="1432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26 h 26"/>
                  <a:gd name="T4" fmla="*/ 0 w 27"/>
                  <a:gd name="T5" fmla="*/ 26 h 26"/>
                  <a:gd name="T6" fmla="*/ 14 w 2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6"/>
                  <a:gd name="T14" fmla="*/ 27 w 2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6">
                    <a:moveTo>
                      <a:pt x="14" y="0"/>
                    </a:moveTo>
                    <a:lnTo>
                      <a:pt x="27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3" name="Freeform 414"/>
              <p:cNvSpPr>
                <a:spLocks/>
              </p:cNvSpPr>
              <p:nvPr/>
            </p:nvSpPr>
            <p:spPr bwMode="auto">
              <a:xfrm>
                <a:off x="2435" y="143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4" name="Freeform 415"/>
              <p:cNvSpPr>
                <a:spLocks/>
              </p:cNvSpPr>
              <p:nvPr/>
            </p:nvSpPr>
            <p:spPr bwMode="auto">
              <a:xfrm>
                <a:off x="2413" y="143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5" name="Freeform 416"/>
              <p:cNvSpPr>
                <a:spLocks/>
              </p:cNvSpPr>
              <p:nvPr/>
            </p:nvSpPr>
            <p:spPr bwMode="auto">
              <a:xfrm>
                <a:off x="2417" y="143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6" name="Freeform 417"/>
              <p:cNvSpPr>
                <a:spLocks/>
              </p:cNvSpPr>
              <p:nvPr/>
            </p:nvSpPr>
            <p:spPr bwMode="auto">
              <a:xfrm>
                <a:off x="2403" y="1361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7" name="Freeform 418"/>
              <p:cNvSpPr>
                <a:spLocks/>
              </p:cNvSpPr>
              <p:nvPr/>
            </p:nvSpPr>
            <p:spPr bwMode="auto">
              <a:xfrm>
                <a:off x="2401" y="135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8" name="Freeform 419"/>
              <p:cNvSpPr>
                <a:spLocks/>
              </p:cNvSpPr>
              <p:nvPr/>
            </p:nvSpPr>
            <p:spPr bwMode="auto">
              <a:xfrm>
                <a:off x="2388" y="135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39" name="Freeform 420"/>
              <p:cNvSpPr>
                <a:spLocks/>
              </p:cNvSpPr>
              <p:nvPr/>
            </p:nvSpPr>
            <p:spPr bwMode="auto">
              <a:xfrm>
                <a:off x="2372" y="135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0" name="Freeform 421"/>
              <p:cNvSpPr>
                <a:spLocks/>
              </p:cNvSpPr>
              <p:nvPr/>
            </p:nvSpPr>
            <p:spPr bwMode="auto">
              <a:xfrm>
                <a:off x="2362" y="135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1" name="Freeform 422"/>
              <p:cNvSpPr>
                <a:spLocks/>
              </p:cNvSpPr>
              <p:nvPr/>
            </p:nvSpPr>
            <p:spPr bwMode="auto">
              <a:xfrm>
                <a:off x="2352" y="135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2" name="Freeform 423"/>
              <p:cNvSpPr>
                <a:spLocks/>
              </p:cNvSpPr>
              <p:nvPr/>
            </p:nvSpPr>
            <p:spPr bwMode="auto">
              <a:xfrm>
                <a:off x="2350" y="135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3" name="Freeform 424"/>
              <p:cNvSpPr>
                <a:spLocks/>
              </p:cNvSpPr>
              <p:nvPr/>
            </p:nvSpPr>
            <p:spPr bwMode="auto">
              <a:xfrm>
                <a:off x="2348" y="1357"/>
                <a:ext cx="26" cy="28"/>
              </a:xfrm>
              <a:custGeom>
                <a:avLst/>
                <a:gdLst>
                  <a:gd name="T0" fmla="*/ 14 w 26"/>
                  <a:gd name="T1" fmla="*/ 0 h 28"/>
                  <a:gd name="T2" fmla="*/ 26 w 26"/>
                  <a:gd name="T3" fmla="*/ 28 h 28"/>
                  <a:gd name="T4" fmla="*/ 0 w 26"/>
                  <a:gd name="T5" fmla="*/ 28 h 28"/>
                  <a:gd name="T6" fmla="*/ 14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14" y="0"/>
                    </a:moveTo>
                    <a:lnTo>
                      <a:pt x="26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4" name="Freeform 425"/>
              <p:cNvSpPr>
                <a:spLocks/>
              </p:cNvSpPr>
              <p:nvPr/>
            </p:nvSpPr>
            <p:spPr bwMode="auto">
              <a:xfrm>
                <a:off x="2344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5" name="Freeform 426"/>
              <p:cNvSpPr>
                <a:spLocks/>
              </p:cNvSpPr>
              <p:nvPr/>
            </p:nvSpPr>
            <p:spPr bwMode="auto">
              <a:xfrm>
                <a:off x="2337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6" name="Freeform 427"/>
              <p:cNvSpPr>
                <a:spLocks/>
              </p:cNvSpPr>
              <p:nvPr/>
            </p:nvSpPr>
            <p:spPr bwMode="auto">
              <a:xfrm>
                <a:off x="2325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7" name="Freeform 428"/>
              <p:cNvSpPr>
                <a:spLocks/>
              </p:cNvSpPr>
              <p:nvPr/>
            </p:nvSpPr>
            <p:spPr bwMode="auto">
              <a:xfrm>
                <a:off x="2321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8" name="Freeform 429"/>
              <p:cNvSpPr>
                <a:spLocks/>
              </p:cNvSpPr>
              <p:nvPr/>
            </p:nvSpPr>
            <p:spPr bwMode="auto">
              <a:xfrm>
                <a:off x="2313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49" name="Freeform 430"/>
              <p:cNvSpPr>
                <a:spLocks/>
              </p:cNvSpPr>
              <p:nvPr/>
            </p:nvSpPr>
            <p:spPr bwMode="auto">
              <a:xfrm>
                <a:off x="2309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0" name="Freeform 431"/>
              <p:cNvSpPr>
                <a:spLocks/>
              </p:cNvSpPr>
              <p:nvPr/>
            </p:nvSpPr>
            <p:spPr bwMode="auto">
              <a:xfrm>
                <a:off x="2305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1" name="Freeform 432"/>
              <p:cNvSpPr>
                <a:spLocks/>
              </p:cNvSpPr>
              <p:nvPr/>
            </p:nvSpPr>
            <p:spPr bwMode="auto">
              <a:xfrm>
                <a:off x="2303" y="1319"/>
                <a:ext cx="26" cy="28"/>
              </a:xfrm>
              <a:custGeom>
                <a:avLst/>
                <a:gdLst>
                  <a:gd name="T0" fmla="*/ 12 w 26"/>
                  <a:gd name="T1" fmla="*/ 0 h 28"/>
                  <a:gd name="T2" fmla="*/ 26 w 26"/>
                  <a:gd name="T3" fmla="*/ 28 h 28"/>
                  <a:gd name="T4" fmla="*/ 0 w 26"/>
                  <a:gd name="T5" fmla="*/ 28 h 28"/>
                  <a:gd name="T6" fmla="*/ 12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12" y="0"/>
                    </a:moveTo>
                    <a:lnTo>
                      <a:pt x="26" y="28"/>
                    </a:lnTo>
                    <a:lnTo>
                      <a:pt x="0" y="28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2" name="Freeform 433"/>
              <p:cNvSpPr>
                <a:spLocks/>
              </p:cNvSpPr>
              <p:nvPr/>
            </p:nvSpPr>
            <p:spPr bwMode="auto">
              <a:xfrm>
                <a:off x="2301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3" name="Freeform 434"/>
              <p:cNvSpPr>
                <a:spLocks/>
              </p:cNvSpPr>
              <p:nvPr/>
            </p:nvSpPr>
            <p:spPr bwMode="auto">
              <a:xfrm>
                <a:off x="2301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4" name="Freeform 435"/>
              <p:cNvSpPr>
                <a:spLocks/>
              </p:cNvSpPr>
              <p:nvPr/>
            </p:nvSpPr>
            <p:spPr bwMode="auto">
              <a:xfrm>
                <a:off x="2303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5" name="Freeform 436"/>
              <p:cNvSpPr>
                <a:spLocks/>
              </p:cNvSpPr>
              <p:nvPr/>
            </p:nvSpPr>
            <p:spPr bwMode="auto">
              <a:xfrm>
                <a:off x="2295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6" name="Freeform 437"/>
              <p:cNvSpPr>
                <a:spLocks/>
              </p:cNvSpPr>
              <p:nvPr/>
            </p:nvSpPr>
            <p:spPr bwMode="auto">
              <a:xfrm>
                <a:off x="2295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7" name="Freeform 438"/>
              <p:cNvSpPr>
                <a:spLocks/>
              </p:cNvSpPr>
              <p:nvPr/>
            </p:nvSpPr>
            <p:spPr bwMode="auto">
              <a:xfrm>
                <a:off x="2284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8" name="Freeform 439"/>
              <p:cNvSpPr>
                <a:spLocks/>
              </p:cNvSpPr>
              <p:nvPr/>
            </p:nvSpPr>
            <p:spPr bwMode="auto">
              <a:xfrm>
                <a:off x="2284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59" name="Freeform 440"/>
              <p:cNvSpPr>
                <a:spLocks/>
              </p:cNvSpPr>
              <p:nvPr/>
            </p:nvSpPr>
            <p:spPr bwMode="auto">
              <a:xfrm>
                <a:off x="2268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0" name="Freeform 441"/>
              <p:cNvSpPr>
                <a:spLocks/>
              </p:cNvSpPr>
              <p:nvPr/>
            </p:nvSpPr>
            <p:spPr bwMode="auto">
              <a:xfrm>
                <a:off x="2264" y="1319"/>
                <a:ext cx="25" cy="28"/>
              </a:xfrm>
              <a:custGeom>
                <a:avLst/>
                <a:gdLst>
                  <a:gd name="T0" fmla="*/ 12 w 25"/>
                  <a:gd name="T1" fmla="*/ 0 h 28"/>
                  <a:gd name="T2" fmla="*/ 25 w 25"/>
                  <a:gd name="T3" fmla="*/ 28 h 28"/>
                  <a:gd name="T4" fmla="*/ 0 w 25"/>
                  <a:gd name="T5" fmla="*/ 28 h 28"/>
                  <a:gd name="T6" fmla="*/ 12 w 2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8"/>
                  <a:gd name="T14" fmla="*/ 25 w 25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8">
                    <a:moveTo>
                      <a:pt x="12" y="0"/>
                    </a:moveTo>
                    <a:lnTo>
                      <a:pt x="25" y="28"/>
                    </a:lnTo>
                    <a:lnTo>
                      <a:pt x="0" y="28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1" name="Freeform 442"/>
              <p:cNvSpPr>
                <a:spLocks/>
              </p:cNvSpPr>
              <p:nvPr/>
            </p:nvSpPr>
            <p:spPr bwMode="auto">
              <a:xfrm>
                <a:off x="2260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2" name="Freeform 443"/>
              <p:cNvSpPr>
                <a:spLocks/>
              </p:cNvSpPr>
              <p:nvPr/>
            </p:nvSpPr>
            <p:spPr bwMode="auto">
              <a:xfrm>
                <a:off x="2258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3" name="Freeform 444"/>
              <p:cNvSpPr>
                <a:spLocks/>
              </p:cNvSpPr>
              <p:nvPr/>
            </p:nvSpPr>
            <p:spPr bwMode="auto">
              <a:xfrm>
                <a:off x="2250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4" name="Freeform 445"/>
              <p:cNvSpPr>
                <a:spLocks/>
              </p:cNvSpPr>
              <p:nvPr/>
            </p:nvSpPr>
            <p:spPr bwMode="auto">
              <a:xfrm>
                <a:off x="2236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5" name="Freeform 446"/>
              <p:cNvSpPr>
                <a:spLocks/>
              </p:cNvSpPr>
              <p:nvPr/>
            </p:nvSpPr>
            <p:spPr bwMode="auto">
              <a:xfrm>
                <a:off x="2238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6" name="Freeform 447"/>
              <p:cNvSpPr>
                <a:spLocks/>
              </p:cNvSpPr>
              <p:nvPr/>
            </p:nvSpPr>
            <p:spPr bwMode="auto">
              <a:xfrm>
                <a:off x="2223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7" name="Freeform 448"/>
              <p:cNvSpPr>
                <a:spLocks/>
              </p:cNvSpPr>
              <p:nvPr/>
            </p:nvSpPr>
            <p:spPr bwMode="auto">
              <a:xfrm>
                <a:off x="2215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8" name="Freeform 449"/>
              <p:cNvSpPr>
                <a:spLocks/>
              </p:cNvSpPr>
              <p:nvPr/>
            </p:nvSpPr>
            <p:spPr bwMode="auto">
              <a:xfrm>
                <a:off x="2211" y="13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69" name="Freeform 450"/>
              <p:cNvSpPr>
                <a:spLocks/>
              </p:cNvSpPr>
              <p:nvPr/>
            </p:nvSpPr>
            <p:spPr bwMode="auto">
              <a:xfrm>
                <a:off x="2199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0" name="Freeform 451"/>
              <p:cNvSpPr>
                <a:spLocks/>
              </p:cNvSpPr>
              <p:nvPr/>
            </p:nvSpPr>
            <p:spPr bwMode="auto">
              <a:xfrm>
                <a:off x="2201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1" name="Freeform 452"/>
              <p:cNvSpPr>
                <a:spLocks/>
              </p:cNvSpPr>
              <p:nvPr/>
            </p:nvSpPr>
            <p:spPr bwMode="auto">
              <a:xfrm>
                <a:off x="2183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2" name="Freeform 453"/>
              <p:cNvSpPr>
                <a:spLocks/>
              </p:cNvSpPr>
              <p:nvPr/>
            </p:nvSpPr>
            <p:spPr bwMode="auto">
              <a:xfrm>
                <a:off x="2181" y="1319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3" name="Freeform 454"/>
              <p:cNvSpPr>
                <a:spLocks/>
              </p:cNvSpPr>
              <p:nvPr/>
            </p:nvSpPr>
            <p:spPr bwMode="auto">
              <a:xfrm>
                <a:off x="2170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4" name="Freeform 455"/>
              <p:cNvSpPr>
                <a:spLocks/>
              </p:cNvSpPr>
              <p:nvPr/>
            </p:nvSpPr>
            <p:spPr bwMode="auto">
              <a:xfrm>
                <a:off x="2162" y="131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5" name="Freeform 456"/>
              <p:cNvSpPr>
                <a:spLocks/>
              </p:cNvSpPr>
              <p:nvPr/>
            </p:nvSpPr>
            <p:spPr bwMode="auto">
              <a:xfrm>
                <a:off x="2160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6" name="Freeform 457"/>
              <p:cNvSpPr>
                <a:spLocks/>
              </p:cNvSpPr>
              <p:nvPr/>
            </p:nvSpPr>
            <p:spPr bwMode="auto">
              <a:xfrm>
                <a:off x="2152" y="1304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7" name="Freeform 458"/>
              <p:cNvSpPr>
                <a:spLocks/>
              </p:cNvSpPr>
              <p:nvPr/>
            </p:nvSpPr>
            <p:spPr bwMode="auto">
              <a:xfrm>
                <a:off x="2150" y="1304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8" name="Freeform 459"/>
              <p:cNvSpPr>
                <a:spLocks/>
              </p:cNvSpPr>
              <p:nvPr/>
            </p:nvSpPr>
            <p:spPr bwMode="auto">
              <a:xfrm>
                <a:off x="2144" y="1304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79" name="Freeform 460"/>
              <p:cNvSpPr>
                <a:spLocks/>
              </p:cNvSpPr>
              <p:nvPr/>
            </p:nvSpPr>
            <p:spPr bwMode="auto">
              <a:xfrm>
                <a:off x="2136" y="1304"/>
                <a:ext cx="28" cy="25"/>
              </a:xfrm>
              <a:custGeom>
                <a:avLst/>
                <a:gdLst>
                  <a:gd name="T0" fmla="*/ 14 w 28"/>
                  <a:gd name="T1" fmla="*/ 0 h 25"/>
                  <a:gd name="T2" fmla="*/ 28 w 28"/>
                  <a:gd name="T3" fmla="*/ 25 h 25"/>
                  <a:gd name="T4" fmla="*/ 0 w 28"/>
                  <a:gd name="T5" fmla="*/ 25 h 25"/>
                  <a:gd name="T6" fmla="*/ 14 w 2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5"/>
                  <a:gd name="T14" fmla="*/ 28 w 28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5">
                    <a:moveTo>
                      <a:pt x="14" y="0"/>
                    </a:moveTo>
                    <a:lnTo>
                      <a:pt x="28" y="25"/>
                    </a:lnTo>
                    <a:lnTo>
                      <a:pt x="0" y="2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0" name="Freeform 461"/>
              <p:cNvSpPr>
                <a:spLocks/>
              </p:cNvSpPr>
              <p:nvPr/>
            </p:nvSpPr>
            <p:spPr bwMode="auto">
              <a:xfrm>
                <a:off x="2132" y="1304"/>
                <a:ext cx="28" cy="25"/>
              </a:xfrm>
              <a:custGeom>
                <a:avLst/>
                <a:gdLst>
                  <a:gd name="T0" fmla="*/ 14 w 28"/>
                  <a:gd name="T1" fmla="*/ 0 h 25"/>
                  <a:gd name="T2" fmla="*/ 28 w 28"/>
                  <a:gd name="T3" fmla="*/ 25 h 25"/>
                  <a:gd name="T4" fmla="*/ 0 w 28"/>
                  <a:gd name="T5" fmla="*/ 25 h 25"/>
                  <a:gd name="T6" fmla="*/ 14 w 28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5"/>
                  <a:gd name="T14" fmla="*/ 28 w 28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5">
                    <a:moveTo>
                      <a:pt x="14" y="0"/>
                    </a:moveTo>
                    <a:lnTo>
                      <a:pt x="28" y="25"/>
                    </a:lnTo>
                    <a:lnTo>
                      <a:pt x="0" y="25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1" name="Freeform 462"/>
              <p:cNvSpPr>
                <a:spLocks/>
              </p:cNvSpPr>
              <p:nvPr/>
            </p:nvSpPr>
            <p:spPr bwMode="auto">
              <a:xfrm>
                <a:off x="2124" y="130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2" name="Freeform 463"/>
              <p:cNvSpPr>
                <a:spLocks/>
              </p:cNvSpPr>
              <p:nvPr/>
            </p:nvSpPr>
            <p:spPr bwMode="auto">
              <a:xfrm>
                <a:off x="2122" y="1306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3" name="Freeform 464"/>
              <p:cNvSpPr>
                <a:spLocks/>
              </p:cNvSpPr>
              <p:nvPr/>
            </p:nvSpPr>
            <p:spPr bwMode="auto">
              <a:xfrm>
                <a:off x="2115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4" name="Freeform 465"/>
              <p:cNvSpPr>
                <a:spLocks/>
              </p:cNvSpPr>
              <p:nvPr/>
            </p:nvSpPr>
            <p:spPr bwMode="auto">
              <a:xfrm>
                <a:off x="2113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5" name="Freeform 466"/>
              <p:cNvSpPr>
                <a:spLocks/>
              </p:cNvSpPr>
              <p:nvPr/>
            </p:nvSpPr>
            <p:spPr bwMode="auto">
              <a:xfrm>
                <a:off x="2111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6" name="Freeform 467"/>
              <p:cNvSpPr>
                <a:spLocks/>
              </p:cNvSpPr>
              <p:nvPr/>
            </p:nvSpPr>
            <p:spPr bwMode="auto">
              <a:xfrm>
                <a:off x="2107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7" name="Freeform 468"/>
              <p:cNvSpPr>
                <a:spLocks/>
              </p:cNvSpPr>
              <p:nvPr/>
            </p:nvSpPr>
            <p:spPr bwMode="auto">
              <a:xfrm>
                <a:off x="2103" y="130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8" name="Freeform 469"/>
              <p:cNvSpPr>
                <a:spLocks/>
              </p:cNvSpPr>
              <p:nvPr/>
            </p:nvSpPr>
            <p:spPr bwMode="auto">
              <a:xfrm>
                <a:off x="2101" y="1304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89" name="Freeform 470"/>
              <p:cNvSpPr>
                <a:spLocks/>
              </p:cNvSpPr>
              <p:nvPr/>
            </p:nvSpPr>
            <p:spPr bwMode="auto">
              <a:xfrm>
                <a:off x="2099" y="1304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0" name="Freeform 471"/>
              <p:cNvSpPr>
                <a:spLocks/>
              </p:cNvSpPr>
              <p:nvPr/>
            </p:nvSpPr>
            <p:spPr bwMode="auto">
              <a:xfrm>
                <a:off x="2095" y="1302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1" name="Freeform 472"/>
              <p:cNvSpPr>
                <a:spLocks/>
              </p:cNvSpPr>
              <p:nvPr/>
            </p:nvSpPr>
            <p:spPr bwMode="auto">
              <a:xfrm>
                <a:off x="2087" y="130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2" name="Freeform 473"/>
              <p:cNvSpPr>
                <a:spLocks/>
              </p:cNvSpPr>
              <p:nvPr/>
            </p:nvSpPr>
            <p:spPr bwMode="auto">
              <a:xfrm>
                <a:off x="2081" y="130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3" name="Freeform 474"/>
              <p:cNvSpPr>
                <a:spLocks/>
              </p:cNvSpPr>
              <p:nvPr/>
            </p:nvSpPr>
            <p:spPr bwMode="auto">
              <a:xfrm>
                <a:off x="2073" y="1304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4" name="Freeform 475"/>
              <p:cNvSpPr>
                <a:spLocks/>
              </p:cNvSpPr>
              <p:nvPr/>
            </p:nvSpPr>
            <p:spPr bwMode="auto">
              <a:xfrm>
                <a:off x="2063" y="129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5" name="Freeform 476"/>
              <p:cNvSpPr>
                <a:spLocks/>
              </p:cNvSpPr>
              <p:nvPr/>
            </p:nvSpPr>
            <p:spPr bwMode="auto">
              <a:xfrm>
                <a:off x="2065" y="129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6" name="Freeform 477"/>
              <p:cNvSpPr>
                <a:spLocks/>
              </p:cNvSpPr>
              <p:nvPr/>
            </p:nvSpPr>
            <p:spPr bwMode="auto">
              <a:xfrm>
                <a:off x="2054" y="1292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7" name="Freeform 478"/>
              <p:cNvSpPr>
                <a:spLocks/>
              </p:cNvSpPr>
              <p:nvPr/>
            </p:nvSpPr>
            <p:spPr bwMode="auto">
              <a:xfrm>
                <a:off x="2052" y="1294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8" name="Freeform 479"/>
              <p:cNvSpPr>
                <a:spLocks/>
              </p:cNvSpPr>
              <p:nvPr/>
            </p:nvSpPr>
            <p:spPr bwMode="auto">
              <a:xfrm>
                <a:off x="2061" y="129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399" name="Freeform 480"/>
              <p:cNvSpPr>
                <a:spLocks/>
              </p:cNvSpPr>
              <p:nvPr/>
            </p:nvSpPr>
            <p:spPr bwMode="auto">
              <a:xfrm>
                <a:off x="2052" y="1280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0" name="Freeform 481"/>
              <p:cNvSpPr>
                <a:spLocks/>
              </p:cNvSpPr>
              <p:nvPr/>
            </p:nvSpPr>
            <p:spPr bwMode="auto">
              <a:xfrm>
                <a:off x="2050" y="1278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1" name="Freeform 482"/>
              <p:cNvSpPr>
                <a:spLocks/>
              </p:cNvSpPr>
              <p:nvPr/>
            </p:nvSpPr>
            <p:spPr bwMode="auto">
              <a:xfrm>
                <a:off x="2044" y="1284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2" name="Freeform 483"/>
              <p:cNvSpPr>
                <a:spLocks/>
              </p:cNvSpPr>
              <p:nvPr/>
            </p:nvSpPr>
            <p:spPr bwMode="auto">
              <a:xfrm>
                <a:off x="2042" y="1280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3" name="Freeform 484"/>
              <p:cNvSpPr>
                <a:spLocks/>
              </p:cNvSpPr>
              <p:nvPr/>
            </p:nvSpPr>
            <p:spPr bwMode="auto">
              <a:xfrm>
                <a:off x="2036" y="1278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4" name="Freeform 485"/>
              <p:cNvSpPr>
                <a:spLocks/>
              </p:cNvSpPr>
              <p:nvPr/>
            </p:nvSpPr>
            <p:spPr bwMode="auto">
              <a:xfrm>
                <a:off x="2032" y="1278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5" name="Freeform 486"/>
              <p:cNvSpPr>
                <a:spLocks/>
              </p:cNvSpPr>
              <p:nvPr/>
            </p:nvSpPr>
            <p:spPr bwMode="auto">
              <a:xfrm>
                <a:off x="2026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6" name="Freeform 487"/>
              <p:cNvSpPr>
                <a:spLocks/>
              </p:cNvSpPr>
              <p:nvPr/>
            </p:nvSpPr>
            <p:spPr bwMode="auto">
              <a:xfrm>
                <a:off x="2022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7" name="Freeform 488"/>
              <p:cNvSpPr>
                <a:spLocks/>
              </p:cNvSpPr>
              <p:nvPr/>
            </p:nvSpPr>
            <p:spPr bwMode="auto">
              <a:xfrm>
                <a:off x="2022" y="1280"/>
                <a:ext cx="26" cy="28"/>
              </a:xfrm>
              <a:custGeom>
                <a:avLst/>
                <a:gdLst>
                  <a:gd name="T0" fmla="*/ 12 w 26"/>
                  <a:gd name="T1" fmla="*/ 0 h 28"/>
                  <a:gd name="T2" fmla="*/ 26 w 26"/>
                  <a:gd name="T3" fmla="*/ 28 h 28"/>
                  <a:gd name="T4" fmla="*/ 0 w 26"/>
                  <a:gd name="T5" fmla="*/ 28 h 28"/>
                  <a:gd name="T6" fmla="*/ 12 w 26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8"/>
                  <a:gd name="T14" fmla="*/ 26 w 2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8">
                    <a:moveTo>
                      <a:pt x="12" y="0"/>
                    </a:moveTo>
                    <a:lnTo>
                      <a:pt x="26" y="28"/>
                    </a:lnTo>
                    <a:lnTo>
                      <a:pt x="0" y="28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8" name="Freeform 489"/>
              <p:cNvSpPr>
                <a:spLocks/>
              </p:cNvSpPr>
              <p:nvPr/>
            </p:nvSpPr>
            <p:spPr bwMode="auto">
              <a:xfrm>
                <a:off x="2020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09" name="Freeform 490"/>
              <p:cNvSpPr>
                <a:spLocks/>
              </p:cNvSpPr>
              <p:nvPr/>
            </p:nvSpPr>
            <p:spPr bwMode="auto">
              <a:xfrm>
                <a:off x="2018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0" name="Freeform 491"/>
              <p:cNvSpPr>
                <a:spLocks/>
              </p:cNvSpPr>
              <p:nvPr/>
            </p:nvSpPr>
            <p:spPr bwMode="auto">
              <a:xfrm>
                <a:off x="2014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1" name="Freeform 492"/>
              <p:cNvSpPr>
                <a:spLocks/>
              </p:cNvSpPr>
              <p:nvPr/>
            </p:nvSpPr>
            <p:spPr bwMode="auto">
              <a:xfrm>
                <a:off x="2012" y="128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2" name="Freeform 493"/>
              <p:cNvSpPr>
                <a:spLocks/>
              </p:cNvSpPr>
              <p:nvPr/>
            </p:nvSpPr>
            <p:spPr bwMode="auto">
              <a:xfrm>
                <a:off x="2008" y="128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3" name="Freeform 494"/>
              <p:cNvSpPr>
                <a:spLocks/>
              </p:cNvSpPr>
              <p:nvPr/>
            </p:nvSpPr>
            <p:spPr bwMode="auto">
              <a:xfrm>
                <a:off x="1733" y="120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4" name="Freeform 495"/>
              <p:cNvSpPr>
                <a:spLocks/>
              </p:cNvSpPr>
              <p:nvPr/>
            </p:nvSpPr>
            <p:spPr bwMode="auto">
              <a:xfrm>
                <a:off x="1663" y="1181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5" name="Freeform 496"/>
              <p:cNvSpPr>
                <a:spLocks/>
              </p:cNvSpPr>
              <p:nvPr/>
            </p:nvSpPr>
            <p:spPr bwMode="auto">
              <a:xfrm>
                <a:off x="1641" y="1183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6" name="Freeform 497"/>
              <p:cNvSpPr>
                <a:spLocks/>
              </p:cNvSpPr>
              <p:nvPr/>
            </p:nvSpPr>
            <p:spPr bwMode="auto">
              <a:xfrm>
                <a:off x="1625" y="1181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7" name="Freeform 498"/>
              <p:cNvSpPr>
                <a:spLocks/>
              </p:cNvSpPr>
              <p:nvPr/>
            </p:nvSpPr>
            <p:spPr bwMode="auto">
              <a:xfrm>
                <a:off x="1596" y="1177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3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3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8" name="Freeform 499"/>
              <p:cNvSpPr>
                <a:spLocks/>
              </p:cNvSpPr>
              <p:nvPr/>
            </p:nvSpPr>
            <p:spPr bwMode="auto">
              <a:xfrm>
                <a:off x="1568" y="1177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19" name="Freeform 500"/>
              <p:cNvSpPr>
                <a:spLocks/>
              </p:cNvSpPr>
              <p:nvPr/>
            </p:nvSpPr>
            <p:spPr bwMode="auto">
              <a:xfrm>
                <a:off x="1529" y="1161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0" name="Freeform 501"/>
              <p:cNvSpPr>
                <a:spLocks/>
              </p:cNvSpPr>
              <p:nvPr/>
            </p:nvSpPr>
            <p:spPr bwMode="auto">
              <a:xfrm>
                <a:off x="1321" y="1125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1" name="Freeform 502"/>
              <p:cNvSpPr>
                <a:spLocks/>
              </p:cNvSpPr>
              <p:nvPr/>
            </p:nvSpPr>
            <p:spPr bwMode="auto">
              <a:xfrm>
                <a:off x="1226" y="1105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2" name="Freeform 503"/>
              <p:cNvSpPr>
                <a:spLocks/>
              </p:cNvSpPr>
              <p:nvPr/>
            </p:nvSpPr>
            <p:spPr bwMode="auto">
              <a:xfrm>
                <a:off x="700" y="903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3" name="Freeform 504"/>
              <p:cNvSpPr>
                <a:spLocks/>
              </p:cNvSpPr>
              <p:nvPr/>
            </p:nvSpPr>
            <p:spPr bwMode="auto">
              <a:xfrm>
                <a:off x="570" y="867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4" name="Freeform 505"/>
              <p:cNvSpPr>
                <a:spLocks/>
              </p:cNvSpPr>
              <p:nvPr/>
            </p:nvSpPr>
            <p:spPr bwMode="auto">
              <a:xfrm>
                <a:off x="548" y="865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5" name="Freeform 506"/>
              <p:cNvSpPr>
                <a:spLocks/>
              </p:cNvSpPr>
              <p:nvPr/>
            </p:nvSpPr>
            <p:spPr bwMode="auto">
              <a:xfrm>
                <a:off x="391" y="816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27 h 27"/>
                  <a:gd name="T4" fmla="*/ 0 w 28"/>
                  <a:gd name="T5" fmla="*/ 27 h 27"/>
                  <a:gd name="T6" fmla="*/ 14 w 28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7"/>
                  <a:gd name="T14" fmla="*/ 28 w 2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7">
                    <a:moveTo>
                      <a:pt x="14" y="0"/>
                    </a:moveTo>
                    <a:lnTo>
                      <a:pt x="28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426" name="Freeform 507"/>
              <p:cNvSpPr>
                <a:spLocks/>
              </p:cNvSpPr>
              <p:nvPr/>
            </p:nvSpPr>
            <p:spPr bwMode="auto">
              <a:xfrm>
                <a:off x="344" y="812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14 w 27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7"/>
                  <a:gd name="T14" fmla="*/ 27 w 2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7">
                    <a:moveTo>
                      <a:pt x="14" y="0"/>
                    </a:moveTo>
                    <a:lnTo>
                      <a:pt x="27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</p:grpSp>
        <p:grpSp>
          <p:nvGrpSpPr>
            <p:cNvPr id="41047" name="Group 709"/>
            <p:cNvGrpSpPr>
              <a:grpSpLocks/>
            </p:cNvGrpSpPr>
            <p:nvPr/>
          </p:nvGrpSpPr>
          <p:grpSpPr bwMode="auto">
            <a:xfrm>
              <a:off x="346" y="824"/>
              <a:ext cx="2299" cy="727"/>
              <a:chOff x="346" y="824"/>
              <a:chExt cx="2299" cy="727"/>
            </a:xfrm>
          </p:grpSpPr>
          <p:sp>
            <p:nvSpPr>
              <p:cNvPr id="41049" name="Freeform 509"/>
              <p:cNvSpPr>
                <a:spLocks/>
              </p:cNvSpPr>
              <p:nvPr/>
            </p:nvSpPr>
            <p:spPr bwMode="auto">
              <a:xfrm>
                <a:off x="1747" y="121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0" name="Freeform 510"/>
              <p:cNvSpPr>
                <a:spLocks/>
              </p:cNvSpPr>
              <p:nvPr/>
            </p:nvSpPr>
            <p:spPr bwMode="auto">
              <a:xfrm>
                <a:off x="1751" y="121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1" name="Freeform 511"/>
              <p:cNvSpPr>
                <a:spLocks/>
              </p:cNvSpPr>
              <p:nvPr/>
            </p:nvSpPr>
            <p:spPr bwMode="auto">
              <a:xfrm>
                <a:off x="1765" y="1214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2" name="Freeform 512"/>
              <p:cNvSpPr>
                <a:spLocks/>
              </p:cNvSpPr>
              <p:nvPr/>
            </p:nvSpPr>
            <p:spPr bwMode="auto">
              <a:xfrm>
                <a:off x="1771" y="1220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3" name="Freeform 513"/>
              <p:cNvSpPr>
                <a:spLocks/>
              </p:cNvSpPr>
              <p:nvPr/>
            </p:nvSpPr>
            <p:spPr bwMode="auto">
              <a:xfrm>
                <a:off x="1780" y="122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4" name="Freeform 514"/>
              <p:cNvSpPr>
                <a:spLocks/>
              </p:cNvSpPr>
              <p:nvPr/>
            </p:nvSpPr>
            <p:spPr bwMode="auto">
              <a:xfrm>
                <a:off x="1798" y="123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5" name="Freeform 515"/>
              <p:cNvSpPr>
                <a:spLocks/>
              </p:cNvSpPr>
              <p:nvPr/>
            </p:nvSpPr>
            <p:spPr bwMode="auto">
              <a:xfrm>
                <a:off x="1800" y="123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6" name="Freeform 516"/>
              <p:cNvSpPr>
                <a:spLocks/>
              </p:cNvSpPr>
              <p:nvPr/>
            </p:nvSpPr>
            <p:spPr bwMode="auto">
              <a:xfrm>
                <a:off x="1812" y="1236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7" name="Freeform 517"/>
              <p:cNvSpPr>
                <a:spLocks/>
              </p:cNvSpPr>
              <p:nvPr/>
            </p:nvSpPr>
            <p:spPr bwMode="auto">
              <a:xfrm>
                <a:off x="1814" y="1238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8" name="Freeform 518"/>
              <p:cNvSpPr>
                <a:spLocks/>
              </p:cNvSpPr>
              <p:nvPr/>
            </p:nvSpPr>
            <p:spPr bwMode="auto">
              <a:xfrm>
                <a:off x="1822" y="1238"/>
                <a:ext cx="27" cy="26"/>
              </a:xfrm>
              <a:custGeom>
                <a:avLst/>
                <a:gdLst>
                  <a:gd name="T0" fmla="*/ 13 w 27"/>
                  <a:gd name="T1" fmla="*/ 0 h 26"/>
                  <a:gd name="T2" fmla="*/ 27 w 27"/>
                  <a:gd name="T3" fmla="*/ 26 h 26"/>
                  <a:gd name="T4" fmla="*/ 0 w 27"/>
                  <a:gd name="T5" fmla="*/ 26 h 26"/>
                  <a:gd name="T6" fmla="*/ 13 w 2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6"/>
                  <a:gd name="T14" fmla="*/ 27 w 2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6">
                    <a:moveTo>
                      <a:pt x="13" y="0"/>
                    </a:moveTo>
                    <a:lnTo>
                      <a:pt x="27" y="26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59" name="Freeform 519"/>
              <p:cNvSpPr>
                <a:spLocks/>
              </p:cNvSpPr>
              <p:nvPr/>
            </p:nvSpPr>
            <p:spPr bwMode="auto">
              <a:xfrm>
                <a:off x="1824" y="123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0" name="Freeform 520"/>
              <p:cNvSpPr>
                <a:spLocks/>
              </p:cNvSpPr>
              <p:nvPr/>
            </p:nvSpPr>
            <p:spPr bwMode="auto">
              <a:xfrm>
                <a:off x="1826" y="123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1" name="Freeform 521"/>
              <p:cNvSpPr>
                <a:spLocks/>
              </p:cNvSpPr>
              <p:nvPr/>
            </p:nvSpPr>
            <p:spPr bwMode="auto">
              <a:xfrm>
                <a:off x="1828" y="123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2" name="Freeform 522"/>
              <p:cNvSpPr>
                <a:spLocks/>
              </p:cNvSpPr>
              <p:nvPr/>
            </p:nvSpPr>
            <p:spPr bwMode="auto">
              <a:xfrm>
                <a:off x="1832" y="123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3" name="Freeform 523"/>
              <p:cNvSpPr>
                <a:spLocks/>
              </p:cNvSpPr>
              <p:nvPr/>
            </p:nvSpPr>
            <p:spPr bwMode="auto">
              <a:xfrm>
                <a:off x="1835" y="123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4" name="Freeform 524"/>
              <p:cNvSpPr>
                <a:spLocks/>
              </p:cNvSpPr>
              <p:nvPr/>
            </p:nvSpPr>
            <p:spPr bwMode="auto">
              <a:xfrm>
                <a:off x="1843" y="124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5" name="Freeform 525"/>
              <p:cNvSpPr>
                <a:spLocks/>
              </p:cNvSpPr>
              <p:nvPr/>
            </p:nvSpPr>
            <p:spPr bwMode="auto">
              <a:xfrm>
                <a:off x="1843" y="124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6" name="Freeform 526"/>
              <p:cNvSpPr>
                <a:spLocks/>
              </p:cNvSpPr>
              <p:nvPr/>
            </p:nvSpPr>
            <p:spPr bwMode="auto">
              <a:xfrm>
                <a:off x="1857" y="124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7" name="Freeform 527"/>
              <p:cNvSpPr>
                <a:spLocks/>
              </p:cNvSpPr>
              <p:nvPr/>
            </p:nvSpPr>
            <p:spPr bwMode="auto">
              <a:xfrm>
                <a:off x="1867" y="124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8" name="Freeform 528"/>
              <p:cNvSpPr>
                <a:spLocks/>
              </p:cNvSpPr>
              <p:nvPr/>
            </p:nvSpPr>
            <p:spPr bwMode="auto">
              <a:xfrm>
                <a:off x="1871" y="124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69" name="Freeform 529"/>
              <p:cNvSpPr>
                <a:spLocks/>
              </p:cNvSpPr>
              <p:nvPr/>
            </p:nvSpPr>
            <p:spPr bwMode="auto">
              <a:xfrm>
                <a:off x="1875" y="124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0" name="Freeform 530"/>
              <p:cNvSpPr>
                <a:spLocks/>
              </p:cNvSpPr>
              <p:nvPr/>
            </p:nvSpPr>
            <p:spPr bwMode="auto">
              <a:xfrm>
                <a:off x="1877" y="124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1" name="Freeform 531"/>
              <p:cNvSpPr>
                <a:spLocks/>
              </p:cNvSpPr>
              <p:nvPr/>
            </p:nvSpPr>
            <p:spPr bwMode="auto">
              <a:xfrm>
                <a:off x="1879" y="124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2" name="Freeform 532"/>
              <p:cNvSpPr>
                <a:spLocks/>
              </p:cNvSpPr>
              <p:nvPr/>
            </p:nvSpPr>
            <p:spPr bwMode="auto">
              <a:xfrm>
                <a:off x="1883" y="1248"/>
                <a:ext cx="25" cy="28"/>
              </a:xfrm>
              <a:custGeom>
                <a:avLst/>
                <a:gdLst>
                  <a:gd name="T0" fmla="*/ 13 w 25"/>
                  <a:gd name="T1" fmla="*/ 0 h 28"/>
                  <a:gd name="T2" fmla="*/ 25 w 25"/>
                  <a:gd name="T3" fmla="*/ 28 h 28"/>
                  <a:gd name="T4" fmla="*/ 0 w 25"/>
                  <a:gd name="T5" fmla="*/ 28 h 28"/>
                  <a:gd name="T6" fmla="*/ 13 w 2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8"/>
                  <a:gd name="T14" fmla="*/ 25 w 25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8">
                    <a:moveTo>
                      <a:pt x="13" y="0"/>
                    </a:moveTo>
                    <a:lnTo>
                      <a:pt x="25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3" name="Freeform 533"/>
              <p:cNvSpPr>
                <a:spLocks/>
              </p:cNvSpPr>
              <p:nvPr/>
            </p:nvSpPr>
            <p:spPr bwMode="auto">
              <a:xfrm>
                <a:off x="1885" y="1250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4" name="Freeform 534"/>
              <p:cNvSpPr>
                <a:spLocks/>
              </p:cNvSpPr>
              <p:nvPr/>
            </p:nvSpPr>
            <p:spPr bwMode="auto">
              <a:xfrm>
                <a:off x="1889" y="125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5" name="Freeform 535"/>
              <p:cNvSpPr>
                <a:spLocks/>
              </p:cNvSpPr>
              <p:nvPr/>
            </p:nvSpPr>
            <p:spPr bwMode="auto">
              <a:xfrm>
                <a:off x="1890" y="1252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6" name="Freeform 536"/>
              <p:cNvSpPr>
                <a:spLocks/>
              </p:cNvSpPr>
              <p:nvPr/>
            </p:nvSpPr>
            <p:spPr bwMode="auto">
              <a:xfrm>
                <a:off x="1896" y="1258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7" name="Freeform 537"/>
              <p:cNvSpPr>
                <a:spLocks/>
              </p:cNvSpPr>
              <p:nvPr/>
            </p:nvSpPr>
            <p:spPr bwMode="auto">
              <a:xfrm>
                <a:off x="1900" y="1258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8" name="Freeform 538"/>
              <p:cNvSpPr>
                <a:spLocks/>
              </p:cNvSpPr>
              <p:nvPr/>
            </p:nvSpPr>
            <p:spPr bwMode="auto">
              <a:xfrm>
                <a:off x="1902" y="1258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79" name="Freeform 539"/>
              <p:cNvSpPr>
                <a:spLocks/>
              </p:cNvSpPr>
              <p:nvPr/>
            </p:nvSpPr>
            <p:spPr bwMode="auto">
              <a:xfrm>
                <a:off x="1910" y="125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0" name="Freeform 540"/>
              <p:cNvSpPr>
                <a:spLocks/>
              </p:cNvSpPr>
              <p:nvPr/>
            </p:nvSpPr>
            <p:spPr bwMode="auto">
              <a:xfrm>
                <a:off x="1916" y="125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1" name="Freeform 541"/>
              <p:cNvSpPr>
                <a:spLocks/>
              </p:cNvSpPr>
              <p:nvPr/>
            </p:nvSpPr>
            <p:spPr bwMode="auto">
              <a:xfrm>
                <a:off x="1922" y="1256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2" name="Freeform 542"/>
              <p:cNvSpPr>
                <a:spLocks/>
              </p:cNvSpPr>
              <p:nvPr/>
            </p:nvSpPr>
            <p:spPr bwMode="auto">
              <a:xfrm>
                <a:off x="1928" y="1256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3" name="Freeform 543"/>
              <p:cNvSpPr>
                <a:spLocks/>
              </p:cNvSpPr>
              <p:nvPr/>
            </p:nvSpPr>
            <p:spPr bwMode="auto">
              <a:xfrm>
                <a:off x="1928" y="1256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4" name="Freeform 544"/>
              <p:cNvSpPr>
                <a:spLocks/>
              </p:cNvSpPr>
              <p:nvPr/>
            </p:nvSpPr>
            <p:spPr bwMode="auto">
              <a:xfrm>
                <a:off x="1932" y="1256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5" name="Freeform 545"/>
              <p:cNvSpPr>
                <a:spLocks/>
              </p:cNvSpPr>
              <p:nvPr/>
            </p:nvSpPr>
            <p:spPr bwMode="auto">
              <a:xfrm>
                <a:off x="1936" y="125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6" name="Freeform 546"/>
              <p:cNvSpPr>
                <a:spLocks/>
              </p:cNvSpPr>
              <p:nvPr/>
            </p:nvSpPr>
            <p:spPr bwMode="auto">
              <a:xfrm>
                <a:off x="1940" y="1256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7" name="Freeform 547"/>
              <p:cNvSpPr>
                <a:spLocks/>
              </p:cNvSpPr>
              <p:nvPr/>
            </p:nvSpPr>
            <p:spPr bwMode="auto">
              <a:xfrm>
                <a:off x="1947" y="125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8" name="Freeform 548"/>
              <p:cNvSpPr>
                <a:spLocks/>
              </p:cNvSpPr>
              <p:nvPr/>
            </p:nvSpPr>
            <p:spPr bwMode="auto">
              <a:xfrm>
                <a:off x="1951" y="126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89" name="Freeform 549"/>
              <p:cNvSpPr>
                <a:spLocks/>
              </p:cNvSpPr>
              <p:nvPr/>
            </p:nvSpPr>
            <p:spPr bwMode="auto">
              <a:xfrm>
                <a:off x="1957" y="126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0" name="Freeform 550"/>
              <p:cNvSpPr>
                <a:spLocks/>
              </p:cNvSpPr>
              <p:nvPr/>
            </p:nvSpPr>
            <p:spPr bwMode="auto">
              <a:xfrm>
                <a:off x="1963" y="126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1" name="Freeform 551"/>
              <p:cNvSpPr>
                <a:spLocks/>
              </p:cNvSpPr>
              <p:nvPr/>
            </p:nvSpPr>
            <p:spPr bwMode="auto">
              <a:xfrm>
                <a:off x="1965" y="127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2" name="Freeform 552"/>
              <p:cNvSpPr>
                <a:spLocks/>
              </p:cNvSpPr>
              <p:nvPr/>
            </p:nvSpPr>
            <p:spPr bwMode="auto">
              <a:xfrm>
                <a:off x="1973" y="1274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3" name="Freeform 553"/>
              <p:cNvSpPr>
                <a:spLocks/>
              </p:cNvSpPr>
              <p:nvPr/>
            </p:nvSpPr>
            <p:spPr bwMode="auto">
              <a:xfrm>
                <a:off x="1975" y="1274"/>
                <a:ext cx="28" cy="26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26 h 26"/>
                  <a:gd name="T4" fmla="*/ 0 w 28"/>
                  <a:gd name="T5" fmla="*/ 26 h 26"/>
                  <a:gd name="T6" fmla="*/ 14 w 2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6"/>
                  <a:gd name="T14" fmla="*/ 28 w 2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6">
                    <a:moveTo>
                      <a:pt x="14" y="0"/>
                    </a:moveTo>
                    <a:lnTo>
                      <a:pt x="28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4" name="Freeform 554"/>
              <p:cNvSpPr>
                <a:spLocks/>
              </p:cNvSpPr>
              <p:nvPr/>
            </p:nvSpPr>
            <p:spPr bwMode="auto">
              <a:xfrm>
                <a:off x="1977" y="1274"/>
                <a:ext cx="27" cy="26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26 h 26"/>
                  <a:gd name="T4" fmla="*/ 0 w 27"/>
                  <a:gd name="T5" fmla="*/ 26 h 26"/>
                  <a:gd name="T6" fmla="*/ 14 w 2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6"/>
                  <a:gd name="T14" fmla="*/ 27 w 2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6">
                    <a:moveTo>
                      <a:pt x="14" y="0"/>
                    </a:moveTo>
                    <a:lnTo>
                      <a:pt x="27" y="26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5" name="Freeform 555"/>
              <p:cNvSpPr>
                <a:spLocks/>
              </p:cNvSpPr>
              <p:nvPr/>
            </p:nvSpPr>
            <p:spPr bwMode="auto">
              <a:xfrm>
                <a:off x="1981" y="127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6" name="Freeform 556"/>
              <p:cNvSpPr>
                <a:spLocks/>
              </p:cNvSpPr>
              <p:nvPr/>
            </p:nvSpPr>
            <p:spPr bwMode="auto">
              <a:xfrm>
                <a:off x="1987" y="127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7" name="Freeform 557"/>
              <p:cNvSpPr>
                <a:spLocks/>
              </p:cNvSpPr>
              <p:nvPr/>
            </p:nvSpPr>
            <p:spPr bwMode="auto">
              <a:xfrm>
                <a:off x="1989" y="1274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8" name="Freeform 558"/>
              <p:cNvSpPr>
                <a:spLocks/>
              </p:cNvSpPr>
              <p:nvPr/>
            </p:nvSpPr>
            <p:spPr bwMode="auto">
              <a:xfrm>
                <a:off x="1991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099" name="Freeform 559"/>
              <p:cNvSpPr>
                <a:spLocks/>
              </p:cNvSpPr>
              <p:nvPr/>
            </p:nvSpPr>
            <p:spPr bwMode="auto">
              <a:xfrm>
                <a:off x="1993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0" name="Freeform 560"/>
              <p:cNvSpPr>
                <a:spLocks/>
              </p:cNvSpPr>
              <p:nvPr/>
            </p:nvSpPr>
            <p:spPr bwMode="auto">
              <a:xfrm>
                <a:off x="1995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1" name="Freeform 561"/>
              <p:cNvSpPr>
                <a:spLocks/>
              </p:cNvSpPr>
              <p:nvPr/>
            </p:nvSpPr>
            <p:spPr bwMode="auto">
              <a:xfrm>
                <a:off x="1997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2" name="Freeform 562"/>
              <p:cNvSpPr>
                <a:spLocks/>
              </p:cNvSpPr>
              <p:nvPr/>
            </p:nvSpPr>
            <p:spPr bwMode="auto">
              <a:xfrm>
                <a:off x="1997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3" name="Freeform 563"/>
              <p:cNvSpPr>
                <a:spLocks/>
              </p:cNvSpPr>
              <p:nvPr/>
            </p:nvSpPr>
            <p:spPr bwMode="auto">
              <a:xfrm>
                <a:off x="2001" y="1270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4" name="Freeform 564"/>
              <p:cNvSpPr>
                <a:spLocks/>
              </p:cNvSpPr>
              <p:nvPr/>
            </p:nvSpPr>
            <p:spPr bwMode="auto">
              <a:xfrm>
                <a:off x="2003" y="1272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3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3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5" name="Freeform 565"/>
              <p:cNvSpPr>
                <a:spLocks/>
              </p:cNvSpPr>
              <p:nvPr/>
            </p:nvSpPr>
            <p:spPr bwMode="auto">
              <a:xfrm>
                <a:off x="2004" y="127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6" name="Freeform 566"/>
              <p:cNvSpPr>
                <a:spLocks/>
              </p:cNvSpPr>
              <p:nvPr/>
            </p:nvSpPr>
            <p:spPr bwMode="auto">
              <a:xfrm>
                <a:off x="2006" y="127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7" name="Freeform 567"/>
              <p:cNvSpPr>
                <a:spLocks/>
              </p:cNvSpPr>
              <p:nvPr/>
            </p:nvSpPr>
            <p:spPr bwMode="auto">
              <a:xfrm>
                <a:off x="1906" y="125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8" name="Freeform 568"/>
              <p:cNvSpPr>
                <a:spLocks/>
              </p:cNvSpPr>
              <p:nvPr/>
            </p:nvSpPr>
            <p:spPr bwMode="auto">
              <a:xfrm>
                <a:off x="1894" y="125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09" name="Freeform 569"/>
              <p:cNvSpPr>
                <a:spLocks/>
              </p:cNvSpPr>
              <p:nvPr/>
            </p:nvSpPr>
            <p:spPr bwMode="auto">
              <a:xfrm>
                <a:off x="1892" y="1250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0" name="Freeform 570"/>
              <p:cNvSpPr>
                <a:spLocks/>
              </p:cNvSpPr>
              <p:nvPr/>
            </p:nvSpPr>
            <p:spPr bwMode="auto">
              <a:xfrm>
                <a:off x="1763" y="1212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  <a:gd name="T6" fmla="*/ 14 w 2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8"/>
                  <a:gd name="T14" fmla="*/ 27 w 27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8">
                    <a:moveTo>
                      <a:pt x="14" y="0"/>
                    </a:moveTo>
                    <a:lnTo>
                      <a:pt x="27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1" name="Freeform 571"/>
              <p:cNvSpPr>
                <a:spLocks/>
              </p:cNvSpPr>
              <p:nvPr/>
            </p:nvSpPr>
            <p:spPr bwMode="auto">
              <a:xfrm>
                <a:off x="2010" y="128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28 h 28"/>
                  <a:gd name="T4" fmla="*/ 0 w 28"/>
                  <a:gd name="T5" fmla="*/ 28 h 28"/>
                  <a:gd name="T6" fmla="*/ 14 w 2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8"/>
                  <a:gd name="T14" fmla="*/ 28 w 2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8">
                    <a:moveTo>
                      <a:pt x="14" y="0"/>
                    </a:moveTo>
                    <a:lnTo>
                      <a:pt x="28" y="28"/>
                    </a:lnTo>
                    <a:lnTo>
                      <a:pt x="0" y="2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2" name="Freeform 572"/>
              <p:cNvSpPr>
                <a:spLocks/>
              </p:cNvSpPr>
              <p:nvPr/>
            </p:nvSpPr>
            <p:spPr bwMode="auto">
              <a:xfrm>
                <a:off x="346" y="826"/>
                <a:ext cx="2154" cy="620"/>
              </a:xfrm>
              <a:custGeom>
                <a:avLst/>
                <a:gdLst>
                  <a:gd name="T0" fmla="*/ 45 w 2154"/>
                  <a:gd name="T1" fmla="*/ 4 h 620"/>
                  <a:gd name="T2" fmla="*/ 80 w 2154"/>
                  <a:gd name="T3" fmla="*/ 9 h 620"/>
                  <a:gd name="T4" fmla="*/ 84 w 2154"/>
                  <a:gd name="T5" fmla="*/ 19 h 620"/>
                  <a:gd name="T6" fmla="*/ 98 w 2154"/>
                  <a:gd name="T7" fmla="*/ 23 h 620"/>
                  <a:gd name="T8" fmla="*/ 167 w 2154"/>
                  <a:gd name="T9" fmla="*/ 33 h 620"/>
                  <a:gd name="T10" fmla="*/ 190 w 2154"/>
                  <a:gd name="T11" fmla="*/ 39 h 620"/>
                  <a:gd name="T12" fmla="*/ 208 w 2154"/>
                  <a:gd name="T13" fmla="*/ 53 h 620"/>
                  <a:gd name="T14" fmla="*/ 271 w 2154"/>
                  <a:gd name="T15" fmla="*/ 61 h 620"/>
                  <a:gd name="T16" fmla="*/ 328 w 2154"/>
                  <a:gd name="T17" fmla="*/ 77 h 620"/>
                  <a:gd name="T18" fmla="*/ 358 w 2154"/>
                  <a:gd name="T19" fmla="*/ 85 h 620"/>
                  <a:gd name="T20" fmla="*/ 375 w 2154"/>
                  <a:gd name="T21" fmla="*/ 97 h 620"/>
                  <a:gd name="T22" fmla="*/ 391 w 2154"/>
                  <a:gd name="T23" fmla="*/ 107 h 620"/>
                  <a:gd name="T24" fmla="*/ 393 w 2154"/>
                  <a:gd name="T25" fmla="*/ 117 h 620"/>
                  <a:gd name="T26" fmla="*/ 418 w 2154"/>
                  <a:gd name="T27" fmla="*/ 123 h 620"/>
                  <a:gd name="T28" fmla="*/ 426 w 2154"/>
                  <a:gd name="T29" fmla="*/ 136 h 620"/>
                  <a:gd name="T30" fmla="*/ 446 w 2154"/>
                  <a:gd name="T31" fmla="*/ 142 h 620"/>
                  <a:gd name="T32" fmla="*/ 454 w 2154"/>
                  <a:gd name="T33" fmla="*/ 152 h 620"/>
                  <a:gd name="T34" fmla="*/ 473 w 2154"/>
                  <a:gd name="T35" fmla="*/ 158 h 620"/>
                  <a:gd name="T36" fmla="*/ 481 w 2154"/>
                  <a:gd name="T37" fmla="*/ 168 h 620"/>
                  <a:gd name="T38" fmla="*/ 489 w 2154"/>
                  <a:gd name="T39" fmla="*/ 174 h 620"/>
                  <a:gd name="T40" fmla="*/ 532 w 2154"/>
                  <a:gd name="T41" fmla="*/ 182 h 620"/>
                  <a:gd name="T42" fmla="*/ 556 w 2154"/>
                  <a:gd name="T43" fmla="*/ 188 h 620"/>
                  <a:gd name="T44" fmla="*/ 578 w 2154"/>
                  <a:gd name="T45" fmla="*/ 198 h 620"/>
                  <a:gd name="T46" fmla="*/ 621 w 2154"/>
                  <a:gd name="T47" fmla="*/ 206 h 620"/>
                  <a:gd name="T48" fmla="*/ 656 w 2154"/>
                  <a:gd name="T49" fmla="*/ 214 h 620"/>
                  <a:gd name="T50" fmla="*/ 690 w 2154"/>
                  <a:gd name="T51" fmla="*/ 222 h 620"/>
                  <a:gd name="T52" fmla="*/ 719 w 2154"/>
                  <a:gd name="T53" fmla="*/ 230 h 620"/>
                  <a:gd name="T54" fmla="*/ 776 w 2154"/>
                  <a:gd name="T55" fmla="*/ 234 h 620"/>
                  <a:gd name="T56" fmla="*/ 782 w 2154"/>
                  <a:gd name="T57" fmla="*/ 244 h 620"/>
                  <a:gd name="T58" fmla="*/ 794 w 2154"/>
                  <a:gd name="T59" fmla="*/ 251 h 620"/>
                  <a:gd name="T60" fmla="*/ 798 w 2154"/>
                  <a:gd name="T61" fmla="*/ 265 h 620"/>
                  <a:gd name="T62" fmla="*/ 827 w 2154"/>
                  <a:gd name="T63" fmla="*/ 271 h 620"/>
                  <a:gd name="T64" fmla="*/ 872 w 2154"/>
                  <a:gd name="T65" fmla="*/ 279 h 620"/>
                  <a:gd name="T66" fmla="*/ 892 w 2154"/>
                  <a:gd name="T67" fmla="*/ 287 h 620"/>
                  <a:gd name="T68" fmla="*/ 896 w 2154"/>
                  <a:gd name="T69" fmla="*/ 295 h 620"/>
                  <a:gd name="T70" fmla="*/ 949 w 2154"/>
                  <a:gd name="T71" fmla="*/ 301 h 620"/>
                  <a:gd name="T72" fmla="*/ 988 w 2154"/>
                  <a:gd name="T73" fmla="*/ 311 h 620"/>
                  <a:gd name="T74" fmla="*/ 1067 w 2154"/>
                  <a:gd name="T75" fmla="*/ 317 h 620"/>
                  <a:gd name="T76" fmla="*/ 1073 w 2154"/>
                  <a:gd name="T77" fmla="*/ 327 h 620"/>
                  <a:gd name="T78" fmla="*/ 1112 w 2154"/>
                  <a:gd name="T79" fmla="*/ 335 h 620"/>
                  <a:gd name="T80" fmla="*/ 1116 w 2154"/>
                  <a:gd name="T81" fmla="*/ 343 h 620"/>
                  <a:gd name="T82" fmla="*/ 1220 w 2154"/>
                  <a:gd name="T83" fmla="*/ 349 h 620"/>
                  <a:gd name="T84" fmla="*/ 1226 w 2154"/>
                  <a:gd name="T85" fmla="*/ 359 h 620"/>
                  <a:gd name="T86" fmla="*/ 1277 w 2154"/>
                  <a:gd name="T87" fmla="*/ 363 h 620"/>
                  <a:gd name="T88" fmla="*/ 1368 w 2154"/>
                  <a:gd name="T89" fmla="*/ 376 h 620"/>
                  <a:gd name="T90" fmla="*/ 1381 w 2154"/>
                  <a:gd name="T91" fmla="*/ 380 h 620"/>
                  <a:gd name="T92" fmla="*/ 1385 w 2154"/>
                  <a:gd name="T93" fmla="*/ 390 h 620"/>
                  <a:gd name="T94" fmla="*/ 1415 w 2154"/>
                  <a:gd name="T95" fmla="*/ 396 h 620"/>
                  <a:gd name="T96" fmla="*/ 1440 w 2154"/>
                  <a:gd name="T97" fmla="*/ 406 h 620"/>
                  <a:gd name="T98" fmla="*/ 1478 w 2154"/>
                  <a:gd name="T99" fmla="*/ 416 h 620"/>
                  <a:gd name="T100" fmla="*/ 1507 w 2154"/>
                  <a:gd name="T101" fmla="*/ 430 h 620"/>
                  <a:gd name="T102" fmla="*/ 1568 w 2154"/>
                  <a:gd name="T103" fmla="*/ 436 h 620"/>
                  <a:gd name="T104" fmla="*/ 1621 w 2154"/>
                  <a:gd name="T105" fmla="*/ 452 h 620"/>
                  <a:gd name="T106" fmla="*/ 1680 w 2154"/>
                  <a:gd name="T107" fmla="*/ 458 h 620"/>
                  <a:gd name="T108" fmla="*/ 1719 w 2154"/>
                  <a:gd name="T109" fmla="*/ 480 h 620"/>
                  <a:gd name="T110" fmla="*/ 1829 w 2154"/>
                  <a:gd name="T111" fmla="*/ 489 h 620"/>
                  <a:gd name="T112" fmla="*/ 2014 w 2154"/>
                  <a:gd name="T113" fmla="*/ 547 h 620"/>
                  <a:gd name="T114" fmla="*/ 2154 w 2154"/>
                  <a:gd name="T115" fmla="*/ 620 h 6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54"/>
                  <a:gd name="T175" fmla="*/ 0 h 620"/>
                  <a:gd name="T176" fmla="*/ 2154 w 2154"/>
                  <a:gd name="T177" fmla="*/ 620 h 62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54" h="620">
                    <a:moveTo>
                      <a:pt x="0" y="0"/>
                    </a:moveTo>
                    <a:lnTo>
                      <a:pt x="45" y="0"/>
                    </a:lnTo>
                    <a:lnTo>
                      <a:pt x="45" y="4"/>
                    </a:lnTo>
                    <a:lnTo>
                      <a:pt x="75" y="4"/>
                    </a:lnTo>
                    <a:lnTo>
                      <a:pt x="75" y="9"/>
                    </a:lnTo>
                    <a:lnTo>
                      <a:pt x="80" y="9"/>
                    </a:lnTo>
                    <a:lnTo>
                      <a:pt x="80" y="15"/>
                    </a:lnTo>
                    <a:lnTo>
                      <a:pt x="84" y="15"/>
                    </a:lnTo>
                    <a:lnTo>
                      <a:pt x="84" y="19"/>
                    </a:lnTo>
                    <a:lnTo>
                      <a:pt x="88" y="19"/>
                    </a:lnTo>
                    <a:lnTo>
                      <a:pt x="88" y="23"/>
                    </a:lnTo>
                    <a:lnTo>
                      <a:pt x="98" y="23"/>
                    </a:lnTo>
                    <a:lnTo>
                      <a:pt x="98" y="29"/>
                    </a:lnTo>
                    <a:lnTo>
                      <a:pt x="167" y="29"/>
                    </a:lnTo>
                    <a:lnTo>
                      <a:pt x="167" y="33"/>
                    </a:lnTo>
                    <a:lnTo>
                      <a:pt x="189" y="33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0" y="43"/>
                    </a:lnTo>
                    <a:lnTo>
                      <a:pt x="208" y="43"/>
                    </a:lnTo>
                    <a:lnTo>
                      <a:pt x="208" y="53"/>
                    </a:lnTo>
                    <a:lnTo>
                      <a:pt x="245" y="53"/>
                    </a:lnTo>
                    <a:lnTo>
                      <a:pt x="245" y="61"/>
                    </a:lnTo>
                    <a:lnTo>
                      <a:pt x="271" y="61"/>
                    </a:lnTo>
                    <a:lnTo>
                      <a:pt x="271" y="69"/>
                    </a:lnTo>
                    <a:lnTo>
                      <a:pt x="328" y="69"/>
                    </a:lnTo>
                    <a:lnTo>
                      <a:pt x="328" y="77"/>
                    </a:lnTo>
                    <a:lnTo>
                      <a:pt x="332" y="77"/>
                    </a:lnTo>
                    <a:lnTo>
                      <a:pt x="332" y="85"/>
                    </a:lnTo>
                    <a:lnTo>
                      <a:pt x="358" y="85"/>
                    </a:lnTo>
                    <a:lnTo>
                      <a:pt x="358" y="91"/>
                    </a:lnTo>
                    <a:lnTo>
                      <a:pt x="375" y="91"/>
                    </a:lnTo>
                    <a:lnTo>
                      <a:pt x="375" y="97"/>
                    </a:lnTo>
                    <a:lnTo>
                      <a:pt x="385" y="97"/>
                    </a:lnTo>
                    <a:lnTo>
                      <a:pt x="385" y="107"/>
                    </a:lnTo>
                    <a:lnTo>
                      <a:pt x="391" y="107"/>
                    </a:lnTo>
                    <a:lnTo>
                      <a:pt x="391" y="113"/>
                    </a:lnTo>
                    <a:lnTo>
                      <a:pt x="393" y="113"/>
                    </a:lnTo>
                    <a:lnTo>
                      <a:pt x="393" y="117"/>
                    </a:lnTo>
                    <a:lnTo>
                      <a:pt x="407" y="117"/>
                    </a:lnTo>
                    <a:lnTo>
                      <a:pt x="407" y="123"/>
                    </a:lnTo>
                    <a:lnTo>
                      <a:pt x="418" y="123"/>
                    </a:lnTo>
                    <a:lnTo>
                      <a:pt x="418" y="132"/>
                    </a:lnTo>
                    <a:lnTo>
                      <a:pt x="426" y="132"/>
                    </a:lnTo>
                    <a:lnTo>
                      <a:pt x="426" y="136"/>
                    </a:lnTo>
                    <a:lnTo>
                      <a:pt x="428" y="136"/>
                    </a:lnTo>
                    <a:lnTo>
                      <a:pt x="428" y="142"/>
                    </a:lnTo>
                    <a:lnTo>
                      <a:pt x="446" y="142"/>
                    </a:lnTo>
                    <a:lnTo>
                      <a:pt x="446" y="146"/>
                    </a:lnTo>
                    <a:lnTo>
                      <a:pt x="454" y="146"/>
                    </a:lnTo>
                    <a:lnTo>
                      <a:pt x="454" y="152"/>
                    </a:lnTo>
                    <a:lnTo>
                      <a:pt x="456" y="152"/>
                    </a:lnTo>
                    <a:lnTo>
                      <a:pt x="456" y="158"/>
                    </a:lnTo>
                    <a:lnTo>
                      <a:pt x="473" y="158"/>
                    </a:lnTo>
                    <a:lnTo>
                      <a:pt x="473" y="162"/>
                    </a:lnTo>
                    <a:lnTo>
                      <a:pt x="481" y="162"/>
                    </a:lnTo>
                    <a:lnTo>
                      <a:pt x="481" y="168"/>
                    </a:lnTo>
                    <a:lnTo>
                      <a:pt x="483" y="168"/>
                    </a:lnTo>
                    <a:lnTo>
                      <a:pt x="483" y="174"/>
                    </a:lnTo>
                    <a:lnTo>
                      <a:pt x="489" y="174"/>
                    </a:lnTo>
                    <a:lnTo>
                      <a:pt x="489" y="178"/>
                    </a:lnTo>
                    <a:lnTo>
                      <a:pt x="532" y="178"/>
                    </a:lnTo>
                    <a:lnTo>
                      <a:pt x="532" y="182"/>
                    </a:lnTo>
                    <a:lnTo>
                      <a:pt x="554" y="182"/>
                    </a:lnTo>
                    <a:lnTo>
                      <a:pt x="554" y="188"/>
                    </a:lnTo>
                    <a:lnTo>
                      <a:pt x="556" y="188"/>
                    </a:lnTo>
                    <a:lnTo>
                      <a:pt x="556" y="194"/>
                    </a:lnTo>
                    <a:lnTo>
                      <a:pt x="578" y="194"/>
                    </a:lnTo>
                    <a:lnTo>
                      <a:pt x="578" y="198"/>
                    </a:lnTo>
                    <a:lnTo>
                      <a:pt x="613" y="198"/>
                    </a:lnTo>
                    <a:lnTo>
                      <a:pt x="613" y="206"/>
                    </a:lnTo>
                    <a:lnTo>
                      <a:pt x="621" y="206"/>
                    </a:lnTo>
                    <a:lnTo>
                      <a:pt x="621" y="210"/>
                    </a:lnTo>
                    <a:lnTo>
                      <a:pt x="656" y="210"/>
                    </a:lnTo>
                    <a:lnTo>
                      <a:pt x="656" y="214"/>
                    </a:lnTo>
                    <a:lnTo>
                      <a:pt x="690" y="214"/>
                    </a:lnTo>
                    <a:lnTo>
                      <a:pt x="690" y="222"/>
                    </a:lnTo>
                    <a:lnTo>
                      <a:pt x="690" y="224"/>
                    </a:lnTo>
                    <a:lnTo>
                      <a:pt x="719" y="224"/>
                    </a:lnTo>
                    <a:lnTo>
                      <a:pt x="719" y="230"/>
                    </a:lnTo>
                    <a:lnTo>
                      <a:pt x="741" y="230"/>
                    </a:lnTo>
                    <a:lnTo>
                      <a:pt x="741" y="234"/>
                    </a:lnTo>
                    <a:lnTo>
                      <a:pt x="776" y="234"/>
                    </a:lnTo>
                    <a:lnTo>
                      <a:pt x="776" y="242"/>
                    </a:lnTo>
                    <a:lnTo>
                      <a:pt x="782" y="242"/>
                    </a:lnTo>
                    <a:lnTo>
                      <a:pt x="782" y="244"/>
                    </a:lnTo>
                    <a:lnTo>
                      <a:pt x="792" y="244"/>
                    </a:lnTo>
                    <a:lnTo>
                      <a:pt x="792" y="251"/>
                    </a:lnTo>
                    <a:lnTo>
                      <a:pt x="794" y="251"/>
                    </a:lnTo>
                    <a:lnTo>
                      <a:pt x="794" y="261"/>
                    </a:lnTo>
                    <a:lnTo>
                      <a:pt x="798" y="261"/>
                    </a:lnTo>
                    <a:lnTo>
                      <a:pt x="798" y="265"/>
                    </a:lnTo>
                    <a:lnTo>
                      <a:pt x="813" y="265"/>
                    </a:lnTo>
                    <a:lnTo>
                      <a:pt x="813" y="271"/>
                    </a:lnTo>
                    <a:lnTo>
                      <a:pt x="827" y="271"/>
                    </a:lnTo>
                    <a:lnTo>
                      <a:pt x="827" y="275"/>
                    </a:lnTo>
                    <a:lnTo>
                      <a:pt x="872" y="275"/>
                    </a:lnTo>
                    <a:lnTo>
                      <a:pt x="872" y="279"/>
                    </a:lnTo>
                    <a:lnTo>
                      <a:pt x="876" y="279"/>
                    </a:lnTo>
                    <a:lnTo>
                      <a:pt x="876" y="287"/>
                    </a:lnTo>
                    <a:lnTo>
                      <a:pt x="892" y="287"/>
                    </a:lnTo>
                    <a:lnTo>
                      <a:pt x="892" y="291"/>
                    </a:lnTo>
                    <a:lnTo>
                      <a:pt x="896" y="291"/>
                    </a:lnTo>
                    <a:lnTo>
                      <a:pt x="896" y="295"/>
                    </a:lnTo>
                    <a:lnTo>
                      <a:pt x="918" y="295"/>
                    </a:lnTo>
                    <a:lnTo>
                      <a:pt x="918" y="301"/>
                    </a:lnTo>
                    <a:lnTo>
                      <a:pt x="949" y="301"/>
                    </a:lnTo>
                    <a:lnTo>
                      <a:pt x="949" y="307"/>
                    </a:lnTo>
                    <a:lnTo>
                      <a:pt x="988" y="307"/>
                    </a:lnTo>
                    <a:lnTo>
                      <a:pt x="988" y="311"/>
                    </a:lnTo>
                    <a:lnTo>
                      <a:pt x="1039" y="311"/>
                    </a:lnTo>
                    <a:lnTo>
                      <a:pt x="1039" y="317"/>
                    </a:lnTo>
                    <a:lnTo>
                      <a:pt x="1067" y="317"/>
                    </a:lnTo>
                    <a:lnTo>
                      <a:pt x="1067" y="323"/>
                    </a:lnTo>
                    <a:lnTo>
                      <a:pt x="1073" y="323"/>
                    </a:lnTo>
                    <a:lnTo>
                      <a:pt x="1073" y="327"/>
                    </a:lnTo>
                    <a:lnTo>
                      <a:pt x="1077" y="327"/>
                    </a:lnTo>
                    <a:lnTo>
                      <a:pt x="1077" y="335"/>
                    </a:lnTo>
                    <a:lnTo>
                      <a:pt x="1112" y="335"/>
                    </a:lnTo>
                    <a:lnTo>
                      <a:pt x="1112" y="339"/>
                    </a:lnTo>
                    <a:lnTo>
                      <a:pt x="1116" y="339"/>
                    </a:lnTo>
                    <a:lnTo>
                      <a:pt x="1116" y="343"/>
                    </a:lnTo>
                    <a:lnTo>
                      <a:pt x="1191" y="343"/>
                    </a:lnTo>
                    <a:lnTo>
                      <a:pt x="1191" y="349"/>
                    </a:lnTo>
                    <a:lnTo>
                      <a:pt x="1220" y="349"/>
                    </a:lnTo>
                    <a:lnTo>
                      <a:pt x="1220" y="353"/>
                    </a:lnTo>
                    <a:lnTo>
                      <a:pt x="1226" y="353"/>
                    </a:lnTo>
                    <a:lnTo>
                      <a:pt x="1226" y="359"/>
                    </a:lnTo>
                    <a:lnTo>
                      <a:pt x="1238" y="359"/>
                    </a:lnTo>
                    <a:lnTo>
                      <a:pt x="1238" y="363"/>
                    </a:lnTo>
                    <a:lnTo>
                      <a:pt x="1277" y="363"/>
                    </a:lnTo>
                    <a:lnTo>
                      <a:pt x="1277" y="368"/>
                    </a:lnTo>
                    <a:lnTo>
                      <a:pt x="1368" y="368"/>
                    </a:lnTo>
                    <a:lnTo>
                      <a:pt x="1368" y="376"/>
                    </a:lnTo>
                    <a:lnTo>
                      <a:pt x="1377" y="376"/>
                    </a:lnTo>
                    <a:lnTo>
                      <a:pt x="1377" y="380"/>
                    </a:lnTo>
                    <a:lnTo>
                      <a:pt x="1381" y="380"/>
                    </a:lnTo>
                    <a:lnTo>
                      <a:pt x="1381" y="386"/>
                    </a:lnTo>
                    <a:lnTo>
                      <a:pt x="1385" y="386"/>
                    </a:lnTo>
                    <a:lnTo>
                      <a:pt x="1385" y="390"/>
                    </a:lnTo>
                    <a:lnTo>
                      <a:pt x="1405" y="390"/>
                    </a:lnTo>
                    <a:lnTo>
                      <a:pt x="1405" y="396"/>
                    </a:lnTo>
                    <a:lnTo>
                      <a:pt x="1415" y="396"/>
                    </a:lnTo>
                    <a:lnTo>
                      <a:pt x="1415" y="402"/>
                    </a:lnTo>
                    <a:lnTo>
                      <a:pt x="1440" y="402"/>
                    </a:lnTo>
                    <a:lnTo>
                      <a:pt x="1440" y="406"/>
                    </a:lnTo>
                    <a:lnTo>
                      <a:pt x="1468" y="406"/>
                    </a:lnTo>
                    <a:lnTo>
                      <a:pt x="1468" y="416"/>
                    </a:lnTo>
                    <a:lnTo>
                      <a:pt x="1478" y="416"/>
                    </a:lnTo>
                    <a:lnTo>
                      <a:pt x="1478" y="424"/>
                    </a:lnTo>
                    <a:lnTo>
                      <a:pt x="1507" y="424"/>
                    </a:lnTo>
                    <a:lnTo>
                      <a:pt x="1507" y="430"/>
                    </a:lnTo>
                    <a:lnTo>
                      <a:pt x="1552" y="430"/>
                    </a:lnTo>
                    <a:lnTo>
                      <a:pt x="1552" y="436"/>
                    </a:lnTo>
                    <a:lnTo>
                      <a:pt x="1568" y="436"/>
                    </a:lnTo>
                    <a:lnTo>
                      <a:pt x="1568" y="444"/>
                    </a:lnTo>
                    <a:lnTo>
                      <a:pt x="1621" y="444"/>
                    </a:lnTo>
                    <a:lnTo>
                      <a:pt x="1621" y="452"/>
                    </a:lnTo>
                    <a:lnTo>
                      <a:pt x="1635" y="452"/>
                    </a:lnTo>
                    <a:lnTo>
                      <a:pt x="1635" y="458"/>
                    </a:lnTo>
                    <a:lnTo>
                      <a:pt x="1680" y="458"/>
                    </a:lnTo>
                    <a:lnTo>
                      <a:pt x="1680" y="468"/>
                    </a:lnTo>
                    <a:lnTo>
                      <a:pt x="1719" y="468"/>
                    </a:lnTo>
                    <a:lnTo>
                      <a:pt x="1719" y="480"/>
                    </a:lnTo>
                    <a:lnTo>
                      <a:pt x="1743" y="480"/>
                    </a:lnTo>
                    <a:lnTo>
                      <a:pt x="1743" y="489"/>
                    </a:lnTo>
                    <a:lnTo>
                      <a:pt x="1829" y="489"/>
                    </a:lnTo>
                    <a:lnTo>
                      <a:pt x="1829" y="507"/>
                    </a:lnTo>
                    <a:lnTo>
                      <a:pt x="2014" y="507"/>
                    </a:lnTo>
                    <a:lnTo>
                      <a:pt x="2014" y="547"/>
                    </a:lnTo>
                    <a:lnTo>
                      <a:pt x="2075" y="547"/>
                    </a:lnTo>
                    <a:lnTo>
                      <a:pt x="2075" y="620"/>
                    </a:lnTo>
                    <a:lnTo>
                      <a:pt x="2154" y="620"/>
                    </a:lnTo>
                  </a:path>
                </a:pathLst>
              </a:custGeom>
              <a:noFill/>
              <a:ln w="15875">
                <a:solidFill>
                  <a:srgbClr val="C86B2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3" name="Freeform 573"/>
              <p:cNvSpPr>
                <a:spLocks/>
              </p:cNvSpPr>
              <p:nvPr/>
            </p:nvSpPr>
            <p:spPr bwMode="auto">
              <a:xfrm>
                <a:off x="352" y="824"/>
                <a:ext cx="2283" cy="714"/>
              </a:xfrm>
              <a:custGeom>
                <a:avLst/>
                <a:gdLst>
                  <a:gd name="T0" fmla="*/ 37 w 2283"/>
                  <a:gd name="T1" fmla="*/ 6 h 714"/>
                  <a:gd name="T2" fmla="*/ 92 w 2283"/>
                  <a:gd name="T3" fmla="*/ 11 h 714"/>
                  <a:gd name="T4" fmla="*/ 120 w 2283"/>
                  <a:gd name="T5" fmla="*/ 37 h 714"/>
                  <a:gd name="T6" fmla="*/ 159 w 2283"/>
                  <a:gd name="T7" fmla="*/ 43 h 714"/>
                  <a:gd name="T8" fmla="*/ 173 w 2283"/>
                  <a:gd name="T9" fmla="*/ 55 h 714"/>
                  <a:gd name="T10" fmla="*/ 202 w 2283"/>
                  <a:gd name="T11" fmla="*/ 57 h 714"/>
                  <a:gd name="T12" fmla="*/ 214 w 2283"/>
                  <a:gd name="T13" fmla="*/ 69 h 714"/>
                  <a:gd name="T14" fmla="*/ 255 w 2283"/>
                  <a:gd name="T15" fmla="*/ 75 h 714"/>
                  <a:gd name="T16" fmla="*/ 289 w 2283"/>
                  <a:gd name="T17" fmla="*/ 101 h 714"/>
                  <a:gd name="T18" fmla="*/ 318 w 2283"/>
                  <a:gd name="T19" fmla="*/ 109 h 714"/>
                  <a:gd name="T20" fmla="*/ 322 w 2283"/>
                  <a:gd name="T21" fmla="*/ 123 h 714"/>
                  <a:gd name="T22" fmla="*/ 357 w 2283"/>
                  <a:gd name="T23" fmla="*/ 127 h 714"/>
                  <a:gd name="T24" fmla="*/ 369 w 2283"/>
                  <a:gd name="T25" fmla="*/ 142 h 714"/>
                  <a:gd name="T26" fmla="*/ 399 w 2283"/>
                  <a:gd name="T27" fmla="*/ 150 h 714"/>
                  <a:gd name="T28" fmla="*/ 422 w 2283"/>
                  <a:gd name="T29" fmla="*/ 164 h 714"/>
                  <a:gd name="T30" fmla="*/ 448 w 2283"/>
                  <a:gd name="T31" fmla="*/ 168 h 714"/>
                  <a:gd name="T32" fmla="*/ 467 w 2283"/>
                  <a:gd name="T33" fmla="*/ 188 h 714"/>
                  <a:gd name="T34" fmla="*/ 491 w 2283"/>
                  <a:gd name="T35" fmla="*/ 198 h 714"/>
                  <a:gd name="T36" fmla="*/ 513 w 2283"/>
                  <a:gd name="T37" fmla="*/ 208 h 714"/>
                  <a:gd name="T38" fmla="*/ 517 w 2283"/>
                  <a:gd name="T39" fmla="*/ 222 h 714"/>
                  <a:gd name="T40" fmla="*/ 570 w 2283"/>
                  <a:gd name="T41" fmla="*/ 240 h 714"/>
                  <a:gd name="T42" fmla="*/ 613 w 2283"/>
                  <a:gd name="T43" fmla="*/ 253 h 714"/>
                  <a:gd name="T44" fmla="*/ 642 w 2283"/>
                  <a:gd name="T45" fmla="*/ 259 h 714"/>
                  <a:gd name="T46" fmla="*/ 664 w 2283"/>
                  <a:gd name="T47" fmla="*/ 271 h 714"/>
                  <a:gd name="T48" fmla="*/ 711 w 2283"/>
                  <a:gd name="T49" fmla="*/ 275 h 714"/>
                  <a:gd name="T50" fmla="*/ 713 w 2283"/>
                  <a:gd name="T51" fmla="*/ 293 h 714"/>
                  <a:gd name="T52" fmla="*/ 760 w 2283"/>
                  <a:gd name="T53" fmla="*/ 301 h 714"/>
                  <a:gd name="T54" fmla="*/ 768 w 2283"/>
                  <a:gd name="T55" fmla="*/ 313 h 714"/>
                  <a:gd name="T56" fmla="*/ 815 w 2283"/>
                  <a:gd name="T57" fmla="*/ 321 h 714"/>
                  <a:gd name="T58" fmla="*/ 845 w 2283"/>
                  <a:gd name="T59" fmla="*/ 337 h 714"/>
                  <a:gd name="T60" fmla="*/ 855 w 2283"/>
                  <a:gd name="T61" fmla="*/ 341 h 714"/>
                  <a:gd name="T62" fmla="*/ 857 w 2283"/>
                  <a:gd name="T63" fmla="*/ 349 h 714"/>
                  <a:gd name="T64" fmla="*/ 876 w 2283"/>
                  <a:gd name="T65" fmla="*/ 351 h 714"/>
                  <a:gd name="T66" fmla="*/ 888 w 2283"/>
                  <a:gd name="T67" fmla="*/ 363 h 714"/>
                  <a:gd name="T68" fmla="*/ 912 w 2283"/>
                  <a:gd name="T69" fmla="*/ 368 h 714"/>
                  <a:gd name="T70" fmla="*/ 929 w 2283"/>
                  <a:gd name="T71" fmla="*/ 382 h 714"/>
                  <a:gd name="T72" fmla="*/ 937 w 2283"/>
                  <a:gd name="T73" fmla="*/ 390 h 714"/>
                  <a:gd name="T74" fmla="*/ 978 w 2283"/>
                  <a:gd name="T75" fmla="*/ 400 h 714"/>
                  <a:gd name="T76" fmla="*/ 1049 w 2283"/>
                  <a:gd name="T77" fmla="*/ 410 h 714"/>
                  <a:gd name="T78" fmla="*/ 1059 w 2283"/>
                  <a:gd name="T79" fmla="*/ 432 h 714"/>
                  <a:gd name="T80" fmla="*/ 1094 w 2283"/>
                  <a:gd name="T81" fmla="*/ 446 h 714"/>
                  <a:gd name="T82" fmla="*/ 1096 w 2283"/>
                  <a:gd name="T83" fmla="*/ 462 h 714"/>
                  <a:gd name="T84" fmla="*/ 1143 w 2283"/>
                  <a:gd name="T85" fmla="*/ 468 h 714"/>
                  <a:gd name="T86" fmla="*/ 1224 w 2283"/>
                  <a:gd name="T87" fmla="*/ 480 h 714"/>
                  <a:gd name="T88" fmla="*/ 1265 w 2283"/>
                  <a:gd name="T89" fmla="*/ 486 h 714"/>
                  <a:gd name="T90" fmla="*/ 1299 w 2283"/>
                  <a:gd name="T91" fmla="*/ 489 h 714"/>
                  <a:gd name="T92" fmla="*/ 1311 w 2283"/>
                  <a:gd name="T93" fmla="*/ 513 h 714"/>
                  <a:gd name="T94" fmla="*/ 1423 w 2283"/>
                  <a:gd name="T95" fmla="*/ 525 h 714"/>
                  <a:gd name="T96" fmla="*/ 1458 w 2283"/>
                  <a:gd name="T97" fmla="*/ 537 h 714"/>
                  <a:gd name="T98" fmla="*/ 1493 w 2283"/>
                  <a:gd name="T99" fmla="*/ 545 h 714"/>
                  <a:gd name="T100" fmla="*/ 1519 w 2283"/>
                  <a:gd name="T101" fmla="*/ 559 h 714"/>
                  <a:gd name="T102" fmla="*/ 1597 w 2283"/>
                  <a:gd name="T103" fmla="*/ 565 h 714"/>
                  <a:gd name="T104" fmla="*/ 1619 w 2283"/>
                  <a:gd name="T105" fmla="*/ 571 h 714"/>
                  <a:gd name="T106" fmla="*/ 1643 w 2283"/>
                  <a:gd name="T107" fmla="*/ 581 h 714"/>
                  <a:gd name="T108" fmla="*/ 1656 w 2283"/>
                  <a:gd name="T109" fmla="*/ 599 h 714"/>
                  <a:gd name="T110" fmla="*/ 1727 w 2283"/>
                  <a:gd name="T111" fmla="*/ 608 h 714"/>
                  <a:gd name="T112" fmla="*/ 1747 w 2283"/>
                  <a:gd name="T113" fmla="*/ 634 h 714"/>
                  <a:gd name="T114" fmla="*/ 1894 w 2283"/>
                  <a:gd name="T115" fmla="*/ 672 h 714"/>
                  <a:gd name="T116" fmla="*/ 1906 w 2283"/>
                  <a:gd name="T117" fmla="*/ 698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83"/>
                  <a:gd name="T178" fmla="*/ 0 h 714"/>
                  <a:gd name="T179" fmla="*/ 2283 w 2283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83" h="714">
                    <a:moveTo>
                      <a:pt x="0" y="0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69" y="6"/>
                    </a:lnTo>
                    <a:lnTo>
                      <a:pt x="69" y="11"/>
                    </a:lnTo>
                    <a:lnTo>
                      <a:pt x="92" y="11"/>
                    </a:lnTo>
                    <a:lnTo>
                      <a:pt x="92" y="19"/>
                    </a:lnTo>
                    <a:lnTo>
                      <a:pt x="120" y="19"/>
                    </a:lnTo>
                    <a:lnTo>
                      <a:pt x="120" y="37"/>
                    </a:lnTo>
                    <a:lnTo>
                      <a:pt x="145" y="37"/>
                    </a:lnTo>
                    <a:lnTo>
                      <a:pt x="145" y="43"/>
                    </a:lnTo>
                    <a:lnTo>
                      <a:pt x="159" y="43"/>
                    </a:lnTo>
                    <a:lnTo>
                      <a:pt x="159" y="45"/>
                    </a:lnTo>
                    <a:lnTo>
                      <a:pt x="173" y="45"/>
                    </a:lnTo>
                    <a:lnTo>
                      <a:pt x="173" y="55"/>
                    </a:lnTo>
                    <a:lnTo>
                      <a:pt x="194" y="55"/>
                    </a:lnTo>
                    <a:lnTo>
                      <a:pt x="194" y="57"/>
                    </a:lnTo>
                    <a:lnTo>
                      <a:pt x="202" y="57"/>
                    </a:lnTo>
                    <a:lnTo>
                      <a:pt x="202" y="65"/>
                    </a:lnTo>
                    <a:lnTo>
                      <a:pt x="214" y="65"/>
                    </a:lnTo>
                    <a:lnTo>
                      <a:pt x="214" y="69"/>
                    </a:lnTo>
                    <a:lnTo>
                      <a:pt x="224" y="69"/>
                    </a:lnTo>
                    <a:lnTo>
                      <a:pt x="224" y="75"/>
                    </a:lnTo>
                    <a:lnTo>
                      <a:pt x="255" y="75"/>
                    </a:lnTo>
                    <a:lnTo>
                      <a:pt x="255" y="81"/>
                    </a:lnTo>
                    <a:lnTo>
                      <a:pt x="289" y="81"/>
                    </a:lnTo>
                    <a:lnTo>
                      <a:pt x="289" y="101"/>
                    </a:lnTo>
                    <a:lnTo>
                      <a:pt x="312" y="101"/>
                    </a:lnTo>
                    <a:lnTo>
                      <a:pt x="312" y="109"/>
                    </a:lnTo>
                    <a:lnTo>
                      <a:pt x="318" y="109"/>
                    </a:lnTo>
                    <a:lnTo>
                      <a:pt x="318" y="117"/>
                    </a:lnTo>
                    <a:lnTo>
                      <a:pt x="322" y="117"/>
                    </a:lnTo>
                    <a:lnTo>
                      <a:pt x="322" y="123"/>
                    </a:lnTo>
                    <a:lnTo>
                      <a:pt x="334" y="123"/>
                    </a:lnTo>
                    <a:lnTo>
                      <a:pt x="334" y="127"/>
                    </a:lnTo>
                    <a:lnTo>
                      <a:pt x="357" y="127"/>
                    </a:lnTo>
                    <a:lnTo>
                      <a:pt x="357" y="132"/>
                    </a:lnTo>
                    <a:lnTo>
                      <a:pt x="369" y="132"/>
                    </a:lnTo>
                    <a:lnTo>
                      <a:pt x="369" y="142"/>
                    </a:lnTo>
                    <a:lnTo>
                      <a:pt x="379" y="142"/>
                    </a:lnTo>
                    <a:lnTo>
                      <a:pt x="379" y="150"/>
                    </a:lnTo>
                    <a:lnTo>
                      <a:pt x="399" y="150"/>
                    </a:lnTo>
                    <a:lnTo>
                      <a:pt x="399" y="158"/>
                    </a:lnTo>
                    <a:lnTo>
                      <a:pt x="422" y="158"/>
                    </a:lnTo>
                    <a:lnTo>
                      <a:pt x="422" y="164"/>
                    </a:lnTo>
                    <a:lnTo>
                      <a:pt x="440" y="164"/>
                    </a:lnTo>
                    <a:lnTo>
                      <a:pt x="440" y="168"/>
                    </a:lnTo>
                    <a:lnTo>
                      <a:pt x="448" y="168"/>
                    </a:lnTo>
                    <a:lnTo>
                      <a:pt x="448" y="180"/>
                    </a:lnTo>
                    <a:lnTo>
                      <a:pt x="467" y="180"/>
                    </a:lnTo>
                    <a:lnTo>
                      <a:pt x="467" y="188"/>
                    </a:lnTo>
                    <a:lnTo>
                      <a:pt x="467" y="192"/>
                    </a:lnTo>
                    <a:lnTo>
                      <a:pt x="491" y="192"/>
                    </a:lnTo>
                    <a:lnTo>
                      <a:pt x="491" y="198"/>
                    </a:lnTo>
                    <a:lnTo>
                      <a:pt x="505" y="198"/>
                    </a:lnTo>
                    <a:lnTo>
                      <a:pt x="505" y="208"/>
                    </a:lnTo>
                    <a:lnTo>
                      <a:pt x="513" y="208"/>
                    </a:lnTo>
                    <a:lnTo>
                      <a:pt x="513" y="212"/>
                    </a:lnTo>
                    <a:lnTo>
                      <a:pt x="517" y="212"/>
                    </a:lnTo>
                    <a:lnTo>
                      <a:pt x="517" y="222"/>
                    </a:lnTo>
                    <a:lnTo>
                      <a:pt x="554" y="222"/>
                    </a:lnTo>
                    <a:lnTo>
                      <a:pt x="554" y="240"/>
                    </a:lnTo>
                    <a:lnTo>
                      <a:pt x="570" y="240"/>
                    </a:lnTo>
                    <a:lnTo>
                      <a:pt x="570" y="249"/>
                    </a:lnTo>
                    <a:lnTo>
                      <a:pt x="613" y="249"/>
                    </a:lnTo>
                    <a:lnTo>
                      <a:pt x="613" y="253"/>
                    </a:lnTo>
                    <a:lnTo>
                      <a:pt x="623" y="253"/>
                    </a:lnTo>
                    <a:lnTo>
                      <a:pt x="623" y="259"/>
                    </a:lnTo>
                    <a:lnTo>
                      <a:pt x="642" y="259"/>
                    </a:lnTo>
                    <a:lnTo>
                      <a:pt x="642" y="267"/>
                    </a:lnTo>
                    <a:lnTo>
                      <a:pt x="664" y="267"/>
                    </a:lnTo>
                    <a:lnTo>
                      <a:pt x="664" y="271"/>
                    </a:lnTo>
                    <a:lnTo>
                      <a:pt x="678" y="271"/>
                    </a:lnTo>
                    <a:lnTo>
                      <a:pt x="678" y="275"/>
                    </a:lnTo>
                    <a:lnTo>
                      <a:pt x="711" y="275"/>
                    </a:lnTo>
                    <a:lnTo>
                      <a:pt x="711" y="287"/>
                    </a:lnTo>
                    <a:lnTo>
                      <a:pt x="713" y="287"/>
                    </a:lnTo>
                    <a:lnTo>
                      <a:pt x="713" y="293"/>
                    </a:lnTo>
                    <a:lnTo>
                      <a:pt x="750" y="293"/>
                    </a:lnTo>
                    <a:lnTo>
                      <a:pt x="750" y="301"/>
                    </a:lnTo>
                    <a:lnTo>
                      <a:pt x="760" y="301"/>
                    </a:lnTo>
                    <a:lnTo>
                      <a:pt x="760" y="311"/>
                    </a:lnTo>
                    <a:lnTo>
                      <a:pt x="768" y="311"/>
                    </a:lnTo>
                    <a:lnTo>
                      <a:pt x="768" y="313"/>
                    </a:lnTo>
                    <a:lnTo>
                      <a:pt x="788" y="313"/>
                    </a:lnTo>
                    <a:lnTo>
                      <a:pt x="788" y="321"/>
                    </a:lnTo>
                    <a:lnTo>
                      <a:pt x="815" y="321"/>
                    </a:lnTo>
                    <a:lnTo>
                      <a:pt x="815" y="331"/>
                    </a:lnTo>
                    <a:lnTo>
                      <a:pt x="845" y="331"/>
                    </a:lnTo>
                    <a:lnTo>
                      <a:pt x="845" y="337"/>
                    </a:lnTo>
                    <a:lnTo>
                      <a:pt x="853" y="337"/>
                    </a:lnTo>
                    <a:lnTo>
                      <a:pt x="853" y="341"/>
                    </a:lnTo>
                    <a:lnTo>
                      <a:pt x="855" y="341"/>
                    </a:lnTo>
                    <a:lnTo>
                      <a:pt x="855" y="345"/>
                    </a:lnTo>
                    <a:lnTo>
                      <a:pt x="857" y="345"/>
                    </a:lnTo>
                    <a:lnTo>
                      <a:pt x="857" y="349"/>
                    </a:lnTo>
                    <a:lnTo>
                      <a:pt x="859" y="349"/>
                    </a:lnTo>
                    <a:lnTo>
                      <a:pt x="859" y="351"/>
                    </a:lnTo>
                    <a:lnTo>
                      <a:pt x="876" y="351"/>
                    </a:lnTo>
                    <a:lnTo>
                      <a:pt x="876" y="357"/>
                    </a:lnTo>
                    <a:lnTo>
                      <a:pt x="888" y="357"/>
                    </a:lnTo>
                    <a:lnTo>
                      <a:pt x="888" y="363"/>
                    </a:lnTo>
                    <a:lnTo>
                      <a:pt x="904" y="363"/>
                    </a:lnTo>
                    <a:lnTo>
                      <a:pt x="904" y="368"/>
                    </a:lnTo>
                    <a:lnTo>
                      <a:pt x="912" y="368"/>
                    </a:lnTo>
                    <a:lnTo>
                      <a:pt x="912" y="372"/>
                    </a:lnTo>
                    <a:lnTo>
                      <a:pt x="929" y="372"/>
                    </a:lnTo>
                    <a:lnTo>
                      <a:pt x="929" y="382"/>
                    </a:lnTo>
                    <a:lnTo>
                      <a:pt x="933" y="382"/>
                    </a:lnTo>
                    <a:lnTo>
                      <a:pt x="933" y="390"/>
                    </a:lnTo>
                    <a:lnTo>
                      <a:pt x="937" y="390"/>
                    </a:lnTo>
                    <a:lnTo>
                      <a:pt x="937" y="394"/>
                    </a:lnTo>
                    <a:lnTo>
                      <a:pt x="978" y="394"/>
                    </a:lnTo>
                    <a:lnTo>
                      <a:pt x="978" y="400"/>
                    </a:lnTo>
                    <a:lnTo>
                      <a:pt x="1022" y="400"/>
                    </a:lnTo>
                    <a:lnTo>
                      <a:pt x="1022" y="410"/>
                    </a:lnTo>
                    <a:lnTo>
                      <a:pt x="1049" y="410"/>
                    </a:lnTo>
                    <a:lnTo>
                      <a:pt x="1049" y="422"/>
                    </a:lnTo>
                    <a:lnTo>
                      <a:pt x="1059" y="422"/>
                    </a:lnTo>
                    <a:lnTo>
                      <a:pt x="1059" y="432"/>
                    </a:lnTo>
                    <a:lnTo>
                      <a:pt x="1067" y="432"/>
                    </a:lnTo>
                    <a:lnTo>
                      <a:pt x="1067" y="446"/>
                    </a:lnTo>
                    <a:lnTo>
                      <a:pt x="1094" y="446"/>
                    </a:lnTo>
                    <a:lnTo>
                      <a:pt x="1094" y="456"/>
                    </a:lnTo>
                    <a:lnTo>
                      <a:pt x="1096" y="456"/>
                    </a:lnTo>
                    <a:lnTo>
                      <a:pt x="1096" y="462"/>
                    </a:lnTo>
                    <a:lnTo>
                      <a:pt x="1104" y="462"/>
                    </a:lnTo>
                    <a:lnTo>
                      <a:pt x="1104" y="468"/>
                    </a:lnTo>
                    <a:lnTo>
                      <a:pt x="1143" y="468"/>
                    </a:lnTo>
                    <a:lnTo>
                      <a:pt x="1143" y="476"/>
                    </a:lnTo>
                    <a:lnTo>
                      <a:pt x="1224" y="476"/>
                    </a:lnTo>
                    <a:lnTo>
                      <a:pt x="1224" y="480"/>
                    </a:lnTo>
                    <a:lnTo>
                      <a:pt x="1246" y="480"/>
                    </a:lnTo>
                    <a:lnTo>
                      <a:pt x="1246" y="486"/>
                    </a:lnTo>
                    <a:lnTo>
                      <a:pt x="1265" y="486"/>
                    </a:lnTo>
                    <a:lnTo>
                      <a:pt x="1265" y="489"/>
                    </a:lnTo>
                    <a:lnTo>
                      <a:pt x="1273" y="489"/>
                    </a:lnTo>
                    <a:lnTo>
                      <a:pt x="1299" y="489"/>
                    </a:lnTo>
                    <a:lnTo>
                      <a:pt x="1299" y="503"/>
                    </a:lnTo>
                    <a:lnTo>
                      <a:pt x="1311" y="503"/>
                    </a:lnTo>
                    <a:lnTo>
                      <a:pt x="1311" y="513"/>
                    </a:lnTo>
                    <a:lnTo>
                      <a:pt x="1407" y="513"/>
                    </a:lnTo>
                    <a:lnTo>
                      <a:pt x="1407" y="525"/>
                    </a:lnTo>
                    <a:lnTo>
                      <a:pt x="1423" y="525"/>
                    </a:lnTo>
                    <a:lnTo>
                      <a:pt x="1423" y="531"/>
                    </a:lnTo>
                    <a:lnTo>
                      <a:pt x="1458" y="531"/>
                    </a:lnTo>
                    <a:lnTo>
                      <a:pt x="1458" y="537"/>
                    </a:lnTo>
                    <a:lnTo>
                      <a:pt x="1480" y="537"/>
                    </a:lnTo>
                    <a:lnTo>
                      <a:pt x="1480" y="545"/>
                    </a:lnTo>
                    <a:lnTo>
                      <a:pt x="1493" y="545"/>
                    </a:lnTo>
                    <a:lnTo>
                      <a:pt x="1493" y="551"/>
                    </a:lnTo>
                    <a:lnTo>
                      <a:pt x="1519" y="551"/>
                    </a:lnTo>
                    <a:lnTo>
                      <a:pt x="1519" y="559"/>
                    </a:lnTo>
                    <a:lnTo>
                      <a:pt x="1576" y="559"/>
                    </a:lnTo>
                    <a:lnTo>
                      <a:pt x="1597" y="559"/>
                    </a:lnTo>
                    <a:lnTo>
                      <a:pt x="1597" y="565"/>
                    </a:lnTo>
                    <a:lnTo>
                      <a:pt x="1605" y="565"/>
                    </a:lnTo>
                    <a:lnTo>
                      <a:pt x="1605" y="571"/>
                    </a:lnTo>
                    <a:lnTo>
                      <a:pt x="1619" y="571"/>
                    </a:lnTo>
                    <a:lnTo>
                      <a:pt x="1619" y="581"/>
                    </a:lnTo>
                    <a:lnTo>
                      <a:pt x="1627" y="581"/>
                    </a:lnTo>
                    <a:lnTo>
                      <a:pt x="1643" y="581"/>
                    </a:lnTo>
                    <a:lnTo>
                      <a:pt x="1643" y="593"/>
                    </a:lnTo>
                    <a:lnTo>
                      <a:pt x="1656" y="593"/>
                    </a:lnTo>
                    <a:lnTo>
                      <a:pt x="1656" y="599"/>
                    </a:lnTo>
                    <a:lnTo>
                      <a:pt x="1678" y="599"/>
                    </a:lnTo>
                    <a:lnTo>
                      <a:pt x="1678" y="608"/>
                    </a:lnTo>
                    <a:lnTo>
                      <a:pt x="1727" y="608"/>
                    </a:lnTo>
                    <a:lnTo>
                      <a:pt x="1727" y="620"/>
                    </a:lnTo>
                    <a:lnTo>
                      <a:pt x="1747" y="620"/>
                    </a:lnTo>
                    <a:lnTo>
                      <a:pt x="1747" y="634"/>
                    </a:lnTo>
                    <a:lnTo>
                      <a:pt x="1884" y="634"/>
                    </a:lnTo>
                    <a:lnTo>
                      <a:pt x="1884" y="672"/>
                    </a:lnTo>
                    <a:lnTo>
                      <a:pt x="1894" y="672"/>
                    </a:lnTo>
                    <a:lnTo>
                      <a:pt x="1894" y="690"/>
                    </a:lnTo>
                    <a:lnTo>
                      <a:pt x="1906" y="690"/>
                    </a:lnTo>
                    <a:lnTo>
                      <a:pt x="1906" y="698"/>
                    </a:lnTo>
                    <a:lnTo>
                      <a:pt x="1906" y="714"/>
                    </a:lnTo>
                    <a:lnTo>
                      <a:pt x="2283" y="714"/>
                    </a:lnTo>
                  </a:path>
                </a:pathLst>
              </a:custGeom>
              <a:noFill/>
              <a:ln w="1587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4" name="Freeform 574"/>
              <p:cNvSpPr>
                <a:spLocks/>
              </p:cNvSpPr>
              <p:nvPr/>
            </p:nvSpPr>
            <p:spPr bwMode="auto">
              <a:xfrm>
                <a:off x="2620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0 w 25"/>
                  <a:gd name="T5" fmla="*/ 8 h 25"/>
                  <a:gd name="T6" fmla="*/ 4 w 25"/>
                  <a:gd name="T7" fmla="*/ 4 h 25"/>
                  <a:gd name="T8" fmla="*/ 7 w 25"/>
                  <a:gd name="T9" fmla="*/ 0 h 25"/>
                  <a:gd name="T10" fmla="*/ 11 w 25"/>
                  <a:gd name="T11" fmla="*/ 0 h 25"/>
                  <a:gd name="T12" fmla="*/ 11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3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1 w 25"/>
                  <a:gd name="T31" fmla="*/ 25 h 25"/>
                  <a:gd name="T32" fmla="*/ 11 w 25"/>
                  <a:gd name="T33" fmla="*/ 25 h 25"/>
                  <a:gd name="T34" fmla="*/ 7 w 25"/>
                  <a:gd name="T35" fmla="*/ 24 h 25"/>
                  <a:gd name="T36" fmla="*/ 4 w 25"/>
                  <a:gd name="T37" fmla="*/ 22 h 25"/>
                  <a:gd name="T38" fmla="*/ 0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5" name="Freeform 575"/>
              <p:cNvSpPr>
                <a:spLocks/>
              </p:cNvSpPr>
              <p:nvPr/>
            </p:nvSpPr>
            <p:spPr bwMode="auto">
              <a:xfrm>
                <a:off x="2527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6" name="Freeform 576"/>
              <p:cNvSpPr>
                <a:spLocks/>
              </p:cNvSpPr>
              <p:nvPr/>
            </p:nvSpPr>
            <p:spPr bwMode="auto">
              <a:xfrm>
                <a:off x="2511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4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4 w 26"/>
                  <a:gd name="T27" fmla="*/ 22 h 25"/>
                  <a:gd name="T28" fmla="*/ 18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7" name="Freeform 577"/>
              <p:cNvSpPr>
                <a:spLocks/>
              </p:cNvSpPr>
              <p:nvPr/>
            </p:nvSpPr>
            <p:spPr bwMode="auto">
              <a:xfrm>
                <a:off x="2472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8" name="Freeform 578"/>
              <p:cNvSpPr>
                <a:spLocks/>
              </p:cNvSpPr>
              <p:nvPr/>
            </p:nvSpPr>
            <p:spPr bwMode="auto">
              <a:xfrm>
                <a:off x="2449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7 w 25"/>
                  <a:gd name="T9" fmla="*/ 0 h 25"/>
                  <a:gd name="T10" fmla="*/ 13 w 25"/>
                  <a:gd name="T11" fmla="*/ 0 h 25"/>
                  <a:gd name="T12" fmla="*/ 13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7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19" name="Freeform 579"/>
              <p:cNvSpPr>
                <a:spLocks/>
              </p:cNvSpPr>
              <p:nvPr/>
            </p:nvSpPr>
            <p:spPr bwMode="auto">
              <a:xfrm>
                <a:off x="2456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0" name="Freeform 580"/>
              <p:cNvSpPr>
                <a:spLocks/>
              </p:cNvSpPr>
              <p:nvPr/>
            </p:nvSpPr>
            <p:spPr bwMode="auto">
              <a:xfrm>
                <a:off x="2453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0 w 25"/>
                  <a:gd name="T5" fmla="*/ 8 h 25"/>
                  <a:gd name="T6" fmla="*/ 3 w 25"/>
                  <a:gd name="T7" fmla="*/ 4 h 25"/>
                  <a:gd name="T8" fmla="*/ 7 w 25"/>
                  <a:gd name="T9" fmla="*/ 0 h 25"/>
                  <a:gd name="T10" fmla="*/ 11 w 25"/>
                  <a:gd name="T11" fmla="*/ 0 h 25"/>
                  <a:gd name="T12" fmla="*/ 11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3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1 w 25"/>
                  <a:gd name="T31" fmla="*/ 25 h 25"/>
                  <a:gd name="T32" fmla="*/ 11 w 25"/>
                  <a:gd name="T33" fmla="*/ 25 h 25"/>
                  <a:gd name="T34" fmla="*/ 7 w 25"/>
                  <a:gd name="T35" fmla="*/ 24 h 25"/>
                  <a:gd name="T36" fmla="*/ 3 w 25"/>
                  <a:gd name="T37" fmla="*/ 22 h 25"/>
                  <a:gd name="T38" fmla="*/ 0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1" name="Freeform 581"/>
              <p:cNvSpPr>
                <a:spLocks/>
              </p:cNvSpPr>
              <p:nvPr/>
            </p:nvSpPr>
            <p:spPr bwMode="auto">
              <a:xfrm>
                <a:off x="2419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2" name="Freeform 582"/>
              <p:cNvSpPr>
                <a:spLocks/>
              </p:cNvSpPr>
              <p:nvPr/>
            </p:nvSpPr>
            <p:spPr bwMode="auto">
              <a:xfrm>
                <a:off x="2407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20 w 26"/>
                  <a:gd name="T15" fmla="*/ 0 h 25"/>
                  <a:gd name="T16" fmla="*/ 24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4 w 26"/>
                  <a:gd name="T27" fmla="*/ 22 h 25"/>
                  <a:gd name="T28" fmla="*/ 20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3" name="Freeform 583"/>
              <p:cNvSpPr>
                <a:spLocks/>
              </p:cNvSpPr>
              <p:nvPr/>
            </p:nvSpPr>
            <p:spPr bwMode="auto">
              <a:xfrm>
                <a:off x="2396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3 w 25"/>
                  <a:gd name="T7" fmla="*/ 4 h 25"/>
                  <a:gd name="T8" fmla="*/ 7 w 25"/>
                  <a:gd name="T9" fmla="*/ 0 h 25"/>
                  <a:gd name="T10" fmla="*/ 13 w 25"/>
                  <a:gd name="T11" fmla="*/ 0 h 25"/>
                  <a:gd name="T12" fmla="*/ 13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7 w 25"/>
                  <a:gd name="T35" fmla="*/ 24 h 25"/>
                  <a:gd name="T36" fmla="*/ 3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4" name="Freeform 584"/>
              <p:cNvSpPr>
                <a:spLocks/>
              </p:cNvSpPr>
              <p:nvPr/>
            </p:nvSpPr>
            <p:spPr bwMode="auto">
              <a:xfrm>
                <a:off x="2384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4 w 25"/>
                  <a:gd name="T11" fmla="*/ 0 h 25"/>
                  <a:gd name="T12" fmla="*/ 14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5" name="Freeform 585"/>
              <p:cNvSpPr>
                <a:spLocks/>
              </p:cNvSpPr>
              <p:nvPr/>
            </p:nvSpPr>
            <p:spPr bwMode="auto">
              <a:xfrm>
                <a:off x="2382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4 w 25"/>
                  <a:gd name="T11" fmla="*/ 0 h 25"/>
                  <a:gd name="T12" fmla="*/ 14 w 25"/>
                  <a:gd name="T13" fmla="*/ 0 h 25"/>
                  <a:gd name="T14" fmla="*/ 17 w 25"/>
                  <a:gd name="T15" fmla="*/ 0 h 25"/>
                  <a:gd name="T16" fmla="*/ 23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3 w 25"/>
                  <a:gd name="T27" fmla="*/ 22 h 25"/>
                  <a:gd name="T28" fmla="*/ 17 w 25"/>
                  <a:gd name="T29" fmla="*/ 24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6" name="Freeform 586"/>
              <p:cNvSpPr>
                <a:spLocks/>
              </p:cNvSpPr>
              <p:nvPr/>
            </p:nvSpPr>
            <p:spPr bwMode="auto">
              <a:xfrm>
                <a:off x="2380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4 w 25"/>
                  <a:gd name="T11" fmla="*/ 0 h 25"/>
                  <a:gd name="T12" fmla="*/ 14 w 25"/>
                  <a:gd name="T13" fmla="*/ 0 h 25"/>
                  <a:gd name="T14" fmla="*/ 18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8 w 25"/>
                  <a:gd name="T29" fmla="*/ 24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7" name="Freeform 587"/>
              <p:cNvSpPr>
                <a:spLocks/>
              </p:cNvSpPr>
              <p:nvPr/>
            </p:nvSpPr>
            <p:spPr bwMode="auto">
              <a:xfrm>
                <a:off x="2372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8" name="Freeform 588"/>
              <p:cNvSpPr>
                <a:spLocks/>
              </p:cNvSpPr>
              <p:nvPr/>
            </p:nvSpPr>
            <p:spPr bwMode="auto">
              <a:xfrm>
                <a:off x="2368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29" name="Freeform 589"/>
              <p:cNvSpPr>
                <a:spLocks/>
              </p:cNvSpPr>
              <p:nvPr/>
            </p:nvSpPr>
            <p:spPr bwMode="auto">
              <a:xfrm>
                <a:off x="2356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0" name="Freeform 590"/>
              <p:cNvSpPr>
                <a:spLocks/>
              </p:cNvSpPr>
              <p:nvPr/>
            </p:nvSpPr>
            <p:spPr bwMode="auto">
              <a:xfrm>
                <a:off x="2352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1" name="Freeform 591"/>
              <p:cNvSpPr>
                <a:spLocks/>
              </p:cNvSpPr>
              <p:nvPr/>
            </p:nvSpPr>
            <p:spPr bwMode="auto">
              <a:xfrm>
                <a:off x="2344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2" name="Freeform 592"/>
              <p:cNvSpPr>
                <a:spLocks/>
              </p:cNvSpPr>
              <p:nvPr/>
            </p:nvSpPr>
            <p:spPr bwMode="auto">
              <a:xfrm>
                <a:off x="2339" y="1526"/>
                <a:ext cx="27" cy="25"/>
              </a:xfrm>
              <a:custGeom>
                <a:avLst/>
                <a:gdLst>
                  <a:gd name="T0" fmla="*/ 0 w 27"/>
                  <a:gd name="T1" fmla="*/ 12 h 25"/>
                  <a:gd name="T2" fmla="*/ 0 w 27"/>
                  <a:gd name="T3" fmla="*/ 12 h 25"/>
                  <a:gd name="T4" fmla="*/ 2 w 27"/>
                  <a:gd name="T5" fmla="*/ 8 h 25"/>
                  <a:gd name="T6" fmla="*/ 3 w 27"/>
                  <a:gd name="T7" fmla="*/ 4 h 25"/>
                  <a:gd name="T8" fmla="*/ 7 w 27"/>
                  <a:gd name="T9" fmla="*/ 0 h 25"/>
                  <a:gd name="T10" fmla="*/ 13 w 27"/>
                  <a:gd name="T11" fmla="*/ 0 h 25"/>
                  <a:gd name="T12" fmla="*/ 13 w 27"/>
                  <a:gd name="T13" fmla="*/ 0 h 25"/>
                  <a:gd name="T14" fmla="*/ 19 w 27"/>
                  <a:gd name="T15" fmla="*/ 0 h 25"/>
                  <a:gd name="T16" fmla="*/ 23 w 27"/>
                  <a:gd name="T17" fmla="*/ 4 h 25"/>
                  <a:gd name="T18" fmla="*/ 25 w 27"/>
                  <a:gd name="T19" fmla="*/ 8 h 25"/>
                  <a:gd name="T20" fmla="*/ 27 w 27"/>
                  <a:gd name="T21" fmla="*/ 12 h 25"/>
                  <a:gd name="T22" fmla="*/ 27 w 27"/>
                  <a:gd name="T23" fmla="*/ 12 h 25"/>
                  <a:gd name="T24" fmla="*/ 25 w 27"/>
                  <a:gd name="T25" fmla="*/ 18 h 25"/>
                  <a:gd name="T26" fmla="*/ 23 w 27"/>
                  <a:gd name="T27" fmla="*/ 22 h 25"/>
                  <a:gd name="T28" fmla="*/ 19 w 27"/>
                  <a:gd name="T29" fmla="*/ 24 h 25"/>
                  <a:gd name="T30" fmla="*/ 13 w 27"/>
                  <a:gd name="T31" fmla="*/ 25 h 25"/>
                  <a:gd name="T32" fmla="*/ 13 w 27"/>
                  <a:gd name="T33" fmla="*/ 25 h 25"/>
                  <a:gd name="T34" fmla="*/ 7 w 27"/>
                  <a:gd name="T35" fmla="*/ 24 h 25"/>
                  <a:gd name="T36" fmla="*/ 3 w 27"/>
                  <a:gd name="T37" fmla="*/ 22 h 25"/>
                  <a:gd name="T38" fmla="*/ 2 w 27"/>
                  <a:gd name="T39" fmla="*/ 18 h 25"/>
                  <a:gd name="T40" fmla="*/ 0 w 27"/>
                  <a:gd name="T41" fmla="*/ 12 h 25"/>
                  <a:gd name="T42" fmla="*/ 0 w 27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"/>
                  <a:gd name="T67" fmla="*/ 0 h 25"/>
                  <a:gd name="T68" fmla="*/ 27 w 27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4"/>
                    </a:ln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3" name="Freeform 593"/>
              <p:cNvSpPr>
                <a:spLocks/>
              </p:cNvSpPr>
              <p:nvPr/>
            </p:nvSpPr>
            <p:spPr bwMode="auto">
              <a:xfrm>
                <a:off x="2335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7 w 25"/>
                  <a:gd name="T9" fmla="*/ 0 h 25"/>
                  <a:gd name="T10" fmla="*/ 13 w 25"/>
                  <a:gd name="T11" fmla="*/ 0 h 25"/>
                  <a:gd name="T12" fmla="*/ 13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3 w 25"/>
                  <a:gd name="T31" fmla="*/ 25 h 25"/>
                  <a:gd name="T32" fmla="*/ 13 w 25"/>
                  <a:gd name="T33" fmla="*/ 25 h 25"/>
                  <a:gd name="T34" fmla="*/ 7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4" name="Freeform 594"/>
              <p:cNvSpPr>
                <a:spLocks/>
              </p:cNvSpPr>
              <p:nvPr/>
            </p:nvSpPr>
            <p:spPr bwMode="auto">
              <a:xfrm>
                <a:off x="2321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4 w 25"/>
                  <a:gd name="T11" fmla="*/ 0 h 25"/>
                  <a:gd name="T12" fmla="*/ 14 w 25"/>
                  <a:gd name="T13" fmla="*/ 0 h 25"/>
                  <a:gd name="T14" fmla="*/ 18 w 25"/>
                  <a:gd name="T15" fmla="*/ 0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5 w 25"/>
                  <a:gd name="T25" fmla="*/ 18 h 25"/>
                  <a:gd name="T26" fmla="*/ 21 w 25"/>
                  <a:gd name="T27" fmla="*/ 22 h 25"/>
                  <a:gd name="T28" fmla="*/ 18 w 25"/>
                  <a:gd name="T29" fmla="*/ 24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2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5" name="Freeform 595"/>
              <p:cNvSpPr>
                <a:spLocks/>
              </p:cNvSpPr>
              <p:nvPr/>
            </p:nvSpPr>
            <p:spPr bwMode="auto">
              <a:xfrm>
                <a:off x="2311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6" name="Freeform 596"/>
              <p:cNvSpPr>
                <a:spLocks/>
              </p:cNvSpPr>
              <p:nvPr/>
            </p:nvSpPr>
            <p:spPr bwMode="auto">
              <a:xfrm>
                <a:off x="2303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4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4 w 26"/>
                  <a:gd name="T27" fmla="*/ 22 h 25"/>
                  <a:gd name="T28" fmla="*/ 18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7" name="Freeform 597"/>
              <p:cNvSpPr>
                <a:spLocks/>
              </p:cNvSpPr>
              <p:nvPr/>
            </p:nvSpPr>
            <p:spPr bwMode="auto">
              <a:xfrm>
                <a:off x="2299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8" name="Freeform 598"/>
              <p:cNvSpPr>
                <a:spLocks/>
              </p:cNvSpPr>
              <p:nvPr/>
            </p:nvSpPr>
            <p:spPr bwMode="auto">
              <a:xfrm>
                <a:off x="2287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4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4 w 26"/>
                  <a:gd name="T27" fmla="*/ 22 h 25"/>
                  <a:gd name="T28" fmla="*/ 18 w 26"/>
                  <a:gd name="T29" fmla="*/ 24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39" name="Freeform 599"/>
              <p:cNvSpPr>
                <a:spLocks/>
              </p:cNvSpPr>
              <p:nvPr/>
            </p:nvSpPr>
            <p:spPr bwMode="auto">
              <a:xfrm>
                <a:off x="2282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0 w 25"/>
                  <a:gd name="T5" fmla="*/ 8 h 25"/>
                  <a:gd name="T6" fmla="*/ 2 w 25"/>
                  <a:gd name="T7" fmla="*/ 4 h 25"/>
                  <a:gd name="T8" fmla="*/ 7 w 25"/>
                  <a:gd name="T9" fmla="*/ 0 h 25"/>
                  <a:gd name="T10" fmla="*/ 11 w 25"/>
                  <a:gd name="T11" fmla="*/ 0 h 25"/>
                  <a:gd name="T12" fmla="*/ 11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3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1 w 25"/>
                  <a:gd name="T31" fmla="*/ 25 h 25"/>
                  <a:gd name="T32" fmla="*/ 11 w 25"/>
                  <a:gd name="T33" fmla="*/ 25 h 25"/>
                  <a:gd name="T34" fmla="*/ 7 w 25"/>
                  <a:gd name="T35" fmla="*/ 24 h 25"/>
                  <a:gd name="T36" fmla="*/ 2 w 25"/>
                  <a:gd name="T37" fmla="*/ 22 h 25"/>
                  <a:gd name="T38" fmla="*/ 0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5"/>
                    </a:lnTo>
                    <a:lnTo>
                      <a:pt x="7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0" name="Freeform 600"/>
              <p:cNvSpPr>
                <a:spLocks/>
              </p:cNvSpPr>
              <p:nvPr/>
            </p:nvSpPr>
            <p:spPr bwMode="auto">
              <a:xfrm>
                <a:off x="2272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0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3 w 25"/>
                  <a:gd name="T25" fmla="*/ 18 h 25"/>
                  <a:gd name="T26" fmla="*/ 21 w 25"/>
                  <a:gd name="T27" fmla="*/ 22 h 25"/>
                  <a:gd name="T28" fmla="*/ 17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0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1" name="Freeform 601"/>
              <p:cNvSpPr>
                <a:spLocks/>
              </p:cNvSpPr>
              <p:nvPr/>
            </p:nvSpPr>
            <p:spPr bwMode="auto">
              <a:xfrm>
                <a:off x="2266" y="1526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0 w 25"/>
                  <a:gd name="T3" fmla="*/ 12 h 25"/>
                  <a:gd name="T4" fmla="*/ 0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18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2 h 25"/>
                  <a:gd name="T22" fmla="*/ 25 w 25"/>
                  <a:gd name="T23" fmla="*/ 12 h 25"/>
                  <a:gd name="T24" fmla="*/ 23 w 25"/>
                  <a:gd name="T25" fmla="*/ 18 h 25"/>
                  <a:gd name="T26" fmla="*/ 21 w 25"/>
                  <a:gd name="T27" fmla="*/ 22 h 25"/>
                  <a:gd name="T28" fmla="*/ 18 w 25"/>
                  <a:gd name="T29" fmla="*/ 24 h 25"/>
                  <a:gd name="T30" fmla="*/ 12 w 25"/>
                  <a:gd name="T31" fmla="*/ 25 h 25"/>
                  <a:gd name="T32" fmla="*/ 12 w 25"/>
                  <a:gd name="T33" fmla="*/ 25 h 25"/>
                  <a:gd name="T34" fmla="*/ 8 w 25"/>
                  <a:gd name="T35" fmla="*/ 24 h 25"/>
                  <a:gd name="T36" fmla="*/ 4 w 25"/>
                  <a:gd name="T37" fmla="*/ 22 h 25"/>
                  <a:gd name="T38" fmla="*/ 0 w 25"/>
                  <a:gd name="T39" fmla="*/ 18 h 25"/>
                  <a:gd name="T40" fmla="*/ 0 w 25"/>
                  <a:gd name="T41" fmla="*/ 12 h 25"/>
                  <a:gd name="T42" fmla="*/ 0 w 25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2" name="Freeform 602"/>
              <p:cNvSpPr>
                <a:spLocks/>
              </p:cNvSpPr>
              <p:nvPr/>
            </p:nvSpPr>
            <p:spPr bwMode="auto">
              <a:xfrm>
                <a:off x="2254" y="1526"/>
                <a:ext cx="28" cy="25"/>
              </a:xfrm>
              <a:custGeom>
                <a:avLst/>
                <a:gdLst>
                  <a:gd name="T0" fmla="*/ 0 w 28"/>
                  <a:gd name="T1" fmla="*/ 12 h 25"/>
                  <a:gd name="T2" fmla="*/ 0 w 28"/>
                  <a:gd name="T3" fmla="*/ 12 h 25"/>
                  <a:gd name="T4" fmla="*/ 2 w 28"/>
                  <a:gd name="T5" fmla="*/ 8 h 25"/>
                  <a:gd name="T6" fmla="*/ 4 w 28"/>
                  <a:gd name="T7" fmla="*/ 4 h 25"/>
                  <a:gd name="T8" fmla="*/ 8 w 28"/>
                  <a:gd name="T9" fmla="*/ 0 h 25"/>
                  <a:gd name="T10" fmla="*/ 14 w 28"/>
                  <a:gd name="T11" fmla="*/ 0 h 25"/>
                  <a:gd name="T12" fmla="*/ 14 w 28"/>
                  <a:gd name="T13" fmla="*/ 0 h 25"/>
                  <a:gd name="T14" fmla="*/ 20 w 28"/>
                  <a:gd name="T15" fmla="*/ 0 h 25"/>
                  <a:gd name="T16" fmla="*/ 24 w 28"/>
                  <a:gd name="T17" fmla="*/ 4 h 25"/>
                  <a:gd name="T18" fmla="*/ 26 w 28"/>
                  <a:gd name="T19" fmla="*/ 8 h 25"/>
                  <a:gd name="T20" fmla="*/ 28 w 28"/>
                  <a:gd name="T21" fmla="*/ 12 h 25"/>
                  <a:gd name="T22" fmla="*/ 28 w 28"/>
                  <a:gd name="T23" fmla="*/ 12 h 25"/>
                  <a:gd name="T24" fmla="*/ 26 w 28"/>
                  <a:gd name="T25" fmla="*/ 18 h 25"/>
                  <a:gd name="T26" fmla="*/ 24 w 28"/>
                  <a:gd name="T27" fmla="*/ 22 h 25"/>
                  <a:gd name="T28" fmla="*/ 20 w 28"/>
                  <a:gd name="T29" fmla="*/ 24 h 25"/>
                  <a:gd name="T30" fmla="*/ 14 w 28"/>
                  <a:gd name="T31" fmla="*/ 25 h 25"/>
                  <a:gd name="T32" fmla="*/ 14 w 28"/>
                  <a:gd name="T33" fmla="*/ 25 h 25"/>
                  <a:gd name="T34" fmla="*/ 8 w 28"/>
                  <a:gd name="T35" fmla="*/ 24 h 25"/>
                  <a:gd name="T36" fmla="*/ 4 w 28"/>
                  <a:gd name="T37" fmla="*/ 22 h 25"/>
                  <a:gd name="T38" fmla="*/ 2 w 28"/>
                  <a:gd name="T39" fmla="*/ 18 h 25"/>
                  <a:gd name="T40" fmla="*/ 0 w 28"/>
                  <a:gd name="T41" fmla="*/ 12 h 25"/>
                  <a:gd name="T42" fmla="*/ 0 w 28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5"/>
                  <a:gd name="T68" fmla="*/ 28 w 28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4"/>
                    </a:lnTo>
                    <a:lnTo>
                      <a:pt x="14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3" name="Freeform 603"/>
              <p:cNvSpPr>
                <a:spLocks/>
              </p:cNvSpPr>
              <p:nvPr/>
            </p:nvSpPr>
            <p:spPr bwMode="auto">
              <a:xfrm>
                <a:off x="2248" y="1526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2 h 25"/>
                  <a:gd name="T28" fmla="*/ 18 w 26"/>
                  <a:gd name="T29" fmla="*/ 24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4 h 25"/>
                  <a:gd name="T36" fmla="*/ 4 w 26"/>
                  <a:gd name="T37" fmla="*/ 22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4" name="Freeform 604"/>
              <p:cNvSpPr>
                <a:spLocks/>
              </p:cNvSpPr>
              <p:nvPr/>
            </p:nvSpPr>
            <p:spPr bwMode="auto">
              <a:xfrm>
                <a:off x="2238" y="1502"/>
                <a:ext cx="26" cy="28"/>
              </a:xfrm>
              <a:custGeom>
                <a:avLst/>
                <a:gdLst>
                  <a:gd name="T0" fmla="*/ 0 w 26"/>
                  <a:gd name="T1" fmla="*/ 14 h 28"/>
                  <a:gd name="T2" fmla="*/ 0 w 26"/>
                  <a:gd name="T3" fmla="*/ 14 h 28"/>
                  <a:gd name="T4" fmla="*/ 0 w 26"/>
                  <a:gd name="T5" fmla="*/ 8 h 28"/>
                  <a:gd name="T6" fmla="*/ 4 w 26"/>
                  <a:gd name="T7" fmla="*/ 4 h 28"/>
                  <a:gd name="T8" fmla="*/ 8 w 26"/>
                  <a:gd name="T9" fmla="*/ 2 h 28"/>
                  <a:gd name="T10" fmla="*/ 12 w 26"/>
                  <a:gd name="T11" fmla="*/ 0 h 28"/>
                  <a:gd name="T12" fmla="*/ 12 w 26"/>
                  <a:gd name="T13" fmla="*/ 0 h 28"/>
                  <a:gd name="T14" fmla="*/ 18 w 26"/>
                  <a:gd name="T15" fmla="*/ 2 h 28"/>
                  <a:gd name="T16" fmla="*/ 22 w 26"/>
                  <a:gd name="T17" fmla="*/ 4 h 28"/>
                  <a:gd name="T18" fmla="*/ 24 w 26"/>
                  <a:gd name="T19" fmla="*/ 8 h 28"/>
                  <a:gd name="T20" fmla="*/ 26 w 26"/>
                  <a:gd name="T21" fmla="*/ 14 h 28"/>
                  <a:gd name="T22" fmla="*/ 26 w 26"/>
                  <a:gd name="T23" fmla="*/ 14 h 28"/>
                  <a:gd name="T24" fmla="*/ 24 w 26"/>
                  <a:gd name="T25" fmla="*/ 20 h 28"/>
                  <a:gd name="T26" fmla="*/ 22 w 26"/>
                  <a:gd name="T27" fmla="*/ 24 h 28"/>
                  <a:gd name="T28" fmla="*/ 18 w 26"/>
                  <a:gd name="T29" fmla="*/ 26 h 28"/>
                  <a:gd name="T30" fmla="*/ 12 w 26"/>
                  <a:gd name="T31" fmla="*/ 28 h 28"/>
                  <a:gd name="T32" fmla="*/ 12 w 26"/>
                  <a:gd name="T33" fmla="*/ 28 h 28"/>
                  <a:gd name="T34" fmla="*/ 8 w 26"/>
                  <a:gd name="T35" fmla="*/ 26 h 28"/>
                  <a:gd name="T36" fmla="*/ 4 w 26"/>
                  <a:gd name="T37" fmla="*/ 24 h 28"/>
                  <a:gd name="T38" fmla="*/ 0 w 26"/>
                  <a:gd name="T39" fmla="*/ 20 h 28"/>
                  <a:gd name="T40" fmla="*/ 0 w 26"/>
                  <a:gd name="T41" fmla="*/ 14 h 28"/>
                  <a:gd name="T42" fmla="*/ 0 w 26"/>
                  <a:gd name="T43" fmla="*/ 14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8"/>
                  <a:gd name="T68" fmla="*/ 26 w 26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8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5" name="Freeform 605"/>
              <p:cNvSpPr>
                <a:spLocks/>
              </p:cNvSpPr>
              <p:nvPr/>
            </p:nvSpPr>
            <p:spPr bwMode="auto">
              <a:xfrm>
                <a:off x="2219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6" name="Freeform 606"/>
              <p:cNvSpPr>
                <a:spLocks/>
              </p:cNvSpPr>
              <p:nvPr/>
            </p:nvSpPr>
            <p:spPr bwMode="auto">
              <a:xfrm>
                <a:off x="2209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8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8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7" name="Freeform 607"/>
              <p:cNvSpPr>
                <a:spLocks/>
              </p:cNvSpPr>
              <p:nvPr/>
            </p:nvSpPr>
            <p:spPr bwMode="auto">
              <a:xfrm>
                <a:off x="2207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0 h 26"/>
                  <a:gd name="T16" fmla="*/ 22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2 w 25"/>
                  <a:gd name="T27" fmla="*/ 22 h 26"/>
                  <a:gd name="T28" fmla="*/ 1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8" name="Freeform 608"/>
              <p:cNvSpPr>
                <a:spLocks/>
              </p:cNvSpPr>
              <p:nvPr/>
            </p:nvSpPr>
            <p:spPr bwMode="auto">
              <a:xfrm>
                <a:off x="2199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2 w 26"/>
                  <a:gd name="T7" fmla="*/ 2 h 26"/>
                  <a:gd name="T8" fmla="*/ 6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6 w 26"/>
                  <a:gd name="T35" fmla="*/ 24 h 26"/>
                  <a:gd name="T36" fmla="*/ 2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49" name="Freeform 609"/>
              <p:cNvSpPr>
                <a:spLocks/>
              </p:cNvSpPr>
              <p:nvPr/>
            </p:nvSpPr>
            <p:spPr bwMode="auto">
              <a:xfrm>
                <a:off x="2183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4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4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0" name="Freeform 610"/>
              <p:cNvSpPr>
                <a:spLocks/>
              </p:cNvSpPr>
              <p:nvPr/>
            </p:nvSpPr>
            <p:spPr bwMode="auto">
              <a:xfrm>
                <a:off x="2175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1" name="Freeform 611"/>
              <p:cNvSpPr>
                <a:spLocks/>
              </p:cNvSpPr>
              <p:nvPr/>
            </p:nvSpPr>
            <p:spPr bwMode="auto">
              <a:xfrm>
                <a:off x="2173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2" name="Freeform 612"/>
              <p:cNvSpPr>
                <a:spLocks/>
              </p:cNvSpPr>
              <p:nvPr/>
            </p:nvSpPr>
            <p:spPr bwMode="auto">
              <a:xfrm>
                <a:off x="2172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3 w 25"/>
                  <a:gd name="T7" fmla="*/ 2 h 26"/>
                  <a:gd name="T8" fmla="*/ 7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7 w 25"/>
                  <a:gd name="T35" fmla="*/ 24 h 26"/>
                  <a:gd name="T36" fmla="*/ 3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3" name="Freeform 613"/>
              <p:cNvSpPr>
                <a:spLocks/>
              </p:cNvSpPr>
              <p:nvPr/>
            </p:nvSpPr>
            <p:spPr bwMode="auto">
              <a:xfrm>
                <a:off x="2164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4" name="Freeform 614"/>
              <p:cNvSpPr>
                <a:spLocks/>
              </p:cNvSpPr>
              <p:nvPr/>
            </p:nvSpPr>
            <p:spPr bwMode="auto">
              <a:xfrm>
                <a:off x="2154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5" name="Freeform 615"/>
              <p:cNvSpPr>
                <a:spLocks/>
              </p:cNvSpPr>
              <p:nvPr/>
            </p:nvSpPr>
            <p:spPr bwMode="auto">
              <a:xfrm>
                <a:off x="2138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6" name="Freeform 616"/>
              <p:cNvSpPr>
                <a:spLocks/>
              </p:cNvSpPr>
              <p:nvPr/>
            </p:nvSpPr>
            <p:spPr bwMode="auto">
              <a:xfrm>
                <a:off x="2136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7" name="Freeform 617"/>
              <p:cNvSpPr>
                <a:spLocks/>
              </p:cNvSpPr>
              <p:nvPr/>
            </p:nvSpPr>
            <p:spPr bwMode="auto">
              <a:xfrm>
                <a:off x="2126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8" name="Freeform 618"/>
              <p:cNvSpPr>
                <a:spLocks/>
              </p:cNvSpPr>
              <p:nvPr/>
            </p:nvSpPr>
            <p:spPr bwMode="auto">
              <a:xfrm>
                <a:off x="2120" y="144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4 w 26"/>
                  <a:gd name="T17" fmla="*/ 2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4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59" name="Freeform 619"/>
              <p:cNvSpPr>
                <a:spLocks/>
              </p:cNvSpPr>
              <p:nvPr/>
            </p:nvSpPr>
            <p:spPr bwMode="auto">
              <a:xfrm>
                <a:off x="2113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3 w 25"/>
                  <a:gd name="T7" fmla="*/ 2 h 26"/>
                  <a:gd name="T8" fmla="*/ 7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7 w 25"/>
                  <a:gd name="T35" fmla="*/ 24 h 26"/>
                  <a:gd name="T36" fmla="*/ 3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0" name="Freeform 620"/>
              <p:cNvSpPr>
                <a:spLocks/>
              </p:cNvSpPr>
              <p:nvPr/>
            </p:nvSpPr>
            <p:spPr bwMode="auto">
              <a:xfrm>
                <a:off x="2111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1" name="Freeform 621"/>
              <p:cNvSpPr>
                <a:spLocks/>
              </p:cNvSpPr>
              <p:nvPr/>
            </p:nvSpPr>
            <p:spPr bwMode="auto">
              <a:xfrm>
                <a:off x="2109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2" name="Freeform 622"/>
              <p:cNvSpPr>
                <a:spLocks/>
              </p:cNvSpPr>
              <p:nvPr/>
            </p:nvSpPr>
            <p:spPr bwMode="auto">
              <a:xfrm>
                <a:off x="2105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3" name="Freeform 623"/>
              <p:cNvSpPr>
                <a:spLocks/>
              </p:cNvSpPr>
              <p:nvPr/>
            </p:nvSpPr>
            <p:spPr bwMode="auto">
              <a:xfrm>
                <a:off x="2099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4" name="Freeform 624"/>
              <p:cNvSpPr>
                <a:spLocks/>
              </p:cNvSpPr>
              <p:nvPr/>
            </p:nvSpPr>
            <p:spPr bwMode="auto">
              <a:xfrm>
                <a:off x="2095" y="1444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8 w 25"/>
                  <a:gd name="T15" fmla="*/ 0 h 26"/>
                  <a:gd name="T16" fmla="*/ 23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3 w 25"/>
                  <a:gd name="T27" fmla="*/ 22 h 26"/>
                  <a:gd name="T28" fmla="*/ 18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5" name="Freeform 625"/>
              <p:cNvSpPr>
                <a:spLocks/>
              </p:cNvSpPr>
              <p:nvPr/>
            </p:nvSpPr>
            <p:spPr bwMode="auto">
              <a:xfrm>
                <a:off x="2095" y="1429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13 h 25"/>
                  <a:gd name="T4" fmla="*/ 0 w 25"/>
                  <a:gd name="T5" fmla="*/ 7 h 25"/>
                  <a:gd name="T6" fmla="*/ 4 w 25"/>
                  <a:gd name="T7" fmla="*/ 3 h 25"/>
                  <a:gd name="T8" fmla="*/ 8 w 25"/>
                  <a:gd name="T9" fmla="*/ 2 h 25"/>
                  <a:gd name="T10" fmla="*/ 12 w 25"/>
                  <a:gd name="T11" fmla="*/ 0 h 25"/>
                  <a:gd name="T12" fmla="*/ 12 w 25"/>
                  <a:gd name="T13" fmla="*/ 0 h 25"/>
                  <a:gd name="T14" fmla="*/ 18 w 25"/>
                  <a:gd name="T15" fmla="*/ 2 h 25"/>
                  <a:gd name="T16" fmla="*/ 21 w 25"/>
                  <a:gd name="T17" fmla="*/ 3 h 25"/>
                  <a:gd name="T18" fmla="*/ 23 w 25"/>
                  <a:gd name="T19" fmla="*/ 7 h 25"/>
                  <a:gd name="T20" fmla="*/ 25 w 25"/>
                  <a:gd name="T21" fmla="*/ 13 h 25"/>
                  <a:gd name="T22" fmla="*/ 25 w 25"/>
                  <a:gd name="T23" fmla="*/ 13 h 25"/>
                  <a:gd name="T24" fmla="*/ 23 w 25"/>
                  <a:gd name="T25" fmla="*/ 17 h 25"/>
                  <a:gd name="T26" fmla="*/ 21 w 25"/>
                  <a:gd name="T27" fmla="*/ 21 h 25"/>
                  <a:gd name="T28" fmla="*/ 18 w 25"/>
                  <a:gd name="T29" fmla="*/ 25 h 25"/>
                  <a:gd name="T30" fmla="*/ 12 w 25"/>
                  <a:gd name="T31" fmla="*/ 25 h 25"/>
                  <a:gd name="T32" fmla="*/ 12 w 25"/>
                  <a:gd name="T33" fmla="*/ 25 h 25"/>
                  <a:gd name="T34" fmla="*/ 8 w 25"/>
                  <a:gd name="T35" fmla="*/ 25 h 25"/>
                  <a:gd name="T36" fmla="*/ 4 w 25"/>
                  <a:gd name="T37" fmla="*/ 21 h 25"/>
                  <a:gd name="T38" fmla="*/ 0 w 25"/>
                  <a:gd name="T39" fmla="*/ 17 h 25"/>
                  <a:gd name="T40" fmla="*/ 0 w 25"/>
                  <a:gd name="T41" fmla="*/ 13 h 25"/>
                  <a:gd name="T42" fmla="*/ 0 w 25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5" y="13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6" name="Freeform 626"/>
              <p:cNvSpPr>
                <a:spLocks/>
              </p:cNvSpPr>
              <p:nvPr/>
            </p:nvSpPr>
            <p:spPr bwMode="auto">
              <a:xfrm>
                <a:off x="2091" y="1429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13 h 25"/>
                  <a:gd name="T4" fmla="*/ 2 w 25"/>
                  <a:gd name="T5" fmla="*/ 7 h 25"/>
                  <a:gd name="T6" fmla="*/ 4 w 25"/>
                  <a:gd name="T7" fmla="*/ 3 h 25"/>
                  <a:gd name="T8" fmla="*/ 8 w 25"/>
                  <a:gd name="T9" fmla="*/ 2 h 25"/>
                  <a:gd name="T10" fmla="*/ 14 w 25"/>
                  <a:gd name="T11" fmla="*/ 0 h 25"/>
                  <a:gd name="T12" fmla="*/ 14 w 25"/>
                  <a:gd name="T13" fmla="*/ 0 h 25"/>
                  <a:gd name="T14" fmla="*/ 18 w 25"/>
                  <a:gd name="T15" fmla="*/ 2 h 25"/>
                  <a:gd name="T16" fmla="*/ 22 w 25"/>
                  <a:gd name="T17" fmla="*/ 3 h 25"/>
                  <a:gd name="T18" fmla="*/ 25 w 25"/>
                  <a:gd name="T19" fmla="*/ 7 h 25"/>
                  <a:gd name="T20" fmla="*/ 25 w 25"/>
                  <a:gd name="T21" fmla="*/ 13 h 25"/>
                  <a:gd name="T22" fmla="*/ 25 w 25"/>
                  <a:gd name="T23" fmla="*/ 13 h 25"/>
                  <a:gd name="T24" fmla="*/ 25 w 25"/>
                  <a:gd name="T25" fmla="*/ 17 h 25"/>
                  <a:gd name="T26" fmla="*/ 22 w 25"/>
                  <a:gd name="T27" fmla="*/ 21 h 25"/>
                  <a:gd name="T28" fmla="*/ 18 w 25"/>
                  <a:gd name="T29" fmla="*/ 25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5 h 25"/>
                  <a:gd name="T36" fmla="*/ 4 w 25"/>
                  <a:gd name="T37" fmla="*/ 21 h 25"/>
                  <a:gd name="T38" fmla="*/ 2 w 25"/>
                  <a:gd name="T39" fmla="*/ 17 h 25"/>
                  <a:gd name="T40" fmla="*/ 0 w 25"/>
                  <a:gd name="T41" fmla="*/ 13 h 25"/>
                  <a:gd name="T42" fmla="*/ 0 w 25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7" name="Freeform 627"/>
              <p:cNvSpPr>
                <a:spLocks/>
              </p:cNvSpPr>
              <p:nvPr/>
            </p:nvSpPr>
            <p:spPr bwMode="auto">
              <a:xfrm>
                <a:off x="2089" y="1429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0 w 26"/>
                  <a:gd name="T5" fmla="*/ 7 h 25"/>
                  <a:gd name="T6" fmla="*/ 4 w 26"/>
                  <a:gd name="T7" fmla="*/ 3 h 25"/>
                  <a:gd name="T8" fmla="*/ 8 w 26"/>
                  <a:gd name="T9" fmla="*/ 2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2 h 25"/>
                  <a:gd name="T16" fmla="*/ 22 w 26"/>
                  <a:gd name="T17" fmla="*/ 3 h 25"/>
                  <a:gd name="T18" fmla="*/ 24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4 w 26"/>
                  <a:gd name="T25" fmla="*/ 17 h 25"/>
                  <a:gd name="T26" fmla="*/ 22 w 26"/>
                  <a:gd name="T27" fmla="*/ 21 h 25"/>
                  <a:gd name="T28" fmla="*/ 18 w 26"/>
                  <a:gd name="T29" fmla="*/ 25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0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6" y="13"/>
                    </a:lnTo>
                    <a:lnTo>
                      <a:pt x="24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8" name="Freeform 628"/>
              <p:cNvSpPr>
                <a:spLocks/>
              </p:cNvSpPr>
              <p:nvPr/>
            </p:nvSpPr>
            <p:spPr bwMode="auto">
              <a:xfrm>
                <a:off x="2087" y="1429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2 w 26"/>
                  <a:gd name="T5" fmla="*/ 7 h 25"/>
                  <a:gd name="T6" fmla="*/ 4 w 26"/>
                  <a:gd name="T7" fmla="*/ 3 h 25"/>
                  <a:gd name="T8" fmla="*/ 8 w 26"/>
                  <a:gd name="T9" fmla="*/ 2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2 h 25"/>
                  <a:gd name="T16" fmla="*/ 24 w 26"/>
                  <a:gd name="T17" fmla="*/ 3 h 25"/>
                  <a:gd name="T18" fmla="*/ 26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6 w 26"/>
                  <a:gd name="T25" fmla="*/ 17 h 25"/>
                  <a:gd name="T26" fmla="*/ 24 w 26"/>
                  <a:gd name="T27" fmla="*/ 21 h 25"/>
                  <a:gd name="T28" fmla="*/ 18 w 26"/>
                  <a:gd name="T29" fmla="*/ 25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4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69" name="Freeform 629"/>
              <p:cNvSpPr>
                <a:spLocks/>
              </p:cNvSpPr>
              <p:nvPr/>
            </p:nvSpPr>
            <p:spPr bwMode="auto">
              <a:xfrm>
                <a:off x="2085" y="1429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0 w 26"/>
                  <a:gd name="T5" fmla="*/ 7 h 25"/>
                  <a:gd name="T6" fmla="*/ 4 w 26"/>
                  <a:gd name="T7" fmla="*/ 3 h 25"/>
                  <a:gd name="T8" fmla="*/ 8 w 26"/>
                  <a:gd name="T9" fmla="*/ 2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2 h 25"/>
                  <a:gd name="T16" fmla="*/ 22 w 26"/>
                  <a:gd name="T17" fmla="*/ 3 h 25"/>
                  <a:gd name="T18" fmla="*/ 24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4 w 26"/>
                  <a:gd name="T25" fmla="*/ 17 h 25"/>
                  <a:gd name="T26" fmla="*/ 22 w 26"/>
                  <a:gd name="T27" fmla="*/ 23 h 25"/>
                  <a:gd name="T28" fmla="*/ 18 w 26"/>
                  <a:gd name="T29" fmla="*/ 25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5 h 25"/>
                  <a:gd name="T36" fmla="*/ 4 w 26"/>
                  <a:gd name="T37" fmla="*/ 23 h 25"/>
                  <a:gd name="T38" fmla="*/ 0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6" y="13"/>
                    </a:lnTo>
                    <a:lnTo>
                      <a:pt x="24" y="17"/>
                    </a:lnTo>
                    <a:lnTo>
                      <a:pt x="22" y="23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4" y="23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0" name="Freeform 630"/>
              <p:cNvSpPr>
                <a:spLocks/>
              </p:cNvSpPr>
              <p:nvPr/>
            </p:nvSpPr>
            <p:spPr bwMode="auto">
              <a:xfrm>
                <a:off x="2067" y="1431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11 h 25"/>
                  <a:gd name="T4" fmla="*/ 2 w 26"/>
                  <a:gd name="T5" fmla="*/ 7 h 25"/>
                  <a:gd name="T6" fmla="*/ 4 w 26"/>
                  <a:gd name="T7" fmla="*/ 3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3 h 25"/>
                  <a:gd name="T18" fmla="*/ 26 w 26"/>
                  <a:gd name="T19" fmla="*/ 7 h 25"/>
                  <a:gd name="T20" fmla="*/ 26 w 26"/>
                  <a:gd name="T21" fmla="*/ 11 h 25"/>
                  <a:gd name="T22" fmla="*/ 26 w 26"/>
                  <a:gd name="T23" fmla="*/ 11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3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1 h 25"/>
                  <a:gd name="T42" fmla="*/ 0 w 26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1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26" y="11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1" name="Freeform 631"/>
              <p:cNvSpPr>
                <a:spLocks/>
              </p:cNvSpPr>
              <p:nvPr/>
            </p:nvSpPr>
            <p:spPr bwMode="auto">
              <a:xfrm>
                <a:off x="2065" y="1431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11 h 25"/>
                  <a:gd name="T4" fmla="*/ 0 w 26"/>
                  <a:gd name="T5" fmla="*/ 7 h 25"/>
                  <a:gd name="T6" fmla="*/ 4 w 26"/>
                  <a:gd name="T7" fmla="*/ 3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3 h 25"/>
                  <a:gd name="T18" fmla="*/ 24 w 26"/>
                  <a:gd name="T19" fmla="*/ 7 h 25"/>
                  <a:gd name="T20" fmla="*/ 26 w 26"/>
                  <a:gd name="T21" fmla="*/ 11 h 25"/>
                  <a:gd name="T22" fmla="*/ 26 w 26"/>
                  <a:gd name="T23" fmla="*/ 11 h 25"/>
                  <a:gd name="T24" fmla="*/ 24 w 26"/>
                  <a:gd name="T25" fmla="*/ 17 h 25"/>
                  <a:gd name="T26" fmla="*/ 22 w 26"/>
                  <a:gd name="T27" fmla="*/ 21 h 25"/>
                  <a:gd name="T28" fmla="*/ 18 w 26"/>
                  <a:gd name="T29" fmla="*/ 23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0 w 26"/>
                  <a:gd name="T39" fmla="*/ 17 h 25"/>
                  <a:gd name="T40" fmla="*/ 0 w 26"/>
                  <a:gd name="T41" fmla="*/ 11 h 25"/>
                  <a:gd name="T42" fmla="*/ 0 w 26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4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2" name="Freeform 632"/>
              <p:cNvSpPr>
                <a:spLocks/>
              </p:cNvSpPr>
              <p:nvPr/>
            </p:nvSpPr>
            <p:spPr bwMode="auto">
              <a:xfrm>
                <a:off x="2061" y="1431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11 h 25"/>
                  <a:gd name="T4" fmla="*/ 0 w 26"/>
                  <a:gd name="T5" fmla="*/ 7 h 25"/>
                  <a:gd name="T6" fmla="*/ 4 w 26"/>
                  <a:gd name="T7" fmla="*/ 3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3 h 25"/>
                  <a:gd name="T18" fmla="*/ 24 w 26"/>
                  <a:gd name="T19" fmla="*/ 7 h 25"/>
                  <a:gd name="T20" fmla="*/ 26 w 26"/>
                  <a:gd name="T21" fmla="*/ 11 h 25"/>
                  <a:gd name="T22" fmla="*/ 26 w 26"/>
                  <a:gd name="T23" fmla="*/ 11 h 25"/>
                  <a:gd name="T24" fmla="*/ 24 w 26"/>
                  <a:gd name="T25" fmla="*/ 17 h 25"/>
                  <a:gd name="T26" fmla="*/ 22 w 26"/>
                  <a:gd name="T27" fmla="*/ 21 h 25"/>
                  <a:gd name="T28" fmla="*/ 18 w 26"/>
                  <a:gd name="T29" fmla="*/ 23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0 w 26"/>
                  <a:gd name="T39" fmla="*/ 17 h 25"/>
                  <a:gd name="T40" fmla="*/ 0 w 26"/>
                  <a:gd name="T41" fmla="*/ 11 h 25"/>
                  <a:gd name="T42" fmla="*/ 0 w 26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4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3" name="Freeform 633"/>
              <p:cNvSpPr>
                <a:spLocks/>
              </p:cNvSpPr>
              <p:nvPr/>
            </p:nvSpPr>
            <p:spPr bwMode="auto">
              <a:xfrm>
                <a:off x="2060" y="1431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13 h 25"/>
                  <a:gd name="T4" fmla="*/ 0 w 25"/>
                  <a:gd name="T5" fmla="*/ 7 h 25"/>
                  <a:gd name="T6" fmla="*/ 1 w 25"/>
                  <a:gd name="T7" fmla="*/ 3 h 25"/>
                  <a:gd name="T8" fmla="*/ 7 w 25"/>
                  <a:gd name="T9" fmla="*/ 1 h 25"/>
                  <a:gd name="T10" fmla="*/ 11 w 25"/>
                  <a:gd name="T11" fmla="*/ 0 h 25"/>
                  <a:gd name="T12" fmla="*/ 11 w 25"/>
                  <a:gd name="T13" fmla="*/ 0 h 25"/>
                  <a:gd name="T14" fmla="*/ 17 w 25"/>
                  <a:gd name="T15" fmla="*/ 1 h 25"/>
                  <a:gd name="T16" fmla="*/ 21 w 25"/>
                  <a:gd name="T17" fmla="*/ 3 h 25"/>
                  <a:gd name="T18" fmla="*/ 23 w 25"/>
                  <a:gd name="T19" fmla="*/ 7 h 25"/>
                  <a:gd name="T20" fmla="*/ 25 w 25"/>
                  <a:gd name="T21" fmla="*/ 13 h 25"/>
                  <a:gd name="T22" fmla="*/ 25 w 25"/>
                  <a:gd name="T23" fmla="*/ 13 h 25"/>
                  <a:gd name="T24" fmla="*/ 23 w 25"/>
                  <a:gd name="T25" fmla="*/ 17 h 25"/>
                  <a:gd name="T26" fmla="*/ 21 w 25"/>
                  <a:gd name="T27" fmla="*/ 21 h 25"/>
                  <a:gd name="T28" fmla="*/ 17 w 25"/>
                  <a:gd name="T29" fmla="*/ 25 h 25"/>
                  <a:gd name="T30" fmla="*/ 11 w 25"/>
                  <a:gd name="T31" fmla="*/ 25 h 25"/>
                  <a:gd name="T32" fmla="*/ 11 w 25"/>
                  <a:gd name="T33" fmla="*/ 25 h 25"/>
                  <a:gd name="T34" fmla="*/ 7 w 25"/>
                  <a:gd name="T35" fmla="*/ 25 h 25"/>
                  <a:gd name="T36" fmla="*/ 1 w 25"/>
                  <a:gd name="T37" fmla="*/ 21 h 25"/>
                  <a:gd name="T38" fmla="*/ 0 w 25"/>
                  <a:gd name="T39" fmla="*/ 17 h 25"/>
                  <a:gd name="T40" fmla="*/ 0 w 25"/>
                  <a:gd name="T41" fmla="*/ 13 h 25"/>
                  <a:gd name="T42" fmla="*/ 0 w 25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5" y="13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7" y="25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4" name="Freeform 634"/>
              <p:cNvSpPr>
                <a:spLocks/>
              </p:cNvSpPr>
              <p:nvPr/>
            </p:nvSpPr>
            <p:spPr bwMode="auto">
              <a:xfrm>
                <a:off x="2050" y="1419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13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2 h 25"/>
                  <a:gd name="T10" fmla="*/ 13 w 25"/>
                  <a:gd name="T11" fmla="*/ 0 h 25"/>
                  <a:gd name="T12" fmla="*/ 13 w 25"/>
                  <a:gd name="T13" fmla="*/ 0 h 25"/>
                  <a:gd name="T14" fmla="*/ 17 w 25"/>
                  <a:gd name="T15" fmla="*/ 2 h 25"/>
                  <a:gd name="T16" fmla="*/ 21 w 25"/>
                  <a:gd name="T17" fmla="*/ 4 h 25"/>
                  <a:gd name="T18" fmla="*/ 25 w 25"/>
                  <a:gd name="T19" fmla="*/ 8 h 25"/>
                  <a:gd name="T20" fmla="*/ 25 w 25"/>
                  <a:gd name="T21" fmla="*/ 13 h 25"/>
                  <a:gd name="T22" fmla="*/ 25 w 25"/>
                  <a:gd name="T23" fmla="*/ 13 h 25"/>
                  <a:gd name="T24" fmla="*/ 25 w 25"/>
                  <a:gd name="T25" fmla="*/ 17 h 25"/>
                  <a:gd name="T26" fmla="*/ 21 w 25"/>
                  <a:gd name="T27" fmla="*/ 23 h 25"/>
                  <a:gd name="T28" fmla="*/ 17 w 25"/>
                  <a:gd name="T29" fmla="*/ 25 h 25"/>
                  <a:gd name="T30" fmla="*/ 13 w 25"/>
                  <a:gd name="T31" fmla="*/ 25 h 25"/>
                  <a:gd name="T32" fmla="*/ 13 w 25"/>
                  <a:gd name="T33" fmla="*/ 25 h 25"/>
                  <a:gd name="T34" fmla="*/ 8 w 25"/>
                  <a:gd name="T35" fmla="*/ 25 h 25"/>
                  <a:gd name="T36" fmla="*/ 4 w 25"/>
                  <a:gd name="T37" fmla="*/ 23 h 25"/>
                  <a:gd name="T38" fmla="*/ 2 w 25"/>
                  <a:gd name="T39" fmla="*/ 17 h 25"/>
                  <a:gd name="T40" fmla="*/ 0 w 25"/>
                  <a:gd name="T41" fmla="*/ 13 h 25"/>
                  <a:gd name="T42" fmla="*/ 0 w 25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3" y="25"/>
                    </a:lnTo>
                    <a:lnTo>
                      <a:pt x="8" y="25"/>
                    </a:lnTo>
                    <a:lnTo>
                      <a:pt x="4" y="23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5" name="Freeform 635"/>
              <p:cNvSpPr>
                <a:spLocks/>
              </p:cNvSpPr>
              <p:nvPr/>
            </p:nvSpPr>
            <p:spPr bwMode="auto">
              <a:xfrm>
                <a:off x="2046" y="1421"/>
                <a:ext cx="25" cy="25"/>
              </a:xfrm>
              <a:custGeom>
                <a:avLst/>
                <a:gdLst>
                  <a:gd name="T0" fmla="*/ 0 w 25"/>
                  <a:gd name="T1" fmla="*/ 11 h 25"/>
                  <a:gd name="T2" fmla="*/ 0 w 25"/>
                  <a:gd name="T3" fmla="*/ 11 h 25"/>
                  <a:gd name="T4" fmla="*/ 0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1 h 25"/>
                  <a:gd name="T22" fmla="*/ 25 w 25"/>
                  <a:gd name="T23" fmla="*/ 11 h 25"/>
                  <a:gd name="T24" fmla="*/ 23 w 25"/>
                  <a:gd name="T25" fmla="*/ 17 h 25"/>
                  <a:gd name="T26" fmla="*/ 21 w 25"/>
                  <a:gd name="T27" fmla="*/ 21 h 25"/>
                  <a:gd name="T28" fmla="*/ 17 w 25"/>
                  <a:gd name="T29" fmla="*/ 23 h 25"/>
                  <a:gd name="T30" fmla="*/ 12 w 25"/>
                  <a:gd name="T31" fmla="*/ 25 h 25"/>
                  <a:gd name="T32" fmla="*/ 12 w 25"/>
                  <a:gd name="T33" fmla="*/ 25 h 25"/>
                  <a:gd name="T34" fmla="*/ 8 w 25"/>
                  <a:gd name="T35" fmla="*/ 23 h 25"/>
                  <a:gd name="T36" fmla="*/ 4 w 25"/>
                  <a:gd name="T37" fmla="*/ 21 h 25"/>
                  <a:gd name="T38" fmla="*/ 0 w 25"/>
                  <a:gd name="T39" fmla="*/ 17 h 25"/>
                  <a:gd name="T40" fmla="*/ 0 w 25"/>
                  <a:gd name="T41" fmla="*/ 11 h 25"/>
                  <a:gd name="T42" fmla="*/ 0 w 25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1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6" name="Freeform 636"/>
              <p:cNvSpPr>
                <a:spLocks/>
              </p:cNvSpPr>
              <p:nvPr/>
            </p:nvSpPr>
            <p:spPr bwMode="auto">
              <a:xfrm>
                <a:off x="2044" y="1421"/>
                <a:ext cx="25" cy="25"/>
              </a:xfrm>
              <a:custGeom>
                <a:avLst/>
                <a:gdLst>
                  <a:gd name="T0" fmla="*/ 0 w 25"/>
                  <a:gd name="T1" fmla="*/ 11 h 25"/>
                  <a:gd name="T2" fmla="*/ 0 w 25"/>
                  <a:gd name="T3" fmla="*/ 11 h 25"/>
                  <a:gd name="T4" fmla="*/ 0 w 25"/>
                  <a:gd name="T5" fmla="*/ 8 h 25"/>
                  <a:gd name="T6" fmla="*/ 2 w 25"/>
                  <a:gd name="T7" fmla="*/ 4 h 25"/>
                  <a:gd name="T8" fmla="*/ 8 w 25"/>
                  <a:gd name="T9" fmla="*/ 0 h 25"/>
                  <a:gd name="T10" fmla="*/ 12 w 25"/>
                  <a:gd name="T11" fmla="*/ 0 h 25"/>
                  <a:gd name="T12" fmla="*/ 12 w 25"/>
                  <a:gd name="T13" fmla="*/ 0 h 25"/>
                  <a:gd name="T14" fmla="*/ 17 w 25"/>
                  <a:gd name="T15" fmla="*/ 0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1 h 25"/>
                  <a:gd name="T22" fmla="*/ 25 w 25"/>
                  <a:gd name="T23" fmla="*/ 11 h 25"/>
                  <a:gd name="T24" fmla="*/ 23 w 25"/>
                  <a:gd name="T25" fmla="*/ 17 h 25"/>
                  <a:gd name="T26" fmla="*/ 21 w 25"/>
                  <a:gd name="T27" fmla="*/ 21 h 25"/>
                  <a:gd name="T28" fmla="*/ 17 w 25"/>
                  <a:gd name="T29" fmla="*/ 23 h 25"/>
                  <a:gd name="T30" fmla="*/ 12 w 25"/>
                  <a:gd name="T31" fmla="*/ 25 h 25"/>
                  <a:gd name="T32" fmla="*/ 12 w 25"/>
                  <a:gd name="T33" fmla="*/ 25 h 25"/>
                  <a:gd name="T34" fmla="*/ 8 w 25"/>
                  <a:gd name="T35" fmla="*/ 23 h 25"/>
                  <a:gd name="T36" fmla="*/ 2 w 25"/>
                  <a:gd name="T37" fmla="*/ 21 h 25"/>
                  <a:gd name="T38" fmla="*/ 0 w 25"/>
                  <a:gd name="T39" fmla="*/ 17 h 25"/>
                  <a:gd name="T40" fmla="*/ 0 w 25"/>
                  <a:gd name="T41" fmla="*/ 11 h 25"/>
                  <a:gd name="T42" fmla="*/ 0 w 25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1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7" name="Freeform 637"/>
              <p:cNvSpPr>
                <a:spLocks/>
              </p:cNvSpPr>
              <p:nvPr/>
            </p:nvSpPr>
            <p:spPr bwMode="auto">
              <a:xfrm>
                <a:off x="2038" y="1421"/>
                <a:ext cx="25" cy="25"/>
              </a:xfrm>
              <a:custGeom>
                <a:avLst/>
                <a:gdLst>
                  <a:gd name="T0" fmla="*/ 0 w 25"/>
                  <a:gd name="T1" fmla="*/ 11 h 25"/>
                  <a:gd name="T2" fmla="*/ 0 w 25"/>
                  <a:gd name="T3" fmla="*/ 11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0 h 25"/>
                  <a:gd name="T10" fmla="*/ 14 w 25"/>
                  <a:gd name="T11" fmla="*/ 0 h 25"/>
                  <a:gd name="T12" fmla="*/ 14 w 25"/>
                  <a:gd name="T13" fmla="*/ 0 h 25"/>
                  <a:gd name="T14" fmla="*/ 18 w 25"/>
                  <a:gd name="T15" fmla="*/ 0 h 25"/>
                  <a:gd name="T16" fmla="*/ 22 w 25"/>
                  <a:gd name="T17" fmla="*/ 4 h 25"/>
                  <a:gd name="T18" fmla="*/ 25 w 25"/>
                  <a:gd name="T19" fmla="*/ 8 h 25"/>
                  <a:gd name="T20" fmla="*/ 25 w 25"/>
                  <a:gd name="T21" fmla="*/ 11 h 25"/>
                  <a:gd name="T22" fmla="*/ 25 w 25"/>
                  <a:gd name="T23" fmla="*/ 11 h 25"/>
                  <a:gd name="T24" fmla="*/ 25 w 25"/>
                  <a:gd name="T25" fmla="*/ 17 h 25"/>
                  <a:gd name="T26" fmla="*/ 22 w 25"/>
                  <a:gd name="T27" fmla="*/ 21 h 25"/>
                  <a:gd name="T28" fmla="*/ 18 w 25"/>
                  <a:gd name="T29" fmla="*/ 23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3 h 25"/>
                  <a:gd name="T36" fmla="*/ 4 w 25"/>
                  <a:gd name="T37" fmla="*/ 21 h 25"/>
                  <a:gd name="T38" fmla="*/ 2 w 25"/>
                  <a:gd name="T39" fmla="*/ 17 h 25"/>
                  <a:gd name="T40" fmla="*/ 0 w 25"/>
                  <a:gd name="T41" fmla="*/ 11 h 25"/>
                  <a:gd name="T42" fmla="*/ 0 w 25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1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5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8" name="Freeform 638"/>
              <p:cNvSpPr>
                <a:spLocks/>
              </p:cNvSpPr>
              <p:nvPr/>
            </p:nvSpPr>
            <p:spPr bwMode="auto">
              <a:xfrm>
                <a:off x="2036" y="1421"/>
                <a:ext cx="25" cy="25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13 h 25"/>
                  <a:gd name="T4" fmla="*/ 2 w 25"/>
                  <a:gd name="T5" fmla="*/ 8 h 25"/>
                  <a:gd name="T6" fmla="*/ 4 w 25"/>
                  <a:gd name="T7" fmla="*/ 4 h 25"/>
                  <a:gd name="T8" fmla="*/ 8 w 25"/>
                  <a:gd name="T9" fmla="*/ 2 h 25"/>
                  <a:gd name="T10" fmla="*/ 14 w 25"/>
                  <a:gd name="T11" fmla="*/ 0 h 25"/>
                  <a:gd name="T12" fmla="*/ 14 w 25"/>
                  <a:gd name="T13" fmla="*/ 0 h 25"/>
                  <a:gd name="T14" fmla="*/ 18 w 25"/>
                  <a:gd name="T15" fmla="*/ 2 h 25"/>
                  <a:gd name="T16" fmla="*/ 22 w 25"/>
                  <a:gd name="T17" fmla="*/ 4 h 25"/>
                  <a:gd name="T18" fmla="*/ 25 w 25"/>
                  <a:gd name="T19" fmla="*/ 8 h 25"/>
                  <a:gd name="T20" fmla="*/ 25 w 25"/>
                  <a:gd name="T21" fmla="*/ 13 h 25"/>
                  <a:gd name="T22" fmla="*/ 25 w 25"/>
                  <a:gd name="T23" fmla="*/ 13 h 25"/>
                  <a:gd name="T24" fmla="*/ 25 w 25"/>
                  <a:gd name="T25" fmla="*/ 17 h 25"/>
                  <a:gd name="T26" fmla="*/ 22 w 25"/>
                  <a:gd name="T27" fmla="*/ 21 h 25"/>
                  <a:gd name="T28" fmla="*/ 18 w 25"/>
                  <a:gd name="T29" fmla="*/ 25 h 25"/>
                  <a:gd name="T30" fmla="*/ 14 w 25"/>
                  <a:gd name="T31" fmla="*/ 25 h 25"/>
                  <a:gd name="T32" fmla="*/ 14 w 25"/>
                  <a:gd name="T33" fmla="*/ 25 h 25"/>
                  <a:gd name="T34" fmla="*/ 8 w 25"/>
                  <a:gd name="T35" fmla="*/ 25 h 25"/>
                  <a:gd name="T36" fmla="*/ 4 w 25"/>
                  <a:gd name="T37" fmla="*/ 21 h 25"/>
                  <a:gd name="T38" fmla="*/ 2 w 25"/>
                  <a:gd name="T39" fmla="*/ 17 h 25"/>
                  <a:gd name="T40" fmla="*/ 0 w 25"/>
                  <a:gd name="T41" fmla="*/ 13 h 25"/>
                  <a:gd name="T42" fmla="*/ 0 w 25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79" name="Freeform 639"/>
              <p:cNvSpPr>
                <a:spLocks/>
              </p:cNvSpPr>
              <p:nvPr/>
            </p:nvSpPr>
            <p:spPr bwMode="auto">
              <a:xfrm>
                <a:off x="2014" y="1409"/>
                <a:ext cx="26" cy="25"/>
              </a:xfrm>
              <a:custGeom>
                <a:avLst/>
                <a:gdLst>
                  <a:gd name="T0" fmla="*/ 0 w 26"/>
                  <a:gd name="T1" fmla="*/ 14 h 25"/>
                  <a:gd name="T2" fmla="*/ 0 w 26"/>
                  <a:gd name="T3" fmla="*/ 14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2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2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4 h 25"/>
                  <a:gd name="T22" fmla="*/ 26 w 26"/>
                  <a:gd name="T23" fmla="*/ 14 h 25"/>
                  <a:gd name="T24" fmla="*/ 26 w 26"/>
                  <a:gd name="T25" fmla="*/ 18 h 25"/>
                  <a:gd name="T26" fmla="*/ 22 w 26"/>
                  <a:gd name="T27" fmla="*/ 22 h 25"/>
                  <a:gd name="T28" fmla="*/ 18 w 26"/>
                  <a:gd name="T29" fmla="*/ 25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5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4 h 25"/>
                  <a:gd name="T42" fmla="*/ 0 w 26"/>
                  <a:gd name="T43" fmla="*/ 14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0" name="Freeform 640"/>
              <p:cNvSpPr>
                <a:spLocks/>
              </p:cNvSpPr>
              <p:nvPr/>
            </p:nvSpPr>
            <p:spPr bwMode="auto">
              <a:xfrm>
                <a:off x="2012" y="1411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2 w 26"/>
                  <a:gd name="T27" fmla="*/ 21 h 25"/>
                  <a:gd name="T28" fmla="*/ 18 w 26"/>
                  <a:gd name="T29" fmla="*/ 23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1" name="Freeform 641"/>
              <p:cNvSpPr>
                <a:spLocks/>
              </p:cNvSpPr>
              <p:nvPr/>
            </p:nvSpPr>
            <p:spPr bwMode="auto">
              <a:xfrm>
                <a:off x="2012" y="1413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1 h 25"/>
                  <a:gd name="T28" fmla="*/ 18 w 26"/>
                  <a:gd name="T29" fmla="*/ 23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2" name="Freeform 642"/>
              <p:cNvSpPr>
                <a:spLocks/>
              </p:cNvSpPr>
              <p:nvPr/>
            </p:nvSpPr>
            <p:spPr bwMode="auto">
              <a:xfrm>
                <a:off x="2020" y="1411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0 w 26"/>
                  <a:gd name="T5" fmla="*/ 8 h 25"/>
                  <a:gd name="T6" fmla="*/ 2 w 26"/>
                  <a:gd name="T7" fmla="*/ 4 h 25"/>
                  <a:gd name="T8" fmla="*/ 8 w 26"/>
                  <a:gd name="T9" fmla="*/ 0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4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4 w 26"/>
                  <a:gd name="T25" fmla="*/ 18 h 25"/>
                  <a:gd name="T26" fmla="*/ 22 w 26"/>
                  <a:gd name="T27" fmla="*/ 21 h 25"/>
                  <a:gd name="T28" fmla="*/ 18 w 26"/>
                  <a:gd name="T29" fmla="*/ 23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3 h 25"/>
                  <a:gd name="T36" fmla="*/ 2 w 26"/>
                  <a:gd name="T37" fmla="*/ 21 h 25"/>
                  <a:gd name="T38" fmla="*/ 0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2" y="25"/>
                    </a:lnTo>
                    <a:lnTo>
                      <a:pt x="8" y="23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3" name="Freeform 643"/>
              <p:cNvSpPr>
                <a:spLocks/>
              </p:cNvSpPr>
              <p:nvPr/>
            </p:nvSpPr>
            <p:spPr bwMode="auto">
              <a:xfrm>
                <a:off x="1999" y="1399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2 w 25"/>
                  <a:gd name="T5" fmla="*/ 8 h 26"/>
                  <a:gd name="T6" fmla="*/ 4 w 25"/>
                  <a:gd name="T7" fmla="*/ 4 h 26"/>
                  <a:gd name="T8" fmla="*/ 7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2 h 26"/>
                  <a:gd name="T16" fmla="*/ 23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20 h 26"/>
                  <a:gd name="T26" fmla="*/ 23 w 25"/>
                  <a:gd name="T27" fmla="*/ 24 h 26"/>
                  <a:gd name="T28" fmla="*/ 17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6 h 26"/>
                  <a:gd name="T36" fmla="*/ 4 w 25"/>
                  <a:gd name="T37" fmla="*/ 24 h 26"/>
                  <a:gd name="T38" fmla="*/ 2 w 25"/>
                  <a:gd name="T39" fmla="*/ 20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7" y="26"/>
                    </a:lnTo>
                    <a:lnTo>
                      <a:pt x="13" y="26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4" name="Freeform 644"/>
              <p:cNvSpPr>
                <a:spLocks/>
              </p:cNvSpPr>
              <p:nvPr/>
            </p:nvSpPr>
            <p:spPr bwMode="auto">
              <a:xfrm>
                <a:off x="1995" y="1401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3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3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5" name="Freeform 645"/>
              <p:cNvSpPr>
                <a:spLocks/>
              </p:cNvSpPr>
              <p:nvPr/>
            </p:nvSpPr>
            <p:spPr bwMode="auto">
              <a:xfrm>
                <a:off x="1991" y="1401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6" name="Freeform 646"/>
              <p:cNvSpPr>
                <a:spLocks/>
              </p:cNvSpPr>
              <p:nvPr/>
            </p:nvSpPr>
            <p:spPr bwMode="auto">
              <a:xfrm>
                <a:off x="1987" y="1401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7" name="Freeform 647"/>
              <p:cNvSpPr>
                <a:spLocks/>
              </p:cNvSpPr>
              <p:nvPr/>
            </p:nvSpPr>
            <p:spPr bwMode="auto">
              <a:xfrm>
                <a:off x="1965" y="1393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8" name="Freeform 648"/>
              <p:cNvSpPr>
                <a:spLocks/>
              </p:cNvSpPr>
              <p:nvPr/>
            </p:nvSpPr>
            <p:spPr bwMode="auto">
              <a:xfrm>
                <a:off x="1963" y="139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89" name="Freeform 649"/>
              <p:cNvSpPr>
                <a:spLocks/>
              </p:cNvSpPr>
              <p:nvPr/>
            </p:nvSpPr>
            <p:spPr bwMode="auto">
              <a:xfrm>
                <a:off x="1963" y="139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2 w 26"/>
                  <a:gd name="T7" fmla="*/ 2 h 26"/>
                  <a:gd name="T8" fmla="*/ 6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6 w 26"/>
                  <a:gd name="T35" fmla="*/ 24 h 26"/>
                  <a:gd name="T36" fmla="*/ 2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0" name="Freeform 650"/>
              <p:cNvSpPr>
                <a:spLocks/>
              </p:cNvSpPr>
              <p:nvPr/>
            </p:nvSpPr>
            <p:spPr bwMode="auto">
              <a:xfrm>
                <a:off x="1969" y="139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1" name="Freeform 651"/>
              <p:cNvSpPr>
                <a:spLocks/>
              </p:cNvSpPr>
              <p:nvPr/>
            </p:nvSpPr>
            <p:spPr bwMode="auto">
              <a:xfrm>
                <a:off x="1959" y="1381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4 w 26"/>
                  <a:gd name="T25" fmla="*/ 18 h 26"/>
                  <a:gd name="T26" fmla="*/ 22 w 26"/>
                  <a:gd name="T27" fmla="*/ 24 h 26"/>
                  <a:gd name="T28" fmla="*/ 18 w 26"/>
                  <a:gd name="T29" fmla="*/ 26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6 h 26"/>
                  <a:gd name="T36" fmla="*/ 4 w 26"/>
                  <a:gd name="T37" fmla="*/ 24 h 26"/>
                  <a:gd name="T38" fmla="*/ 0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2" name="Freeform 652"/>
              <p:cNvSpPr>
                <a:spLocks/>
              </p:cNvSpPr>
              <p:nvPr/>
            </p:nvSpPr>
            <p:spPr bwMode="auto">
              <a:xfrm>
                <a:off x="1955" y="138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2 w 26"/>
                  <a:gd name="T7" fmla="*/ 2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2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3" name="Freeform 653"/>
              <p:cNvSpPr>
                <a:spLocks/>
              </p:cNvSpPr>
              <p:nvPr/>
            </p:nvSpPr>
            <p:spPr bwMode="auto">
              <a:xfrm>
                <a:off x="1946" y="1383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1 w 25"/>
                  <a:gd name="T5" fmla="*/ 8 h 26"/>
                  <a:gd name="T6" fmla="*/ 3 w 25"/>
                  <a:gd name="T7" fmla="*/ 4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3 w 25"/>
                  <a:gd name="T37" fmla="*/ 22 h 26"/>
                  <a:gd name="T38" fmla="*/ 1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4" name="Freeform 654"/>
              <p:cNvSpPr>
                <a:spLocks/>
              </p:cNvSpPr>
              <p:nvPr/>
            </p:nvSpPr>
            <p:spPr bwMode="auto">
              <a:xfrm>
                <a:off x="1930" y="1367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2 h 26"/>
                  <a:gd name="T10" fmla="*/ 14 w 25"/>
                  <a:gd name="T11" fmla="*/ 0 h 26"/>
                  <a:gd name="T12" fmla="*/ 14 w 25"/>
                  <a:gd name="T13" fmla="*/ 0 h 26"/>
                  <a:gd name="T14" fmla="*/ 17 w 25"/>
                  <a:gd name="T15" fmla="*/ 2 h 26"/>
                  <a:gd name="T16" fmla="*/ 23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18 h 26"/>
                  <a:gd name="T26" fmla="*/ 23 w 25"/>
                  <a:gd name="T27" fmla="*/ 22 h 26"/>
                  <a:gd name="T28" fmla="*/ 17 w 25"/>
                  <a:gd name="T29" fmla="*/ 26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6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5" name="Freeform 655"/>
              <p:cNvSpPr>
                <a:spLocks/>
              </p:cNvSpPr>
              <p:nvPr/>
            </p:nvSpPr>
            <p:spPr bwMode="auto">
              <a:xfrm>
                <a:off x="1926" y="1367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2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3 w 25"/>
                  <a:gd name="T25" fmla="*/ 18 h 26"/>
                  <a:gd name="T26" fmla="*/ 21 w 25"/>
                  <a:gd name="T27" fmla="*/ 22 h 26"/>
                  <a:gd name="T28" fmla="*/ 18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6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4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6" name="Freeform 656"/>
              <p:cNvSpPr>
                <a:spLocks/>
              </p:cNvSpPr>
              <p:nvPr/>
            </p:nvSpPr>
            <p:spPr bwMode="auto">
              <a:xfrm>
                <a:off x="1924" y="1367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2 h 26"/>
                  <a:gd name="T16" fmla="*/ 22 w 25"/>
                  <a:gd name="T17" fmla="*/ 4 h 26"/>
                  <a:gd name="T18" fmla="*/ 23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3 w 25"/>
                  <a:gd name="T25" fmla="*/ 18 h 26"/>
                  <a:gd name="T26" fmla="*/ 22 w 25"/>
                  <a:gd name="T27" fmla="*/ 22 h 26"/>
                  <a:gd name="T28" fmla="*/ 18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6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8"/>
                    </a:lnTo>
                    <a:lnTo>
                      <a:pt x="25" y="14"/>
                    </a:lnTo>
                    <a:lnTo>
                      <a:pt x="23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7" name="Freeform 657"/>
              <p:cNvSpPr>
                <a:spLocks/>
              </p:cNvSpPr>
              <p:nvPr/>
            </p:nvSpPr>
            <p:spPr bwMode="auto">
              <a:xfrm>
                <a:off x="1918" y="1367"/>
                <a:ext cx="28" cy="26"/>
              </a:xfrm>
              <a:custGeom>
                <a:avLst/>
                <a:gdLst>
                  <a:gd name="T0" fmla="*/ 0 w 28"/>
                  <a:gd name="T1" fmla="*/ 14 h 26"/>
                  <a:gd name="T2" fmla="*/ 0 w 28"/>
                  <a:gd name="T3" fmla="*/ 14 h 26"/>
                  <a:gd name="T4" fmla="*/ 2 w 28"/>
                  <a:gd name="T5" fmla="*/ 8 h 26"/>
                  <a:gd name="T6" fmla="*/ 4 w 28"/>
                  <a:gd name="T7" fmla="*/ 4 h 26"/>
                  <a:gd name="T8" fmla="*/ 8 w 28"/>
                  <a:gd name="T9" fmla="*/ 2 h 26"/>
                  <a:gd name="T10" fmla="*/ 14 w 28"/>
                  <a:gd name="T11" fmla="*/ 0 h 26"/>
                  <a:gd name="T12" fmla="*/ 14 w 28"/>
                  <a:gd name="T13" fmla="*/ 0 h 26"/>
                  <a:gd name="T14" fmla="*/ 20 w 28"/>
                  <a:gd name="T15" fmla="*/ 2 h 26"/>
                  <a:gd name="T16" fmla="*/ 24 w 28"/>
                  <a:gd name="T17" fmla="*/ 4 h 26"/>
                  <a:gd name="T18" fmla="*/ 26 w 28"/>
                  <a:gd name="T19" fmla="*/ 8 h 26"/>
                  <a:gd name="T20" fmla="*/ 28 w 28"/>
                  <a:gd name="T21" fmla="*/ 14 h 26"/>
                  <a:gd name="T22" fmla="*/ 28 w 28"/>
                  <a:gd name="T23" fmla="*/ 14 h 26"/>
                  <a:gd name="T24" fmla="*/ 26 w 28"/>
                  <a:gd name="T25" fmla="*/ 18 h 26"/>
                  <a:gd name="T26" fmla="*/ 24 w 28"/>
                  <a:gd name="T27" fmla="*/ 22 h 26"/>
                  <a:gd name="T28" fmla="*/ 20 w 28"/>
                  <a:gd name="T29" fmla="*/ 26 h 26"/>
                  <a:gd name="T30" fmla="*/ 14 w 28"/>
                  <a:gd name="T31" fmla="*/ 26 h 26"/>
                  <a:gd name="T32" fmla="*/ 14 w 28"/>
                  <a:gd name="T33" fmla="*/ 26 h 26"/>
                  <a:gd name="T34" fmla="*/ 8 w 28"/>
                  <a:gd name="T35" fmla="*/ 26 h 26"/>
                  <a:gd name="T36" fmla="*/ 4 w 28"/>
                  <a:gd name="T37" fmla="*/ 22 h 26"/>
                  <a:gd name="T38" fmla="*/ 2 w 28"/>
                  <a:gd name="T39" fmla="*/ 18 h 26"/>
                  <a:gd name="T40" fmla="*/ 0 w 28"/>
                  <a:gd name="T41" fmla="*/ 14 h 26"/>
                  <a:gd name="T42" fmla="*/ 0 w 28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6"/>
                  <a:gd name="T68" fmla="*/ 28 w 28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8" name="Freeform 658"/>
              <p:cNvSpPr>
                <a:spLocks/>
              </p:cNvSpPr>
              <p:nvPr/>
            </p:nvSpPr>
            <p:spPr bwMode="auto">
              <a:xfrm>
                <a:off x="1916" y="1367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199" name="Freeform 659"/>
              <p:cNvSpPr>
                <a:spLocks/>
              </p:cNvSpPr>
              <p:nvPr/>
            </p:nvSpPr>
            <p:spPr bwMode="auto">
              <a:xfrm>
                <a:off x="1708" y="1323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2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18 h 26"/>
                  <a:gd name="T26" fmla="*/ 21 w 25"/>
                  <a:gd name="T27" fmla="*/ 24 h 26"/>
                  <a:gd name="T28" fmla="*/ 17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8 w 25"/>
                  <a:gd name="T35" fmla="*/ 26 h 26"/>
                  <a:gd name="T36" fmla="*/ 4 w 25"/>
                  <a:gd name="T37" fmla="*/ 24 h 26"/>
                  <a:gd name="T38" fmla="*/ 2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8"/>
                    </a:lnTo>
                    <a:lnTo>
                      <a:pt x="21" y="24"/>
                    </a:lnTo>
                    <a:lnTo>
                      <a:pt x="17" y="26"/>
                    </a:lnTo>
                    <a:lnTo>
                      <a:pt x="13" y="26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0" name="Freeform 660"/>
              <p:cNvSpPr>
                <a:spLocks/>
              </p:cNvSpPr>
              <p:nvPr/>
            </p:nvSpPr>
            <p:spPr bwMode="auto">
              <a:xfrm>
                <a:off x="1627" y="1302"/>
                <a:ext cx="28" cy="25"/>
              </a:xfrm>
              <a:custGeom>
                <a:avLst/>
                <a:gdLst>
                  <a:gd name="T0" fmla="*/ 0 w 28"/>
                  <a:gd name="T1" fmla="*/ 13 h 25"/>
                  <a:gd name="T2" fmla="*/ 0 w 28"/>
                  <a:gd name="T3" fmla="*/ 13 h 25"/>
                  <a:gd name="T4" fmla="*/ 2 w 28"/>
                  <a:gd name="T5" fmla="*/ 8 h 25"/>
                  <a:gd name="T6" fmla="*/ 4 w 28"/>
                  <a:gd name="T7" fmla="*/ 4 h 25"/>
                  <a:gd name="T8" fmla="*/ 8 w 28"/>
                  <a:gd name="T9" fmla="*/ 2 h 25"/>
                  <a:gd name="T10" fmla="*/ 14 w 28"/>
                  <a:gd name="T11" fmla="*/ 0 h 25"/>
                  <a:gd name="T12" fmla="*/ 14 w 28"/>
                  <a:gd name="T13" fmla="*/ 0 h 25"/>
                  <a:gd name="T14" fmla="*/ 20 w 28"/>
                  <a:gd name="T15" fmla="*/ 2 h 25"/>
                  <a:gd name="T16" fmla="*/ 24 w 28"/>
                  <a:gd name="T17" fmla="*/ 4 h 25"/>
                  <a:gd name="T18" fmla="*/ 26 w 28"/>
                  <a:gd name="T19" fmla="*/ 8 h 25"/>
                  <a:gd name="T20" fmla="*/ 28 w 28"/>
                  <a:gd name="T21" fmla="*/ 13 h 25"/>
                  <a:gd name="T22" fmla="*/ 28 w 28"/>
                  <a:gd name="T23" fmla="*/ 13 h 25"/>
                  <a:gd name="T24" fmla="*/ 26 w 28"/>
                  <a:gd name="T25" fmla="*/ 17 h 25"/>
                  <a:gd name="T26" fmla="*/ 24 w 28"/>
                  <a:gd name="T27" fmla="*/ 21 h 25"/>
                  <a:gd name="T28" fmla="*/ 20 w 28"/>
                  <a:gd name="T29" fmla="*/ 25 h 25"/>
                  <a:gd name="T30" fmla="*/ 14 w 28"/>
                  <a:gd name="T31" fmla="*/ 25 h 25"/>
                  <a:gd name="T32" fmla="*/ 14 w 28"/>
                  <a:gd name="T33" fmla="*/ 25 h 25"/>
                  <a:gd name="T34" fmla="*/ 8 w 28"/>
                  <a:gd name="T35" fmla="*/ 25 h 25"/>
                  <a:gd name="T36" fmla="*/ 4 w 28"/>
                  <a:gd name="T37" fmla="*/ 21 h 25"/>
                  <a:gd name="T38" fmla="*/ 2 w 28"/>
                  <a:gd name="T39" fmla="*/ 17 h 25"/>
                  <a:gd name="T40" fmla="*/ 0 w 28"/>
                  <a:gd name="T41" fmla="*/ 13 h 25"/>
                  <a:gd name="T42" fmla="*/ 0 w 28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5"/>
                  <a:gd name="T68" fmla="*/ 28 w 28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3"/>
                    </a:lnTo>
                    <a:lnTo>
                      <a:pt x="26" y="17"/>
                    </a:lnTo>
                    <a:lnTo>
                      <a:pt x="24" y="21"/>
                    </a:lnTo>
                    <a:lnTo>
                      <a:pt x="20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1" name="Freeform 661"/>
              <p:cNvSpPr>
                <a:spLocks/>
              </p:cNvSpPr>
              <p:nvPr/>
            </p:nvSpPr>
            <p:spPr bwMode="auto">
              <a:xfrm>
                <a:off x="1615" y="1302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2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2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3 h 25"/>
                  <a:gd name="T22" fmla="*/ 26 w 26"/>
                  <a:gd name="T23" fmla="*/ 13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5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2" name="Freeform 662"/>
              <p:cNvSpPr>
                <a:spLocks/>
              </p:cNvSpPr>
              <p:nvPr/>
            </p:nvSpPr>
            <p:spPr bwMode="auto">
              <a:xfrm>
                <a:off x="1600" y="1296"/>
                <a:ext cx="25" cy="25"/>
              </a:xfrm>
              <a:custGeom>
                <a:avLst/>
                <a:gdLst>
                  <a:gd name="T0" fmla="*/ 0 w 25"/>
                  <a:gd name="T1" fmla="*/ 14 h 25"/>
                  <a:gd name="T2" fmla="*/ 0 w 25"/>
                  <a:gd name="T3" fmla="*/ 14 h 25"/>
                  <a:gd name="T4" fmla="*/ 0 w 25"/>
                  <a:gd name="T5" fmla="*/ 8 h 25"/>
                  <a:gd name="T6" fmla="*/ 4 w 25"/>
                  <a:gd name="T7" fmla="*/ 4 h 25"/>
                  <a:gd name="T8" fmla="*/ 8 w 25"/>
                  <a:gd name="T9" fmla="*/ 2 h 25"/>
                  <a:gd name="T10" fmla="*/ 11 w 25"/>
                  <a:gd name="T11" fmla="*/ 0 h 25"/>
                  <a:gd name="T12" fmla="*/ 11 w 25"/>
                  <a:gd name="T13" fmla="*/ 0 h 25"/>
                  <a:gd name="T14" fmla="*/ 17 w 25"/>
                  <a:gd name="T15" fmla="*/ 2 h 25"/>
                  <a:gd name="T16" fmla="*/ 21 w 25"/>
                  <a:gd name="T17" fmla="*/ 4 h 25"/>
                  <a:gd name="T18" fmla="*/ 23 w 25"/>
                  <a:gd name="T19" fmla="*/ 8 h 25"/>
                  <a:gd name="T20" fmla="*/ 25 w 25"/>
                  <a:gd name="T21" fmla="*/ 14 h 25"/>
                  <a:gd name="T22" fmla="*/ 25 w 25"/>
                  <a:gd name="T23" fmla="*/ 14 h 25"/>
                  <a:gd name="T24" fmla="*/ 23 w 25"/>
                  <a:gd name="T25" fmla="*/ 17 h 25"/>
                  <a:gd name="T26" fmla="*/ 21 w 25"/>
                  <a:gd name="T27" fmla="*/ 21 h 25"/>
                  <a:gd name="T28" fmla="*/ 17 w 25"/>
                  <a:gd name="T29" fmla="*/ 25 h 25"/>
                  <a:gd name="T30" fmla="*/ 11 w 25"/>
                  <a:gd name="T31" fmla="*/ 25 h 25"/>
                  <a:gd name="T32" fmla="*/ 11 w 25"/>
                  <a:gd name="T33" fmla="*/ 25 h 25"/>
                  <a:gd name="T34" fmla="*/ 8 w 25"/>
                  <a:gd name="T35" fmla="*/ 25 h 25"/>
                  <a:gd name="T36" fmla="*/ 4 w 25"/>
                  <a:gd name="T37" fmla="*/ 21 h 25"/>
                  <a:gd name="T38" fmla="*/ 0 w 25"/>
                  <a:gd name="T39" fmla="*/ 17 h 25"/>
                  <a:gd name="T40" fmla="*/ 0 w 25"/>
                  <a:gd name="T41" fmla="*/ 14 h 25"/>
                  <a:gd name="T42" fmla="*/ 0 w 25"/>
                  <a:gd name="T43" fmla="*/ 14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5"/>
                  <a:gd name="T68" fmla="*/ 25 w 25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5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4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3" name="Freeform 663"/>
              <p:cNvSpPr>
                <a:spLocks/>
              </p:cNvSpPr>
              <p:nvPr/>
            </p:nvSpPr>
            <p:spPr bwMode="auto">
              <a:xfrm>
                <a:off x="1568" y="1292"/>
                <a:ext cx="28" cy="25"/>
              </a:xfrm>
              <a:custGeom>
                <a:avLst/>
                <a:gdLst>
                  <a:gd name="T0" fmla="*/ 0 w 28"/>
                  <a:gd name="T1" fmla="*/ 12 h 25"/>
                  <a:gd name="T2" fmla="*/ 0 w 28"/>
                  <a:gd name="T3" fmla="*/ 12 h 25"/>
                  <a:gd name="T4" fmla="*/ 2 w 28"/>
                  <a:gd name="T5" fmla="*/ 8 h 25"/>
                  <a:gd name="T6" fmla="*/ 4 w 28"/>
                  <a:gd name="T7" fmla="*/ 4 h 25"/>
                  <a:gd name="T8" fmla="*/ 8 w 28"/>
                  <a:gd name="T9" fmla="*/ 0 h 25"/>
                  <a:gd name="T10" fmla="*/ 14 w 28"/>
                  <a:gd name="T11" fmla="*/ 0 h 25"/>
                  <a:gd name="T12" fmla="*/ 14 w 28"/>
                  <a:gd name="T13" fmla="*/ 0 h 25"/>
                  <a:gd name="T14" fmla="*/ 20 w 28"/>
                  <a:gd name="T15" fmla="*/ 0 h 25"/>
                  <a:gd name="T16" fmla="*/ 24 w 28"/>
                  <a:gd name="T17" fmla="*/ 4 h 25"/>
                  <a:gd name="T18" fmla="*/ 26 w 28"/>
                  <a:gd name="T19" fmla="*/ 8 h 25"/>
                  <a:gd name="T20" fmla="*/ 28 w 28"/>
                  <a:gd name="T21" fmla="*/ 12 h 25"/>
                  <a:gd name="T22" fmla="*/ 28 w 28"/>
                  <a:gd name="T23" fmla="*/ 12 h 25"/>
                  <a:gd name="T24" fmla="*/ 26 w 28"/>
                  <a:gd name="T25" fmla="*/ 18 h 25"/>
                  <a:gd name="T26" fmla="*/ 24 w 28"/>
                  <a:gd name="T27" fmla="*/ 21 h 25"/>
                  <a:gd name="T28" fmla="*/ 20 w 28"/>
                  <a:gd name="T29" fmla="*/ 23 h 25"/>
                  <a:gd name="T30" fmla="*/ 14 w 28"/>
                  <a:gd name="T31" fmla="*/ 25 h 25"/>
                  <a:gd name="T32" fmla="*/ 14 w 28"/>
                  <a:gd name="T33" fmla="*/ 25 h 25"/>
                  <a:gd name="T34" fmla="*/ 8 w 28"/>
                  <a:gd name="T35" fmla="*/ 23 h 25"/>
                  <a:gd name="T36" fmla="*/ 4 w 28"/>
                  <a:gd name="T37" fmla="*/ 21 h 25"/>
                  <a:gd name="T38" fmla="*/ 2 w 28"/>
                  <a:gd name="T39" fmla="*/ 18 h 25"/>
                  <a:gd name="T40" fmla="*/ 0 w 28"/>
                  <a:gd name="T41" fmla="*/ 12 h 25"/>
                  <a:gd name="T42" fmla="*/ 0 w 28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5"/>
                  <a:gd name="T68" fmla="*/ 28 w 28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1"/>
                    </a:lnTo>
                    <a:lnTo>
                      <a:pt x="20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4" name="Freeform 664"/>
              <p:cNvSpPr>
                <a:spLocks/>
              </p:cNvSpPr>
              <p:nvPr/>
            </p:nvSpPr>
            <p:spPr bwMode="auto">
              <a:xfrm>
                <a:off x="1531" y="1286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8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8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5" name="Freeform 665"/>
              <p:cNvSpPr>
                <a:spLocks/>
              </p:cNvSpPr>
              <p:nvPr/>
            </p:nvSpPr>
            <p:spPr bwMode="auto">
              <a:xfrm>
                <a:off x="1523" y="1284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6" name="Freeform 666"/>
              <p:cNvSpPr>
                <a:spLocks/>
              </p:cNvSpPr>
              <p:nvPr/>
            </p:nvSpPr>
            <p:spPr bwMode="auto">
              <a:xfrm>
                <a:off x="1503" y="1286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7" name="Freeform 667"/>
              <p:cNvSpPr>
                <a:spLocks/>
              </p:cNvSpPr>
              <p:nvPr/>
            </p:nvSpPr>
            <p:spPr bwMode="auto">
              <a:xfrm>
                <a:off x="1433" y="1268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3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3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8" name="Freeform 668"/>
              <p:cNvSpPr>
                <a:spLocks/>
              </p:cNvSpPr>
              <p:nvPr/>
            </p:nvSpPr>
            <p:spPr bwMode="auto">
              <a:xfrm>
                <a:off x="1382" y="1222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3 w 25"/>
                  <a:gd name="T7" fmla="*/ 4 h 26"/>
                  <a:gd name="T8" fmla="*/ 7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7 w 25"/>
                  <a:gd name="T35" fmla="*/ 24 h 26"/>
                  <a:gd name="T36" fmla="*/ 3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09" name="Freeform 669"/>
              <p:cNvSpPr>
                <a:spLocks/>
              </p:cNvSpPr>
              <p:nvPr/>
            </p:nvSpPr>
            <p:spPr bwMode="auto">
              <a:xfrm>
                <a:off x="1370" y="1222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6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0" name="Freeform 670"/>
              <p:cNvSpPr>
                <a:spLocks/>
              </p:cNvSpPr>
              <p:nvPr/>
            </p:nvSpPr>
            <p:spPr bwMode="auto">
              <a:xfrm>
                <a:off x="1311" y="1206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0 w 25"/>
                  <a:gd name="T5" fmla="*/ 8 h 26"/>
                  <a:gd name="T6" fmla="*/ 2 w 25"/>
                  <a:gd name="T7" fmla="*/ 4 h 26"/>
                  <a:gd name="T8" fmla="*/ 6 w 25"/>
                  <a:gd name="T9" fmla="*/ 2 h 26"/>
                  <a:gd name="T10" fmla="*/ 12 w 25"/>
                  <a:gd name="T11" fmla="*/ 0 h 26"/>
                  <a:gd name="T12" fmla="*/ 12 w 25"/>
                  <a:gd name="T13" fmla="*/ 0 h 26"/>
                  <a:gd name="T14" fmla="*/ 17 w 25"/>
                  <a:gd name="T15" fmla="*/ 2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6 h 26"/>
                  <a:gd name="T30" fmla="*/ 12 w 25"/>
                  <a:gd name="T31" fmla="*/ 26 h 26"/>
                  <a:gd name="T32" fmla="*/ 12 w 25"/>
                  <a:gd name="T33" fmla="*/ 26 h 26"/>
                  <a:gd name="T34" fmla="*/ 6 w 25"/>
                  <a:gd name="T35" fmla="*/ 26 h 26"/>
                  <a:gd name="T36" fmla="*/ 2 w 25"/>
                  <a:gd name="T37" fmla="*/ 22 h 26"/>
                  <a:gd name="T38" fmla="*/ 0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4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1" name="Freeform 671"/>
              <p:cNvSpPr>
                <a:spLocks/>
              </p:cNvSpPr>
              <p:nvPr/>
            </p:nvSpPr>
            <p:spPr bwMode="auto">
              <a:xfrm>
                <a:off x="1191" y="1151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2 h 26"/>
                  <a:gd name="T10" fmla="*/ 14 w 25"/>
                  <a:gd name="T11" fmla="*/ 0 h 26"/>
                  <a:gd name="T12" fmla="*/ 14 w 25"/>
                  <a:gd name="T13" fmla="*/ 0 h 26"/>
                  <a:gd name="T14" fmla="*/ 18 w 25"/>
                  <a:gd name="T15" fmla="*/ 2 h 26"/>
                  <a:gd name="T16" fmla="*/ 22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20 h 26"/>
                  <a:gd name="T26" fmla="*/ 22 w 25"/>
                  <a:gd name="T27" fmla="*/ 24 h 26"/>
                  <a:gd name="T28" fmla="*/ 18 w 25"/>
                  <a:gd name="T29" fmla="*/ 26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6 h 26"/>
                  <a:gd name="T36" fmla="*/ 4 w 25"/>
                  <a:gd name="T37" fmla="*/ 24 h 26"/>
                  <a:gd name="T38" fmla="*/ 2 w 25"/>
                  <a:gd name="T39" fmla="*/ 20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2" name="Freeform 672"/>
              <p:cNvSpPr>
                <a:spLocks/>
              </p:cNvSpPr>
              <p:nvPr/>
            </p:nvSpPr>
            <p:spPr bwMode="auto">
              <a:xfrm>
                <a:off x="1181" y="114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2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3" name="Freeform 673"/>
              <p:cNvSpPr>
                <a:spLocks/>
              </p:cNvSpPr>
              <p:nvPr/>
            </p:nvSpPr>
            <p:spPr bwMode="auto">
              <a:xfrm>
                <a:off x="955" y="1066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2 w 26"/>
                  <a:gd name="T5" fmla="*/ 7 h 25"/>
                  <a:gd name="T6" fmla="*/ 4 w 26"/>
                  <a:gd name="T7" fmla="*/ 4 h 25"/>
                  <a:gd name="T8" fmla="*/ 8 w 26"/>
                  <a:gd name="T9" fmla="*/ 2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2 h 25"/>
                  <a:gd name="T16" fmla="*/ 22 w 26"/>
                  <a:gd name="T17" fmla="*/ 4 h 25"/>
                  <a:gd name="T18" fmla="*/ 26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5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4" name="Freeform 674"/>
              <p:cNvSpPr>
                <a:spLocks/>
              </p:cNvSpPr>
              <p:nvPr/>
            </p:nvSpPr>
            <p:spPr bwMode="auto">
              <a:xfrm>
                <a:off x="945" y="1066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11 h 25"/>
                  <a:gd name="T4" fmla="*/ 2 w 26"/>
                  <a:gd name="T5" fmla="*/ 7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6 w 26"/>
                  <a:gd name="T19" fmla="*/ 7 h 25"/>
                  <a:gd name="T20" fmla="*/ 26 w 26"/>
                  <a:gd name="T21" fmla="*/ 11 h 25"/>
                  <a:gd name="T22" fmla="*/ 26 w 26"/>
                  <a:gd name="T23" fmla="*/ 11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3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1 h 25"/>
                  <a:gd name="T42" fmla="*/ 0 w 26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1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7"/>
                    </a:lnTo>
                    <a:lnTo>
                      <a:pt x="26" y="11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5" name="Freeform 675"/>
              <p:cNvSpPr>
                <a:spLocks/>
              </p:cNvSpPr>
              <p:nvPr/>
            </p:nvSpPr>
            <p:spPr bwMode="auto">
              <a:xfrm>
                <a:off x="900" y="1050"/>
                <a:ext cx="26" cy="25"/>
              </a:xfrm>
              <a:custGeom>
                <a:avLst/>
                <a:gdLst>
                  <a:gd name="T0" fmla="*/ 0 w 26"/>
                  <a:gd name="T1" fmla="*/ 12 h 25"/>
                  <a:gd name="T2" fmla="*/ 0 w 26"/>
                  <a:gd name="T3" fmla="*/ 12 h 25"/>
                  <a:gd name="T4" fmla="*/ 2 w 26"/>
                  <a:gd name="T5" fmla="*/ 8 h 25"/>
                  <a:gd name="T6" fmla="*/ 4 w 26"/>
                  <a:gd name="T7" fmla="*/ 4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4 h 25"/>
                  <a:gd name="T18" fmla="*/ 26 w 26"/>
                  <a:gd name="T19" fmla="*/ 8 h 25"/>
                  <a:gd name="T20" fmla="*/ 26 w 26"/>
                  <a:gd name="T21" fmla="*/ 12 h 25"/>
                  <a:gd name="T22" fmla="*/ 26 w 26"/>
                  <a:gd name="T23" fmla="*/ 12 h 25"/>
                  <a:gd name="T24" fmla="*/ 26 w 26"/>
                  <a:gd name="T25" fmla="*/ 18 h 25"/>
                  <a:gd name="T26" fmla="*/ 22 w 26"/>
                  <a:gd name="T27" fmla="*/ 22 h 25"/>
                  <a:gd name="T28" fmla="*/ 18 w 26"/>
                  <a:gd name="T29" fmla="*/ 23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3 h 25"/>
                  <a:gd name="T36" fmla="*/ 4 w 26"/>
                  <a:gd name="T37" fmla="*/ 22 h 25"/>
                  <a:gd name="T38" fmla="*/ 2 w 26"/>
                  <a:gd name="T39" fmla="*/ 18 h 25"/>
                  <a:gd name="T40" fmla="*/ 0 w 26"/>
                  <a:gd name="T41" fmla="*/ 12 h 25"/>
                  <a:gd name="T42" fmla="*/ 0 w 2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6" name="Freeform 676"/>
              <p:cNvSpPr>
                <a:spLocks/>
              </p:cNvSpPr>
              <p:nvPr/>
            </p:nvSpPr>
            <p:spPr bwMode="auto">
              <a:xfrm>
                <a:off x="751" y="970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7" name="Freeform 677"/>
              <p:cNvSpPr>
                <a:spLocks/>
              </p:cNvSpPr>
              <p:nvPr/>
            </p:nvSpPr>
            <p:spPr bwMode="auto">
              <a:xfrm>
                <a:off x="556" y="879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8" name="Freeform 678"/>
              <p:cNvSpPr>
                <a:spLocks/>
              </p:cNvSpPr>
              <p:nvPr/>
            </p:nvSpPr>
            <p:spPr bwMode="auto">
              <a:xfrm>
                <a:off x="556" y="883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6 h 26"/>
                  <a:gd name="T6" fmla="*/ 4 w 26"/>
                  <a:gd name="T7" fmla="*/ 2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2 h 26"/>
                  <a:gd name="T18" fmla="*/ 24 w 26"/>
                  <a:gd name="T19" fmla="*/ 6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6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19" name="Freeform 679"/>
              <p:cNvSpPr>
                <a:spLocks/>
              </p:cNvSpPr>
              <p:nvPr/>
            </p:nvSpPr>
            <p:spPr bwMode="auto">
              <a:xfrm>
                <a:off x="519" y="865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0" name="Freeform 680"/>
              <p:cNvSpPr>
                <a:spLocks/>
              </p:cNvSpPr>
              <p:nvPr/>
            </p:nvSpPr>
            <p:spPr bwMode="auto">
              <a:xfrm>
                <a:off x="446" y="832"/>
                <a:ext cx="26" cy="25"/>
              </a:xfrm>
              <a:custGeom>
                <a:avLst/>
                <a:gdLst>
                  <a:gd name="T0" fmla="*/ 0 w 26"/>
                  <a:gd name="T1" fmla="*/ 11 h 25"/>
                  <a:gd name="T2" fmla="*/ 0 w 26"/>
                  <a:gd name="T3" fmla="*/ 11 h 25"/>
                  <a:gd name="T4" fmla="*/ 2 w 26"/>
                  <a:gd name="T5" fmla="*/ 7 h 25"/>
                  <a:gd name="T6" fmla="*/ 4 w 26"/>
                  <a:gd name="T7" fmla="*/ 3 h 25"/>
                  <a:gd name="T8" fmla="*/ 8 w 26"/>
                  <a:gd name="T9" fmla="*/ 0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0 h 25"/>
                  <a:gd name="T16" fmla="*/ 22 w 26"/>
                  <a:gd name="T17" fmla="*/ 3 h 25"/>
                  <a:gd name="T18" fmla="*/ 26 w 26"/>
                  <a:gd name="T19" fmla="*/ 7 h 25"/>
                  <a:gd name="T20" fmla="*/ 26 w 26"/>
                  <a:gd name="T21" fmla="*/ 11 h 25"/>
                  <a:gd name="T22" fmla="*/ 26 w 26"/>
                  <a:gd name="T23" fmla="*/ 11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3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3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1 h 25"/>
                  <a:gd name="T42" fmla="*/ 0 w 26"/>
                  <a:gd name="T43" fmla="*/ 11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1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26" y="11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4" y="25"/>
                    </a:lnTo>
                    <a:lnTo>
                      <a:pt x="8" y="23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1" name="Freeform 681"/>
              <p:cNvSpPr>
                <a:spLocks/>
              </p:cNvSpPr>
              <p:nvPr/>
            </p:nvSpPr>
            <p:spPr bwMode="auto">
              <a:xfrm>
                <a:off x="442" y="832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2 w 26"/>
                  <a:gd name="T5" fmla="*/ 7 h 25"/>
                  <a:gd name="T6" fmla="*/ 4 w 26"/>
                  <a:gd name="T7" fmla="*/ 3 h 25"/>
                  <a:gd name="T8" fmla="*/ 8 w 26"/>
                  <a:gd name="T9" fmla="*/ 2 h 25"/>
                  <a:gd name="T10" fmla="*/ 14 w 26"/>
                  <a:gd name="T11" fmla="*/ 0 h 25"/>
                  <a:gd name="T12" fmla="*/ 14 w 26"/>
                  <a:gd name="T13" fmla="*/ 0 h 25"/>
                  <a:gd name="T14" fmla="*/ 18 w 26"/>
                  <a:gd name="T15" fmla="*/ 2 h 25"/>
                  <a:gd name="T16" fmla="*/ 22 w 26"/>
                  <a:gd name="T17" fmla="*/ 3 h 25"/>
                  <a:gd name="T18" fmla="*/ 26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6 w 26"/>
                  <a:gd name="T25" fmla="*/ 17 h 25"/>
                  <a:gd name="T26" fmla="*/ 22 w 26"/>
                  <a:gd name="T27" fmla="*/ 21 h 25"/>
                  <a:gd name="T28" fmla="*/ 18 w 26"/>
                  <a:gd name="T29" fmla="*/ 25 h 25"/>
                  <a:gd name="T30" fmla="*/ 14 w 26"/>
                  <a:gd name="T31" fmla="*/ 25 h 25"/>
                  <a:gd name="T32" fmla="*/ 14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2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6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2" name="Freeform 682"/>
              <p:cNvSpPr>
                <a:spLocks/>
              </p:cNvSpPr>
              <p:nvPr/>
            </p:nvSpPr>
            <p:spPr bwMode="auto">
              <a:xfrm>
                <a:off x="436" y="832"/>
                <a:ext cx="28" cy="25"/>
              </a:xfrm>
              <a:custGeom>
                <a:avLst/>
                <a:gdLst>
                  <a:gd name="T0" fmla="*/ 0 w 28"/>
                  <a:gd name="T1" fmla="*/ 13 h 25"/>
                  <a:gd name="T2" fmla="*/ 0 w 28"/>
                  <a:gd name="T3" fmla="*/ 13 h 25"/>
                  <a:gd name="T4" fmla="*/ 2 w 28"/>
                  <a:gd name="T5" fmla="*/ 7 h 25"/>
                  <a:gd name="T6" fmla="*/ 4 w 28"/>
                  <a:gd name="T7" fmla="*/ 3 h 25"/>
                  <a:gd name="T8" fmla="*/ 8 w 28"/>
                  <a:gd name="T9" fmla="*/ 2 h 25"/>
                  <a:gd name="T10" fmla="*/ 14 w 28"/>
                  <a:gd name="T11" fmla="*/ 0 h 25"/>
                  <a:gd name="T12" fmla="*/ 14 w 28"/>
                  <a:gd name="T13" fmla="*/ 0 h 25"/>
                  <a:gd name="T14" fmla="*/ 20 w 28"/>
                  <a:gd name="T15" fmla="*/ 2 h 25"/>
                  <a:gd name="T16" fmla="*/ 24 w 28"/>
                  <a:gd name="T17" fmla="*/ 3 h 25"/>
                  <a:gd name="T18" fmla="*/ 26 w 28"/>
                  <a:gd name="T19" fmla="*/ 7 h 25"/>
                  <a:gd name="T20" fmla="*/ 28 w 28"/>
                  <a:gd name="T21" fmla="*/ 13 h 25"/>
                  <a:gd name="T22" fmla="*/ 28 w 28"/>
                  <a:gd name="T23" fmla="*/ 13 h 25"/>
                  <a:gd name="T24" fmla="*/ 26 w 28"/>
                  <a:gd name="T25" fmla="*/ 17 h 25"/>
                  <a:gd name="T26" fmla="*/ 24 w 28"/>
                  <a:gd name="T27" fmla="*/ 21 h 25"/>
                  <a:gd name="T28" fmla="*/ 20 w 28"/>
                  <a:gd name="T29" fmla="*/ 25 h 25"/>
                  <a:gd name="T30" fmla="*/ 14 w 28"/>
                  <a:gd name="T31" fmla="*/ 25 h 25"/>
                  <a:gd name="T32" fmla="*/ 14 w 28"/>
                  <a:gd name="T33" fmla="*/ 25 h 25"/>
                  <a:gd name="T34" fmla="*/ 8 w 28"/>
                  <a:gd name="T35" fmla="*/ 25 h 25"/>
                  <a:gd name="T36" fmla="*/ 4 w 28"/>
                  <a:gd name="T37" fmla="*/ 21 h 25"/>
                  <a:gd name="T38" fmla="*/ 2 w 28"/>
                  <a:gd name="T39" fmla="*/ 17 h 25"/>
                  <a:gd name="T40" fmla="*/ 0 w 28"/>
                  <a:gd name="T41" fmla="*/ 13 h 25"/>
                  <a:gd name="T42" fmla="*/ 0 w 28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5"/>
                  <a:gd name="T68" fmla="*/ 28 w 28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5">
                    <a:moveTo>
                      <a:pt x="0" y="13"/>
                    </a:moveTo>
                    <a:lnTo>
                      <a:pt x="0" y="13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3"/>
                    </a:lnTo>
                    <a:lnTo>
                      <a:pt x="26" y="7"/>
                    </a:lnTo>
                    <a:lnTo>
                      <a:pt x="28" y="13"/>
                    </a:lnTo>
                    <a:lnTo>
                      <a:pt x="26" y="17"/>
                    </a:lnTo>
                    <a:lnTo>
                      <a:pt x="24" y="21"/>
                    </a:lnTo>
                    <a:lnTo>
                      <a:pt x="20" y="25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3" name="Freeform 683"/>
              <p:cNvSpPr>
                <a:spLocks/>
              </p:cNvSpPr>
              <p:nvPr/>
            </p:nvSpPr>
            <p:spPr bwMode="auto">
              <a:xfrm>
                <a:off x="428" y="834"/>
                <a:ext cx="26" cy="25"/>
              </a:xfrm>
              <a:custGeom>
                <a:avLst/>
                <a:gdLst>
                  <a:gd name="T0" fmla="*/ 0 w 26"/>
                  <a:gd name="T1" fmla="*/ 13 h 25"/>
                  <a:gd name="T2" fmla="*/ 0 w 26"/>
                  <a:gd name="T3" fmla="*/ 13 h 25"/>
                  <a:gd name="T4" fmla="*/ 0 w 26"/>
                  <a:gd name="T5" fmla="*/ 7 h 25"/>
                  <a:gd name="T6" fmla="*/ 4 w 26"/>
                  <a:gd name="T7" fmla="*/ 3 h 25"/>
                  <a:gd name="T8" fmla="*/ 8 w 26"/>
                  <a:gd name="T9" fmla="*/ 1 h 25"/>
                  <a:gd name="T10" fmla="*/ 12 w 26"/>
                  <a:gd name="T11" fmla="*/ 0 h 25"/>
                  <a:gd name="T12" fmla="*/ 12 w 26"/>
                  <a:gd name="T13" fmla="*/ 0 h 25"/>
                  <a:gd name="T14" fmla="*/ 18 w 26"/>
                  <a:gd name="T15" fmla="*/ 1 h 25"/>
                  <a:gd name="T16" fmla="*/ 22 w 26"/>
                  <a:gd name="T17" fmla="*/ 3 h 25"/>
                  <a:gd name="T18" fmla="*/ 24 w 26"/>
                  <a:gd name="T19" fmla="*/ 7 h 25"/>
                  <a:gd name="T20" fmla="*/ 26 w 26"/>
                  <a:gd name="T21" fmla="*/ 13 h 25"/>
                  <a:gd name="T22" fmla="*/ 26 w 26"/>
                  <a:gd name="T23" fmla="*/ 13 h 25"/>
                  <a:gd name="T24" fmla="*/ 24 w 26"/>
                  <a:gd name="T25" fmla="*/ 17 h 25"/>
                  <a:gd name="T26" fmla="*/ 22 w 26"/>
                  <a:gd name="T27" fmla="*/ 21 h 25"/>
                  <a:gd name="T28" fmla="*/ 18 w 26"/>
                  <a:gd name="T29" fmla="*/ 25 h 25"/>
                  <a:gd name="T30" fmla="*/ 12 w 26"/>
                  <a:gd name="T31" fmla="*/ 25 h 25"/>
                  <a:gd name="T32" fmla="*/ 12 w 26"/>
                  <a:gd name="T33" fmla="*/ 25 h 25"/>
                  <a:gd name="T34" fmla="*/ 8 w 26"/>
                  <a:gd name="T35" fmla="*/ 25 h 25"/>
                  <a:gd name="T36" fmla="*/ 4 w 26"/>
                  <a:gd name="T37" fmla="*/ 21 h 25"/>
                  <a:gd name="T38" fmla="*/ 0 w 26"/>
                  <a:gd name="T39" fmla="*/ 17 h 25"/>
                  <a:gd name="T40" fmla="*/ 0 w 26"/>
                  <a:gd name="T41" fmla="*/ 13 h 25"/>
                  <a:gd name="T42" fmla="*/ 0 w 26"/>
                  <a:gd name="T43" fmla="*/ 13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5"/>
                  <a:gd name="T68" fmla="*/ 26 w 2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5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6" y="13"/>
                    </a:lnTo>
                    <a:lnTo>
                      <a:pt x="24" y="17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4" name="Freeform 684"/>
              <p:cNvSpPr>
                <a:spLocks/>
              </p:cNvSpPr>
              <p:nvPr/>
            </p:nvSpPr>
            <p:spPr bwMode="auto">
              <a:xfrm>
                <a:off x="1720" y="1325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1 w 25"/>
                  <a:gd name="T5" fmla="*/ 8 h 26"/>
                  <a:gd name="T6" fmla="*/ 3 w 25"/>
                  <a:gd name="T7" fmla="*/ 4 h 26"/>
                  <a:gd name="T8" fmla="*/ 7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2 h 26"/>
                  <a:gd name="T16" fmla="*/ 23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18 h 26"/>
                  <a:gd name="T26" fmla="*/ 23 w 25"/>
                  <a:gd name="T27" fmla="*/ 22 h 26"/>
                  <a:gd name="T28" fmla="*/ 17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6 h 26"/>
                  <a:gd name="T36" fmla="*/ 3 w 25"/>
                  <a:gd name="T37" fmla="*/ 22 h 26"/>
                  <a:gd name="T38" fmla="*/ 1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7" y="26"/>
                    </a:lnTo>
                    <a:lnTo>
                      <a:pt x="13" y="26"/>
                    </a:lnTo>
                    <a:lnTo>
                      <a:pt x="7" y="26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5" name="Freeform 685"/>
              <p:cNvSpPr>
                <a:spLocks/>
              </p:cNvSpPr>
              <p:nvPr/>
            </p:nvSpPr>
            <p:spPr bwMode="auto">
              <a:xfrm>
                <a:off x="1761" y="1343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6" name="Freeform 686"/>
              <p:cNvSpPr>
                <a:spLocks/>
              </p:cNvSpPr>
              <p:nvPr/>
            </p:nvSpPr>
            <p:spPr bwMode="auto">
              <a:xfrm>
                <a:off x="1775" y="1341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3 w 25"/>
                  <a:gd name="T7" fmla="*/ 4 h 26"/>
                  <a:gd name="T8" fmla="*/ 7 w 25"/>
                  <a:gd name="T9" fmla="*/ 0 h 26"/>
                  <a:gd name="T10" fmla="*/ 11 w 25"/>
                  <a:gd name="T11" fmla="*/ 0 h 26"/>
                  <a:gd name="T12" fmla="*/ 11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1 w 25"/>
                  <a:gd name="T31" fmla="*/ 26 h 26"/>
                  <a:gd name="T32" fmla="*/ 11 w 25"/>
                  <a:gd name="T33" fmla="*/ 26 h 26"/>
                  <a:gd name="T34" fmla="*/ 7 w 25"/>
                  <a:gd name="T35" fmla="*/ 24 h 26"/>
                  <a:gd name="T36" fmla="*/ 3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1" y="26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7" name="Freeform 687"/>
              <p:cNvSpPr>
                <a:spLocks/>
              </p:cNvSpPr>
              <p:nvPr/>
            </p:nvSpPr>
            <p:spPr bwMode="auto">
              <a:xfrm>
                <a:off x="1782" y="1341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8" name="Freeform 688"/>
              <p:cNvSpPr>
                <a:spLocks/>
              </p:cNvSpPr>
              <p:nvPr/>
            </p:nvSpPr>
            <p:spPr bwMode="auto">
              <a:xfrm>
                <a:off x="1802" y="1347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29" name="Freeform 689"/>
              <p:cNvSpPr>
                <a:spLocks/>
              </p:cNvSpPr>
              <p:nvPr/>
            </p:nvSpPr>
            <p:spPr bwMode="auto">
              <a:xfrm>
                <a:off x="1804" y="1349"/>
                <a:ext cx="28" cy="26"/>
              </a:xfrm>
              <a:custGeom>
                <a:avLst/>
                <a:gdLst>
                  <a:gd name="T0" fmla="*/ 0 w 28"/>
                  <a:gd name="T1" fmla="*/ 12 h 26"/>
                  <a:gd name="T2" fmla="*/ 0 w 28"/>
                  <a:gd name="T3" fmla="*/ 12 h 26"/>
                  <a:gd name="T4" fmla="*/ 2 w 28"/>
                  <a:gd name="T5" fmla="*/ 8 h 26"/>
                  <a:gd name="T6" fmla="*/ 4 w 28"/>
                  <a:gd name="T7" fmla="*/ 4 h 26"/>
                  <a:gd name="T8" fmla="*/ 8 w 28"/>
                  <a:gd name="T9" fmla="*/ 0 h 26"/>
                  <a:gd name="T10" fmla="*/ 14 w 28"/>
                  <a:gd name="T11" fmla="*/ 0 h 26"/>
                  <a:gd name="T12" fmla="*/ 14 w 28"/>
                  <a:gd name="T13" fmla="*/ 0 h 26"/>
                  <a:gd name="T14" fmla="*/ 20 w 28"/>
                  <a:gd name="T15" fmla="*/ 0 h 26"/>
                  <a:gd name="T16" fmla="*/ 24 w 28"/>
                  <a:gd name="T17" fmla="*/ 4 h 26"/>
                  <a:gd name="T18" fmla="*/ 26 w 28"/>
                  <a:gd name="T19" fmla="*/ 8 h 26"/>
                  <a:gd name="T20" fmla="*/ 28 w 28"/>
                  <a:gd name="T21" fmla="*/ 12 h 26"/>
                  <a:gd name="T22" fmla="*/ 28 w 28"/>
                  <a:gd name="T23" fmla="*/ 12 h 26"/>
                  <a:gd name="T24" fmla="*/ 26 w 28"/>
                  <a:gd name="T25" fmla="*/ 18 h 26"/>
                  <a:gd name="T26" fmla="*/ 24 w 28"/>
                  <a:gd name="T27" fmla="*/ 22 h 26"/>
                  <a:gd name="T28" fmla="*/ 20 w 28"/>
                  <a:gd name="T29" fmla="*/ 24 h 26"/>
                  <a:gd name="T30" fmla="*/ 14 w 28"/>
                  <a:gd name="T31" fmla="*/ 26 h 26"/>
                  <a:gd name="T32" fmla="*/ 14 w 28"/>
                  <a:gd name="T33" fmla="*/ 26 h 26"/>
                  <a:gd name="T34" fmla="*/ 8 w 28"/>
                  <a:gd name="T35" fmla="*/ 24 h 26"/>
                  <a:gd name="T36" fmla="*/ 4 w 28"/>
                  <a:gd name="T37" fmla="*/ 22 h 26"/>
                  <a:gd name="T38" fmla="*/ 2 w 28"/>
                  <a:gd name="T39" fmla="*/ 18 h 26"/>
                  <a:gd name="T40" fmla="*/ 0 w 28"/>
                  <a:gd name="T41" fmla="*/ 12 h 26"/>
                  <a:gd name="T42" fmla="*/ 0 w 28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6"/>
                  <a:gd name="T68" fmla="*/ 28 w 28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0" name="Freeform 690"/>
              <p:cNvSpPr>
                <a:spLocks/>
              </p:cNvSpPr>
              <p:nvPr/>
            </p:nvSpPr>
            <p:spPr bwMode="auto">
              <a:xfrm>
                <a:off x="1808" y="1349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1" name="Freeform 691"/>
              <p:cNvSpPr>
                <a:spLocks/>
              </p:cNvSpPr>
              <p:nvPr/>
            </p:nvSpPr>
            <p:spPr bwMode="auto">
              <a:xfrm>
                <a:off x="1828" y="1353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6 h 26"/>
                  <a:gd name="T6" fmla="*/ 4 w 25"/>
                  <a:gd name="T7" fmla="*/ 2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6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2" name="Freeform 692"/>
              <p:cNvSpPr>
                <a:spLocks/>
              </p:cNvSpPr>
              <p:nvPr/>
            </p:nvSpPr>
            <p:spPr bwMode="auto">
              <a:xfrm>
                <a:off x="1837" y="1357"/>
                <a:ext cx="26" cy="28"/>
              </a:xfrm>
              <a:custGeom>
                <a:avLst/>
                <a:gdLst>
                  <a:gd name="T0" fmla="*/ 0 w 26"/>
                  <a:gd name="T1" fmla="*/ 14 h 28"/>
                  <a:gd name="T2" fmla="*/ 0 w 26"/>
                  <a:gd name="T3" fmla="*/ 14 h 28"/>
                  <a:gd name="T4" fmla="*/ 0 w 26"/>
                  <a:gd name="T5" fmla="*/ 8 h 28"/>
                  <a:gd name="T6" fmla="*/ 2 w 26"/>
                  <a:gd name="T7" fmla="*/ 4 h 28"/>
                  <a:gd name="T8" fmla="*/ 8 w 26"/>
                  <a:gd name="T9" fmla="*/ 2 h 28"/>
                  <a:gd name="T10" fmla="*/ 12 w 26"/>
                  <a:gd name="T11" fmla="*/ 0 h 28"/>
                  <a:gd name="T12" fmla="*/ 12 w 26"/>
                  <a:gd name="T13" fmla="*/ 0 h 28"/>
                  <a:gd name="T14" fmla="*/ 18 w 26"/>
                  <a:gd name="T15" fmla="*/ 2 h 28"/>
                  <a:gd name="T16" fmla="*/ 22 w 26"/>
                  <a:gd name="T17" fmla="*/ 4 h 28"/>
                  <a:gd name="T18" fmla="*/ 24 w 26"/>
                  <a:gd name="T19" fmla="*/ 8 h 28"/>
                  <a:gd name="T20" fmla="*/ 26 w 26"/>
                  <a:gd name="T21" fmla="*/ 14 h 28"/>
                  <a:gd name="T22" fmla="*/ 26 w 26"/>
                  <a:gd name="T23" fmla="*/ 14 h 28"/>
                  <a:gd name="T24" fmla="*/ 24 w 26"/>
                  <a:gd name="T25" fmla="*/ 20 h 28"/>
                  <a:gd name="T26" fmla="*/ 22 w 26"/>
                  <a:gd name="T27" fmla="*/ 24 h 28"/>
                  <a:gd name="T28" fmla="*/ 18 w 26"/>
                  <a:gd name="T29" fmla="*/ 26 h 28"/>
                  <a:gd name="T30" fmla="*/ 12 w 26"/>
                  <a:gd name="T31" fmla="*/ 28 h 28"/>
                  <a:gd name="T32" fmla="*/ 12 w 26"/>
                  <a:gd name="T33" fmla="*/ 28 h 28"/>
                  <a:gd name="T34" fmla="*/ 8 w 26"/>
                  <a:gd name="T35" fmla="*/ 26 h 28"/>
                  <a:gd name="T36" fmla="*/ 2 w 26"/>
                  <a:gd name="T37" fmla="*/ 24 h 28"/>
                  <a:gd name="T38" fmla="*/ 0 w 26"/>
                  <a:gd name="T39" fmla="*/ 20 h 28"/>
                  <a:gd name="T40" fmla="*/ 0 w 26"/>
                  <a:gd name="T41" fmla="*/ 14 h 28"/>
                  <a:gd name="T42" fmla="*/ 0 w 26"/>
                  <a:gd name="T43" fmla="*/ 14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8"/>
                  <a:gd name="T68" fmla="*/ 26 w 26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8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3" name="Freeform 693"/>
              <p:cNvSpPr>
                <a:spLocks/>
              </p:cNvSpPr>
              <p:nvPr/>
            </p:nvSpPr>
            <p:spPr bwMode="auto">
              <a:xfrm>
                <a:off x="1841" y="1361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4" name="Freeform 694"/>
              <p:cNvSpPr>
                <a:spLocks/>
              </p:cNvSpPr>
              <p:nvPr/>
            </p:nvSpPr>
            <p:spPr bwMode="auto">
              <a:xfrm>
                <a:off x="1847" y="1363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5" name="Freeform 695"/>
              <p:cNvSpPr>
                <a:spLocks/>
              </p:cNvSpPr>
              <p:nvPr/>
            </p:nvSpPr>
            <p:spPr bwMode="auto">
              <a:xfrm>
                <a:off x="1851" y="1367"/>
                <a:ext cx="28" cy="26"/>
              </a:xfrm>
              <a:custGeom>
                <a:avLst/>
                <a:gdLst>
                  <a:gd name="T0" fmla="*/ 0 w 28"/>
                  <a:gd name="T1" fmla="*/ 14 h 26"/>
                  <a:gd name="T2" fmla="*/ 0 w 28"/>
                  <a:gd name="T3" fmla="*/ 14 h 26"/>
                  <a:gd name="T4" fmla="*/ 2 w 28"/>
                  <a:gd name="T5" fmla="*/ 8 h 26"/>
                  <a:gd name="T6" fmla="*/ 4 w 28"/>
                  <a:gd name="T7" fmla="*/ 4 h 26"/>
                  <a:gd name="T8" fmla="*/ 8 w 28"/>
                  <a:gd name="T9" fmla="*/ 2 h 26"/>
                  <a:gd name="T10" fmla="*/ 14 w 28"/>
                  <a:gd name="T11" fmla="*/ 0 h 26"/>
                  <a:gd name="T12" fmla="*/ 14 w 28"/>
                  <a:gd name="T13" fmla="*/ 0 h 26"/>
                  <a:gd name="T14" fmla="*/ 20 w 28"/>
                  <a:gd name="T15" fmla="*/ 2 h 26"/>
                  <a:gd name="T16" fmla="*/ 24 w 28"/>
                  <a:gd name="T17" fmla="*/ 4 h 26"/>
                  <a:gd name="T18" fmla="*/ 26 w 28"/>
                  <a:gd name="T19" fmla="*/ 8 h 26"/>
                  <a:gd name="T20" fmla="*/ 28 w 28"/>
                  <a:gd name="T21" fmla="*/ 14 h 26"/>
                  <a:gd name="T22" fmla="*/ 28 w 28"/>
                  <a:gd name="T23" fmla="*/ 14 h 26"/>
                  <a:gd name="T24" fmla="*/ 26 w 28"/>
                  <a:gd name="T25" fmla="*/ 18 h 26"/>
                  <a:gd name="T26" fmla="*/ 24 w 28"/>
                  <a:gd name="T27" fmla="*/ 22 h 26"/>
                  <a:gd name="T28" fmla="*/ 20 w 28"/>
                  <a:gd name="T29" fmla="*/ 26 h 26"/>
                  <a:gd name="T30" fmla="*/ 14 w 28"/>
                  <a:gd name="T31" fmla="*/ 26 h 26"/>
                  <a:gd name="T32" fmla="*/ 14 w 28"/>
                  <a:gd name="T33" fmla="*/ 26 h 26"/>
                  <a:gd name="T34" fmla="*/ 8 w 28"/>
                  <a:gd name="T35" fmla="*/ 26 h 26"/>
                  <a:gd name="T36" fmla="*/ 4 w 28"/>
                  <a:gd name="T37" fmla="*/ 22 h 26"/>
                  <a:gd name="T38" fmla="*/ 2 w 28"/>
                  <a:gd name="T39" fmla="*/ 18 h 26"/>
                  <a:gd name="T40" fmla="*/ 0 w 28"/>
                  <a:gd name="T41" fmla="*/ 14 h 26"/>
                  <a:gd name="T42" fmla="*/ 0 w 28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6"/>
                  <a:gd name="T68" fmla="*/ 28 w 28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0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6" name="Freeform 696"/>
              <p:cNvSpPr>
                <a:spLocks/>
              </p:cNvSpPr>
              <p:nvPr/>
            </p:nvSpPr>
            <p:spPr bwMode="auto">
              <a:xfrm>
                <a:off x="1857" y="1369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7" name="Freeform 697"/>
              <p:cNvSpPr>
                <a:spLocks/>
              </p:cNvSpPr>
              <p:nvPr/>
            </p:nvSpPr>
            <p:spPr bwMode="auto">
              <a:xfrm>
                <a:off x="1859" y="1369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2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6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8" name="Freeform 698"/>
              <p:cNvSpPr>
                <a:spLocks/>
              </p:cNvSpPr>
              <p:nvPr/>
            </p:nvSpPr>
            <p:spPr bwMode="auto">
              <a:xfrm>
                <a:off x="1861" y="1369"/>
                <a:ext cx="26" cy="26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2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2 h 26"/>
                  <a:gd name="T16" fmla="*/ 24 w 26"/>
                  <a:gd name="T17" fmla="*/ 4 h 26"/>
                  <a:gd name="T18" fmla="*/ 26 w 26"/>
                  <a:gd name="T19" fmla="*/ 8 h 26"/>
                  <a:gd name="T20" fmla="*/ 26 w 26"/>
                  <a:gd name="T21" fmla="*/ 14 h 26"/>
                  <a:gd name="T22" fmla="*/ 26 w 26"/>
                  <a:gd name="T23" fmla="*/ 14 h 26"/>
                  <a:gd name="T24" fmla="*/ 26 w 26"/>
                  <a:gd name="T25" fmla="*/ 18 h 26"/>
                  <a:gd name="T26" fmla="*/ 24 w 26"/>
                  <a:gd name="T27" fmla="*/ 22 h 26"/>
                  <a:gd name="T28" fmla="*/ 18 w 26"/>
                  <a:gd name="T29" fmla="*/ 26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6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4 h 26"/>
                  <a:gd name="T42" fmla="*/ 0 w 26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18" y="26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39" name="Freeform 699"/>
              <p:cNvSpPr>
                <a:spLocks/>
              </p:cNvSpPr>
              <p:nvPr/>
            </p:nvSpPr>
            <p:spPr bwMode="auto">
              <a:xfrm>
                <a:off x="1873" y="1369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4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0" name="Freeform 700"/>
              <p:cNvSpPr>
                <a:spLocks/>
              </p:cNvSpPr>
              <p:nvPr/>
            </p:nvSpPr>
            <p:spPr bwMode="auto">
              <a:xfrm>
                <a:off x="1877" y="1369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0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2 w 25"/>
                  <a:gd name="T11" fmla="*/ 0 h 26"/>
                  <a:gd name="T12" fmla="*/ 12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3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3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2 w 25"/>
                  <a:gd name="T31" fmla="*/ 26 h 26"/>
                  <a:gd name="T32" fmla="*/ 12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0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3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1" name="Freeform 701"/>
              <p:cNvSpPr>
                <a:spLocks/>
              </p:cNvSpPr>
              <p:nvPr/>
            </p:nvSpPr>
            <p:spPr bwMode="auto">
              <a:xfrm>
                <a:off x="1887" y="1367"/>
                <a:ext cx="25" cy="26"/>
              </a:xfrm>
              <a:custGeom>
                <a:avLst/>
                <a:gdLst>
                  <a:gd name="T0" fmla="*/ 0 w 25"/>
                  <a:gd name="T1" fmla="*/ 14 h 26"/>
                  <a:gd name="T2" fmla="*/ 0 w 25"/>
                  <a:gd name="T3" fmla="*/ 14 h 26"/>
                  <a:gd name="T4" fmla="*/ 2 w 25"/>
                  <a:gd name="T5" fmla="*/ 8 h 26"/>
                  <a:gd name="T6" fmla="*/ 3 w 25"/>
                  <a:gd name="T7" fmla="*/ 4 h 26"/>
                  <a:gd name="T8" fmla="*/ 7 w 25"/>
                  <a:gd name="T9" fmla="*/ 2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2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4 h 26"/>
                  <a:gd name="T22" fmla="*/ 25 w 25"/>
                  <a:gd name="T23" fmla="*/ 14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6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6 h 26"/>
                  <a:gd name="T36" fmla="*/ 3 w 25"/>
                  <a:gd name="T37" fmla="*/ 22 h 26"/>
                  <a:gd name="T38" fmla="*/ 2 w 25"/>
                  <a:gd name="T39" fmla="*/ 18 h 26"/>
                  <a:gd name="T40" fmla="*/ 0 w 25"/>
                  <a:gd name="T41" fmla="*/ 14 h 26"/>
                  <a:gd name="T42" fmla="*/ 0 w 25"/>
                  <a:gd name="T43" fmla="*/ 14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4"/>
                    </a:moveTo>
                    <a:lnTo>
                      <a:pt x="0" y="14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6"/>
                    </a:lnTo>
                    <a:lnTo>
                      <a:pt x="13" y="26"/>
                    </a:lnTo>
                    <a:lnTo>
                      <a:pt x="7" y="26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2" name="Freeform 702"/>
              <p:cNvSpPr>
                <a:spLocks/>
              </p:cNvSpPr>
              <p:nvPr/>
            </p:nvSpPr>
            <p:spPr bwMode="auto">
              <a:xfrm>
                <a:off x="1890" y="1367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3" name="Freeform 703"/>
              <p:cNvSpPr>
                <a:spLocks/>
              </p:cNvSpPr>
              <p:nvPr/>
            </p:nvSpPr>
            <p:spPr bwMode="auto">
              <a:xfrm>
                <a:off x="1894" y="1367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4" name="Freeform 704"/>
              <p:cNvSpPr>
                <a:spLocks/>
              </p:cNvSpPr>
              <p:nvPr/>
            </p:nvSpPr>
            <p:spPr bwMode="auto">
              <a:xfrm>
                <a:off x="1896" y="1367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2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4 w 26"/>
                  <a:gd name="T11" fmla="*/ 0 h 26"/>
                  <a:gd name="T12" fmla="*/ 14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6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6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4 w 26"/>
                  <a:gd name="T31" fmla="*/ 26 h 26"/>
                  <a:gd name="T32" fmla="*/ 14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2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5" name="Freeform 705"/>
              <p:cNvSpPr>
                <a:spLocks/>
              </p:cNvSpPr>
              <p:nvPr/>
            </p:nvSpPr>
            <p:spPr bwMode="auto">
              <a:xfrm>
                <a:off x="1902" y="1367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6" name="Freeform 706"/>
              <p:cNvSpPr>
                <a:spLocks/>
              </p:cNvSpPr>
              <p:nvPr/>
            </p:nvSpPr>
            <p:spPr bwMode="auto">
              <a:xfrm>
                <a:off x="1875" y="1369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2 h 26"/>
                  <a:gd name="T8" fmla="*/ 8 w 25"/>
                  <a:gd name="T9" fmla="*/ 0 h 26"/>
                  <a:gd name="T10" fmla="*/ 14 w 25"/>
                  <a:gd name="T11" fmla="*/ 0 h 26"/>
                  <a:gd name="T12" fmla="*/ 14 w 25"/>
                  <a:gd name="T13" fmla="*/ 0 h 26"/>
                  <a:gd name="T14" fmla="*/ 17 w 25"/>
                  <a:gd name="T15" fmla="*/ 0 h 26"/>
                  <a:gd name="T16" fmla="*/ 21 w 25"/>
                  <a:gd name="T17" fmla="*/ 2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4 w 25"/>
                  <a:gd name="T31" fmla="*/ 26 h 26"/>
                  <a:gd name="T32" fmla="*/ 14 w 25"/>
                  <a:gd name="T33" fmla="*/ 26 h 26"/>
                  <a:gd name="T34" fmla="*/ 8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7" name="Freeform 707"/>
              <p:cNvSpPr>
                <a:spLocks/>
              </p:cNvSpPr>
              <p:nvPr/>
            </p:nvSpPr>
            <p:spPr bwMode="auto">
              <a:xfrm>
                <a:off x="1906" y="1369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0 w 26"/>
                  <a:gd name="T3" fmla="*/ 12 h 26"/>
                  <a:gd name="T4" fmla="*/ 0 w 26"/>
                  <a:gd name="T5" fmla="*/ 8 h 26"/>
                  <a:gd name="T6" fmla="*/ 4 w 26"/>
                  <a:gd name="T7" fmla="*/ 4 h 26"/>
                  <a:gd name="T8" fmla="*/ 8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8 w 26"/>
                  <a:gd name="T15" fmla="*/ 0 h 26"/>
                  <a:gd name="T16" fmla="*/ 22 w 26"/>
                  <a:gd name="T17" fmla="*/ 4 h 26"/>
                  <a:gd name="T18" fmla="*/ 24 w 26"/>
                  <a:gd name="T19" fmla="*/ 8 h 26"/>
                  <a:gd name="T20" fmla="*/ 26 w 26"/>
                  <a:gd name="T21" fmla="*/ 12 h 26"/>
                  <a:gd name="T22" fmla="*/ 26 w 26"/>
                  <a:gd name="T23" fmla="*/ 12 h 26"/>
                  <a:gd name="T24" fmla="*/ 24 w 26"/>
                  <a:gd name="T25" fmla="*/ 18 h 26"/>
                  <a:gd name="T26" fmla="*/ 22 w 26"/>
                  <a:gd name="T27" fmla="*/ 22 h 26"/>
                  <a:gd name="T28" fmla="*/ 18 w 26"/>
                  <a:gd name="T29" fmla="*/ 24 h 26"/>
                  <a:gd name="T30" fmla="*/ 12 w 26"/>
                  <a:gd name="T31" fmla="*/ 26 h 26"/>
                  <a:gd name="T32" fmla="*/ 12 w 26"/>
                  <a:gd name="T33" fmla="*/ 26 h 26"/>
                  <a:gd name="T34" fmla="*/ 8 w 26"/>
                  <a:gd name="T35" fmla="*/ 24 h 26"/>
                  <a:gd name="T36" fmla="*/ 4 w 26"/>
                  <a:gd name="T37" fmla="*/ 22 h 26"/>
                  <a:gd name="T38" fmla="*/ 0 w 26"/>
                  <a:gd name="T39" fmla="*/ 18 h 26"/>
                  <a:gd name="T40" fmla="*/ 0 w 26"/>
                  <a:gd name="T41" fmla="*/ 12 h 26"/>
                  <a:gd name="T42" fmla="*/ 0 w 26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"/>
                  <a:gd name="T67" fmla="*/ 0 h 26"/>
                  <a:gd name="T68" fmla="*/ 26 w 26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" h="26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1248" name="Freeform 708"/>
              <p:cNvSpPr>
                <a:spLocks/>
              </p:cNvSpPr>
              <p:nvPr/>
            </p:nvSpPr>
            <p:spPr bwMode="auto">
              <a:xfrm>
                <a:off x="1940" y="1383"/>
                <a:ext cx="25" cy="26"/>
              </a:xfrm>
              <a:custGeom>
                <a:avLst/>
                <a:gdLst>
                  <a:gd name="T0" fmla="*/ 0 w 25"/>
                  <a:gd name="T1" fmla="*/ 12 h 26"/>
                  <a:gd name="T2" fmla="*/ 0 w 25"/>
                  <a:gd name="T3" fmla="*/ 12 h 26"/>
                  <a:gd name="T4" fmla="*/ 2 w 25"/>
                  <a:gd name="T5" fmla="*/ 8 h 26"/>
                  <a:gd name="T6" fmla="*/ 4 w 25"/>
                  <a:gd name="T7" fmla="*/ 4 h 26"/>
                  <a:gd name="T8" fmla="*/ 7 w 25"/>
                  <a:gd name="T9" fmla="*/ 0 h 26"/>
                  <a:gd name="T10" fmla="*/ 13 w 25"/>
                  <a:gd name="T11" fmla="*/ 0 h 26"/>
                  <a:gd name="T12" fmla="*/ 13 w 25"/>
                  <a:gd name="T13" fmla="*/ 0 h 26"/>
                  <a:gd name="T14" fmla="*/ 17 w 25"/>
                  <a:gd name="T15" fmla="*/ 0 h 26"/>
                  <a:gd name="T16" fmla="*/ 21 w 25"/>
                  <a:gd name="T17" fmla="*/ 4 h 26"/>
                  <a:gd name="T18" fmla="*/ 25 w 25"/>
                  <a:gd name="T19" fmla="*/ 8 h 26"/>
                  <a:gd name="T20" fmla="*/ 25 w 25"/>
                  <a:gd name="T21" fmla="*/ 12 h 26"/>
                  <a:gd name="T22" fmla="*/ 25 w 25"/>
                  <a:gd name="T23" fmla="*/ 12 h 26"/>
                  <a:gd name="T24" fmla="*/ 25 w 25"/>
                  <a:gd name="T25" fmla="*/ 18 h 26"/>
                  <a:gd name="T26" fmla="*/ 21 w 25"/>
                  <a:gd name="T27" fmla="*/ 22 h 26"/>
                  <a:gd name="T28" fmla="*/ 17 w 25"/>
                  <a:gd name="T29" fmla="*/ 24 h 26"/>
                  <a:gd name="T30" fmla="*/ 13 w 25"/>
                  <a:gd name="T31" fmla="*/ 26 h 26"/>
                  <a:gd name="T32" fmla="*/ 13 w 25"/>
                  <a:gd name="T33" fmla="*/ 26 h 26"/>
                  <a:gd name="T34" fmla="*/ 7 w 25"/>
                  <a:gd name="T35" fmla="*/ 24 h 26"/>
                  <a:gd name="T36" fmla="*/ 4 w 25"/>
                  <a:gd name="T37" fmla="*/ 22 h 26"/>
                  <a:gd name="T38" fmla="*/ 2 w 25"/>
                  <a:gd name="T39" fmla="*/ 18 h 26"/>
                  <a:gd name="T40" fmla="*/ 0 w 25"/>
                  <a:gd name="T41" fmla="*/ 12 h 26"/>
                  <a:gd name="T42" fmla="*/ 0 w 25"/>
                  <a:gd name="T43" fmla="*/ 12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6"/>
                  <a:gd name="T68" fmla="*/ 25 w 25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6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21" y="22"/>
                    </a:lnTo>
                    <a:lnTo>
                      <a:pt x="17" y="24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</p:grpSp>
        <p:sp>
          <p:nvSpPr>
            <p:cNvPr id="41048" name="Freeform 710"/>
            <p:cNvSpPr>
              <a:spLocks/>
            </p:cNvSpPr>
            <p:nvPr/>
          </p:nvSpPr>
          <p:spPr bwMode="auto">
            <a:xfrm>
              <a:off x="342" y="792"/>
              <a:ext cx="2468" cy="1499"/>
            </a:xfrm>
            <a:custGeom>
              <a:avLst/>
              <a:gdLst>
                <a:gd name="T0" fmla="*/ 0 w 2468"/>
                <a:gd name="T1" fmla="*/ 0 h 1499"/>
                <a:gd name="T2" fmla="*/ 0 w 2468"/>
                <a:gd name="T3" fmla="*/ 1499 h 1499"/>
                <a:gd name="T4" fmla="*/ 2468 w 2468"/>
                <a:gd name="T5" fmla="*/ 1499 h 1499"/>
                <a:gd name="T6" fmla="*/ 0 60000 65536"/>
                <a:gd name="T7" fmla="*/ 0 60000 65536"/>
                <a:gd name="T8" fmla="*/ 0 60000 65536"/>
                <a:gd name="T9" fmla="*/ 0 w 2468"/>
                <a:gd name="T10" fmla="*/ 0 h 1499"/>
                <a:gd name="T11" fmla="*/ 2468 w 2468"/>
                <a:gd name="T12" fmla="*/ 1499 h 1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8" h="1499">
                  <a:moveTo>
                    <a:pt x="0" y="0"/>
                  </a:moveTo>
                  <a:lnTo>
                    <a:pt x="0" y="1499"/>
                  </a:lnTo>
                  <a:lnTo>
                    <a:pt x="2468" y="149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752" name="TextBox 751">
            <a:extLst>
              <a:ext uri="{FF2B5EF4-FFF2-40B4-BE49-F238E27FC236}">
                <a16:creationId xmlns="" xmlns:a16="http://schemas.microsoft.com/office/drawing/2014/main" id="{05B78A30-C93A-4B45-A564-6333EC8F5872}"/>
              </a:ext>
            </a:extLst>
          </p:cNvPr>
          <p:cNvSpPr txBox="1"/>
          <p:nvPr/>
        </p:nvSpPr>
        <p:spPr>
          <a:xfrm rot="16200000">
            <a:off x="-1621365" y="3247465"/>
            <a:ext cx="3697816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1333" b="1" kern="0" dirty="0">
                <a:solidFill>
                  <a:prstClr val="black"/>
                </a:solidFill>
                <a:latin typeface="+mj-lt"/>
              </a:rPr>
              <a:t>Overall Survival (Probability)</a:t>
            </a:r>
          </a:p>
        </p:txBody>
      </p:sp>
      <p:sp>
        <p:nvSpPr>
          <p:cNvPr id="753" name="TextBox 752">
            <a:extLst>
              <a:ext uri="{FF2B5EF4-FFF2-40B4-BE49-F238E27FC236}">
                <a16:creationId xmlns="" xmlns:a16="http://schemas.microsoft.com/office/drawing/2014/main" id="{24C6B169-FC98-44E3-B5C3-59F64969E7C4}"/>
              </a:ext>
            </a:extLst>
          </p:cNvPr>
          <p:cNvSpPr txBox="1"/>
          <p:nvPr/>
        </p:nvSpPr>
        <p:spPr>
          <a:xfrm>
            <a:off x="8716434" y="5803901"/>
            <a:ext cx="1003300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40">
              <a:defRPr/>
            </a:pPr>
            <a:r>
              <a:rPr kumimoji="1" lang="en-US" sz="1333" b="1" kern="0" dirty="0">
                <a:solidFill>
                  <a:prstClr val="black"/>
                </a:solidFill>
              </a:rPr>
              <a:t>Months</a:t>
            </a:r>
          </a:p>
        </p:txBody>
      </p:sp>
      <p:sp>
        <p:nvSpPr>
          <p:cNvPr id="754" name="TextBox 753">
            <a:extLst>
              <a:ext uri="{FF2B5EF4-FFF2-40B4-BE49-F238E27FC236}">
                <a16:creationId xmlns="" xmlns:a16="http://schemas.microsoft.com/office/drawing/2014/main" id="{57859F32-4C7C-4A5F-89AB-C2A78AF8F716}"/>
              </a:ext>
            </a:extLst>
          </p:cNvPr>
          <p:cNvSpPr txBox="1"/>
          <p:nvPr/>
        </p:nvSpPr>
        <p:spPr>
          <a:xfrm>
            <a:off x="2728384" y="5803901"/>
            <a:ext cx="1005416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40">
              <a:defRPr/>
            </a:pPr>
            <a:r>
              <a:rPr kumimoji="1" lang="en-US" sz="1333" b="1" kern="0" dirty="0">
                <a:solidFill>
                  <a:prstClr val="black"/>
                </a:solidFill>
              </a:rPr>
              <a:t>Months</a:t>
            </a:r>
          </a:p>
        </p:txBody>
      </p:sp>
      <p:graphicFrame>
        <p:nvGraphicFramePr>
          <p:cNvPr id="755" name="Table 754">
            <a:extLst>
              <a:ext uri="{FF2B5EF4-FFF2-40B4-BE49-F238E27FC236}">
                <a16:creationId xmlns="" xmlns:a16="http://schemas.microsoft.com/office/drawing/2014/main" id="{F37C1575-71FB-4BAF-98E9-9783A9BBCA12}"/>
              </a:ext>
            </a:extLst>
          </p:cNvPr>
          <p:cNvGraphicFramePr>
            <a:graphicFrameLocks noGrp="1"/>
          </p:cNvGraphicFramePr>
          <p:nvPr/>
        </p:nvGraphicFramePr>
        <p:xfrm>
          <a:off x="514351" y="6085418"/>
          <a:ext cx="5607058" cy="594782"/>
        </p:xfrm>
        <a:graphic>
          <a:graphicData uri="http://schemas.openxmlformats.org/drawingml/2006/table">
            <a:tbl>
              <a:tblPr firstRow="1" firstCol="1" bandRow="1"/>
              <a:tblGrid>
                <a:gridCol w="467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33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1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725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2280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7" name="Table 756">
            <a:extLst>
              <a:ext uri="{FF2B5EF4-FFF2-40B4-BE49-F238E27FC236}">
                <a16:creationId xmlns="" xmlns:a16="http://schemas.microsoft.com/office/drawing/2014/main" id="{3484797C-7E2C-4D9C-BDD9-EE95D3DAF389}"/>
              </a:ext>
            </a:extLst>
          </p:cNvPr>
          <p:cNvGraphicFramePr>
            <a:graphicFrameLocks noGrp="1"/>
          </p:cNvGraphicFramePr>
          <p:nvPr/>
        </p:nvGraphicFramePr>
        <p:xfrm>
          <a:off x="6413501" y="6043085"/>
          <a:ext cx="5607046" cy="594782"/>
        </p:xfrm>
        <a:graphic>
          <a:graphicData uri="http://schemas.openxmlformats.org/drawingml/2006/table">
            <a:tbl>
              <a:tblPr firstRow="1" firstCol="1" bandRow="1"/>
              <a:tblGrid>
                <a:gridCol w="475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59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718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473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151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2280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973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8" name="Table 757">
            <a:extLst>
              <a:ext uri="{FF2B5EF4-FFF2-40B4-BE49-F238E27FC236}">
                <a16:creationId xmlns="" xmlns:a16="http://schemas.microsoft.com/office/drawing/2014/main" id="{255ED541-FF90-4FBD-911C-1CE38793CA30}"/>
              </a:ext>
            </a:extLst>
          </p:cNvPr>
          <p:cNvGraphicFramePr>
            <a:graphicFrameLocks noGrp="1"/>
          </p:cNvGraphicFramePr>
          <p:nvPr/>
        </p:nvGraphicFramePr>
        <p:xfrm>
          <a:off x="63501" y="5774267"/>
          <a:ext cx="478367" cy="901700"/>
        </p:xfrm>
        <a:graphic>
          <a:graphicData uri="http://schemas.openxmlformats.org/drawingml/2006/table">
            <a:tbl>
              <a:tblPr/>
              <a:tblGrid>
                <a:gridCol w="478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5315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effectLst/>
                        <a:latin typeface="+mj-lt"/>
                        <a:ea typeface="ＭＳ 明朝" panose="02020609040205080304" pitchFamily="49" charset="-128"/>
                      </a:endParaRPr>
                    </a:p>
                  </a:txBody>
                  <a:tcPr marL="12700" marR="12700" marT="1269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r" fontAlgn="ctr">
                        <a:lnSpc>
                          <a:spcPct val="85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C96A0C"/>
                          </a:solidFill>
                          <a:effectLst/>
                          <a:latin typeface="+mj-lt"/>
                          <a:ea typeface="ＭＳ 明朝" panose="02020609040205080304" pitchFamily="49" charset="-128"/>
                        </a:rPr>
                        <a:t>NIVO + IPI</a:t>
                      </a:r>
                    </a:p>
                  </a:txBody>
                  <a:tcPr marL="12700" marR="127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4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+mj-lt"/>
                          <a:ea typeface="ＭＳ 明朝" panose="02020609040205080304" pitchFamily="49" charset="-128"/>
                        </a:rPr>
                        <a:t>SUN</a:t>
                      </a:r>
                    </a:p>
                  </a:txBody>
                  <a:tcPr marL="12700" marR="127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25" name="Rectangle 758"/>
          <p:cNvSpPr>
            <a:spLocks noChangeArrowheads="1"/>
          </p:cNvSpPr>
          <p:nvPr/>
        </p:nvSpPr>
        <p:spPr bwMode="auto">
          <a:xfrm>
            <a:off x="69851" y="5803901"/>
            <a:ext cx="99271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en-US" altLang="en-US" sz="1200" b="1">
                <a:ea typeface="ＭＳ 明朝" panose="02020609040205080304" pitchFamily="49" charset="-128"/>
              </a:rPr>
              <a:t>No. at Risk</a:t>
            </a:r>
          </a:p>
        </p:txBody>
      </p:sp>
      <p:sp>
        <p:nvSpPr>
          <p:cNvPr id="41027" name="Rectangle 761"/>
          <p:cNvSpPr>
            <a:spLocks noChangeArrowheads="1"/>
          </p:cNvSpPr>
          <p:nvPr/>
        </p:nvSpPr>
        <p:spPr bwMode="auto">
          <a:xfrm>
            <a:off x="1111410" y="4861985"/>
            <a:ext cx="2505814" cy="5025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0000"/>
                </a:solidFill>
              </a:rPr>
              <a:t>HR (95% CI), 0.73 (0.56–0.96)</a:t>
            </a:r>
          </a:p>
          <a:p>
            <a:pPr algn="ctr" eaLnBrk="1" hangingPunct="1"/>
            <a:r>
              <a:rPr lang="en-US" altLang="en-US" sz="1333" b="1" i="1">
                <a:solidFill>
                  <a:srgbClr val="000000"/>
                </a:solidFill>
              </a:rPr>
              <a:t>P </a:t>
            </a:r>
            <a:r>
              <a:rPr lang="en-US" altLang="en-US" sz="1333" b="1">
                <a:solidFill>
                  <a:srgbClr val="000000"/>
                </a:solidFill>
              </a:rPr>
              <a:t>= 0.0249</a:t>
            </a:r>
            <a:endParaRPr lang="en-US" altLang="en-US" sz="1333" b="1"/>
          </a:p>
        </p:txBody>
      </p:sp>
      <p:graphicFrame>
        <p:nvGraphicFramePr>
          <p:cNvPr id="763" name="Table 762">
            <a:extLst>
              <a:ext uri="{FF2B5EF4-FFF2-40B4-BE49-F238E27FC236}">
                <a16:creationId xmlns="" xmlns:a16="http://schemas.microsoft.com/office/drawing/2014/main" id="{46B18978-2A14-4212-BFBC-6EC8C1E82B6A}"/>
              </a:ext>
            </a:extLst>
          </p:cNvPr>
          <p:cNvGraphicFramePr>
            <a:graphicFrameLocks noGrp="1"/>
          </p:cNvGraphicFramePr>
          <p:nvPr/>
        </p:nvGraphicFramePr>
        <p:xfrm>
          <a:off x="1068917" y="4066118"/>
          <a:ext cx="2540000" cy="8382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64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3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Median OS (95% CI), months</a:t>
                      </a:r>
                    </a:p>
                  </a:txBody>
                  <a:tcPr marL="121967" marR="121967" marT="61003" marB="610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600">
                <a:tc>
                  <a:txBody>
                    <a:bodyPr/>
                    <a:lstStyle/>
                    <a:p>
                      <a:pPr lvl="0" algn="l"/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NIVO + IPI</a:t>
                      </a:r>
                    </a:p>
                  </a:txBody>
                  <a:tcPr marL="121967" marR="12196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NR (28.2</a:t>
                      </a: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NE)</a:t>
                      </a:r>
                    </a:p>
                  </a:txBody>
                  <a:tcPr marL="121967" marR="1219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21967" marR="12196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NR (24.0</a:t>
                      </a:r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–NE</a:t>
                      </a:r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967" marR="12196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36" name="Rectangle 759"/>
          <p:cNvSpPr>
            <a:spLocks noChangeArrowheads="1"/>
          </p:cNvSpPr>
          <p:nvPr/>
        </p:nvSpPr>
        <p:spPr bwMode="auto">
          <a:xfrm>
            <a:off x="6928010" y="4859868"/>
            <a:ext cx="2505814" cy="5025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0000"/>
                </a:solidFill>
              </a:rPr>
              <a:t>HR (95% CI), 0.45 (0.29–0.71)</a:t>
            </a:r>
          </a:p>
          <a:p>
            <a:pPr algn="ctr" eaLnBrk="1" hangingPunct="1"/>
            <a:r>
              <a:rPr lang="en-US" altLang="en-US" sz="1333" b="1" i="1">
                <a:solidFill>
                  <a:srgbClr val="000000"/>
                </a:solidFill>
              </a:rPr>
              <a:t>P </a:t>
            </a:r>
            <a:r>
              <a:rPr lang="en-US" altLang="en-US" sz="1333" b="1">
                <a:solidFill>
                  <a:srgbClr val="000000"/>
                </a:solidFill>
              </a:rPr>
              <a:t>&lt;0.001</a:t>
            </a:r>
            <a:endParaRPr lang="en-US" altLang="en-US" sz="1333" b="1"/>
          </a:p>
        </p:txBody>
      </p:sp>
      <p:graphicFrame>
        <p:nvGraphicFramePr>
          <p:cNvPr id="761" name="Table 760">
            <a:extLst>
              <a:ext uri="{FF2B5EF4-FFF2-40B4-BE49-F238E27FC236}">
                <a16:creationId xmlns="" xmlns:a16="http://schemas.microsoft.com/office/drawing/2014/main" id="{441681C3-5487-4E29-A820-06C2156A9B9B}"/>
              </a:ext>
            </a:extLst>
          </p:cNvPr>
          <p:cNvGraphicFramePr>
            <a:graphicFrameLocks noGrp="1"/>
          </p:cNvGraphicFramePr>
          <p:nvPr/>
        </p:nvGraphicFramePr>
        <p:xfrm>
          <a:off x="6906685" y="4021667"/>
          <a:ext cx="2535766" cy="88265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6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8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Median OS (95% CI), months</a:t>
                      </a:r>
                    </a:p>
                  </a:txBody>
                  <a:tcPr marL="121912" marR="121912" marT="61103" marB="611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093">
                <a:tc>
                  <a:txBody>
                    <a:bodyPr/>
                    <a:lstStyle/>
                    <a:p>
                      <a:pPr lvl="0" algn="l"/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NIVO + IPI </a:t>
                      </a:r>
                    </a:p>
                  </a:txBody>
                  <a:tcPr marL="121912" marR="12191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NR (NE</a:t>
                      </a: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–NE</a:t>
                      </a:r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912" marR="1219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676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21912" marR="121912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19.6 (14.8</a:t>
                      </a:r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–NE</a:t>
                      </a:r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912" marR="1219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01470" y="4378504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Intermediate</a:t>
            </a:r>
          </a:p>
          <a:p>
            <a:r>
              <a:rPr lang="en-GB" dirty="0"/>
              <a:t>and poor risk </a:t>
            </a:r>
          </a:p>
        </p:txBody>
      </p:sp>
    </p:spTree>
    <p:extLst>
      <p:ext uri="{BB962C8B-B14F-4D97-AF65-F5344CB8AC3E}">
        <p14:creationId xmlns:p14="http://schemas.microsoft.com/office/powerpoint/2010/main" val="22531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192617" y="162984"/>
            <a:ext cx="11808883" cy="9313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/>
              <a:t>VEGF targeted therapies effect tumour immunity </a:t>
            </a:r>
            <a:br>
              <a:rPr lang="en-GB" altLang="en-US" dirty="0"/>
            </a:br>
            <a:r>
              <a:rPr lang="en-GB" altLang="en-US" dirty="0"/>
              <a:t>via all 3 components.</a:t>
            </a:r>
          </a:p>
        </p:txBody>
      </p:sp>
      <p:sp>
        <p:nvSpPr>
          <p:cNvPr id="389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2617" y="6356351"/>
            <a:ext cx="9017000" cy="36618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1300" dirty="0">
                <a:solidFill>
                  <a:schemeClr val="tx1"/>
                </a:solidFill>
              </a:rPr>
              <a:t>Manzo A et al JMC 2017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09617" y="6356351"/>
            <a:ext cx="2844800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9846E2-1EDD-418C-A8F7-427BC49899A2}" type="slidenum">
              <a:rPr lang="en-US" altLang="en-US" smtClean="0">
                <a:solidFill>
                  <a:srgbClr val="149FEC"/>
                </a:solidFill>
              </a:rPr>
              <a:pPr/>
              <a:t>11</a:t>
            </a:fld>
            <a:endParaRPr lang="en-US" altLang="en-US">
              <a:solidFill>
                <a:srgbClr val="149FE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86751" y="1234017"/>
            <a:ext cx="3691467" cy="1701800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Effects on cancer cell.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10033" y="3139017"/>
            <a:ext cx="3691467" cy="1699683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Hypoxia and effects on  vasculature.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62951" y="5020733"/>
            <a:ext cx="3691467" cy="1701800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Effects on the </a:t>
            </a:r>
            <a:r>
              <a:rPr lang="en-GB" sz="3200" dirty="0" err="1"/>
              <a:t>stroma</a:t>
            </a:r>
            <a:endParaRPr lang="en-GB" sz="3200" dirty="0"/>
          </a:p>
        </p:txBody>
      </p:sp>
      <p:sp>
        <p:nvSpPr>
          <p:cNvPr id="6" name="Isosceles Triangle 5"/>
          <p:cNvSpPr/>
          <p:nvPr/>
        </p:nvSpPr>
        <p:spPr>
          <a:xfrm>
            <a:off x="3708401" y="2258485"/>
            <a:ext cx="808567" cy="70696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23951" y="2239434"/>
            <a:ext cx="5977467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68401" y="3797300"/>
            <a:ext cx="5975351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3769785" y="3788834"/>
            <a:ext cx="806449" cy="70696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/>
          </a:p>
        </p:txBody>
      </p:sp>
      <p:sp>
        <p:nvSpPr>
          <p:cNvPr id="14" name="Isosceles Triangle 13"/>
          <p:cNvSpPr/>
          <p:nvPr/>
        </p:nvSpPr>
        <p:spPr>
          <a:xfrm>
            <a:off x="3752852" y="5659967"/>
            <a:ext cx="806449" cy="7090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20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23951" y="5571067"/>
            <a:ext cx="5977467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15"/>
          <p:cNvSpPr txBox="1">
            <a:spLocks noChangeArrowheads="1"/>
          </p:cNvSpPr>
          <p:nvPr/>
        </p:nvSpPr>
        <p:spPr bwMode="auto">
          <a:xfrm>
            <a:off x="5689601" y="1661585"/>
            <a:ext cx="1960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suppress </a:t>
            </a:r>
          </a:p>
        </p:txBody>
      </p:sp>
      <p:sp>
        <p:nvSpPr>
          <p:cNvPr id="38927" name="TextBox 16"/>
          <p:cNvSpPr txBox="1">
            <a:spLocks noChangeArrowheads="1"/>
          </p:cNvSpPr>
          <p:nvPr/>
        </p:nvSpPr>
        <p:spPr bwMode="auto">
          <a:xfrm>
            <a:off x="5689601" y="3276601"/>
            <a:ext cx="1960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suppress </a:t>
            </a:r>
          </a:p>
        </p:txBody>
      </p:sp>
      <p:sp>
        <p:nvSpPr>
          <p:cNvPr id="38928" name="TextBox 17"/>
          <p:cNvSpPr txBox="1">
            <a:spLocks noChangeArrowheads="1"/>
          </p:cNvSpPr>
          <p:nvPr/>
        </p:nvSpPr>
        <p:spPr bwMode="auto">
          <a:xfrm>
            <a:off x="5670551" y="4984751"/>
            <a:ext cx="1960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suppress </a:t>
            </a:r>
          </a:p>
        </p:txBody>
      </p:sp>
      <p:sp>
        <p:nvSpPr>
          <p:cNvPr id="38929" name="TextBox 18"/>
          <p:cNvSpPr txBox="1">
            <a:spLocks noChangeArrowheads="1"/>
          </p:cNvSpPr>
          <p:nvPr/>
        </p:nvSpPr>
        <p:spPr bwMode="auto">
          <a:xfrm>
            <a:off x="1123951" y="1644651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activate</a:t>
            </a:r>
          </a:p>
        </p:txBody>
      </p:sp>
      <p:sp>
        <p:nvSpPr>
          <p:cNvPr id="38930" name="TextBox 19"/>
          <p:cNvSpPr txBox="1">
            <a:spLocks noChangeArrowheads="1"/>
          </p:cNvSpPr>
          <p:nvPr/>
        </p:nvSpPr>
        <p:spPr bwMode="auto">
          <a:xfrm>
            <a:off x="1123951" y="3289301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activate</a:t>
            </a:r>
          </a:p>
        </p:txBody>
      </p:sp>
      <p:sp>
        <p:nvSpPr>
          <p:cNvPr id="38931" name="TextBox 20"/>
          <p:cNvSpPr txBox="1">
            <a:spLocks noChangeArrowheads="1"/>
          </p:cNvSpPr>
          <p:nvPr/>
        </p:nvSpPr>
        <p:spPr bwMode="auto">
          <a:xfrm>
            <a:off x="1123951" y="5037667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/>
              <a:t>activate</a:t>
            </a:r>
          </a:p>
        </p:txBody>
      </p:sp>
    </p:spTree>
    <p:extLst>
      <p:ext uri="{BB962C8B-B14F-4D97-AF65-F5344CB8AC3E}">
        <p14:creationId xmlns:p14="http://schemas.microsoft.com/office/powerpoint/2010/main" val="5831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289985" y="76200"/>
            <a:ext cx="11601449" cy="939800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The intratumoral effects of VEGF targeted therapy are complex in vitro. </a:t>
            </a:r>
          </a:p>
        </p:txBody>
      </p:sp>
      <p:pic>
        <p:nvPicPr>
          <p:cNvPr id="378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4" y="1377951"/>
            <a:ext cx="10617200" cy="28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5" y="4398433"/>
            <a:ext cx="9120716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3" y="4224867"/>
            <a:ext cx="2929467" cy="2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149322" y="6442131"/>
            <a:ext cx="1781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dirty="0"/>
              <a:t>Liu et al JIC 2015</a:t>
            </a:r>
          </a:p>
        </p:txBody>
      </p:sp>
    </p:spTree>
    <p:extLst>
      <p:ext uri="{BB962C8B-B14F-4D97-AF65-F5344CB8AC3E}">
        <p14:creationId xmlns:p14="http://schemas.microsoft.com/office/powerpoint/2010/main" val="18898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17" y="162984"/>
            <a:ext cx="11808883" cy="9313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Effects of </a:t>
            </a:r>
            <a:r>
              <a:rPr lang="en-GB" dirty="0" err="1"/>
              <a:t>bevacizumab</a:t>
            </a:r>
            <a:r>
              <a:rPr lang="en-GB" dirty="0"/>
              <a:t> and atezolizumab on key VEGF and immune parameters</a:t>
            </a:r>
          </a:p>
        </p:txBody>
      </p:sp>
      <p:pic>
        <p:nvPicPr>
          <p:cNvPr id="409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68" y="1248833"/>
            <a:ext cx="65066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42901" y="4114801"/>
            <a:ext cx="3932767" cy="9609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/>
              <a:t>bev</a:t>
            </a:r>
            <a:endParaRPr lang="en-GB" sz="3200" dirty="0"/>
          </a:p>
        </p:txBody>
      </p:sp>
      <p:sp>
        <p:nvSpPr>
          <p:cNvPr id="9" name="Right Arrow 8"/>
          <p:cNvSpPr/>
          <p:nvPr/>
        </p:nvSpPr>
        <p:spPr>
          <a:xfrm>
            <a:off x="2152651" y="5075767"/>
            <a:ext cx="2123016" cy="89746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/>
              <a:t>atezo</a:t>
            </a:r>
            <a:endParaRPr lang="en-GB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" y="3261784"/>
            <a:ext cx="0" cy="107526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23533" y="3261784"/>
            <a:ext cx="0" cy="107526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2051" y="3261784"/>
            <a:ext cx="0" cy="107526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TextBox 17"/>
          <p:cNvSpPr txBox="1">
            <a:spLocks noChangeArrowheads="1"/>
          </p:cNvSpPr>
          <p:nvPr/>
        </p:nvSpPr>
        <p:spPr bwMode="auto">
          <a:xfrm>
            <a:off x="414867" y="2724151"/>
            <a:ext cx="430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Biopsy at 3 time points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2618" y="1217084"/>
            <a:ext cx="2622549" cy="12192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600" dirty="0"/>
              <a:t>10 patients with metastatic RCC</a:t>
            </a:r>
          </a:p>
        </p:txBody>
      </p:sp>
      <p:sp>
        <p:nvSpPr>
          <p:cNvPr id="40973" name="TextBox 2"/>
          <p:cNvSpPr txBox="1">
            <a:spLocks noChangeArrowheads="1"/>
          </p:cNvSpPr>
          <p:nvPr/>
        </p:nvSpPr>
        <p:spPr bwMode="auto">
          <a:xfrm>
            <a:off x="8952780" y="6356349"/>
            <a:ext cx="304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 dirty="0" err="1"/>
              <a:t>Wallin</a:t>
            </a:r>
            <a:r>
              <a:rPr lang="en-GB" altLang="en-US" sz="1800" dirty="0"/>
              <a:t> et al Nat </a:t>
            </a:r>
            <a:r>
              <a:rPr lang="en-GB" altLang="en-US" sz="1800" dirty="0" err="1"/>
              <a:t>Comm</a:t>
            </a:r>
            <a:r>
              <a:rPr lang="en-GB" altLang="en-US" sz="18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165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78885" y="153129"/>
            <a:ext cx="11434233" cy="996951"/>
          </a:xfrm>
        </p:spPr>
        <p:txBody>
          <a:bodyPr/>
          <a:lstStyle/>
          <a:p>
            <a:r>
              <a:rPr altLang="en-US"/>
              <a:t>IMmotion150 (Phase II) Trial Design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0043585" y="2170641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002F65"/>
                </a:solidFill>
                <a:ea typeface="ＭＳ Ｐゴシック" panose="020B0600070205080204" pitchFamily="34" charset="-128"/>
              </a:rPr>
              <a:t>Crossover treatment permitted</a:t>
            </a:r>
            <a:r>
              <a:rPr lang="en-US" altLang="en-US" sz="1600" baseline="30000">
                <a:solidFill>
                  <a:srgbClr val="002F65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47108" name="TextBox 8"/>
          <p:cNvSpPr txBox="1">
            <a:spLocks noChangeArrowheads="1"/>
          </p:cNvSpPr>
          <p:nvPr/>
        </p:nvSpPr>
        <p:spPr bwMode="auto">
          <a:xfrm>
            <a:off x="6125634" y="2170641"/>
            <a:ext cx="33295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002F65"/>
                </a:solidFill>
                <a:ea typeface="ＭＳ Ｐゴシック" panose="020B0600070205080204" pitchFamily="34" charset="-128"/>
              </a:rPr>
              <a:t>First-line treatment</a:t>
            </a:r>
          </a:p>
        </p:txBody>
      </p:sp>
      <p:cxnSp>
        <p:nvCxnSpPr>
          <p:cNvPr id="47109" name="Straight Arrow Connector 13"/>
          <p:cNvCxnSpPr>
            <a:cxnSpLocks noChangeShapeType="1"/>
            <a:endCxn id="25" idx="1"/>
          </p:cNvCxnSpPr>
          <p:nvPr/>
        </p:nvCxnSpPr>
        <p:spPr bwMode="auto">
          <a:xfrm flipV="1">
            <a:off x="5008034" y="2847974"/>
            <a:ext cx="1117600" cy="755651"/>
          </a:xfrm>
          <a:prstGeom prst="bentConnector3">
            <a:avLst>
              <a:gd name="adj1" fmla="val 50000"/>
            </a:avLst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Straight Arrow Connector 14"/>
          <p:cNvCxnSpPr>
            <a:cxnSpLocks noChangeShapeType="1"/>
            <a:endCxn id="28" idx="1"/>
          </p:cNvCxnSpPr>
          <p:nvPr/>
        </p:nvCxnSpPr>
        <p:spPr bwMode="auto">
          <a:xfrm>
            <a:off x="5065186" y="3603625"/>
            <a:ext cx="1060449" cy="764116"/>
          </a:xfrm>
          <a:prstGeom prst="bentConnector3">
            <a:avLst>
              <a:gd name="adj1" fmla="val 50000"/>
            </a:avLst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1" name="TextBox 28"/>
          <p:cNvSpPr txBox="1">
            <a:spLocks noChangeArrowheads="1"/>
          </p:cNvSpPr>
          <p:nvPr/>
        </p:nvSpPr>
        <p:spPr bwMode="auto">
          <a:xfrm>
            <a:off x="378885" y="3046941"/>
            <a:ext cx="2247900" cy="1181100"/>
          </a:xfrm>
          <a:prstGeom prst="rect">
            <a:avLst/>
          </a:prstGeom>
          <a:solidFill>
            <a:srgbClr val="004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1920" bIns="121920" anchor="ctr"/>
          <a:lstStyle>
            <a:lvl1pPr marL="60325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8338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8338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None/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Treatment naive, locally advanced or metastatic RCC</a:t>
            </a:r>
          </a:p>
          <a:p>
            <a:pPr algn="ctr"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None/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N = 305</a:t>
            </a:r>
          </a:p>
        </p:txBody>
      </p:sp>
      <p:sp>
        <p:nvSpPr>
          <p:cNvPr id="30" name="Oval 77">
            <a:extLst/>
          </p:cNvPr>
          <p:cNvSpPr>
            <a:spLocks noChangeArrowheads="1"/>
          </p:cNvSpPr>
          <p:nvPr/>
        </p:nvSpPr>
        <p:spPr bwMode="auto">
          <a:xfrm>
            <a:off x="5234519" y="3288241"/>
            <a:ext cx="637116" cy="601133"/>
          </a:xfrm>
          <a:prstGeom prst="ellipse">
            <a:avLst/>
          </a:prstGeom>
          <a:solidFill>
            <a:srgbClr val="FFFFFF"/>
          </a:solidFill>
          <a:ln w="19050" cap="rnd" algn="ctr">
            <a:solidFill>
              <a:srgbClr val="5069B6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333" b="1" kern="0" dirty="0">
                <a:solidFill>
                  <a:srgbClr val="060E9F"/>
                </a:solidFill>
              </a:rPr>
              <a:t>R 1:1:1</a:t>
            </a:r>
          </a:p>
        </p:txBody>
      </p:sp>
      <p:sp>
        <p:nvSpPr>
          <p:cNvPr id="33" name="TextBox 32">
            <a:extLst/>
          </p:cNvPr>
          <p:cNvSpPr txBox="1"/>
          <p:nvPr/>
        </p:nvSpPr>
        <p:spPr bwMode="auto">
          <a:xfrm>
            <a:off x="10043585" y="3341158"/>
            <a:ext cx="1828800" cy="609600"/>
          </a:xfrm>
          <a:prstGeom prst="rect">
            <a:avLst/>
          </a:prstGeom>
          <a:solidFill>
            <a:srgbClr val="004682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GB" altLang="zh-CN" sz="1600" b="0" kern="0" dirty="0" err="1">
                <a:solidFill>
                  <a:srgbClr val="004682">
                    <a:lumMod val="75000"/>
                  </a:srgbClr>
                </a:solidFill>
                <a:latin typeface="Arial"/>
              </a:rPr>
              <a:t>Atezolizumab</a:t>
            </a:r>
            <a:r>
              <a:rPr lang="en-GB" altLang="zh-CN" sz="1600" b="0" kern="0" dirty="0">
                <a:solidFill>
                  <a:srgbClr val="004682">
                    <a:lumMod val="75000"/>
                  </a:srgbClr>
                </a:solidFill>
                <a:latin typeface="Arial"/>
              </a:rPr>
              <a:t> + bevacizumab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 bwMode="auto">
          <a:xfrm>
            <a:off x="10043585" y="4062941"/>
            <a:ext cx="1828800" cy="609600"/>
          </a:xfrm>
          <a:prstGeom prst="rect">
            <a:avLst/>
          </a:prstGeom>
          <a:solidFill>
            <a:srgbClr val="004682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GB" altLang="zh-CN" sz="1600" b="0" kern="0" dirty="0" err="1">
                <a:solidFill>
                  <a:srgbClr val="004682">
                    <a:lumMod val="75000"/>
                  </a:srgbClr>
                </a:solidFill>
                <a:latin typeface="Arial"/>
              </a:rPr>
              <a:t>Atezolizumab</a:t>
            </a:r>
            <a:r>
              <a:rPr lang="en-GB" altLang="zh-CN" sz="1600" b="0" kern="0" dirty="0">
                <a:solidFill>
                  <a:srgbClr val="004682">
                    <a:lumMod val="75000"/>
                  </a:srgbClr>
                </a:solidFill>
                <a:latin typeface="Arial"/>
              </a:rPr>
              <a:t> + b</a:t>
            </a:r>
            <a:r>
              <a:rPr lang="en-GB" altLang="zh-CN" sz="1600" b="0" kern="0" dirty="0" err="1">
                <a:solidFill>
                  <a:srgbClr val="004682">
                    <a:lumMod val="75000"/>
                  </a:srgbClr>
                </a:solidFill>
                <a:latin typeface="Arial"/>
              </a:rPr>
              <a:t>evacizumab</a:t>
            </a:r>
            <a:endParaRPr lang="en-GB" altLang="zh-CN" sz="1600" b="0" kern="0" dirty="0">
              <a:solidFill>
                <a:srgbClr val="004682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7115" name="TextBox 35"/>
          <p:cNvSpPr txBox="1">
            <a:spLocks noChangeArrowheads="1"/>
          </p:cNvSpPr>
          <p:nvPr/>
        </p:nvSpPr>
        <p:spPr bwMode="auto">
          <a:xfrm>
            <a:off x="9478434" y="3836458"/>
            <a:ext cx="4683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4682"/>
                </a:solidFill>
              </a:rPr>
              <a:t>PD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 bwMode="auto">
          <a:xfrm>
            <a:off x="6125634" y="2555875"/>
            <a:ext cx="3329517" cy="582084"/>
          </a:xfrm>
          <a:prstGeom prst="rect">
            <a:avLst/>
          </a:prstGeom>
          <a:solidFill>
            <a:srgbClr val="004682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GB" altLang="zh-CN" sz="1600" b="0" kern="0" dirty="0" err="1">
                <a:solidFill>
                  <a:srgbClr val="004682">
                    <a:lumMod val="75000"/>
                  </a:srgbClr>
                </a:solidFill>
                <a:latin typeface="Arial"/>
              </a:rPr>
              <a:t>Atezolizumab</a:t>
            </a:r>
            <a:r>
              <a:rPr lang="en-GB" altLang="zh-CN" sz="1600" b="0" kern="0" dirty="0">
                <a:solidFill>
                  <a:srgbClr val="004682">
                    <a:lumMod val="75000"/>
                  </a:srgbClr>
                </a:solidFill>
                <a:latin typeface="Arial"/>
              </a:rPr>
              <a:t> 1200 mg IV + bevacizumab 15 mg/kg q3w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 bwMode="auto">
          <a:xfrm>
            <a:off x="6125634" y="4052359"/>
            <a:ext cx="3329517" cy="630767"/>
          </a:xfrm>
          <a:prstGeom prst="rect">
            <a:avLst/>
          </a:prstGeom>
          <a:solidFill>
            <a:srgbClr val="004682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lnSpc>
                <a:spcPct val="90000"/>
              </a:lnSpc>
              <a:spcBef>
                <a:spcPts val="800"/>
              </a:spcBef>
              <a:defRPr/>
            </a:pPr>
            <a:r>
              <a:rPr lang="en-GB" altLang="zh-CN" sz="1600" kern="0" dirty="0" err="1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Sunitinib</a:t>
            </a:r>
            <a:r>
              <a:rPr lang="en-GB" altLang="zh-CN" sz="1600" kern="0" dirty="0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 50 mg (4 </a:t>
            </a:r>
            <a:r>
              <a:rPr lang="en-GB" altLang="zh-CN" sz="1600" kern="0" dirty="0" err="1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wk</a:t>
            </a:r>
            <a:r>
              <a:rPr lang="en-GB" altLang="zh-CN" sz="1600" kern="0" dirty="0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 on, 2 </a:t>
            </a:r>
            <a:r>
              <a:rPr lang="en-GB" altLang="zh-CN" sz="1600" kern="0" dirty="0" err="1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wk</a:t>
            </a:r>
            <a:r>
              <a:rPr lang="en-GB" altLang="zh-CN" sz="1600" kern="0" dirty="0">
                <a:solidFill>
                  <a:srgbClr val="004682">
                    <a:lumMod val="75000"/>
                  </a:srgbClr>
                </a:solidFill>
                <a:latin typeface="Arial"/>
                <a:ea typeface="Arial Unicode MS" panose="020B0604020202020204" pitchFamily="34" charset="-128"/>
              </a:rPr>
              <a:t> off)</a:t>
            </a:r>
          </a:p>
        </p:txBody>
      </p:sp>
      <p:sp>
        <p:nvSpPr>
          <p:cNvPr id="32" name="TextBox 31">
            <a:extLst/>
          </p:cNvPr>
          <p:cNvSpPr txBox="1"/>
          <p:nvPr/>
        </p:nvSpPr>
        <p:spPr bwMode="auto">
          <a:xfrm>
            <a:off x="6125634" y="3303059"/>
            <a:ext cx="3327400" cy="579967"/>
          </a:xfrm>
          <a:prstGeom prst="rect">
            <a:avLst/>
          </a:prstGeom>
          <a:solidFill>
            <a:srgbClr val="004682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endParaRPr lang="en-GB" altLang="zh-CN" sz="1600" b="0" kern="0" dirty="0">
              <a:solidFill>
                <a:srgbClr val="004682">
                  <a:lumMod val="75000"/>
                </a:srgbClr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zh-CN" sz="1600" b="0" kern="0" dirty="0" err="1">
                <a:solidFill>
                  <a:srgbClr val="004682">
                    <a:lumMod val="75000"/>
                  </a:srgbClr>
                </a:solidFill>
                <a:latin typeface="Arial"/>
              </a:rPr>
              <a:t>Atezolizumab</a:t>
            </a:r>
            <a:r>
              <a:rPr lang="en-GB" altLang="zh-CN" sz="1600" b="0" kern="0" dirty="0">
                <a:solidFill>
                  <a:srgbClr val="004682">
                    <a:lumMod val="75000"/>
                  </a:srgbClr>
                </a:solidFill>
                <a:latin typeface="Arial"/>
              </a:rPr>
              <a:t> 1200 mg IV q3w</a:t>
            </a:r>
          </a:p>
          <a:p>
            <a:pPr eaLnBrk="1" hangingPunct="1">
              <a:defRPr/>
            </a:pPr>
            <a:endParaRPr lang="en-GB" altLang="zh-CN" sz="1600" b="0" kern="0" dirty="0">
              <a:solidFill>
                <a:srgbClr val="004682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47119" name="Straight Arrow Connector 61"/>
          <p:cNvCxnSpPr>
            <a:cxnSpLocks noChangeShapeType="1"/>
          </p:cNvCxnSpPr>
          <p:nvPr/>
        </p:nvCxnSpPr>
        <p:spPr bwMode="auto">
          <a:xfrm>
            <a:off x="9478434" y="3633258"/>
            <a:ext cx="508000" cy="0"/>
          </a:xfrm>
          <a:prstGeom prst="straightConnector1">
            <a:avLst/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Straight Arrow Connector 62"/>
          <p:cNvCxnSpPr>
            <a:cxnSpLocks noChangeShapeType="1"/>
          </p:cNvCxnSpPr>
          <p:nvPr/>
        </p:nvCxnSpPr>
        <p:spPr bwMode="auto">
          <a:xfrm>
            <a:off x="9478434" y="4378325"/>
            <a:ext cx="508000" cy="0"/>
          </a:xfrm>
          <a:prstGeom prst="straightConnector1">
            <a:avLst/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1" name="Straight Arrow Connector 68"/>
          <p:cNvCxnSpPr>
            <a:cxnSpLocks noChangeShapeType="1"/>
          </p:cNvCxnSpPr>
          <p:nvPr/>
        </p:nvCxnSpPr>
        <p:spPr bwMode="auto">
          <a:xfrm>
            <a:off x="2647951" y="3656541"/>
            <a:ext cx="508000" cy="0"/>
          </a:xfrm>
          <a:prstGeom prst="straightConnector1">
            <a:avLst/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2" name="TextBox 69"/>
          <p:cNvSpPr txBox="1">
            <a:spLocks noChangeArrowheads="1"/>
          </p:cNvSpPr>
          <p:nvPr/>
        </p:nvSpPr>
        <p:spPr bwMode="auto">
          <a:xfrm>
            <a:off x="3179234" y="2549525"/>
            <a:ext cx="1828800" cy="2133600"/>
          </a:xfrm>
          <a:prstGeom prst="rect">
            <a:avLst/>
          </a:prstGeom>
          <a:solidFill>
            <a:srgbClr val="004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1920" bIns="121920" anchor="ctr"/>
          <a:lstStyle>
            <a:lvl1pPr marL="60325" indent="-60325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8338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8338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8338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8338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Stratification:</a:t>
            </a:r>
          </a:p>
          <a:p>
            <a:pPr>
              <a:lnSpc>
                <a:spcPct val="100000"/>
              </a:lnSpc>
              <a:spcAft>
                <a:spcPts val="267"/>
              </a:spcAft>
              <a:buClr>
                <a:srgbClr val="FFFFFF"/>
              </a:buClr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Prior nephrectomy</a:t>
            </a:r>
          </a:p>
          <a:p>
            <a:pPr>
              <a:lnSpc>
                <a:spcPct val="100000"/>
              </a:lnSpc>
              <a:spcAft>
                <a:spcPts val="267"/>
              </a:spcAft>
              <a:buClr>
                <a:srgbClr val="FFFFFF"/>
              </a:buClr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PD-L1 IHC expression </a:t>
            </a:r>
            <a:b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(≥ 5% IC level)</a:t>
            </a:r>
          </a:p>
          <a:p>
            <a:pPr>
              <a:lnSpc>
                <a:spcPct val="100000"/>
              </a:lnSpc>
              <a:spcAft>
                <a:spcPts val="267"/>
              </a:spcAft>
              <a:buClr>
                <a:srgbClr val="FFFFFF"/>
              </a:buClr>
            </a:pPr>
            <a:r>
              <a:rPr lang="en-US" altLang="zh-CN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MSKCC risk category</a:t>
            </a:r>
          </a:p>
        </p:txBody>
      </p:sp>
      <p:cxnSp>
        <p:nvCxnSpPr>
          <p:cNvPr id="47123" name="Straight Arrow Connector 76"/>
          <p:cNvCxnSpPr>
            <a:cxnSpLocks noChangeShapeType="1"/>
          </p:cNvCxnSpPr>
          <p:nvPr/>
        </p:nvCxnSpPr>
        <p:spPr bwMode="auto">
          <a:xfrm>
            <a:off x="5871634" y="3601508"/>
            <a:ext cx="254000" cy="2117"/>
          </a:xfrm>
          <a:prstGeom prst="straightConnector1">
            <a:avLst/>
          </a:prstGeom>
          <a:noFill/>
          <a:ln w="19050" cap="rnd">
            <a:solidFill>
              <a:srgbClr val="00468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6" name="TextBox 67">
            <a:extLst/>
          </p:cNvPr>
          <p:cNvSpPr txBox="1">
            <a:spLocks noChangeArrowheads="1"/>
          </p:cNvSpPr>
          <p:nvPr/>
        </p:nvSpPr>
        <p:spPr bwMode="auto">
          <a:xfrm>
            <a:off x="288252" y="6169680"/>
            <a:ext cx="111667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IC, tumor-infiltrating immune cells; </a:t>
            </a:r>
            <a:r>
              <a:rPr lang="en-GB" altLang="en-US" sz="1400" kern="0" dirty="0">
                <a:solidFill>
                  <a:schemeClr val="tx1"/>
                </a:solidFill>
              </a:rPr>
              <a:t>IRF, independent review facility. Powles et al ESMO 2017</a:t>
            </a:r>
            <a:r>
              <a:rPr lang="en-US" altLang="en-US" sz="1400" dirty="0">
                <a:solidFill>
                  <a:schemeClr val="tx1"/>
                </a:solidFill>
              </a:rPr>
              <a:t>.</a:t>
            </a:r>
            <a:r>
              <a:rPr lang="en-GB" altLang="en-US" sz="1400" kern="0" dirty="0">
                <a:solidFill>
                  <a:schemeClr val="tx1"/>
                </a:solidFill>
              </a:rPr>
              <a:t> </a:t>
            </a:r>
            <a:r>
              <a:rPr lang="en-US" altLang="en-US" sz="1400" baseline="30000" dirty="0">
                <a:solidFill>
                  <a:schemeClr val="tx1"/>
                </a:solidFill>
              </a:rPr>
              <a:t>a </a:t>
            </a:r>
            <a:r>
              <a:rPr lang="en-US" altLang="en-US" sz="1400" dirty="0">
                <a:solidFill>
                  <a:schemeClr val="tx1"/>
                </a:solidFill>
              </a:rPr>
              <a:t>Crossover from </a:t>
            </a:r>
            <a:r>
              <a:rPr lang="en-US" altLang="en-US" sz="1400" dirty="0" err="1">
                <a:solidFill>
                  <a:schemeClr val="tx1"/>
                </a:solidFill>
              </a:rPr>
              <a:t>atezolizumab</a:t>
            </a:r>
            <a:r>
              <a:rPr lang="en-US" altLang="en-US" sz="1400" dirty="0">
                <a:solidFill>
                  <a:schemeClr val="tx1"/>
                </a:solidFill>
              </a:rPr>
              <a:t> monotherapy not allowed in Europe. </a:t>
            </a:r>
          </a:p>
        </p:txBody>
      </p:sp>
      <p:sp>
        <p:nvSpPr>
          <p:cNvPr id="4712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>
              <a:lnSpc>
                <a:spcPct val="90000"/>
              </a:lnSpc>
              <a:spcAft>
                <a:spcPts val="8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>
              <a:lnSpc>
                <a:spcPct val="90000"/>
              </a:lnSpc>
              <a:spcAft>
                <a:spcPts val="8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333">
                <a:solidFill>
                  <a:schemeClr val="bg1"/>
                </a:solidFill>
                <a:ea typeface="ＭＳ Ｐゴシック" panose="020B0600070205080204" pitchFamily="34" charset="-128"/>
              </a:rPr>
              <a:t>Presented by: Dr. Thomas Powles</a:t>
            </a:r>
          </a:p>
        </p:txBody>
      </p:sp>
    </p:spTree>
    <p:extLst>
      <p:ext uri="{BB962C8B-B14F-4D97-AF65-F5344CB8AC3E}">
        <p14:creationId xmlns:p14="http://schemas.microsoft.com/office/powerpoint/2010/main" val="39081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F87C96-84D2-4EE6-A5A8-BF1AA1DBD7C6}" type="slidenum">
              <a:rPr lang="en-US" altLang="en-US" smtClean="0">
                <a:solidFill>
                  <a:schemeClr val="bg1"/>
                </a:solidFill>
              </a:rPr>
              <a:pPr/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8371" name="Content Placeholder 11"/>
          <p:cNvSpPr>
            <a:spLocks noGrp="1"/>
          </p:cNvSpPr>
          <p:nvPr>
            <p:ph sz="half" idx="2"/>
          </p:nvPr>
        </p:nvSpPr>
        <p:spPr>
          <a:xfrm>
            <a:off x="5937251" y="5632451"/>
            <a:ext cx="6104467" cy="723900"/>
          </a:xfrm>
        </p:spPr>
        <p:txBody>
          <a:bodyPr/>
          <a:lstStyle/>
          <a:p>
            <a:r>
              <a:rPr lang="en-US" altLang="en-US" sz="1600" dirty="0"/>
              <a:t>Responses were observed in both patients with tumors expressing &lt; 1% PD-L1 on IC and ≥ 1% PD-L1 on 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ADC159-67AF-408A-A195-6E6825F7A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985" y="6356351"/>
            <a:ext cx="6464300" cy="36618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100" dirty="0" err="1"/>
              <a:t>Atezo</a:t>
            </a:r>
            <a:r>
              <a:rPr lang="en-US" sz="1100" dirty="0"/>
              <a:t>, atezolizumab; </a:t>
            </a:r>
            <a:r>
              <a:rPr lang="en-US" sz="1100" dirty="0" err="1"/>
              <a:t>bev</a:t>
            </a:r>
            <a:r>
              <a:rPr lang="en-US" sz="1100" dirty="0"/>
              <a:t>, bevacizumab. IRF-assessed PFS. </a:t>
            </a:r>
          </a:p>
          <a:p>
            <a:pPr>
              <a:defRPr/>
            </a:pPr>
            <a:r>
              <a:rPr lang="en-US" sz="1100" dirty="0"/>
              <a:t>McDermott, ASCO GU 2017.</a:t>
            </a:r>
          </a:p>
        </p:txBody>
      </p:sp>
      <p:sp>
        <p:nvSpPr>
          <p:cNvPr id="58373" name="Title 5"/>
          <p:cNvSpPr>
            <a:spLocks noGrp="1"/>
          </p:cNvSpPr>
          <p:nvPr>
            <p:ph type="title"/>
          </p:nvPr>
        </p:nvSpPr>
        <p:spPr>
          <a:xfrm>
            <a:off x="289985" y="76200"/>
            <a:ext cx="11601449" cy="939800"/>
          </a:xfrm>
        </p:spPr>
        <p:txBody>
          <a:bodyPr>
            <a:normAutofit fontScale="90000"/>
          </a:bodyPr>
          <a:lstStyle/>
          <a:p>
            <a:r>
              <a:rPr altLang="en-US" sz="2800"/>
              <a:t>Encouraging Efficacy by PFS of Atezolizumab + Bevacizumab </a:t>
            </a:r>
            <a:br>
              <a:rPr altLang="en-US" sz="2800"/>
            </a:br>
            <a:r>
              <a:rPr altLang="en-US" sz="2800"/>
              <a:t>vs Sunitinib in Patients With IC PD-L1 Expression</a:t>
            </a:r>
            <a:endParaRPr altLang="en-US"/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11DBCAC0-05C1-4922-B80A-588442639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37399"/>
              </p:ext>
            </p:extLst>
          </p:nvPr>
        </p:nvGraphicFramePr>
        <p:xfrm>
          <a:off x="6038851" y="3767667"/>
          <a:ext cx="5992284" cy="183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071">
                  <a:extLst>
                    <a:ext uri="{9D8B030D-6E8A-4147-A177-3AD203B41FA5}">
                      <a16:colId xmlns="" xmlns:a16="http://schemas.microsoft.com/office/drawing/2014/main" val="1876006540"/>
                    </a:ext>
                  </a:extLst>
                </a:gridCol>
                <a:gridCol w="1498071">
                  <a:extLst>
                    <a:ext uri="{9D8B030D-6E8A-4147-A177-3AD203B41FA5}">
                      <a16:colId xmlns="" xmlns:a16="http://schemas.microsoft.com/office/drawing/2014/main" val="2064861119"/>
                    </a:ext>
                  </a:extLst>
                </a:gridCol>
                <a:gridCol w="1498071">
                  <a:extLst>
                    <a:ext uri="{9D8B030D-6E8A-4147-A177-3AD203B41FA5}">
                      <a16:colId xmlns="" xmlns:a16="http://schemas.microsoft.com/office/drawing/2014/main" val="218980819"/>
                    </a:ext>
                  </a:extLst>
                </a:gridCol>
                <a:gridCol w="1498071">
                  <a:extLst>
                    <a:ext uri="{9D8B030D-6E8A-4147-A177-3AD203B41FA5}">
                      <a16:colId xmlns="" xmlns:a16="http://schemas.microsoft.com/office/drawing/2014/main" val="3697040389"/>
                    </a:ext>
                  </a:extLst>
                </a:gridCol>
              </a:tblGrid>
              <a:tr h="37067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Stratified HR </a:t>
                      </a:r>
                      <a:r>
                        <a:rPr lang="en-US" sz="1600" baseline="0" dirty="0"/>
                        <a:t>(95% CI) </a:t>
                      </a:r>
                      <a:endParaRPr lang="en-US" sz="1600" dirty="0"/>
                    </a:p>
                  </a:txBody>
                  <a:tcPr marL="91423" marR="91423" marT="45700" marB="457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6937791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pPr algn="ctr"/>
                      <a:endParaRPr lang="en-US" sz="1500" b="0" dirty="0"/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ITT</a:t>
                      </a: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≥ 1% PD-L1 IC</a:t>
                      </a: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≥ 5% PD-L1 IC</a:t>
                      </a:r>
                    </a:p>
                  </a:txBody>
                  <a:tcPr marL="91423" marR="91423" marT="45700" marB="45700" anchor="ctr"/>
                </a:tc>
                <a:extLst>
                  <a:ext uri="{0D108BD9-81ED-4DB2-BD59-A6C34878D82A}">
                    <a16:rowId xmlns="" xmlns:a16="http://schemas.microsoft.com/office/drawing/2014/main" val="2723501602"/>
                  </a:ext>
                </a:extLst>
              </a:tr>
              <a:tr h="538440">
                <a:tc>
                  <a:txBody>
                    <a:bodyPr/>
                    <a:lstStyle/>
                    <a:p>
                      <a:r>
                        <a:rPr lang="en-US" sz="1500" b="0" dirty="0" err="1"/>
                        <a:t>Atezo</a:t>
                      </a:r>
                      <a:r>
                        <a:rPr lang="en-US" sz="1500" b="0" dirty="0"/>
                        <a:t> + </a:t>
                      </a:r>
                      <a:r>
                        <a:rPr lang="en-US" sz="1500" b="0" dirty="0" err="1"/>
                        <a:t>bev</a:t>
                      </a:r>
                      <a:r>
                        <a:rPr lang="en-US" sz="1500" b="0" dirty="0"/>
                        <a:t> </a:t>
                      </a:r>
                      <a:br>
                        <a:rPr lang="en-US" sz="1500" b="0" dirty="0"/>
                      </a:br>
                      <a:r>
                        <a:rPr lang="en-US" sz="1500" b="0" dirty="0"/>
                        <a:t>vs </a:t>
                      </a:r>
                      <a:r>
                        <a:rPr lang="en-US" sz="1500" b="0" dirty="0" err="1"/>
                        <a:t>sunitinib</a:t>
                      </a:r>
                      <a:endParaRPr lang="en-US" sz="1500" b="0" dirty="0"/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1.00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5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(0.69,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1.45)</a:t>
                      </a:r>
                    </a:p>
                  </a:txBody>
                  <a:tcPr marL="91423" marR="91423" marT="27447" marB="27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0.64 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(0.38, 1.08)</a:t>
                      </a:r>
                    </a:p>
                  </a:txBody>
                  <a:tcPr marL="91423" marR="91423" marT="27447" marB="27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0.34 </a:t>
                      </a: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(0.13, 0.91)</a:t>
                      </a:r>
                    </a:p>
                  </a:txBody>
                  <a:tcPr marL="91423" marR="91423" marT="45700" marB="45700" anchor="ctr"/>
                </a:tc>
                <a:extLst>
                  <a:ext uri="{0D108BD9-81ED-4DB2-BD59-A6C34878D82A}">
                    <a16:rowId xmlns="" xmlns:a16="http://schemas.microsoft.com/office/drawing/2014/main" val="2715811712"/>
                  </a:ext>
                </a:extLst>
              </a:tr>
              <a:tr h="538440">
                <a:tc>
                  <a:txBody>
                    <a:bodyPr/>
                    <a:lstStyle/>
                    <a:p>
                      <a:r>
                        <a:rPr lang="en-US" sz="1500" b="0" dirty="0" err="1"/>
                        <a:t>Atezo</a:t>
                      </a:r>
                      <a:r>
                        <a:rPr lang="en-US" sz="1500" b="0" dirty="0"/>
                        <a:t> vs </a:t>
                      </a:r>
                      <a:r>
                        <a:rPr lang="en-US" sz="1500" b="0" dirty="0" err="1"/>
                        <a:t>sunitinib</a:t>
                      </a:r>
                      <a:r>
                        <a:rPr lang="en-US" sz="1500" b="0" dirty="0"/>
                        <a:t> </a:t>
                      </a:r>
                    </a:p>
                  </a:txBody>
                  <a:tcPr marL="91423" marR="91423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1.19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5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(0.82, 1.71)</a:t>
                      </a:r>
                    </a:p>
                  </a:txBody>
                  <a:tcPr marL="91423" marR="91423" marT="27447" marB="27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1.03 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(0.63, 1.67)</a:t>
                      </a:r>
                    </a:p>
                  </a:txBody>
                  <a:tcPr marL="91423" marR="91423" marT="27447" marB="27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0.64 </a:t>
                      </a: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(0.27,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</a:rPr>
                        <a:t> 1.54)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00" marB="45700" anchor="ctr"/>
                </a:tc>
                <a:extLst>
                  <a:ext uri="{0D108BD9-81ED-4DB2-BD59-A6C34878D82A}">
                    <a16:rowId xmlns="" xmlns:a16="http://schemas.microsoft.com/office/drawing/2014/main" val="686132395"/>
                  </a:ext>
                </a:extLst>
              </a:tr>
            </a:tbl>
          </a:graphicData>
        </a:graphic>
      </p:graphicFrame>
      <p:pic>
        <p:nvPicPr>
          <p:cNvPr id="58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1" y="1282700"/>
            <a:ext cx="5029200" cy="236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99" name="Group 34"/>
          <p:cNvGrpSpPr>
            <a:grpSpLocks/>
          </p:cNvGrpSpPr>
          <p:nvPr/>
        </p:nvGrpSpPr>
        <p:grpSpPr bwMode="auto">
          <a:xfrm>
            <a:off x="9205385" y="1441451"/>
            <a:ext cx="2117461" cy="758626"/>
            <a:chOff x="3062573" y="1488085"/>
            <a:chExt cx="2118965" cy="760044"/>
          </a:xfrm>
        </p:grpSpPr>
        <p:cxnSp>
          <p:nvCxnSpPr>
            <p:cNvPr id="58420" name="Straight Connector 35"/>
            <p:cNvCxnSpPr>
              <a:cxnSpLocks noChangeShapeType="1"/>
            </p:cNvCxnSpPr>
            <p:nvPr/>
          </p:nvCxnSpPr>
          <p:spPr bwMode="auto">
            <a:xfrm>
              <a:off x="3062573" y="1635723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5D28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1" name="Straight Connector 36"/>
            <p:cNvCxnSpPr>
              <a:cxnSpLocks noChangeShapeType="1"/>
            </p:cNvCxnSpPr>
            <p:nvPr/>
          </p:nvCxnSpPr>
          <p:spPr bwMode="auto">
            <a:xfrm>
              <a:off x="3062573" y="185321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F57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2" name="Straight Connector 37"/>
            <p:cNvCxnSpPr>
              <a:cxnSpLocks noChangeShapeType="1"/>
            </p:cNvCxnSpPr>
            <p:nvPr/>
          </p:nvCxnSpPr>
          <p:spPr bwMode="auto">
            <a:xfrm>
              <a:off x="3062573" y="208816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Box 11">
              <a:extLst>
                <a:ext uri="{FF2B5EF4-FFF2-40B4-BE49-F238E27FC236}">
                  <a16:creationId xmlns="" xmlns:a16="http://schemas.microsoft.com/office/drawing/2014/main" id="{76B32749-1FCE-42DE-BD1E-F52F74201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226" y="1488085"/>
              <a:ext cx="1856312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+ </a:t>
              </a:r>
              <a:r>
                <a:rPr lang="en-US" altLang="en-US" sz="1400" kern="0" dirty="0" err="1">
                  <a:solidFill>
                    <a:prstClr val="black"/>
                  </a:solidFill>
                </a:rPr>
                <a:t>bev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50) 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="" xmlns:a16="http://schemas.microsoft.com/office/drawing/2014/main" id="{45EA0B56-6AE0-40F3-A1AE-404A817A1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226" y="1717112"/>
              <a:ext cx="1314113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54)</a:t>
              </a:r>
            </a:p>
          </p:txBody>
        </p:sp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8E303FBC-D9DD-477A-AF21-0065B067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226" y="1939777"/>
              <a:ext cx="1543505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>
                  <a:solidFill>
                    <a:prstClr val="black"/>
                  </a:solidFill>
                </a:rPr>
                <a:t>Sunitinib (n = 60)</a:t>
              </a:r>
            </a:p>
          </p:txBody>
        </p:sp>
      </p:grpSp>
      <p:sp>
        <p:nvSpPr>
          <p:cNvPr id="58400" name="TextBox 41"/>
          <p:cNvSpPr txBox="1">
            <a:spLocks noChangeArrowheads="1"/>
          </p:cNvSpPr>
          <p:nvPr/>
        </p:nvSpPr>
        <p:spPr bwMode="auto">
          <a:xfrm>
            <a:off x="6733118" y="1079500"/>
            <a:ext cx="442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</a:rPr>
              <a:t>PFS in ≥ 1% PD-L1 IC</a:t>
            </a:r>
          </a:p>
        </p:txBody>
      </p:sp>
      <p:pic>
        <p:nvPicPr>
          <p:cNvPr id="58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1289051"/>
            <a:ext cx="5029200" cy="23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02" name="Group 43"/>
          <p:cNvGrpSpPr>
            <a:grpSpLocks/>
          </p:cNvGrpSpPr>
          <p:nvPr/>
        </p:nvGrpSpPr>
        <p:grpSpPr bwMode="auto">
          <a:xfrm>
            <a:off x="3134785" y="1441451"/>
            <a:ext cx="2167156" cy="758626"/>
            <a:chOff x="3062573" y="1488085"/>
            <a:chExt cx="2167086" cy="760044"/>
          </a:xfrm>
        </p:grpSpPr>
        <p:cxnSp>
          <p:nvCxnSpPr>
            <p:cNvPr id="58414" name="Straight Connector 44"/>
            <p:cNvCxnSpPr>
              <a:cxnSpLocks noChangeShapeType="1"/>
            </p:cNvCxnSpPr>
            <p:nvPr/>
          </p:nvCxnSpPr>
          <p:spPr bwMode="auto">
            <a:xfrm>
              <a:off x="3062573" y="1635723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5D28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15" name="Straight Connector 45"/>
            <p:cNvCxnSpPr>
              <a:cxnSpLocks noChangeShapeType="1"/>
            </p:cNvCxnSpPr>
            <p:nvPr/>
          </p:nvCxnSpPr>
          <p:spPr bwMode="auto">
            <a:xfrm>
              <a:off x="3062573" y="185321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F57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16" name="Straight Connector 46"/>
            <p:cNvCxnSpPr>
              <a:cxnSpLocks noChangeShapeType="1"/>
            </p:cNvCxnSpPr>
            <p:nvPr/>
          </p:nvCxnSpPr>
          <p:spPr bwMode="auto">
            <a:xfrm>
              <a:off x="3062573" y="208816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11">
              <a:extLst>
                <a:ext uri="{FF2B5EF4-FFF2-40B4-BE49-F238E27FC236}">
                  <a16:creationId xmlns="" xmlns:a16="http://schemas.microsoft.com/office/drawing/2014/main" id="{68E19927-8A8D-4A94-8812-1FE5F4C06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31" y="1488085"/>
              <a:ext cx="1904628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+ </a:t>
              </a:r>
              <a:r>
                <a:rPr lang="en-US" altLang="en-US" sz="1400" kern="0" dirty="0" err="1">
                  <a:solidFill>
                    <a:prstClr val="black"/>
                  </a:solidFill>
                </a:rPr>
                <a:t>bev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101)</a:t>
              </a:r>
            </a:p>
          </p:txBody>
        </p:sp>
        <p:sp>
          <p:nvSpPr>
            <p:cNvPr id="49" name="TextBox 12">
              <a:extLst>
                <a:ext uri="{FF2B5EF4-FFF2-40B4-BE49-F238E27FC236}">
                  <a16:creationId xmlns="" xmlns:a16="http://schemas.microsoft.com/office/drawing/2014/main" id="{B5157B28-06EB-4373-B2E7-5E3221007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31" y="1717112"/>
              <a:ext cx="1412520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103)</a:t>
              </a:r>
            </a:p>
          </p:txBody>
        </p:sp>
        <p:sp>
          <p:nvSpPr>
            <p:cNvPr id="50" name="TextBox 13">
              <a:extLst>
                <a:ext uri="{FF2B5EF4-FFF2-40B4-BE49-F238E27FC236}">
                  <a16:creationId xmlns="" xmlns:a16="http://schemas.microsoft.com/office/drawing/2014/main" id="{767A7843-2211-4BB3-B589-E0ABD454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031" y="1939777"/>
              <a:ext cx="1641743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>
                  <a:solidFill>
                    <a:prstClr val="black"/>
                  </a:solidFill>
                </a:rPr>
                <a:t>Sunitinib (n = 101)</a:t>
              </a:r>
            </a:p>
          </p:txBody>
        </p:sp>
      </p:grpSp>
      <p:sp>
        <p:nvSpPr>
          <p:cNvPr id="58403" name="TextBox 50"/>
          <p:cNvSpPr txBox="1">
            <a:spLocks noChangeArrowheads="1"/>
          </p:cNvSpPr>
          <p:nvPr/>
        </p:nvSpPr>
        <p:spPr bwMode="auto">
          <a:xfrm>
            <a:off x="757767" y="1079501"/>
            <a:ext cx="440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</a:rPr>
              <a:t>PFS in ITT</a:t>
            </a:r>
          </a:p>
        </p:txBody>
      </p:sp>
      <p:pic>
        <p:nvPicPr>
          <p:cNvPr id="5840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3841752"/>
            <a:ext cx="5029200" cy="24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05" name="Group 52"/>
          <p:cNvGrpSpPr>
            <a:grpSpLocks/>
          </p:cNvGrpSpPr>
          <p:nvPr/>
        </p:nvGrpSpPr>
        <p:grpSpPr bwMode="auto">
          <a:xfrm>
            <a:off x="3234267" y="4008967"/>
            <a:ext cx="2067769" cy="758628"/>
            <a:chOff x="3062573" y="1488085"/>
            <a:chExt cx="2068810" cy="760045"/>
          </a:xfrm>
        </p:grpSpPr>
        <p:cxnSp>
          <p:nvCxnSpPr>
            <p:cNvPr id="58408" name="Straight Connector 53"/>
            <p:cNvCxnSpPr>
              <a:cxnSpLocks noChangeShapeType="1"/>
            </p:cNvCxnSpPr>
            <p:nvPr/>
          </p:nvCxnSpPr>
          <p:spPr bwMode="auto">
            <a:xfrm>
              <a:off x="3062573" y="1635723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5D28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9" name="Straight Connector 54"/>
            <p:cNvCxnSpPr>
              <a:cxnSpLocks noChangeShapeType="1"/>
            </p:cNvCxnSpPr>
            <p:nvPr/>
          </p:nvCxnSpPr>
          <p:spPr bwMode="auto">
            <a:xfrm>
              <a:off x="3062573" y="185321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F5791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10" name="Straight Connector 55"/>
            <p:cNvCxnSpPr>
              <a:cxnSpLocks noChangeShapeType="1"/>
            </p:cNvCxnSpPr>
            <p:nvPr/>
          </p:nvCxnSpPr>
          <p:spPr bwMode="auto">
            <a:xfrm>
              <a:off x="3062573" y="2088160"/>
              <a:ext cx="287338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11">
              <a:extLst>
                <a:ext uri="{FF2B5EF4-FFF2-40B4-BE49-F238E27FC236}">
                  <a16:creationId xmlns="" xmlns:a16="http://schemas.microsoft.com/office/drawing/2014/main" id="{915D8AA6-3406-4B2F-970E-E2212C09C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172" y="1488085"/>
              <a:ext cx="1806211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+ </a:t>
              </a:r>
              <a:r>
                <a:rPr lang="en-US" altLang="en-US" sz="1400" kern="0" dirty="0" err="1">
                  <a:solidFill>
                    <a:prstClr val="black"/>
                  </a:solidFill>
                </a:rPr>
                <a:t>bev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17)</a:t>
              </a:r>
            </a:p>
          </p:txBody>
        </p:sp>
        <p:sp>
          <p:nvSpPr>
            <p:cNvPr id="58" name="TextBox 12">
              <a:extLst>
                <a:ext uri="{FF2B5EF4-FFF2-40B4-BE49-F238E27FC236}">
                  <a16:creationId xmlns="" xmlns:a16="http://schemas.microsoft.com/office/drawing/2014/main" id="{EF19A934-1135-4D75-B52C-63277ACE6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172" y="1717112"/>
              <a:ext cx="1313841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 err="1">
                  <a:solidFill>
                    <a:prstClr val="black"/>
                  </a:solidFill>
                </a:rPr>
                <a:t>Atezo</a:t>
              </a:r>
              <a:r>
                <a:rPr lang="en-US" altLang="en-US" sz="1400" kern="0" dirty="0">
                  <a:solidFill>
                    <a:prstClr val="black"/>
                  </a:solidFill>
                </a:rPr>
                <a:t> (n = 17)</a:t>
              </a:r>
            </a:p>
          </p:txBody>
        </p:sp>
        <p:sp>
          <p:nvSpPr>
            <p:cNvPr id="59" name="TextBox 13">
              <a:extLst>
                <a:ext uri="{FF2B5EF4-FFF2-40B4-BE49-F238E27FC236}">
                  <a16:creationId xmlns="" xmlns:a16="http://schemas.microsoft.com/office/drawing/2014/main" id="{82D02B39-0FD9-42F2-B88D-8B6DCFA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172" y="1939778"/>
              <a:ext cx="1543187" cy="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400" kern="0" dirty="0">
                  <a:solidFill>
                    <a:prstClr val="black"/>
                  </a:solidFill>
                </a:rPr>
                <a:t>Sunitinib (n = 17)</a:t>
              </a:r>
            </a:p>
          </p:txBody>
        </p:sp>
      </p:grpSp>
      <p:sp>
        <p:nvSpPr>
          <p:cNvPr id="58406" name="TextBox 59"/>
          <p:cNvSpPr txBox="1">
            <a:spLocks noChangeArrowheads="1"/>
          </p:cNvSpPr>
          <p:nvPr/>
        </p:nvSpPr>
        <p:spPr bwMode="auto">
          <a:xfrm>
            <a:off x="757767" y="3636433"/>
            <a:ext cx="442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2"/>
                </a:solidFill>
              </a:rPr>
              <a:t>PFS in ≥ 5% PD-L1 IC</a:t>
            </a:r>
          </a:p>
        </p:txBody>
      </p:sp>
      <p:sp>
        <p:nvSpPr>
          <p:cNvPr id="58407" name="Footer Placeholder 7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7268633" y="6356351"/>
            <a:ext cx="4607984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33" dirty="0"/>
              <a:t>McDermott D, et al. IMmotion150 biomarkers: AACR 2017</a:t>
            </a:r>
          </a:p>
        </p:txBody>
      </p:sp>
    </p:spTree>
    <p:extLst>
      <p:ext uri="{BB962C8B-B14F-4D97-AF65-F5344CB8AC3E}">
        <p14:creationId xmlns:p14="http://schemas.microsoft.com/office/powerpoint/2010/main" val="14970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61823" y="218677"/>
            <a:ext cx="11434233" cy="615177"/>
          </a:xfrm>
        </p:spPr>
        <p:txBody>
          <a:bodyPr/>
          <a:lstStyle/>
          <a:p>
            <a:r>
              <a:rPr altLang="en-US"/>
              <a:t>Confirmed IRF-Assessed ORR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D36521-0AD3-4884-98CB-8702600B9E98}"/>
              </a:ext>
            </a:extLst>
          </p:cNvPr>
          <p:cNvSpPr/>
          <p:nvPr/>
        </p:nvSpPr>
        <p:spPr>
          <a:xfrm>
            <a:off x="203200" y="5270501"/>
            <a:ext cx="10592964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</a:rPr>
              <a:t>75% of responses are ongoing across treatment arms, and the median DOR is not </a:t>
            </a:r>
            <a:br>
              <a:rPr lang="en-US" altLang="en-US" sz="2133" dirty="0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2133" dirty="0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</a:rPr>
              <a:t>estimable due to an insufficient number of PFS events in responders</a:t>
            </a:r>
          </a:p>
        </p:txBody>
      </p:sp>
      <p:graphicFrame>
        <p:nvGraphicFramePr>
          <p:cNvPr id="61444" name="Content Placeholder 6"/>
          <p:cNvGraphicFramePr>
            <a:graphicFrameLocks/>
          </p:cNvGraphicFramePr>
          <p:nvPr/>
        </p:nvGraphicFramePr>
        <p:xfrm>
          <a:off x="2222500" y="1267885"/>
          <a:ext cx="7653867" cy="415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4" imgW="5749026" imgH="3127519" progId="Excel.Chart.8">
                  <p:embed/>
                </p:oleObj>
              </mc:Choice>
              <mc:Fallback>
                <p:oleObj name="Chart" r:id="rId4" imgW="5749026" imgH="31275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267885"/>
                        <a:ext cx="7653867" cy="4159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>
              <a:lnSpc>
                <a:spcPct val="90000"/>
              </a:lnSpc>
              <a:spcAft>
                <a:spcPts val="8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>
              <a:lnSpc>
                <a:spcPct val="90000"/>
              </a:lnSpc>
              <a:spcAft>
                <a:spcPts val="8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>
              <a:lnSpc>
                <a:spcPct val="90000"/>
              </a:lnSpc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333">
                <a:solidFill>
                  <a:schemeClr val="bg1"/>
                </a:solidFill>
                <a:ea typeface="ＭＳ Ｐゴシック" panose="020B0600070205080204" pitchFamily="34" charset="-128"/>
              </a:rPr>
              <a:t>Presented by: Dr. Thomas Powles</a:t>
            </a:r>
          </a:p>
        </p:txBody>
      </p:sp>
      <p:sp>
        <p:nvSpPr>
          <p:cNvPr id="61446" name="TextBox 3"/>
          <p:cNvSpPr txBox="1">
            <a:spLocks noChangeArrowheads="1"/>
          </p:cNvSpPr>
          <p:nvPr/>
        </p:nvSpPr>
        <p:spPr bwMode="auto">
          <a:xfrm rot="19254562">
            <a:off x="2672742" y="4617565"/>
            <a:ext cx="968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ea typeface="ＭＳ Ｐゴシック" panose="020B0600070205080204" pitchFamily="34" charset="-128"/>
              </a:rPr>
              <a:t>Sunitinib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0A6D72-1AD9-4D5E-89D8-0FE8D0867552}"/>
              </a:ext>
            </a:extLst>
          </p:cNvPr>
          <p:cNvSpPr txBox="1"/>
          <p:nvPr/>
        </p:nvSpPr>
        <p:spPr>
          <a:xfrm rot="19254562">
            <a:off x="3925477" y="4509272"/>
            <a:ext cx="7088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Atezo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bev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A65A75-CD07-4D72-9B54-632937B670DA}"/>
              </a:ext>
            </a:extLst>
          </p:cNvPr>
          <p:cNvSpPr txBox="1"/>
          <p:nvPr/>
        </p:nvSpPr>
        <p:spPr>
          <a:xfrm rot="19254562">
            <a:off x="4761282" y="4555124"/>
            <a:ext cx="7665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Atezo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1449" name="TextBox 18"/>
          <p:cNvSpPr txBox="1">
            <a:spLocks noChangeArrowheads="1"/>
          </p:cNvSpPr>
          <p:nvPr/>
        </p:nvSpPr>
        <p:spPr bwMode="auto">
          <a:xfrm rot="19254562">
            <a:off x="6471101" y="4618624"/>
            <a:ext cx="968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ea typeface="ＭＳ Ｐゴシック" panose="020B0600070205080204" pitchFamily="34" charset="-128"/>
              </a:rPr>
              <a:t>Sunitinib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1FACCDC-5D53-4278-AFE5-4446179B994C}"/>
              </a:ext>
            </a:extLst>
          </p:cNvPr>
          <p:cNvSpPr txBox="1"/>
          <p:nvPr/>
        </p:nvSpPr>
        <p:spPr>
          <a:xfrm rot="19254562">
            <a:off x="7741827" y="4509272"/>
            <a:ext cx="7088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Atezo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bev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F077F03-9225-4FF9-B4E4-FAE32308FF38}"/>
              </a:ext>
            </a:extLst>
          </p:cNvPr>
          <p:cNvSpPr txBox="1"/>
          <p:nvPr/>
        </p:nvSpPr>
        <p:spPr>
          <a:xfrm rot="19254562">
            <a:off x="8560698" y="4555124"/>
            <a:ext cx="7665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Atezo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1452" name="TextBox 1"/>
          <p:cNvSpPr txBox="1">
            <a:spLocks noChangeArrowheads="1"/>
          </p:cNvSpPr>
          <p:nvPr/>
        </p:nvSpPr>
        <p:spPr bwMode="auto">
          <a:xfrm>
            <a:off x="3604685" y="1092200"/>
            <a:ext cx="217804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133">
                <a:ea typeface="ＭＳ Ｐゴシック" panose="020B0600070205080204" pitchFamily="34" charset="-128"/>
              </a:rPr>
              <a:t>ITT</a:t>
            </a:r>
          </a:p>
        </p:txBody>
      </p:sp>
      <p:sp>
        <p:nvSpPr>
          <p:cNvPr id="61453" name="TextBox 12"/>
          <p:cNvSpPr txBox="1">
            <a:spLocks noChangeArrowheads="1"/>
          </p:cNvSpPr>
          <p:nvPr/>
        </p:nvSpPr>
        <p:spPr bwMode="auto">
          <a:xfrm>
            <a:off x="6705600" y="1113367"/>
            <a:ext cx="33528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67">
                <a:ea typeface="ＭＳ Ｐゴシック" panose="020B0600070205080204" pitchFamily="34" charset="-128"/>
              </a:rPr>
              <a:t>≥ 1% of IC expressing PD-L1</a:t>
            </a:r>
          </a:p>
        </p:txBody>
      </p:sp>
      <p:sp>
        <p:nvSpPr>
          <p:cNvPr id="61454" name="TextBox 2"/>
          <p:cNvSpPr txBox="1">
            <a:spLocks noChangeArrowheads="1"/>
          </p:cNvSpPr>
          <p:nvPr/>
        </p:nvSpPr>
        <p:spPr bwMode="auto">
          <a:xfrm>
            <a:off x="10088515" y="3937000"/>
            <a:ext cx="57900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133">
                <a:ea typeface="ＭＳ Ｐゴシック" panose="020B0600070205080204" pitchFamily="34" charset="-128"/>
              </a:rPr>
              <a:t>CR</a:t>
            </a:r>
          </a:p>
        </p:txBody>
      </p:sp>
      <p:sp>
        <p:nvSpPr>
          <p:cNvPr id="61455" name="TextBox 14"/>
          <p:cNvSpPr txBox="1">
            <a:spLocks noChangeArrowheads="1"/>
          </p:cNvSpPr>
          <p:nvPr/>
        </p:nvSpPr>
        <p:spPr bwMode="auto">
          <a:xfrm>
            <a:off x="10088320" y="2921000"/>
            <a:ext cx="5645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133">
                <a:ea typeface="ＭＳ Ｐゴシック" panose="020B0600070205080204" pitchFamily="34" charset="-128"/>
              </a:rPr>
              <a:t>PR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791130DC-A627-42D4-BDF4-11346E8B5C1C}"/>
              </a:ext>
            </a:extLst>
          </p:cNvPr>
          <p:cNvSpPr/>
          <p:nvPr/>
        </p:nvSpPr>
        <p:spPr>
          <a:xfrm>
            <a:off x="9827684" y="2506133"/>
            <a:ext cx="304800" cy="1320800"/>
          </a:xfrm>
          <a:prstGeom prst="rightBrace">
            <a:avLst>
              <a:gd name="adj1" fmla="val 8333"/>
              <a:gd name="adj2" fmla="val 493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696A27AD-2DDC-4D01-857B-AED80187852E}"/>
              </a:ext>
            </a:extLst>
          </p:cNvPr>
          <p:cNvSpPr/>
          <p:nvPr/>
        </p:nvSpPr>
        <p:spPr>
          <a:xfrm>
            <a:off x="9836151" y="3843867"/>
            <a:ext cx="3048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DFB33F-896C-4A1D-A19D-52416712A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7" y="6436487"/>
            <a:ext cx="485421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1625519">
              <a:spcBef>
                <a:spcPct val="0"/>
              </a:spcBef>
              <a:buNone/>
              <a:defRPr/>
            </a:pPr>
            <a:r>
              <a:rPr lang="en-US" altLang="en-US" sz="1200" kern="0" dirty="0">
                <a:solidFill>
                  <a:schemeClr val="tx1"/>
                </a:solidFill>
              </a:rPr>
              <a:t>Clinical cut-off, Oct 17, 2016. Median duration of follow-up, 20.7 mo. </a:t>
            </a:r>
          </a:p>
        </p:txBody>
      </p:sp>
      <p:sp>
        <p:nvSpPr>
          <p:cNvPr id="61459" name="TextBox 5"/>
          <p:cNvSpPr txBox="1">
            <a:spLocks noChangeArrowheads="1"/>
          </p:cNvSpPr>
          <p:nvPr/>
        </p:nvSpPr>
        <p:spPr bwMode="auto">
          <a:xfrm>
            <a:off x="3594100" y="4127500"/>
            <a:ext cx="481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5%</a:t>
            </a:r>
          </a:p>
        </p:txBody>
      </p:sp>
      <p:sp>
        <p:nvSpPr>
          <p:cNvPr id="61460" name="TextBox 22"/>
          <p:cNvSpPr txBox="1">
            <a:spLocks noChangeArrowheads="1"/>
          </p:cNvSpPr>
          <p:nvPr/>
        </p:nvSpPr>
        <p:spPr bwMode="auto">
          <a:xfrm>
            <a:off x="4572000" y="4127500"/>
            <a:ext cx="481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7%</a:t>
            </a:r>
          </a:p>
        </p:txBody>
      </p:sp>
      <p:sp>
        <p:nvSpPr>
          <p:cNvPr id="61461" name="TextBox 23"/>
          <p:cNvSpPr txBox="1">
            <a:spLocks noChangeArrowheads="1"/>
          </p:cNvSpPr>
          <p:nvPr/>
        </p:nvSpPr>
        <p:spPr bwMode="auto">
          <a:xfrm>
            <a:off x="5499101" y="4127500"/>
            <a:ext cx="579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11%</a:t>
            </a:r>
          </a:p>
        </p:txBody>
      </p:sp>
      <p:sp>
        <p:nvSpPr>
          <p:cNvPr id="61462" name="TextBox 24"/>
          <p:cNvSpPr txBox="1">
            <a:spLocks noChangeArrowheads="1"/>
          </p:cNvSpPr>
          <p:nvPr/>
        </p:nvSpPr>
        <p:spPr bwMode="auto">
          <a:xfrm>
            <a:off x="7416800" y="4127500"/>
            <a:ext cx="481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7%</a:t>
            </a:r>
          </a:p>
        </p:txBody>
      </p:sp>
      <p:sp>
        <p:nvSpPr>
          <p:cNvPr id="61463" name="TextBox 25"/>
          <p:cNvSpPr txBox="1">
            <a:spLocks noChangeArrowheads="1"/>
          </p:cNvSpPr>
          <p:nvPr/>
        </p:nvSpPr>
        <p:spPr bwMode="auto">
          <a:xfrm>
            <a:off x="8331201" y="41275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12%</a:t>
            </a:r>
          </a:p>
        </p:txBody>
      </p:sp>
      <p:sp>
        <p:nvSpPr>
          <p:cNvPr id="61464" name="TextBox 26"/>
          <p:cNvSpPr txBox="1">
            <a:spLocks noChangeArrowheads="1"/>
          </p:cNvSpPr>
          <p:nvPr/>
        </p:nvSpPr>
        <p:spPr bwMode="auto">
          <a:xfrm>
            <a:off x="9271001" y="41275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15%</a:t>
            </a:r>
          </a:p>
        </p:txBody>
      </p:sp>
      <p:sp>
        <p:nvSpPr>
          <p:cNvPr id="61465" name="TextBox 27"/>
          <p:cNvSpPr txBox="1">
            <a:spLocks noChangeArrowheads="1"/>
          </p:cNvSpPr>
          <p:nvPr/>
        </p:nvSpPr>
        <p:spPr bwMode="auto">
          <a:xfrm>
            <a:off x="3136901" y="24130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29%</a:t>
            </a:r>
          </a:p>
        </p:txBody>
      </p:sp>
      <p:sp>
        <p:nvSpPr>
          <p:cNvPr id="61466" name="TextBox 28"/>
          <p:cNvSpPr txBox="1">
            <a:spLocks noChangeArrowheads="1"/>
          </p:cNvSpPr>
          <p:nvPr/>
        </p:nvSpPr>
        <p:spPr bwMode="auto">
          <a:xfrm>
            <a:off x="4089401" y="22733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32%</a:t>
            </a:r>
          </a:p>
        </p:txBody>
      </p:sp>
      <p:sp>
        <p:nvSpPr>
          <p:cNvPr id="61467" name="TextBox 29"/>
          <p:cNvSpPr txBox="1">
            <a:spLocks noChangeArrowheads="1"/>
          </p:cNvSpPr>
          <p:nvPr/>
        </p:nvSpPr>
        <p:spPr bwMode="auto">
          <a:xfrm>
            <a:off x="5041901" y="25400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25%</a:t>
            </a:r>
          </a:p>
        </p:txBody>
      </p:sp>
      <p:sp>
        <p:nvSpPr>
          <p:cNvPr id="61468" name="TextBox 30"/>
          <p:cNvSpPr txBox="1">
            <a:spLocks noChangeArrowheads="1"/>
          </p:cNvSpPr>
          <p:nvPr/>
        </p:nvSpPr>
        <p:spPr bwMode="auto">
          <a:xfrm>
            <a:off x="6921501" y="23749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27%</a:t>
            </a:r>
          </a:p>
        </p:txBody>
      </p:sp>
      <p:sp>
        <p:nvSpPr>
          <p:cNvPr id="61469" name="TextBox 31"/>
          <p:cNvSpPr txBox="1">
            <a:spLocks noChangeArrowheads="1"/>
          </p:cNvSpPr>
          <p:nvPr/>
        </p:nvSpPr>
        <p:spPr bwMode="auto">
          <a:xfrm>
            <a:off x="7874001" y="15367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46%</a:t>
            </a:r>
          </a:p>
        </p:txBody>
      </p:sp>
      <p:sp>
        <p:nvSpPr>
          <p:cNvPr id="61470" name="TextBox 32"/>
          <p:cNvSpPr txBox="1">
            <a:spLocks noChangeArrowheads="1"/>
          </p:cNvSpPr>
          <p:nvPr/>
        </p:nvSpPr>
        <p:spPr bwMode="auto">
          <a:xfrm>
            <a:off x="8839201" y="231140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Aft>
                <a:spcPts val="600"/>
              </a:spcAft>
              <a:buClr>
                <a:srgbClr val="A6A6A6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6845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91605-5413-4F6D-8D17-1136F7226B4D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289984" y="6356351"/>
            <a:ext cx="7416800" cy="3661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 dirty="0" err="1"/>
              <a:t>Brauer</a:t>
            </a:r>
            <a:r>
              <a:rPr lang="en-US" sz="1100" dirty="0"/>
              <a:t>, </a:t>
            </a:r>
            <a:r>
              <a:rPr lang="en-US" sz="1100" i="1" dirty="0" err="1"/>
              <a:t>Clin</a:t>
            </a:r>
            <a:r>
              <a:rPr lang="en-US" sz="1100" i="1" dirty="0"/>
              <a:t> Cancer Res.</a:t>
            </a:r>
            <a:r>
              <a:rPr lang="en-US" sz="1100" dirty="0"/>
              <a:t> 2012; </a:t>
            </a:r>
            <a:r>
              <a:rPr lang="en-US" sz="1100" dirty="0" err="1"/>
              <a:t>Herbst</a:t>
            </a:r>
            <a:r>
              <a:rPr lang="en-US" sz="1100" dirty="0"/>
              <a:t>, </a:t>
            </a:r>
            <a:r>
              <a:rPr lang="en-US" sz="1100" i="1" dirty="0"/>
              <a:t>Nature</a:t>
            </a:r>
            <a:r>
              <a:rPr lang="en-US" sz="1100" dirty="0"/>
              <a:t> 2014; Powles, </a:t>
            </a:r>
            <a:r>
              <a:rPr lang="en-US" sz="1100" i="1" dirty="0"/>
              <a:t>SITC</a:t>
            </a:r>
            <a:r>
              <a:rPr lang="en-US" sz="1100" dirty="0"/>
              <a:t> 2015; </a:t>
            </a:r>
            <a:r>
              <a:rPr lang="en-US" sz="1100" dirty="0" err="1"/>
              <a:t>Fehrenbacher</a:t>
            </a:r>
            <a:r>
              <a:rPr lang="en-US" sz="1100" dirty="0"/>
              <a:t>, </a:t>
            </a:r>
            <a:r>
              <a:rPr lang="en-US" sz="1100" i="1" dirty="0"/>
              <a:t>Lancet</a:t>
            </a:r>
            <a:r>
              <a:rPr lang="en-US" sz="1100" dirty="0"/>
              <a:t> 2016. </a:t>
            </a:r>
            <a:br>
              <a:rPr lang="en-US" sz="1100" dirty="0"/>
            </a:br>
            <a:r>
              <a:rPr lang="en-US" sz="1100" baseline="30000" dirty="0"/>
              <a:t>a</a:t>
            </a:r>
            <a:r>
              <a:rPr lang="en-US" sz="1100" baseline="-25000" dirty="0"/>
              <a:t> </a:t>
            </a:r>
            <a:r>
              <a:rPr lang="en-US" sz="1100" dirty="0"/>
              <a:t>PD-L1 expression scored as IC3 (≥ 10%), IC2 (≥ 5% and &lt; 10%), IC1 (≥ 1% and &lt; 5%) or IC0 (&lt; 1%).</a:t>
            </a:r>
          </a:p>
        </p:txBody>
      </p:sp>
      <p:sp>
        <p:nvSpPr>
          <p:cNvPr id="52228" name="Title 5"/>
          <p:cNvSpPr>
            <a:spLocks noGrp="1"/>
          </p:cNvSpPr>
          <p:nvPr>
            <p:ph type="title"/>
          </p:nvPr>
        </p:nvSpPr>
        <p:spPr>
          <a:xfrm>
            <a:off x="289985" y="76200"/>
            <a:ext cx="11601449" cy="939800"/>
          </a:xfrm>
        </p:spPr>
        <p:txBody>
          <a:bodyPr/>
          <a:lstStyle/>
          <a:p>
            <a:r>
              <a:rPr altLang="en-US" sz="2800"/>
              <a:t>Transcriptome Map of Angiogenesis and Immune-Associated Genes in RCC Tumors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"/>
          <a:stretch>
            <a:fillRect/>
          </a:stretch>
        </p:blipFill>
        <p:spPr bwMode="auto">
          <a:xfrm>
            <a:off x="2567518" y="1143000"/>
            <a:ext cx="5245100" cy="50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2400300" y="1299634"/>
            <a:ext cx="110067" cy="1005417"/>
          </a:xfrm>
          <a:prstGeom prst="rect">
            <a:avLst/>
          </a:prstGeom>
          <a:solidFill>
            <a:srgbClr val="A442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800"/>
              </a:lnSpc>
              <a:spcAft>
                <a:spcPts val="1500"/>
              </a:spcAft>
            </a:pPr>
            <a:endParaRPr lang="en-US" altLang="en-US" sz="1200">
              <a:solidFill>
                <a:srgbClr val="A83B38"/>
              </a:solidFill>
              <a:latin typeface="Verdana" panose="020B0604030504040204" pitchFamily="34" charset="0"/>
            </a:endParaRP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2400300" y="2353734"/>
            <a:ext cx="110067" cy="292735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800"/>
              </a:lnSpc>
              <a:spcAft>
                <a:spcPts val="1500"/>
              </a:spcAft>
            </a:pPr>
            <a:endParaRPr lang="en-US" altLang="en-US" sz="1200">
              <a:solidFill>
                <a:srgbClr val="A83B38"/>
              </a:solidFill>
              <a:latin typeface="Verdana" panose="020B0604030504040204" pitchFamily="34" charset="0"/>
            </a:endParaRP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2400300" y="5336118"/>
            <a:ext cx="110067" cy="869949"/>
          </a:xfrm>
          <a:prstGeom prst="rect">
            <a:avLst/>
          </a:prstGeom>
          <a:solidFill>
            <a:srgbClr val="6F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800"/>
              </a:lnSpc>
              <a:spcAft>
                <a:spcPts val="1500"/>
              </a:spcAft>
            </a:pPr>
            <a:endParaRPr lang="en-US" altLang="en-US" sz="1200">
              <a:solidFill>
                <a:srgbClr val="A83B38"/>
              </a:solidFill>
              <a:latin typeface="Verdana" panose="020B0604030504040204" pitchFamily="34" charset="0"/>
            </a:endParaRPr>
          </a:p>
        </p:txBody>
      </p:sp>
      <p:grpSp>
        <p:nvGrpSpPr>
          <p:cNvPr id="52233" name="Group 11"/>
          <p:cNvGrpSpPr>
            <a:grpSpLocks/>
          </p:cNvGrpSpPr>
          <p:nvPr/>
        </p:nvGrpSpPr>
        <p:grpSpPr bwMode="auto">
          <a:xfrm>
            <a:off x="10608737" y="1602318"/>
            <a:ext cx="1128835" cy="1535833"/>
            <a:chOff x="8342551" y="1225449"/>
            <a:chExt cx="1128115" cy="1536506"/>
          </a:xfrm>
        </p:grpSpPr>
        <p:pic>
          <p:nvPicPr>
            <p:cNvPr id="5224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t="24635" r="52324" b="7484"/>
            <a:stretch>
              <a:fillRect/>
            </a:stretch>
          </p:blipFill>
          <p:spPr bwMode="auto">
            <a:xfrm>
              <a:off x="8536194" y="1527515"/>
              <a:ext cx="301320" cy="123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/>
            </p:cNvPr>
            <p:cNvSpPr txBox="1"/>
            <p:nvPr/>
          </p:nvSpPr>
          <p:spPr>
            <a:xfrm>
              <a:off x="8342551" y="1225449"/>
              <a:ext cx="1128115" cy="3079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u="sng" dirty="0"/>
                <a:t>PD-L1 </a:t>
              </a:r>
              <a:r>
                <a:rPr lang="en-US" sz="1400" b="1" u="sng" dirty="0" err="1"/>
                <a:t>IHC</a:t>
              </a:r>
              <a:r>
                <a:rPr lang="en-US" sz="1400" b="1" u="sng" baseline="30000" dirty="0" err="1"/>
                <a:t>a</a:t>
              </a:r>
              <a:endParaRPr lang="en-US" sz="1400" b="1" u="sng" baseline="30000" dirty="0"/>
            </a:p>
          </p:txBody>
        </p:sp>
        <p:sp>
          <p:nvSpPr>
            <p:cNvPr id="15" name="TextBox 14">
              <a:extLst/>
            </p:cNvPr>
            <p:cNvSpPr txBox="1"/>
            <p:nvPr/>
          </p:nvSpPr>
          <p:spPr>
            <a:xfrm>
              <a:off x="8812151" y="1521912"/>
              <a:ext cx="463292" cy="307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IC0</a:t>
              </a:r>
            </a:p>
          </p:txBody>
        </p:sp>
        <p:sp>
          <p:nvSpPr>
            <p:cNvPr id="16" name="TextBox 15">
              <a:extLst/>
            </p:cNvPr>
            <p:cNvSpPr txBox="1"/>
            <p:nvPr/>
          </p:nvSpPr>
          <p:spPr>
            <a:xfrm>
              <a:off x="8812151" y="1835316"/>
              <a:ext cx="463292" cy="307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IC1</a:t>
              </a:r>
            </a:p>
          </p:txBody>
        </p:sp>
        <p:sp>
          <p:nvSpPr>
            <p:cNvPr id="17" name="TextBox 16">
              <a:extLst/>
            </p:cNvPr>
            <p:cNvSpPr txBox="1"/>
            <p:nvPr/>
          </p:nvSpPr>
          <p:spPr>
            <a:xfrm>
              <a:off x="8812151" y="2142367"/>
              <a:ext cx="463292" cy="307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IC2</a:t>
              </a:r>
            </a:p>
          </p:txBody>
        </p:sp>
        <p:sp>
          <p:nvSpPr>
            <p:cNvPr id="18" name="TextBox 17">
              <a:extLst/>
            </p:cNvPr>
            <p:cNvSpPr txBox="1"/>
            <p:nvPr/>
          </p:nvSpPr>
          <p:spPr>
            <a:xfrm>
              <a:off x="8812151" y="2453654"/>
              <a:ext cx="463292" cy="307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IC3</a:t>
              </a:r>
            </a:p>
          </p:txBody>
        </p:sp>
      </p:grp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783167" y="5450418"/>
            <a:ext cx="1674284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>
                <a:solidFill>
                  <a:srgbClr val="6F6F6F"/>
                </a:solidFill>
              </a:rPr>
              <a:t>Myeloid Inflammation</a:t>
            </a:r>
          </a:p>
        </p:txBody>
      </p:sp>
      <p:grpSp>
        <p:nvGrpSpPr>
          <p:cNvPr id="52235" name="Group 31"/>
          <p:cNvGrpSpPr>
            <a:grpSpLocks/>
          </p:cNvGrpSpPr>
          <p:nvPr/>
        </p:nvGrpSpPr>
        <p:grpSpPr bwMode="auto">
          <a:xfrm>
            <a:off x="10864853" y="3388785"/>
            <a:ext cx="703197" cy="2669116"/>
            <a:chOff x="8766699" y="3388332"/>
            <a:chExt cx="703482" cy="2670504"/>
          </a:xfrm>
        </p:grpSpPr>
        <p:pic>
          <p:nvPicPr>
            <p:cNvPr id="5224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73" t="21587" r="56079"/>
            <a:stretch>
              <a:fillRect/>
            </a:stretch>
          </p:blipFill>
          <p:spPr bwMode="auto">
            <a:xfrm>
              <a:off x="8766699" y="3469105"/>
              <a:ext cx="391815" cy="258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41" name="Group 30"/>
            <p:cNvGrpSpPr>
              <a:grpSpLocks/>
            </p:cNvGrpSpPr>
            <p:nvPr/>
          </p:nvGrpSpPr>
          <p:grpSpPr bwMode="auto">
            <a:xfrm>
              <a:off x="9126678" y="3388332"/>
              <a:ext cx="343503" cy="2563358"/>
              <a:chOff x="9126678" y="3388332"/>
              <a:chExt cx="343503" cy="2563358"/>
            </a:xfrm>
          </p:grpSpPr>
          <p:sp>
            <p:nvSpPr>
              <p:cNvPr id="23" name="TextBox 22">
                <a:extLst/>
              </p:cNvPr>
              <p:cNvSpPr txBox="1"/>
              <p:nvPr/>
            </p:nvSpPr>
            <p:spPr>
              <a:xfrm>
                <a:off x="9156324" y="3388332"/>
                <a:ext cx="284167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3</a:t>
                </a:r>
              </a:p>
            </p:txBody>
          </p:sp>
          <p:sp>
            <p:nvSpPr>
              <p:cNvPr id="24" name="TextBox 23">
                <a:extLst/>
              </p:cNvPr>
              <p:cNvSpPr txBox="1"/>
              <p:nvPr/>
            </p:nvSpPr>
            <p:spPr>
              <a:xfrm>
                <a:off x="9126678" y="5643753"/>
                <a:ext cx="343503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-3</a:t>
                </a:r>
              </a:p>
            </p:txBody>
          </p:sp>
          <p:sp>
            <p:nvSpPr>
              <p:cNvPr id="25" name="TextBox 24">
                <a:extLst/>
              </p:cNvPr>
              <p:cNvSpPr txBox="1"/>
              <p:nvPr/>
            </p:nvSpPr>
            <p:spPr>
              <a:xfrm>
                <a:off x="9156325" y="3765295"/>
                <a:ext cx="284167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2</a:t>
                </a:r>
              </a:p>
            </p:txBody>
          </p:sp>
          <p:sp>
            <p:nvSpPr>
              <p:cNvPr id="26" name="TextBox 25">
                <a:extLst/>
              </p:cNvPr>
              <p:cNvSpPr txBox="1"/>
              <p:nvPr/>
            </p:nvSpPr>
            <p:spPr>
              <a:xfrm>
                <a:off x="9126678" y="5268909"/>
                <a:ext cx="343503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-2</a:t>
                </a:r>
              </a:p>
            </p:txBody>
          </p:sp>
          <p:sp>
            <p:nvSpPr>
              <p:cNvPr id="27" name="TextBox 26">
                <a:extLst/>
              </p:cNvPr>
              <p:cNvSpPr txBox="1"/>
              <p:nvPr/>
            </p:nvSpPr>
            <p:spPr>
              <a:xfrm>
                <a:off x="9126678" y="4891947"/>
                <a:ext cx="343503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-1</a:t>
                </a:r>
              </a:p>
            </p:txBody>
          </p:sp>
          <p:sp>
            <p:nvSpPr>
              <p:cNvPr id="28" name="TextBox 27">
                <a:extLst/>
              </p:cNvPr>
              <p:cNvSpPr txBox="1"/>
              <p:nvPr/>
            </p:nvSpPr>
            <p:spPr>
              <a:xfrm>
                <a:off x="9156325" y="4140139"/>
                <a:ext cx="284167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1</a:t>
                </a:r>
              </a:p>
            </p:txBody>
          </p:sp>
          <p:sp>
            <p:nvSpPr>
              <p:cNvPr id="29" name="TextBox 28">
                <a:extLst/>
              </p:cNvPr>
              <p:cNvSpPr txBox="1"/>
              <p:nvPr/>
            </p:nvSpPr>
            <p:spPr>
              <a:xfrm>
                <a:off x="9156325" y="4517101"/>
                <a:ext cx="284167" cy="307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0</a:t>
                </a:r>
              </a:p>
            </p:txBody>
          </p:sp>
        </p:grpSp>
      </p:grpSp>
      <p:sp>
        <p:nvSpPr>
          <p:cNvPr id="52236" name="Footer Placeholder 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6885708" y="6356351"/>
            <a:ext cx="5287243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1467"/>
              <a:t>McDermott D, et al. </a:t>
            </a:r>
            <a:r>
              <a:rPr lang="en-US" altLang="en-US" sz="1467" dirty="0"/>
              <a:t>IMmotion150 biomarkers: AACR 2017</a:t>
            </a:r>
          </a:p>
        </p:txBody>
      </p:sp>
      <p:sp>
        <p:nvSpPr>
          <p:cNvPr id="37" name="TextBox 36">
            <a:extLst/>
          </p:cNvPr>
          <p:cNvSpPr txBox="1"/>
          <p:nvPr/>
        </p:nvSpPr>
        <p:spPr bwMode="auto">
          <a:xfrm>
            <a:off x="850901" y="1623485"/>
            <a:ext cx="1606551" cy="369330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rgbClr val="A83B38"/>
                </a:solidFill>
              </a:rPr>
              <a:t>Angiogenesis</a:t>
            </a:r>
            <a:endParaRPr lang="en-US" sz="1400" b="1" dirty="0"/>
          </a:p>
        </p:txBody>
      </p:sp>
      <p:sp>
        <p:nvSpPr>
          <p:cNvPr id="52238" name="TextBox 37"/>
          <p:cNvSpPr txBox="1">
            <a:spLocks noChangeArrowheads="1"/>
          </p:cNvSpPr>
          <p:nvPr/>
        </p:nvSpPr>
        <p:spPr bwMode="auto">
          <a:xfrm>
            <a:off x="7734301" y="1073151"/>
            <a:ext cx="936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/>
              <a:t>PD-L1 IHC</a:t>
            </a:r>
          </a:p>
        </p:txBody>
      </p:sp>
      <p:sp>
        <p:nvSpPr>
          <p:cNvPr id="52239" name="TextBox 35"/>
          <p:cNvSpPr txBox="1">
            <a:spLocks noChangeArrowheads="1"/>
          </p:cNvSpPr>
          <p:nvPr/>
        </p:nvSpPr>
        <p:spPr bwMode="auto">
          <a:xfrm>
            <a:off x="124885" y="3469218"/>
            <a:ext cx="2332567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600" b="1">
                <a:solidFill>
                  <a:srgbClr val="800080"/>
                </a:solidFill>
              </a:rPr>
              <a:t>Immune, </a:t>
            </a:r>
          </a:p>
          <a:p>
            <a:pPr algn="r"/>
            <a:r>
              <a:rPr lang="en-US" altLang="en-US" sz="1600" b="1">
                <a:solidFill>
                  <a:srgbClr val="800080"/>
                </a:solidFill>
              </a:rPr>
              <a:t>Antigen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28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480801" y="-4234"/>
            <a:ext cx="692151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722C2-0DAE-4A3A-BA26-6049B0FB82F0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491" y="6339611"/>
            <a:ext cx="6978649" cy="36618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 dirty="0">
                <a:cs typeface="Arial" pitchFamily="34" charset="0"/>
              </a:rPr>
              <a:t>Angiogenesis gene signature: </a:t>
            </a:r>
            <a:r>
              <a:rPr lang="en-US" sz="1100" i="1" dirty="0">
                <a:cs typeface="Arial" pitchFamily="34" charset="0"/>
              </a:rPr>
              <a:t>VEGFA, KDR, ESM1, PECAM1, ANGPTL4, CD34</a:t>
            </a:r>
            <a:r>
              <a:rPr lang="en-US" sz="1100" dirty="0"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100" dirty="0">
                <a:cs typeface="Arial" pitchFamily="34" charset="0"/>
              </a:rPr>
              <a:t>Angiogenesis High: ≥ median expression, Angiogenesis Low: &lt; median expression.</a:t>
            </a:r>
          </a:p>
        </p:txBody>
      </p:sp>
      <p:sp>
        <p:nvSpPr>
          <p:cNvPr id="53252" name="Title 5"/>
          <p:cNvSpPr>
            <a:spLocks noGrp="1"/>
          </p:cNvSpPr>
          <p:nvPr>
            <p:ph type="title"/>
          </p:nvPr>
        </p:nvSpPr>
        <p:spPr>
          <a:xfrm>
            <a:off x="289985" y="76200"/>
            <a:ext cx="11601449" cy="939800"/>
          </a:xfrm>
        </p:spPr>
        <p:txBody>
          <a:bodyPr>
            <a:normAutofit fontScale="90000"/>
          </a:bodyPr>
          <a:lstStyle/>
          <a:p>
            <a:r>
              <a:rPr altLang="en-US" sz="2800"/>
              <a:t>Sunitinib Demonstrated Improved PFS in Angiogenesis</a:t>
            </a:r>
            <a:r>
              <a:rPr altLang="en-US" sz="2800" baseline="30000"/>
              <a:t>High</a:t>
            </a:r>
            <a:r>
              <a:rPr altLang="en-US" sz="2800"/>
              <a:t> Subset vs Angiogenesis</a:t>
            </a:r>
            <a:r>
              <a:rPr altLang="en-US" sz="2800" baseline="30000"/>
              <a:t>Low</a:t>
            </a:r>
            <a:r>
              <a:rPr altLang="en-US" sz="2800"/>
              <a:t> Subset 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18584" y="2747517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60E9F"/>
                </a:solidFill>
              </a:rPr>
              <a:t/>
            </a:r>
            <a:br>
              <a:rPr lang="en-US" altLang="en-US" sz="3200">
                <a:solidFill>
                  <a:srgbClr val="060E9F"/>
                </a:solidFill>
              </a:rPr>
            </a:br>
            <a:endParaRPr lang="en-US" altLang="en-US" sz="3200">
              <a:solidFill>
                <a:srgbClr val="060E9F"/>
              </a:solidFill>
            </a:endParaRPr>
          </a:p>
        </p:txBody>
      </p:sp>
      <p:graphicFrame>
        <p:nvGraphicFramePr>
          <p:cNvPr id="31" name="Table 30">
            <a:extLst/>
          </p:cNvPr>
          <p:cNvGraphicFramePr>
            <a:graphicFrameLocks noGrp="1"/>
          </p:cNvGraphicFramePr>
          <p:nvPr/>
        </p:nvGraphicFramePr>
        <p:xfrm>
          <a:off x="666751" y="4779434"/>
          <a:ext cx="3261782" cy="952502"/>
        </p:xfrm>
        <a:graphic>
          <a:graphicData uri="http://schemas.openxmlformats.org/drawingml/2006/table">
            <a:tbl>
              <a:tblPr/>
              <a:tblGrid>
                <a:gridCol w="1463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6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Sunitinib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Angiogenesis</a:t>
                      </a:r>
                    </a:p>
                    <a:p>
                      <a:pPr algn="l" fontAlgn="b"/>
                      <a:r>
                        <a:rPr lang="en-US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(0.18, 0.55)</a:t>
                      </a:r>
                    </a:p>
                  </a:txBody>
                  <a:tcPr marL="12701" marR="12701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/>
          </p:cNvPr>
          <p:cNvGraphicFramePr>
            <a:graphicFrameLocks noGrp="1"/>
          </p:cNvGraphicFramePr>
          <p:nvPr/>
        </p:nvGraphicFramePr>
        <p:xfrm>
          <a:off x="4760385" y="4779434"/>
          <a:ext cx="3232148" cy="952502"/>
        </p:xfrm>
        <a:graphic>
          <a:graphicData uri="http://schemas.openxmlformats.org/drawingml/2006/table">
            <a:tbl>
              <a:tblPr/>
              <a:tblGrid>
                <a:gridCol w="1418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6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Bevacizumab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Angiogenesis</a:t>
                      </a:r>
                    </a:p>
                    <a:p>
                      <a:pPr algn="l" fontAlgn="b"/>
                      <a:r>
                        <a:rPr lang="en-US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(0.54, 1.51)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Arrow: Pentagon 34">
            <a:extLst/>
          </p:cNvPr>
          <p:cNvSpPr/>
          <p:nvPr/>
        </p:nvSpPr>
        <p:spPr bwMode="auto">
          <a:xfrm>
            <a:off x="1" y="1081618"/>
            <a:ext cx="1394884" cy="321733"/>
          </a:xfrm>
          <a:prstGeom prst="homePlate">
            <a:avLst/>
          </a:prstGeom>
          <a:solidFill>
            <a:srgbClr val="A4420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Angiogenesis</a:t>
            </a:r>
          </a:p>
        </p:txBody>
      </p:sp>
      <p:graphicFrame>
        <p:nvGraphicFramePr>
          <p:cNvPr id="39" name="Table 38">
            <a:extLst/>
          </p:cNvPr>
          <p:cNvGraphicFramePr>
            <a:graphicFrameLocks noGrp="1"/>
          </p:cNvGraphicFramePr>
          <p:nvPr/>
        </p:nvGraphicFramePr>
        <p:xfrm>
          <a:off x="8782051" y="4779434"/>
          <a:ext cx="3240616" cy="952502"/>
        </p:xfrm>
        <a:graphic>
          <a:graphicData uri="http://schemas.openxmlformats.org/drawingml/2006/table">
            <a:tbl>
              <a:tblPr/>
              <a:tblGrid>
                <a:gridCol w="1422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6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703" marR="12703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Angiogenesis</a:t>
                      </a:r>
                    </a:p>
                    <a:p>
                      <a:pPr algn="l" fontAlgn="b"/>
                      <a:r>
                        <a:rPr lang="en-US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(0.42, 1.28)</a:t>
                      </a:r>
                    </a:p>
                  </a:txBody>
                  <a:tcPr marL="12703" marR="12703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3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714500"/>
            <a:ext cx="3972984" cy="25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304" name="Group 39"/>
          <p:cNvGrpSpPr>
            <a:grpSpLocks/>
          </p:cNvGrpSpPr>
          <p:nvPr/>
        </p:nvGrpSpPr>
        <p:grpSpPr bwMode="auto">
          <a:xfrm>
            <a:off x="2300818" y="1913470"/>
            <a:ext cx="1526116" cy="461665"/>
            <a:chOff x="2719932" y="1892980"/>
            <a:chExt cx="1527061" cy="461511"/>
          </a:xfrm>
        </p:grpSpPr>
        <p:sp>
          <p:nvSpPr>
            <p:cNvPr id="41" name="TextBox 40">
              <a:extLst/>
            </p:cNvPr>
            <p:cNvSpPr txBox="1"/>
            <p:nvPr/>
          </p:nvSpPr>
          <p:spPr>
            <a:xfrm>
              <a:off x="3132937" y="1892980"/>
              <a:ext cx="1114056" cy="46151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44)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45)</a:t>
              </a:r>
            </a:p>
          </p:txBody>
        </p:sp>
        <p:cxnSp>
          <p:nvCxnSpPr>
            <p:cNvPr id="42" name="Straight Connector 41">
              <a:extLst/>
            </p:cNvPr>
            <p:cNvCxnSpPr/>
            <p:nvPr/>
          </p:nvCxnSpPr>
          <p:spPr>
            <a:xfrm>
              <a:off x="2719932" y="2034750"/>
              <a:ext cx="413005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/>
            </p:cNvPr>
            <p:cNvCxnSpPr/>
            <p:nvPr/>
          </p:nvCxnSpPr>
          <p:spPr>
            <a:xfrm>
              <a:off x="2719932" y="2199795"/>
              <a:ext cx="413005" cy="0"/>
            </a:xfrm>
            <a:prstGeom prst="line">
              <a:avLst/>
            </a:prstGeom>
            <a:ln w="571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305" name="TextBox 43"/>
          <p:cNvSpPr txBox="1">
            <a:spLocks noChangeArrowheads="1"/>
          </p:cNvSpPr>
          <p:nvPr/>
        </p:nvSpPr>
        <p:spPr bwMode="auto">
          <a:xfrm>
            <a:off x="601134" y="1466851"/>
            <a:ext cx="34755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Sunitinib</a:t>
            </a:r>
          </a:p>
        </p:txBody>
      </p:sp>
      <p:pic>
        <p:nvPicPr>
          <p:cNvPr id="533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34" y="1621367"/>
            <a:ext cx="4157133" cy="26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307" name="Group 44"/>
          <p:cNvGrpSpPr>
            <a:grpSpLocks/>
          </p:cNvGrpSpPr>
          <p:nvPr/>
        </p:nvGrpSpPr>
        <p:grpSpPr bwMode="auto">
          <a:xfrm>
            <a:off x="6373285" y="1913468"/>
            <a:ext cx="1619249" cy="461665"/>
            <a:chOff x="2719932" y="1892980"/>
            <a:chExt cx="1619509" cy="460971"/>
          </a:xfrm>
        </p:grpSpPr>
        <p:sp>
          <p:nvSpPr>
            <p:cNvPr id="46" name="TextBox 45">
              <a:extLst/>
            </p:cNvPr>
            <p:cNvSpPr txBox="1"/>
            <p:nvPr/>
          </p:nvSpPr>
          <p:spPr>
            <a:xfrm>
              <a:off x="3132748" y="1892980"/>
              <a:ext cx="1206693" cy="46097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45) 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43)</a:t>
              </a:r>
            </a:p>
          </p:txBody>
        </p:sp>
        <p:cxnSp>
          <p:nvCxnSpPr>
            <p:cNvPr id="47" name="Straight Connector 46">
              <a:extLst/>
            </p:cNvPr>
            <p:cNvCxnSpPr/>
            <p:nvPr/>
          </p:nvCxnSpPr>
          <p:spPr>
            <a:xfrm>
              <a:off x="2719932" y="2034584"/>
              <a:ext cx="412816" cy="0"/>
            </a:xfrm>
            <a:prstGeom prst="line">
              <a:avLst/>
            </a:prstGeom>
            <a:ln w="57150">
              <a:solidFill>
                <a:srgbClr val="5D28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/>
            </p:cNvPr>
            <p:cNvCxnSpPr/>
            <p:nvPr/>
          </p:nvCxnSpPr>
          <p:spPr>
            <a:xfrm>
              <a:off x="2719932" y="2199436"/>
              <a:ext cx="412816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308" name="TextBox 48"/>
          <p:cNvSpPr txBox="1">
            <a:spLocks noChangeArrowheads="1"/>
          </p:cNvSpPr>
          <p:nvPr/>
        </p:nvSpPr>
        <p:spPr bwMode="auto">
          <a:xfrm>
            <a:off x="4622800" y="1466851"/>
            <a:ext cx="3524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Atezolizumab + Bevacizumab</a:t>
            </a:r>
          </a:p>
        </p:txBody>
      </p:sp>
      <p:pic>
        <p:nvPicPr>
          <p:cNvPr id="5330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1" y="1680633"/>
            <a:ext cx="3962400" cy="25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310" name="Group 49"/>
          <p:cNvGrpSpPr>
            <a:grpSpLocks/>
          </p:cNvGrpSpPr>
          <p:nvPr/>
        </p:nvGrpSpPr>
        <p:grpSpPr bwMode="auto">
          <a:xfrm>
            <a:off x="10384368" y="1913468"/>
            <a:ext cx="1655233" cy="461665"/>
            <a:chOff x="2719932" y="1892980"/>
            <a:chExt cx="1654935" cy="460971"/>
          </a:xfrm>
        </p:grpSpPr>
        <p:sp>
          <p:nvSpPr>
            <p:cNvPr id="51" name="TextBox 50">
              <a:extLst/>
            </p:cNvPr>
            <p:cNvSpPr txBox="1"/>
            <p:nvPr/>
          </p:nvSpPr>
          <p:spPr>
            <a:xfrm>
              <a:off x="3132608" y="1892980"/>
              <a:ext cx="1242259" cy="46097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42)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44)</a:t>
              </a:r>
            </a:p>
          </p:txBody>
        </p:sp>
        <p:cxnSp>
          <p:nvCxnSpPr>
            <p:cNvPr id="52" name="Straight Connector 51">
              <a:extLst/>
            </p:cNvPr>
            <p:cNvCxnSpPr/>
            <p:nvPr/>
          </p:nvCxnSpPr>
          <p:spPr>
            <a:xfrm>
              <a:off x="2719932" y="2034584"/>
              <a:ext cx="412676" cy="0"/>
            </a:xfrm>
            <a:prstGeom prst="line">
              <a:avLst/>
            </a:prstGeom>
            <a:ln w="57150">
              <a:solidFill>
                <a:srgbClr val="F57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/>
            </p:cNvPr>
            <p:cNvCxnSpPr/>
            <p:nvPr/>
          </p:nvCxnSpPr>
          <p:spPr>
            <a:xfrm>
              <a:off x="2719932" y="2199436"/>
              <a:ext cx="412676" cy="0"/>
            </a:xfrm>
            <a:prstGeom prst="line">
              <a:avLst/>
            </a:prstGeom>
            <a:ln w="57150">
              <a:solidFill>
                <a:srgbClr val="F579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311" name="TextBox 53"/>
          <p:cNvSpPr txBox="1">
            <a:spLocks noChangeArrowheads="1"/>
          </p:cNvSpPr>
          <p:nvPr/>
        </p:nvSpPr>
        <p:spPr bwMode="auto">
          <a:xfrm>
            <a:off x="8568267" y="1460500"/>
            <a:ext cx="3541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Atezolizumab</a:t>
            </a:r>
          </a:p>
        </p:txBody>
      </p:sp>
      <p:sp>
        <p:nvSpPr>
          <p:cNvPr id="53312" name="Footer Placeholder 7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786035" y="6356351"/>
            <a:ext cx="5090582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1467"/>
              <a:t>McDermott D, et al. </a:t>
            </a:r>
            <a:r>
              <a:rPr lang="en-US" altLang="en-US" sz="1467" dirty="0"/>
              <a:t>IMmotion150 biomarkers: AACR 2017</a:t>
            </a:r>
          </a:p>
        </p:txBody>
      </p:sp>
    </p:spTree>
    <p:extLst>
      <p:ext uri="{BB962C8B-B14F-4D97-AF65-F5344CB8AC3E}">
        <p14:creationId xmlns:p14="http://schemas.microsoft.com/office/powerpoint/2010/main" val="11835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480801" y="-4234"/>
            <a:ext cx="692151" cy="3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 defTabSz="914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defTabSz="914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5823FF-FC07-449B-A39C-49BC286DDB8D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9985" y="6356351"/>
            <a:ext cx="6978649" cy="36618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 dirty="0">
                <a:cs typeface="Arial" pitchFamily="34" charset="0"/>
              </a:rPr>
              <a:t>T-effector gene signature: </a:t>
            </a:r>
            <a:r>
              <a:rPr lang="en-US" sz="1100" i="1" dirty="0">
                <a:cs typeface="Arial" pitchFamily="34" charset="0"/>
              </a:rPr>
              <a:t>CD8A, EOMES, PRF1, IFNG, CD274</a:t>
            </a:r>
            <a:r>
              <a:rPr lang="en-US" sz="1100" dirty="0"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1100" dirty="0">
                <a:cs typeface="Arial" pitchFamily="34" charset="0"/>
              </a:rPr>
              <a:t>T-effector High: ≥ median expression, T-effector Low: &lt; median expression.</a:t>
            </a:r>
          </a:p>
        </p:txBody>
      </p:sp>
      <p:sp>
        <p:nvSpPr>
          <p:cNvPr id="54276" name="Title 5"/>
          <p:cNvSpPr>
            <a:spLocks noGrp="1"/>
          </p:cNvSpPr>
          <p:nvPr>
            <p:ph type="title"/>
          </p:nvPr>
        </p:nvSpPr>
        <p:spPr>
          <a:xfrm>
            <a:off x="289985" y="76200"/>
            <a:ext cx="11601449" cy="939800"/>
          </a:xfrm>
        </p:spPr>
        <p:txBody>
          <a:bodyPr>
            <a:normAutofit fontScale="90000"/>
          </a:bodyPr>
          <a:lstStyle/>
          <a:p>
            <a:r>
              <a:rPr altLang="en-US" sz="2800"/>
              <a:t>Atezolizumab and Bevacizumab Demonstrated Improved PFS </a:t>
            </a:r>
            <a:br>
              <a:rPr altLang="en-US" sz="2800"/>
            </a:br>
            <a:r>
              <a:rPr altLang="en-US" sz="2800"/>
              <a:t>in T-Effector</a:t>
            </a:r>
            <a:r>
              <a:rPr altLang="en-US" sz="2800" baseline="30000"/>
              <a:t>High</a:t>
            </a:r>
            <a:r>
              <a:rPr altLang="en-US" sz="2800"/>
              <a:t> Subset vs T-Effector</a:t>
            </a:r>
            <a:r>
              <a:rPr altLang="en-US" sz="2800" baseline="30000"/>
              <a:t>Low</a:t>
            </a:r>
            <a:r>
              <a:rPr altLang="en-US" sz="2800"/>
              <a:t> Subset </a:t>
            </a:r>
            <a:endParaRPr altLang="en-US"/>
          </a:p>
        </p:txBody>
      </p:sp>
      <p:graphicFrame>
        <p:nvGraphicFramePr>
          <p:cNvPr id="29" name="Table 28">
            <a:extLst/>
          </p:cNvPr>
          <p:cNvGraphicFramePr>
            <a:graphicFrameLocks noGrp="1"/>
          </p:cNvGraphicFramePr>
          <p:nvPr/>
        </p:nvGraphicFramePr>
        <p:xfrm>
          <a:off x="501651" y="4709585"/>
          <a:ext cx="3291416" cy="1096433"/>
        </p:xfrm>
        <a:graphic>
          <a:graphicData uri="http://schemas.openxmlformats.org/drawingml/2006/table">
            <a:tbl>
              <a:tblPr/>
              <a:tblGrid>
                <a:gridCol w="1673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1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Sunitinib</a:t>
                      </a:r>
                    </a:p>
                  </a:txBody>
                  <a:tcPr marL="12699" marR="12699" marT="95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T-effector 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(0.77, 2.23)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/>
          </p:cNvPr>
          <p:cNvGraphicFramePr>
            <a:graphicFrameLocks noGrp="1"/>
          </p:cNvGraphicFramePr>
          <p:nvPr/>
        </p:nvGraphicFramePr>
        <p:xfrm>
          <a:off x="4565651" y="4709585"/>
          <a:ext cx="3291416" cy="1096433"/>
        </p:xfrm>
        <a:graphic>
          <a:graphicData uri="http://schemas.openxmlformats.org/drawingml/2006/table">
            <a:tbl>
              <a:tblPr/>
              <a:tblGrid>
                <a:gridCol w="1673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3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1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Bevacizumab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T-effector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(0.30, 0.86)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/>
          </p:cNvPr>
          <p:cNvGraphicFramePr>
            <a:graphicFrameLocks noGrp="1"/>
          </p:cNvGraphicFramePr>
          <p:nvPr/>
        </p:nvGraphicFramePr>
        <p:xfrm>
          <a:off x="8542868" y="4701118"/>
          <a:ext cx="3291417" cy="1096433"/>
        </p:xfrm>
        <a:graphic>
          <a:graphicData uri="http://schemas.openxmlformats.org/drawingml/2006/table">
            <a:tbl>
              <a:tblPr/>
              <a:tblGrid>
                <a:gridCol w="1673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1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T-effector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(High vs Low)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(0.48, 1.45)</a:t>
                      </a:r>
                    </a:p>
                  </a:txBody>
                  <a:tcPr marL="12699" marR="12699" marT="95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Arrow: Pentagon 31">
            <a:extLst/>
          </p:cNvPr>
          <p:cNvSpPr/>
          <p:nvPr/>
        </p:nvSpPr>
        <p:spPr bwMode="auto">
          <a:xfrm>
            <a:off x="1" y="1081618"/>
            <a:ext cx="1394884" cy="321733"/>
          </a:xfrm>
          <a:prstGeom prst="homePlate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5720" rIns="91440" bIns="45720" anchor="ctr"/>
          <a:lstStyle/>
          <a:p>
            <a:pPr algn="ctr" defTabSz="914377"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Immune</a:t>
            </a:r>
          </a:p>
        </p:txBody>
      </p:sp>
      <p:pic>
        <p:nvPicPr>
          <p:cNvPr id="5432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18" y="1617134"/>
            <a:ext cx="402378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26" name="Group 46"/>
          <p:cNvGrpSpPr>
            <a:grpSpLocks/>
          </p:cNvGrpSpPr>
          <p:nvPr/>
        </p:nvGrpSpPr>
        <p:grpSpPr bwMode="auto">
          <a:xfrm>
            <a:off x="6373285" y="1913468"/>
            <a:ext cx="1619249" cy="461665"/>
            <a:chOff x="2719932" y="1892980"/>
            <a:chExt cx="1619509" cy="460971"/>
          </a:xfrm>
        </p:grpSpPr>
        <p:sp>
          <p:nvSpPr>
            <p:cNvPr id="48" name="TextBox 47">
              <a:extLst/>
            </p:cNvPr>
            <p:cNvSpPr txBox="1"/>
            <p:nvPr/>
          </p:nvSpPr>
          <p:spPr>
            <a:xfrm>
              <a:off x="3132748" y="1892980"/>
              <a:ext cx="1206693" cy="46097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42) 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46)</a:t>
              </a:r>
            </a:p>
          </p:txBody>
        </p:sp>
        <p:cxnSp>
          <p:nvCxnSpPr>
            <p:cNvPr id="49" name="Straight Connector 48">
              <a:extLst/>
            </p:cNvPr>
            <p:cNvCxnSpPr/>
            <p:nvPr/>
          </p:nvCxnSpPr>
          <p:spPr>
            <a:xfrm>
              <a:off x="2719932" y="2034584"/>
              <a:ext cx="412816" cy="0"/>
            </a:xfrm>
            <a:prstGeom prst="line">
              <a:avLst/>
            </a:prstGeom>
            <a:ln w="57150">
              <a:solidFill>
                <a:srgbClr val="5D28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/>
            </p:cNvPr>
            <p:cNvCxnSpPr/>
            <p:nvPr/>
          </p:nvCxnSpPr>
          <p:spPr>
            <a:xfrm>
              <a:off x="2719932" y="2199436"/>
              <a:ext cx="412816" cy="0"/>
            </a:xfrm>
            <a:prstGeom prst="line">
              <a:avLst/>
            </a:prstGeom>
            <a:ln w="57150">
              <a:solidFill>
                <a:srgbClr val="5D288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27" name="TextBox 50"/>
          <p:cNvSpPr txBox="1">
            <a:spLocks noChangeArrowheads="1"/>
          </p:cNvSpPr>
          <p:nvPr/>
        </p:nvSpPr>
        <p:spPr bwMode="auto">
          <a:xfrm>
            <a:off x="4572001" y="1397001"/>
            <a:ext cx="3509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Atezolizumab + Bevacizumab</a:t>
            </a:r>
          </a:p>
        </p:txBody>
      </p:sp>
      <p:pic>
        <p:nvPicPr>
          <p:cNvPr id="54328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/>
          <a:stretch>
            <a:fillRect/>
          </a:stretch>
        </p:blipFill>
        <p:spPr bwMode="auto">
          <a:xfrm>
            <a:off x="10584" y="1545167"/>
            <a:ext cx="4114800" cy="2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29" name="Group 52"/>
          <p:cNvGrpSpPr>
            <a:grpSpLocks/>
          </p:cNvGrpSpPr>
          <p:nvPr/>
        </p:nvGrpSpPr>
        <p:grpSpPr bwMode="auto">
          <a:xfrm>
            <a:off x="2300818" y="1913470"/>
            <a:ext cx="1526116" cy="461665"/>
            <a:chOff x="2719932" y="1892980"/>
            <a:chExt cx="1527061" cy="461511"/>
          </a:xfrm>
        </p:grpSpPr>
        <p:sp>
          <p:nvSpPr>
            <p:cNvPr id="54" name="TextBox 53">
              <a:extLst/>
            </p:cNvPr>
            <p:cNvSpPr txBox="1"/>
            <p:nvPr/>
          </p:nvSpPr>
          <p:spPr>
            <a:xfrm>
              <a:off x="3132937" y="1892980"/>
              <a:ext cx="1114056" cy="46151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43)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46)</a:t>
              </a:r>
            </a:p>
          </p:txBody>
        </p:sp>
        <p:cxnSp>
          <p:nvCxnSpPr>
            <p:cNvPr id="55" name="Straight Connector 54">
              <a:extLst/>
            </p:cNvPr>
            <p:cNvCxnSpPr/>
            <p:nvPr/>
          </p:nvCxnSpPr>
          <p:spPr>
            <a:xfrm>
              <a:off x="2719932" y="2034750"/>
              <a:ext cx="413005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/>
            </p:cNvPr>
            <p:cNvCxnSpPr/>
            <p:nvPr/>
          </p:nvCxnSpPr>
          <p:spPr>
            <a:xfrm>
              <a:off x="2719932" y="2199795"/>
              <a:ext cx="413005" cy="0"/>
            </a:xfrm>
            <a:prstGeom prst="line">
              <a:avLst/>
            </a:prstGeom>
            <a:ln w="571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30" name="TextBox 56"/>
          <p:cNvSpPr txBox="1">
            <a:spLocks noChangeArrowheads="1"/>
          </p:cNvSpPr>
          <p:nvPr/>
        </p:nvSpPr>
        <p:spPr bwMode="auto">
          <a:xfrm>
            <a:off x="486834" y="1397000"/>
            <a:ext cx="3604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Sunitinib</a:t>
            </a:r>
          </a:p>
        </p:txBody>
      </p:sp>
      <p:pic>
        <p:nvPicPr>
          <p:cNvPr id="54331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1579034"/>
            <a:ext cx="4023783" cy="2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32" name="Group 58"/>
          <p:cNvGrpSpPr>
            <a:grpSpLocks/>
          </p:cNvGrpSpPr>
          <p:nvPr/>
        </p:nvGrpSpPr>
        <p:grpSpPr bwMode="auto">
          <a:xfrm>
            <a:off x="10384368" y="1913468"/>
            <a:ext cx="1655233" cy="461665"/>
            <a:chOff x="2719932" y="1892980"/>
            <a:chExt cx="1654935" cy="460971"/>
          </a:xfrm>
        </p:grpSpPr>
        <p:sp>
          <p:nvSpPr>
            <p:cNvPr id="60" name="TextBox 59">
              <a:extLst/>
            </p:cNvPr>
            <p:cNvSpPr txBox="1"/>
            <p:nvPr/>
          </p:nvSpPr>
          <p:spPr>
            <a:xfrm>
              <a:off x="3132608" y="1892980"/>
              <a:ext cx="1242259" cy="46097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High (n = 46)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Low (n = 40)</a:t>
              </a:r>
            </a:p>
          </p:txBody>
        </p:sp>
        <p:cxnSp>
          <p:nvCxnSpPr>
            <p:cNvPr id="61" name="Straight Connector 60">
              <a:extLst/>
            </p:cNvPr>
            <p:cNvCxnSpPr/>
            <p:nvPr/>
          </p:nvCxnSpPr>
          <p:spPr>
            <a:xfrm>
              <a:off x="2719932" y="2034584"/>
              <a:ext cx="412676" cy="0"/>
            </a:xfrm>
            <a:prstGeom prst="line">
              <a:avLst/>
            </a:prstGeom>
            <a:ln w="57150">
              <a:solidFill>
                <a:srgbClr val="F57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/>
            </p:cNvPr>
            <p:cNvCxnSpPr/>
            <p:nvPr/>
          </p:nvCxnSpPr>
          <p:spPr>
            <a:xfrm>
              <a:off x="2719932" y="2199436"/>
              <a:ext cx="412676" cy="0"/>
            </a:xfrm>
            <a:prstGeom prst="line">
              <a:avLst/>
            </a:prstGeom>
            <a:ln w="57150">
              <a:solidFill>
                <a:srgbClr val="F5791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33" name="TextBox 62"/>
          <p:cNvSpPr txBox="1">
            <a:spLocks noChangeArrowheads="1"/>
          </p:cNvSpPr>
          <p:nvPr/>
        </p:nvSpPr>
        <p:spPr bwMode="auto">
          <a:xfrm>
            <a:off x="8544984" y="1392767"/>
            <a:ext cx="3494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Atezolizumab</a:t>
            </a:r>
          </a:p>
        </p:txBody>
      </p:sp>
    </p:spTree>
    <p:extLst>
      <p:ext uri="{BB962C8B-B14F-4D97-AF65-F5344CB8AC3E}">
        <p14:creationId xmlns:p14="http://schemas.microsoft.com/office/powerpoint/2010/main" val="25827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54" y="300893"/>
            <a:ext cx="10266691" cy="1820899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and emerging roles for anti PD-1/PD-L1 antibodies in renal cell carcinoma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72" y="2189671"/>
            <a:ext cx="11915857" cy="594621"/>
          </a:xfrm>
        </p:spPr>
        <p:txBody>
          <a:bodyPr/>
          <a:lstStyle/>
          <a:p>
            <a:r>
              <a:rPr lang="en-US" dirty="0"/>
              <a:t>Professor Thomas Powles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7585" y="2696633"/>
            <a:ext cx="11916833" cy="1065987"/>
          </a:xfrm>
        </p:spPr>
        <p:txBody>
          <a:bodyPr/>
          <a:lstStyle/>
          <a:p>
            <a:r>
              <a:rPr lang="en-US" dirty="0"/>
              <a:t>Director of </a:t>
            </a:r>
            <a:r>
              <a:rPr lang="en-US" dirty="0" err="1"/>
              <a:t>Barts</a:t>
            </a:r>
            <a:r>
              <a:rPr lang="en-US" dirty="0"/>
              <a:t> Cancer Centre,</a:t>
            </a:r>
          </a:p>
          <a:p>
            <a:r>
              <a:rPr lang="en-US" dirty="0"/>
              <a:t>Renal Cancer Lead for London Cancer </a:t>
            </a:r>
          </a:p>
        </p:txBody>
      </p:sp>
      <p:pic>
        <p:nvPicPr>
          <p:cNvPr id="5" name="Picture 7" descr="th?id=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318" y="3807071"/>
            <a:ext cx="1983316" cy="255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h?id=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2620"/>
            <a:ext cx="3888317" cy="25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th?id=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4168" y="3796487"/>
            <a:ext cx="340783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th?id=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8134" y="3788020"/>
            <a:ext cx="2976033" cy="25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8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60" y="198562"/>
            <a:ext cx="11806441" cy="702284"/>
          </a:xfrm>
        </p:spPr>
        <p:txBody>
          <a:bodyPr>
            <a:normAutofit/>
          </a:bodyPr>
          <a:lstStyle/>
          <a:p>
            <a:r>
              <a:rPr lang="en-US" dirty="0"/>
              <a:t>The runners and riders</a:t>
            </a:r>
          </a:p>
        </p:txBody>
      </p:sp>
      <p:cxnSp>
        <p:nvCxnSpPr>
          <p:cNvPr id="38" name="Elbow Connector 37"/>
          <p:cNvCxnSpPr>
            <a:stCxn id="42" idx="0"/>
            <a:endCxn id="40" idx="1"/>
          </p:cNvCxnSpPr>
          <p:nvPr/>
        </p:nvCxnSpPr>
        <p:spPr bwMode="auto">
          <a:xfrm rot="5400000" flipH="1" flipV="1">
            <a:off x="6510622" y="1165832"/>
            <a:ext cx="418577" cy="964905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2" idx="4"/>
            <a:endCxn id="39" idx="1"/>
          </p:cNvCxnSpPr>
          <p:nvPr/>
        </p:nvCxnSpPr>
        <p:spPr bwMode="auto">
          <a:xfrm rot="16200000" flipH="1">
            <a:off x="6583889" y="1831823"/>
            <a:ext cx="267808" cy="960672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3"/>
            <a:endCxn id="42" idx="2"/>
          </p:cNvCxnSpPr>
          <p:nvPr/>
        </p:nvCxnSpPr>
        <p:spPr bwMode="auto">
          <a:xfrm>
            <a:off x="5475818" y="2017913"/>
            <a:ext cx="56763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1295" y="1278003"/>
            <a:ext cx="7860319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600" b="1" dirty="0"/>
              <a:t>KEYNOTE-</a:t>
            </a:r>
            <a:r>
              <a:rPr lang="is-IS" sz="1600" b="1" dirty="0"/>
              <a:t>426 (NCT02853331)</a:t>
            </a:r>
          </a:p>
        </p:txBody>
      </p:sp>
      <p:sp>
        <p:nvSpPr>
          <p:cNvPr id="39" name="TextBox 11"/>
          <p:cNvSpPr>
            <a:spLocks noChangeArrowheads="1"/>
          </p:cNvSpPr>
          <p:nvPr/>
        </p:nvSpPr>
        <p:spPr bwMode="gray">
          <a:xfrm>
            <a:off x="7198130" y="2230063"/>
            <a:ext cx="4460471" cy="432000"/>
          </a:xfrm>
          <a:prstGeom prst="roundRect">
            <a:avLst>
              <a:gd name="adj" fmla="val 13213"/>
            </a:avLst>
          </a:prstGeom>
          <a:solidFill>
            <a:schemeClr val="bg2">
              <a:lumMod val="50000"/>
            </a:schemeClr>
          </a:solidFill>
          <a:ln w="19050"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</a:rPr>
              <a:t>sunitinib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0" name="TextBox 11"/>
          <p:cNvSpPr>
            <a:spLocks noChangeArrowheads="1"/>
          </p:cNvSpPr>
          <p:nvPr/>
        </p:nvSpPr>
        <p:spPr bwMode="gray">
          <a:xfrm>
            <a:off x="7202363" y="1222993"/>
            <a:ext cx="4460471" cy="432000"/>
          </a:xfrm>
          <a:prstGeom prst="roundRect">
            <a:avLst>
              <a:gd name="adj" fmla="val 13213"/>
            </a:avLst>
          </a:prstGeom>
          <a:solidFill>
            <a:srgbClr val="0066CC"/>
          </a:solidFill>
          <a:ln w="19050"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axitinib</a:t>
            </a:r>
            <a:r>
              <a:rPr lang="en-GB" sz="1400" b="1" dirty="0">
                <a:solidFill>
                  <a:schemeClr val="bg1"/>
                </a:solidFill>
              </a:rPr>
              <a:t> + </a:t>
            </a:r>
            <a:r>
              <a:rPr lang="en-GB" sz="1400" b="1" dirty="0" err="1">
                <a:solidFill>
                  <a:schemeClr val="bg1"/>
                </a:solidFill>
              </a:rPr>
              <a:t>prembolizumab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843" y="1653701"/>
            <a:ext cx="5947623" cy="728424"/>
            <a:chOff x="529168" y="1668887"/>
            <a:chExt cx="5947622" cy="912158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6088773" y="1924180"/>
              <a:ext cx="388017" cy="4015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09570">
                <a:spcBef>
                  <a:spcPct val="0"/>
                </a:spcBef>
              </a:pPr>
              <a:r>
                <a:rPr lang="en-GB" altLang="zh-CN" sz="1600" b="1" kern="0" dirty="0">
                  <a:ea typeface="SimSun" charset="-122"/>
                </a:rPr>
                <a:t>R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529168" y="1668887"/>
              <a:ext cx="4991974" cy="912158"/>
            </a:xfrm>
            <a:prstGeom prst="roundRect">
              <a:avLst>
                <a:gd name="adj" fmla="val 56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177800" indent="-177800">
                <a:buFont typeface="Arial" pitchFamily="34" charset="0"/>
                <a:buChar char="•"/>
                <a:defRPr sz="1050" b="1"/>
              </a:lvl1pPr>
            </a:lstStyle>
            <a:p>
              <a:pPr marL="143992" indent="-143992">
                <a:buClr>
                  <a:schemeClr val="tx2"/>
                </a:buClr>
              </a:pPr>
              <a:r>
                <a:rPr lang="en-US" sz="1400" kern="0" dirty="0">
                  <a:solidFill>
                    <a:srgbClr val="000000"/>
                  </a:solidFill>
                </a:rPr>
                <a:t>1L advanced/metastatic</a:t>
              </a:r>
            </a:p>
            <a:p>
              <a:pPr marL="143992" indent="-143992">
                <a:buClr>
                  <a:schemeClr val="tx2"/>
                </a:buClr>
              </a:pPr>
              <a:endParaRPr lang="en-US" sz="1400" kern="0" dirty="0">
                <a:solidFill>
                  <a:srgbClr val="000000"/>
                </a:solidFill>
              </a:endParaRPr>
            </a:p>
            <a:p>
              <a:pPr marL="0" indent="0" algn="ctr">
                <a:buNone/>
              </a:pPr>
              <a:r>
                <a:rPr lang="en-GB" sz="1200" dirty="0"/>
                <a:t>N=880</a:t>
              </a:r>
              <a:endParaRPr lang="en-GB" sz="1100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51544" y="2470984"/>
            <a:ext cx="7870069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400" dirty="0"/>
              <a:t>Co-primary endpoints: PFS and OS</a:t>
            </a:r>
          </a:p>
        </p:txBody>
      </p:sp>
      <p:cxnSp>
        <p:nvCxnSpPr>
          <p:cNvPr id="56" name="Straight Connector 55"/>
          <p:cNvCxnSpPr>
            <a:stCxn id="55" idx="3"/>
            <a:endCxn id="63" idx="2"/>
          </p:cNvCxnSpPr>
          <p:nvPr/>
        </p:nvCxnSpPr>
        <p:spPr bwMode="auto">
          <a:xfrm>
            <a:off x="5507534" y="5314578"/>
            <a:ext cx="5669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3" idx="0"/>
            <a:endCxn id="52" idx="1"/>
          </p:cNvCxnSpPr>
          <p:nvPr/>
        </p:nvCxnSpPr>
        <p:spPr bwMode="auto">
          <a:xfrm rot="5400000" flipH="1" flipV="1">
            <a:off x="6550299" y="4479567"/>
            <a:ext cx="352368" cy="916079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63" idx="4"/>
            <a:endCxn id="51" idx="1"/>
          </p:cNvCxnSpPr>
          <p:nvPr/>
        </p:nvCxnSpPr>
        <p:spPr bwMode="auto">
          <a:xfrm rot="16200000" flipH="1">
            <a:off x="6548406" y="5235401"/>
            <a:ext cx="356157" cy="916082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3184" y="2907685"/>
            <a:ext cx="11129432" cy="1362175"/>
            <a:chOff x="529168" y="2509536"/>
            <a:chExt cx="11129432" cy="1362176"/>
          </a:xfrm>
        </p:grpSpPr>
        <p:sp>
          <p:nvSpPr>
            <p:cNvPr id="25" name="Rectangle 24"/>
            <p:cNvSpPr/>
            <p:nvPr/>
          </p:nvSpPr>
          <p:spPr>
            <a:xfrm>
              <a:off x="551544" y="2509536"/>
              <a:ext cx="7873025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600" b="1" dirty="0"/>
                <a:t>Javelin100 (NCT02516241)</a:t>
              </a:r>
            </a:p>
          </p:txBody>
        </p:sp>
        <p:sp>
          <p:nvSpPr>
            <p:cNvPr id="28" name="TextBox 11"/>
            <p:cNvSpPr>
              <a:spLocks noChangeArrowheads="1"/>
            </p:cNvSpPr>
            <p:nvPr/>
          </p:nvSpPr>
          <p:spPr bwMode="gray">
            <a:xfrm>
              <a:off x="7198130" y="2514600"/>
              <a:ext cx="4460470" cy="432000"/>
            </a:xfrm>
            <a:prstGeom prst="roundRect">
              <a:avLst>
                <a:gd name="adj" fmla="val 13213"/>
              </a:avLst>
            </a:prstGeom>
            <a:solidFill>
              <a:srgbClr val="AE5DFF"/>
            </a:solidFill>
            <a:ln w="28575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defTabSz="1189508" fontAlgn="base">
                <a:spcBef>
                  <a:spcPct val="0"/>
                </a:spcBef>
                <a:spcAft>
                  <a:spcPct val="0"/>
                </a:spcAft>
                <a:tabLst>
                  <a:tab pos="1523925" algn="ctr"/>
                </a:tabLst>
              </a:pPr>
              <a:r>
                <a:rPr lang="en-US" sz="1400" b="1" dirty="0" err="1">
                  <a:solidFill>
                    <a:srgbClr val="FFFFFF"/>
                  </a:solidFill>
                  <a:ea typeface="ＭＳ Ｐゴシック" pitchFamily="34" charset="-128"/>
                </a:rPr>
                <a:t>axitinib</a:t>
              </a:r>
              <a:r>
                <a:rPr lang="en-US" sz="1400" b="1" dirty="0">
                  <a:solidFill>
                    <a:srgbClr val="FFFFFF"/>
                  </a:solidFill>
                  <a:ea typeface="ＭＳ Ｐゴシック" pitchFamily="34" charset="-128"/>
                </a:rPr>
                <a:t> + </a:t>
              </a:r>
              <a:r>
                <a:rPr lang="en-US" sz="1400" b="1" dirty="0" err="1">
                  <a:solidFill>
                    <a:srgbClr val="FFFFFF"/>
                  </a:solidFill>
                  <a:ea typeface="ＭＳ Ｐゴシック" pitchFamily="34" charset="-128"/>
                </a:rPr>
                <a:t>avelumab</a:t>
              </a:r>
              <a:endParaRPr lang="en-US" sz="1400" b="1" dirty="0">
                <a:solidFill>
                  <a:srgbClr val="FFFFFF"/>
                </a:solidFill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29168" y="2850884"/>
              <a:ext cx="4991975" cy="728425"/>
            </a:xfrm>
            <a:prstGeom prst="roundRect">
              <a:avLst>
                <a:gd name="adj" fmla="val 56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177800" indent="-177800">
                <a:buFont typeface="Arial" pitchFamily="34" charset="0"/>
                <a:buChar char="•"/>
                <a:defRPr sz="1400">
                  <a:solidFill>
                    <a:schemeClr val="bg1"/>
                  </a:solidFill>
                </a:defRPr>
              </a:lvl1pPr>
            </a:lstStyle>
            <a:p>
              <a:pPr marL="143992" indent="-143992">
                <a:buClr>
                  <a:schemeClr val="tx2"/>
                </a:buClr>
              </a:pPr>
              <a:r>
                <a:rPr lang="en-US" sz="1600" b="1" kern="0" dirty="0">
                  <a:solidFill>
                    <a:srgbClr val="000000"/>
                  </a:solidFill>
                </a:rPr>
                <a:t>1L</a:t>
              </a:r>
              <a:r>
                <a:rPr lang="en-US" sz="1600" kern="0" dirty="0">
                  <a:solidFill>
                    <a:srgbClr val="000000"/>
                  </a:solidFill>
                </a:rPr>
                <a:t> advanced/metastatic</a:t>
              </a:r>
            </a:p>
            <a:p>
              <a:pPr marL="0" indent="0">
                <a:buClr>
                  <a:schemeClr val="tx2"/>
                </a:buClr>
                <a:buNone/>
              </a:pPr>
              <a:endParaRPr lang="en-US" sz="1200" b="1" dirty="0">
                <a:solidFill>
                  <a:schemeClr val="tx1"/>
                </a:solidFill>
              </a:endParaRP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N=680 </a:t>
              </a:r>
            </a:p>
          </p:txBody>
        </p:sp>
        <p:cxnSp>
          <p:nvCxnSpPr>
            <p:cNvPr id="30" name="Straight Connector 29"/>
            <p:cNvCxnSpPr>
              <a:stCxn id="29" idx="3"/>
              <a:endCxn id="62" idx="2"/>
            </p:cNvCxnSpPr>
            <p:nvPr/>
          </p:nvCxnSpPr>
          <p:spPr bwMode="auto">
            <a:xfrm>
              <a:off x="5521143" y="3215096"/>
              <a:ext cx="567630" cy="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62" idx="0"/>
              <a:endCxn id="28" idx="1"/>
            </p:cNvCxnSpPr>
            <p:nvPr/>
          </p:nvCxnSpPr>
          <p:spPr bwMode="auto">
            <a:xfrm rot="5400000" flipH="1" flipV="1">
              <a:off x="6598600" y="2414782"/>
              <a:ext cx="283712" cy="91534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62" idx="4"/>
            </p:cNvCxnSpPr>
            <p:nvPr/>
          </p:nvCxnSpPr>
          <p:spPr bwMode="auto">
            <a:xfrm rot="16200000" flipH="1">
              <a:off x="6512544" y="3186123"/>
              <a:ext cx="455828" cy="91534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51544" y="3541803"/>
              <a:ext cx="7860320" cy="3077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400" dirty="0"/>
                <a:t>Primary endpoint: PFS and </a:t>
              </a: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OS</a:t>
              </a:r>
              <a:endParaRPr lang="en-GB" sz="1400" dirty="0"/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6088773" y="3014312"/>
              <a:ext cx="388017" cy="4015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09570">
                <a:spcBef>
                  <a:spcPct val="0"/>
                </a:spcBef>
              </a:pPr>
              <a:r>
                <a:rPr lang="en-GB" altLang="zh-CN" sz="1600" b="1" kern="0" dirty="0">
                  <a:ea typeface="SimSun" charset="-122"/>
                </a:rPr>
                <a:t>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560" y="4476969"/>
            <a:ext cx="11129435" cy="1560346"/>
            <a:chOff x="529168" y="4953000"/>
            <a:chExt cx="11129434" cy="1560345"/>
          </a:xfrm>
        </p:grpSpPr>
        <p:sp>
          <p:nvSpPr>
            <p:cNvPr id="48" name="Rectangle 47"/>
            <p:cNvSpPr/>
            <p:nvPr/>
          </p:nvSpPr>
          <p:spPr>
            <a:xfrm>
              <a:off x="551544" y="5092736"/>
              <a:ext cx="7873025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600" b="1"/>
                <a:t>CLEAR trial </a:t>
              </a:r>
              <a:endParaRPr lang="en-GB" sz="1600" b="1" dirty="0"/>
            </a:p>
          </p:txBody>
        </p:sp>
        <p:sp>
          <p:nvSpPr>
            <p:cNvPr id="51" name="TextBox 11"/>
            <p:cNvSpPr>
              <a:spLocks noChangeArrowheads="1"/>
            </p:cNvSpPr>
            <p:nvPr/>
          </p:nvSpPr>
          <p:spPr bwMode="gray">
            <a:xfrm>
              <a:off x="7198132" y="6181756"/>
              <a:ext cx="4460470" cy="331589"/>
            </a:xfrm>
            <a:prstGeom prst="roundRect">
              <a:avLst>
                <a:gd name="adj" fmla="val 13213"/>
              </a:avLst>
            </a:prstGeom>
            <a:solidFill>
              <a:schemeClr val="bg2">
                <a:lumMod val="50000"/>
              </a:schemeClr>
            </a:solidFill>
            <a:ln w="19050"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chemeClr val="bg1"/>
                  </a:solidFill>
                </a:rPr>
                <a:t>sunitinib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11"/>
            <p:cNvSpPr>
              <a:spLocks noChangeArrowheads="1"/>
            </p:cNvSpPr>
            <p:nvPr/>
          </p:nvSpPr>
          <p:spPr bwMode="gray">
            <a:xfrm>
              <a:off x="7198130" y="4953000"/>
              <a:ext cx="4460470" cy="568908"/>
            </a:xfrm>
            <a:prstGeom prst="roundRect">
              <a:avLst>
                <a:gd name="adj" fmla="val 13213"/>
              </a:avLst>
            </a:prstGeom>
            <a:solidFill>
              <a:srgbClr val="FFE699"/>
            </a:solidFill>
            <a:ln w="28575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/>
              <a:r>
                <a:rPr lang="en-GB" sz="1400" b="1" dirty="0" err="1"/>
                <a:t>lenvatinib</a:t>
              </a:r>
              <a:r>
                <a:rPr lang="en-GB" sz="1400" b="1" dirty="0"/>
                <a:t> + pembrolizumab</a:t>
              </a: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529168" y="5426397"/>
              <a:ext cx="4991974" cy="728424"/>
            </a:xfrm>
            <a:prstGeom prst="roundRect">
              <a:avLst>
                <a:gd name="adj" fmla="val 562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177800" indent="-177800">
                <a:buFont typeface="Arial" pitchFamily="34" charset="0"/>
                <a:buChar char="•"/>
                <a:defRPr sz="1400">
                  <a:solidFill>
                    <a:schemeClr val="bg1"/>
                  </a:solidFill>
                </a:defRPr>
              </a:lvl1pPr>
            </a:lstStyle>
            <a:p>
              <a:pPr marL="143992" indent="-143992">
                <a:buClr>
                  <a:schemeClr val="tx2"/>
                </a:buClr>
              </a:pPr>
              <a:r>
                <a:rPr lang="en-US" b="1" kern="0" dirty="0">
                  <a:solidFill>
                    <a:srgbClr val="000000"/>
                  </a:solidFill>
                </a:rPr>
                <a:t>1L metastatic</a:t>
              </a:r>
            </a:p>
            <a:p>
              <a:pPr marL="0" indent="0">
                <a:buClr>
                  <a:schemeClr val="tx2"/>
                </a:buClr>
                <a:buNone/>
              </a:pPr>
              <a:endParaRPr lang="en-US" b="1" kern="0" dirty="0">
                <a:solidFill>
                  <a:srgbClr val="000000"/>
                </a:solidFill>
              </a:endParaRP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N=850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1544" y="6141232"/>
              <a:ext cx="7860320" cy="3077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GB" sz="1400" dirty="0"/>
                <a:t>Co-primary endpoints: PFS and </a:t>
              </a: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OS</a:t>
              </a:r>
              <a:endParaRPr lang="en-GB" sz="1400" dirty="0"/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6088042" y="5589823"/>
              <a:ext cx="388017" cy="4015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609570">
                <a:spcBef>
                  <a:spcPct val="0"/>
                </a:spcBef>
              </a:pPr>
              <a:r>
                <a:rPr lang="en-GB" altLang="zh-CN" sz="1600" b="1" kern="0" dirty="0">
                  <a:ea typeface="SimSun" charset="-122"/>
                </a:rPr>
                <a:t>R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381000" y="2781300"/>
            <a:ext cx="11353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81000" y="4495800"/>
            <a:ext cx="11353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1"/>
          <p:cNvSpPr>
            <a:spLocks noChangeArrowheads="1"/>
          </p:cNvSpPr>
          <p:nvPr/>
        </p:nvSpPr>
        <p:spPr bwMode="gray">
          <a:xfrm>
            <a:off x="7202363" y="3937417"/>
            <a:ext cx="4460471" cy="432000"/>
          </a:xfrm>
          <a:prstGeom prst="roundRect">
            <a:avLst>
              <a:gd name="adj" fmla="val 13213"/>
            </a:avLst>
          </a:prstGeom>
          <a:solidFill>
            <a:schemeClr val="bg2">
              <a:lumMod val="50000"/>
            </a:schemeClr>
          </a:solidFill>
          <a:ln w="19050"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algn="ctr"/>
            <a:r>
              <a:rPr lang="en-GB" sz="1400" b="1" dirty="0" err="1">
                <a:solidFill>
                  <a:schemeClr val="bg1"/>
                </a:solidFill>
              </a:rPr>
              <a:t>sunitinib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TextBox 11"/>
          <p:cNvSpPr>
            <a:spLocks noChangeArrowheads="1"/>
          </p:cNvSpPr>
          <p:nvPr/>
        </p:nvSpPr>
        <p:spPr bwMode="gray">
          <a:xfrm>
            <a:off x="7162146" y="5082563"/>
            <a:ext cx="4460471" cy="568908"/>
          </a:xfrm>
          <a:prstGeom prst="roundRect">
            <a:avLst>
              <a:gd name="adj" fmla="val 13213"/>
            </a:avLst>
          </a:prstGeom>
          <a:solidFill>
            <a:schemeClr val="accent6">
              <a:lumMod val="60000"/>
              <a:lumOff val="40000"/>
            </a:schemeClr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GB" sz="1400" b="1" dirty="0" err="1"/>
              <a:t>lenvatinib</a:t>
            </a:r>
            <a:r>
              <a:rPr lang="en-GB" sz="1400" b="1" dirty="0"/>
              <a:t> + </a:t>
            </a:r>
            <a:r>
              <a:rPr lang="en-GB" sz="1400" b="1" dirty="0" err="1"/>
              <a:t>everolimus</a:t>
            </a:r>
            <a:endParaRPr lang="en-GB" sz="1400" b="1" dirty="0"/>
          </a:p>
        </p:txBody>
      </p:sp>
      <p:cxnSp>
        <p:nvCxnSpPr>
          <p:cNvPr id="50" name="Elbow Connector 49"/>
          <p:cNvCxnSpPr>
            <a:stCxn id="63" idx="6"/>
          </p:cNvCxnSpPr>
          <p:nvPr/>
        </p:nvCxnSpPr>
        <p:spPr bwMode="auto">
          <a:xfrm flipV="1">
            <a:off x="6462452" y="5309440"/>
            <a:ext cx="722069" cy="51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Single agent data shows significant activity with OS in the VEGF refractory setting and responses in the front line setting</a:t>
            </a:r>
          </a:p>
          <a:p>
            <a:pPr marL="342900" indent="-342900"/>
            <a:r>
              <a:rPr lang="en-GB" dirty="0"/>
              <a:t>The combination of </a:t>
            </a:r>
            <a:r>
              <a:rPr lang="en-GB" dirty="0" err="1"/>
              <a:t>ipilimumab</a:t>
            </a:r>
            <a:r>
              <a:rPr lang="en-GB" dirty="0"/>
              <a:t> and </a:t>
            </a:r>
            <a:r>
              <a:rPr lang="en-GB" dirty="0" err="1"/>
              <a:t>nivolumab</a:t>
            </a:r>
            <a:r>
              <a:rPr lang="en-GB" dirty="0"/>
              <a:t> show significant efficacy advantage over </a:t>
            </a:r>
            <a:r>
              <a:rPr lang="en-GB" dirty="0" err="1"/>
              <a:t>sunitinib</a:t>
            </a:r>
            <a:r>
              <a:rPr lang="en-GB" dirty="0"/>
              <a:t> (RR and OS). Its also showed good safety and quality of life data. This appears limited to the IMDC intermediate and good risk population. </a:t>
            </a:r>
          </a:p>
          <a:p>
            <a:pPr marL="342900" indent="-342900"/>
            <a:r>
              <a:rPr lang="en-GB" dirty="0"/>
              <a:t>The PD-L1 biomarker is inconsistent but appears more discriminatory in the front line setting with the CTLA-4/PD-L1 combination.  </a:t>
            </a:r>
          </a:p>
          <a:p>
            <a:pPr marL="342900" indent="-342900"/>
            <a:r>
              <a:rPr lang="en-GB" dirty="0"/>
              <a:t>Atezolizumab and </a:t>
            </a:r>
            <a:r>
              <a:rPr lang="en-GB" dirty="0" err="1"/>
              <a:t>bevacizumab</a:t>
            </a:r>
            <a:r>
              <a:rPr lang="en-GB" dirty="0"/>
              <a:t> is active, especially in the PD-L1 biomarker in exploratory phase II studies. This is being formally tested in </a:t>
            </a:r>
            <a:r>
              <a:rPr lang="en-GB" dirty="0" err="1"/>
              <a:t>IMmotion</a:t>
            </a:r>
            <a:r>
              <a:rPr lang="en-GB" dirty="0"/>
              <a:t> 151. </a:t>
            </a:r>
          </a:p>
          <a:p>
            <a:pPr marL="342900" indent="-342900"/>
            <a:r>
              <a:rPr lang="en-GB"/>
              <a:t>Other combinations </a:t>
            </a:r>
            <a:r>
              <a:rPr lang="en-GB" dirty="0"/>
              <a:t>of VEGF TKI and PD-1/PD-L1 therapies are in randomised phase III studies. PFS results are expected to be good. </a:t>
            </a:r>
          </a:p>
          <a:p>
            <a:pPr marL="342900" indent="-342900"/>
            <a:r>
              <a:rPr lang="en-GB" dirty="0"/>
              <a:t>The degree to which VEGF targeted therapy has immunogenic effects will be important in long term durable remission results.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674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81" y="551730"/>
            <a:ext cx="11806441" cy="702284"/>
          </a:xfrm>
        </p:spPr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94884"/>
              </p:ext>
            </p:extLst>
          </p:nvPr>
        </p:nvGraphicFramePr>
        <p:xfrm>
          <a:off x="2032001" y="2312939"/>
          <a:ext cx="812800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5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031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AstraZeneca Pharmaceuticals LP, Bristol-Myers Squibb Company, Merck, Novartis, Pfizer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, Roche Laboratories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3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AstraZeneca Pharmaceuticals LP, Roche Laboratories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4: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Rupard</a:t>
            </a:r>
            <a:endParaRPr lang="en-US" sz="3067" dirty="0">
              <a:solidFill>
                <a:srgbClr val="BCE0E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639" y="1462091"/>
            <a:ext cx="10553879" cy="5027612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33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59-year-old man</a:t>
            </a:r>
          </a:p>
          <a:p>
            <a:pPr>
              <a:spcBef>
                <a:spcPts val="12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10/2017: scapular pain: 13 cm renal mass, </a:t>
            </a:r>
            <a:b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bone, lung and brain </a:t>
            </a:r>
            <a:r>
              <a:rPr lang="en-US" sz="2533" dirty="0" err="1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endParaRPr lang="en-US" sz="25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Biopsy: clear cell RCC</a:t>
            </a:r>
          </a:p>
          <a:p>
            <a:pPr>
              <a:spcBef>
                <a:spcPts val="12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Radiotherapy to brain and scapula</a:t>
            </a:r>
            <a:r>
              <a:rPr lang="en-US" sz="2533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1200"/>
              </a:spcBef>
            </a:pPr>
            <a:r>
              <a:rPr lang="en-US" sz="2533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Pazopanib</a:t>
            </a: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pulmonary embolus (placed on rivaroxaban)</a:t>
            </a:r>
          </a:p>
          <a:p>
            <a:pPr>
              <a:spcBef>
                <a:spcPts val="12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1/2018: Evidence of progression on imaging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63" y="1462091"/>
            <a:ext cx="3256692" cy="1834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0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63" y="1462091"/>
            <a:ext cx="3256692" cy="1835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CF075-74D3-0E4B-99F5-E11262C7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Case presentation 5: </a:t>
            </a:r>
            <a:r>
              <a:rPr lang="en-US" sz="3067" dirty="0" err="1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sz="3067" dirty="0">
                <a:solidFill>
                  <a:srgbClr val="BCE0E3"/>
                </a:solidFill>
                <a:latin typeface="Arial" charset="0"/>
                <a:ea typeface="Arial" charset="0"/>
                <a:cs typeface="Arial" charset="0"/>
              </a:rPr>
              <a:t> Glynn</a:t>
            </a:r>
            <a:endParaRPr lang="en-US" sz="30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15DC56-D5AA-F441-BB93-9BC34651F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533" b="1" dirty="0">
                <a:solidFill>
                  <a:srgbClr val="FFC000"/>
                </a:solidFill>
              </a:rPr>
              <a:t>85-year-old man </a:t>
            </a:r>
            <a:endParaRPr lang="en-US" sz="2533" dirty="0"/>
          </a:p>
          <a:p>
            <a:r>
              <a:rPr lang="en-US" sz="2533" dirty="0"/>
              <a:t>11/2005: left nephrectomy for clear cell </a:t>
            </a:r>
            <a:br>
              <a:rPr lang="en-US" sz="2533" dirty="0"/>
            </a:br>
            <a:r>
              <a:rPr lang="en-US" sz="2533" dirty="0"/>
              <a:t>renal cell carcinoma</a:t>
            </a:r>
          </a:p>
          <a:p>
            <a:r>
              <a:rPr lang="is-IS" sz="2533" dirty="0"/>
              <a:t>2014: routine follow-up found to have liver </a:t>
            </a:r>
            <a:br>
              <a:rPr lang="is-IS" sz="2533" dirty="0"/>
            </a:br>
            <a:r>
              <a:rPr lang="is-IS" sz="2533" dirty="0"/>
              <a:t>mass: clear cell cancer</a:t>
            </a:r>
          </a:p>
          <a:p>
            <a:r>
              <a:rPr lang="en-US" sz="2533" dirty="0" err="1"/>
              <a:t>Sunitinib</a:t>
            </a:r>
            <a:r>
              <a:rPr lang="en-US" sz="2533" dirty="0"/>
              <a:t>: fatigue, hypothyroidism, then progression</a:t>
            </a:r>
          </a:p>
          <a:p>
            <a:r>
              <a:rPr lang="en-US" sz="2533" dirty="0"/>
              <a:t>10/2016: </a:t>
            </a:r>
            <a:r>
              <a:rPr lang="en-US" sz="2533" dirty="0" err="1"/>
              <a:t>pazopanib</a:t>
            </a:r>
            <a:r>
              <a:rPr lang="en-US" sz="2533" dirty="0"/>
              <a:t> </a:t>
            </a:r>
            <a:r>
              <a:rPr lang="en-US" sz="2533" dirty="0">
                <a:sym typeface="Wingdings" pitchFamily="2" charset="2"/>
              </a:rPr>
              <a:t> severe fatigue, anorexia, then progression</a:t>
            </a:r>
            <a:endParaRPr lang="en-US" sz="2533" dirty="0"/>
          </a:p>
          <a:p>
            <a:r>
              <a:rPr lang="en-US" sz="2533" dirty="0"/>
              <a:t>7/2017: </a:t>
            </a:r>
            <a:r>
              <a:rPr lang="en-US" sz="2533" dirty="0" err="1"/>
              <a:t>nivolumab</a:t>
            </a:r>
            <a:r>
              <a:rPr lang="en-US" sz="2533" dirty="0"/>
              <a:t> </a:t>
            </a:r>
            <a:r>
              <a:rPr lang="en-US" sz="2533" dirty="0">
                <a:sym typeface="Wingdings" pitchFamily="2" charset="2"/>
              </a:rPr>
              <a:t> dramatic improvement in PS</a:t>
            </a:r>
            <a:endParaRPr lang="en-US" sz="2533" dirty="0"/>
          </a:p>
          <a:p>
            <a:r>
              <a:rPr lang="en-US" sz="2533" dirty="0"/>
              <a:t>12/2017: progression on imaging</a:t>
            </a:r>
          </a:p>
        </p:txBody>
      </p:sp>
    </p:spTree>
    <p:extLst>
      <p:ext uri="{BB962C8B-B14F-4D97-AF65-F5344CB8AC3E}">
        <p14:creationId xmlns:p14="http://schemas.microsoft.com/office/powerpoint/2010/main" val="19261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Both VEGF and immune checkpoints are established targets in RCC.  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88298"/>
            <a:ext cx="7351021" cy="4318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8" y="1280703"/>
            <a:ext cx="3721272" cy="39339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971800" y="1874520"/>
            <a:ext cx="3276600" cy="121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6519" y="5518396"/>
            <a:ext cx="241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High VEGF levels </a:t>
            </a:r>
          </a:p>
          <a:p>
            <a:r>
              <a:rPr lang="en-GB" sz="2000" b="1" dirty="0"/>
              <a:t>via VHL mutations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5400" y="5518396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Prominent immune</a:t>
            </a:r>
          </a:p>
          <a:p>
            <a:r>
              <a:rPr lang="en-GB" sz="2000" b="1" dirty="0"/>
              <a:t> infiltration with distinct properties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85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6918" y="155581"/>
            <a:ext cx="11434233" cy="996951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4200" dirty="0"/>
              <a:t>CheckMate 214: Study design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06918" y="6219772"/>
            <a:ext cx="91609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/>
              <a:t>Co-primary endpoints of Response, PFS and OS. 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="" xmlns:a16="http://schemas.microsoft.com/office/drawing/2014/main" id="{3E0B5F39-7B58-4920-8EB8-6A877A135F80}"/>
              </a:ext>
            </a:extLst>
          </p:cNvPr>
          <p:cNvSpPr>
            <a:spLocks/>
          </p:cNvSpPr>
          <p:nvPr/>
        </p:nvSpPr>
        <p:spPr bwMode="auto">
          <a:xfrm>
            <a:off x="306918" y="2424745"/>
            <a:ext cx="3077633" cy="3109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3200" dirty="0">
              <a:ln>
                <a:solidFill>
                  <a:schemeClr val="tx1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4582" name="Rectangle 31"/>
          <p:cNvSpPr>
            <a:spLocks noChangeArrowheads="1"/>
          </p:cNvSpPr>
          <p:nvPr/>
        </p:nvSpPr>
        <p:spPr bwMode="auto">
          <a:xfrm>
            <a:off x="8026401" y="4291645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4583" name="Rectangle 39"/>
          <p:cNvSpPr>
            <a:spLocks noChangeArrowheads="1"/>
          </p:cNvSpPr>
          <p:nvPr/>
        </p:nvSpPr>
        <p:spPr bwMode="auto">
          <a:xfrm>
            <a:off x="10001251" y="3972027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4584" name="Rectangle 71"/>
          <p:cNvSpPr>
            <a:spLocks noChangeArrowheads="1"/>
          </p:cNvSpPr>
          <p:nvPr/>
        </p:nvSpPr>
        <p:spPr bwMode="auto">
          <a:xfrm>
            <a:off x="4703234" y="2536927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4585" name="Rectangle 75"/>
          <p:cNvSpPr>
            <a:spLocks noChangeArrowheads="1"/>
          </p:cNvSpPr>
          <p:nvPr/>
        </p:nvSpPr>
        <p:spPr bwMode="auto">
          <a:xfrm>
            <a:off x="7145867" y="2708378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24586" name="Rectangle 79"/>
          <p:cNvSpPr>
            <a:spLocks noChangeArrowheads="1"/>
          </p:cNvSpPr>
          <p:nvPr/>
        </p:nvSpPr>
        <p:spPr bwMode="auto">
          <a:xfrm>
            <a:off x="6601885" y="1829961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4587" name="Rectangle 87"/>
          <p:cNvSpPr>
            <a:spLocks noChangeArrowheads="1"/>
          </p:cNvSpPr>
          <p:nvPr/>
        </p:nvSpPr>
        <p:spPr bwMode="auto">
          <a:xfrm>
            <a:off x="296334" y="2496711"/>
            <a:ext cx="2959100" cy="29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1775" indent="-11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33" b="1"/>
              <a:t>Treatment-naïve advanced or metastatic clear-cell RCC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33" b="1"/>
              <a:t>Measurable disease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33" b="1"/>
              <a:t>KPS ≥70%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33" b="1"/>
              <a:t>Tumor tissue available for PD-L1 testing</a:t>
            </a:r>
          </a:p>
        </p:txBody>
      </p:sp>
      <p:sp>
        <p:nvSpPr>
          <p:cNvPr id="24588" name="Rectangle 108"/>
          <p:cNvSpPr>
            <a:spLocks noChangeArrowheads="1"/>
          </p:cNvSpPr>
          <p:nvPr/>
        </p:nvSpPr>
        <p:spPr bwMode="auto">
          <a:xfrm>
            <a:off x="281518" y="5733094"/>
            <a:ext cx="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24589" name="Rectangle 77"/>
          <p:cNvSpPr>
            <a:spLocks noChangeArrowheads="1"/>
          </p:cNvSpPr>
          <p:nvPr/>
        </p:nvSpPr>
        <p:spPr bwMode="auto">
          <a:xfrm>
            <a:off x="8756239" y="1337734"/>
            <a:ext cx="19587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1D1D1B"/>
                </a:solidFill>
              </a:rPr>
              <a:t>Treatment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24590" name="Rectangle 77"/>
          <p:cNvSpPr>
            <a:spLocks noChangeArrowheads="1"/>
          </p:cNvSpPr>
          <p:nvPr/>
        </p:nvSpPr>
        <p:spPr bwMode="auto">
          <a:xfrm>
            <a:off x="930751" y="1337734"/>
            <a:ext cx="17071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1D1D1B"/>
                </a:solidFill>
              </a:rPr>
              <a:t>Patients 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33" name="TextBox 13">
            <a:extLst>
              <a:ext uri="{FF2B5EF4-FFF2-40B4-BE49-F238E27FC236}">
                <a16:creationId xmlns="" xmlns:a16="http://schemas.microsoft.com/office/drawing/2014/main" id="{2E4BBC48-DFE6-44C0-AD4F-0422D1634377}"/>
              </a:ext>
            </a:extLst>
          </p:cNvPr>
          <p:cNvSpPr txBox="1"/>
          <p:nvPr/>
        </p:nvSpPr>
        <p:spPr>
          <a:xfrm rot="5400000">
            <a:off x="5010714" y="36384"/>
            <a:ext cx="677108" cy="298415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200" b="1" dirty="0"/>
              <a:t>Randomize 1:1</a:t>
            </a:r>
            <a:endParaRPr lang="en-US" sz="3200" b="1" baseline="300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FF25A90-8C14-47DE-A39A-1606FC1DB964}"/>
              </a:ext>
            </a:extLst>
          </p:cNvPr>
          <p:cNvSpPr/>
          <p:nvPr/>
        </p:nvSpPr>
        <p:spPr>
          <a:xfrm>
            <a:off x="7869767" y="1954845"/>
            <a:ext cx="3668184" cy="19748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33" b="1" u="sng" dirty="0">
                <a:solidFill>
                  <a:schemeClr val="bg1"/>
                </a:solidFill>
                <a:cs typeface="Arial" panose="020B0604020202020204" pitchFamily="34" charset="0"/>
              </a:rPr>
              <a:t>Arm A</a:t>
            </a:r>
          </a:p>
          <a:p>
            <a:pPr algn="ctr" eaLnBrk="1" hangingPunct="1">
              <a:defRPr/>
            </a:pP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3 mg/kg nivolumab IV + </a:t>
            </a:r>
            <a:b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1 mg/kg </a:t>
            </a:r>
            <a:r>
              <a:rPr lang="en-US" sz="2133" b="1" dirty="0" err="1">
                <a:solidFill>
                  <a:schemeClr val="bg1"/>
                </a:solidFill>
                <a:cs typeface="Arial" panose="020B0604020202020204" pitchFamily="34" charset="0"/>
              </a:rPr>
              <a:t>ipilimumab</a:t>
            </a: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 Q3W for four doses, then </a:t>
            </a:r>
            <a:b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3 mg/kg </a:t>
            </a:r>
            <a:r>
              <a:rPr lang="en-US" sz="2133" b="1" dirty="0" err="1">
                <a:solidFill>
                  <a:schemeClr val="bg1"/>
                </a:solidFill>
                <a:cs typeface="Arial" panose="020B0604020202020204" pitchFamily="34" charset="0"/>
              </a:rPr>
              <a:t>nivolumab</a:t>
            </a: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 Q2W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22A52DB-33F4-4312-92D7-EC400A7290CF}"/>
              </a:ext>
            </a:extLst>
          </p:cNvPr>
          <p:cNvSpPr/>
          <p:nvPr/>
        </p:nvSpPr>
        <p:spPr>
          <a:xfrm>
            <a:off x="7869767" y="4020712"/>
            <a:ext cx="3668184" cy="19748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33" b="1" u="sng" dirty="0">
                <a:solidFill>
                  <a:schemeClr val="bg1"/>
                </a:solidFill>
                <a:cs typeface="Arial" panose="020B0604020202020204" pitchFamily="34" charset="0"/>
              </a:rPr>
              <a:t>Arm B</a:t>
            </a:r>
          </a:p>
          <a:p>
            <a:pPr algn="ctr" eaLnBrk="1" hangingPunct="1">
              <a:defRPr/>
            </a:pP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50 mg </a:t>
            </a:r>
            <a:r>
              <a:rPr lang="en-US" sz="2133" b="1" dirty="0" err="1">
                <a:solidFill>
                  <a:schemeClr val="bg1"/>
                </a:solidFill>
                <a:cs typeface="Arial" panose="020B0604020202020204" pitchFamily="34" charset="0"/>
              </a:rPr>
              <a:t>sunitinib</a:t>
            </a: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 orally </a:t>
            </a:r>
            <a:b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once daily for 4 weeks </a:t>
            </a:r>
          </a:p>
          <a:p>
            <a:pPr algn="ctr" eaLnBrk="1" hangingPunct="1">
              <a:defRPr/>
            </a:pPr>
            <a:r>
              <a:rPr lang="en-US" sz="2133" b="1" dirty="0">
                <a:solidFill>
                  <a:schemeClr val="bg1"/>
                </a:solidFill>
                <a:cs typeface="Arial" panose="020B0604020202020204" pitchFamily="34" charset="0"/>
              </a:rPr>
              <a:t>(6-week cycles)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8B396E7-3C74-4FDE-9C46-A2E8D1EF69A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406217" y="2268111"/>
            <a:ext cx="0" cy="341418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8447ACD9-6B9A-4541-9C15-4DF1854E48EE}"/>
              </a:ext>
            </a:extLst>
          </p:cNvPr>
          <p:cNvCxnSpPr/>
          <p:nvPr/>
        </p:nvCxnSpPr>
        <p:spPr>
          <a:xfrm flipV="1">
            <a:off x="7410451" y="3728611"/>
            <a:ext cx="279400" cy="268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6F806088-30E1-48B0-BF38-C9C966043F58}"/>
              </a:ext>
            </a:extLst>
          </p:cNvPr>
          <p:cNvCxnSpPr/>
          <p:nvPr/>
        </p:nvCxnSpPr>
        <p:spPr>
          <a:xfrm>
            <a:off x="7406218" y="4008011"/>
            <a:ext cx="283633" cy="268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25">
            <a:extLst>
              <a:ext uri="{FF2B5EF4-FFF2-40B4-BE49-F238E27FC236}">
                <a16:creationId xmlns="" xmlns:a16="http://schemas.microsoft.com/office/drawing/2014/main" id="{E2B567FC-BAFC-4EED-80F6-051E821B9B9F}"/>
              </a:ext>
            </a:extLst>
          </p:cNvPr>
          <p:cNvSpPr>
            <a:spLocks/>
          </p:cNvSpPr>
          <p:nvPr/>
        </p:nvSpPr>
        <p:spPr bwMode="auto">
          <a:xfrm>
            <a:off x="3617385" y="2746478"/>
            <a:ext cx="3517900" cy="245533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2133" b="1" dirty="0">
                <a:latin typeface="+mj-lt"/>
              </a:rPr>
              <a:t>Stratified by </a:t>
            </a:r>
          </a:p>
          <a:p>
            <a:pPr marL="158492" indent="-158492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latin typeface="+mj-lt"/>
              </a:rPr>
              <a:t>IMDC prognostic score (favorable vs intermediate vs poor risk)</a:t>
            </a:r>
          </a:p>
          <a:p>
            <a:pPr marL="158492" indent="-158492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latin typeface="+mj-lt"/>
              </a:rPr>
              <a:t>Region (US vs Canada/ Europe vs rest of world)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8117CB0-0ED0-497C-8C70-2269ED6E7E09}"/>
              </a:ext>
            </a:extLst>
          </p:cNvPr>
          <p:cNvSpPr txBox="1"/>
          <p:nvPr/>
        </p:nvSpPr>
        <p:spPr>
          <a:xfrm>
            <a:off x="0" y="0"/>
            <a:ext cx="2504212" cy="297454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33" b="1" dirty="0" err="1"/>
              <a:t>CheckMate</a:t>
            </a:r>
            <a:r>
              <a:rPr lang="en-US" sz="1333" b="1" dirty="0"/>
              <a:t> 214, Motzer et al.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56239" y="6477549"/>
            <a:ext cx="3317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Escudier</a:t>
            </a:r>
            <a:r>
              <a:rPr lang="en-US" sz="1200" dirty="0"/>
              <a:t> B et al. </a:t>
            </a:r>
            <a:r>
              <a:rPr lang="en-US" sz="1200" i="1" dirty="0"/>
              <a:t>ESMO</a:t>
            </a:r>
            <a:r>
              <a:rPr lang="en-US" sz="1200" dirty="0"/>
              <a:t> 2017;Abstract LBA5</a:t>
            </a:r>
          </a:p>
        </p:txBody>
      </p:sp>
    </p:spTree>
    <p:extLst>
      <p:ext uri="{BB962C8B-B14F-4D97-AF65-F5344CB8AC3E}">
        <p14:creationId xmlns:p14="http://schemas.microsoft.com/office/powerpoint/2010/main" val="19150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9347200" y="590916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42CABA-01AB-46B9-9F5B-62286C5F98D5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4DE3809-788E-4CB0-854F-2E3F760A2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9140"/>
              </p:ext>
            </p:extLst>
          </p:nvPr>
        </p:nvGraphicFramePr>
        <p:xfrm>
          <a:off x="3441126" y="1264623"/>
          <a:ext cx="5309748" cy="1717939"/>
        </p:xfrm>
        <a:graphic>
          <a:graphicData uri="http://schemas.openxmlformats.org/drawingml/2006/table">
            <a:tbl>
              <a:tblPr/>
              <a:tblGrid>
                <a:gridCol w="2470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9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38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24376" marB="243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7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rates</a:t>
                      </a:r>
                    </a:p>
                  </a:txBody>
                  <a:tcPr marL="42203" marR="42203" marT="24376" marB="243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7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Outcome</a:t>
                      </a:r>
                    </a:p>
                  </a:txBody>
                  <a:tcPr marL="121920" marR="121920" marT="24376" marB="243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425</a:t>
                      </a:r>
                    </a:p>
                  </a:txBody>
                  <a:tcPr marL="42203" marR="42203" marT="24376" marB="243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422</a:t>
                      </a:r>
                    </a:p>
                  </a:txBody>
                  <a:tcPr marL="42203" marR="42203" marT="24376" marB="243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7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  <a:r>
                        <a:rPr kumimoji="0" lang="en-US" altLang="en-US" sz="19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 (37–47)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(22–31)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67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203" marR="4220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A6A6A6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457C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0.0001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86" name="Title 6"/>
          <p:cNvSpPr>
            <a:spLocks noGrp="1"/>
          </p:cNvSpPr>
          <p:nvPr>
            <p:ph type="title"/>
          </p:nvPr>
        </p:nvSpPr>
        <p:spPr>
          <a:xfrm>
            <a:off x="378885" y="101481"/>
            <a:ext cx="11434233" cy="99695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733" dirty="0"/>
              <a:t>Outcomes in </a:t>
            </a:r>
            <a:r>
              <a:rPr altLang="en-US" sz="3733" dirty="0"/>
              <a:t>IMDC intermediate/poor risk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" y="3804139"/>
            <a:ext cx="5428176" cy="265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609" y="3111850"/>
            <a:ext cx="451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/>
              <a:t>Progression free survival</a:t>
            </a:r>
            <a:r>
              <a:rPr lang="en-GB" sz="3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431"/>
          <a:stretch/>
        </p:blipFill>
        <p:spPr>
          <a:xfrm>
            <a:off x="5703916" y="3111851"/>
            <a:ext cx="6316537" cy="3162439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8059569" y="3016501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b="1" dirty="0"/>
              <a:t>Overall survival</a:t>
            </a:r>
            <a:r>
              <a:rPr lang="en-GB" sz="3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6239" y="6477549"/>
            <a:ext cx="3317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Escudier</a:t>
            </a:r>
            <a:r>
              <a:rPr lang="en-US" sz="1200" dirty="0"/>
              <a:t> B et al. </a:t>
            </a:r>
            <a:r>
              <a:rPr lang="en-US" sz="1200" i="1" dirty="0"/>
              <a:t>ESMO</a:t>
            </a:r>
            <a:r>
              <a:rPr lang="en-US" sz="1200" dirty="0"/>
              <a:t> 2017;Abstract LBA5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1293" y="6200736"/>
            <a:ext cx="131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34064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378885" y="193875"/>
            <a:ext cx="11434233" cy="6527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733" dirty="0"/>
              <a:t>Outcomes in </a:t>
            </a:r>
            <a:r>
              <a:rPr altLang="en-US" sz="3733" dirty="0"/>
              <a:t>Intention to treat</a:t>
            </a:r>
            <a:r>
              <a:rPr lang="en-GB" altLang="en-US" sz="3733" dirty="0"/>
              <a:t> population</a:t>
            </a:r>
            <a:r>
              <a:rPr altLang="en-US" sz="3733" dirty="0"/>
              <a:t> 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270933" y="5232463"/>
            <a:ext cx="5088467" cy="7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67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1067">
                <a:solidFill>
                  <a:srgbClr val="000000"/>
                </a:solidFill>
                <a:ea typeface="ＭＳ Ｐゴシック" panose="020B0600070205080204" pitchFamily="34" charset="-128"/>
              </a:rPr>
              <a:t>23% of patients in the NIVO + IPI arm and 25% of patients in the SUN arm had tumor PD-L1 expression ≥1%</a:t>
            </a:r>
          </a:p>
          <a:p>
            <a:pPr eaLnBrk="1" hangingPunct="1"/>
            <a:r>
              <a:rPr lang="en-US" altLang="en-US" sz="1067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067">
                <a:solidFill>
                  <a:srgbClr val="000000"/>
                </a:solidFill>
                <a:ea typeface="ＭＳ Ｐゴシック" panose="020B0600070205080204" pitchFamily="34" charset="-128"/>
              </a:rPr>
              <a:t>IRRC-assessed confirmed ORR by RECIST v1.1</a:t>
            </a:r>
          </a:p>
          <a:p>
            <a:pPr eaLnBrk="1" hangingPunct="1"/>
            <a:r>
              <a:rPr lang="en-US" altLang="en-US" sz="1067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1067">
                <a:solidFill>
                  <a:srgbClr val="000000"/>
                </a:solidFill>
                <a:ea typeface="ＭＳ Ｐゴシック" panose="020B0600070205080204" pitchFamily="34" charset="-128"/>
              </a:rPr>
              <a:t>IRRC-assessed</a:t>
            </a:r>
            <a:endParaRPr lang="en-US" altLang="en-US" sz="1067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C4E7495-97B6-46FA-857B-82625895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35136"/>
              </p:ext>
            </p:extLst>
          </p:nvPr>
        </p:nvGraphicFramePr>
        <p:xfrm>
          <a:off x="287867" y="1813984"/>
          <a:ext cx="5353051" cy="332951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246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0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5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46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1,096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5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NIVO + IPI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550</a:t>
                      </a: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 = 546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5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4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6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  <a:r>
                        <a:rPr lang="en-US" sz="1600" b="1" spc="-6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600" b="1" spc="-6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CI), %</a:t>
                      </a:r>
                      <a:endParaRPr lang="en-US" sz="1600" b="1" spc="-6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 (35–43)</a:t>
                      </a:r>
                    </a:p>
                  </a:txBody>
                  <a:tcPr marL="91436" marR="9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(28–36)</a:t>
                      </a:r>
                    </a:p>
                  </a:txBody>
                  <a:tcPr marL="91436" marR="9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433">
                <a:tc>
                  <a:txBody>
                    <a:bodyPr/>
                    <a:lstStyle/>
                    <a:p>
                      <a:pPr marL="10795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0.0191</a:t>
                      </a:r>
                    </a:p>
                  </a:txBody>
                  <a:tcPr marL="91436" marR="914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2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2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5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PFS,</a:t>
                      </a:r>
                      <a:r>
                        <a:rPr lang="en-US" sz="1600" b="1" kern="120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median </a:t>
                      </a:r>
                      <a:b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CI), months</a:t>
                      </a:r>
                    </a:p>
                  </a:txBody>
                  <a:tcPr marL="60957" marR="60957" marT="60973" marB="609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12.4 (9.9–16.5)</a:t>
                      </a: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12.3 (9.8–15.2)</a:t>
                      </a: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087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HR (99.1% CI), 0.98 (0.79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1.23)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+mn-lt"/>
                        </a:rPr>
                        <a:t>P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= 0.8498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65268" marR="65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>
                    <a:lnL w="12700" cap="flat" cmpd="sng" algn="ctr">
                      <a:solidFill>
                        <a:srgbClr val="22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0EC57F8-0C5D-4204-9B26-B0F3A359C353}"/>
              </a:ext>
            </a:extLst>
          </p:cNvPr>
          <p:cNvGraphicFramePr>
            <a:graphicFrameLocks noGrp="1"/>
          </p:cNvGraphicFramePr>
          <p:nvPr/>
        </p:nvGraphicFramePr>
        <p:xfrm>
          <a:off x="6627284" y="6123517"/>
          <a:ext cx="5217580" cy="541866"/>
        </p:xfrm>
        <a:graphic>
          <a:graphicData uri="http://schemas.openxmlformats.org/drawingml/2006/table">
            <a:tbl>
              <a:tblPr/>
              <a:tblGrid>
                <a:gridCol w="432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25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168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96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455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455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C96A0C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C96A0C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49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308D74-5B25-421D-9CFD-8715CECF71EC}"/>
              </a:ext>
            </a:extLst>
          </p:cNvPr>
          <p:cNvSpPr txBox="1"/>
          <p:nvPr/>
        </p:nvSpPr>
        <p:spPr>
          <a:xfrm rot="16200000">
            <a:off x="4220635" y="3399865"/>
            <a:ext cx="3697816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40">
              <a:defRPr/>
            </a:pPr>
            <a:r>
              <a:rPr kumimoji="1" lang="en-US" sz="1333" b="1" kern="0" dirty="0">
                <a:solidFill>
                  <a:prstClr val="black"/>
                </a:solidFill>
              </a:rPr>
              <a:t>Overall Survival (Probability)</a:t>
            </a:r>
          </a:p>
        </p:txBody>
      </p:sp>
      <p:grpSp>
        <p:nvGrpSpPr>
          <p:cNvPr id="49199" name="Group 7"/>
          <p:cNvGrpSpPr>
            <a:grpSpLocks noChangeAspect="1"/>
          </p:cNvGrpSpPr>
          <p:nvPr/>
        </p:nvGrpSpPr>
        <p:grpSpPr bwMode="auto">
          <a:xfrm>
            <a:off x="6121400" y="1744133"/>
            <a:ext cx="5571067" cy="4453467"/>
            <a:chOff x="3009" y="716"/>
            <a:chExt cx="2632" cy="2212"/>
          </a:xfrm>
        </p:grpSpPr>
        <p:sp>
          <p:nvSpPr>
            <p:cNvPr id="492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09" y="718"/>
              <a:ext cx="2632" cy="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3200"/>
            </a:p>
          </p:txBody>
        </p:sp>
        <p:grpSp>
          <p:nvGrpSpPr>
            <p:cNvPr id="49214" name="Group 205"/>
            <p:cNvGrpSpPr>
              <a:grpSpLocks/>
            </p:cNvGrpSpPr>
            <p:nvPr/>
          </p:nvGrpSpPr>
          <p:grpSpPr bwMode="auto">
            <a:xfrm>
              <a:off x="3133" y="716"/>
              <a:ext cx="2508" cy="2060"/>
              <a:chOff x="3133" y="716"/>
              <a:chExt cx="2508" cy="2060"/>
            </a:xfrm>
          </p:grpSpPr>
          <p:sp>
            <p:nvSpPr>
              <p:cNvPr id="49474" name="Freeform 5"/>
              <p:cNvSpPr>
                <a:spLocks/>
              </p:cNvSpPr>
              <p:nvPr/>
            </p:nvSpPr>
            <p:spPr bwMode="auto">
              <a:xfrm>
                <a:off x="3303" y="758"/>
                <a:ext cx="2338" cy="1868"/>
              </a:xfrm>
              <a:custGeom>
                <a:avLst/>
                <a:gdLst>
                  <a:gd name="T0" fmla="*/ 0 w 2338"/>
                  <a:gd name="T1" fmla="*/ 0 h 1868"/>
                  <a:gd name="T2" fmla="*/ 0 w 2338"/>
                  <a:gd name="T3" fmla="*/ 1868 h 1868"/>
                  <a:gd name="T4" fmla="*/ 2338 w 2338"/>
                  <a:gd name="T5" fmla="*/ 1868 h 1868"/>
                  <a:gd name="T6" fmla="*/ 0 60000 65536"/>
                  <a:gd name="T7" fmla="*/ 0 60000 65536"/>
                  <a:gd name="T8" fmla="*/ 0 60000 65536"/>
                  <a:gd name="T9" fmla="*/ 0 w 2338"/>
                  <a:gd name="T10" fmla="*/ 0 h 1868"/>
                  <a:gd name="T11" fmla="*/ 2338 w 2338"/>
                  <a:gd name="T12" fmla="*/ 1868 h 18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38" h="1868">
                    <a:moveTo>
                      <a:pt x="0" y="0"/>
                    </a:moveTo>
                    <a:lnTo>
                      <a:pt x="0" y="1868"/>
                    </a:lnTo>
                    <a:lnTo>
                      <a:pt x="2338" y="18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75" name="Rectangle 6"/>
              <p:cNvSpPr>
                <a:spLocks noChangeArrowheads="1"/>
              </p:cNvSpPr>
              <p:nvPr/>
            </p:nvSpPr>
            <p:spPr bwMode="auto">
              <a:xfrm>
                <a:off x="3135" y="107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76" name="Rectangle 7"/>
              <p:cNvSpPr>
                <a:spLocks noChangeArrowheads="1"/>
              </p:cNvSpPr>
              <p:nvPr/>
            </p:nvSpPr>
            <p:spPr bwMode="auto">
              <a:xfrm>
                <a:off x="3179" y="1078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77" name="Rectangle 8"/>
              <p:cNvSpPr>
                <a:spLocks noChangeArrowheads="1"/>
              </p:cNvSpPr>
              <p:nvPr/>
            </p:nvSpPr>
            <p:spPr bwMode="auto">
              <a:xfrm>
                <a:off x="3201" y="107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78" name="Rectangle 9"/>
              <p:cNvSpPr>
                <a:spLocks noChangeArrowheads="1"/>
              </p:cNvSpPr>
              <p:nvPr/>
            </p:nvSpPr>
            <p:spPr bwMode="auto">
              <a:xfrm>
                <a:off x="3135" y="89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79" name="Rectangle 10"/>
              <p:cNvSpPr>
                <a:spLocks noChangeArrowheads="1"/>
              </p:cNvSpPr>
              <p:nvPr/>
            </p:nvSpPr>
            <p:spPr bwMode="auto">
              <a:xfrm>
                <a:off x="3179" y="898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0" name="Rectangle 11"/>
              <p:cNvSpPr>
                <a:spLocks noChangeArrowheads="1"/>
              </p:cNvSpPr>
              <p:nvPr/>
            </p:nvSpPr>
            <p:spPr bwMode="auto">
              <a:xfrm>
                <a:off x="3201" y="89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1" name="Rectangle 12"/>
              <p:cNvSpPr>
                <a:spLocks noChangeArrowheads="1"/>
              </p:cNvSpPr>
              <p:nvPr/>
            </p:nvSpPr>
            <p:spPr bwMode="auto">
              <a:xfrm>
                <a:off x="3139" y="716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2" name="Rectangle 13"/>
              <p:cNvSpPr>
                <a:spLocks noChangeArrowheads="1"/>
              </p:cNvSpPr>
              <p:nvPr/>
            </p:nvSpPr>
            <p:spPr bwMode="auto">
              <a:xfrm>
                <a:off x="3179" y="716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3" name="Rectangle 14"/>
              <p:cNvSpPr>
                <a:spLocks noChangeArrowheads="1"/>
              </p:cNvSpPr>
              <p:nvPr/>
            </p:nvSpPr>
            <p:spPr bwMode="auto">
              <a:xfrm>
                <a:off x="3201" y="716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4" name="Rectangle 15"/>
              <p:cNvSpPr>
                <a:spLocks noChangeArrowheads="1"/>
              </p:cNvSpPr>
              <p:nvPr/>
            </p:nvSpPr>
            <p:spPr bwMode="auto">
              <a:xfrm>
                <a:off x="3135" y="1810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5" name="Rectangle 16"/>
              <p:cNvSpPr>
                <a:spLocks noChangeArrowheads="1"/>
              </p:cNvSpPr>
              <p:nvPr/>
            </p:nvSpPr>
            <p:spPr bwMode="auto">
              <a:xfrm>
                <a:off x="3179" y="1810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6" name="Rectangle 17"/>
              <p:cNvSpPr>
                <a:spLocks noChangeArrowheads="1"/>
              </p:cNvSpPr>
              <p:nvPr/>
            </p:nvSpPr>
            <p:spPr bwMode="auto">
              <a:xfrm>
                <a:off x="3201" y="1810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7" name="Rectangle 18"/>
              <p:cNvSpPr>
                <a:spLocks noChangeArrowheads="1"/>
              </p:cNvSpPr>
              <p:nvPr/>
            </p:nvSpPr>
            <p:spPr bwMode="auto">
              <a:xfrm>
                <a:off x="3135" y="1626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8" name="Rectangle 19"/>
              <p:cNvSpPr>
                <a:spLocks noChangeArrowheads="1"/>
              </p:cNvSpPr>
              <p:nvPr/>
            </p:nvSpPr>
            <p:spPr bwMode="auto">
              <a:xfrm>
                <a:off x="3179" y="1626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89" name="Rectangle 20"/>
              <p:cNvSpPr>
                <a:spLocks noChangeArrowheads="1"/>
              </p:cNvSpPr>
              <p:nvPr/>
            </p:nvSpPr>
            <p:spPr bwMode="auto">
              <a:xfrm>
                <a:off x="3201" y="1626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0" name="Rectangle 21"/>
              <p:cNvSpPr>
                <a:spLocks noChangeArrowheads="1"/>
              </p:cNvSpPr>
              <p:nvPr/>
            </p:nvSpPr>
            <p:spPr bwMode="auto">
              <a:xfrm>
                <a:off x="3135" y="144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1" name="Rectangle 22"/>
              <p:cNvSpPr>
                <a:spLocks noChangeArrowheads="1"/>
              </p:cNvSpPr>
              <p:nvPr/>
            </p:nvSpPr>
            <p:spPr bwMode="auto">
              <a:xfrm>
                <a:off x="3179" y="1444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2" name="Rectangle 23"/>
              <p:cNvSpPr>
                <a:spLocks noChangeArrowheads="1"/>
              </p:cNvSpPr>
              <p:nvPr/>
            </p:nvSpPr>
            <p:spPr bwMode="auto">
              <a:xfrm>
                <a:off x="3201" y="144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3" name="Rectangle 24"/>
              <p:cNvSpPr>
                <a:spLocks noChangeArrowheads="1"/>
              </p:cNvSpPr>
              <p:nvPr/>
            </p:nvSpPr>
            <p:spPr bwMode="auto">
              <a:xfrm>
                <a:off x="3139" y="1262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4" name="Rectangle 25"/>
              <p:cNvSpPr>
                <a:spLocks noChangeArrowheads="1"/>
              </p:cNvSpPr>
              <p:nvPr/>
            </p:nvSpPr>
            <p:spPr bwMode="auto">
              <a:xfrm>
                <a:off x="3181" y="1262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5" name="Rectangle 26"/>
              <p:cNvSpPr>
                <a:spLocks noChangeArrowheads="1"/>
              </p:cNvSpPr>
              <p:nvPr/>
            </p:nvSpPr>
            <p:spPr bwMode="auto">
              <a:xfrm>
                <a:off x="3201" y="1262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6" name="Rectangle 27"/>
              <p:cNvSpPr>
                <a:spLocks noChangeArrowheads="1"/>
              </p:cNvSpPr>
              <p:nvPr/>
            </p:nvSpPr>
            <p:spPr bwMode="auto">
              <a:xfrm>
                <a:off x="3337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7" name="Rectangle 28"/>
              <p:cNvSpPr>
                <a:spLocks noChangeArrowheads="1"/>
              </p:cNvSpPr>
              <p:nvPr/>
            </p:nvSpPr>
            <p:spPr bwMode="auto">
              <a:xfrm>
                <a:off x="3739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6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8" name="Rectangle 29"/>
              <p:cNvSpPr>
                <a:spLocks noChangeArrowheads="1"/>
              </p:cNvSpPr>
              <p:nvPr/>
            </p:nvSpPr>
            <p:spPr bwMode="auto">
              <a:xfrm>
                <a:off x="4121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499" name="Rectangle 30"/>
              <p:cNvSpPr>
                <a:spLocks noChangeArrowheads="1"/>
              </p:cNvSpPr>
              <p:nvPr/>
            </p:nvSpPr>
            <p:spPr bwMode="auto">
              <a:xfrm>
                <a:off x="4161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0" name="Rectangle 31"/>
              <p:cNvSpPr>
                <a:spLocks noChangeArrowheads="1"/>
              </p:cNvSpPr>
              <p:nvPr/>
            </p:nvSpPr>
            <p:spPr bwMode="auto">
              <a:xfrm>
                <a:off x="4523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1" name="Rectangle 32"/>
              <p:cNvSpPr>
                <a:spLocks noChangeArrowheads="1"/>
              </p:cNvSpPr>
              <p:nvPr/>
            </p:nvSpPr>
            <p:spPr bwMode="auto">
              <a:xfrm>
                <a:off x="4565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8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2" name="Rectangle 33"/>
              <p:cNvSpPr>
                <a:spLocks noChangeArrowheads="1"/>
              </p:cNvSpPr>
              <p:nvPr/>
            </p:nvSpPr>
            <p:spPr bwMode="auto">
              <a:xfrm>
                <a:off x="4925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3" name="Rectangle 34"/>
              <p:cNvSpPr>
                <a:spLocks noChangeArrowheads="1"/>
              </p:cNvSpPr>
              <p:nvPr/>
            </p:nvSpPr>
            <p:spPr bwMode="auto">
              <a:xfrm>
                <a:off x="4967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4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4" name="Rectangle 35"/>
              <p:cNvSpPr>
                <a:spLocks noChangeArrowheads="1"/>
              </p:cNvSpPr>
              <p:nvPr/>
            </p:nvSpPr>
            <p:spPr bwMode="auto">
              <a:xfrm>
                <a:off x="3143" y="235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5" name="Rectangle 36"/>
              <p:cNvSpPr>
                <a:spLocks noChangeArrowheads="1"/>
              </p:cNvSpPr>
              <p:nvPr/>
            </p:nvSpPr>
            <p:spPr bwMode="auto">
              <a:xfrm>
                <a:off x="3187" y="2358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6" name="Rectangle 37"/>
              <p:cNvSpPr>
                <a:spLocks noChangeArrowheads="1"/>
              </p:cNvSpPr>
              <p:nvPr/>
            </p:nvSpPr>
            <p:spPr bwMode="auto">
              <a:xfrm>
                <a:off x="3201" y="2358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7" name="Rectangle 38"/>
              <p:cNvSpPr>
                <a:spLocks noChangeArrowheads="1"/>
              </p:cNvSpPr>
              <p:nvPr/>
            </p:nvSpPr>
            <p:spPr bwMode="auto">
              <a:xfrm>
                <a:off x="3135" y="2540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8" name="Rectangle 39"/>
              <p:cNvSpPr>
                <a:spLocks noChangeArrowheads="1"/>
              </p:cNvSpPr>
              <p:nvPr/>
            </p:nvSpPr>
            <p:spPr bwMode="auto">
              <a:xfrm>
                <a:off x="3179" y="2540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09" name="Rectangle 40"/>
              <p:cNvSpPr>
                <a:spLocks noChangeArrowheads="1"/>
              </p:cNvSpPr>
              <p:nvPr/>
            </p:nvSpPr>
            <p:spPr bwMode="auto">
              <a:xfrm>
                <a:off x="3201" y="2540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0" name="Rectangle 41"/>
              <p:cNvSpPr>
                <a:spLocks noChangeArrowheads="1"/>
              </p:cNvSpPr>
              <p:nvPr/>
            </p:nvSpPr>
            <p:spPr bwMode="auto">
              <a:xfrm>
                <a:off x="3133" y="21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1" name="Rectangle 42"/>
              <p:cNvSpPr>
                <a:spLocks noChangeArrowheads="1"/>
              </p:cNvSpPr>
              <p:nvPr/>
            </p:nvSpPr>
            <p:spPr bwMode="auto">
              <a:xfrm>
                <a:off x="3177" y="2174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2" name="Rectangle 43"/>
              <p:cNvSpPr>
                <a:spLocks noChangeArrowheads="1"/>
              </p:cNvSpPr>
              <p:nvPr/>
            </p:nvSpPr>
            <p:spPr bwMode="auto">
              <a:xfrm>
                <a:off x="3201" y="21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3" name="Rectangle 44"/>
              <p:cNvSpPr>
                <a:spLocks noChangeArrowheads="1"/>
              </p:cNvSpPr>
              <p:nvPr/>
            </p:nvSpPr>
            <p:spPr bwMode="auto">
              <a:xfrm>
                <a:off x="3135" y="1992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4" name="Rectangle 45"/>
              <p:cNvSpPr>
                <a:spLocks noChangeArrowheads="1"/>
              </p:cNvSpPr>
              <p:nvPr/>
            </p:nvSpPr>
            <p:spPr bwMode="auto">
              <a:xfrm>
                <a:off x="3179" y="1992"/>
                <a:ext cx="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.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5" name="Rectangle 46"/>
              <p:cNvSpPr>
                <a:spLocks noChangeArrowheads="1"/>
              </p:cNvSpPr>
              <p:nvPr/>
            </p:nvSpPr>
            <p:spPr bwMode="auto">
              <a:xfrm>
                <a:off x="3201" y="1992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16" name="Line 82"/>
              <p:cNvSpPr>
                <a:spLocks noChangeShapeType="1"/>
              </p:cNvSpPr>
              <p:nvPr/>
            </p:nvSpPr>
            <p:spPr bwMode="auto">
              <a:xfrm>
                <a:off x="33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17" name="Line 83"/>
              <p:cNvSpPr>
                <a:spLocks noChangeShapeType="1"/>
              </p:cNvSpPr>
              <p:nvPr/>
            </p:nvSpPr>
            <p:spPr bwMode="auto">
              <a:xfrm>
                <a:off x="3269" y="2586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18" name="Line 84"/>
              <p:cNvSpPr>
                <a:spLocks noChangeShapeType="1"/>
              </p:cNvSpPr>
              <p:nvPr/>
            </p:nvSpPr>
            <p:spPr bwMode="auto">
              <a:xfrm>
                <a:off x="3269" y="2404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19" name="Line 85"/>
              <p:cNvSpPr>
                <a:spLocks noChangeShapeType="1"/>
              </p:cNvSpPr>
              <p:nvPr/>
            </p:nvSpPr>
            <p:spPr bwMode="auto">
              <a:xfrm>
                <a:off x="3269" y="2222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0" name="Line 86"/>
              <p:cNvSpPr>
                <a:spLocks noChangeShapeType="1"/>
              </p:cNvSpPr>
              <p:nvPr/>
            </p:nvSpPr>
            <p:spPr bwMode="auto">
              <a:xfrm>
                <a:off x="3269" y="2038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1" name="Line 87"/>
              <p:cNvSpPr>
                <a:spLocks noChangeShapeType="1"/>
              </p:cNvSpPr>
              <p:nvPr/>
            </p:nvSpPr>
            <p:spPr bwMode="auto">
              <a:xfrm>
                <a:off x="3269" y="1856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2" name="Line 88"/>
              <p:cNvSpPr>
                <a:spLocks noChangeShapeType="1"/>
              </p:cNvSpPr>
              <p:nvPr/>
            </p:nvSpPr>
            <p:spPr bwMode="auto">
              <a:xfrm>
                <a:off x="3269" y="1674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3" name="Line 89"/>
              <p:cNvSpPr>
                <a:spLocks noChangeShapeType="1"/>
              </p:cNvSpPr>
              <p:nvPr/>
            </p:nvSpPr>
            <p:spPr bwMode="auto">
              <a:xfrm>
                <a:off x="3269" y="1490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4" name="Line 90"/>
              <p:cNvSpPr>
                <a:spLocks noChangeShapeType="1"/>
              </p:cNvSpPr>
              <p:nvPr/>
            </p:nvSpPr>
            <p:spPr bwMode="auto">
              <a:xfrm>
                <a:off x="3269" y="1308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5" name="Line 91"/>
              <p:cNvSpPr>
                <a:spLocks noChangeShapeType="1"/>
              </p:cNvSpPr>
              <p:nvPr/>
            </p:nvSpPr>
            <p:spPr bwMode="auto">
              <a:xfrm>
                <a:off x="3269" y="1126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6" name="Line 92"/>
              <p:cNvSpPr>
                <a:spLocks noChangeShapeType="1"/>
              </p:cNvSpPr>
              <p:nvPr/>
            </p:nvSpPr>
            <p:spPr bwMode="auto">
              <a:xfrm>
                <a:off x="3269" y="942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7" name="Line 93"/>
              <p:cNvSpPr>
                <a:spLocks noChangeShapeType="1"/>
              </p:cNvSpPr>
              <p:nvPr/>
            </p:nvSpPr>
            <p:spPr bwMode="auto">
              <a:xfrm>
                <a:off x="3269" y="760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8" name="Line 94"/>
              <p:cNvSpPr>
                <a:spLocks noChangeShapeType="1"/>
              </p:cNvSpPr>
              <p:nvPr/>
            </p:nvSpPr>
            <p:spPr bwMode="auto">
              <a:xfrm>
                <a:off x="37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29" name="Line 95"/>
              <p:cNvSpPr>
                <a:spLocks noChangeShapeType="1"/>
              </p:cNvSpPr>
              <p:nvPr/>
            </p:nvSpPr>
            <p:spPr bwMode="auto">
              <a:xfrm>
                <a:off x="41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30" name="Line 96"/>
              <p:cNvSpPr>
                <a:spLocks noChangeShapeType="1"/>
              </p:cNvSpPr>
              <p:nvPr/>
            </p:nvSpPr>
            <p:spPr bwMode="auto">
              <a:xfrm>
                <a:off x="4557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31" name="Line 97"/>
              <p:cNvSpPr>
                <a:spLocks noChangeShapeType="1"/>
              </p:cNvSpPr>
              <p:nvPr/>
            </p:nvSpPr>
            <p:spPr bwMode="auto">
              <a:xfrm>
                <a:off x="4957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32" name="Rectangle 98"/>
              <p:cNvSpPr>
                <a:spLocks noChangeArrowheads="1"/>
              </p:cNvSpPr>
              <p:nvPr/>
            </p:nvSpPr>
            <p:spPr bwMode="auto">
              <a:xfrm>
                <a:off x="5527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33" name="Rectangle 99"/>
              <p:cNvSpPr>
                <a:spLocks noChangeArrowheads="1"/>
              </p:cNvSpPr>
              <p:nvPr/>
            </p:nvSpPr>
            <p:spPr bwMode="auto">
              <a:xfrm>
                <a:off x="5573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34" name="Line 100"/>
              <p:cNvSpPr>
                <a:spLocks noChangeShapeType="1"/>
              </p:cNvSpPr>
              <p:nvPr/>
            </p:nvSpPr>
            <p:spPr bwMode="auto">
              <a:xfrm>
                <a:off x="5557" y="2622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35" name="Rectangle 101"/>
              <p:cNvSpPr>
                <a:spLocks noChangeArrowheads="1"/>
              </p:cNvSpPr>
              <p:nvPr/>
            </p:nvSpPr>
            <p:spPr bwMode="auto">
              <a:xfrm>
                <a:off x="5325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36" name="Rectangle 102"/>
              <p:cNvSpPr>
                <a:spLocks noChangeArrowheads="1"/>
              </p:cNvSpPr>
              <p:nvPr/>
            </p:nvSpPr>
            <p:spPr bwMode="auto">
              <a:xfrm>
                <a:off x="5371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0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37" name="Line 103"/>
              <p:cNvSpPr>
                <a:spLocks noChangeShapeType="1"/>
              </p:cNvSpPr>
              <p:nvPr/>
            </p:nvSpPr>
            <p:spPr bwMode="auto">
              <a:xfrm>
                <a:off x="5357" y="2622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38" name="Rectangle 104"/>
              <p:cNvSpPr>
                <a:spLocks noChangeArrowheads="1"/>
              </p:cNvSpPr>
              <p:nvPr/>
            </p:nvSpPr>
            <p:spPr bwMode="auto">
              <a:xfrm>
                <a:off x="3539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3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39" name="Rectangle 105"/>
              <p:cNvSpPr>
                <a:spLocks noChangeArrowheads="1"/>
              </p:cNvSpPr>
              <p:nvPr/>
            </p:nvSpPr>
            <p:spPr bwMode="auto">
              <a:xfrm>
                <a:off x="3941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9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0" name="Rectangle 106"/>
              <p:cNvSpPr>
                <a:spLocks noChangeArrowheads="1"/>
              </p:cNvSpPr>
              <p:nvPr/>
            </p:nvSpPr>
            <p:spPr bwMode="auto">
              <a:xfrm>
                <a:off x="4323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1" name="Rectangle 107"/>
              <p:cNvSpPr>
                <a:spLocks noChangeArrowheads="1"/>
              </p:cNvSpPr>
              <p:nvPr/>
            </p:nvSpPr>
            <p:spPr bwMode="auto">
              <a:xfrm>
                <a:off x="4363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5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2" name="Rectangle 108"/>
              <p:cNvSpPr>
                <a:spLocks noChangeArrowheads="1"/>
              </p:cNvSpPr>
              <p:nvPr/>
            </p:nvSpPr>
            <p:spPr bwMode="auto">
              <a:xfrm>
                <a:off x="4723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3" name="Rectangle 109"/>
              <p:cNvSpPr>
                <a:spLocks noChangeArrowheads="1"/>
              </p:cNvSpPr>
              <p:nvPr/>
            </p:nvSpPr>
            <p:spPr bwMode="auto">
              <a:xfrm>
                <a:off x="4767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1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4" name="Rectangle 110"/>
              <p:cNvSpPr>
                <a:spLocks noChangeArrowheads="1"/>
              </p:cNvSpPr>
              <p:nvPr/>
            </p:nvSpPr>
            <p:spPr bwMode="auto">
              <a:xfrm>
                <a:off x="5125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2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5" name="Rectangle 111"/>
              <p:cNvSpPr>
                <a:spLocks noChangeArrowheads="1"/>
              </p:cNvSpPr>
              <p:nvPr/>
            </p:nvSpPr>
            <p:spPr bwMode="auto">
              <a:xfrm>
                <a:off x="5169" y="2674"/>
                <a:ext cx="45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33">
                    <a:solidFill>
                      <a:srgbClr val="000000"/>
                    </a:solidFill>
                  </a:rPr>
                  <a:t>7</a:t>
                </a:r>
                <a:endParaRPr lang="en-US" altLang="en-US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546" name="Line 112"/>
              <p:cNvSpPr>
                <a:spLocks noChangeShapeType="1"/>
              </p:cNvSpPr>
              <p:nvPr/>
            </p:nvSpPr>
            <p:spPr bwMode="auto">
              <a:xfrm>
                <a:off x="35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47" name="Line 113"/>
              <p:cNvSpPr>
                <a:spLocks noChangeShapeType="1"/>
              </p:cNvSpPr>
              <p:nvPr/>
            </p:nvSpPr>
            <p:spPr bwMode="auto">
              <a:xfrm>
                <a:off x="39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48" name="Line 114"/>
              <p:cNvSpPr>
                <a:spLocks noChangeShapeType="1"/>
              </p:cNvSpPr>
              <p:nvPr/>
            </p:nvSpPr>
            <p:spPr bwMode="auto">
              <a:xfrm>
                <a:off x="4359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49" name="Line 115"/>
              <p:cNvSpPr>
                <a:spLocks noChangeShapeType="1"/>
              </p:cNvSpPr>
              <p:nvPr/>
            </p:nvSpPr>
            <p:spPr bwMode="auto">
              <a:xfrm>
                <a:off x="4757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0" name="Line 116"/>
              <p:cNvSpPr>
                <a:spLocks noChangeShapeType="1"/>
              </p:cNvSpPr>
              <p:nvPr/>
            </p:nvSpPr>
            <p:spPr bwMode="auto">
              <a:xfrm>
                <a:off x="5157" y="262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1" name="Freeform 122"/>
              <p:cNvSpPr>
                <a:spLocks/>
              </p:cNvSpPr>
              <p:nvPr/>
            </p:nvSpPr>
            <p:spPr bwMode="auto">
              <a:xfrm>
                <a:off x="3349" y="74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8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2" name="Freeform 123"/>
              <p:cNvSpPr>
                <a:spLocks/>
              </p:cNvSpPr>
              <p:nvPr/>
            </p:nvSpPr>
            <p:spPr bwMode="auto">
              <a:xfrm>
                <a:off x="3355" y="74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8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3" name="Freeform 124"/>
              <p:cNvSpPr>
                <a:spLocks/>
              </p:cNvSpPr>
              <p:nvPr/>
            </p:nvSpPr>
            <p:spPr bwMode="auto">
              <a:xfrm>
                <a:off x="3357" y="748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8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8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4" name="Freeform 125"/>
              <p:cNvSpPr>
                <a:spLocks/>
              </p:cNvSpPr>
              <p:nvPr/>
            </p:nvSpPr>
            <p:spPr bwMode="auto">
              <a:xfrm>
                <a:off x="3435" y="76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5" name="Freeform 126"/>
              <p:cNvSpPr>
                <a:spLocks/>
              </p:cNvSpPr>
              <p:nvPr/>
            </p:nvSpPr>
            <p:spPr bwMode="auto">
              <a:xfrm>
                <a:off x="3443" y="76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6" name="Freeform 127"/>
              <p:cNvSpPr>
                <a:spLocks/>
              </p:cNvSpPr>
              <p:nvPr/>
            </p:nvSpPr>
            <p:spPr bwMode="auto">
              <a:xfrm>
                <a:off x="3443" y="774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4 h 22"/>
                  <a:gd name="T6" fmla="*/ 20 w 24"/>
                  <a:gd name="T7" fmla="*/ 18 h 22"/>
                  <a:gd name="T8" fmla="*/ 16 w 24"/>
                  <a:gd name="T9" fmla="*/ 20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0 h 22"/>
                  <a:gd name="T16" fmla="*/ 4 w 24"/>
                  <a:gd name="T17" fmla="*/ 18 h 22"/>
                  <a:gd name="T18" fmla="*/ 2 w 24"/>
                  <a:gd name="T19" fmla="*/ 14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7" name="Freeform 128"/>
              <p:cNvSpPr>
                <a:spLocks/>
              </p:cNvSpPr>
              <p:nvPr/>
            </p:nvSpPr>
            <p:spPr bwMode="auto">
              <a:xfrm>
                <a:off x="3461" y="782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18 w 22"/>
                  <a:gd name="T7" fmla="*/ 20 h 24"/>
                  <a:gd name="T8" fmla="*/ 16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6 w 22"/>
                  <a:gd name="T35" fmla="*/ 2 h 24"/>
                  <a:gd name="T36" fmla="*/ 18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8" name="Freeform 129"/>
              <p:cNvSpPr>
                <a:spLocks/>
              </p:cNvSpPr>
              <p:nvPr/>
            </p:nvSpPr>
            <p:spPr bwMode="auto">
              <a:xfrm>
                <a:off x="3469" y="78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4 h 22"/>
                  <a:gd name="T6" fmla="*/ 20 w 24"/>
                  <a:gd name="T7" fmla="*/ 18 h 22"/>
                  <a:gd name="T8" fmla="*/ 16 w 24"/>
                  <a:gd name="T9" fmla="*/ 20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0 h 22"/>
                  <a:gd name="T16" fmla="*/ 4 w 24"/>
                  <a:gd name="T17" fmla="*/ 18 h 22"/>
                  <a:gd name="T18" fmla="*/ 2 w 24"/>
                  <a:gd name="T19" fmla="*/ 14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59" name="Freeform 130"/>
              <p:cNvSpPr>
                <a:spLocks/>
              </p:cNvSpPr>
              <p:nvPr/>
            </p:nvSpPr>
            <p:spPr bwMode="auto">
              <a:xfrm>
                <a:off x="3489" y="798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4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4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0" name="Freeform 131"/>
              <p:cNvSpPr>
                <a:spLocks/>
              </p:cNvSpPr>
              <p:nvPr/>
            </p:nvSpPr>
            <p:spPr bwMode="auto">
              <a:xfrm>
                <a:off x="3513" y="814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1" name="Freeform 132"/>
              <p:cNvSpPr>
                <a:spLocks/>
              </p:cNvSpPr>
              <p:nvPr/>
            </p:nvSpPr>
            <p:spPr bwMode="auto">
              <a:xfrm>
                <a:off x="3543" y="830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20 w 22"/>
                  <a:gd name="T7" fmla="*/ 18 h 22"/>
                  <a:gd name="T8" fmla="*/ 16 w 22"/>
                  <a:gd name="T9" fmla="*/ 20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0 h 22"/>
                  <a:gd name="T16" fmla="*/ 4 w 22"/>
                  <a:gd name="T17" fmla="*/ 18 h 22"/>
                  <a:gd name="T18" fmla="*/ 2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2" name="Freeform 133"/>
              <p:cNvSpPr>
                <a:spLocks/>
              </p:cNvSpPr>
              <p:nvPr/>
            </p:nvSpPr>
            <p:spPr bwMode="auto">
              <a:xfrm>
                <a:off x="3547" y="830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20 w 22"/>
                  <a:gd name="T7" fmla="*/ 18 h 22"/>
                  <a:gd name="T8" fmla="*/ 16 w 22"/>
                  <a:gd name="T9" fmla="*/ 20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0 h 22"/>
                  <a:gd name="T16" fmla="*/ 4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3" name="Freeform 134"/>
              <p:cNvSpPr>
                <a:spLocks/>
              </p:cNvSpPr>
              <p:nvPr/>
            </p:nvSpPr>
            <p:spPr bwMode="auto">
              <a:xfrm>
                <a:off x="3721" y="914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4" name="Freeform 135"/>
              <p:cNvSpPr>
                <a:spLocks/>
              </p:cNvSpPr>
              <p:nvPr/>
            </p:nvSpPr>
            <p:spPr bwMode="auto">
              <a:xfrm>
                <a:off x="3857" y="1022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5" name="Freeform 136"/>
              <p:cNvSpPr>
                <a:spLocks/>
              </p:cNvSpPr>
              <p:nvPr/>
            </p:nvSpPr>
            <p:spPr bwMode="auto">
              <a:xfrm>
                <a:off x="3893" y="1038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6" name="Freeform 137"/>
              <p:cNvSpPr>
                <a:spLocks/>
              </p:cNvSpPr>
              <p:nvPr/>
            </p:nvSpPr>
            <p:spPr bwMode="auto">
              <a:xfrm>
                <a:off x="3899" y="1044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7" name="Freeform 138"/>
              <p:cNvSpPr>
                <a:spLocks/>
              </p:cNvSpPr>
              <p:nvPr/>
            </p:nvSpPr>
            <p:spPr bwMode="auto">
              <a:xfrm>
                <a:off x="3911" y="1044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18 w 22"/>
                  <a:gd name="T7" fmla="*/ 20 h 24"/>
                  <a:gd name="T8" fmla="*/ 16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6 w 22"/>
                  <a:gd name="T35" fmla="*/ 2 h 24"/>
                  <a:gd name="T36" fmla="*/ 18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8" name="Freeform 139"/>
              <p:cNvSpPr>
                <a:spLocks/>
              </p:cNvSpPr>
              <p:nvPr/>
            </p:nvSpPr>
            <p:spPr bwMode="auto">
              <a:xfrm>
                <a:off x="3943" y="1064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8 h 22"/>
                  <a:gd name="T26" fmla="*/ 2 w 22"/>
                  <a:gd name="T27" fmla="*/ 4 h 22"/>
                  <a:gd name="T28" fmla="*/ 6 w 22"/>
                  <a:gd name="T29" fmla="*/ 2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2 h 22"/>
                  <a:gd name="T36" fmla="*/ 18 w 22"/>
                  <a:gd name="T37" fmla="*/ 4 h 22"/>
                  <a:gd name="T38" fmla="*/ 20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69" name="Freeform 140"/>
              <p:cNvSpPr>
                <a:spLocks/>
              </p:cNvSpPr>
              <p:nvPr/>
            </p:nvSpPr>
            <p:spPr bwMode="auto">
              <a:xfrm>
                <a:off x="4107" y="1140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0" name="Freeform 141"/>
              <p:cNvSpPr>
                <a:spLocks/>
              </p:cNvSpPr>
              <p:nvPr/>
            </p:nvSpPr>
            <p:spPr bwMode="auto">
              <a:xfrm>
                <a:off x="4121" y="1148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18 w 22"/>
                  <a:gd name="T7" fmla="*/ 18 h 22"/>
                  <a:gd name="T8" fmla="*/ 16 w 22"/>
                  <a:gd name="T9" fmla="*/ 20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1" name="Freeform 142"/>
              <p:cNvSpPr>
                <a:spLocks/>
              </p:cNvSpPr>
              <p:nvPr/>
            </p:nvSpPr>
            <p:spPr bwMode="auto">
              <a:xfrm>
                <a:off x="4147" y="116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2" name="Freeform 143"/>
              <p:cNvSpPr>
                <a:spLocks/>
              </p:cNvSpPr>
              <p:nvPr/>
            </p:nvSpPr>
            <p:spPr bwMode="auto">
              <a:xfrm>
                <a:off x="4227" y="1204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8 h 22"/>
                  <a:gd name="T26" fmla="*/ 4 w 24"/>
                  <a:gd name="T27" fmla="*/ 4 h 22"/>
                  <a:gd name="T28" fmla="*/ 8 w 24"/>
                  <a:gd name="T29" fmla="*/ 2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2 h 22"/>
                  <a:gd name="T36" fmla="*/ 20 w 24"/>
                  <a:gd name="T37" fmla="*/ 4 h 22"/>
                  <a:gd name="T38" fmla="*/ 22 w 24"/>
                  <a:gd name="T39" fmla="*/ 8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3" name="Freeform 144"/>
              <p:cNvSpPr>
                <a:spLocks/>
              </p:cNvSpPr>
              <p:nvPr/>
            </p:nvSpPr>
            <p:spPr bwMode="auto">
              <a:xfrm>
                <a:off x="4267" y="121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4" name="Freeform 145"/>
              <p:cNvSpPr>
                <a:spLocks/>
              </p:cNvSpPr>
              <p:nvPr/>
            </p:nvSpPr>
            <p:spPr bwMode="auto">
              <a:xfrm>
                <a:off x="4287" y="1228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5" name="Freeform 146"/>
              <p:cNvSpPr>
                <a:spLocks/>
              </p:cNvSpPr>
              <p:nvPr/>
            </p:nvSpPr>
            <p:spPr bwMode="auto">
              <a:xfrm>
                <a:off x="4293" y="123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20 w 22"/>
                  <a:gd name="T7" fmla="*/ 18 h 22"/>
                  <a:gd name="T8" fmla="*/ 16 w 22"/>
                  <a:gd name="T9" fmla="*/ 20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0 h 22"/>
                  <a:gd name="T16" fmla="*/ 4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6" name="Freeform 147"/>
              <p:cNvSpPr>
                <a:spLocks/>
              </p:cNvSpPr>
              <p:nvPr/>
            </p:nvSpPr>
            <p:spPr bwMode="auto">
              <a:xfrm>
                <a:off x="4335" y="1260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7" name="Freeform 148"/>
              <p:cNvSpPr>
                <a:spLocks/>
              </p:cNvSpPr>
              <p:nvPr/>
            </p:nvSpPr>
            <p:spPr bwMode="auto">
              <a:xfrm>
                <a:off x="4339" y="1272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8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8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8" name="Freeform 149"/>
              <p:cNvSpPr>
                <a:spLocks/>
              </p:cNvSpPr>
              <p:nvPr/>
            </p:nvSpPr>
            <p:spPr bwMode="auto">
              <a:xfrm>
                <a:off x="4405" y="1300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79" name="Freeform 150"/>
              <p:cNvSpPr>
                <a:spLocks/>
              </p:cNvSpPr>
              <p:nvPr/>
            </p:nvSpPr>
            <p:spPr bwMode="auto">
              <a:xfrm>
                <a:off x="4421" y="1300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0" name="Freeform 151"/>
              <p:cNvSpPr>
                <a:spLocks/>
              </p:cNvSpPr>
              <p:nvPr/>
            </p:nvSpPr>
            <p:spPr bwMode="auto">
              <a:xfrm>
                <a:off x="4425" y="1302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1" name="Freeform 152"/>
              <p:cNvSpPr>
                <a:spLocks/>
              </p:cNvSpPr>
              <p:nvPr/>
            </p:nvSpPr>
            <p:spPr bwMode="auto">
              <a:xfrm>
                <a:off x="4433" y="130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2" name="Freeform 153"/>
              <p:cNvSpPr>
                <a:spLocks/>
              </p:cNvSpPr>
              <p:nvPr/>
            </p:nvSpPr>
            <p:spPr bwMode="auto">
              <a:xfrm>
                <a:off x="4459" y="131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3" name="Freeform 154"/>
              <p:cNvSpPr>
                <a:spLocks/>
              </p:cNvSpPr>
              <p:nvPr/>
            </p:nvSpPr>
            <p:spPr bwMode="auto">
              <a:xfrm>
                <a:off x="4489" y="1314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4" name="Freeform 155"/>
              <p:cNvSpPr>
                <a:spLocks/>
              </p:cNvSpPr>
              <p:nvPr/>
            </p:nvSpPr>
            <p:spPr bwMode="auto">
              <a:xfrm>
                <a:off x="4505" y="1318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5" name="Freeform 156"/>
              <p:cNvSpPr>
                <a:spLocks/>
              </p:cNvSpPr>
              <p:nvPr/>
            </p:nvSpPr>
            <p:spPr bwMode="auto">
              <a:xfrm>
                <a:off x="4517" y="1318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6" name="Freeform 157"/>
              <p:cNvSpPr>
                <a:spLocks/>
              </p:cNvSpPr>
              <p:nvPr/>
            </p:nvSpPr>
            <p:spPr bwMode="auto">
              <a:xfrm>
                <a:off x="4533" y="1334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7" name="Freeform 158"/>
              <p:cNvSpPr>
                <a:spLocks/>
              </p:cNvSpPr>
              <p:nvPr/>
            </p:nvSpPr>
            <p:spPr bwMode="auto">
              <a:xfrm>
                <a:off x="4573" y="1344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8 h 22"/>
                  <a:gd name="T26" fmla="*/ 2 w 22"/>
                  <a:gd name="T27" fmla="*/ 4 h 22"/>
                  <a:gd name="T28" fmla="*/ 6 w 22"/>
                  <a:gd name="T29" fmla="*/ 2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2 h 22"/>
                  <a:gd name="T36" fmla="*/ 18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8" name="Freeform 159"/>
              <p:cNvSpPr>
                <a:spLocks/>
              </p:cNvSpPr>
              <p:nvPr/>
            </p:nvSpPr>
            <p:spPr bwMode="auto">
              <a:xfrm>
                <a:off x="4589" y="1344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8 h 22"/>
                  <a:gd name="T26" fmla="*/ 2 w 22"/>
                  <a:gd name="T27" fmla="*/ 4 h 22"/>
                  <a:gd name="T28" fmla="*/ 6 w 22"/>
                  <a:gd name="T29" fmla="*/ 2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2 h 22"/>
                  <a:gd name="T36" fmla="*/ 18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89" name="Freeform 160"/>
              <p:cNvSpPr>
                <a:spLocks/>
              </p:cNvSpPr>
              <p:nvPr/>
            </p:nvSpPr>
            <p:spPr bwMode="auto">
              <a:xfrm>
                <a:off x="4597" y="1348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0" name="Freeform 161"/>
              <p:cNvSpPr>
                <a:spLocks/>
              </p:cNvSpPr>
              <p:nvPr/>
            </p:nvSpPr>
            <p:spPr bwMode="auto">
              <a:xfrm>
                <a:off x="4621" y="1352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1" name="Freeform 162"/>
              <p:cNvSpPr>
                <a:spLocks/>
              </p:cNvSpPr>
              <p:nvPr/>
            </p:nvSpPr>
            <p:spPr bwMode="auto">
              <a:xfrm>
                <a:off x="4633" y="1366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18 w 22"/>
                  <a:gd name="T7" fmla="*/ 20 h 24"/>
                  <a:gd name="T8" fmla="*/ 16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6 w 22"/>
                  <a:gd name="T35" fmla="*/ 2 h 24"/>
                  <a:gd name="T36" fmla="*/ 18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2" name="Freeform 163"/>
              <p:cNvSpPr>
                <a:spLocks/>
              </p:cNvSpPr>
              <p:nvPr/>
            </p:nvSpPr>
            <p:spPr bwMode="auto">
              <a:xfrm>
                <a:off x="4635" y="137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3" name="Freeform 164"/>
              <p:cNvSpPr>
                <a:spLocks/>
              </p:cNvSpPr>
              <p:nvPr/>
            </p:nvSpPr>
            <p:spPr bwMode="auto">
              <a:xfrm>
                <a:off x="4651" y="1374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4" name="Freeform 165"/>
              <p:cNvSpPr>
                <a:spLocks/>
              </p:cNvSpPr>
              <p:nvPr/>
            </p:nvSpPr>
            <p:spPr bwMode="auto">
              <a:xfrm>
                <a:off x="4655" y="1374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5" name="Freeform 166"/>
              <p:cNvSpPr>
                <a:spLocks/>
              </p:cNvSpPr>
              <p:nvPr/>
            </p:nvSpPr>
            <p:spPr bwMode="auto">
              <a:xfrm>
                <a:off x="4671" y="138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6" name="Freeform 167"/>
              <p:cNvSpPr>
                <a:spLocks/>
              </p:cNvSpPr>
              <p:nvPr/>
            </p:nvSpPr>
            <p:spPr bwMode="auto">
              <a:xfrm>
                <a:off x="4675" y="138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7" name="Freeform 168"/>
              <p:cNvSpPr>
                <a:spLocks/>
              </p:cNvSpPr>
              <p:nvPr/>
            </p:nvSpPr>
            <p:spPr bwMode="auto">
              <a:xfrm>
                <a:off x="4679" y="138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8" name="Freeform 169"/>
              <p:cNvSpPr>
                <a:spLocks/>
              </p:cNvSpPr>
              <p:nvPr/>
            </p:nvSpPr>
            <p:spPr bwMode="auto">
              <a:xfrm>
                <a:off x="4693" y="1384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599" name="Freeform 170"/>
              <p:cNvSpPr>
                <a:spLocks/>
              </p:cNvSpPr>
              <p:nvPr/>
            </p:nvSpPr>
            <p:spPr bwMode="auto">
              <a:xfrm>
                <a:off x="4703" y="1388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0" name="Freeform 171"/>
              <p:cNvSpPr>
                <a:spLocks/>
              </p:cNvSpPr>
              <p:nvPr/>
            </p:nvSpPr>
            <p:spPr bwMode="auto">
              <a:xfrm>
                <a:off x="4709" y="1392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1" name="Freeform 172"/>
              <p:cNvSpPr>
                <a:spLocks/>
              </p:cNvSpPr>
              <p:nvPr/>
            </p:nvSpPr>
            <p:spPr bwMode="auto">
              <a:xfrm>
                <a:off x="4715" y="1396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2" name="Freeform 173"/>
              <p:cNvSpPr>
                <a:spLocks/>
              </p:cNvSpPr>
              <p:nvPr/>
            </p:nvSpPr>
            <p:spPr bwMode="auto">
              <a:xfrm>
                <a:off x="4719" y="1400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3" name="Freeform 174"/>
              <p:cNvSpPr>
                <a:spLocks/>
              </p:cNvSpPr>
              <p:nvPr/>
            </p:nvSpPr>
            <p:spPr bwMode="auto">
              <a:xfrm>
                <a:off x="4727" y="140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4" name="Freeform 175"/>
              <p:cNvSpPr>
                <a:spLocks/>
              </p:cNvSpPr>
              <p:nvPr/>
            </p:nvSpPr>
            <p:spPr bwMode="auto">
              <a:xfrm>
                <a:off x="4739" y="1414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8 h 22"/>
                  <a:gd name="T26" fmla="*/ 4 w 24"/>
                  <a:gd name="T27" fmla="*/ 4 h 22"/>
                  <a:gd name="T28" fmla="*/ 8 w 24"/>
                  <a:gd name="T29" fmla="*/ 2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2 h 22"/>
                  <a:gd name="T36" fmla="*/ 20 w 24"/>
                  <a:gd name="T37" fmla="*/ 4 h 22"/>
                  <a:gd name="T38" fmla="*/ 22 w 24"/>
                  <a:gd name="T39" fmla="*/ 8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5" name="Freeform 176"/>
              <p:cNvSpPr>
                <a:spLocks/>
              </p:cNvSpPr>
              <p:nvPr/>
            </p:nvSpPr>
            <p:spPr bwMode="auto">
              <a:xfrm>
                <a:off x="4743" y="141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6" name="Freeform 177"/>
              <p:cNvSpPr>
                <a:spLocks/>
              </p:cNvSpPr>
              <p:nvPr/>
            </p:nvSpPr>
            <p:spPr bwMode="auto">
              <a:xfrm>
                <a:off x="4747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7" name="Freeform 178"/>
              <p:cNvSpPr>
                <a:spLocks/>
              </p:cNvSpPr>
              <p:nvPr/>
            </p:nvSpPr>
            <p:spPr bwMode="auto">
              <a:xfrm>
                <a:off x="4757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8" name="Freeform 179"/>
              <p:cNvSpPr>
                <a:spLocks/>
              </p:cNvSpPr>
              <p:nvPr/>
            </p:nvSpPr>
            <p:spPr bwMode="auto">
              <a:xfrm>
                <a:off x="4761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09" name="Freeform 180"/>
              <p:cNvSpPr>
                <a:spLocks/>
              </p:cNvSpPr>
              <p:nvPr/>
            </p:nvSpPr>
            <p:spPr bwMode="auto">
              <a:xfrm>
                <a:off x="4765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0" name="Freeform 181"/>
              <p:cNvSpPr>
                <a:spLocks/>
              </p:cNvSpPr>
              <p:nvPr/>
            </p:nvSpPr>
            <p:spPr bwMode="auto">
              <a:xfrm>
                <a:off x="4775" y="141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1" name="Freeform 182"/>
              <p:cNvSpPr>
                <a:spLocks/>
              </p:cNvSpPr>
              <p:nvPr/>
            </p:nvSpPr>
            <p:spPr bwMode="auto">
              <a:xfrm>
                <a:off x="4779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2" name="Freeform 183"/>
              <p:cNvSpPr>
                <a:spLocks/>
              </p:cNvSpPr>
              <p:nvPr/>
            </p:nvSpPr>
            <p:spPr bwMode="auto">
              <a:xfrm>
                <a:off x="4783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3" name="Freeform 184"/>
              <p:cNvSpPr>
                <a:spLocks/>
              </p:cNvSpPr>
              <p:nvPr/>
            </p:nvSpPr>
            <p:spPr bwMode="auto">
              <a:xfrm>
                <a:off x="4787" y="141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4" name="Freeform 185"/>
              <p:cNvSpPr>
                <a:spLocks/>
              </p:cNvSpPr>
              <p:nvPr/>
            </p:nvSpPr>
            <p:spPr bwMode="auto">
              <a:xfrm>
                <a:off x="4791" y="141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5" name="Freeform 186"/>
              <p:cNvSpPr>
                <a:spLocks/>
              </p:cNvSpPr>
              <p:nvPr/>
            </p:nvSpPr>
            <p:spPr bwMode="auto">
              <a:xfrm>
                <a:off x="4795" y="141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6" name="Freeform 187"/>
              <p:cNvSpPr>
                <a:spLocks/>
              </p:cNvSpPr>
              <p:nvPr/>
            </p:nvSpPr>
            <p:spPr bwMode="auto">
              <a:xfrm>
                <a:off x="4799" y="142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18 w 22"/>
                  <a:gd name="T7" fmla="*/ 18 h 22"/>
                  <a:gd name="T8" fmla="*/ 16 w 22"/>
                  <a:gd name="T9" fmla="*/ 20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7" name="Freeform 188"/>
              <p:cNvSpPr>
                <a:spLocks/>
              </p:cNvSpPr>
              <p:nvPr/>
            </p:nvSpPr>
            <p:spPr bwMode="auto">
              <a:xfrm>
                <a:off x="4801" y="1426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4 h 22"/>
                  <a:gd name="T6" fmla="*/ 20 w 24"/>
                  <a:gd name="T7" fmla="*/ 18 h 22"/>
                  <a:gd name="T8" fmla="*/ 16 w 24"/>
                  <a:gd name="T9" fmla="*/ 20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0 h 22"/>
                  <a:gd name="T16" fmla="*/ 4 w 24"/>
                  <a:gd name="T17" fmla="*/ 18 h 22"/>
                  <a:gd name="T18" fmla="*/ 2 w 24"/>
                  <a:gd name="T19" fmla="*/ 14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8" name="Freeform 189"/>
              <p:cNvSpPr>
                <a:spLocks/>
              </p:cNvSpPr>
              <p:nvPr/>
            </p:nvSpPr>
            <p:spPr bwMode="auto">
              <a:xfrm>
                <a:off x="4809" y="142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20 w 22"/>
                  <a:gd name="T7" fmla="*/ 18 h 22"/>
                  <a:gd name="T8" fmla="*/ 16 w 22"/>
                  <a:gd name="T9" fmla="*/ 20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0 h 22"/>
                  <a:gd name="T16" fmla="*/ 4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19" name="Freeform 190"/>
              <p:cNvSpPr>
                <a:spLocks/>
              </p:cNvSpPr>
              <p:nvPr/>
            </p:nvSpPr>
            <p:spPr bwMode="auto">
              <a:xfrm>
                <a:off x="4819" y="1426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8 h 22"/>
                  <a:gd name="T26" fmla="*/ 4 w 22"/>
                  <a:gd name="T27" fmla="*/ 4 h 22"/>
                  <a:gd name="T28" fmla="*/ 8 w 22"/>
                  <a:gd name="T29" fmla="*/ 2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2 h 22"/>
                  <a:gd name="T36" fmla="*/ 20 w 22"/>
                  <a:gd name="T37" fmla="*/ 4 h 22"/>
                  <a:gd name="T38" fmla="*/ 22 w 22"/>
                  <a:gd name="T39" fmla="*/ 8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0" name="Freeform 191"/>
              <p:cNvSpPr>
                <a:spLocks/>
              </p:cNvSpPr>
              <p:nvPr/>
            </p:nvSpPr>
            <p:spPr bwMode="auto">
              <a:xfrm>
                <a:off x="4823" y="1432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1" name="Freeform 192"/>
              <p:cNvSpPr>
                <a:spLocks/>
              </p:cNvSpPr>
              <p:nvPr/>
            </p:nvSpPr>
            <p:spPr bwMode="auto">
              <a:xfrm>
                <a:off x="4833" y="1436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8 w 22"/>
                  <a:gd name="T15" fmla="*/ 22 h 24"/>
                  <a:gd name="T16" fmla="*/ 4 w 22"/>
                  <a:gd name="T17" fmla="*/ 20 h 24"/>
                  <a:gd name="T18" fmla="*/ 2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2 w 22"/>
                  <a:gd name="T25" fmla="*/ 8 h 24"/>
                  <a:gd name="T26" fmla="*/ 4 w 22"/>
                  <a:gd name="T27" fmla="*/ 4 h 24"/>
                  <a:gd name="T28" fmla="*/ 8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2" name="Freeform 193"/>
              <p:cNvSpPr>
                <a:spLocks/>
              </p:cNvSpPr>
              <p:nvPr/>
            </p:nvSpPr>
            <p:spPr bwMode="auto">
              <a:xfrm>
                <a:off x="4837" y="1436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3" name="Freeform 194"/>
              <p:cNvSpPr>
                <a:spLocks/>
              </p:cNvSpPr>
              <p:nvPr/>
            </p:nvSpPr>
            <p:spPr bwMode="auto">
              <a:xfrm>
                <a:off x="4841" y="1436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4" name="Freeform 195"/>
              <p:cNvSpPr>
                <a:spLocks/>
              </p:cNvSpPr>
              <p:nvPr/>
            </p:nvSpPr>
            <p:spPr bwMode="auto">
              <a:xfrm>
                <a:off x="4849" y="1440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8 w 22"/>
                  <a:gd name="T15" fmla="*/ 22 h 24"/>
                  <a:gd name="T16" fmla="*/ 4 w 22"/>
                  <a:gd name="T17" fmla="*/ 20 h 24"/>
                  <a:gd name="T18" fmla="*/ 2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2 w 22"/>
                  <a:gd name="T25" fmla="*/ 8 h 24"/>
                  <a:gd name="T26" fmla="*/ 4 w 22"/>
                  <a:gd name="T27" fmla="*/ 4 h 24"/>
                  <a:gd name="T28" fmla="*/ 8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5" name="Freeform 196"/>
              <p:cNvSpPr>
                <a:spLocks/>
              </p:cNvSpPr>
              <p:nvPr/>
            </p:nvSpPr>
            <p:spPr bwMode="auto">
              <a:xfrm>
                <a:off x="4863" y="1440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0 w 22"/>
                  <a:gd name="T5" fmla="*/ 16 h 24"/>
                  <a:gd name="T6" fmla="*/ 18 w 22"/>
                  <a:gd name="T7" fmla="*/ 20 h 24"/>
                  <a:gd name="T8" fmla="*/ 14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4 w 22"/>
                  <a:gd name="T35" fmla="*/ 2 h 24"/>
                  <a:gd name="T36" fmla="*/ 18 w 22"/>
                  <a:gd name="T37" fmla="*/ 4 h 24"/>
                  <a:gd name="T38" fmla="*/ 20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6" name="Freeform 197"/>
              <p:cNvSpPr>
                <a:spLocks/>
              </p:cNvSpPr>
              <p:nvPr/>
            </p:nvSpPr>
            <p:spPr bwMode="auto">
              <a:xfrm>
                <a:off x="4865" y="144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7" name="Freeform 198"/>
              <p:cNvSpPr>
                <a:spLocks/>
              </p:cNvSpPr>
              <p:nvPr/>
            </p:nvSpPr>
            <p:spPr bwMode="auto">
              <a:xfrm>
                <a:off x="4871" y="1446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8" name="Freeform 199"/>
              <p:cNvSpPr>
                <a:spLocks/>
              </p:cNvSpPr>
              <p:nvPr/>
            </p:nvSpPr>
            <p:spPr bwMode="auto">
              <a:xfrm>
                <a:off x="4879" y="1446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18 w 22"/>
                  <a:gd name="T7" fmla="*/ 20 h 24"/>
                  <a:gd name="T8" fmla="*/ 16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6 w 22"/>
                  <a:gd name="T35" fmla="*/ 2 h 24"/>
                  <a:gd name="T36" fmla="*/ 18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29" name="Freeform 200"/>
              <p:cNvSpPr>
                <a:spLocks/>
              </p:cNvSpPr>
              <p:nvPr/>
            </p:nvSpPr>
            <p:spPr bwMode="auto">
              <a:xfrm>
                <a:off x="4883" y="1446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0 w 22"/>
                  <a:gd name="T5" fmla="*/ 16 h 24"/>
                  <a:gd name="T6" fmla="*/ 18 w 22"/>
                  <a:gd name="T7" fmla="*/ 20 h 24"/>
                  <a:gd name="T8" fmla="*/ 14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4 w 22"/>
                  <a:gd name="T35" fmla="*/ 2 h 24"/>
                  <a:gd name="T36" fmla="*/ 18 w 22"/>
                  <a:gd name="T37" fmla="*/ 4 h 24"/>
                  <a:gd name="T38" fmla="*/ 20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30" name="Freeform 201"/>
              <p:cNvSpPr>
                <a:spLocks/>
              </p:cNvSpPr>
              <p:nvPr/>
            </p:nvSpPr>
            <p:spPr bwMode="auto">
              <a:xfrm>
                <a:off x="4891" y="1446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31" name="Freeform 202"/>
              <p:cNvSpPr>
                <a:spLocks/>
              </p:cNvSpPr>
              <p:nvPr/>
            </p:nvSpPr>
            <p:spPr bwMode="auto">
              <a:xfrm>
                <a:off x="4897" y="1446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2 w 22"/>
                  <a:gd name="T5" fmla="*/ 16 h 24"/>
                  <a:gd name="T6" fmla="*/ 20 w 22"/>
                  <a:gd name="T7" fmla="*/ 20 h 24"/>
                  <a:gd name="T8" fmla="*/ 16 w 22"/>
                  <a:gd name="T9" fmla="*/ 22 h 24"/>
                  <a:gd name="T10" fmla="*/ 12 w 22"/>
                  <a:gd name="T11" fmla="*/ 24 h 24"/>
                  <a:gd name="T12" fmla="*/ 12 w 22"/>
                  <a:gd name="T13" fmla="*/ 24 h 24"/>
                  <a:gd name="T14" fmla="*/ 6 w 22"/>
                  <a:gd name="T15" fmla="*/ 22 h 24"/>
                  <a:gd name="T16" fmla="*/ 4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4 w 22"/>
                  <a:gd name="T27" fmla="*/ 4 h 24"/>
                  <a:gd name="T28" fmla="*/ 6 w 22"/>
                  <a:gd name="T29" fmla="*/ 2 h 24"/>
                  <a:gd name="T30" fmla="*/ 12 w 22"/>
                  <a:gd name="T31" fmla="*/ 0 h 24"/>
                  <a:gd name="T32" fmla="*/ 12 w 22"/>
                  <a:gd name="T33" fmla="*/ 0 h 24"/>
                  <a:gd name="T34" fmla="*/ 16 w 22"/>
                  <a:gd name="T35" fmla="*/ 2 h 24"/>
                  <a:gd name="T36" fmla="*/ 20 w 22"/>
                  <a:gd name="T37" fmla="*/ 4 h 24"/>
                  <a:gd name="T38" fmla="*/ 22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32" name="Freeform 203"/>
              <p:cNvSpPr>
                <a:spLocks/>
              </p:cNvSpPr>
              <p:nvPr/>
            </p:nvSpPr>
            <p:spPr bwMode="auto">
              <a:xfrm>
                <a:off x="4899" y="1446"/>
                <a:ext cx="24" cy="24"/>
              </a:xfrm>
              <a:custGeom>
                <a:avLst/>
                <a:gdLst>
                  <a:gd name="T0" fmla="*/ 24 w 24"/>
                  <a:gd name="T1" fmla="*/ 12 h 24"/>
                  <a:gd name="T2" fmla="*/ 24 w 24"/>
                  <a:gd name="T3" fmla="*/ 12 h 24"/>
                  <a:gd name="T4" fmla="*/ 22 w 24"/>
                  <a:gd name="T5" fmla="*/ 16 h 24"/>
                  <a:gd name="T6" fmla="*/ 20 w 24"/>
                  <a:gd name="T7" fmla="*/ 20 h 24"/>
                  <a:gd name="T8" fmla="*/ 16 w 24"/>
                  <a:gd name="T9" fmla="*/ 22 h 24"/>
                  <a:gd name="T10" fmla="*/ 12 w 24"/>
                  <a:gd name="T11" fmla="*/ 24 h 24"/>
                  <a:gd name="T12" fmla="*/ 12 w 24"/>
                  <a:gd name="T13" fmla="*/ 24 h 24"/>
                  <a:gd name="T14" fmla="*/ 8 w 24"/>
                  <a:gd name="T15" fmla="*/ 22 h 24"/>
                  <a:gd name="T16" fmla="*/ 4 w 24"/>
                  <a:gd name="T17" fmla="*/ 20 h 24"/>
                  <a:gd name="T18" fmla="*/ 2 w 24"/>
                  <a:gd name="T19" fmla="*/ 16 h 24"/>
                  <a:gd name="T20" fmla="*/ 0 w 24"/>
                  <a:gd name="T21" fmla="*/ 12 h 24"/>
                  <a:gd name="T22" fmla="*/ 0 w 24"/>
                  <a:gd name="T23" fmla="*/ 12 h 24"/>
                  <a:gd name="T24" fmla="*/ 2 w 24"/>
                  <a:gd name="T25" fmla="*/ 8 h 24"/>
                  <a:gd name="T26" fmla="*/ 4 w 24"/>
                  <a:gd name="T27" fmla="*/ 4 h 24"/>
                  <a:gd name="T28" fmla="*/ 8 w 24"/>
                  <a:gd name="T29" fmla="*/ 2 h 24"/>
                  <a:gd name="T30" fmla="*/ 12 w 24"/>
                  <a:gd name="T31" fmla="*/ 0 h 24"/>
                  <a:gd name="T32" fmla="*/ 12 w 24"/>
                  <a:gd name="T33" fmla="*/ 0 h 24"/>
                  <a:gd name="T34" fmla="*/ 16 w 24"/>
                  <a:gd name="T35" fmla="*/ 2 h 24"/>
                  <a:gd name="T36" fmla="*/ 20 w 24"/>
                  <a:gd name="T37" fmla="*/ 4 h 24"/>
                  <a:gd name="T38" fmla="*/ 22 w 24"/>
                  <a:gd name="T39" fmla="*/ 8 h 24"/>
                  <a:gd name="T40" fmla="*/ 24 w 24"/>
                  <a:gd name="T41" fmla="*/ 12 h 24"/>
                  <a:gd name="T42" fmla="*/ 24 w 24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633" name="Freeform 204"/>
              <p:cNvSpPr>
                <a:spLocks/>
              </p:cNvSpPr>
              <p:nvPr/>
            </p:nvSpPr>
            <p:spPr bwMode="auto">
              <a:xfrm>
                <a:off x="4901" y="1454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</p:grpSp>
        <p:grpSp>
          <p:nvGrpSpPr>
            <p:cNvPr id="49215" name="Group 406"/>
            <p:cNvGrpSpPr>
              <a:grpSpLocks/>
            </p:cNvGrpSpPr>
            <p:nvPr/>
          </p:nvGrpSpPr>
          <p:grpSpPr bwMode="auto">
            <a:xfrm>
              <a:off x="3349" y="748"/>
              <a:ext cx="2208" cy="1838"/>
              <a:chOff x="3349" y="748"/>
              <a:chExt cx="2208" cy="1838"/>
            </a:xfrm>
          </p:grpSpPr>
          <p:sp>
            <p:nvSpPr>
              <p:cNvPr id="49274" name="Freeform 206"/>
              <p:cNvSpPr>
                <a:spLocks/>
              </p:cNvSpPr>
              <p:nvPr/>
            </p:nvSpPr>
            <p:spPr bwMode="auto">
              <a:xfrm>
                <a:off x="4905" y="1454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75" name="Freeform 207"/>
              <p:cNvSpPr>
                <a:spLocks/>
              </p:cNvSpPr>
              <p:nvPr/>
            </p:nvSpPr>
            <p:spPr bwMode="auto">
              <a:xfrm>
                <a:off x="4907" y="1454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76" name="Freeform 208"/>
              <p:cNvSpPr>
                <a:spLocks/>
              </p:cNvSpPr>
              <p:nvPr/>
            </p:nvSpPr>
            <p:spPr bwMode="auto">
              <a:xfrm>
                <a:off x="4911" y="1454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77" name="Freeform 209"/>
              <p:cNvSpPr>
                <a:spLocks/>
              </p:cNvSpPr>
              <p:nvPr/>
            </p:nvSpPr>
            <p:spPr bwMode="auto">
              <a:xfrm>
                <a:off x="4915" y="1454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78" name="Freeform 210"/>
              <p:cNvSpPr>
                <a:spLocks/>
              </p:cNvSpPr>
              <p:nvPr/>
            </p:nvSpPr>
            <p:spPr bwMode="auto">
              <a:xfrm>
                <a:off x="4929" y="1458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18 w 22"/>
                  <a:gd name="T7" fmla="*/ 18 h 22"/>
                  <a:gd name="T8" fmla="*/ 16 w 22"/>
                  <a:gd name="T9" fmla="*/ 20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79" name="Freeform 211"/>
              <p:cNvSpPr>
                <a:spLocks/>
              </p:cNvSpPr>
              <p:nvPr/>
            </p:nvSpPr>
            <p:spPr bwMode="auto">
              <a:xfrm>
                <a:off x="4931" y="1458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4 h 22"/>
                  <a:gd name="T6" fmla="*/ 20 w 24"/>
                  <a:gd name="T7" fmla="*/ 18 h 22"/>
                  <a:gd name="T8" fmla="*/ 16 w 24"/>
                  <a:gd name="T9" fmla="*/ 20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0 h 22"/>
                  <a:gd name="T16" fmla="*/ 4 w 24"/>
                  <a:gd name="T17" fmla="*/ 18 h 22"/>
                  <a:gd name="T18" fmla="*/ 2 w 24"/>
                  <a:gd name="T19" fmla="*/ 14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0" name="Freeform 212"/>
              <p:cNvSpPr>
                <a:spLocks/>
              </p:cNvSpPr>
              <p:nvPr/>
            </p:nvSpPr>
            <p:spPr bwMode="auto">
              <a:xfrm>
                <a:off x="4937" y="1458"/>
                <a:ext cx="22" cy="24"/>
              </a:xfrm>
              <a:custGeom>
                <a:avLst/>
                <a:gdLst>
                  <a:gd name="T0" fmla="*/ 22 w 22"/>
                  <a:gd name="T1" fmla="*/ 12 h 24"/>
                  <a:gd name="T2" fmla="*/ 22 w 22"/>
                  <a:gd name="T3" fmla="*/ 12 h 24"/>
                  <a:gd name="T4" fmla="*/ 20 w 22"/>
                  <a:gd name="T5" fmla="*/ 16 h 24"/>
                  <a:gd name="T6" fmla="*/ 18 w 22"/>
                  <a:gd name="T7" fmla="*/ 20 h 24"/>
                  <a:gd name="T8" fmla="*/ 14 w 22"/>
                  <a:gd name="T9" fmla="*/ 22 h 24"/>
                  <a:gd name="T10" fmla="*/ 10 w 22"/>
                  <a:gd name="T11" fmla="*/ 24 h 24"/>
                  <a:gd name="T12" fmla="*/ 10 w 22"/>
                  <a:gd name="T13" fmla="*/ 24 h 24"/>
                  <a:gd name="T14" fmla="*/ 6 w 22"/>
                  <a:gd name="T15" fmla="*/ 22 h 24"/>
                  <a:gd name="T16" fmla="*/ 2 w 22"/>
                  <a:gd name="T17" fmla="*/ 20 h 24"/>
                  <a:gd name="T18" fmla="*/ 0 w 22"/>
                  <a:gd name="T19" fmla="*/ 16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8 h 24"/>
                  <a:gd name="T26" fmla="*/ 2 w 22"/>
                  <a:gd name="T27" fmla="*/ 4 h 24"/>
                  <a:gd name="T28" fmla="*/ 6 w 22"/>
                  <a:gd name="T29" fmla="*/ 2 h 24"/>
                  <a:gd name="T30" fmla="*/ 10 w 22"/>
                  <a:gd name="T31" fmla="*/ 0 h 24"/>
                  <a:gd name="T32" fmla="*/ 10 w 22"/>
                  <a:gd name="T33" fmla="*/ 0 h 24"/>
                  <a:gd name="T34" fmla="*/ 14 w 22"/>
                  <a:gd name="T35" fmla="*/ 2 h 24"/>
                  <a:gd name="T36" fmla="*/ 18 w 22"/>
                  <a:gd name="T37" fmla="*/ 4 h 24"/>
                  <a:gd name="T38" fmla="*/ 20 w 22"/>
                  <a:gd name="T39" fmla="*/ 8 h 24"/>
                  <a:gd name="T40" fmla="*/ 22 w 22"/>
                  <a:gd name="T41" fmla="*/ 12 h 24"/>
                  <a:gd name="T42" fmla="*/ 22 w 22"/>
                  <a:gd name="T43" fmla="*/ 12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4"/>
                  <a:gd name="T68" fmla="*/ 22 w 22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4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1" name="Freeform 213"/>
              <p:cNvSpPr>
                <a:spLocks/>
              </p:cNvSpPr>
              <p:nvPr/>
            </p:nvSpPr>
            <p:spPr bwMode="auto">
              <a:xfrm>
                <a:off x="4939" y="146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2" name="Freeform 214"/>
              <p:cNvSpPr>
                <a:spLocks/>
              </p:cNvSpPr>
              <p:nvPr/>
            </p:nvSpPr>
            <p:spPr bwMode="auto">
              <a:xfrm>
                <a:off x="4943" y="1466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4 h 22"/>
                  <a:gd name="T6" fmla="*/ 18 w 22"/>
                  <a:gd name="T7" fmla="*/ 18 h 22"/>
                  <a:gd name="T8" fmla="*/ 16 w 22"/>
                  <a:gd name="T9" fmla="*/ 20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0 h 22"/>
                  <a:gd name="T16" fmla="*/ 2 w 22"/>
                  <a:gd name="T17" fmla="*/ 18 h 22"/>
                  <a:gd name="T18" fmla="*/ 0 w 22"/>
                  <a:gd name="T19" fmla="*/ 14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3" name="Freeform 215"/>
              <p:cNvSpPr>
                <a:spLocks/>
              </p:cNvSpPr>
              <p:nvPr/>
            </p:nvSpPr>
            <p:spPr bwMode="auto">
              <a:xfrm>
                <a:off x="4945" y="147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4" name="Freeform 216"/>
              <p:cNvSpPr>
                <a:spLocks/>
              </p:cNvSpPr>
              <p:nvPr/>
            </p:nvSpPr>
            <p:spPr bwMode="auto">
              <a:xfrm>
                <a:off x="4949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5" name="Freeform 217"/>
              <p:cNvSpPr>
                <a:spLocks/>
              </p:cNvSpPr>
              <p:nvPr/>
            </p:nvSpPr>
            <p:spPr bwMode="auto">
              <a:xfrm>
                <a:off x="4953" y="147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6" name="Freeform 218"/>
              <p:cNvSpPr>
                <a:spLocks/>
              </p:cNvSpPr>
              <p:nvPr/>
            </p:nvSpPr>
            <p:spPr bwMode="auto">
              <a:xfrm>
                <a:off x="4959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7" name="Freeform 219"/>
              <p:cNvSpPr>
                <a:spLocks/>
              </p:cNvSpPr>
              <p:nvPr/>
            </p:nvSpPr>
            <p:spPr bwMode="auto">
              <a:xfrm>
                <a:off x="4963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8" name="Freeform 220"/>
              <p:cNvSpPr>
                <a:spLocks/>
              </p:cNvSpPr>
              <p:nvPr/>
            </p:nvSpPr>
            <p:spPr bwMode="auto">
              <a:xfrm>
                <a:off x="4969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89" name="Freeform 221"/>
              <p:cNvSpPr>
                <a:spLocks/>
              </p:cNvSpPr>
              <p:nvPr/>
            </p:nvSpPr>
            <p:spPr bwMode="auto">
              <a:xfrm>
                <a:off x="4973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0" name="Freeform 222"/>
              <p:cNvSpPr>
                <a:spLocks/>
              </p:cNvSpPr>
              <p:nvPr/>
            </p:nvSpPr>
            <p:spPr bwMode="auto">
              <a:xfrm>
                <a:off x="497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18 h 22"/>
                  <a:gd name="T18" fmla="*/ 2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2 w 22"/>
                  <a:gd name="T25" fmla="*/ 6 h 22"/>
                  <a:gd name="T26" fmla="*/ 4 w 22"/>
                  <a:gd name="T27" fmla="*/ 2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1" name="Freeform 223"/>
              <p:cNvSpPr>
                <a:spLocks/>
              </p:cNvSpPr>
              <p:nvPr/>
            </p:nvSpPr>
            <p:spPr bwMode="auto">
              <a:xfrm>
                <a:off x="4983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2" name="Freeform 224"/>
              <p:cNvSpPr>
                <a:spLocks/>
              </p:cNvSpPr>
              <p:nvPr/>
            </p:nvSpPr>
            <p:spPr bwMode="auto">
              <a:xfrm>
                <a:off x="498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3" name="Freeform 225"/>
              <p:cNvSpPr>
                <a:spLocks/>
              </p:cNvSpPr>
              <p:nvPr/>
            </p:nvSpPr>
            <p:spPr bwMode="auto">
              <a:xfrm>
                <a:off x="4991" y="147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4" name="Freeform 226"/>
              <p:cNvSpPr>
                <a:spLocks/>
              </p:cNvSpPr>
              <p:nvPr/>
            </p:nvSpPr>
            <p:spPr bwMode="auto">
              <a:xfrm>
                <a:off x="499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5" name="Freeform 227"/>
              <p:cNvSpPr>
                <a:spLocks/>
              </p:cNvSpPr>
              <p:nvPr/>
            </p:nvSpPr>
            <p:spPr bwMode="auto">
              <a:xfrm>
                <a:off x="5003" y="1472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6" name="Freeform 228"/>
              <p:cNvSpPr>
                <a:spLocks/>
              </p:cNvSpPr>
              <p:nvPr/>
            </p:nvSpPr>
            <p:spPr bwMode="auto">
              <a:xfrm>
                <a:off x="500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20 w 22"/>
                  <a:gd name="T7" fmla="*/ 18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4 w 22"/>
                  <a:gd name="T27" fmla="*/ 2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7" name="Freeform 229"/>
              <p:cNvSpPr>
                <a:spLocks/>
              </p:cNvSpPr>
              <p:nvPr/>
            </p:nvSpPr>
            <p:spPr bwMode="auto">
              <a:xfrm>
                <a:off x="5011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8" name="Freeform 230"/>
              <p:cNvSpPr>
                <a:spLocks/>
              </p:cNvSpPr>
              <p:nvPr/>
            </p:nvSpPr>
            <p:spPr bwMode="auto">
              <a:xfrm>
                <a:off x="5029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299" name="Freeform 231"/>
              <p:cNvSpPr>
                <a:spLocks/>
              </p:cNvSpPr>
              <p:nvPr/>
            </p:nvSpPr>
            <p:spPr bwMode="auto">
              <a:xfrm>
                <a:off x="5033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0" name="Freeform 232"/>
              <p:cNvSpPr>
                <a:spLocks/>
              </p:cNvSpPr>
              <p:nvPr/>
            </p:nvSpPr>
            <p:spPr bwMode="auto">
              <a:xfrm>
                <a:off x="503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1" name="Freeform 233"/>
              <p:cNvSpPr>
                <a:spLocks/>
              </p:cNvSpPr>
              <p:nvPr/>
            </p:nvSpPr>
            <p:spPr bwMode="auto">
              <a:xfrm>
                <a:off x="5047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0 w 22"/>
                  <a:gd name="T5" fmla="*/ 16 h 22"/>
                  <a:gd name="T6" fmla="*/ 18 w 22"/>
                  <a:gd name="T7" fmla="*/ 18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2 h 22"/>
                  <a:gd name="T38" fmla="*/ 20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6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2" name="Freeform 234"/>
              <p:cNvSpPr>
                <a:spLocks/>
              </p:cNvSpPr>
              <p:nvPr/>
            </p:nvSpPr>
            <p:spPr bwMode="auto">
              <a:xfrm>
                <a:off x="5051" y="1472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3" name="Freeform 235"/>
              <p:cNvSpPr>
                <a:spLocks/>
              </p:cNvSpPr>
              <p:nvPr/>
            </p:nvSpPr>
            <p:spPr bwMode="auto">
              <a:xfrm>
                <a:off x="5059" y="1488"/>
                <a:ext cx="22" cy="22"/>
              </a:xfrm>
              <a:custGeom>
                <a:avLst/>
                <a:gdLst>
                  <a:gd name="T0" fmla="*/ 22 w 22"/>
                  <a:gd name="T1" fmla="*/ 10 h 22"/>
                  <a:gd name="T2" fmla="*/ 22 w 22"/>
                  <a:gd name="T3" fmla="*/ 10 h 22"/>
                  <a:gd name="T4" fmla="*/ 22 w 22"/>
                  <a:gd name="T5" fmla="*/ 16 h 22"/>
                  <a:gd name="T6" fmla="*/ 18 w 22"/>
                  <a:gd name="T7" fmla="*/ 18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18 h 22"/>
                  <a:gd name="T18" fmla="*/ 0 w 22"/>
                  <a:gd name="T19" fmla="*/ 16 h 22"/>
                  <a:gd name="T20" fmla="*/ 0 w 22"/>
                  <a:gd name="T21" fmla="*/ 10 h 22"/>
                  <a:gd name="T22" fmla="*/ 0 w 22"/>
                  <a:gd name="T23" fmla="*/ 10 h 22"/>
                  <a:gd name="T24" fmla="*/ 0 w 22"/>
                  <a:gd name="T25" fmla="*/ 6 h 22"/>
                  <a:gd name="T26" fmla="*/ 2 w 22"/>
                  <a:gd name="T27" fmla="*/ 2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2 h 22"/>
                  <a:gd name="T38" fmla="*/ 22 w 22"/>
                  <a:gd name="T39" fmla="*/ 6 h 22"/>
                  <a:gd name="T40" fmla="*/ 22 w 22"/>
                  <a:gd name="T41" fmla="*/ 10 h 22"/>
                  <a:gd name="T42" fmla="*/ 22 w 22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22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4" name="Freeform 236"/>
              <p:cNvSpPr>
                <a:spLocks/>
              </p:cNvSpPr>
              <p:nvPr/>
            </p:nvSpPr>
            <p:spPr bwMode="auto">
              <a:xfrm>
                <a:off x="5061" y="149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5" name="Freeform 237"/>
              <p:cNvSpPr>
                <a:spLocks/>
              </p:cNvSpPr>
              <p:nvPr/>
            </p:nvSpPr>
            <p:spPr bwMode="auto">
              <a:xfrm>
                <a:off x="5065" y="149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6" name="Freeform 238"/>
              <p:cNvSpPr>
                <a:spLocks/>
              </p:cNvSpPr>
              <p:nvPr/>
            </p:nvSpPr>
            <p:spPr bwMode="auto">
              <a:xfrm>
                <a:off x="5069" y="1498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7" name="Freeform 239"/>
              <p:cNvSpPr>
                <a:spLocks/>
              </p:cNvSpPr>
              <p:nvPr/>
            </p:nvSpPr>
            <p:spPr bwMode="auto">
              <a:xfrm>
                <a:off x="507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8" name="Freeform 240"/>
              <p:cNvSpPr>
                <a:spLocks/>
              </p:cNvSpPr>
              <p:nvPr/>
            </p:nvSpPr>
            <p:spPr bwMode="auto">
              <a:xfrm>
                <a:off x="507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09" name="Freeform 241"/>
              <p:cNvSpPr>
                <a:spLocks/>
              </p:cNvSpPr>
              <p:nvPr/>
            </p:nvSpPr>
            <p:spPr bwMode="auto">
              <a:xfrm>
                <a:off x="508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0" name="Freeform 242"/>
              <p:cNvSpPr>
                <a:spLocks/>
              </p:cNvSpPr>
              <p:nvPr/>
            </p:nvSpPr>
            <p:spPr bwMode="auto">
              <a:xfrm>
                <a:off x="508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4 h 22"/>
                  <a:gd name="T38" fmla="*/ 20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1" name="Freeform 243"/>
              <p:cNvSpPr>
                <a:spLocks/>
              </p:cNvSpPr>
              <p:nvPr/>
            </p:nvSpPr>
            <p:spPr bwMode="auto">
              <a:xfrm>
                <a:off x="5091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2" name="Freeform 244"/>
              <p:cNvSpPr>
                <a:spLocks/>
              </p:cNvSpPr>
              <p:nvPr/>
            </p:nvSpPr>
            <p:spPr bwMode="auto">
              <a:xfrm>
                <a:off x="509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3" name="Freeform 245"/>
              <p:cNvSpPr>
                <a:spLocks/>
              </p:cNvSpPr>
              <p:nvPr/>
            </p:nvSpPr>
            <p:spPr bwMode="auto">
              <a:xfrm>
                <a:off x="510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4" name="Freeform 246"/>
              <p:cNvSpPr>
                <a:spLocks/>
              </p:cNvSpPr>
              <p:nvPr/>
            </p:nvSpPr>
            <p:spPr bwMode="auto">
              <a:xfrm>
                <a:off x="510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5" name="Freeform 247"/>
              <p:cNvSpPr>
                <a:spLocks/>
              </p:cNvSpPr>
              <p:nvPr/>
            </p:nvSpPr>
            <p:spPr bwMode="auto">
              <a:xfrm>
                <a:off x="5105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6" name="Freeform 248"/>
              <p:cNvSpPr>
                <a:spLocks/>
              </p:cNvSpPr>
              <p:nvPr/>
            </p:nvSpPr>
            <p:spPr bwMode="auto">
              <a:xfrm>
                <a:off x="511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7" name="Freeform 249"/>
              <p:cNvSpPr>
                <a:spLocks/>
              </p:cNvSpPr>
              <p:nvPr/>
            </p:nvSpPr>
            <p:spPr bwMode="auto">
              <a:xfrm>
                <a:off x="5137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8" name="Freeform 250"/>
              <p:cNvSpPr>
                <a:spLocks/>
              </p:cNvSpPr>
              <p:nvPr/>
            </p:nvSpPr>
            <p:spPr bwMode="auto">
              <a:xfrm>
                <a:off x="5125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19" name="Freeform 251"/>
              <p:cNvSpPr>
                <a:spLocks/>
              </p:cNvSpPr>
              <p:nvPr/>
            </p:nvSpPr>
            <p:spPr bwMode="auto">
              <a:xfrm>
                <a:off x="5129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0" name="Freeform 252"/>
              <p:cNvSpPr>
                <a:spLocks/>
              </p:cNvSpPr>
              <p:nvPr/>
            </p:nvSpPr>
            <p:spPr bwMode="auto">
              <a:xfrm>
                <a:off x="5135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1" name="Freeform 253"/>
              <p:cNvSpPr>
                <a:spLocks/>
              </p:cNvSpPr>
              <p:nvPr/>
            </p:nvSpPr>
            <p:spPr bwMode="auto">
              <a:xfrm>
                <a:off x="514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2" name="Freeform 254"/>
              <p:cNvSpPr>
                <a:spLocks/>
              </p:cNvSpPr>
              <p:nvPr/>
            </p:nvSpPr>
            <p:spPr bwMode="auto">
              <a:xfrm>
                <a:off x="514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3" name="Freeform 255"/>
              <p:cNvSpPr>
                <a:spLocks/>
              </p:cNvSpPr>
              <p:nvPr/>
            </p:nvSpPr>
            <p:spPr bwMode="auto">
              <a:xfrm>
                <a:off x="514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4 h 22"/>
                  <a:gd name="T38" fmla="*/ 20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4" name="Freeform 256"/>
              <p:cNvSpPr>
                <a:spLocks/>
              </p:cNvSpPr>
              <p:nvPr/>
            </p:nvSpPr>
            <p:spPr bwMode="auto">
              <a:xfrm>
                <a:off x="516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5" name="Freeform 257"/>
              <p:cNvSpPr>
                <a:spLocks/>
              </p:cNvSpPr>
              <p:nvPr/>
            </p:nvSpPr>
            <p:spPr bwMode="auto">
              <a:xfrm>
                <a:off x="5173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6" name="Freeform 258"/>
              <p:cNvSpPr>
                <a:spLocks/>
              </p:cNvSpPr>
              <p:nvPr/>
            </p:nvSpPr>
            <p:spPr bwMode="auto">
              <a:xfrm>
                <a:off x="518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7" name="Freeform 259"/>
              <p:cNvSpPr>
                <a:spLocks/>
              </p:cNvSpPr>
              <p:nvPr/>
            </p:nvSpPr>
            <p:spPr bwMode="auto">
              <a:xfrm>
                <a:off x="5185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8" name="Freeform 260"/>
              <p:cNvSpPr>
                <a:spLocks/>
              </p:cNvSpPr>
              <p:nvPr/>
            </p:nvSpPr>
            <p:spPr bwMode="auto">
              <a:xfrm>
                <a:off x="518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29" name="Freeform 261"/>
              <p:cNvSpPr>
                <a:spLocks/>
              </p:cNvSpPr>
              <p:nvPr/>
            </p:nvSpPr>
            <p:spPr bwMode="auto">
              <a:xfrm>
                <a:off x="519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0" name="Freeform 262"/>
              <p:cNvSpPr>
                <a:spLocks/>
              </p:cNvSpPr>
              <p:nvPr/>
            </p:nvSpPr>
            <p:spPr bwMode="auto">
              <a:xfrm>
                <a:off x="519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1" name="Freeform 263"/>
              <p:cNvSpPr>
                <a:spLocks/>
              </p:cNvSpPr>
              <p:nvPr/>
            </p:nvSpPr>
            <p:spPr bwMode="auto">
              <a:xfrm>
                <a:off x="520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0 w 22"/>
                  <a:gd name="T5" fmla="*/ 16 h 22"/>
                  <a:gd name="T6" fmla="*/ 18 w 22"/>
                  <a:gd name="T7" fmla="*/ 20 h 22"/>
                  <a:gd name="T8" fmla="*/ 14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4 w 22"/>
                  <a:gd name="T35" fmla="*/ 0 h 22"/>
                  <a:gd name="T36" fmla="*/ 18 w 22"/>
                  <a:gd name="T37" fmla="*/ 4 h 22"/>
                  <a:gd name="T38" fmla="*/ 20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2" name="Freeform 264"/>
              <p:cNvSpPr>
                <a:spLocks/>
              </p:cNvSpPr>
              <p:nvPr/>
            </p:nvSpPr>
            <p:spPr bwMode="auto">
              <a:xfrm>
                <a:off x="5205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3" name="Freeform 265"/>
              <p:cNvSpPr>
                <a:spLocks/>
              </p:cNvSpPr>
              <p:nvPr/>
            </p:nvSpPr>
            <p:spPr bwMode="auto">
              <a:xfrm>
                <a:off x="521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4" name="Freeform 266"/>
              <p:cNvSpPr>
                <a:spLocks/>
              </p:cNvSpPr>
              <p:nvPr/>
            </p:nvSpPr>
            <p:spPr bwMode="auto">
              <a:xfrm>
                <a:off x="522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5" name="Freeform 267"/>
              <p:cNvSpPr>
                <a:spLocks/>
              </p:cNvSpPr>
              <p:nvPr/>
            </p:nvSpPr>
            <p:spPr bwMode="auto">
              <a:xfrm>
                <a:off x="523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6" name="Freeform 268"/>
              <p:cNvSpPr>
                <a:spLocks/>
              </p:cNvSpPr>
              <p:nvPr/>
            </p:nvSpPr>
            <p:spPr bwMode="auto">
              <a:xfrm>
                <a:off x="524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8 w 22"/>
                  <a:gd name="T15" fmla="*/ 22 h 22"/>
                  <a:gd name="T16" fmla="*/ 4 w 22"/>
                  <a:gd name="T17" fmla="*/ 20 h 22"/>
                  <a:gd name="T18" fmla="*/ 2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2 w 22"/>
                  <a:gd name="T25" fmla="*/ 6 h 22"/>
                  <a:gd name="T26" fmla="*/ 4 w 22"/>
                  <a:gd name="T27" fmla="*/ 4 h 22"/>
                  <a:gd name="T28" fmla="*/ 8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7" name="Freeform 269"/>
              <p:cNvSpPr>
                <a:spLocks/>
              </p:cNvSpPr>
              <p:nvPr/>
            </p:nvSpPr>
            <p:spPr bwMode="auto">
              <a:xfrm>
                <a:off x="5247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8" name="Freeform 270"/>
              <p:cNvSpPr>
                <a:spLocks/>
              </p:cNvSpPr>
              <p:nvPr/>
            </p:nvSpPr>
            <p:spPr bwMode="auto">
              <a:xfrm>
                <a:off x="523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39" name="Freeform 271"/>
              <p:cNvSpPr>
                <a:spLocks/>
              </p:cNvSpPr>
              <p:nvPr/>
            </p:nvSpPr>
            <p:spPr bwMode="auto">
              <a:xfrm>
                <a:off x="5257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0" name="Freeform 272"/>
              <p:cNvSpPr>
                <a:spLocks/>
              </p:cNvSpPr>
              <p:nvPr/>
            </p:nvSpPr>
            <p:spPr bwMode="auto">
              <a:xfrm>
                <a:off x="5275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1" name="Freeform 273"/>
              <p:cNvSpPr>
                <a:spLocks/>
              </p:cNvSpPr>
              <p:nvPr/>
            </p:nvSpPr>
            <p:spPr bwMode="auto">
              <a:xfrm>
                <a:off x="5261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2" name="Freeform 274"/>
              <p:cNvSpPr>
                <a:spLocks/>
              </p:cNvSpPr>
              <p:nvPr/>
            </p:nvSpPr>
            <p:spPr bwMode="auto">
              <a:xfrm>
                <a:off x="5289" y="1510"/>
                <a:ext cx="24" cy="22"/>
              </a:xfrm>
              <a:custGeom>
                <a:avLst/>
                <a:gdLst>
                  <a:gd name="T0" fmla="*/ 24 w 24"/>
                  <a:gd name="T1" fmla="*/ 12 h 22"/>
                  <a:gd name="T2" fmla="*/ 24 w 24"/>
                  <a:gd name="T3" fmla="*/ 12 h 22"/>
                  <a:gd name="T4" fmla="*/ 22 w 24"/>
                  <a:gd name="T5" fmla="*/ 16 h 22"/>
                  <a:gd name="T6" fmla="*/ 20 w 24"/>
                  <a:gd name="T7" fmla="*/ 20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20 h 22"/>
                  <a:gd name="T18" fmla="*/ 2 w 24"/>
                  <a:gd name="T19" fmla="*/ 16 h 22"/>
                  <a:gd name="T20" fmla="*/ 0 w 24"/>
                  <a:gd name="T21" fmla="*/ 12 h 22"/>
                  <a:gd name="T22" fmla="*/ 0 w 24"/>
                  <a:gd name="T23" fmla="*/ 12 h 22"/>
                  <a:gd name="T24" fmla="*/ 2 w 24"/>
                  <a:gd name="T25" fmla="*/ 6 h 22"/>
                  <a:gd name="T26" fmla="*/ 4 w 24"/>
                  <a:gd name="T27" fmla="*/ 4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4 h 22"/>
                  <a:gd name="T38" fmla="*/ 22 w 24"/>
                  <a:gd name="T39" fmla="*/ 6 h 22"/>
                  <a:gd name="T40" fmla="*/ 24 w 24"/>
                  <a:gd name="T41" fmla="*/ 12 h 22"/>
                  <a:gd name="T42" fmla="*/ 24 w 24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2"/>
                    </a:moveTo>
                    <a:lnTo>
                      <a:pt x="24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3" name="Freeform 275"/>
              <p:cNvSpPr>
                <a:spLocks/>
              </p:cNvSpPr>
              <p:nvPr/>
            </p:nvSpPr>
            <p:spPr bwMode="auto">
              <a:xfrm>
                <a:off x="530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4" name="Freeform 276"/>
              <p:cNvSpPr>
                <a:spLocks/>
              </p:cNvSpPr>
              <p:nvPr/>
            </p:nvSpPr>
            <p:spPr bwMode="auto">
              <a:xfrm>
                <a:off x="5315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5" name="Freeform 277"/>
              <p:cNvSpPr>
                <a:spLocks/>
              </p:cNvSpPr>
              <p:nvPr/>
            </p:nvSpPr>
            <p:spPr bwMode="auto">
              <a:xfrm>
                <a:off x="5329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6" name="Freeform 278"/>
              <p:cNvSpPr>
                <a:spLocks/>
              </p:cNvSpPr>
              <p:nvPr/>
            </p:nvSpPr>
            <p:spPr bwMode="auto">
              <a:xfrm>
                <a:off x="534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20 w 22"/>
                  <a:gd name="T7" fmla="*/ 20 h 22"/>
                  <a:gd name="T8" fmla="*/ 16 w 22"/>
                  <a:gd name="T9" fmla="*/ 22 h 22"/>
                  <a:gd name="T10" fmla="*/ 12 w 22"/>
                  <a:gd name="T11" fmla="*/ 22 h 22"/>
                  <a:gd name="T12" fmla="*/ 12 w 22"/>
                  <a:gd name="T13" fmla="*/ 22 h 22"/>
                  <a:gd name="T14" fmla="*/ 6 w 22"/>
                  <a:gd name="T15" fmla="*/ 22 h 22"/>
                  <a:gd name="T16" fmla="*/ 4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4 w 22"/>
                  <a:gd name="T27" fmla="*/ 4 h 22"/>
                  <a:gd name="T28" fmla="*/ 6 w 22"/>
                  <a:gd name="T29" fmla="*/ 0 h 22"/>
                  <a:gd name="T30" fmla="*/ 12 w 22"/>
                  <a:gd name="T31" fmla="*/ 0 h 22"/>
                  <a:gd name="T32" fmla="*/ 12 w 22"/>
                  <a:gd name="T33" fmla="*/ 0 h 22"/>
                  <a:gd name="T34" fmla="*/ 16 w 22"/>
                  <a:gd name="T35" fmla="*/ 0 h 22"/>
                  <a:gd name="T36" fmla="*/ 20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7" name="Freeform 279"/>
              <p:cNvSpPr>
                <a:spLocks/>
              </p:cNvSpPr>
              <p:nvPr/>
            </p:nvSpPr>
            <p:spPr bwMode="auto">
              <a:xfrm>
                <a:off x="5363" y="1510"/>
                <a:ext cx="22" cy="22"/>
              </a:xfrm>
              <a:custGeom>
                <a:avLst/>
                <a:gdLst>
                  <a:gd name="T0" fmla="*/ 22 w 22"/>
                  <a:gd name="T1" fmla="*/ 12 h 22"/>
                  <a:gd name="T2" fmla="*/ 22 w 22"/>
                  <a:gd name="T3" fmla="*/ 12 h 22"/>
                  <a:gd name="T4" fmla="*/ 22 w 22"/>
                  <a:gd name="T5" fmla="*/ 16 h 22"/>
                  <a:gd name="T6" fmla="*/ 18 w 22"/>
                  <a:gd name="T7" fmla="*/ 20 h 22"/>
                  <a:gd name="T8" fmla="*/ 16 w 22"/>
                  <a:gd name="T9" fmla="*/ 22 h 22"/>
                  <a:gd name="T10" fmla="*/ 10 w 22"/>
                  <a:gd name="T11" fmla="*/ 22 h 22"/>
                  <a:gd name="T12" fmla="*/ 10 w 22"/>
                  <a:gd name="T13" fmla="*/ 22 h 22"/>
                  <a:gd name="T14" fmla="*/ 6 w 22"/>
                  <a:gd name="T15" fmla="*/ 22 h 22"/>
                  <a:gd name="T16" fmla="*/ 2 w 22"/>
                  <a:gd name="T17" fmla="*/ 20 h 22"/>
                  <a:gd name="T18" fmla="*/ 0 w 22"/>
                  <a:gd name="T19" fmla="*/ 16 h 22"/>
                  <a:gd name="T20" fmla="*/ 0 w 22"/>
                  <a:gd name="T21" fmla="*/ 12 h 22"/>
                  <a:gd name="T22" fmla="*/ 0 w 22"/>
                  <a:gd name="T23" fmla="*/ 12 h 22"/>
                  <a:gd name="T24" fmla="*/ 0 w 22"/>
                  <a:gd name="T25" fmla="*/ 6 h 22"/>
                  <a:gd name="T26" fmla="*/ 2 w 22"/>
                  <a:gd name="T27" fmla="*/ 4 h 22"/>
                  <a:gd name="T28" fmla="*/ 6 w 22"/>
                  <a:gd name="T29" fmla="*/ 0 h 22"/>
                  <a:gd name="T30" fmla="*/ 10 w 22"/>
                  <a:gd name="T31" fmla="*/ 0 h 22"/>
                  <a:gd name="T32" fmla="*/ 10 w 22"/>
                  <a:gd name="T33" fmla="*/ 0 h 22"/>
                  <a:gd name="T34" fmla="*/ 16 w 22"/>
                  <a:gd name="T35" fmla="*/ 0 h 22"/>
                  <a:gd name="T36" fmla="*/ 18 w 22"/>
                  <a:gd name="T37" fmla="*/ 4 h 22"/>
                  <a:gd name="T38" fmla="*/ 22 w 22"/>
                  <a:gd name="T39" fmla="*/ 6 h 22"/>
                  <a:gd name="T40" fmla="*/ 22 w 22"/>
                  <a:gd name="T41" fmla="*/ 12 h 22"/>
                  <a:gd name="T42" fmla="*/ 22 w 22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2"/>
                  <a:gd name="T68" fmla="*/ 22 w 22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2">
                    <a:moveTo>
                      <a:pt x="22" y="12"/>
                    </a:moveTo>
                    <a:lnTo>
                      <a:pt x="22" y="12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2" y="12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8" name="Freeform 280"/>
              <p:cNvSpPr>
                <a:spLocks/>
              </p:cNvSpPr>
              <p:nvPr/>
            </p:nvSpPr>
            <p:spPr bwMode="auto">
              <a:xfrm>
                <a:off x="5411" y="1510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49" name="Freeform 281"/>
              <p:cNvSpPr>
                <a:spLocks/>
              </p:cNvSpPr>
              <p:nvPr/>
            </p:nvSpPr>
            <p:spPr bwMode="auto">
              <a:xfrm>
                <a:off x="5447" y="1510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0" name="Freeform 282"/>
              <p:cNvSpPr>
                <a:spLocks/>
              </p:cNvSpPr>
              <p:nvPr/>
            </p:nvSpPr>
            <p:spPr bwMode="auto">
              <a:xfrm>
                <a:off x="5467" y="1510"/>
                <a:ext cx="24" cy="22"/>
              </a:xfrm>
              <a:custGeom>
                <a:avLst/>
                <a:gdLst>
                  <a:gd name="T0" fmla="*/ 24 w 24"/>
                  <a:gd name="T1" fmla="*/ 10 h 22"/>
                  <a:gd name="T2" fmla="*/ 24 w 24"/>
                  <a:gd name="T3" fmla="*/ 10 h 22"/>
                  <a:gd name="T4" fmla="*/ 22 w 24"/>
                  <a:gd name="T5" fmla="*/ 16 h 22"/>
                  <a:gd name="T6" fmla="*/ 20 w 24"/>
                  <a:gd name="T7" fmla="*/ 18 h 22"/>
                  <a:gd name="T8" fmla="*/ 16 w 24"/>
                  <a:gd name="T9" fmla="*/ 22 h 22"/>
                  <a:gd name="T10" fmla="*/ 12 w 24"/>
                  <a:gd name="T11" fmla="*/ 22 h 22"/>
                  <a:gd name="T12" fmla="*/ 12 w 24"/>
                  <a:gd name="T13" fmla="*/ 22 h 22"/>
                  <a:gd name="T14" fmla="*/ 8 w 24"/>
                  <a:gd name="T15" fmla="*/ 22 h 22"/>
                  <a:gd name="T16" fmla="*/ 4 w 24"/>
                  <a:gd name="T17" fmla="*/ 18 h 22"/>
                  <a:gd name="T18" fmla="*/ 2 w 24"/>
                  <a:gd name="T19" fmla="*/ 16 h 22"/>
                  <a:gd name="T20" fmla="*/ 0 w 24"/>
                  <a:gd name="T21" fmla="*/ 10 h 22"/>
                  <a:gd name="T22" fmla="*/ 0 w 24"/>
                  <a:gd name="T23" fmla="*/ 10 h 22"/>
                  <a:gd name="T24" fmla="*/ 2 w 24"/>
                  <a:gd name="T25" fmla="*/ 6 h 22"/>
                  <a:gd name="T26" fmla="*/ 4 w 24"/>
                  <a:gd name="T27" fmla="*/ 2 h 22"/>
                  <a:gd name="T28" fmla="*/ 8 w 24"/>
                  <a:gd name="T29" fmla="*/ 0 h 22"/>
                  <a:gd name="T30" fmla="*/ 12 w 24"/>
                  <a:gd name="T31" fmla="*/ 0 h 22"/>
                  <a:gd name="T32" fmla="*/ 12 w 24"/>
                  <a:gd name="T33" fmla="*/ 0 h 22"/>
                  <a:gd name="T34" fmla="*/ 16 w 24"/>
                  <a:gd name="T35" fmla="*/ 0 h 22"/>
                  <a:gd name="T36" fmla="*/ 20 w 24"/>
                  <a:gd name="T37" fmla="*/ 2 h 22"/>
                  <a:gd name="T38" fmla="*/ 22 w 24"/>
                  <a:gd name="T39" fmla="*/ 6 h 22"/>
                  <a:gd name="T40" fmla="*/ 24 w 24"/>
                  <a:gd name="T41" fmla="*/ 10 h 22"/>
                  <a:gd name="T42" fmla="*/ 24 w 24"/>
                  <a:gd name="T43" fmla="*/ 1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2"/>
                  <a:gd name="T68" fmla="*/ 24 w 24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2">
                    <a:moveTo>
                      <a:pt x="24" y="10"/>
                    </a:moveTo>
                    <a:lnTo>
                      <a:pt x="24" y="10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6"/>
                    </a:lnTo>
                    <a:lnTo>
                      <a:pt x="24" y="10"/>
                    </a:lnTo>
                    <a:close/>
                  </a:path>
                </a:pathLst>
              </a:custGeom>
              <a:noFill/>
              <a:ln w="952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1" name="Freeform 283"/>
              <p:cNvSpPr>
                <a:spLocks/>
              </p:cNvSpPr>
              <p:nvPr/>
            </p:nvSpPr>
            <p:spPr bwMode="auto">
              <a:xfrm>
                <a:off x="3359" y="760"/>
                <a:ext cx="2198" cy="1826"/>
              </a:xfrm>
              <a:custGeom>
                <a:avLst/>
                <a:gdLst>
                  <a:gd name="T0" fmla="*/ 60 w 2198"/>
                  <a:gd name="T1" fmla="*/ 2 h 1826"/>
                  <a:gd name="T2" fmla="*/ 94 w 2198"/>
                  <a:gd name="T3" fmla="*/ 14 h 1826"/>
                  <a:gd name="T4" fmla="*/ 126 w 2198"/>
                  <a:gd name="T5" fmla="*/ 36 h 1826"/>
                  <a:gd name="T6" fmla="*/ 146 w 2198"/>
                  <a:gd name="T7" fmla="*/ 48 h 1826"/>
                  <a:gd name="T8" fmla="*/ 184 w 2198"/>
                  <a:gd name="T9" fmla="*/ 66 h 1826"/>
                  <a:gd name="T10" fmla="*/ 236 w 2198"/>
                  <a:gd name="T11" fmla="*/ 84 h 1826"/>
                  <a:gd name="T12" fmla="*/ 264 w 2198"/>
                  <a:gd name="T13" fmla="*/ 94 h 1826"/>
                  <a:gd name="T14" fmla="*/ 294 w 2198"/>
                  <a:gd name="T15" fmla="*/ 118 h 1826"/>
                  <a:gd name="T16" fmla="*/ 338 w 2198"/>
                  <a:gd name="T17" fmla="*/ 134 h 1826"/>
                  <a:gd name="T18" fmla="*/ 370 w 2198"/>
                  <a:gd name="T19" fmla="*/ 158 h 1826"/>
                  <a:gd name="T20" fmla="*/ 384 w 2198"/>
                  <a:gd name="T21" fmla="*/ 176 h 1826"/>
                  <a:gd name="T22" fmla="*/ 406 w 2198"/>
                  <a:gd name="T23" fmla="*/ 200 h 1826"/>
                  <a:gd name="T24" fmla="*/ 420 w 2198"/>
                  <a:gd name="T25" fmla="*/ 214 h 1826"/>
                  <a:gd name="T26" fmla="*/ 460 w 2198"/>
                  <a:gd name="T27" fmla="*/ 230 h 1826"/>
                  <a:gd name="T28" fmla="*/ 490 w 2198"/>
                  <a:gd name="T29" fmla="*/ 248 h 1826"/>
                  <a:gd name="T30" fmla="*/ 506 w 2198"/>
                  <a:gd name="T31" fmla="*/ 258 h 1826"/>
                  <a:gd name="T32" fmla="*/ 526 w 2198"/>
                  <a:gd name="T33" fmla="*/ 278 h 1826"/>
                  <a:gd name="T34" fmla="*/ 548 w 2198"/>
                  <a:gd name="T35" fmla="*/ 288 h 1826"/>
                  <a:gd name="T36" fmla="*/ 578 w 2198"/>
                  <a:gd name="T37" fmla="*/ 300 h 1826"/>
                  <a:gd name="T38" fmla="*/ 602 w 2198"/>
                  <a:gd name="T39" fmla="*/ 314 h 1826"/>
                  <a:gd name="T40" fmla="*/ 634 w 2198"/>
                  <a:gd name="T41" fmla="*/ 330 h 1826"/>
                  <a:gd name="T42" fmla="*/ 686 w 2198"/>
                  <a:gd name="T43" fmla="*/ 352 h 1826"/>
                  <a:gd name="T44" fmla="*/ 700 w 2198"/>
                  <a:gd name="T45" fmla="*/ 370 h 1826"/>
                  <a:gd name="T46" fmla="*/ 738 w 2198"/>
                  <a:gd name="T47" fmla="*/ 382 h 1826"/>
                  <a:gd name="T48" fmla="*/ 770 w 2198"/>
                  <a:gd name="T49" fmla="*/ 394 h 1826"/>
                  <a:gd name="T50" fmla="*/ 792 w 2198"/>
                  <a:gd name="T51" fmla="*/ 410 h 1826"/>
                  <a:gd name="T52" fmla="*/ 826 w 2198"/>
                  <a:gd name="T53" fmla="*/ 418 h 1826"/>
                  <a:gd name="T54" fmla="*/ 852 w 2198"/>
                  <a:gd name="T55" fmla="*/ 440 h 1826"/>
                  <a:gd name="T56" fmla="*/ 868 w 2198"/>
                  <a:gd name="T57" fmla="*/ 450 h 1826"/>
                  <a:gd name="T58" fmla="*/ 888 w 2198"/>
                  <a:gd name="T59" fmla="*/ 458 h 1826"/>
                  <a:gd name="T60" fmla="*/ 924 w 2198"/>
                  <a:gd name="T61" fmla="*/ 470 h 1826"/>
                  <a:gd name="T62" fmla="*/ 940 w 2198"/>
                  <a:gd name="T63" fmla="*/ 480 h 1826"/>
                  <a:gd name="T64" fmla="*/ 952 w 2198"/>
                  <a:gd name="T65" fmla="*/ 488 h 1826"/>
                  <a:gd name="T66" fmla="*/ 984 w 2198"/>
                  <a:gd name="T67" fmla="*/ 506 h 1826"/>
                  <a:gd name="T68" fmla="*/ 1000 w 2198"/>
                  <a:gd name="T69" fmla="*/ 526 h 1826"/>
                  <a:gd name="T70" fmla="*/ 1030 w 2198"/>
                  <a:gd name="T71" fmla="*/ 538 h 1826"/>
                  <a:gd name="T72" fmla="*/ 1082 w 2198"/>
                  <a:gd name="T73" fmla="*/ 552 h 1826"/>
                  <a:gd name="T74" fmla="*/ 1156 w 2198"/>
                  <a:gd name="T75" fmla="*/ 566 h 1826"/>
                  <a:gd name="T76" fmla="*/ 1190 w 2198"/>
                  <a:gd name="T77" fmla="*/ 588 h 1826"/>
                  <a:gd name="T78" fmla="*/ 1258 w 2198"/>
                  <a:gd name="T79" fmla="*/ 596 h 1826"/>
                  <a:gd name="T80" fmla="*/ 1282 w 2198"/>
                  <a:gd name="T81" fmla="*/ 610 h 1826"/>
                  <a:gd name="T82" fmla="*/ 1312 w 2198"/>
                  <a:gd name="T83" fmla="*/ 624 h 1826"/>
                  <a:gd name="T84" fmla="*/ 1358 w 2198"/>
                  <a:gd name="T85" fmla="*/ 640 h 1826"/>
                  <a:gd name="T86" fmla="*/ 1448 w 2198"/>
                  <a:gd name="T87" fmla="*/ 666 h 1826"/>
                  <a:gd name="T88" fmla="*/ 1486 w 2198"/>
                  <a:gd name="T89" fmla="*/ 684 h 1826"/>
                  <a:gd name="T90" fmla="*/ 1524 w 2198"/>
                  <a:gd name="T91" fmla="*/ 694 h 1826"/>
                  <a:gd name="T92" fmla="*/ 1570 w 2198"/>
                  <a:gd name="T93" fmla="*/ 704 h 1826"/>
                  <a:gd name="T94" fmla="*/ 1706 w 2198"/>
                  <a:gd name="T95" fmla="*/ 724 h 1826"/>
                  <a:gd name="T96" fmla="*/ 1726 w 2198"/>
                  <a:gd name="T97" fmla="*/ 750 h 1826"/>
                  <a:gd name="T98" fmla="*/ 2198 w 2198"/>
                  <a:gd name="T99" fmla="*/ 1826 h 18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98"/>
                  <a:gd name="T151" fmla="*/ 0 h 1826"/>
                  <a:gd name="T152" fmla="*/ 2198 w 2198"/>
                  <a:gd name="T153" fmla="*/ 1826 h 18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98" h="1826">
                    <a:moveTo>
                      <a:pt x="0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60" y="2"/>
                    </a:lnTo>
                    <a:lnTo>
                      <a:pt x="60" y="8"/>
                    </a:lnTo>
                    <a:lnTo>
                      <a:pt x="84" y="8"/>
                    </a:lnTo>
                    <a:lnTo>
                      <a:pt x="84" y="14"/>
                    </a:lnTo>
                    <a:lnTo>
                      <a:pt x="94" y="14"/>
                    </a:lnTo>
                    <a:lnTo>
                      <a:pt x="94" y="22"/>
                    </a:lnTo>
                    <a:lnTo>
                      <a:pt x="106" y="22"/>
                    </a:lnTo>
                    <a:lnTo>
                      <a:pt x="106" y="36"/>
                    </a:lnTo>
                    <a:lnTo>
                      <a:pt x="126" y="36"/>
                    </a:lnTo>
                    <a:lnTo>
                      <a:pt x="126" y="40"/>
                    </a:lnTo>
                    <a:lnTo>
                      <a:pt x="134" y="40"/>
                    </a:lnTo>
                    <a:lnTo>
                      <a:pt x="134" y="48"/>
                    </a:lnTo>
                    <a:lnTo>
                      <a:pt x="146" y="48"/>
                    </a:lnTo>
                    <a:lnTo>
                      <a:pt x="146" y="56"/>
                    </a:lnTo>
                    <a:lnTo>
                      <a:pt x="164" y="56"/>
                    </a:lnTo>
                    <a:lnTo>
                      <a:pt x="164" y="66"/>
                    </a:lnTo>
                    <a:lnTo>
                      <a:pt x="184" y="66"/>
                    </a:lnTo>
                    <a:lnTo>
                      <a:pt x="184" y="78"/>
                    </a:lnTo>
                    <a:lnTo>
                      <a:pt x="220" y="78"/>
                    </a:lnTo>
                    <a:lnTo>
                      <a:pt x="220" y="84"/>
                    </a:lnTo>
                    <a:lnTo>
                      <a:pt x="236" y="84"/>
                    </a:lnTo>
                    <a:lnTo>
                      <a:pt x="236" y="90"/>
                    </a:lnTo>
                    <a:lnTo>
                      <a:pt x="252" y="90"/>
                    </a:lnTo>
                    <a:lnTo>
                      <a:pt x="252" y="94"/>
                    </a:lnTo>
                    <a:lnTo>
                      <a:pt x="264" y="94"/>
                    </a:lnTo>
                    <a:lnTo>
                      <a:pt x="264" y="110"/>
                    </a:lnTo>
                    <a:lnTo>
                      <a:pt x="286" y="110"/>
                    </a:lnTo>
                    <a:lnTo>
                      <a:pt x="286" y="118"/>
                    </a:lnTo>
                    <a:lnTo>
                      <a:pt x="294" y="118"/>
                    </a:lnTo>
                    <a:lnTo>
                      <a:pt x="294" y="130"/>
                    </a:lnTo>
                    <a:lnTo>
                      <a:pt x="310" y="130"/>
                    </a:lnTo>
                    <a:lnTo>
                      <a:pt x="310" y="134"/>
                    </a:lnTo>
                    <a:lnTo>
                      <a:pt x="338" y="134"/>
                    </a:lnTo>
                    <a:lnTo>
                      <a:pt x="338" y="144"/>
                    </a:lnTo>
                    <a:lnTo>
                      <a:pt x="346" y="144"/>
                    </a:lnTo>
                    <a:lnTo>
                      <a:pt x="346" y="158"/>
                    </a:lnTo>
                    <a:lnTo>
                      <a:pt x="370" y="158"/>
                    </a:lnTo>
                    <a:lnTo>
                      <a:pt x="370" y="162"/>
                    </a:lnTo>
                    <a:lnTo>
                      <a:pt x="374" y="162"/>
                    </a:lnTo>
                    <a:lnTo>
                      <a:pt x="374" y="176"/>
                    </a:lnTo>
                    <a:lnTo>
                      <a:pt x="384" y="176"/>
                    </a:lnTo>
                    <a:lnTo>
                      <a:pt x="384" y="188"/>
                    </a:lnTo>
                    <a:lnTo>
                      <a:pt x="392" y="188"/>
                    </a:lnTo>
                    <a:lnTo>
                      <a:pt x="392" y="200"/>
                    </a:lnTo>
                    <a:lnTo>
                      <a:pt x="406" y="200"/>
                    </a:lnTo>
                    <a:lnTo>
                      <a:pt x="406" y="206"/>
                    </a:lnTo>
                    <a:lnTo>
                      <a:pt x="412" y="206"/>
                    </a:lnTo>
                    <a:lnTo>
                      <a:pt x="412" y="214"/>
                    </a:lnTo>
                    <a:lnTo>
                      <a:pt x="420" y="214"/>
                    </a:lnTo>
                    <a:lnTo>
                      <a:pt x="420" y="224"/>
                    </a:lnTo>
                    <a:lnTo>
                      <a:pt x="444" y="224"/>
                    </a:lnTo>
                    <a:lnTo>
                      <a:pt x="444" y="230"/>
                    </a:lnTo>
                    <a:lnTo>
                      <a:pt x="460" y="230"/>
                    </a:lnTo>
                    <a:lnTo>
                      <a:pt x="460" y="240"/>
                    </a:lnTo>
                    <a:lnTo>
                      <a:pt x="470" y="240"/>
                    </a:lnTo>
                    <a:lnTo>
                      <a:pt x="470" y="248"/>
                    </a:lnTo>
                    <a:lnTo>
                      <a:pt x="490" y="248"/>
                    </a:lnTo>
                    <a:lnTo>
                      <a:pt x="490" y="252"/>
                    </a:lnTo>
                    <a:lnTo>
                      <a:pt x="498" y="252"/>
                    </a:lnTo>
                    <a:lnTo>
                      <a:pt x="498" y="258"/>
                    </a:lnTo>
                    <a:lnTo>
                      <a:pt x="506" y="258"/>
                    </a:lnTo>
                    <a:lnTo>
                      <a:pt x="506" y="272"/>
                    </a:lnTo>
                    <a:lnTo>
                      <a:pt x="516" y="272"/>
                    </a:lnTo>
                    <a:lnTo>
                      <a:pt x="516" y="278"/>
                    </a:lnTo>
                    <a:lnTo>
                      <a:pt x="526" y="278"/>
                    </a:lnTo>
                    <a:lnTo>
                      <a:pt x="526" y="284"/>
                    </a:lnTo>
                    <a:lnTo>
                      <a:pt x="542" y="284"/>
                    </a:lnTo>
                    <a:lnTo>
                      <a:pt x="542" y="288"/>
                    </a:lnTo>
                    <a:lnTo>
                      <a:pt x="548" y="288"/>
                    </a:lnTo>
                    <a:lnTo>
                      <a:pt x="548" y="294"/>
                    </a:lnTo>
                    <a:lnTo>
                      <a:pt x="562" y="294"/>
                    </a:lnTo>
                    <a:lnTo>
                      <a:pt x="562" y="300"/>
                    </a:lnTo>
                    <a:lnTo>
                      <a:pt x="578" y="300"/>
                    </a:lnTo>
                    <a:lnTo>
                      <a:pt x="578" y="304"/>
                    </a:lnTo>
                    <a:lnTo>
                      <a:pt x="596" y="304"/>
                    </a:lnTo>
                    <a:lnTo>
                      <a:pt x="596" y="314"/>
                    </a:lnTo>
                    <a:lnTo>
                      <a:pt x="602" y="314"/>
                    </a:lnTo>
                    <a:lnTo>
                      <a:pt x="602" y="318"/>
                    </a:lnTo>
                    <a:lnTo>
                      <a:pt x="624" y="318"/>
                    </a:lnTo>
                    <a:lnTo>
                      <a:pt x="624" y="330"/>
                    </a:lnTo>
                    <a:lnTo>
                      <a:pt x="634" y="330"/>
                    </a:lnTo>
                    <a:lnTo>
                      <a:pt x="634" y="334"/>
                    </a:lnTo>
                    <a:lnTo>
                      <a:pt x="640" y="334"/>
                    </a:lnTo>
                    <a:lnTo>
                      <a:pt x="640" y="352"/>
                    </a:lnTo>
                    <a:lnTo>
                      <a:pt x="686" y="352"/>
                    </a:lnTo>
                    <a:lnTo>
                      <a:pt x="686" y="362"/>
                    </a:lnTo>
                    <a:lnTo>
                      <a:pt x="690" y="362"/>
                    </a:lnTo>
                    <a:lnTo>
                      <a:pt x="690" y="370"/>
                    </a:lnTo>
                    <a:lnTo>
                      <a:pt x="700" y="370"/>
                    </a:lnTo>
                    <a:lnTo>
                      <a:pt x="700" y="380"/>
                    </a:lnTo>
                    <a:lnTo>
                      <a:pt x="714" y="380"/>
                    </a:lnTo>
                    <a:lnTo>
                      <a:pt x="714" y="382"/>
                    </a:lnTo>
                    <a:lnTo>
                      <a:pt x="738" y="382"/>
                    </a:lnTo>
                    <a:lnTo>
                      <a:pt x="738" y="386"/>
                    </a:lnTo>
                    <a:lnTo>
                      <a:pt x="744" y="386"/>
                    </a:lnTo>
                    <a:lnTo>
                      <a:pt x="744" y="394"/>
                    </a:lnTo>
                    <a:lnTo>
                      <a:pt x="770" y="394"/>
                    </a:lnTo>
                    <a:lnTo>
                      <a:pt x="770" y="398"/>
                    </a:lnTo>
                    <a:lnTo>
                      <a:pt x="776" y="398"/>
                    </a:lnTo>
                    <a:lnTo>
                      <a:pt x="776" y="410"/>
                    </a:lnTo>
                    <a:lnTo>
                      <a:pt x="792" y="410"/>
                    </a:lnTo>
                    <a:lnTo>
                      <a:pt x="792" y="412"/>
                    </a:lnTo>
                    <a:lnTo>
                      <a:pt x="804" y="412"/>
                    </a:lnTo>
                    <a:lnTo>
                      <a:pt x="804" y="418"/>
                    </a:lnTo>
                    <a:lnTo>
                      <a:pt x="826" y="418"/>
                    </a:lnTo>
                    <a:lnTo>
                      <a:pt x="826" y="432"/>
                    </a:lnTo>
                    <a:lnTo>
                      <a:pt x="840" y="432"/>
                    </a:lnTo>
                    <a:lnTo>
                      <a:pt x="840" y="440"/>
                    </a:lnTo>
                    <a:lnTo>
                      <a:pt x="852" y="440"/>
                    </a:lnTo>
                    <a:lnTo>
                      <a:pt x="852" y="446"/>
                    </a:lnTo>
                    <a:lnTo>
                      <a:pt x="860" y="446"/>
                    </a:lnTo>
                    <a:lnTo>
                      <a:pt x="860" y="450"/>
                    </a:lnTo>
                    <a:lnTo>
                      <a:pt x="868" y="450"/>
                    </a:lnTo>
                    <a:lnTo>
                      <a:pt x="868" y="454"/>
                    </a:lnTo>
                    <a:lnTo>
                      <a:pt x="882" y="454"/>
                    </a:lnTo>
                    <a:lnTo>
                      <a:pt x="882" y="458"/>
                    </a:lnTo>
                    <a:lnTo>
                      <a:pt x="888" y="458"/>
                    </a:lnTo>
                    <a:lnTo>
                      <a:pt x="888" y="462"/>
                    </a:lnTo>
                    <a:lnTo>
                      <a:pt x="918" y="462"/>
                    </a:lnTo>
                    <a:lnTo>
                      <a:pt x="918" y="470"/>
                    </a:lnTo>
                    <a:lnTo>
                      <a:pt x="924" y="470"/>
                    </a:lnTo>
                    <a:lnTo>
                      <a:pt x="924" y="476"/>
                    </a:lnTo>
                    <a:lnTo>
                      <a:pt x="930" y="476"/>
                    </a:lnTo>
                    <a:lnTo>
                      <a:pt x="930" y="480"/>
                    </a:lnTo>
                    <a:lnTo>
                      <a:pt x="940" y="480"/>
                    </a:lnTo>
                    <a:lnTo>
                      <a:pt x="940" y="486"/>
                    </a:lnTo>
                    <a:lnTo>
                      <a:pt x="948" y="486"/>
                    </a:lnTo>
                    <a:lnTo>
                      <a:pt x="948" y="488"/>
                    </a:lnTo>
                    <a:lnTo>
                      <a:pt x="952" y="488"/>
                    </a:lnTo>
                    <a:lnTo>
                      <a:pt x="952" y="492"/>
                    </a:lnTo>
                    <a:lnTo>
                      <a:pt x="966" y="492"/>
                    </a:lnTo>
                    <a:lnTo>
                      <a:pt x="966" y="506"/>
                    </a:lnTo>
                    <a:lnTo>
                      <a:pt x="984" y="506"/>
                    </a:lnTo>
                    <a:lnTo>
                      <a:pt x="984" y="522"/>
                    </a:lnTo>
                    <a:lnTo>
                      <a:pt x="994" y="522"/>
                    </a:lnTo>
                    <a:lnTo>
                      <a:pt x="994" y="526"/>
                    </a:lnTo>
                    <a:lnTo>
                      <a:pt x="1000" y="526"/>
                    </a:lnTo>
                    <a:lnTo>
                      <a:pt x="1000" y="532"/>
                    </a:lnTo>
                    <a:lnTo>
                      <a:pt x="1024" y="532"/>
                    </a:lnTo>
                    <a:lnTo>
                      <a:pt x="1024" y="538"/>
                    </a:lnTo>
                    <a:lnTo>
                      <a:pt x="1030" y="538"/>
                    </a:lnTo>
                    <a:lnTo>
                      <a:pt x="1030" y="542"/>
                    </a:lnTo>
                    <a:lnTo>
                      <a:pt x="1052" y="542"/>
                    </a:lnTo>
                    <a:lnTo>
                      <a:pt x="1052" y="552"/>
                    </a:lnTo>
                    <a:lnTo>
                      <a:pt x="1082" y="552"/>
                    </a:lnTo>
                    <a:lnTo>
                      <a:pt x="1082" y="556"/>
                    </a:lnTo>
                    <a:lnTo>
                      <a:pt x="1104" y="556"/>
                    </a:lnTo>
                    <a:lnTo>
                      <a:pt x="1104" y="566"/>
                    </a:lnTo>
                    <a:lnTo>
                      <a:pt x="1156" y="566"/>
                    </a:lnTo>
                    <a:lnTo>
                      <a:pt x="1156" y="570"/>
                    </a:lnTo>
                    <a:lnTo>
                      <a:pt x="1176" y="570"/>
                    </a:lnTo>
                    <a:lnTo>
                      <a:pt x="1176" y="588"/>
                    </a:lnTo>
                    <a:lnTo>
                      <a:pt x="1190" y="588"/>
                    </a:lnTo>
                    <a:lnTo>
                      <a:pt x="1190" y="592"/>
                    </a:lnTo>
                    <a:lnTo>
                      <a:pt x="1208" y="592"/>
                    </a:lnTo>
                    <a:lnTo>
                      <a:pt x="1208" y="596"/>
                    </a:lnTo>
                    <a:lnTo>
                      <a:pt x="1258" y="596"/>
                    </a:lnTo>
                    <a:lnTo>
                      <a:pt x="1258" y="600"/>
                    </a:lnTo>
                    <a:lnTo>
                      <a:pt x="1274" y="600"/>
                    </a:lnTo>
                    <a:lnTo>
                      <a:pt x="1274" y="610"/>
                    </a:lnTo>
                    <a:lnTo>
                      <a:pt x="1282" y="610"/>
                    </a:lnTo>
                    <a:lnTo>
                      <a:pt x="1282" y="618"/>
                    </a:lnTo>
                    <a:lnTo>
                      <a:pt x="1288" y="618"/>
                    </a:lnTo>
                    <a:lnTo>
                      <a:pt x="1288" y="624"/>
                    </a:lnTo>
                    <a:lnTo>
                      <a:pt x="1312" y="624"/>
                    </a:lnTo>
                    <a:lnTo>
                      <a:pt x="1312" y="632"/>
                    </a:lnTo>
                    <a:lnTo>
                      <a:pt x="1352" y="632"/>
                    </a:lnTo>
                    <a:lnTo>
                      <a:pt x="1352" y="640"/>
                    </a:lnTo>
                    <a:lnTo>
                      <a:pt x="1358" y="640"/>
                    </a:lnTo>
                    <a:lnTo>
                      <a:pt x="1358" y="646"/>
                    </a:lnTo>
                    <a:lnTo>
                      <a:pt x="1372" y="646"/>
                    </a:lnTo>
                    <a:lnTo>
                      <a:pt x="1372" y="666"/>
                    </a:lnTo>
                    <a:lnTo>
                      <a:pt x="1448" y="666"/>
                    </a:lnTo>
                    <a:lnTo>
                      <a:pt x="1448" y="672"/>
                    </a:lnTo>
                    <a:lnTo>
                      <a:pt x="1460" y="672"/>
                    </a:lnTo>
                    <a:lnTo>
                      <a:pt x="1460" y="684"/>
                    </a:lnTo>
                    <a:lnTo>
                      <a:pt x="1486" y="684"/>
                    </a:lnTo>
                    <a:lnTo>
                      <a:pt x="1486" y="688"/>
                    </a:lnTo>
                    <a:lnTo>
                      <a:pt x="1508" y="688"/>
                    </a:lnTo>
                    <a:lnTo>
                      <a:pt x="1508" y="694"/>
                    </a:lnTo>
                    <a:lnTo>
                      <a:pt x="1524" y="694"/>
                    </a:lnTo>
                    <a:lnTo>
                      <a:pt x="1524" y="700"/>
                    </a:lnTo>
                    <a:lnTo>
                      <a:pt x="1550" y="700"/>
                    </a:lnTo>
                    <a:lnTo>
                      <a:pt x="1550" y="704"/>
                    </a:lnTo>
                    <a:lnTo>
                      <a:pt x="1570" y="704"/>
                    </a:lnTo>
                    <a:lnTo>
                      <a:pt x="1570" y="710"/>
                    </a:lnTo>
                    <a:lnTo>
                      <a:pt x="1590" y="710"/>
                    </a:lnTo>
                    <a:lnTo>
                      <a:pt x="1590" y="724"/>
                    </a:lnTo>
                    <a:lnTo>
                      <a:pt x="1706" y="724"/>
                    </a:lnTo>
                    <a:lnTo>
                      <a:pt x="1706" y="734"/>
                    </a:lnTo>
                    <a:lnTo>
                      <a:pt x="1716" y="734"/>
                    </a:lnTo>
                    <a:lnTo>
                      <a:pt x="1716" y="750"/>
                    </a:lnTo>
                    <a:lnTo>
                      <a:pt x="1726" y="750"/>
                    </a:lnTo>
                    <a:lnTo>
                      <a:pt x="1726" y="760"/>
                    </a:lnTo>
                    <a:lnTo>
                      <a:pt x="2188" y="760"/>
                    </a:lnTo>
                    <a:lnTo>
                      <a:pt x="2188" y="1826"/>
                    </a:lnTo>
                    <a:lnTo>
                      <a:pt x="2198" y="1826"/>
                    </a:lnTo>
                  </a:path>
                </a:pathLst>
              </a:custGeom>
              <a:noFill/>
              <a:ln w="15875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2" name="Freeform 284"/>
              <p:cNvSpPr>
                <a:spLocks/>
              </p:cNvSpPr>
              <p:nvPr/>
            </p:nvSpPr>
            <p:spPr bwMode="auto">
              <a:xfrm>
                <a:off x="3361" y="760"/>
                <a:ext cx="2130" cy="668"/>
              </a:xfrm>
              <a:custGeom>
                <a:avLst/>
                <a:gdLst>
                  <a:gd name="T0" fmla="*/ 34 w 2130"/>
                  <a:gd name="T1" fmla="*/ 8 h 668"/>
                  <a:gd name="T2" fmla="*/ 62 w 2130"/>
                  <a:gd name="T3" fmla="*/ 16 h 668"/>
                  <a:gd name="T4" fmla="*/ 70 w 2130"/>
                  <a:gd name="T5" fmla="*/ 22 h 668"/>
                  <a:gd name="T6" fmla="*/ 120 w 2130"/>
                  <a:gd name="T7" fmla="*/ 32 h 668"/>
                  <a:gd name="T8" fmla="*/ 168 w 2130"/>
                  <a:gd name="T9" fmla="*/ 46 h 668"/>
                  <a:gd name="T10" fmla="*/ 180 w 2130"/>
                  <a:gd name="T11" fmla="*/ 56 h 668"/>
                  <a:gd name="T12" fmla="*/ 216 w 2130"/>
                  <a:gd name="T13" fmla="*/ 66 h 668"/>
                  <a:gd name="T14" fmla="*/ 238 w 2130"/>
                  <a:gd name="T15" fmla="*/ 80 h 668"/>
                  <a:gd name="T16" fmla="*/ 292 w 2130"/>
                  <a:gd name="T17" fmla="*/ 88 h 668"/>
                  <a:gd name="T18" fmla="*/ 304 w 2130"/>
                  <a:gd name="T19" fmla="*/ 102 h 668"/>
                  <a:gd name="T20" fmla="*/ 334 w 2130"/>
                  <a:gd name="T21" fmla="*/ 108 h 668"/>
                  <a:gd name="T22" fmla="*/ 344 w 2130"/>
                  <a:gd name="T23" fmla="*/ 126 h 668"/>
                  <a:gd name="T24" fmla="*/ 356 w 2130"/>
                  <a:gd name="T25" fmla="*/ 134 h 668"/>
                  <a:gd name="T26" fmla="*/ 372 w 2130"/>
                  <a:gd name="T27" fmla="*/ 150 h 668"/>
                  <a:gd name="T28" fmla="*/ 398 w 2130"/>
                  <a:gd name="T29" fmla="*/ 160 h 668"/>
                  <a:gd name="T30" fmla="*/ 424 w 2130"/>
                  <a:gd name="T31" fmla="*/ 172 h 668"/>
                  <a:gd name="T32" fmla="*/ 436 w 2130"/>
                  <a:gd name="T33" fmla="*/ 178 h 668"/>
                  <a:gd name="T34" fmla="*/ 470 w 2130"/>
                  <a:gd name="T35" fmla="*/ 190 h 668"/>
                  <a:gd name="T36" fmla="*/ 492 w 2130"/>
                  <a:gd name="T37" fmla="*/ 200 h 668"/>
                  <a:gd name="T38" fmla="*/ 498 w 2130"/>
                  <a:gd name="T39" fmla="*/ 210 h 668"/>
                  <a:gd name="T40" fmla="*/ 526 w 2130"/>
                  <a:gd name="T41" fmla="*/ 216 h 668"/>
                  <a:gd name="T42" fmla="*/ 552 w 2130"/>
                  <a:gd name="T43" fmla="*/ 226 h 668"/>
                  <a:gd name="T44" fmla="*/ 570 w 2130"/>
                  <a:gd name="T45" fmla="*/ 234 h 668"/>
                  <a:gd name="T46" fmla="*/ 584 w 2130"/>
                  <a:gd name="T47" fmla="*/ 244 h 668"/>
                  <a:gd name="T48" fmla="*/ 618 w 2130"/>
                  <a:gd name="T49" fmla="*/ 250 h 668"/>
                  <a:gd name="T50" fmla="*/ 664 w 2130"/>
                  <a:gd name="T51" fmla="*/ 260 h 668"/>
                  <a:gd name="T52" fmla="*/ 698 w 2130"/>
                  <a:gd name="T53" fmla="*/ 268 h 668"/>
                  <a:gd name="T54" fmla="*/ 710 w 2130"/>
                  <a:gd name="T55" fmla="*/ 278 h 668"/>
                  <a:gd name="T56" fmla="*/ 730 w 2130"/>
                  <a:gd name="T57" fmla="*/ 288 h 668"/>
                  <a:gd name="T58" fmla="*/ 770 w 2130"/>
                  <a:gd name="T59" fmla="*/ 298 h 668"/>
                  <a:gd name="T60" fmla="*/ 788 w 2130"/>
                  <a:gd name="T61" fmla="*/ 306 h 668"/>
                  <a:gd name="T62" fmla="*/ 806 w 2130"/>
                  <a:gd name="T63" fmla="*/ 316 h 668"/>
                  <a:gd name="T64" fmla="*/ 854 w 2130"/>
                  <a:gd name="T65" fmla="*/ 326 h 668"/>
                  <a:gd name="T66" fmla="*/ 886 w 2130"/>
                  <a:gd name="T67" fmla="*/ 336 h 668"/>
                  <a:gd name="T68" fmla="*/ 922 w 2130"/>
                  <a:gd name="T69" fmla="*/ 342 h 668"/>
                  <a:gd name="T70" fmla="*/ 960 w 2130"/>
                  <a:gd name="T71" fmla="*/ 354 h 668"/>
                  <a:gd name="T72" fmla="*/ 1002 w 2130"/>
                  <a:gd name="T73" fmla="*/ 360 h 668"/>
                  <a:gd name="T74" fmla="*/ 1036 w 2130"/>
                  <a:gd name="T75" fmla="*/ 374 h 668"/>
                  <a:gd name="T76" fmla="*/ 1100 w 2130"/>
                  <a:gd name="T77" fmla="*/ 386 h 668"/>
                  <a:gd name="T78" fmla="*/ 1110 w 2130"/>
                  <a:gd name="T79" fmla="*/ 396 h 668"/>
                  <a:gd name="T80" fmla="*/ 1136 w 2130"/>
                  <a:gd name="T81" fmla="*/ 402 h 668"/>
                  <a:gd name="T82" fmla="*/ 1172 w 2130"/>
                  <a:gd name="T83" fmla="*/ 412 h 668"/>
                  <a:gd name="T84" fmla="*/ 1230 w 2130"/>
                  <a:gd name="T85" fmla="*/ 418 h 668"/>
                  <a:gd name="T86" fmla="*/ 1242 w 2130"/>
                  <a:gd name="T87" fmla="*/ 432 h 668"/>
                  <a:gd name="T88" fmla="*/ 1264 w 2130"/>
                  <a:gd name="T89" fmla="*/ 436 h 668"/>
                  <a:gd name="T90" fmla="*/ 1298 w 2130"/>
                  <a:gd name="T91" fmla="*/ 450 h 668"/>
                  <a:gd name="T92" fmla="*/ 1332 w 2130"/>
                  <a:gd name="T93" fmla="*/ 458 h 668"/>
                  <a:gd name="T94" fmla="*/ 1396 w 2130"/>
                  <a:gd name="T95" fmla="*/ 482 h 668"/>
                  <a:gd name="T96" fmla="*/ 1462 w 2130"/>
                  <a:gd name="T97" fmla="*/ 500 h 668"/>
                  <a:gd name="T98" fmla="*/ 1510 w 2130"/>
                  <a:gd name="T99" fmla="*/ 514 h 668"/>
                  <a:gd name="T100" fmla="*/ 1556 w 2130"/>
                  <a:gd name="T101" fmla="*/ 524 h 668"/>
                  <a:gd name="T102" fmla="*/ 1584 w 2130"/>
                  <a:gd name="T103" fmla="*/ 546 h 668"/>
                  <a:gd name="T104" fmla="*/ 1638 w 2130"/>
                  <a:gd name="T105" fmla="*/ 562 h 668"/>
                  <a:gd name="T106" fmla="*/ 1656 w 2130"/>
                  <a:gd name="T107" fmla="*/ 580 h 668"/>
                  <a:gd name="T108" fmla="*/ 1818 w 2130"/>
                  <a:gd name="T109" fmla="*/ 614 h 6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30"/>
                  <a:gd name="T166" fmla="*/ 0 h 668"/>
                  <a:gd name="T167" fmla="*/ 2130 w 2130"/>
                  <a:gd name="T168" fmla="*/ 668 h 6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30" h="668">
                    <a:moveTo>
                      <a:pt x="0" y="0"/>
                    </a:moveTo>
                    <a:lnTo>
                      <a:pt x="30" y="0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4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62" y="10"/>
                    </a:lnTo>
                    <a:lnTo>
                      <a:pt x="62" y="16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0" y="22"/>
                    </a:lnTo>
                    <a:lnTo>
                      <a:pt x="84" y="22"/>
                    </a:lnTo>
                    <a:lnTo>
                      <a:pt x="84" y="26"/>
                    </a:lnTo>
                    <a:lnTo>
                      <a:pt x="94" y="26"/>
                    </a:lnTo>
                    <a:lnTo>
                      <a:pt x="94" y="32"/>
                    </a:lnTo>
                    <a:lnTo>
                      <a:pt x="120" y="32"/>
                    </a:lnTo>
                    <a:lnTo>
                      <a:pt x="144" y="32"/>
                    </a:lnTo>
                    <a:lnTo>
                      <a:pt x="144" y="40"/>
                    </a:lnTo>
                    <a:lnTo>
                      <a:pt x="164" y="40"/>
                    </a:lnTo>
                    <a:lnTo>
                      <a:pt x="164" y="46"/>
                    </a:lnTo>
                    <a:lnTo>
                      <a:pt x="168" y="46"/>
                    </a:lnTo>
                    <a:lnTo>
                      <a:pt x="168" y="50"/>
                    </a:lnTo>
                    <a:lnTo>
                      <a:pt x="170" y="50"/>
                    </a:lnTo>
                    <a:lnTo>
                      <a:pt x="170" y="54"/>
                    </a:lnTo>
                    <a:lnTo>
                      <a:pt x="180" y="54"/>
                    </a:lnTo>
                    <a:lnTo>
                      <a:pt x="180" y="56"/>
                    </a:lnTo>
                    <a:lnTo>
                      <a:pt x="184" y="56"/>
                    </a:lnTo>
                    <a:lnTo>
                      <a:pt x="184" y="64"/>
                    </a:lnTo>
                    <a:lnTo>
                      <a:pt x="212" y="64"/>
                    </a:lnTo>
                    <a:lnTo>
                      <a:pt x="212" y="66"/>
                    </a:lnTo>
                    <a:lnTo>
                      <a:pt x="216" y="66"/>
                    </a:lnTo>
                    <a:lnTo>
                      <a:pt x="216" y="70"/>
                    </a:lnTo>
                    <a:lnTo>
                      <a:pt x="228" y="70"/>
                    </a:lnTo>
                    <a:lnTo>
                      <a:pt x="228" y="74"/>
                    </a:lnTo>
                    <a:lnTo>
                      <a:pt x="238" y="74"/>
                    </a:lnTo>
                    <a:lnTo>
                      <a:pt x="238" y="80"/>
                    </a:lnTo>
                    <a:lnTo>
                      <a:pt x="276" y="80"/>
                    </a:lnTo>
                    <a:lnTo>
                      <a:pt x="276" y="86"/>
                    </a:lnTo>
                    <a:lnTo>
                      <a:pt x="282" y="86"/>
                    </a:lnTo>
                    <a:lnTo>
                      <a:pt x="282" y="88"/>
                    </a:lnTo>
                    <a:lnTo>
                      <a:pt x="292" y="88"/>
                    </a:lnTo>
                    <a:lnTo>
                      <a:pt x="292" y="90"/>
                    </a:lnTo>
                    <a:lnTo>
                      <a:pt x="296" y="90"/>
                    </a:lnTo>
                    <a:lnTo>
                      <a:pt x="296" y="98"/>
                    </a:lnTo>
                    <a:lnTo>
                      <a:pt x="304" y="98"/>
                    </a:lnTo>
                    <a:lnTo>
                      <a:pt x="304" y="102"/>
                    </a:lnTo>
                    <a:lnTo>
                      <a:pt x="320" y="102"/>
                    </a:lnTo>
                    <a:lnTo>
                      <a:pt x="320" y="104"/>
                    </a:lnTo>
                    <a:lnTo>
                      <a:pt x="332" y="104"/>
                    </a:lnTo>
                    <a:lnTo>
                      <a:pt x="332" y="108"/>
                    </a:lnTo>
                    <a:lnTo>
                      <a:pt x="334" y="108"/>
                    </a:lnTo>
                    <a:lnTo>
                      <a:pt x="334" y="114"/>
                    </a:lnTo>
                    <a:lnTo>
                      <a:pt x="340" y="114"/>
                    </a:lnTo>
                    <a:lnTo>
                      <a:pt x="340" y="118"/>
                    </a:lnTo>
                    <a:lnTo>
                      <a:pt x="344" y="118"/>
                    </a:lnTo>
                    <a:lnTo>
                      <a:pt x="344" y="126"/>
                    </a:lnTo>
                    <a:lnTo>
                      <a:pt x="348" y="126"/>
                    </a:lnTo>
                    <a:lnTo>
                      <a:pt x="348" y="132"/>
                    </a:lnTo>
                    <a:lnTo>
                      <a:pt x="350" y="132"/>
                    </a:lnTo>
                    <a:lnTo>
                      <a:pt x="350" y="134"/>
                    </a:lnTo>
                    <a:lnTo>
                      <a:pt x="356" y="134"/>
                    </a:lnTo>
                    <a:lnTo>
                      <a:pt x="356" y="138"/>
                    </a:lnTo>
                    <a:lnTo>
                      <a:pt x="362" y="138"/>
                    </a:lnTo>
                    <a:lnTo>
                      <a:pt x="362" y="142"/>
                    </a:lnTo>
                    <a:lnTo>
                      <a:pt x="372" y="142"/>
                    </a:lnTo>
                    <a:lnTo>
                      <a:pt x="372" y="150"/>
                    </a:lnTo>
                    <a:lnTo>
                      <a:pt x="376" y="150"/>
                    </a:lnTo>
                    <a:lnTo>
                      <a:pt x="376" y="152"/>
                    </a:lnTo>
                    <a:lnTo>
                      <a:pt x="380" y="152"/>
                    </a:lnTo>
                    <a:lnTo>
                      <a:pt x="380" y="160"/>
                    </a:lnTo>
                    <a:lnTo>
                      <a:pt x="398" y="160"/>
                    </a:lnTo>
                    <a:lnTo>
                      <a:pt x="398" y="164"/>
                    </a:lnTo>
                    <a:lnTo>
                      <a:pt x="404" y="164"/>
                    </a:lnTo>
                    <a:lnTo>
                      <a:pt x="404" y="170"/>
                    </a:lnTo>
                    <a:lnTo>
                      <a:pt x="424" y="170"/>
                    </a:lnTo>
                    <a:lnTo>
                      <a:pt x="424" y="172"/>
                    </a:lnTo>
                    <a:lnTo>
                      <a:pt x="428" y="172"/>
                    </a:lnTo>
                    <a:lnTo>
                      <a:pt x="428" y="176"/>
                    </a:lnTo>
                    <a:lnTo>
                      <a:pt x="432" y="176"/>
                    </a:lnTo>
                    <a:lnTo>
                      <a:pt x="432" y="178"/>
                    </a:lnTo>
                    <a:lnTo>
                      <a:pt x="436" y="178"/>
                    </a:lnTo>
                    <a:lnTo>
                      <a:pt x="436" y="182"/>
                    </a:lnTo>
                    <a:lnTo>
                      <a:pt x="464" y="182"/>
                    </a:lnTo>
                    <a:lnTo>
                      <a:pt x="464" y="186"/>
                    </a:lnTo>
                    <a:lnTo>
                      <a:pt x="470" y="186"/>
                    </a:lnTo>
                    <a:lnTo>
                      <a:pt x="470" y="190"/>
                    </a:lnTo>
                    <a:lnTo>
                      <a:pt x="476" y="190"/>
                    </a:lnTo>
                    <a:lnTo>
                      <a:pt x="476" y="192"/>
                    </a:lnTo>
                    <a:lnTo>
                      <a:pt x="482" y="192"/>
                    </a:lnTo>
                    <a:lnTo>
                      <a:pt x="482" y="200"/>
                    </a:lnTo>
                    <a:lnTo>
                      <a:pt x="492" y="200"/>
                    </a:lnTo>
                    <a:lnTo>
                      <a:pt x="492" y="202"/>
                    </a:lnTo>
                    <a:lnTo>
                      <a:pt x="496" y="202"/>
                    </a:lnTo>
                    <a:lnTo>
                      <a:pt x="496" y="208"/>
                    </a:lnTo>
                    <a:lnTo>
                      <a:pt x="498" y="208"/>
                    </a:lnTo>
                    <a:lnTo>
                      <a:pt x="498" y="210"/>
                    </a:lnTo>
                    <a:lnTo>
                      <a:pt x="504" y="210"/>
                    </a:lnTo>
                    <a:lnTo>
                      <a:pt x="504" y="214"/>
                    </a:lnTo>
                    <a:lnTo>
                      <a:pt x="518" y="214"/>
                    </a:lnTo>
                    <a:lnTo>
                      <a:pt x="518" y="216"/>
                    </a:lnTo>
                    <a:lnTo>
                      <a:pt x="526" y="216"/>
                    </a:lnTo>
                    <a:lnTo>
                      <a:pt x="526" y="220"/>
                    </a:lnTo>
                    <a:lnTo>
                      <a:pt x="540" y="220"/>
                    </a:lnTo>
                    <a:lnTo>
                      <a:pt x="540" y="224"/>
                    </a:lnTo>
                    <a:lnTo>
                      <a:pt x="552" y="224"/>
                    </a:lnTo>
                    <a:lnTo>
                      <a:pt x="552" y="226"/>
                    </a:lnTo>
                    <a:lnTo>
                      <a:pt x="558" y="226"/>
                    </a:lnTo>
                    <a:lnTo>
                      <a:pt x="558" y="230"/>
                    </a:lnTo>
                    <a:lnTo>
                      <a:pt x="564" y="230"/>
                    </a:lnTo>
                    <a:lnTo>
                      <a:pt x="564" y="234"/>
                    </a:lnTo>
                    <a:lnTo>
                      <a:pt x="570" y="234"/>
                    </a:lnTo>
                    <a:lnTo>
                      <a:pt x="570" y="236"/>
                    </a:lnTo>
                    <a:lnTo>
                      <a:pt x="580" y="236"/>
                    </a:lnTo>
                    <a:lnTo>
                      <a:pt x="580" y="240"/>
                    </a:lnTo>
                    <a:lnTo>
                      <a:pt x="584" y="240"/>
                    </a:lnTo>
                    <a:lnTo>
                      <a:pt x="584" y="244"/>
                    </a:lnTo>
                    <a:lnTo>
                      <a:pt x="590" y="244"/>
                    </a:lnTo>
                    <a:lnTo>
                      <a:pt x="590" y="248"/>
                    </a:lnTo>
                    <a:lnTo>
                      <a:pt x="616" y="248"/>
                    </a:lnTo>
                    <a:lnTo>
                      <a:pt x="616" y="250"/>
                    </a:lnTo>
                    <a:lnTo>
                      <a:pt x="618" y="250"/>
                    </a:lnTo>
                    <a:lnTo>
                      <a:pt x="618" y="254"/>
                    </a:lnTo>
                    <a:lnTo>
                      <a:pt x="646" y="254"/>
                    </a:lnTo>
                    <a:lnTo>
                      <a:pt x="646" y="258"/>
                    </a:lnTo>
                    <a:lnTo>
                      <a:pt x="664" y="258"/>
                    </a:lnTo>
                    <a:lnTo>
                      <a:pt x="664" y="260"/>
                    </a:lnTo>
                    <a:lnTo>
                      <a:pt x="672" y="260"/>
                    </a:lnTo>
                    <a:lnTo>
                      <a:pt x="672" y="264"/>
                    </a:lnTo>
                    <a:lnTo>
                      <a:pt x="684" y="264"/>
                    </a:lnTo>
                    <a:lnTo>
                      <a:pt x="684" y="268"/>
                    </a:lnTo>
                    <a:lnTo>
                      <a:pt x="698" y="268"/>
                    </a:lnTo>
                    <a:lnTo>
                      <a:pt x="698" y="272"/>
                    </a:lnTo>
                    <a:lnTo>
                      <a:pt x="702" y="272"/>
                    </a:lnTo>
                    <a:lnTo>
                      <a:pt x="702" y="274"/>
                    </a:lnTo>
                    <a:lnTo>
                      <a:pt x="710" y="274"/>
                    </a:lnTo>
                    <a:lnTo>
                      <a:pt x="710" y="278"/>
                    </a:lnTo>
                    <a:lnTo>
                      <a:pt x="714" y="278"/>
                    </a:lnTo>
                    <a:lnTo>
                      <a:pt x="714" y="284"/>
                    </a:lnTo>
                    <a:lnTo>
                      <a:pt x="716" y="284"/>
                    </a:lnTo>
                    <a:lnTo>
                      <a:pt x="716" y="288"/>
                    </a:lnTo>
                    <a:lnTo>
                      <a:pt x="730" y="288"/>
                    </a:lnTo>
                    <a:lnTo>
                      <a:pt x="730" y="292"/>
                    </a:lnTo>
                    <a:lnTo>
                      <a:pt x="744" y="292"/>
                    </a:lnTo>
                    <a:lnTo>
                      <a:pt x="744" y="294"/>
                    </a:lnTo>
                    <a:lnTo>
                      <a:pt x="770" y="294"/>
                    </a:lnTo>
                    <a:lnTo>
                      <a:pt x="770" y="298"/>
                    </a:lnTo>
                    <a:lnTo>
                      <a:pt x="782" y="298"/>
                    </a:lnTo>
                    <a:lnTo>
                      <a:pt x="782" y="302"/>
                    </a:lnTo>
                    <a:lnTo>
                      <a:pt x="786" y="302"/>
                    </a:lnTo>
                    <a:lnTo>
                      <a:pt x="786" y="306"/>
                    </a:lnTo>
                    <a:lnTo>
                      <a:pt x="788" y="306"/>
                    </a:lnTo>
                    <a:lnTo>
                      <a:pt x="788" y="308"/>
                    </a:lnTo>
                    <a:lnTo>
                      <a:pt x="802" y="308"/>
                    </a:lnTo>
                    <a:lnTo>
                      <a:pt x="802" y="312"/>
                    </a:lnTo>
                    <a:lnTo>
                      <a:pt x="806" y="312"/>
                    </a:lnTo>
                    <a:lnTo>
                      <a:pt x="806" y="316"/>
                    </a:lnTo>
                    <a:lnTo>
                      <a:pt x="812" y="316"/>
                    </a:lnTo>
                    <a:lnTo>
                      <a:pt x="812" y="320"/>
                    </a:lnTo>
                    <a:lnTo>
                      <a:pt x="824" y="320"/>
                    </a:lnTo>
                    <a:lnTo>
                      <a:pt x="824" y="326"/>
                    </a:lnTo>
                    <a:lnTo>
                      <a:pt x="854" y="326"/>
                    </a:lnTo>
                    <a:lnTo>
                      <a:pt x="854" y="328"/>
                    </a:lnTo>
                    <a:lnTo>
                      <a:pt x="876" y="328"/>
                    </a:lnTo>
                    <a:lnTo>
                      <a:pt x="876" y="332"/>
                    </a:lnTo>
                    <a:lnTo>
                      <a:pt x="886" y="332"/>
                    </a:lnTo>
                    <a:lnTo>
                      <a:pt x="886" y="336"/>
                    </a:lnTo>
                    <a:lnTo>
                      <a:pt x="896" y="336"/>
                    </a:lnTo>
                    <a:lnTo>
                      <a:pt x="896" y="338"/>
                    </a:lnTo>
                    <a:lnTo>
                      <a:pt x="906" y="338"/>
                    </a:lnTo>
                    <a:lnTo>
                      <a:pt x="906" y="342"/>
                    </a:lnTo>
                    <a:lnTo>
                      <a:pt x="922" y="342"/>
                    </a:lnTo>
                    <a:lnTo>
                      <a:pt x="922" y="346"/>
                    </a:lnTo>
                    <a:lnTo>
                      <a:pt x="934" y="346"/>
                    </a:lnTo>
                    <a:lnTo>
                      <a:pt x="934" y="350"/>
                    </a:lnTo>
                    <a:lnTo>
                      <a:pt x="960" y="350"/>
                    </a:lnTo>
                    <a:lnTo>
                      <a:pt x="960" y="354"/>
                    </a:lnTo>
                    <a:lnTo>
                      <a:pt x="966" y="354"/>
                    </a:lnTo>
                    <a:lnTo>
                      <a:pt x="966" y="358"/>
                    </a:lnTo>
                    <a:lnTo>
                      <a:pt x="970" y="358"/>
                    </a:lnTo>
                    <a:lnTo>
                      <a:pt x="970" y="360"/>
                    </a:lnTo>
                    <a:lnTo>
                      <a:pt x="1002" y="360"/>
                    </a:lnTo>
                    <a:lnTo>
                      <a:pt x="1002" y="368"/>
                    </a:lnTo>
                    <a:lnTo>
                      <a:pt x="1006" y="368"/>
                    </a:lnTo>
                    <a:lnTo>
                      <a:pt x="1006" y="372"/>
                    </a:lnTo>
                    <a:lnTo>
                      <a:pt x="1036" y="372"/>
                    </a:lnTo>
                    <a:lnTo>
                      <a:pt x="1036" y="374"/>
                    </a:lnTo>
                    <a:lnTo>
                      <a:pt x="1060" y="374"/>
                    </a:lnTo>
                    <a:lnTo>
                      <a:pt x="1060" y="378"/>
                    </a:lnTo>
                    <a:lnTo>
                      <a:pt x="1072" y="378"/>
                    </a:lnTo>
                    <a:lnTo>
                      <a:pt x="1072" y="386"/>
                    </a:lnTo>
                    <a:lnTo>
                      <a:pt x="1100" y="386"/>
                    </a:lnTo>
                    <a:lnTo>
                      <a:pt x="1100" y="388"/>
                    </a:lnTo>
                    <a:lnTo>
                      <a:pt x="1104" y="388"/>
                    </a:lnTo>
                    <a:lnTo>
                      <a:pt x="1104" y="392"/>
                    </a:lnTo>
                    <a:lnTo>
                      <a:pt x="1110" y="392"/>
                    </a:lnTo>
                    <a:lnTo>
                      <a:pt x="1110" y="396"/>
                    </a:lnTo>
                    <a:lnTo>
                      <a:pt x="1114" y="396"/>
                    </a:lnTo>
                    <a:lnTo>
                      <a:pt x="1114" y="398"/>
                    </a:lnTo>
                    <a:lnTo>
                      <a:pt x="1126" y="398"/>
                    </a:lnTo>
                    <a:lnTo>
                      <a:pt x="1126" y="402"/>
                    </a:lnTo>
                    <a:lnTo>
                      <a:pt x="1136" y="402"/>
                    </a:lnTo>
                    <a:lnTo>
                      <a:pt x="1136" y="406"/>
                    </a:lnTo>
                    <a:lnTo>
                      <a:pt x="1150" y="406"/>
                    </a:lnTo>
                    <a:lnTo>
                      <a:pt x="1150" y="408"/>
                    </a:lnTo>
                    <a:lnTo>
                      <a:pt x="1172" y="408"/>
                    </a:lnTo>
                    <a:lnTo>
                      <a:pt x="1172" y="412"/>
                    </a:lnTo>
                    <a:lnTo>
                      <a:pt x="1200" y="412"/>
                    </a:lnTo>
                    <a:lnTo>
                      <a:pt x="1200" y="416"/>
                    </a:lnTo>
                    <a:lnTo>
                      <a:pt x="1220" y="416"/>
                    </a:lnTo>
                    <a:lnTo>
                      <a:pt x="1220" y="418"/>
                    </a:lnTo>
                    <a:lnTo>
                      <a:pt x="1230" y="418"/>
                    </a:lnTo>
                    <a:lnTo>
                      <a:pt x="1230" y="422"/>
                    </a:lnTo>
                    <a:lnTo>
                      <a:pt x="1236" y="422"/>
                    </a:lnTo>
                    <a:lnTo>
                      <a:pt x="1236" y="426"/>
                    </a:lnTo>
                    <a:lnTo>
                      <a:pt x="1242" y="426"/>
                    </a:lnTo>
                    <a:lnTo>
                      <a:pt x="1242" y="432"/>
                    </a:lnTo>
                    <a:lnTo>
                      <a:pt x="1246" y="432"/>
                    </a:lnTo>
                    <a:lnTo>
                      <a:pt x="1246" y="436"/>
                    </a:lnTo>
                    <a:lnTo>
                      <a:pt x="1248" y="436"/>
                    </a:lnTo>
                    <a:lnTo>
                      <a:pt x="1264" y="436"/>
                    </a:lnTo>
                    <a:lnTo>
                      <a:pt x="1264" y="440"/>
                    </a:lnTo>
                    <a:lnTo>
                      <a:pt x="1274" y="440"/>
                    </a:lnTo>
                    <a:lnTo>
                      <a:pt x="1274" y="448"/>
                    </a:lnTo>
                    <a:lnTo>
                      <a:pt x="1298" y="448"/>
                    </a:lnTo>
                    <a:lnTo>
                      <a:pt x="1298" y="450"/>
                    </a:lnTo>
                    <a:lnTo>
                      <a:pt x="1320" y="450"/>
                    </a:lnTo>
                    <a:lnTo>
                      <a:pt x="1320" y="456"/>
                    </a:lnTo>
                    <a:lnTo>
                      <a:pt x="1322" y="456"/>
                    </a:lnTo>
                    <a:lnTo>
                      <a:pt x="1322" y="458"/>
                    </a:lnTo>
                    <a:lnTo>
                      <a:pt x="1332" y="458"/>
                    </a:lnTo>
                    <a:lnTo>
                      <a:pt x="1332" y="466"/>
                    </a:lnTo>
                    <a:lnTo>
                      <a:pt x="1354" y="466"/>
                    </a:lnTo>
                    <a:lnTo>
                      <a:pt x="1354" y="478"/>
                    </a:lnTo>
                    <a:lnTo>
                      <a:pt x="1396" y="478"/>
                    </a:lnTo>
                    <a:lnTo>
                      <a:pt x="1396" y="482"/>
                    </a:lnTo>
                    <a:lnTo>
                      <a:pt x="1414" y="482"/>
                    </a:lnTo>
                    <a:lnTo>
                      <a:pt x="1414" y="490"/>
                    </a:lnTo>
                    <a:lnTo>
                      <a:pt x="1428" y="490"/>
                    </a:lnTo>
                    <a:lnTo>
                      <a:pt x="1428" y="500"/>
                    </a:lnTo>
                    <a:lnTo>
                      <a:pt x="1462" y="500"/>
                    </a:lnTo>
                    <a:lnTo>
                      <a:pt x="1462" y="502"/>
                    </a:lnTo>
                    <a:lnTo>
                      <a:pt x="1476" y="502"/>
                    </a:lnTo>
                    <a:lnTo>
                      <a:pt x="1476" y="508"/>
                    </a:lnTo>
                    <a:lnTo>
                      <a:pt x="1510" y="508"/>
                    </a:lnTo>
                    <a:lnTo>
                      <a:pt x="1510" y="514"/>
                    </a:lnTo>
                    <a:lnTo>
                      <a:pt x="1524" y="514"/>
                    </a:lnTo>
                    <a:lnTo>
                      <a:pt x="1524" y="518"/>
                    </a:lnTo>
                    <a:lnTo>
                      <a:pt x="1552" y="518"/>
                    </a:lnTo>
                    <a:lnTo>
                      <a:pt x="1552" y="524"/>
                    </a:lnTo>
                    <a:lnTo>
                      <a:pt x="1556" y="524"/>
                    </a:lnTo>
                    <a:lnTo>
                      <a:pt x="1556" y="532"/>
                    </a:lnTo>
                    <a:lnTo>
                      <a:pt x="1568" y="532"/>
                    </a:lnTo>
                    <a:lnTo>
                      <a:pt x="1568" y="544"/>
                    </a:lnTo>
                    <a:lnTo>
                      <a:pt x="1584" y="544"/>
                    </a:lnTo>
                    <a:lnTo>
                      <a:pt x="1584" y="546"/>
                    </a:lnTo>
                    <a:lnTo>
                      <a:pt x="1616" y="546"/>
                    </a:lnTo>
                    <a:lnTo>
                      <a:pt x="1616" y="556"/>
                    </a:lnTo>
                    <a:lnTo>
                      <a:pt x="1620" y="556"/>
                    </a:lnTo>
                    <a:lnTo>
                      <a:pt x="1620" y="562"/>
                    </a:lnTo>
                    <a:lnTo>
                      <a:pt x="1638" y="562"/>
                    </a:lnTo>
                    <a:lnTo>
                      <a:pt x="1638" y="570"/>
                    </a:lnTo>
                    <a:lnTo>
                      <a:pt x="1652" y="570"/>
                    </a:lnTo>
                    <a:lnTo>
                      <a:pt x="1652" y="574"/>
                    </a:lnTo>
                    <a:lnTo>
                      <a:pt x="1656" y="574"/>
                    </a:lnTo>
                    <a:lnTo>
                      <a:pt x="1656" y="580"/>
                    </a:lnTo>
                    <a:lnTo>
                      <a:pt x="1772" y="580"/>
                    </a:lnTo>
                    <a:lnTo>
                      <a:pt x="1772" y="592"/>
                    </a:lnTo>
                    <a:lnTo>
                      <a:pt x="1816" y="592"/>
                    </a:lnTo>
                    <a:lnTo>
                      <a:pt x="1816" y="614"/>
                    </a:lnTo>
                    <a:lnTo>
                      <a:pt x="1818" y="614"/>
                    </a:lnTo>
                    <a:lnTo>
                      <a:pt x="1818" y="632"/>
                    </a:lnTo>
                    <a:lnTo>
                      <a:pt x="1870" y="632"/>
                    </a:lnTo>
                    <a:lnTo>
                      <a:pt x="1870" y="668"/>
                    </a:lnTo>
                    <a:lnTo>
                      <a:pt x="2130" y="668"/>
                    </a:lnTo>
                  </a:path>
                </a:pathLst>
              </a:custGeom>
              <a:noFill/>
              <a:ln w="1587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3" name="Freeform 285"/>
              <p:cNvSpPr>
                <a:spLocks/>
              </p:cNvSpPr>
              <p:nvPr/>
            </p:nvSpPr>
            <p:spPr bwMode="auto">
              <a:xfrm>
                <a:off x="3901" y="976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4" name="Freeform 286"/>
              <p:cNvSpPr>
                <a:spLocks/>
              </p:cNvSpPr>
              <p:nvPr/>
            </p:nvSpPr>
            <p:spPr bwMode="auto">
              <a:xfrm>
                <a:off x="3349" y="74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5" name="Freeform 287"/>
              <p:cNvSpPr>
                <a:spLocks/>
              </p:cNvSpPr>
              <p:nvPr/>
            </p:nvSpPr>
            <p:spPr bwMode="auto">
              <a:xfrm>
                <a:off x="3353" y="74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6" name="Freeform 288"/>
              <p:cNvSpPr>
                <a:spLocks/>
              </p:cNvSpPr>
              <p:nvPr/>
            </p:nvSpPr>
            <p:spPr bwMode="auto">
              <a:xfrm>
                <a:off x="3395" y="75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7" name="Freeform 289"/>
              <p:cNvSpPr>
                <a:spLocks/>
              </p:cNvSpPr>
              <p:nvPr/>
            </p:nvSpPr>
            <p:spPr bwMode="auto">
              <a:xfrm>
                <a:off x="3397" y="75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8" name="Freeform 290"/>
              <p:cNvSpPr>
                <a:spLocks/>
              </p:cNvSpPr>
              <p:nvPr/>
            </p:nvSpPr>
            <p:spPr bwMode="auto">
              <a:xfrm>
                <a:off x="3495" y="79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59" name="Freeform 291"/>
              <p:cNvSpPr>
                <a:spLocks/>
              </p:cNvSpPr>
              <p:nvPr/>
            </p:nvSpPr>
            <p:spPr bwMode="auto">
              <a:xfrm>
                <a:off x="3531" y="806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0" name="Freeform 292"/>
              <p:cNvSpPr>
                <a:spLocks/>
              </p:cNvSpPr>
              <p:nvPr/>
            </p:nvSpPr>
            <p:spPr bwMode="auto">
              <a:xfrm>
                <a:off x="3533" y="81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1" name="Freeform 293"/>
              <p:cNvSpPr>
                <a:spLocks/>
              </p:cNvSpPr>
              <p:nvPr/>
            </p:nvSpPr>
            <p:spPr bwMode="auto">
              <a:xfrm>
                <a:off x="3539" y="81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2" name="Freeform 294"/>
              <p:cNvSpPr>
                <a:spLocks/>
              </p:cNvSpPr>
              <p:nvPr/>
            </p:nvSpPr>
            <p:spPr bwMode="auto">
              <a:xfrm>
                <a:off x="3559" y="81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3" name="Freeform 295"/>
              <p:cNvSpPr>
                <a:spLocks/>
              </p:cNvSpPr>
              <p:nvPr/>
            </p:nvSpPr>
            <p:spPr bwMode="auto">
              <a:xfrm>
                <a:off x="3669" y="852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4" name="Freeform 296"/>
              <p:cNvSpPr>
                <a:spLocks/>
              </p:cNvSpPr>
              <p:nvPr/>
            </p:nvSpPr>
            <p:spPr bwMode="auto">
              <a:xfrm>
                <a:off x="3675" y="85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5" name="Freeform 297"/>
              <p:cNvSpPr>
                <a:spLocks/>
              </p:cNvSpPr>
              <p:nvPr/>
            </p:nvSpPr>
            <p:spPr bwMode="auto">
              <a:xfrm>
                <a:off x="3763" y="91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6" name="Freeform 298"/>
              <p:cNvSpPr>
                <a:spLocks/>
              </p:cNvSpPr>
              <p:nvPr/>
            </p:nvSpPr>
            <p:spPr bwMode="auto">
              <a:xfrm>
                <a:off x="3983" y="1004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7" name="Freeform 299"/>
              <p:cNvSpPr>
                <a:spLocks/>
              </p:cNvSpPr>
              <p:nvPr/>
            </p:nvSpPr>
            <p:spPr bwMode="auto">
              <a:xfrm>
                <a:off x="4013" y="101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8" name="Freeform 300"/>
              <p:cNvSpPr>
                <a:spLocks/>
              </p:cNvSpPr>
              <p:nvPr/>
            </p:nvSpPr>
            <p:spPr bwMode="auto">
              <a:xfrm>
                <a:off x="4099" y="104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69" name="Freeform 301"/>
              <p:cNvSpPr>
                <a:spLocks/>
              </p:cNvSpPr>
              <p:nvPr/>
            </p:nvSpPr>
            <p:spPr bwMode="auto">
              <a:xfrm>
                <a:off x="4153" y="106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0" name="Freeform 302"/>
              <p:cNvSpPr>
                <a:spLocks/>
              </p:cNvSpPr>
              <p:nvPr/>
            </p:nvSpPr>
            <p:spPr bwMode="auto">
              <a:xfrm>
                <a:off x="4239" y="1084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1" name="Freeform 303"/>
              <p:cNvSpPr>
                <a:spLocks/>
              </p:cNvSpPr>
              <p:nvPr/>
            </p:nvSpPr>
            <p:spPr bwMode="auto">
              <a:xfrm>
                <a:off x="4427" y="1134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2" name="Freeform 304"/>
              <p:cNvSpPr>
                <a:spLocks/>
              </p:cNvSpPr>
              <p:nvPr/>
            </p:nvSpPr>
            <p:spPr bwMode="auto">
              <a:xfrm>
                <a:off x="4449" y="113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3" name="Freeform 305"/>
              <p:cNvSpPr>
                <a:spLocks/>
              </p:cNvSpPr>
              <p:nvPr/>
            </p:nvSpPr>
            <p:spPr bwMode="auto">
              <a:xfrm>
                <a:off x="4465" y="114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4" name="Freeform 306"/>
              <p:cNvSpPr>
                <a:spLocks/>
              </p:cNvSpPr>
              <p:nvPr/>
            </p:nvSpPr>
            <p:spPr bwMode="auto">
              <a:xfrm>
                <a:off x="4483" y="115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5" name="Freeform 307"/>
              <p:cNvSpPr>
                <a:spLocks/>
              </p:cNvSpPr>
              <p:nvPr/>
            </p:nvSpPr>
            <p:spPr bwMode="auto">
              <a:xfrm>
                <a:off x="4489" y="1154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6" name="Freeform 308"/>
              <p:cNvSpPr>
                <a:spLocks/>
              </p:cNvSpPr>
              <p:nvPr/>
            </p:nvSpPr>
            <p:spPr bwMode="auto">
              <a:xfrm>
                <a:off x="4513" y="115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7" name="Freeform 309"/>
              <p:cNvSpPr>
                <a:spLocks/>
              </p:cNvSpPr>
              <p:nvPr/>
            </p:nvSpPr>
            <p:spPr bwMode="auto">
              <a:xfrm>
                <a:off x="4529" y="1162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8" name="Freeform 310"/>
              <p:cNvSpPr>
                <a:spLocks/>
              </p:cNvSpPr>
              <p:nvPr/>
            </p:nvSpPr>
            <p:spPr bwMode="auto">
              <a:xfrm>
                <a:off x="4547" y="1162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79" name="Freeform 311"/>
              <p:cNvSpPr>
                <a:spLocks/>
              </p:cNvSpPr>
              <p:nvPr/>
            </p:nvSpPr>
            <p:spPr bwMode="auto">
              <a:xfrm>
                <a:off x="4553" y="116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0" name="Freeform 312"/>
              <p:cNvSpPr>
                <a:spLocks/>
              </p:cNvSpPr>
              <p:nvPr/>
            </p:nvSpPr>
            <p:spPr bwMode="auto">
              <a:xfrm>
                <a:off x="4583" y="1172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1" name="Freeform 313"/>
              <p:cNvSpPr>
                <a:spLocks/>
              </p:cNvSpPr>
              <p:nvPr/>
            </p:nvSpPr>
            <p:spPr bwMode="auto">
              <a:xfrm>
                <a:off x="4613" y="118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2" name="Freeform 314"/>
              <p:cNvSpPr>
                <a:spLocks/>
              </p:cNvSpPr>
              <p:nvPr/>
            </p:nvSpPr>
            <p:spPr bwMode="auto">
              <a:xfrm>
                <a:off x="4625" y="1196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3" name="Freeform 315"/>
              <p:cNvSpPr>
                <a:spLocks/>
              </p:cNvSpPr>
              <p:nvPr/>
            </p:nvSpPr>
            <p:spPr bwMode="auto">
              <a:xfrm>
                <a:off x="4629" y="1196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4" name="Freeform 316"/>
              <p:cNvSpPr>
                <a:spLocks/>
              </p:cNvSpPr>
              <p:nvPr/>
            </p:nvSpPr>
            <p:spPr bwMode="auto">
              <a:xfrm>
                <a:off x="4637" y="119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5" name="Freeform 317"/>
              <p:cNvSpPr>
                <a:spLocks/>
              </p:cNvSpPr>
              <p:nvPr/>
            </p:nvSpPr>
            <p:spPr bwMode="auto">
              <a:xfrm>
                <a:off x="4641" y="1196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6" name="Freeform 318"/>
              <p:cNvSpPr>
                <a:spLocks/>
              </p:cNvSpPr>
              <p:nvPr/>
            </p:nvSpPr>
            <p:spPr bwMode="auto">
              <a:xfrm>
                <a:off x="4649" y="1200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7" name="Freeform 319"/>
              <p:cNvSpPr>
                <a:spLocks/>
              </p:cNvSpPr>
              <p:nvPr/>
            </p:nvSpPr>
            <p:spPr bwMode="auto">
              <a:xfrm>
                <a:off x="4657" y="1200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8" name="Freeform 320"/>
              <p:cNvSpPr>
                <a:spLocks/>
              </p:cNvSpPr>
              <p:nvPr/>
            </p:nvSpPr>
            <p:spPr bwMode="auto">
              <a:xfrm>
                <a:off x="4671" y="1206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89" name="Freeform 321"/>
              <p:cNvSpPr>
                <a:spLocks/>
              </p:cNvSpPr>
              <p:nvPr/>
            </p:nvSpPr>
            <p:spPr bwMode="auto">
              <a:xfrm>
                <a:off x="4675" y="120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0" name="Freeform 322"/>
              <p:cNvSpPr>
                <a:spLocks/>
              </p:cNvSpPr>
              <p:nvPr/>
            </p:nvSpPr>
            <p:spPr bwMode="auto">
              <a:xfrm>
                <a:off x="4685" y="1214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1" name="Freeform 323"/>
              <p:cNvSpPr>
                <a:spLocks/>
              </p:cNvSpPr>
              <p:nvPr/>
            </p:nvSpPr>
            <p:spPr bwMode="auto">
              <a:xfrm>
                <a:off x="4691" y="1214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2" name="Freeform 324"/>
              <p:cNvSpPr>
                <a:spLocks/>
              </p:cNvSpPr>
              <p:nvPr/>
            </p:nvSpPr>
            <p:spPr bwMode="auto">
              <a:xfrm>
                <a:off x="4695" y="1214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3" name="Freeform 325"/>
              <p:cNvSpPr>
                <a:spLocks/>
              </p:cNvSpPr>
              <p:nvPr/>
            </p:nvSpPr>
            <p:spPr bwMode="auto">
              <a:xfrm>
                <a:off x="4699" y="1214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4" name="Freeform 326"/>
              <p:cNvSpPr>
                <a:spLocks/>
              </p:cNvSpPr>
              <p:nvPr/>
            </p:nvSpPr>
            <p:spPr bwMode="auto">
              <a:xfrm>
                <a:off x="4701" y="122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5" name="Freeform 327"/>
              <p:cNvSpPr>
                <a:spLocks/>
              </p:cNvSpPr>
              <p:nvPr/>
            </p:nvSpPr>
            <p:spPr bwMode="auto">
              <a:xfrm>
                <a:off x="4703" y="122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6" name="Freeform 328"/>
              <p:cNvSpPr>
                <a:spLocks/>
              </p:cNvSpPr>
              <p:nvPr/>
            </p:nvSpPr>
            <p:spPr bwMode="auto">
              <a:xfrm>
                <a:off x="4707" y="12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7" name="Freeform 329"/>
              <p:cNvSpPr>
                <a:spLocks/>
              </p:cNvSpPr>
              <p:nvPr/>
            </p:nvSpPr>
            <p:spPr bwMode="auto">
              <a:xfrm>
                <a:off x="4711" y="122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8" name="Freeform 330"/>
              <p:cNvSpPr>
                <a:spLocks/>
              </p:cNvSpPr>
              <p:nvPr/>
            </p:nvSpPr>
            <p:spPr bwMode="auto">
              <a:xfrm>
                <a:off x="4715" y="122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399" name="Freeform 331"/>
              <p:cNvSpPr>
                <a:spLocks/>
              </p:cNvSpPr>
              <p:nvPr/>
            </p:nvSpPr>
            <p:spPr bwMode="auto">
              <a:xfrm>
                <a:off x="4719" y="122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0" name="Freeform 332"/>
              <p:cNvSpPr>
                <a:spLocks/>
              </p:cNvSpPr>
              <p:nvPr/>
            </p:nvSpPr>
            <p:spPr bwMode="auto">
              <a:xfrm>
                <a:off x="4723" y="12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1" name="Freeform 333"/>
              <p:cNvSpPr>
                <a:spLocks/>
              </p:cNvSpPr>
              <p:nvPr/>
            </p:nvSpPr>
            <p:spPr bwMode="auto">
              <a:xfrm>
                <a:off x="4731" y="12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2" name="Freeform 334"/>
              <p:cNvSpPr>
                <a:spLocks/>
              </p:cNvSpPr>
              <p:nvPr/>
            </p:nvSpPr>
            <p:spPr bwMode="auto">
              <a:xfrm>
                <a:off x="4737" y="12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3" name="Freeform 335"/>
              <p:cNvSpPr>
                <a:spLocks/>
              </p:cNvSpPr>
              <p:nvPr/>
            </p:nvSpPr>
            <p:spPr bwMode="auto">
              <a:xfrm>
                <a:off x="4741" y="12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4" name="Freeform 336"/>
              <p:cNvSpPr>
                <a:spLocks/>
              </p:cNvSpPr>
              <p:nvPr/>
            </p:nvSpPr>
            <p:spPr bwMode="auto">
              <a:xfrm>
                <a:off x="4745" y="12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5" name="Freeform 337"/>
              <p:cNvSpPr>
                <a:spLocks/>
              </p:cNvSpPr>
              <p:nvPr/>
            </p:nvSpPr>
            <p:spPr bwMode="auto">
              <a:xfrm>
                <a:off x="4749" y="1230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6" name="Freeform 338"/>
              <p:cNvSpPr>
                <a:spLocks/>
              </p:cNvSpPr>
              <p:nvPr/>
            </p:nvSpPr>
            <p:spPr bwMode="auto">
              <a:xfrm>
                <a:off x="4753" y="123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7" name="Freeform 339"/>
              <p:cNvSpPr>
                <a:spLocks/>
              </p:cNvSpPr>
              <p:nvPr/>
            </p:nvSpPr>
            <p:spPr bwMode="auto">
              <a:xfrm>
                <a:off x="4759" y="1230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8" name="Freeform 340"/>
              <p:cNvSpPr>
                <a:spLocks/>
              </p:cNvSpPr>
              <p:nvPr/>
            </p:nvSpPr>
            <p:spPr bwMode="auto">
              <a:xfrm>
                <a:off x="4761" y="1234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09" name="Freeform 341"/>
              <p:cNvSpPr>
                <a:spLocks/>
              </p:cNvSpPr>
              <p:nvPr/>
            </p:nvSpPr>
            <p:spPr bwMode="auto">
              <a:xfrm>
                <a:off x="4765" y="1234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0" name="Freeform 342"/>
              <p:cNvSpPr>
                <a:spLocks/>
              </p:cNvSpPr>
              <p:nvPr/>
            </p:nvSpPr>
            <p:spPr bwMode="auto">
              <a:xfrm>
                <a:off x="4769" y="1234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1" name="Freeform 343"/>
              <p:cNvSpPr>
                <a:spLocks/>
              </p:cNvSpPr>
              <p:nvPr/>
            </p:nvSpPr>
            <p:spPr bwMode="auto">
              <a:xfrm>
                <a:off x="4773" y="1238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2" name="Freeform 344"/>
              <p:cNvSpPr>
                <a:spLocks/>
              </p:cNvSpPr>
              <p:nvPr/>
            </p:nvSpPr>
            <p:spPr bwMode="auto">
              <a:xfrm>
                <a:off x="4779" y="124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3" name="Freeform 345"/>
              <p:cNvSpPr>
                <a:spLocks/>
              </p:cNvSpPr>
              <p:nvPr/>
            </p:nvSpPr>
            <p:spPr bwMode="auto">
              <a:xfrm>
                <a:off x="4781" y="124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4" name="Freeform 346"/>
              <p:cNvSpPr>
                <a:spLocks/>
              </p:cNvSpPr>
              <p:nvPr/>
            </p:nvSpPr>
            <p:spPr bwMode="auto">
              <a:xfrm>
                <a:off x="4785" y="124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5" name="Freeform 347"/>
              <p:cNvSpPr>
                <a:spLocks/>
              </p:cNvSpPr>
              <p:nvPr/>
            </p:nvSpPr>
            <p:spPr bwMode="auto">
              <a:xfrm>
                <a:off x="4791" y="124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6" name="Freeform 348"/>
              <p:cNvSpPr>
                <a:spLocks/>
              </p:cNvSpPr>
              <p:nvPr/>
            </p:nvSpPr>
            <p:spPr bwMode="auto">
              <a:xfrm>
                <a:off x="4793" y="124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7" name="Freeform 349"/>
              <p:cNvSpPr>
                <a:spLocks/>
              </p:cNvSpPr>
              <p:nvPr/>
            </p:nvSpPr>
            <p:spPr bwMode="auto">
              <a:xfrm>
                <a:off x="4797" y="124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8" name="Freeform 350"/>
              <p:cNvSpPr>
                <a:spLocks/>
              </p:cNvSpPr>
              <p:nvPr/>
            </p:nvSpPr>
            <p:spPr bwMode="auto">
              <a:xfrm>
                <a:off x="4801" y="124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19" name="Freeform 351"/>
              <p:cNvSpPr>
                <a:spLocks/>
              </p:cNvSpPr>
              <p:nvPr/>
            </p:nvSpPr>
            <p:spPr bwMode="auto">
              <a:xfrm>
                <a:off x="4805" y="124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0" name="Freeform 352"/>
              <p:cNvSpPr>
                <a:spLocks/>
              </p:cNvSpPr>
              <p:nvPr/>
            </p:nvSpPr>
            <p:spPr bwMode="auto">
              <a:xfrm>
                <a:off x="4809" y="125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1" name="Freeform 353"/>
              <p:cNvSpPr>
                <a:spLocks/>
              </p:cNvSpPr>
              <p:nvPr/>
            </p:nvSpPr>
            <p:spPr bwMode="auto">
              <a:xfrm>
                <a:off x="4815" y="125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2" name="Freeform 354"/>
              <p:cNvSpPr>
                <a:spLocks/>
              </p:cNvSpPr>
              <p:nvPr/>
            </p:nvSpPr>
            <p:spPr bwMode="auto">
              <a:xfrm>
                <a:off x="4819" y="125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3" name="Freeform 355"/>
              <p:cNvSpPr>
                <a:spLocks/>
              </p:cNvSpPr>
              <p:nvPr/>
            </p:nvSpPr>
            <p:spPr bwMode="auto">
              <a:xfrm>
                <a:off x="4825" y="1256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4" name="Freeform 356"/>
              <p:cNvSpPr>
                <a:spLocks/>
              </p:cNvSpPr>
              <p:nvPr/>
            </p:nvSpPr>
            <p:spPr bwMode="auto">
              <a:xfrm>
                <a:off x="4831" y="1256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5" name="Freeform 357"/>
              <p:cNvSpPr>
                <a:spLocks/>
              </p:cNvSpPr>
              <p:nvPr/>
            </p:nvSpPr>
            <p:spPr bwMode="auto">
              <a:xfrm>
                <a:off x="4835" y="125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6" name="Freeform 358"/>
              <p:cNvSpPr>
                <a:spLocks/>
              </p:cNvSpPr>
              <p:nvPr/>
            </p:nvSpPr>
            <p:spPr bwMode="auto">
              <a:xfrm>
                <a:off x="4843" y="1256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7" name="Freeform 359"/>
              <p:cNvSpPr>
                <a:spLocks/>
              </p:cNvSpPr>
              <p:nvPr/>
            </p:nvSpPr>
            <p:spPr bwMode="auto">
              <a:xfrm>
                <a:off x="4847" y="1256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8" name="Freeform 360"/>
              <p:cNvSpPr>
                <a:spLocks/>
              </p:cNvSpPr>
              <p:nvPr/>
            </p:nvSpPr>
            <p:spPr bwMode="auto">
              <a:xfrm>
                <a:off x="4851" y="125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29" name="Freeform 361"/>
              <p:cNvSpPr>
                <a:spLocks/>
              </p:cNvSpPr>
              <p:nvPr/>
            </p:nvSpPr>
            <p:spPr bwMode="auto">
              <a:xfrm>
                <a:off x="4857" y="1256"/>
                <a:ext cx="22" cy="24"/>
              </a:xfrm>
              <a:custGeom>
                <a:avLst/>
                <a:gdLst>
                  <a:gd name="T0" fmla="*/ 10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0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0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0" name="Freeform 362"/>
              <p:cNvSpPr>
                <a:spLocks/>
              </p:cNvSpPr>
              <p:nvPr/>
            </p:nvSpPr>
            <p:spPr bwMode="auto">
              <a:xfrm>
                <a:off x="4859" y="125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1" name="Freeform 363"/>
              <p:cNvSpPr>
                <a:spLocks/>
              </p:cNvSpPr>
              <p:nvPr/>
            </p:nvSpPr>
            <p:spPr bwMode="auto">
              <a:xfrm>
                <a:off x="4861" y="126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2" name="Freeform 364"/>
              <p:cNvSpPr>
                <a:spLocks/>
              </p:cNvSpPr>
              <p:nvPr/>
            </p:nvSpPr>
            <p:spPr bwMode="auto">
              <a:xfrm>
                <a:off x="4863" y="126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3" name="Freeform 365"/>
              <p:cNvSpPr>
                <a:spLocks/>
              </p:cNvSpPr>
              <p:nvPr/>
            </p:nvSpPr>
            <p:spPr bwMode="auto">
              <a:xfrm>
                <a:off x="4869" y="1262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4" name="Freeform 366"/>
              <p:cNvSpPr>
                <a:spLocks/>
              </p:cNvSpPr>
              <p:nvPr/>
            </p:nvSpPr>
            <p:spPr bwMode="auto">
              <a:xfrm>
                <a:off x="4871" y="126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5" name="Freeform 367"/>
              <p:cNvSpPr>
                <a:spLocks/>
              </p:cNvSpPr>
              <p:nvPr/>
            </p:nvSpPr>
            <p:spPr bwMode="auto">
              <a:xfrm>
                <a:off x="4877" y="126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6" name="Freeform 368"/>
              <p:cNvSpPr>
                <a:spLocks/>
              </p:cNvSpPr>
              <p:nvPr/>
            </p:nvSpPr>
            <p:spPr bwMode="auto">
              <a:xfrm>
                <a:off x="4881" y="126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7" name="Freeform 369"/>
              <p:cNvSpPr>
                <a:spLocks/>
              </p:cNvSpPr>
              <p:nvPr/>
            </p:nvSpPr>
            <p:spPr bwMode="auto">
              <a:xfrm>
                <a:off x="4885" y="126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8" name="Freeform 370"/>
              <p:cNvSpPr>
                <a:spLocks/>
              </p:cNvSpPr>
              <p:nvPr/>
            </p:nvSpPr>
            <p:spPr bwMode="auto">
              <a:xfrm>
                <a:off x="4889" y="126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39" name="Freeform 371"/>
              <p:cNvSpPr>
                <a:spLocks/>
              </p:cNvSpPr>
              <p:nvPr/>
            </p:nvSpPr>
            <p:spPr bwMode="auto">
              <a:xfrm>
                <a:off x="4893" y="126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0" name="Freeform 372"/>
              <p:cNvSpPr>
                <a:spLocks/>
              </p:cNvSpPr>
              <p:nvPr/>
            </p:nvSpPr>
            <p:spPr bwMode="auto">
              <a:xfrm>
                <a:off x="4897" y="126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1" name="Freeform 373"/>
              <p:cNvSpPr>
                <a:spLocks/>
              </p:cNvSpPr>
              <p:nvPr/>
            </p:nvSpPr>
            <p:spPr bwMode="auto">
              <a:xfrm>
                <a:off x="4901" y="127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2" name="Freeform 374"/>
              <p:cNvSpPr>
                <a:spLocks/>
              </p:cNvSpPr>
              <p:nvPr/>
            </p:nvSpPr>
            <p:spPr bwMode="auto">
              <a:xfrm>
                <a:off x="4909" y="127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3" name="Freeform 375"/>
              <p:cNvSpPr>
                <a:spLocks/>
              </p:cNvSpPr>
              <p:nvPr/>
            </p:nvSpPr>
            <p:spPr bwMode="auto">
              <a:xfrm>
                <a:off x="4911" y="128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24 h 24"/>
                  <a:gd name="T4" fmla="*/ 24 w 24"/>
                  <a:gd name="T5" fmla="*/ 24 h 24"/>
                  <a:gd name="T6" fmla="*/ 12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12" y="0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4" name="Freeform 376"/>
              <p:cNvSpPr>
                <a:spLocks/>
              </p:cNvSpPr>
              <p:nvPr/>
            </p:nvSpPr>
            <p:spPr bwMode="auto">
              <a:xfrm>
                <a:off x="4915" y="1282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5" name="Freeform 377"/>
              <p:cNvSpPr>
                <a:spLocks/>
              </p:cNvSpPr>
              <p:nvPr/>
            </p:nvSpPr>
            <p:spPr bwMode="auto">
              <a:xfrm>
                <a:off x="4921" y="129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6" name="Freeform 378"/>
              <p:cNvSpPr>
                <a:spLocks/>
              </p:cNvSpPr>
              <p:nvPr/>
            </p:nvSpPr>
            <p:spPr bwMode="auto">
              <a:xfrm>
                <a:off x="4925" y="129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7" name="Freeform 379"/>
              <p:cNvSpPr>
                <a:spLocks/>
              </p:cNvSpPr>
              <p:nvPr/>
            </p:nvSpPr>
            <p:spPr bwMode="auto">
              <a:xfrm>
                <a:off x="4929" y="1290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8" name="Freeform 380"/>
              <p:cNvSpPr>
                <a:spLocks/>
              </p:cNvSpPr>
              <p:nvPr/>
            </p:nvSpPr>
            <p:spPr bwMode="auto">
              <a:xfrm>
                <a:off x="4931" y="1296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49" name="Freeform 381"/>
              <p:cNvSpPr>
                <a:spLocks/>
              </p:cNvSpPr>
              <p:nvPr/>
            </p:nvSpPr>
            <p:spPr bwMode="auto">
              <a:xfrm>
                <a:off x="4935" y="129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0" name="Freeform 382"/>
              <p:cNvSpPr>
                <a:spLocks/>
              </p:cNvSpPr>
              <p:nvPr/>
            </p:nvSpPr>
            <p:spPr bwMode="auto">
              <a:xfrm>
                <a:off x="4939" y="129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1" name="Freeform 383"/>
              <p:cNvSpPr>
                <a:spLocks/>
              </p:cNvSpPr>
              <p:nvPr/>
            </p:nvSpPr>
            <p:spPr bwMode="auto">
              <a:xfrm>
                <a:off x="4943" y="129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2" name="Freeform 384"/>
              <p:cNvSpPr>
                <a:spLocks/>
              </p:cNvSpPr>
              <p:nvPr/>
            </p:nvSpPr>
            <p:spPr bwMode="auto">
              <a:xfrm>
                <a:off x="4949" y="129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3" name="Freeform 385"/>
              <p:cNvSpPr>
                <a:spLocks/>
              </p:cNvSpPr>
              <p:nvPr/>
            </p:nvSpPr>
            <p:spPr bwMode="auto">
              <a:xfrm>
                <a:off x="4953" y="1296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4" name="Freeform 386"/>
              <p:cNvSpPr>
                <a:spLocks/>
              </p:cNvSpPr>
              <p:nvPr/>
            </p:nvSpPr>
            <p:spPr bwMode="auto">
              <a:xfrm>
                <a:off x="4955" y="129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5" name="Freeform 387"/>
              <p:cNvSpPr>
                <a:spLocks/>
              </p:cNvSpPr>
              <p:nvPr/>
            </p:nvSpPr>
            <p:spPr bwMode="auto">
              <a:xfrm>
                <a:off x="4957" y="1296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6" name="Freeform 388"/>
              <p:cNvSpPr>
                <a:spLocks/>
              </p:cNvSpPr>
              <p:nvPr/>
            </p:nvSpPr>
            <p:spPr bwMode="auto">
              <a:xfrm>
                <a:off x="4959" y="1296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7" name="Freeform 389"/>
              <p:cNvSpPr>
                <a:spLocks/>
              </p:cNvSpPr>
              <p:nvPr/>
            </p:nvSpPr>
            <p:spPr bwMode="auto">
              <a:xfrm>
                <a:off x="4963" y="129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8" name="Freeform 390"/>
              <p:cNvSpPr>
                <a:spLocks/>
              </p:cNvSpPr>
              <p:nvPr/>
            </p:nvSpPr>
            <p:spPr bwMode="auto">
              <a:xfrm>
                <a:off x="4965" y="1296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59" name="Freeform 391"/>
              <p:cNvSpPr>
                <a:spLocks/>
              </p:cNvSpPr>
              <p:nvPr/>
            </p:nvSpPr>
            <p:spPr bwMode="auto">
              <a:xfrm>
                <a:off x="4967" y="1302"/>
                <a:ext cx="22" cy="24"/>
              </a:xfrm>
              <a:custGeom>
                <a:avLst/>
                <a:gdLst>
                  <a:gd name="T0" fmla="*/ 12 w 22"/>
                  <a:gd name="T1" fmla="*/ 0 h 24"/>
                  <a:gd name="T2" fmla="*/ 0 w 22"/>
                  <a:gd name="T3" fmla="*/ 24 h 24"/>
                  <a:gd name="T4" fmla="*/ 22 w 22"/>
                  <a:gd name="T5" fmla="*/ 24 h 24"/>
                  <a:gd name="T6" fmla="*/ 12 w 2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4"/>
                  <a:gd name="T14" fmla="*/ 22 w 2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4">
                    <a:moveTo>
                      <a:pt x="12" y="0"/>
                    </a:moveTo>
                    <a:lnTo>
                      <a:pt x="0" y="24"/>
                    </a:lnTo>
                    <a:lnTo>
                      <a:pt x="22" y="2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0" name="Freeform 392"/>
              <p:cNvSpPr>
                <a:spLocks/>
              </p:cNvSpPr>
              <p:nvPr/>
            </p:nvSpPr>
            <p:spPr bwMode="auto">
              <a:xfrm>
                <a:off x="4969" y="1312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1" name="Freeform 393"/>
              <p:cNvSpPr>
                <a:spLocks/>
              </p:cNvSpPr>
              <p:nvPr/>
            </p:nvSpPr>
            <p:spPr bwMode="auto">
              <a:xfrm>
                <a:off x="4971" y="1312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2" name="Freeform 394"/>
              <p:cNvSpPr>
                <a:spLocks/>
              </p:cNvSpPr>
              <p:nvPr/>
            </p:nvSpPr>
            <p:spPr bwMode="auto">
              <a:xfrm>
                <a:off x="4975" y="1312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3" name="Freeform 395"/>
              <p:cNvSpPr>
                <a:spLocks/>
              </p:cNvSpPr>
              <p:nvPr/>
            </p:nvSpPr>
            <p:spPr bwMode="auto">
              <a:xfrm>
                <a:off x="4981" y="1312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4" name="Freeform 396"/>
              <p:cNvSpPr>
                <a:spLocks/>
              </p:cNvSpPr>
              <p:nvPr/>
            </p:nvSpPr>
            <p:spPr bwMode="auto">
              <a:xfrm>
                <a:off x="4985" y="1312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5" name="Freeform 397"/>
              <p:cNvSpPr>
                <a:spLocks/>
              </p:cNvSpPr>
              <p:nvPr/>
            </p:nvSpPr>
            <p:spPr bwMode="auto">
              <a:xfrm>
                <a:off x="4989" y="131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6" name="Freeform 398"/>
              <p:cNvSpPr>
                <a:spLocks/>
              </p:cNvSpPr>
              <p:nvPr/>
            </p:nvSpPr>
            <p:spPr bwMode="auto">
              <a:xfrm>
                <a:off x="4995" y="1318"/>
                <a:ext cx="22" cy="22"/>
              </a:xfrm>
              <a:custGeom>
                <a:avLst/>
                <a:gdLst>
                  <a:gd name="T0" fmla="*/ 10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0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7" name="Freeform 399"/>
              <p:cNvSpPr>
                <a:spLocks/>
              </p:cNvSpPr>
              <p:nvPr/>
            </p:nvSpPr>
            <p:spPr bwMode="auto">
              <a:xfrm>
                <a:off x="4997" y="131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8" name="Freeform 400"/>
              <p:cNvSpPr>
                <a:spLocks/>
              </p:cNvSpPr>
              <p:nvPr/>
            </p:nvSpPr>
            <p:spPr bwMode="auto">
              <a:xfrm>
                <a:off x="4999" y="13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69" name="Freeform 401"/>
              <p:cNvSpPr>
                <a:spLocks/>
              </p:cNvSpPr>
              <p:nvPr/>
            </p:nvSpPr>
            <p:spPr bwMode="auto">
              <a:xfrm>
                <a:off x="5005" y="13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70" name="Freeform 402"/>
              <p:cNvSpPr>
                <a:spLocks/>
              </p:cNvSpPr>
              <p:nvPr/>
            </p:nvSpPr>
            <p:spPr bwMode="auto">
              <a:xfrm>
                <a:off x="5009" y="13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71" name="Freeform 403"/>
              <p:cNvSpPr>
                <a:spLocks/>
              </p:cNvSpPr>
              <p:nvPr/>
            </p:nvSpPr>
            <p:spPr bwMode="auto">
              <a:xfrm>
                <a:off x="5017" y="1328"/>
                <a:ext cx="24" cy="22"/>
              </a:xfrm>
              <a:custGeom>
                <a:avLst/>
                <a:gdLst>
                  <a:gd name="T0" fmla="*/ 12 w 24"/>
                  <a:gd name="T1" fmla="*/ 0 h 22"/>
                  <a:gd name="T2" fmla="*/ 0 w 24"/>
                  <a:gd name="T3" fmla="*/ 22 h 22"/>
                  <a:gd name="T4" fmla="*/ 24 w 24"/>
                  <a:gd name="T5" fmla="*/ 22 h 22"/>
                  <a:gd name="T6" fmla="*/ 12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2"/>
                  <a:gd name="T14" fmla="*/ 24 w 2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2">
                    <a:moveTo>
                      <a:pt x="12" y="0"/>
                    </a:moveTo>
                    <a:lnTo>
                      <a:pt x="0" y="22"/>
                    </a:lnTo>
                    <a:lnTo>
                      <a:pt x="24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72" name="Freeform 404"/>
              <p:cNvSpPr>
                <a:spLocks/>
              </p:cNvSpPr>
              <p:nvPr/>
            </p:nvSpPr>
            <p:spPr bwMode="auto">
              <a:xfrm>
                <a:off x="5021" y="13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  <p:sp>
            <p:nvSpPr>
              <p:cNvPr id="49473" name="Freeform 405"/>
              <p:cNvSpPr>
                <a:spLocks/>
              </p:cNvSpPr>
              <p:nvPr/>
            </p:nvSpPr>
            <p:spPr bwMode="auto">
              <a:xfrm>
                <a:off x="5031" y="1328"/>
                <a:ext cx="22" cy="22"/>
              </a:xfrm>
              <a:custGeom>
                <a:avLst/>
                <a:gdLst>
                  <a:gd name="T0" fmla="*/ 12 w 22"/>
                  <a:gd name="T1" fmla="*/ 0 h 22"/>
                  <a:gd name="T2" fmla="*/ 0 w 22"/>
                  <a:gd name="T3" fmla="*/ 22 h 22"/>
                  <a:gd name="T4" fmla="*/ 22 w 22"/>
                  <a:gd name="T5" fmla="*/ 22 h 22"/>
                  <a:gd name="T6" fmla="*/ 12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12" y="0"/>
                    </a:moveTo>
                    <a:lnTo>
                      <a:pt x="0" y="22"/>
                    </a:lnTo>
                    <a:lnTo>
                      <a:pt x="22" y="2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9525">
                <a:solidFill>
                  <a:srgbClr val="C96A0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3200"/>
              </a:p>
            </p:txBody>
          </p:sp>
        </p:grpSp>
        <p:sp>
          <p:nvSpPr>
            <p:cNvPr id="49216" name="Freeform 407"/>
            <p:cNvSpPr>
              <a:spLocks/>
            </p:cNvSpPr>
            <p:nvPr/>
          </p:nvSpPr>
          <p:spPr bwMode="auto">
            <a:xfrm>
              <a:off x="5033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17" name="Freeform 408"/>
            <p:cNvSpPr>
              <a:spLocks/>
            </p:cNvSpPr>
            <p:nvPr/>
          </p:nvSpPr>
          <p:spPr bwMode="auto">
            <a:xfrm>
              <a:off x="5043" y="132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18" name="Freeform 409"/>
            <p:cNvSpPr>
              <a:spLocks/>
            </p:cNvSpPr>
            <p:nvPr/>
          </p:nvSpPr>
          <p:spPr bwMode="auto">
            <a:xfrm>
              <a:off x="5045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19" name="Freeform 410"/>
            <p:cNvSpPr>
              <a:spLocks/>
            </p:cNvSpPr>
            <p:nvPr/>
          </p:nvSpPr>
          <p:spPr bwMode="auto">
            <a:xfrm>
              <a:off x="5053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0" name="Freeform 411"/>
            <p:cNvSpPr>
              <a:spLocks/>
            </p:cNvSpPr>
            <p:nvPr/>
          </p:nvSpPr>
          <p:spPr bwMode="auto">
            <a:xfrm>
              <a:off x="5063" y="132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1" name="Freeform 412"/>
            <p:cNvSpPr>
              <a:spLocks/>
            </p:cNvSpPr>
            <p:nvPr/>
          </p:nvSpPr>
          <p:spPr bwMode="auto">
            <a:xfrm>
              <a:off x="5067" y="132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2" name="Freeform 413"/>
            <p:cNvSpPr>
              <a:spLocks/>
            </p:cNvSpPr>
            <p:nvPr/>
          </p:nvSpPr>
          <p:spPr bwMode="auto">
            <a:xfrm>
              <a:off x="5071" y="132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3" name="Freeform 414"/>
            <p:cNvSpPr>
              <a:spLocks/>
            </p:cNvSpPr>
            <p:nvPr/>
          </p:nvSpPr>
          <p:spPr bwMode="auto">
            <a:xfrm>
              <a:off x="5077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4" name="Freeform 415"/>
            <p:cNvSpPr>
              <a:spLocks/>
            </p:cNvSpPr>
            <p:nvPr/>
          </p:nvSpPr>
          <p:spPr bwMode="auto">
            <a:xfrm>
              <a:off x="5087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5" name="Freeform 416"/>
            <p:cNvSpPr>
              <a:spLocks/>
            </p:cNvSpPr>
            <p:nvPr/>
          </p:nvSpPr>
          <p:spPr bwMode="auto">
            <a:xfrm>
              <a:off x="5093" y="132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6" name="Freeform 417"/>
            <p:cNvSpPr>
              <a:spLocks/>
            </p:cNvSpPr>
            <p:nvPr/>
          </p:nvSpPr>
          <p:spPr bwMode="auto">
            <a:xfrm>
              <a:off x="5097" y="132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7" name="Freeform 418"/>
            <p:cNvSpPr>
              <a:spLocks/>
            </p:cNvSpPr>
            <p:nvPr/>
          </p:nvSpPr>
          <p:spPr bwMode="auto">
            <a:xfrm>
              <a:off x="5101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8" name="Freeform 419"/>
            <p:cNvSpPr>
              <a:spLocks/>
            </p:cNvSpPr>
            <p:nvPr/>
          </p:nvSpPr>
          <p:spPr bwMode="auto">
            <a:xfrm>
              <a:off x="5105" y="1328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29" name="Freeform 420"/>
            <p:cNvSpPr>
              <a:spLocks/>
            </p:cNvSpPr>
            <p:nvPr/>
          </p:nvSpPr>
          <p:spPr bwMode="auto">
            <a:xfrm>
              <a:off x="5109" y="132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0" name="Freeform 421"/>
            <p:cNvSpPr>
              <a:spLocks/>
            </p:cNvSpPr>
            <p:nvPr/>
          </p:nvSpPr>
          <p:spPr bwMode="auto">
            <a:xfrm>
              <a:off x="5115" y="132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1" name="Freeform 422"/>
            <p:cNvSpPr>
              <a:spLocks/>
            </p:cNvSpPr>
            <p:nvPr/>
          </p:nvSpPr>
          <p:spPr bwMode="auto">
            <a:xfrm>
              <a:off x="5121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2" name="Freeform 423"/>
            <p:cNvSpPr>
              <a:spLocks/>
            </p:cNvSpPr>
            <p:nvPr/>
          </p:nvSpPr>
          <p:spPr bwMode="auto">
            <a:xfrm>
              <a:off x="5125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3" name="Freeform 424"/>
            <p:cNvSpPr>
              <a:spLocks/>
            </p:cNvSpPr>
            <p:nvPr/>
          </p:nvSpPr>
          <p:spPr bwMode="auto">
            <a:xfrm>
              <a:off x="5129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4" name="Freeform 425"/>
            <p:cNvSpPr>
              <a:spLocks/>
            </p:cNvSpPr>
            <p:nvPr/>
          </p:nvSpPr>
          <p:spPr bwMode="auto">
            <a:xfrm>
              <a:off x="5135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5" name="Freeform 426"/>
            <p:cNvSpPr>
              <a:spLocks/>
            </p:cNvSpPr>
            <p:nvPr/>
          </p:nvSpPr>
          <p:spPr bwMode="auto">
            <a:xfrm>
              <a:off x="5139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6" name="Freeform 427"/>
            <p:cNvSpPr>
              <a:spLocks/>
            </p:cNvSpPr>
            <p:nvPr/>
          </p:nvSpPr>
          <p:spPr bwMode="auto">
            <a:xfrm>
              <a:off x="5143" y="134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7" name="Freeform 428"/>
            <p:cNvSpPr>
              <a:spLocks/>
            </p:cNvSpPr>
            <p:nvPr/>
          </p:nvSpPr>
          <p:spPr bwMode="auto">
            <a:xfrm>
              <a:off x="5147" y="134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8" name="Freeform 429"/>
            <p:cNvSpPr>
              <a:spLocks/>
            </p:cNvSpPr>
            <p:nvPr/>
          </p:nvSpPr>
          <p:spPr bwMode="auto">
            <a:xfrm>
              <a:off x="5151" y="134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39" name="Freeform 430"/>
            <p:cNvSpPr>
              <a:spLocks/>
            </p:cNvSpPr>
            <p:nvPr/>
          </p:nvSpPr>
          <p:spPr bwMode="auto">
            <a:xfrm>
              <a:off x="5157" y="134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0" name="Freeform 431"/>
            <p:cNvSpPr>
              <a:spLocks/>
            </p:cNvSpPr>
            <p:nvPr/>
          </p:nvSpPr>
          <p:spPr bwMode="auto">
            <a:xfrm>
              <a:off x="5163" y="134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1" name="Freeform 432"/>
            <p:cNvSpPr>
              <a:spLocks/>
            </p:cNvSpPr>
            <p:nvPr/>
          </p:nvSpPr>
          <p:spPr bwMode="auto">
            <a:xfrm>
              <a:off x="5167" y="1360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2" name="Freeform 433"/>
            <p:cNvSpPr>
              <a:spLocks/>
            </p:cNvSpPr>
            <p:nvPr/>
          </p:nvSpPr>
          <p:spPr bwMode="auto">
            <a:xfrm>
              <a:off x="5167" y="138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3" name="Freeform 434"/>
            <p:cNvSpPr>
              <a:spLocks/>
            </p:cNvSpPr>
            <p:nvPr/>
          </p:nvSpPr>
          <p:spPr bwMode="auto">
            <a:xfrm>
              <a:off x="5171" y="138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4" name="Freeform 435"/>
            <p:cNvSpPr>
              <a:spLocks/>
            </p:cNvSpPr>
            <p:nvPr/>
          </p:nvSpPr>
          <p:spPr bwMode="auto">
            <a:xfrm>
              <a:off x="5179" y="138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5" name="Freeform 436"/>
            <p:cNvSpPr>
              <a:spLocks/>
            </p:cNvSpPr>
            <p:nvPr/>
          </p:nvSpPr>
          <p:spPr bwMode="auto">
            <a:xfrm>
              <a:off x="5183" y="138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6" name="Freeform 437"/>
            <p:cNvSpPr>
              <a:spLocks/>
            </p:cNvSpPr>
            <p:nvPr/>
          </p:nvSpPr>
          <p:spPr bwMode="auto">
            <a:xfrm>
              <a:off x="5187" y="138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7" name="Freeform 438"/>
            <p:cNvSpPr>
              <a:spLocks/>
            </p:cNvSpPr>
            <p:nvPr/>
          </p:nvSpPr>
          <p:spPr bwMode="auto">
            <a:xfrm>
              <a:off x="5189" y="138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8" name="Freeform 439"/>
            <p:cNvSpPr>
              <a:spLocks/>
            </p:cNvSpPr>
            <p:nvPr/>
          </p:nvSpPr>
          <p:spPr bwMode="auto">
            <a:xfrm>
              <a:off x="5191" y="138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49" name="Freeform 440"/>
            <p:cNvSpPr>
              <a:spLocks/>
            </p:cNvSpPr>
            <p:nvPr/>
          </p:nvSpPr>
          <p:spPr bwMode="auto">
            <a:xfrm>
              <a:off x="5195" y="138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0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0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0" name="Freeform 441"/>
            <p:cNvSpPr>
              <a:spLocks/>
            </p:cNvSpPr>
            <p:nvPr/>
          </p:nvSpPr>
          <p:spPr bwMode="auto">
            <a:xfrm>
              <a:off x="5201" y="138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1" name="Freeform 442"/>
            <p:cNvSpPr>
              <a:spLocks/>
            </p:cNvSpPr>
            <p:nvPr/>
          </p:nvSpPr>
          <p:spPr bwMode="auto">
            <a:xfrm>
              <a:off x="5205" y="138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0 w 22"/>
                <a:gd name="T3" fmla="*/ 22 h 22"/>
                <a:gd name="T4" fmla="*/ 22 w 22"/>
                <a:gd name="T5" fmla="*/ 22 h 22"/>
                <a:gd name="T6" fmla="*/ 12 w 2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1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2" name="Freeform 443"/>
            <p:cNvSpPr>
              <a:spLocks/>
            </p:cNvSpPr>
            <p:nvPr/>
          </p:nvSpPr>
          <p:spPr bwMode="auto">
            <a:xfrm>
              <a:off x="5211" y="138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3" name="Freeform 444"/>
            <p:cNvSpPr>
              <a:spLocks/>
            </p:cNvSpPr>
            <p:nvPr/>
          </p:nvSpPr>
          <p:spPr bwMode="auto">
            <a:xfrm>
              <a:off x="5215" y="138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4" name="Freeform 445"/>
            <p:cNvSpPr>
              <a:spLocks/>
            </p:cNvSpPr>
            <p:nvPr/>
          </p:nvSpPr>
          <p:spPr bwMode="auto">
            <a:xfrm>
              <a:off x="5217" y="1382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0 w 24"/>
                <a:gd name="T3" fmla="*/ 22 h 22"/>
                <a:gd name="T4" fmla="*/ 24 w 24"/>
                <a:gd name="T5" fmla="*/ 22 h 22"/>
                <a:gd name="T6" fmla="*/ 12 w 24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12" y="0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5" name="Freeform 446"/>
            <p:cNvSpPr>
              <a:spLocks/>
            </p:cNvSpPr>
            <p:nvPr/>
          </p:nvSpPr>
          <p:spPr bwMode="auto">
            <a:xfrm>
              <a:off x="5225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6" name="Freeform 447"/>
            <p:cNvSpPr>
              <a:spLocks/>
            </p:cNvSpPr>
            <p:nvPr/>
          </p:nvSpPr>
          <p:spPr bwMode="auto">
            <a:xfrm>
              <a:off x="5229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7" name="Freeform 448"/>
            <p:cNvSpPr>
              <a:spLocks/>
            </p:cNvSpPr>
            <p:nvPr/>
          </p:nvSpPr>
          <p:spPr bwMode="auto">
            <a:xfrm>
              <a:off x="5245" y="1416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2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2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8" name="Freeform 449"/>
            <p:cNvSpPr>
              <a:spLocks/>
            </p:cNvSpPr>
            <p:nvPr/>
          </p:nvSpPr>
          <p:spPr bwMode="auto">
            <a:xfrm>
              <a:off x="5251" y="1416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0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59" name="Freeform 450"/>
            <p:cNvSpPr>
              <a:spLocks/>
            </p:cNvSpPr>
            <p:nvPr/>
          </p:nvSpPr>
          <p:spPr bwMode="auto">
            <a:xfrm>
              <a:off x="5259" y="1416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2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2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0" name="Freeform 451"/>
            <p:cNvSpPr>
              <a:spLocks/>
            </p:cNvSpPr>
            <p:nvPr/>
          </p:nvSpPr>
          <p:spPr bwMode="auto">
            <a:xfrm>
              <a:off x="5263" y="1416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0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1" name="Freeform 452"/>
            <p:cNvSpPr>
              <a:spLocks/>
            </p:cNvSpPr>
            <p:nvPr/>
          </p:nvSpPr>
          <p:spPr bwMode="auto">
            <a:xfrm>
              <a:off x="5267" y="1416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2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2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2" name="Freeform 453"/>
            <p:cNvSpPr>
              <a:spLocks/>
            </p:cNvSpPr>
            <p:nvPr/>
          </p:nvSpPr>
          <p:spPr bwMode="auto">
            <a:xfrm>
              <a:off x="5275" y="1416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0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3" name="Freeform 454"/>
            <p:cNvSpPr>
              <a:spLocks/>
            </p:cNvSpPr>
            <p:nvPr/>
          </p:nvSpPr>
          <p:spPr bwMode="auto">
            <a:xfrm>
              <a:off x="5277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4" name="Freeform 455"/>
            <p:cNvSpPr>
              <a:spLocks/>
            </p:cNvSpPr>
            <p:nvPr/>
          </p:nvSpPr>
          <p:spPr bwMode="auto">
            <a:xfrm>
              <a:off x="5283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5" name="Freeform 456"/>
            <p:cNvSpPr>
              <a:spLocks/>
            </p:cNvSpPr>
            <p:nvPr/>
          </p:nvSpPr>
          <p:spPr bwMode="auto">
            <a:xfrm>
              <a:off x="5291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6" name="Freeform 457"/>
            <p:cNvSpPr>
              <a:spLocks/>
            </p:cNvSpPr>
            <p:nvPr/>
          </p:nvSpPr>
          <p:spPr bwMode="auto">
            <a:xfrm>
              <a:off x="5295" y="1416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2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2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7" name="Freeform 458"/>
            <p:cNvSpPr>
              <a:spLocks/>
            </p:cNvSpPr>
            <p:nvPr/>
          </p:nvSpPr>
          <p:spPr bwMode="auto">
            <a:xfrm>
              <a:off x="5303" y="1416"/>
              <a:ext cx="22" cy="24"/>
            </a:xfrm>
            <a:custGeom>
              <a:avLst/>
              <a:gdLst>
                <a:gd name="T0" fmla="*/ 10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0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8" name="Freeform 459"/>
            <p:cNvSpPr>
              <a:spLocks/>
            </p:cNvSpPr>
            <p:nvPr/>
          </p:nvSpPr>
          <p:spPr bwMode="auto">
            <a:xfrm>
              <a:off x="5307" y="1416"/>
              <a:ext cx="22" cy="24"/>
            </a:xfrm>
            <a:custGeom>
              <a:avLst/>
              <a:gdLst>
                <a:gd name="T0" fmla="*/ 12 w 22"/>
                <a:gd name="T1" fmla="*/ 0 h 24"/>
                <a:gd name="T2" fmla="*/ 0 w 22"/>
                <a:gd name="T3" fmla="*/ 24 h 24"/>
                <a:gd name="T4" fmla="*/ 22 w 22"/>
                <a:gd name="T5" fmla="*/ 24 h 24"/>
                <a:gd name="T6" fmla="*/ 12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2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69" name="Freeform 460"/>
            <p:cNvSpPr>
              <a:spLocks/>
            </p:cNvSpPr>
            <p:nvPr/>
          </p:nvSpPr>
          <p:spPr bwMode="auto">
            <a:xfrm>
              <a:off x="5319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70" name="Freeform 461"/>
            <p:cNvSpPr>
              <a:spLocks/>
            </p:cNvSpPr>
            <p:nvPr/>
          </p:nvSpPr>
          <p:spPr bwMode="auto">
            <a:xfrm>
              <a:off x="5373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71" name="Freeform 462"/>
            <p:cNvSpPr>
              <a:spLocks/>
            </p:cNvSpPr>
            <p:nvPr/>
          </p:nvSpPr>
          <p:spPr bwMode="auto">
            <a:xfrm>
              <a:off x="5389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72" name="Freeform 463"/>
            <p:cNvSpPr>
              <a:spLocks/>
            </p:cNvSpPr>
            <p:nvPr/>
          </p:nvSpPr>
          <p:spPr bwMode="auto">
            <a:xfrm>
              <a:off x="5455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9273" name="Freeform 464"/>
            <p:cNvSpPr>
              <a:spLocks/>
            </p:cNvSpPr>
            <p:nvPr/>
          </p:nvSpPr>
          <p:spPr bwMode="auto">
            <a:xfrm>
              <a:off x="5477" y="1416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24 h 24"/>
                <a:gd name="T4" fmla="*/ 24 w 24"/>
                <a:gd name="T5" fmla="*/ 24 h 24"/>
                <a:gd name="T6" fmla="*/ 12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12" y="0"/>
                  </a:moveTo>
                  <a:lnTo>
                    <a:pt x="0" y="24"/>
                  </a:lnTo>
                  <a:lnTo>
                    <a:pt x="24" y="2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96A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3200"/>
            </a:p>
          </p:txBody>
        </p:sp>
      </p:grpSp>
      <p:sp>
        <p:nvSpPr>
          <p:cNvPr id="430" name="TextBox 429">
            <a:extLst>
              <a:ext uri="{FF2B5EF4-FFF2-40B4-BE49-F238E27FC236}">
                <a16:creationId xmlns="" xmlns:a16="http://schemas.microsoft.com/office/drawing/2014/main" id="{1089151E-721E-4D01-A855-B70BA1210287}"/>
              </a:ext>
            </a:extLst>
          </p:cNvPr>
          <p:cNvSpPr txBox="1"/>
          <p:nvPr/>
        </p:nvSpPr>
        <p:spPr>
          <a:xfrm>
            <a:off x="8633884" y="5848352"/>
            <a:ext cx="1005416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40">
              <a:defRPr/>
            </a:pPr>
            <a:r>
              <a:rPr kumimoji="1" lang="en-US" sz="1333" b="1" kern="0" dirty="0">
                <a:solidFill>
                  <a:prstClr val="black"/>
                </a:solidFill>
              </a:rPr>
              <a:t>Months</a:t>
            </a:r>
          </a:p>
        </p:txBody>
      </p:sp>
      <p:sp useBgFill="1">
        <p:nvSpPr>
          <p:cNvPr id="49201" name="Rectangle 430"/>
          <p:cNvSpPr>
            <a:spLocks noChangeArrowheads="1"/>
          </p:cNvSpPr>
          <p:nvPr/>
        </p:nvSpPr>
        <p:spPr bwMode="auto">
          <a:xfrm>
            <a:off x="6100234" y="5981700"/>
            <a:ext cx="505884" cy="16298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en-US" altLang="en-US" sz="1200" b="1">
                <a:solidFill>
                  <a:srgbClr val="000000"/>
                </a:solidFill>
                <a:ea typeface="ＭＳ 明朝" panose="02020609040205080304" pitchFamily="49" charset="-128"/>
              </a:rPr>
              <a:t>No. at Risk</a:t>
            </a:r>
          </a:p>
        </p:txBody>
      </p:sp>
      <p:sp useBgFill="1">
        <p:nvSpPr>
          <p:cNvPr id="49202" name="Rectangle 431"/>
          <p:cNvSpPr>
            <a:spLocks noChangeArrowheads="1"/>
          </p:cNvSpPr>
          <p:nvPr/>
        </p:nvSpPr>
        <p:spPr bwMode="auto">
          <a:xfrm>
            <a:off x="5822952" y="6155267"/>
            <a:ext cx="882649" cy="254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/>
            <a:r>
              <a:rPr lang="en-US" altLang="en-US" sz="1200" b="1">
                <a:solidFill>
                  <a:srgbClr val="C96A0C"/>
                </a:solidFill>
                <a:ea typeface="ＭＳ 明朝" panose="02020609040205080304" pitchFamily="49" charset="-128"/>
              </a:rPr>
              <a:t>NIVO + IPI</a:t>
            </a:r>
          </a:p>
        </p:txBody>
      </p:sp>
      <p:sp>
        <p:nvSpPr>
          <p:cNvPr id="49203" name="Rectangle 432"/>
          <p:cNvSpPr>
            <a:spLocks noChangeArrowheads="1"/>
          </p:cNvSpPr>
          <p:nvPr/>
        </p:nvSpPr>
        <p:spPr bwMode="auto">
          <a:xfrm>
            <a:off x="9190439" y="1932518"/>
            <a:ext cx="2893741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1467" b="1">
                <a:solidFill>
                  <a:srgbClr val="000000"/>
                </a:solidFill>
                <a:latin typeface="Arial Bold" panose="020B0704020202020204" pitchFamily="34" charset="0"/>
              </a:rPr>
              <a:t>HR (99.8% CI), 0.68 (0.49–0.95)</a:t>
            </a:r>
          </a:p>
          <a:p>
            <a:pPr algn="ctr" eaLnBrk="1" hangingPunct="1"/>
            <a:r>
              <a:rPr lang="it-IT" altLang="en-US" sz="1467" b="1" i="1">
                <a:solidFill>
                  <a:srgbClr val="000000"/>
                </a:solidFill>
                <a:latin typeface="Arial Bold" panose="020B0704020202020204" pitchFamily="34" charset="0"/>
              </a:rPr>
              <a:t>P</a:t>
            </a:r>
            <a:r>
              <a:rPr lang="it-IT" altLang="en-US" sz="1467" b="1">
                <a:solidFill>
                  <a:srgbClr val="000000"/>
                </a:solidFill>
                <a:latin typeface="Arial Bold" panose="020B0704020202020204" pitchFamily="34" charset="0"/>
              </a:rPr>
              <a:t> = 0.0003</a:t>
            </a:r>
          </a:p>
        </p:txBody>
      </p:sp>
      <p:graphicFrame>
        <p:nvGraphicFramePr>
          <p:cNvPr id="434" name="Table 433">
            <a:extLst>
              <a:ext uri="{FF2B5EF4-FFF2-40B4-BE49-F238E27FC236}">
                <a16:creationId xmlns="" xmlns:a16="http://schemas.microsoft.com/office/drawing/2014/main" id="{F38A2817-4C7F-464F-A80A-8DFAE01F2407}"/>
              </a:ext>
            </a:extLst>
          </p:cNvPr>
          <p:cNvGraphicFramePr>
            <a:graphicFrameLocks noGrp="1"/>
          </p:cNvGraphicFramePr>
          <p:nvPr/>
        </p:nvGraphicFramePr>
        <p:xfrm>
          <a:off x="9254067" y="1130301"/>
          <a:ext cx="2836333" cy="8382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53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3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+mn-lt"/>
                          <a:cs typeface="Arial" panose="020B0604020202020204" pitchFamily="34" charset="0"/>
                        </a:rPr>
                        <a:t>Median OS (95% CI), months</a:t>
                      </a:r>
                    </a:p>
                  </a:txBody>
                  <a:tcPr marL="121895" marR="121895" marT="61003" marB="610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600">
                <a:tc>
                  <a:txBody>
                    <a:bodyPr/>
                    <a:lstStyle/>
                    <a:p>
                      <a:pPr lvl="0" algn="l"/>
                      <a:r>
                        <a:rPr lang="en-US" sz="1300" b="1" dirty="0">
                          <a:solidFill>
                            <a:srgbClr val="C96A0C"/>
                          </a:solidFill>
                          <a:latin typeface="+mn-lt"/>
                          <a:cs typeface="Arial" panose="020B0604020202020204" pitchFamily="34" charset="0"/>
                        </a:rPr>
                        <a:t>NIVO + IPI </a:t>
                      </a:r>
                    </a:p>
                  </a:txBody>
                  <a:tcPr marL="121895" marR="12189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300" b="1" kern="1200" dirty="0">
                          <a:solidFill>
                            <a:srgbClr val="C96A0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NR (NE–NE)</a:t>
                      </a:r>
                    </a:p>
                  </a:txBody>
                  <a:tcPr marL="121895" marR="1218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21895" marR="12189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32.9 (NE–NE)</a:t>
                      </a:r>
                    </a:p>
                  </a:txBody>
                  <a:tcPr marL="121895" marR="1218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cyte">
  <a:themeElements>
    <a:clrScheme name="INCYTE-12-9-16">
      <a:dk1>
        <a:srgbClr val="000000"/>
      </a:dk1>
      <a:lt1>
        <a:sysClr val="window" lastClr="FFFFFF"/>
      </a:lt1>
      <a:dk2>
        <a:srgbClr val="5C2A7A"/>
      </a:dk2>
      <a:lt2>
        <a:srgbClr val="8E5491"/>
      </a:lt2>
      <a:accent1>
        <a:srgbClr val="005CAB"/>
      </a:accent1>
      <a:accent2>
        <a:srgbClr val="EB8A2D"/>
      </a:accent2>
      <a:accent3>
        <a:srgbClr val="940E5B"/>
      </a:accent3>
      <a:accent4>
        <a:srgbClr val="76BA43"/>
      </a:accent4>
      <a:accent5>
        <a:srgbClr val="00B2D4"/>
      </a:accent5>
      <a:accent6>
        <a:srgbClr val="5D686B"/>
      </a:accent6>
      <a:hlink>
        <a:srgbClr val="000000"/>
      </a:hlink>
      <a:folHlink>
        <a:srgbClr val="005C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602C5DCA-0B42-4B2F-BC48-010EABE74A2B}"/>
</file>

<file path=customXml/itemProps2.xml><?xml version="1.0" encoding="utf-8"?>
<ds:datastoreItem xmlns:ds="http://schemas.openxmlformats.org/officeDocument/2006/customXml" ds:itemID="{A81B261B-39ED-4985-8D59-2B4E9AC3F0A0}"/>
</file>

<file path=customXml/itemProps3.xml><?xml version="1.0" encoding="utf-8"?>
<ds:datastoreItem xmlns:ds="http://schemas.openxmlformats.org/officeDocument/2006/customXml" ds:itemID="{74B52A2D-6C11-4E91-A9CF-BA35D10DF0B8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1706</Words>
  <Application>Microsoft Macintosh PowerPoint</Application>
  <PresentationFormat>Widescreen</PresentationFormat>
  <Paragraphs>558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 Black</vt:lpstr>
      <vt:lpstr>Arial Bold</vt:lpstr>
      <vt:lpstr>Arial Unicode MS</vt:lpstr>
      <vt:lpstr>Calibri</vt:lpstr>
      <vt:lpstr>Courier New</vt:lpstr>
      <vt:lpstr>MS PGothic</vt:lpstr>
      <vt:lpstr>ＭＳ Ｐゴシック</vt:lpstr>
      <vt:lpstr>ＭＳ 明朝</vt:lpstr>
      <vt:lpstr>SimSun</vt:lpstr>
      <vt:lpstr>Times New Roman</vt:lpstr>
      <vt:lpstr>Verdana</vt:lpstr>
      <vt:lpstr>Wingdings</vt:lpstr>
      <vt:lpstr>Arial</vt:lpstr>
      <vt:lpstr>Office Theme</vt:lpstr>
      <vt:lpstr>1_Office Theme</vt:lpstr>
      <vt:lpstr>Incyte</vt:lpstr>
      <vt:lpstr>Blank Presentation</vt:lpstr>
      <vt:lpstr>2_Blank Presentation</vt:lpstr>
      <vt:lpstr>Chart</vt:lpstr>
      <vt:lpstr>PowerPoint Presentation</vt:lpstr>
      <vt:lpstr>Existing and emerging roles for anti PD-1/PD-L1 antibodies in renal cell carcinoma </vt:lpstr>
      <vt:lpstr>Disclosures</vt:lpstr>
      <vt:lpstr>Case presentation 4: Dr Rupard</vt:lpstr>
      <vt:lpstr>Case presentation 5: Dr Glynn</vt:lpstr>
      <vt:lpstr> Both VEGF and immune checkpoints are established targets in RCC.   </vt:lpstr>
      <vt:lpstr>CheckMate 214: Study design</vt:lpstr>
      <vt:lpstr>Outcomes in IMDC intermediate/poor risk</vt:lpstr>
      <vt:lpstr>Outcomes in Intention to treat population </vt:lpstr>
      <vt:lpstr>OS by PD-L1 expression</vt:lpstr>
      <vt:lpstr>VEGF targeted therapies effect tumour immunity  via all 3 components.</vt:lpstr>
      <vt:lpstr>The intratumoral effects of VEGF targeted therapy are complex in vitro. </vt:lpstr>
      <vt:lpstr>Effects of bevacizumab and atezolizumab on key VEGF and immune parameters</vt:lpstr>
      <vt:lpstr>IMmotion150 (Phase II) Trial Design</vt:lpstr>
      <vt:lpstr>Encouraging Efficacy by PFS of Atezolizumab + Bevacizumab  vs Sunitinib in Patients With IC PD-L1 Expression</vt:lpstr>
      <vt:lpstr>Confirmed IRF-Assessed ORR</vt:lpstr>
      <vt:lpstr>Transcriptome Map of Angiogenesis and Immune-Associated Genes in RCC Tumors</vt:lpstr>
      <vt:lpstr>Sunitinib Demonstrated Improved PFS in AngiogenesisHigh Subset vs AngiogenesisLow Subset </vt:lpstr>
      <vt:lpstr>Atezolizumab and Bevacizumab Demonstrated Improved PFS  in T-EffectorHigh Subset vs T-EffectorLow Subset </vt:lpstr>
      <vt:lpstr>The runners and riders</vt:lpstr>
      <vt:lpstr>Summary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196</cp:revision>
  <cp:lastPrinted>2018-02-10T01:42:07Z</cp:lastPrinted>
  <dcterms:created xsi:type="dcterms:W3CDTF">2016-09-20T12:22:34Z</dcterms:created>
  <dcterms:modified xsi:type="dcterms:W3CDTF">2018-02-13T13:25:14Z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