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921" r:id="rId2"/>
    <p:sldMasterId id="2147483933" r:id="rId3"/>
  </p:sldMasterIdLst>
  <p:notesMasterIdLst>
    <p:notesMasterId r:id="rId26"/>
  </p:notesMasterIdLst>
  <p:handoutMasterIdLst>
    <p:handoutMasterId r:id="rId27"/>
  </p:handoutMasterIdLst>
  <p:sldIdLst>
    <p:sldId id="1679" r:id="rId4"/>
    <p:sldId id="1166" r:id="rId5"/>
    <p:sldId id="1669" r:id="rId6"/>
    <p:sldId id="1678" r:id="rId7"/>
    <p:sldId id="1654" r:id="rId8"/>
    <p:sldId id="1653" r:id="rId9"/>
    <p:sldId id="1655" r:id="rId10"/>
    <p:sldId id="1658" r:id="rId11"/>
    <p:sldId id="1662" r:id="rId12"/>
    <p:sldId id="1665" r:id="rId13"/>
    <p:sldId id="1663" r:id="rId14"/>
    <p:sldId id="1666" r:id="rId15"/>
    <p:sldId id="1667" r:id="rId16"/>
    <p:sldId id="1668" r:id="rId17"/>
    <p:sldId id="1625" r:id="rId18"/>
    <p:sldId id="1619" r:id="rId19"/>
    <p:sldId id="1644" r:id="rId20"/>
    <p:sldId id="1645" r:id="rId21"/>
    <p:sldId id="1646" r:id="rId22"/>
    <p:sldId id="1647" r:id="rId23"/>
    <p:sldId id="1659" r:id="rId24"/>
    <p:sldId id="1670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/>
    <p:restoredTop sz="92661"/>
  </p:normalViewPr>
  <p:slideViewPr>
    <p:cSldViewPr>
      <p:cViewPr>
        <p:scale>
          <a:sx n="100" d="100"/>
          <a:sy n="100" d="100"/>
        </p:scale>
        <p:origin x="96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1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34" Type="http://schemas.openxmlformats.org/officeDocument/2006/relationships/customXml" Target="../customXml/item3.xml"/><Relationship Id="rId25" Type="http://schemas.openxmlformats.org/officeDocument/2006/relationships/slide" Target="slides/slide2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7" Type="http://schemas.openxmlformats.org/officeDocument/2006/relationships/slide" Target="slides/slide4.xml"/><Relationship Id="rId33" Type="http://schemas.openxmlformats.org/officeDocument/2006/relationships/customXml" Target="../customXml/item2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6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24" Type="http://schemas.openxmlformats.org/officeDocument/2006/relationships/slide" Target="slides/slide21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32" Type="http://schemas.openxmlformats.org/officeDocument/2006/relationships/customXml" Target="../customXml/item1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5" Type="http://schemas.openxmlformats.org/officeDocument/2006/relationships/slide" Target="slides/slide12.xml"/><Relationship Id="rId5" Type="http://schemas.openxmlformats.org/officeDocument/2006/relationships/slide" Target="slides/slide2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9" Type="http://schemas.openxmlformats.org/officeDocument/2006/relationships/slide" Target="slides/slide6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8F3AF93-5C30-3E48-A2C3-AB0CDB3847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21D012-5935-BE40-9AE1-B1F52E913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EE8A7D47-1273-514F-8CAC-552BEF15112B}" type="datetimeFigureOut">
              <a:rPr lang="en-US"/>
              <a:pPr>
                <a:defRPr/>
              </a:pPr>
              <a:t>2/13/18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EF58CA-9685-184D-9C0B-051524063F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57960F-2C3B-D141-8AEC-05F5B6994B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1F506CD8-C2E9-5C44-8AC7-EDD460DB0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1B97CE0B-721C-9B41-8AC5-8B4F9DE3C1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omic Sans M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B26B3BCB-E213-4541-B5CF-F72115DD74D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omic Sans M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xmlns="" id="{DF6ABD9F-582F-0B46-BA97-AC1589F7EE2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xmlns="" id="{755196CB-7466-7D45-9DB1-C6B37D7F06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omic Sans M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xmlns="" id="{1D412676-D997-574E-AE8E-06C0E6BA96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5CD6307E-22DF-D044-A5AC-C0A8E047666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DD9519B2-90B6-9E49-A102-20A7853322B6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5550" cy="413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AU" altLang="en-US">
              <a:latin typeface="Comic Sans MS" charset="0"/>
              <a:ea typeface="ＭＳ Ｐゴシック" charset="-128"/>
            </a:endParaRPr>
          </a:p>
          <a:p>
            <a:r>
              <a:rPr lang="fr-FR" altLang="en-US">
                <a:latin typeface="Comic Sans MS" charset="0"/>
                <a:ea typeface="ＭＳ Ｐゴシック" charset="-128"/>
              </a:rPr>
              <a:t>	</a:t>
            </a:r>
          </a:p>
          <a:p>
            <a:endParaRPr lang="en-AU" altLang="en-US">
              <a:latin typeface="Comic Sans MS" charset="0"/>
              <a:ea typeface="ＭＳ Ｐゴシック" charset="-128"/>
            </a:endParaRPr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0550" y="801688"/>
            <a:ext cx="5676900" cy="31940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F88-02C7-964B-A17A-F0D35B65A0E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60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omic Sans MS" charset="0"/>
              <a:ea typeface="ＭＳ Ｐゴシック" charset="-128"/>
            </a:endParaRPr>
          </a:p>
        </p:txBody>
      </p:sp>
      <p:sp>
        <p:nvSpPr>
          <p:cNvPr id="38915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66BE2791-6671-274C-ABF6-D9CA2D370E57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omic Sans MS" charset="0"/>
              <a:ea typeface="ＭＳ Ｐゴシック" charset="-128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4AAE0891-C6DD-3C42-BE22-2622C0FAA36E}" type="slidenum">
              <a:rPr lang="en-US" altLang="en-US" sz="1200" b="0"/>
              <a:pPr/>
              <a:t>15</a:t>
            </a:fld>
            <a:endParaRPr lang="en-US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033690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490480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609600"/>
            <a:ext cx="24892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609600"/>
            <a:ext cx="7264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667032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995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28800" y="1981200"/>
            <a:ext cx="99568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9595578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8800" y="609600"/>
            <a:ext cx="9956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5623055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995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1981200"/>
            <a:ext cx="99568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0123294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20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800"/>
            </a:lvl2pPr>
            <a:lvl3pPr marL="914332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30" indent="0">
              <a:buNone/>
              <a:defRPr sz="1400"/>
            </a:lvl6pPr>
            <a:lvl7pPr marL="2742994" indent="0">
              <a:buNone/>
              <a:defRPr sz="1400"/>
            </a:lvl7pPr>
            <a:lvl8pPr marL="3200160" indent="0">
              <a:buNone/>
              <a:defRPr sz="1400"/>
            </a:lvl8pPr>
            <a:lvl9pPr marL="365732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91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91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854691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3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366782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1"/>
            <a:ext cx="75692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4876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1981200"/>
            <a:ext cx="4876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200467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39836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3173065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371014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114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16653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609600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981200"/>
            <a:ext cx="995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xmlns="" id="{E9C39435-AAA2-8A48-A213-37EBA97A9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22400" cy="685800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AU" altLang="x-none" sz="2800"/>
          </a:p>
        </p:txBody>
      </p:sp>
      <p:pic>
        <p:nvPicPr>
          <p:cNvPr id="1029" name="Picture 8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01" b="15277"/>
          <a:stretch>
            <a:fillRect/>
          </a:stretch>
        </p:blipFill>
        <p:spPr bwMode="auto">
          <a:xfrm>
            <a:off x="304800" y="533400"/>
            <a:ext cx="1016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omic Sans MS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omic Sans MS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omic Sans MS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omic Sans MS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omic Sans MS" pitchFamily="-109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omic Sans MS" pitchFamily="-109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omic Sans MS" pitchFamily="-109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omic Sans MS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91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89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6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32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498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66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74" indent="-34287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895" indent="-28573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14" indent="-22858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080" indent="-22858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247" indent="-22858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412" indent="-22858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578" indent="-22858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744" indent="-22858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5910" indent="-22858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427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3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339" y="2514600"/>
            <a:ext cx="7805737" cy="344488"/>
          </a:xfrm>
        </p:spPr>
        <p:txBody>
          <a:bodyPr/>
          <a:lstStyle/>
          <a:p>
            <a:pPr>
              <a:defRPr/>
            </a:pPr>
            <a:r>
              <a:rPr lang="en-US" sz="7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DNA damage repair deficiency and activation of cGAS-STING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72" y="304800"/>
            <a:ext cx="1083733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03388" y="6477000"/>
            <a:ext cx="883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Emma Reilly at 2018 ASCO-SITC Clinical Immuno-Oncology Symposium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339" y="2514600"/>
            <a:ext cx="7805737" cy="344488"/>
          </a:xfrm>
        </p:spPr>
        <p:txBody>
          <a:bodyPr/>
          <a:lstStyle/>
          <a:p>
            <a:pPr>
              <a:defRPr/>
            </a:pPr>
            <a:r>
              <a:rPr lang="en-US" sz="7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Prostate Cancer Metastatic Assay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68" y="395031"/>
            <a:ext cx="10761132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03388" y="6477000"/>
            <a:ext cx="883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Emma Reilly at 2018 ASCO-SITC Clinical Immuno-Oncology Symposium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2514600"/>
            <a:ext cx="5992812" cy="26776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dirty="0"/>
              <a:t>PCM assay characterizes a set of early prostate cancers that express genes associated with CRPC and that have poor outcomes: cluster 4 is associated with the worst outcome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339" y="2514600"/>
            <a:ext cx="7805737" cy="344488"/>
          </a:xfrm>
        </p:spPr>
        <p:txBody>
          <a:bodyPr/>
          <a:lstStyle/>
          <a:p>
            <a:pPr>
              <a:defRPr/>
            </a:pPr>
            <a:r>
              <a:rPr lang="en-US" sz="7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Metastatic Biology &lt;br /&gt;Group and Immune &lt;br /&gt;Response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34" y="459389"/>
            <a:ext cx="10727266" cy="603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03388" y="6477000"/>
            <a:ext cx="883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Emma Reilly at 2018 ASCO-SITC Clinical Immuno-Oncology Symposium</a:t>
            </a: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339" y="2514600"/>
            <a:ext cx="7805737" cy="344488"/>
          </a:xfrm>
        </p:spPr>
        <p:txBody>
          <a:bodyPr/>
          <a:lstStyle/>
          <a:p>
            <a:pPr>
              <a:defRPr/>
            </a:pPr>
            <a:r>
              <a:rPr lang="en-US" sz="7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Metastatic Immune Subgroup associated with poor prognosis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437"/>
            <a:ext cx="10727266" cy="603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03388" y="6477000"/>
            <a:ext cx="883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Emma Reilly at 2018 ASCO-SITC Clinical Immuno-Oncology Symposium</a:t>
            </a: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339" y="2514600"/>
            <a:ext cx="7805737" cy="344488"/>
          </a:xfrm>
        </p:spPr>
        <p:txBody>
          <a:bodyPr/>
          <a:lstStyle/>
          <a:p>
            <a:pPr>
              <a:defRPr/>
            </a:pPr>
            <a:r>
              <a:rPr lang="en-US" sz="7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628650"/>
            <a:ext cx="10667998" cy="600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03388" y="6477000"/>
            <a:ext cx="883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Emma Reilly at 2018 ASCO-SITC Clinical Immuno-Oncology Symposium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67720" y="2686844"/>
            <a:ext cx="5992812" cy="2246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/>
              <a:t>PCM assay may represent a way for early identification of patients that may respond to immune and DNA damaging agents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oter Placeholder 4"/>
          <p:cNvSpPr txBox="1">
            <a:spLocks noGrp="1"/>
          </p:cNvSpPr>
          <p:nvPr/>
        </p:nvSpPr>
        <p:spPr bwMode="auto">
          <a:xfrm>
            <a:off x="4876800" y="6405564"/>
            <a:ext cx="32004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999999"/>
                </a:solidFill>
                <a:latin typeface="Helvetica" charset="0"/>
              </a:rPr>
              <a:t>Copyright © 2017 American Medical Association. All rights reserved.</a:t>
            </a:r>
          </a:p>
        </p:txBody>
      </p:sp>
      <p:sp>
        <p:nvSpPr>
          <p:cNvPr id="12290" name="Text Placeholder 2"/>
          <p:cNvSpPr txBox="1">
            <a:spLocks/>
          </p:cNvSpPr>
          <p:nvPr/>
        </p:nvSpPr>
        <p:spPr bwMode="auto">
          <a:xfrm>
            <a:off x="1752600" y="5892800"/>
            <a:ext cx="9296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latin typeface="Helvetica" charset="0"/>
              </a:rPr>
              <a:t>Association of AR-V7 on Circulating Tumor Cells as a Treatment-Specific Biomarker With Outcomes and Survival in Castration-Resistant Prostate Cancer. </a:t>
            </a:r>
            <a:r>
              <a:rPr lang="en-US" altLang="en-US" sz="1400" dirty="0">
                <a:latin typeface="Helvetica" charset="0"/>
              </a:rPr>
              <a:t>JAMA </a:t>
            </a:r>
            <a:r>
              <a:rPr lang="en-US" altLang="en-US" sz="1400" dirty="0" err="1">
                <a:latin typeface="Helvetica" charset="0"/>
              </a:rPr>
              <a:t>Oncol</a:t>
            </a:r>
            <a:r>
              <a:rPr lang="en-US" altLang="en-US" sz="1400" dirty="0">
                <a:latin typeface="Helvetica" charset="0"/>
              </a:rPr>
              <a:t>. 2016;2(11):1441-1449. doi:10.1001/jamaoncol.2016.1828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00" dirty="0">
              <a:latin typeface="Helvetica" charset="0"/>
            </a:endParaRPr>
          </a:p>
        </p:txBody>
      </p:sp>
      <p:pic>
        <p:nvPicPr>
          <p:cNvPr id="12291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6253163"/>
            <a:ext cx="264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1"/>
            <a:ext cx="7721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0FAEBE7-DDD8-F94F-A0E6-35DDCE47CC77}"/>
              </a:ext>
            </a:extLst>
          </p:cNvPr>
          <p:cNvSpPr txBox="1">
            <a:spLocks/>
          </p:cNvSpPr>
          <p:nvPr/>
        </p:nvSpPr>
        <p:spPr>
          <a:xfrm>
            <a:off x="1981200" y="80963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omic Sans MS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omic Sans MS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omic Sans MS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omic Sans MS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omic Sans MS" pitchFamily="-109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omic Sans MS" pitchFamily="-109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omic Sans MS" pitchFamily="-109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omic Sans MS" pitchFamily="-109" charset="0"/>
              </a:defRPr>
            </a:lvl9pPr>
          </a:lstStyle>
          <a:p>
            <a:pPr>
              <a:defRPr/>
            </a:pPr>
            <a:r>
              <a:rPr lang="en-US" altLang="x-none" sz="2400" dirty="0">
                <a:solidFill>
                  <a:schemeClr val="tx2"/>
                </a:solidFill>
                <a:latin typeface="Helvetica" charset="0"/>
              </a:rPr>
              <a:t>Prevalence and Frequency of AR-V7 CTC Positivity by Line of Therapy: The burden of intact, non-apoptotic CTCs </a:t>
            </a:r>
            <a:r>
              <a:rPr lang="en-US" sz="2400" b="0" kern="0" dirty="0">
                <a:solidFill>
                  <a:schemeClr val="tx2"/>
                </a:solidFill>
              </a:rPr>
              <a:t/>
            </a:r>
            <a:br>
              <a:rPr lang="en-US" sz="2400" b="0" kern="0" dirty="0">
                <a:solidFill>
                  <a:schemeClr val="tx2"/>
                </a:solidFill>
              </a:rPr>
            </a:br>
            <a:endParaRPr lang="en-US" sz="2400" b="0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21C461-E44F-7C47-A3DC-C63EAEB9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339" y="2514600"/>
            <a:ext cx="7805737" cy="344488"/>
          </a:xfrm>
        </p:spPr>
        <p:txBody>
          <a:bodyPr/>
          <a:lstStyle/>
          <a:p>
            <a:pPr>
              <a:defRPr/>
            </a:pPr>
            <a:r>
              <a:rPr lang="en-US" sz="7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Overall Survival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68" y="304800"/>
            <a:ext cx="10761132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8A9C3E5E-09DF-2846-95DA-5BD121B25A0E}"/>
              </a:ext>
            </a:extLst>
          </p:cNvPr>
          <p:cNvSpPr txBox="1">
            <a:spLocks/>
          </p:cNvSpPr>
          <p:nvPr/>
        </p:nvSpPr>
        <p:spPr bwMode="auto">
          <a:xfrm>
            <a:off x="1703388" y="6477000"/>
            <a:ext cx="883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John Silberstein at 2017 Genitourinary Cancers Symposium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762000"/>
            <a:ext cx="8458200" cy="180305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</a:rPr>
              <a:t>Addition of Pembrolizumab Upon Progression on Enzalutamide in Men with </a:t>
            </a:r>
            <a:r>
              <a:rPr lang="en-US" b="1" dirty="0" err="1">
                <a:solidFill>
                  <a:schemeClr val="tx2"/>
                </a:solidFill>
              </a:rPr>
              <a:t>mCRPC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445343"/>
            <a:ext cx="6858000" cy="124142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/>
              <a:t>Julie Graff, MD</a:t>
            </a:r>
          </a:p>
          <a:p>
            <a:pPr>
              <a:defRPr/>
            </a:pPr>
            <a:r>
              <a:rPr lang="en-US" dirty="0"/>
              <a:t>Assistant Professor Knight Cancer Institute</a:t>
            </a:r>
          </a:p>
          <a:p>
            <a:pPr>
              <a:defRPr/>
            </a:pPr>
            <a:r>
              <a:rPr lang="en-US" dirty="0"/>
              <a:t>Oregon Health &amp; Science University</a:t>
            </a:r>
          </a:p>
          <a:p>
            <a:pPr>
              <a:defRPr/>
            </a:pPr>
            <a:r>
              <a:rPr lang="en-US" dirty="0"/>
              <a:t>Staff Oncologist VA Portland Health Care System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352800"/>
            <a:ext cx="24796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Content Placeholder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1" y="2219325"/>
            <a:ext cx="4200525" cy="2789238"/>
          </a:xfrm>
        </p:spPr>
      </p:pic>
      <p:sp>
        <p:nvSpPr>
          <p:cNvPr id="3" name="Rectangle 2"/>
          <p:cNvSpPr/>
          <p:nvPr/>
        </p:nvSpPr>
        <p:spPr bwMode="auto">
          <a:xfrm>
            <a:off x="4724400" y="2761204"/>
            <a:ext cx="381000" cy="181079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09" charset="0"/>
            </a:endParaRPr>
          </a:p>
        </p:txBody>
      </p:sp>
      <p:grpSp>
        <p:nvGrpSpPr>
          <p:cNvPr id="51202" name="Group 4"/>
          <p:cNvGrpSpPr>
            <a:grpSpLocks/>
          </p:cNvGrpSpPr>
          <p:nvPr/>
        </p:nvGrpSpPr>
        <p:grpSpPr bwMode="auto">
          <a:xfrm>
            <a:off x="2057400" y="533400"/>
            <a:ext cx="8839199" cy="6159500"/>
            <a:chOff x="-729106" y="-390749"/>
            <a:chExt cx="10804532" cy="751298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-729106" y="-390749"/>
              <a:ext cx="4209547" cy="2206808"/>
            </a:xfrm>
            <a:custGeom>
              <a:avLst/>
              <a:gdLst>
                <a:gd name="T0" fmla="*/ 0 w 1750976"/>
                <a:gd name="T1" fmla="*/ 0 h 2377315"/>
                <a:gd name="T2" fmla="*/ 2741459 w 1750976"/>
                <a:gd name="T3" fmla="*/ 0 h 2377315"/>
                <a:gd name="T4" fmla="*/ 3289763 w 1750976"/>
                <a:gd name="T5" fmla="*/ 268979 h 2377315"/>
                <a:gd name="T6" fmla="*/ 3289763 w 1750976"/>
                <a:gd name="T7" fmla="*/ 2191129 h 2377315"/>
                <a:gd name="T8" fmla="*/ 0 w 1750976"/>
                <a:gd name="T9" fmla="*/ 2191129 h 2377315"/>
                <a:gd name="T10" fmla="*/ 0 w 1750976"/>
                <a:gd name="T11" fmla="*/ 0 h 2377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0976"/>
                <a:gd name="T19" fmla="*/ 0 h 2377315"/>
                <a:gd name="T20" fmla="*/ 1750976 w 1750976"/>
                <a:gd name="T21" fmla="*/ 2377315 h 2377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0976" h="2377315">
                  <a:moveTo>
                    <a:pt x="0" y="2377314"/>
                  </a:moveTo>
                  <a:lnTo>
                    <a:pt x="0" y="396227"/>
                  </a:lnTo>
                  <a:cubicBezTo>
                    <a:pt x="0" y="177397"/>
                    <a:pt x="96235" y="1"/>
                    <a:pt x="214947" y="1"/>
                  </a:cubicBezTo>
                  <a:lnTo>
                    <a:pt x="1750976" y="1"/>
                  </a:lnTo>
                  <a:lnTo>
                    <a:pt x="1750976" y="2377314"/>
                  </a:lnTo>
                  <a:lnTo>
                    <a:pt x="0" y="2377314"/>
                  </a:lnTo>
                  <a:close/>
                </a:path>
              </a:pathLst>
            </a:custGeom>
            <a:gradFill rotWithShape="1">
              <a:gsLst>
                <a:gs pos="0">
                  <a:srgbClr val="FFA100"/>
                </a:gs>
                <a:gs pos="100000">
                  <a:srgbClr val="FFBD67"/>
                </a:gs>
              </a:gsLst>
              <a:lin ang="1620000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2" tIns="96011" rIns="96012" bIns="424321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dirty="0">
                  <a:solidFill>
                    <a:schemeClr val="lt1"/>
                  </a:solidFill>
                  <a:latin typeface="+mn-lt"/>
                  <a:ea typeface="+mn-ea"/>
                </a:rPr>
                <a:t>Clinical Factors: PSA (every 3-6 weeks), Imaging every 12 weeks (T99 Nuclear Bone Scan, CT scan chest/abdomen/pelvis.</a:t>
              </a: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455461" y="-390749"/>
              <a:ext cx="4619963" cy="2206808"/>
            </a:xfrm>
            <a:custGeom>
              <a:avLst/>
              <a:gdLst>
                <a:gd name="T0" fmla="*/ 0 w 3688536"/>
                <a:gd name="T1" fmla="*/ 0 h 2242722"/>
                <a:gd name="T2" fmla="*/ 3314743 w 3688536"/>
                <a:gd name="T3" fmla="*/ 0 h 2242722"/>
                <a:gd name="T4" fmla="*/ 3688537 w 3688536"/>
                <a:gd name="T5" fmla="*/ 367808 h 2242722"/>
                <a:gd name="T6" fmla="*/ 3688537 w 3688536"/>
                <a:gd name="T7" fmla="*/ 2206808 h 2242722"/>
                <a:gd name="T8" fmla="*/ 0 w 3688536"/>
                <a:gd name="T9" fmla="*/ 2206808 h 2242722"/>
                <a:gd name="T10" fmla="*/ 0 w 3688536"/>
                <a:gd name="T11" fmla="*/ 0 h 22427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8536"/>
                <a:gd name="T19" fmla="*/ 0 h 2242722"/>
                <a:gd name="T20" fmla="*/ 3688536 w 3688536"/>
                <a:gd name="T21" fmla="*/ 2242722 h 22427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8536" h="2242722">
                  <a:moveTo>
                    <a:pt x="0" y="0"/>
                  </a:moveTo>
                  <a:lnTo>
                    <a:pt x="3314742" y="0"/>
                  </a:lnTo>
                  <a:cubicBezTo>
                    <a:pt x="3521183" y="0"/>
                    <a:pt x="3688536" y="167353"/>
                    <a:pt x="3688536" y="373794"/>
                  </a:cubicBezTo>
                  <a:lnTo>
                    <a:pt x="3688536" y="2242722"/>
                  </a:lnTo>
                  <a:lnTo>
                    <a:pt x="0" y="224272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A100"/>
                </a:gs>
                <a:gs pos="100000">
                  <a:srgbClr val="FFBD67"/>
                </a:gs>
              </a:gsLst>
              <a:lin ang="1620000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2" tIns="96012" rIns="96012" bIns="516522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dirty="0">
                  <a:solidFill>
                    <a:schemeClr val="lt1"/>
                  </a:solidFill>
                  <a:latin typeface="+mn-lt"/>
                  <a:ea typeface="+mn-ea"/>
                </a:rPr>
                <a:t>Tumor Microenvironment: Tumor at baseline, at 12 weeks and at progression.</a:t>
              </a: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-729106" y="5413931"/>
              <a:ext cx="4319292" cy="1708306"/>
            </a:xfrm>
            <a:custGeom>
              <a:avLst/>
              <a:gdLst>
                <a:gd name="T0" fmla="*/ 0 w 2240618"/>
                <a:gd name="T1" fmla="*/ 0 h 2034925"/>
                <a:gd name="T2" fmla="*/ 2791793 w 2240618"/>
                <a:gd name="T3" fmla="*/ 0 h 2034925"/>
                <a:gd name="T4" fmla="*/ 3289762 w 2240618"/>
                <a:gd name="T5" fmla="*/ 284723 h 2034925"/>
                <a:gd name="T6" fmla="*/ 3289762 w 2240618"/>
                <a:gd name="T7" fmla="*/ 1708306 h 2034925"/>
                <a:gd name="T8" fmla="*/ 0 w 2240618"/>
                <a:gd name="T9" fmla="*/ 1708306 h 2034925"/>
                <a:gd name="T10" fmla="*/ 0 w 2240618"/>
                <a:gd name="T11" fmla="*/ 0 h 20349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0618"/>
                <a:gd name="T19" fmla="*/ 0 h 2034925"/>
                <a:gd name="T20" fmla="*/ 2240618 w 2240618"/>
                <a:gd name="T21" fmla="*/ 2034925 h 20349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0618" h="2034925">
                  <a:moveTo>
                    <a:pt x="2240618" y="2034925"/>
                  </a:moveTo>
                  <a:lnTo>
                    <a:pt x="339161" y="2034925"/>
                  </a:lnTo>
                  <a:cubicBezTo>
                    <a:pt x="151848" y="2034925"/>
                    <a:pt x="0" y="1883077"/>
                    <a:pt x="0" y="1695764"/>
                  </a:cubicBezTo>
                  <a:lnTo>
                    <a:pt x="0" y="0"/>
                  </a:lnTo>
                  <a:lnTo>
                    <a:pt x="2240618" y="0"/>
                  </a:lnTo>
                  <a:lnTo>
                    <a:pt x="2240618" y="2034925"/>
                  </a:lnTo>
                  <a:close/>
                </a:path>
              </a:pathLst>
            </a:custGeom>
            <a:gradFill rotWithShape="1">
              <a:gsLst>
                <a:gs pos="0">
                  <a:srgbClr val="FFA100"/>
                </a:gs>
                <a:gs pos="100000">
                  <a:srgbClr val="FFBD67"/>
                </a:gs>
              </a:gsLst>
              <a:lin ang="1620000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3" tIns="477560" rIns="96012" bIns="96012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dirty="0">
                  <a:solidFill>
                    <a:schemeClr val="lt1"/>
                  </a:solidFill>
                  <a:latin typeface="+mn-lt"/>
                  <a:ea typeface="+mn-ea"/>
                </a:rPr>
                <a:t>Genetic Factors: Tumor and normal sequencing at baseline and at progression.</a:t>
              </a: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455465" y="5384191"/>
              <a:ext cx="4619961" cy="1738044"/>
            </a:xfrm>
            <a:custGeom>
              <a:avLst/>
              <a:gdLst>
                <a:gd name="T0" fmla="*/ 0 w 1897288"/>
                <a:gd name="T1" fmla="*/ 0 h 2951116"/>
                <a:gd name="T2" fmla="*/ 3229005 w 1897288"/>
                <a:gd name="T3" fmla="*/ 0 h 2951116"/>
                <a:gd name="T4" fmla="*/ 3874822 w 1897288"/>
                <a:gd name="T5" fmla="*/ 186237 h 2951116"/>
                <a:gd name="T6" fmla="*/ 3874822 w 1897288"/>
                <a:gd name="T7" fmla="*/ 1738044 h 2951116"/>
                <a:gd name="T8" fmla="*/ 0 w 1897288"/>
                <a:gd name="T9" fmla="*/ 1738044 h 2951116"/>
                <a:gd name="T10" fmla="*/ 0 w 1897288"/>
                <a:gd name="T11" fmla="*/ 0 h 2951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7288"/>
                <a:gd name="T19" fmla="*/ 0 h 2951116"/>
                <a:gd name="T20" fmla="*/ 1897288 w 1897288"/>
                <a:gd name="T21" fmla="*/ 2951116 h 2951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7288" h="2951116">
                  <a:moveTo>
                    <a:pt x="1897288" y="1"/>
                  </a:moveTo>
                  <a:lnTo>
                    <a:pt x="1897288" y="2459253"/>
                  </a:lnTo>
                  <a:cubicBezTo>
                    <a:pt x="1897288" y="2730901"/>
                    <a:pt x="1806267" y="2951115"/>
                    <a:pt x="1693988" y="2951115"/>
                  </a:cubicBezTo>
                  <a:lnTo>
                    <a:pt x="0" y="2951115"/>
                  </a:lnTo>
                  <a:lnTo>
                    <a:pt x="0" y="1"/>
                  </a:lnTo>
                  <a:lnTo>
                    <a:pt x="1897288" y="1"/>
                  </a:lnTo>
                  <a:close/>
                </a:path>
              </a:pathLst>
            </a:custGeom>
            <a:gradFill rotWithShape="1">
              <a:gsLst>
                <a:gs pos="0">
                  <a:srgbClr val="FFA100"/>
                </a:gs>
                <a:gs pos="100000">
                  <a:srgbClr val="FFBD67"/>
                </a:gs>
              </a:gsLst>
              <a:lin ang="1620000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2" tIns="451754" rIns="96012" bIns="96012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dirty="0">
                  <a:solidFill>
                    <a:schemeClr val="lt1"/>
                  </a:solidFill>
                  <a:latin typeface="+mn-lt"/>
                  <a:ea typeface="+mn-ea"/>
                </a:rPr>
                <a:t>Host Immunological System Fitness: PBMCs, cytokines at baseline, every 3 weeks on </a:t>
              </a:r>
              <a:r>
                <a:rPr lang="en-US" sz="1800" dirty="0" err="1">
                  <a:solidFill>
                    <a:schemeClr val="lt1"/>
                  </a:solidFill>
                  <a:latin typeface="+mn-lt"/>
                  <a:ea typeface="+mn-ea"/>
                </a:rPr>
                <a:t>pembrolizumab</a:t>
              </a:r>
              <a:r>
                <a:rPr lang="en-US" sz="1800" dirty="0">
                  <a:solidFill>
                    <a:schemeClr val="lt1"/>
                  </a:solidFill>
                  <a:latin typeface="+mn-lt"/>
                  <a:ea typeface="+mn-ea"/>
                </a:rPr>
                <a:t> and progression.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57750" y="2761204"/>
            <a:ext cx="114300" cy="1828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b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ENROLLMENT</a:t>
            </a:r>
            <a:endParaRPr lang="en-US" sz="1100" b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 noChangeArrowheads="1"/>
          </p:cNvSpPr>
          <p:nvPr>
            <p:ph type="title"/>
          </p:nvPr>
        </p:nvSpPr>
        <p:spPr>
          <a:xfrm>
            <a:off x="3352800" y="381000"/>
            <a:ext cx="6172200" cy="857250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  <a:ea typeface="ＭＳ Ｐゴシック" charset="-128"/>
              </a:rPr>
              <a:t>Responder Details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947481"/>
              </p:ext>
            </p:extLst>
          </p:nvPr>
        </p:nvGraphicFramePr>
        <p:xfrm>
          <a:off x="1781174" y="1569720"/>
          <a:ext cx="10182225" cy="3999484"/>
        </p:xfrm>
        <a:graphic>
          <a:graphicData uri="http://schemas.openxmlformats.org/drawingml/2006/table">
            <a:tbl>
              <a:tblPr/>
              <a:tblGrid>
                <a:gridCol w="1146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9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246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35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24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081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Responder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Cycle 1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PSA (ng/ml) every 3-weeks and nadir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Measurable Disease at Baseline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Best Radiologic Response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MSI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24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April 2015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70.65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 → 11.11 → 1.18 → 0.11 → </a:t>
                      </a: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0.08</a:t>
                      </a:r>
                      <a:endParaRPr kumimoji="0" lang="en-US" altLang="en-US" sz="1600" b="1" i="0" u="sng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Yes (lymph)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present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24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October 2015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46.09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 → 41.22 → 12.99 → 9.89 → </a:t>
                      </a: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0.02</a:t>
                      </a:r>
                      <a:endParaRPr kumimoji="0" lang="en-US" altLang="en-US" sz="1600" b="1" i="0" u="sng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No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n/a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n/a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24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January 2016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2502.75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 → 1.26 → 0.07 →0.01 → </a:t>
                      </a:r>
                      <a:r>
                        <a:rPr kumimoji="0" lang="en-US" alt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&lt;0.01</a:t>
                      </a:r>
                      <a:endParaRPr kumimoji="0" lang="en-US" alt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Yes (liver)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absent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24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March 2016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82.43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Times New Roman" charset="0"/>
                        </a:rPr>
                        <a:t>→ 17.34 → 0.3 → </a:t>
                      </a: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Times New Roman" charset="0"/>
                        </a:rPr>
                        <a:t>0.01</a:t>
                      </a:r>
                      <a:endParaRPr kumimoji="0" lang="en-US" altLang="en-US" sz="1600" b="1" i="0" u="sng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No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n/a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n/a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24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5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June 2016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250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Times New Roman" charset="0"/>
                        </a:rPr>
                        <a:t>→ 88.69 → 5.1 → 0.43 → </a:t>
                      </a: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Times New Roman" charset="0"/>
                        </a:rPr>
                        <a:t>0.18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Yes (liver)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PR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alibri" charset="0"/>
                          <a:cs typeface="Times New Roman" charset="0"/>
                        </a:rPr>
                        <a:t>absent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2277" name="TextBox 2"/>
          <p:cNvSpPr txBox="1">
            <a:spLocks noChangeArrowheads="1"/>
          </p:cNvSpPr>
          <p:nvPr/>
        </p:nvSpPr>
        <p:spPr bwMode="auto">
          <a:xfrm>
            <a:off x="3048000" y="6248400"/>
            <a:ext cx="7372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None of the responders has required additional therapy.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xmlns="" id="{1D36C180-E093-3349-82F0-7FA74199A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"/>
            <a:ext cx="9220200" cy="2505075"/>
          </a:xfrm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</a:rPr>
              <a:t>RTP at GU ASCO 2018:</a:t>
            </a:r>
            <a:r>
              <a:rPr lang="en-US" sz="2800" dirty="0">
                <a:solidFill>
                  <a:schemeClr val="tx2"/>
                </a:solidFill>
              </a:rPr>
              <a:t> Prostate Cancer: 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San Francisco Friday, February 9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, 2018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MODULE 3: Immune Checkpoint Inhibition in Prostate Cancer</a:t>
            </a:r>
            <a:endParaRPr lang="en-AU" sz="2000" dirty="0">
              <a:solidFill>
                <a:schemeClr val="bg1">
                  <a:lumMod val="20000"/>
                  <a:lumOff val="80000"/>
                </a:schemeClr>
              </a:solidFill>
              <a:ea typeface="ＭＳ Ｐゴシック" charset="0"/>
              <a:cs typeface="Comic Sans MS"/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3800" y="2625725"/>
            <a:ext cx="4419600" cy="3276600"/>
          </a:xfrm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800" dirty="0">
                <a:ea typeface="ＭＳ Ｐゴシック" charset="-128"/>
              </a:rPr>
              <a:t>David I. Quinn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800" dirty="0">
                <a:ea typeface="ＭＳ Ｐゴシック" charset="-128"/>
              </a:rPr>
              <a:t>MBBS (Hons) PhD FRACP FACP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AU" altLang="en-US" sz="1800" dirty="0">
                <a:ea typeface="ＭＳ Ｐゴシック" charset="-128"/>
              </a:rPr>
              <a:t>Associate Professor of Medicine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AU" altLang="en-US" sz="1800" dirty="0">
                <a:ea typeface="ＭＳ Ｐゴシック" charset="-128"/>
              </a:rPr>
              <a:t>Chief, Section of GU Medical Oncology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AU" altLang="en-US" sz="1800" dirty="0">
                <a:ea typeface="ＭＳ Ｐゴシック" charset="-128"/>
              </a:rPr>
              <a:t>Division of Medical Oncology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AU" altLang="en-US" sz="1800" dirty="0">
                <a:ea typeface="ＭＳ Ｐゴシック" charset="-128"/>
              </a:rPr>
              <a:t>Medical Director, Norris Cancer Hospital and Clinics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AU" altLang="en-US" sz="1800" dirty="0">
                <a:ea typeface="ＭＳ Ｐゴシック" charset="-128"/>
              </a:rPr>
              <a:t>Kenneth J. Norris Comprehensive Cancer </a:t>
            </a:r>
            <a:r>
              <a:rPr lang="en-AU" altLang="en-US" sz="1800" dirty="0" err="1">
                <a:ea typeface="ＭＳ Ｐゴシック" charset="-128"/>
              </a:rPr>
              <a:t>Center</a:t>
            </a:r>
            <a:endParaRPr lang="en-AU" altLang="en-US" sz="1800" dirty="0">
              <a:ea typeface="ＭＳ Ｐゴシック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AU" altLang="en-US" sz="1800" dirty="0">
                <a:ea typeface="ＭＳ Ｐゴシック" charset="-128"/>
              </a:rPr>
              <a:t>Keck School of Medicine at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AU" altLang="en-US" sz="1800" dirty="0">
                <a:ea typeface="ＭＳ Ｐゴシック" charset="-128"/>
              </a:rPr>
              <a:t>University of Southern California</a:t>
            </a:r>
            <a:endParaRPr lang="en-AU" altLang="en-US" sz="1400" b="1" dirty="0">
              <a:ea typeface="ＭＳ Ｐゴシック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AU" altLang="en-US" sz="1800" b="1" dirty="0">
              <a:ea typeface="ＭＳ Ｐゴシック" charset="-128"/>
            </a:endParaRP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552700" y="62484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diquinn@med.usc.edu</a:t>
            </a:r>
            <a:endParaRPr lang="en-US" altLang="en-US" sz="1600" dirty="0"/>
          </a:p>
        </p:txBody>
      </p:sp>
      <p:pic>
        <p:nvPicPr>
          <p:cNvPr id="512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43013"/>
            <a:ext cx="5638800" cy="3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  <a:ea typeface="ＭＳ Ｐゴシック" charset="-128"/>
              </a:rPr>
              <a:t>Progress?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81200"/>
            <a:ext cx="9728200" cy="4114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Expanded the study with another 30 patients (58 total).</a:t>
            </a:r>
          </a:p>
          <a:p>
            <a:pPr>
              <a:defRPr/>
            </a:pPr>
            <a:r>
              <a:rPr lang="en-US" dirty="0"/>
              <a:t>tumor biopsies on all of the 30 additional patients.</a:t>
            </a:r>
          </a:p>
          <a:p>
            <a:pPr>
              <a:defRPr/>
            </a:pPr>
            <a:r>
              <a:rPr lang="en-US" dirty="0"/>
              <a:t>sequencing tumors, monitoring peripheral immune response, examining tumor infiltrating lymphocytes, monitoring cytokines and checking changes in antibody levels and targets.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Report submitted and being considered for publication at this time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Possible Phase III study to come.</a:t>
            </a: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  <a:ea typeface="ＭＳ Ｐゴシック" charset="-128"/>
              </a:rPr>
              <a:t>Questions and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Is ongoing AR blockade important?</a:t>
            </a:r>
          </a:p>
          <a:p>
            <a:pPr>
              <a:defRPr/>
            </a:pPr>
            <a:r>
              <a:rPr lang="en-US" dirty="0"/>
              <a:t>Increasing AR splicing and amplification are associated with rising mutation number and TMB</a:t>
            </a:r>
          </a:p>
          <a:p>
            <a:pPr>
              <a:defRPr/>
            </a:pPr>
            <a:r>
              <a:rPr lang="en-US" dirty="0"/>
              <a:t>What is occurring immunologically in parallel?</a:t>
            </a:r>
          </a:p>
          <a:p>
            <a:pPr>
              <a:defRPr/>
            </a:pPr>
            <a:r>
              <a:rPr lang="en-US" dirty="0"/>
              <a:t>Are responses driven by “special populations” harboring altered BRCA, ATM, mismatch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61AF21-EF3A-D94E-B33B-0E654CDF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686" y="76200"/>
            <a:ext cx="99568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Select Ongoing Trials of Checkpoint Inhibitors in </a:t>
            </a:r>
            <a:r>
              <a:rPr lang="en-US" sz="3200">
                <a:solidFill>
                  <a:schemeClr val="tx1"/>
                </a:solidFill>
              </a:rPr>
              <a:t>mCRPC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1FD014B-5D4E-344A-A513-FC9D5628A6F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39686" y="1219200"/>
          <a:ext cx="995680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38624251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3121104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30970167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310310239"/>
                    </a:ext>
                  </a:extLst>
                </a:gridCol>
                <a:gridCol w="4546600">
                  <a:extLst>
                    <a:ext uri="{9D8B030D-6E8A-4147-A177-3AD203B41FA5}">
                      <a16:colId xmlns:a16="http://schemas.microsoft.com/office/drawing/2014/main" xmlns="" val="431949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No. of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Treatment Arms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5929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CheckMate</a:t>
                      </a:r>
                      <a:r>
                        <a:rPr lang="en-US" dirty="0"/>
                        <a:t> 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mCRPC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Nivolumab</a:t>
                      </a:r>
                      <a:r>
                        <a:rPr lang="en-US" dirty="0"/>
                        <a:t> + Ipilimumab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201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NCT02499835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I/II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mCRPC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pTVG</a:t>
                      </a:r>
                      <a:r>
                        <a:rPr lang="en-US" dirty="0"/>
                        <a:t>-HP + </a:t>
                      </a:r>
                      <a:r>
                        <a:rPr lang="en-US" dirty="0" err="1"/>
                        <a:t>Pembrolizumab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pTVG</a:t>
                      </a:r>
                      <a:r>
                        <a:rPr lang="en-US" dirty="0"/>
                        <a:t>-HP </a:t>
                      </a:r>
                      <a:r>
                        <a:rPr lang="en-US" dirty="0">
                          <a:sym typeface="Wingdings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itchFamily="2" charset="2"/>
                        </a:rPr>
                        <a:t>Pembrolizumab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4172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800" b="0" dirty="0">
                          <a:solidFill>
                            <a:srgbClr val="000000"/>
                          </a:solidFill>
                          <a:ea typeface="ＭＳ Ｐゴシック" charset="-128"/>
                        </a:rPr>
                        <a:t>IMbassador250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mCRPC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Atezolizumab</a:t>
                      </a:r>
                      <a:r>
                        <a:rPr lang="en-US" dirty="0"/>
                        <a:t> + Enzalutamide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Enzalutamide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7893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KeyNote-028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Adv</a:t>
                      </a:r>
                      <a:r>
                        <a:rPr lang="en-US" dirty="0"/>
                        <a:t> solid cancers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Pembrolizumab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981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KeyNote-199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mCRPC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Cohort 1-3: Docetaxel-treated: </a:t>
                      </a:r>
                      <a:r>
                        <a:rPr lang="en-US" dirty="0" err="1"/>
                        <a:t>Pembrolizumab</a:t>
                      </a:r>
                      <a:endParaRPr lang="en-US" dirty="0"/>
                    </a:p>
                    <a:p>
                      <a:r>
                        <a:rPr lang="en-US" dirty="0"/>
                        <a:t>Cohort 4-5: Progressing on </a:t>
                      </a:r>
                      <a:r>
                        <a:rPr lang="en-US" dirty="0" err="1"/>
                        <a:t>Enza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Pembrolizumab</a:t>
                      </a:r>
                      <a:r>
                        <a:rPr lang="en-US" dirty="0"/>
                        <a:t> + Enzalutamide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9746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KeyNote-365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mCRPC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Cohort 1: </a:t>
                      </a:r>
                      <a:r>
                        <a:rPr lang="en-US" dirty="0" err="1"/>
                        <a:t>Pembrolizumab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Olaparib</a:t>
                      </a:r>
                      <a:endParaRPr lang="en-US" dirty="0"/>
                    </a:p>
                    <a:p>
                      <a:r>
                        <a:rPr lang="en-US" dirty="0"/>
                        <a:t>Cohort 2: </a:t>
                      </a:r>
                      <a:r>
                        <a:rPr lang="en-US" dirty="0" err="1"/>
                        <a:t>Pembrolizumab</a:t>
                      </a:r>
                      <a:r>
                        <a:rPr lang="en-US" dirty="0"/>
                        <a:t> + Docetaxel</a:t>
                      </a:r>
                    </a:p>
                    <a:p>
                      <a:r>
                        <a:rPr lang="en-US" dirty="0"/>
                        <a:t>Cohort 3: </a:t>
                      </a:r>
                      <a:r>
                        <a:rPr lang="en-US" dirty="0" err="1"/>
                        <a:t>Pembrolizumab</a:t>
                      </a:r>
                      <a:r>
                        <a:rPr lang="en-US" dirty="0"/>
                        <a:t> + Enzalutamide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81891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8B47B8-CF6D-F64B-AA2A-D893A11846E5}"/>
              </a:ext>
            </a:extLst>
          </p:cNvPr>
          <p:cNvSpPr txBox="1"/>
          <p:nvPr/>
        </p:nvSpPr>
        <p:spPr>
          <a:xfrm>
            <a:off x="1828800" y="6400800"/>
            <a:ext cx="4926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www.clinicaltrials.gov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, Accessed February 9, 2018</a:t>
            </a:r>
          </a:p>
        </p:txBody>
      </p:sp>
    </p:spTree>
    <p:extLst>
      <p:ext uri="{BB962C8B-B14F-4D97-AF65-F5344CB8AC3E}">
        <p14:creationId xmlns:p14="http://schemas.microsoft.com/office/powerpoint/2010/main" val="1247481507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Disclosures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853765"/>
              </p:ext>
            </p:extLst>
          </p:nvPr>
        </p:nvGraphicFramePr>
        <p:xfrm>
          <a:off x="2590800" y="2133600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6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Advisory 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Astellas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Pharma Global Development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AstraZeneca Pharmaceuticals LP, Bayer HealthCare Pharmaceuticals, Bristol-Myers Squibb Company,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Dendreon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Pharmaceuticals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Exelixis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Genentech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BioOncology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Janssen Biotech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Merck, Pfizer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Sanofi Genzyme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Consulting Agreements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Astellas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Pharma Global Development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AstraZeneca Pharmaceuticals LP, Bayer HealthCare Pharmaceuticals, Bristol-Myers Squibb Company, Celgene Corporation,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Dendreon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Pharmaceuticals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Exelixis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Genentech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BioOncology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Janssen Biotech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Merck, Pfizer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Sanofi Genzyme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786529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62" y="1462091"/>
            <a:ext cx="3262100" cy="1835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67" dirty="0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Case presentation 6: </a:t>
            </a:r>
            <a:r>
              <a:rPr lang="en-US" sz="3067" dirty="0" err="1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Dr</a:t>
            </a:r>
            <a:r>
              <a:rPr lang="en-US" sz="3067" dirty="0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67" dirty="0" err="1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Favaro</a:t>
            </a:r>
            <a:endParaRPr lang="en-US" sz="3067" dirty="0">
              <a:solidFill>
                <a:srgbClr val="BCE0E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639" y="1370323"/>
            <a:ext cx="10471629" cy="5027612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1400"/>
              </a:spcBef>
              <a:spcAft>
                <a:spcPts val="1200"/>
              </a:spcAft>
              <a:buNone/>
            </a:pPr>
            <a:r>
              <a:rPr lang="en-US" sz="253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59-year-old man</a:t>
            </a:r>
          </a:p>
          <a:p>
            <a:pPr>
              <a:spcBef>
                <a:spcPts val="1400"/>
              </a:spcBef>
            </a:pPr>
            <a:r>
              <a:rPr lang="en-US" sz="2530" dirty="0">
                <a:latin typeface="Arial" panose="020B0604020202020204" pitchFamily="34" charset="0"/>
                <a:cs typeface="Arial" panose="020B0604020202020204" pitchFamily="34" charset="0"/>
              </a:rPr>
              <a:t>2012: locally advanced Gleason 9 prostate </a:t>
            </a:r>
            <a:br>
              <a:rPr lang="en-US" sz="25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30" dirty="0">
                <a:latin typeface="Arial" panose="020B0604020202020204" pitchFamily="34" charset="0"/>
                <a:cs typeface="Arial" panose="020B0604020202020204" pitchFamily="34" charset="0"/>
              </a:rPr>
              <a:t>cancer: radiotherapy and ADT</a:t>
            </a:r>
          </a:p>
          <a:p>
            <a:pPr>
              <a:spcBef>
                <a:spcPts val="1400"/>
              </a:spcBef>
            </a:pPr>
            <a:r>
              <a:rPr lang="en-US" sz="2530" dirty="0">
                <a:latin typeface="Arial" panose="020B0604020202020204" pitchFamily="34" charset="0"/>
                <a:cs typeface="Arial" panose="020B0604020202020204" pitchFamily="34" charset="0"/>
              </a:rPr>
              <a:t>2014: metastatic disease </a:t>
            </a:r>
          </a:p>
          <a:p>
            <a:pPr lvl="1">
              <a:spcBef>
                <a:spcPts val="1400"/>
              </a:spcBef>
            </a:pPr>
            <a:r>
              <a:rPr lang="en-US" sz="2530" dirty="0">
                <a:latin typeface="Arial" panose="020B0604020202020204" pitchFamily="34" charset="0"/>
                <a:cs typeface="Arial" panose="020B0604020202020204" pitchFamily="34" charset="0"/>
              </a:rPr>
              <a:t>Treated sequentially with multiple lines of therapy, including </a:t>
            </a:r>
            <a:r>
              <a:rPr lang="en-US" sz="2530" dirty="0" err="1">
                <a:latin typeface="Arial" panose="020B0604020202020204" pitchFamily="34" charset="0"/>
                <a:cs typeface="Arial" panose="020B0604020202020204" pitchFamily="34" charset="0"/>
              </a:rPr>
              <a:t>abiraterone</a:t>
            </a:r>
            <a:r>
              <a:rPr lang="en-US" sz="253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30" dirty="0" err="1">
                <a:latin typeface="Arial" panose="020B0604020202020204" pitchFamily="34" charset="0"/>
                <a:cs typeface="Arial" panose="020B0604020202020204" pitchFamily="34" charset="0"/>
              </a:rPr>
              <a:t>sipuleucel</a:t>
            </a:r>
            <a:r>
              <a:rPr lang="en-US" sz="2530" dirty="0">
                <a:latin typeface="Arial" panose="020B0604020202020204" pitchFamily="34" charset="0"/>
                <a:cs typeface="Arial" panose="020B0604020202020204" pitchFamily="34" charset="0"/>
              </a:rPr>
              <a:t>-T, docetaxel, </a:t>
            </a:r>
            <a:r>
              <a:rPr lang="en-US" sz="2530" dirty="0" err="1">
                <a:latin typeface="Arial" panose="020B0604020202020204" pitchFamily="34" charset="0"/>
                <a:cs typeface="Arial" panose="020B0604020202020204" pitchFamily="34" charset="0"/>
              </a:rPr>
              <a:t>cabazitaxel</a:t>
            </a:r>
            <a:endParaRPr lang="en-US" sz="25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400"/>
              </a:spcBef>
            </a:pPr>
            <a:r>
              <a:rPr lang="en-US" sz="2530" dirty="0">
                <a:latin typeface="Arial" panose="020B0604020202020204" pitchFamily="34" charset="0"/>
                <a:cs typeface="Arial" panose="020B0604020202020204" pitchFamily="34" charset="0"/>
              </a:rPr>
              <a:t>2017: disease progression and lymph node biopsy performed</a:t>
            </a:r>
          </a:p>
        </p:txBody>
      </p:sp>
    </p:spTree>
    <p:extLst>
      <p:ext uri="{BB962C8B-B14F-4D97-AF65-F5344CB8AC3E}">
        <p14:creationId xmlns:p14="http://schemas.microsoft.com/office/powerpoint/2010/main" val="26162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 noChangeArrowheads="1"/>
          </p:cNvSpPr>
          <p:nvPr>
            <p:ph type="title"/>
          </p:nvPr>
        </p:nvSpPr>
        <p:spPr>
          <a:xfrm>
            <a:off x="2632075" y="0"/>
            <a:ext cx="7467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  <a:ea typeface="ＭＳ Ｐゴシック" charset="-128"/>
              </a:rPr>
              <a:t>MSI-high prostate cancer</a:t>
            </a:r>
          </a:p>
        </p:txBody>
      </p:sp>
      <p:pic>
        <p:nvPicPr>
          <p:cNvPr id="9218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799" y="1112839"/>
            <a:ext cx="5526360" cy="3992561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61B6A6BD-970A-FA4E-8FF7-CA0DE9F71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042154"/>
            <a:ext cx="4352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07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omic Sans MS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omic Sans MS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omic Sans MS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omic Sans MS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omic Sans MS" pitchFamily="-109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omic Sans MS" pitchFamily="-109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omic Sans MS" pitchFamily="-109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omic Sans MS" pitchFamily="-109" charset="0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US" altLang="en-US" sz="1200" kern="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Lemery</a:t>
            </a:r>
            <a:r>
              <a:rPr lang="en-US" altLang="en-US" sz="1200" kern="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S et al. N </a:t>
            </a:r>
            <a:r>
              <a:rPr lang="en-US" altLang="en-US" sz="1200" kern="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Engl</a:t>
            </a:r>
            <a:r>
              <a:rPr lang="en-US" altLang="en-US" sz="1200" kern="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J Med 2017;377:1409-1412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US" altLang="en-US" sz="1200" kern="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Pritchard C et al Nature </a:t>
            </a:r>
            <a:r>
              <a:rPr lang="en-US" altLang="en-US" sz="1200" kern="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Comm</a:t>
            </a:r>
            <a:r>
              <a:rPr lang="en-US" altLang="en-US" sz="1200" kern="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2014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US" altLang="en-US" sz="1200" kern="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GuEdes</a:t>
            </a:r>
            <a:r>
              <a:rPr lang="en-US" altLang="en-US" sz="1200" kern="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LB </a:t>
            </a:r>
            <a:r>
              <a:rPr lang="en-US" altLang="en-US" sz="1200" kern="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Clin</a:t>
            </a:r>
            <a:r>
              <a:rPr lang="en-US" altLang="en-US" sz="1200" kern="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Cancer research 23; 6863-74 2017.</a:t>
            </a: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5984403" y="3775869"/>
            <a:ext cx="5561755" cy="262731"/>
          </a:xfrm>
          <a:prstGeom prst="rect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6E4A79-0061-6941-B566-D60EB55B14D2}"/>
              </a:ext>
            </a:extLst>
          </p:cNvPr>
          <p:cNvSpPr txBox="1"/>
          <p:nvPr/>
        </p:nvSpPr>
        <p:spPr>
          <a:xfrm>
            <a:off x="1630363" y="1143000"/>
            <a:ext cx="4356100" cy="5570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Comic Sans MS" panose="030F0902030302020204" pitchFamily="66" charset="0"/>
                <a:ea typeface="ＭＳ Ｐゴシック" panose="020B0600070205080204" pitchFamily="34" charset="-128"/>
              </a:rPr>
              <a:t>Pembrolizumab</a:t>
            </a:r>
            <a:r>
              <a:rPr lang="en-US" sz="2400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 Approval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Localized at about 2%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Comic Sans MS" panose="030F0902030302020204" pitchFamily="66" charset="0"/>
                <a:ea typeface="ＭＳ Ｐゴシック" panose="020B0600070205080204" pitchFamily="34" charset="-128"/>
              </a:rPr>
              <a:t>mCRPC</a:t>
            </a:r>
            <a:r>
              <a:rPr lang="en-US" sz="2400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 5-6%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Do we test every prostate cancer patient?</a:t>
            </a:r>
          </a:p>
          <a:p>
            <a:pPr>
              <a:defRPr/>
            </a:pPr>
            <a:endParaRPr lang="en-US" sz="2400" dirty="0">
              <a:solidFill>
                <a:schemeClr val="tx2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Johns Hopkins study</a:t>
            </a:r>
          </a:p>
          <a:p>
            <a:pPr marL="744538" lvl="1" indent="-287338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screened by MSH2 immunohistochemistry with confirmation by next-generation sequencing</a:t>
            </a:r>
            <a:r>
              <a:rPr lang="en-US" sz="2000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 </a:t>
            </a:r>
          </a:p>
          <a:p>
            <a:pPr marL="744538" lvl="1" indent="-287338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8</a:t>
            </a:r>
            <a:r>
              <a:rPr lang="en-US" sz="2000" b="0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% in Gleason grade 5/5</a:t>
            </a:r>
          </a:p>
          <a:p>
            <a:pPr marL="744538" lvl="1" indent="-287338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0.4% in others</a:t>
            </a:r>
          </a:p>
          <a:p>
            <a:pPr marL="744538" lvl="1" indent="-287338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NEPC 5%</a:t>
            </a: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>
                <a:solidFill>
                  <a:schemeClr val="tx2"/>
                </a:solidFill>
                <a:ea typeface="ＭＳ Ｐゴシック" charset="-128"/>
              </a:rPr>
              <a:t>High prevalence of mismatch repair deficiency in prostate cancers diagnosed in mismatch repair gene mutation carriers from the colon cancer family registry</a:t>
            </a:r>
            <a:br>
              <a:rPr lang="en-US" altLang="en-US" sz="2800" b="1">
                <a:solidFill>
                  <a:schemeClr val="tx2"/>
                </a:solidFill>
                <a:ea typeface="ＭＳ Ｐゴシック" charset="-128"/>
              </a:rPr>
            </a:br>
            <a:endParaRPr lang="en-US" altLang="en-US" sz="2800"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3993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734065" y="1905000"/>
            <a:ext cx="10051535" cy="4114800"/>
          </a:xfrm>
        </p:spPr>
        <p:txBody>
          <a:bodyPr/>
          <a:lstStyle/>
          <a:p>
            <a:r>
              <a:rPr lang="en-US" altLang="en-US" sz="1800" dirty="0">
                <a:ea typeface="ＭＳ Ｐゴシック" charset="-128"/>
              </a:rPr>
              <a:t>whether </a:t>
            </a:r>
            <a:r>
              <a:rPr lang="en-US" altLang="en-US" sz="1800" dirty="0">
                <a:solidFill>
                  <a:schemeClr val="tx2"/>
                </a:solidFill>
                <a:ea typeface="ＭＳ Ｐゴシック" charset="-128"/>
              </a:rPr>
              <a:t>prostate cancer </a:t>
            </a:r>
            <a:r>
              <a:rPr lang="en-US" altLang="en-US" sz="1800" dirty="0">
                <a:ea typeface="ＭＳ Ｐゴシック" charset="-128"/>
              </a:rPr>
              <a:t>is part of the </a:t>
            </a:r>
            <a:r>
              <a:rPr lang="en-US" altLang="en-US" sz="1800" dirty="0">
                <a:solidFill>
                  <a:schemeClr val="accent1"/>
                </a:solidFill>
                <a:ea typeface="ＭＳ Ｐゴシック" charset="-128"/>
              </a:rPr>
              <a:t>Lynch syndrome </a:t>
            </a:r>
            <a:r>
              <a:rPr lang="en-US" altLang="en-US" sz="1800" dirty="0">
                <a:ea typeface="ＭＳ Ｐゴシック" charset="-128"/>
              </a:rPr>
              <a:t>spectrum of tumors is unresolved.</a:t>
            </a:r>
          </a:p>
          <a:p>
            <a:r>
              <a:rPr lang="en-US" altLang="en-US" sz="1800" dirty="0">
                <a:ea typeface="ＭＳ Ｐゴシック" charset="-128"/>
              </a:rPr>
              <a:t>Prostate cancers (mean age 62 </a:t>
            </a:r>
            <a:r>
              <a:rPr lang="en-US" altLang="en-US" sz="1800" dirty="0" err="1">
                <a:ea typeface="ＭＳ Ｐゴシック" charset="-128"/>
              </a:rPr>
              <a:t>yrs</a:t>
            </a:r>
            <a:r>
              <a:rPr lang="en-US" altLang="en-US" sz="1800" dirty="0">
                <a:ea typeface="ＭＳ Ｐゴシック" charset="-128"/>
              </a:rPr>
              <a:t>) from 32 MMR mutation carriers (23 MSH2, 5 MLH1 and 4 MSH6) from Australasian, Mayo Clinic and Ontario sites of Colon Cancer Family Registry </a:t>
            </a:r>
          </a:p>
          <a:p>
            <a:pPr lvl="1"/>
            <a:r>
              <a:rPr lang="en-US" altLang="en-US" sz="1800" dirty="0" err="1">
                <a:ea typeface="ＭＳ Ｐゴシック" charset="-128"/>
              </a:rPr>
              <a:t>immunohistochemical</a:t>
            </a:r>
            <a:r>
              <a:rPr lang="en-US" altLang="en-US" sz="1800" dirty="0">
                <a:ea typeface="ＭＳ Ｐゴシック" charset="-128"/>
              </a:rPr>
              <a:t> loss of MMR protein expression and high levels of microsatellite instability; MSI-H. </a:t>
            </a:r>
          </a:p>
          <a:p>
            <a:r>
              <a:rPr lang="en-US" altLang="en-US" sz="1800" dirty="0">
                <a:ea typeface="ＭＳ Ｐゴシック" charset="-128"/>
              </a:rPr>
              <a:t>Tumor MMR-deficiency was observed for 22 cases [69 %; 95 % CI 50-83 %], </a:t>
            </a:r>
          </a:p>
          <a:p>
            <a:pPr lvl="1"/>
            <a:r>
              <a:rPr lang="en-US" altLang="en-US" sz="1800" dirty="0">
                <a:ea typeface="ＭＳ Ｐゴシック" charset="-128"/>
              </a:rPr>
              <a:t>highest prevalence of MMR-deficiency in tumors from MSH2 mutation carriers (19/23, 83 %) </a:t>
            </a:r>
          </a:p>
          <a:p>
            <a:pPr lvl="1"/>
            <a:r>
              <a:rPr lang="en-US" altLang="en-US" sz="1800" dirty="0">
                <a:ea typeface="ＭＳ Ｐゴシック" charset="-128"/>
              </a:rPr>
              <a:t>compared with MLH1 and MSH6 carriers combined (3/9, 33 %; p = 0.01)</a:t>
            </a:r>
          </a:p>
          <a:p>
            <a:r>
              <a:rPr lang="en-US" altLang="en-US" sz="1800" dirty="0">
                <a:ea typeface="ＭＳ Ｐゴシック" charset="-128"/>
              </a:rPr>
              <a:t>mutation carriers are at 3.2-fold (95 % CI 2.0-6.3) increased risk of prostate cancer, and when assessed by gene, the relative risk was greatest for MSH2 carriers (5.8, 95 % CI 2.6-20.9). Prostate cancer was the first or only diagnosed tumor in 37 % of carriers</a:t>
            </a:r>
            <a:endParaRPr lang="en-US" altLang="en-US" sz="1800" b="1" dirty="0">
              <a:ea typeface="ＭＳ Ｐゴシック" charset="-128"/>
            </a:endParaRP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5403335" y="6519863"/>
            <a:ext cx="6400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600"/>
              <a:t>Rosty</a:t>
            </a:r>
            <a:r>
              <a:rPr lang="en-US" altLang="en-US" sz="1600" dirty="0"/>
              <a:t> C et al. Fam Cancer </a:t>
            </a:r>
            <a:r>
              <a:rPr lang="en-US" altLang="en-US" sz="1600" b="0" dirty="0"/>
              <a:t>13(4):573-82 </a:t>
            </a:r>
            <a:r>
              <a:rPr lang="en-US" altLang="en-US" sz="1600" dirty="0"/>
              <a:t>2014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 noChangeArrowheads="1"/>
          </p:cNvSpPr>
          <p:nvPr>
            <p:ph type="title"/>
          </p:nvPr>
        </p:nvSpPr>
        <p:spPr>
          <a:xfrm>
            <a:off x="2892425" y="23813"/>
            <a:ext cx="7467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  <a:ea typeface="ＭＳ Ｐゴシック" charset="-128"/>
              </a:rPr>
              <a:t>Quinn’s current approach</a:t>
            </a:r>
          </a:p>
        </p:txBody>
      </p:sp>
      <p:sp>
        <p:nvSpPr>
          <p:cNvPr id="4096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9372600" cy="4724400"/>
          </a:xfrm>
        </p:spPr>
        <p:txBody>
          <a:bodyPr/>
          <a:lstStyle/>
          <a:p>
            <a:r>
              <a:rPr lang="en-US" altLang="en-US" sz="2800">
                <a:ea typeface="ＭＳ Ｐゴシック" charset="-128"/>
              </a:rPr>
              <a:t>Lynch family or with suggestive history – early prostate screening and include in pedigree</a:t>
            </a:r>
          </a:p>
          <a:p>
            <a:r>
              <a:rPr lang="en-US" altLang="en-US" sz="2800" dirty="0">
                <a:ea typeface="ＭＳ Ｐゴシック" charset="-128"/>
              </a:rPr>
              <a:t>Prostate cancer patients with Gleason grade adenocarcinoma or small cell / NEPC – screen</a:t>
            </a:r>
          </a:p>
          <a:p>
            <a:r>
              <a:rPr lang="en-US" altLang="en-US" sz="2800" dirty="0">
                <a:ea typeface="ＭＳ Ｐゴシック" charset="-128"/>
              </a:rPr>
              <a:t>IHC methods are adequate for screening, confirm with NGS and Genetics consult for pedigree and germline</a:t>
            </a: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 noChangeArrowheads="1"/>
          </p:cNvSpPr>
          <p:nvPr>
            <p:ph type="title"/>
          </p:nvPr>
        </p:nvSpPr>
        <p:spPr>
          <a:xfrm>
            <a:off x="2159000" y="381000"/>
            <a:ext cx="9296400" cy="11430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2"/>
                </a:solidFill>
                <a:ea typeface="ＭＳ Ｐゴシック" charset="-128"/>
              </a:rPr>
              <a:t>Why don’t prostate cancers seem to respond to PD-1/PD-L1 blockade like other cancers?</a:t>
            </a:r>
          </a:p>
        </p:txBody>
      </p:sp>
      <p:sp>
        <p:nvSpPr>
          <p:cNvPr id="41986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charset="-128"/>
              </a:rPr>
              <a:t>Theories:</a:t>
            </a:r>
          </a:p>
          <a:p>
            <a:pPr lvl="1"/>
            <a:r>
              <a:rPr lang="en-US" altLang="en-US" sz="2400" dirty="0">
                <a:ea typeface="ＭＳ Ｐゴシック" charset="-128"/>
              </a:rPr>
              <a:t>Lower mutational burden</a:t>
            </a:r>
          </a:p>
          <a:p>
            <a:pPr lvl="1"/>
            <a:r>
              <a:rPr lang="en-US" altLang="en-US" sz="2400" dirty="0">
                <a:ea typeface="ＭＳ Ｐゴシック" charset="-128"/>
              </a:rPr>
              <a:t>Slower growing - respond to vaccine type therapy like </a:t>
            </a:r>
            <a:r>
              <a:rPr lang="en-US" altLang="en-US" sz="2400" dirty="0" err="1">
                <a:ea typeface="ＭＳ Ｐゴシック" charset="-128"/>
              </a:rPr>
              <a:t>sipuleucel</a:t>
            </a:r>
            <a:r>
              <a:rPr lang="en-US" altLang="en-US" sz="2400" dirty="0">
                <a:ea typeface="ＭＳ Ｐゴシック" charset="-128"/>
              </a:rPr>
              <a:t>-T or PROSTVAC but not CPIs</a:t>
            </a:r>
          </a:p>
          <a:p>
            <a:pPr lvl="1"/>
            <a:r>
              <a:rPr lang="en-US" altLang="en-US" sz="2400" dirty="0">
                <a:ea typeface="ＭＳ Ｐゴシック" charset="-128"/>
              </a:rPr>
              <a:t>Androgen receptor blockade produces an </a:t>
            </a:r>
            <a:r>
              <a:rPr lang="en-US" altLang="en-US" sz="2400" dirty="0" err="1">
                <a:ea typeface="ＭＳ Ｐゴシック" charset="-128"/>
              </a:rPr>
              <a:t>anergic</a:t>
            </a:r>
            <a:r>
              <a:rPr lang="en-US" altLang="en-US" sz="2400" dirty="0">
                <a:ea typeface="ＭＳ Ｐゴシック" charset="-128"/>
              </a:rPr>
              <a:t> state (perhaps until late in the disease when mutational burden does rise)</a:t>
            </a:r>
          </a:p>
          <a:p>
            <a:pPr lvl="1"/>
            <a:r>
              <a:rPr lang="en-US" altLang="en-US" sz="2400" dirty="0">
                <a:ea typeface="ＭＳ Ｐゴシック" charset="-128"/>
              </a:rPr>
              <a:t>Only special populations respond: MSI-H, DDR germline, ?high PD-L1, </a:t>
            </a:r>
            <a:r>
              <a:rPr lang="en-US" altLang="en-US" sz="2400" dirty="0">
                <a:solidFill>
                  <a:schemeClr val="tx2"/>
                </a:solidFill>
                <a:ea typeface="ＭＳ Ｐゴシック" charset="-128"/>
              </a:rPr>
              <a:t>Other immunological characteristics </a:t>
            </a: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339" y="2514600"/>
            <a:ext cx="7805737" cy="344488"/>
          </a:xfrm>
        </p:spPr>
        <p:txBody>
          <a:bodyPr/>
          <a:lstStyle/>
          <a:p>
            <a:pPr>
              <a:defRPr/>
            </a:pPr>
            <a:r>
              <a:rPr lang="en-US" sz="7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79" y="304800"/>
            <a:ext cx="1070186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03388" y="6477000"/>
            <a:ext cx="883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Emma Reilly at 2018 ASCO-SITC Clinical Immuno-Oncology Symposium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BE3A7D55-C16F-4289-8FBA-19DD36736A0B}"/>
</file>

<file path=customXml/itemProps2.xml><?xml version="1.0" encoding="utf-8"?>
<ds:datastoreItem xmlns:ds="http://schemas.openxmlformats.org/officeDocument/2006/customXml" ds:itemID="{B67ED8AE-940F-4294-B526-88ED236B2C56}"/>
</file>

<file path=customXml/itemProps3.xml><?xml version="1.0" encoding="utf-8"?>
<ds:datastoreItem xmlns:ds="http://schemas.openxmlformats.org/officeDocument/2006/customXml" ds:itemID="{62085DF8-1358-4E45-B793-A7371ABD19E2}"/>
</file>

<file path=docProps/app.xml><?xml version="1.0" encoding="utf-8"?>
<Properties xmlns="http://schemas.openxmlformats.org/officeDocument/2006/extended-properties" xmlns:vt="http://schemas.openxmlformats.org/officeDocument/2006/docPropsVTypes">
  <Template>E:\pgms\office97\Templates\Blank Presentation.pot</Template>
  <TotalTime>50428</TotalTime>
  <Words>1201</Words>
  <Application>Microsoft Macintosh PowerPoint</Application>
  <PresentationFormat>Widescreen</PresentationFormat>
  <Paragraphs>186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Unicode MS</vt:lpstr>
      <vt:lpstr>Calibri</vt:lpstr>
      <vt:lpstr>Comic Sans MS</vt:lpstr>
      <vt:lpstr>Helvetica</vt:lpstr>
      <vt:lpstr>ＭＳ Ｐゴシック</vt:lpstr>
      <vt:lpstr>StarSymbol</vt:lpstr>
      <vt:lpstr>Times New Roman</vt:lpstr>
      <vt:lpstr>Wingdings</vt:lpstr>
      <vt:lpstr>Blank Presentation</vt:lpstr>
      <vt:lpstr>1_Blank Presentation</vt:lpstr>
      <vt:lpstr>2_Blank Presentation</vt:lpstr>
      <vt:lpstr>PowerPoint Presentation</vt:lpstr>
      <vt:lpstr>RTP at GU ASCO 2018: Prostate Cancer:   San Francisco Friday, February 9th, 2018  MODULE 3: Immune Checkpoint Inhibition in Prostate Cancer</vt:lpstr>
      <vt:lpstr>Disclosures</vt:lpstr>
      <vt:lpstr>Case presentation 6: Dr Favaro</vt:lpstr>
      <vt:lpstr>MSI-high prostate cancer</vt:lpstr>
      <vt:lpstr>High prevalence of mismatch repair deficiency in prostate cancers diagnosed in mismatch repair gene mutation carriers from the colon cancer family registry </vt:lpstr>
      <vt:lpstr>Quinn’s current approach</vt:lpstr>
      <vt:lpstr>Why don’t prostate cancers seem to respond to PD-1/PD-L1 blockade like other cancers?</vt:lpstr>
      <vt:lpstr>Slide 2</vt:lpstr>
      <vt:lpstr>DNA damage repair deficiency and activation of cGAS-STING</vt:lpstr>
      <vt:lpstr>The Prostate Cancer Metastatic Assay</vt:lpstr>
      <vt:lpstr>Metastatic Biology &lt;br /&gt;Group and Immune &lt;br /&gt;Response</vt:lpstr>
      <vt:lpstr>Metastatic Immune Subgroup associated with poor prognosis</vt:lpstr>
      <vt:lpstr>Slide 10</vt:lpstr>
      <vt:lpstr>PowerPoint Presentation</vt:lpstr>
      <vt:lpstr>Overall Survival</vt:lpstr>
      <vt:lpstr>Addition of Pembrolizumab Upon Progression on Enzalutamide in Men with mCRPC</vt:lpstr>
      <vt:lpstr>PowerPoint Presentation</vt:lpstr>
      <vt:lpstr>Responder Details</vt:lpstr>
      <vt:lpstr>Progress?</vt:lpstr>
      <vt:lpstr>Questions and comments?</vt:lpstr>
      <vt:lpstr>Select Ongoing Trials of Checkpoint Inhibitors in mCRPC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611</cp:revision>
  <cp:lastPrinted>2018-02-10T01:44:04Z</cp:lastPrinted>
  <dcterms:created xsi:type="dcterms:W3CDTF">2011-08-15T05:39:05Z</dcterms:created>
  <dcterms:modified xsi:type="dcterms:W3CDTF">2018-02-13T13:24:48Z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