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tiff" ContentType="image/tiff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10" r:id="rId4"/>
  </p:sldMasterIdLst>
  <p:notesMasterIdLst>
    <p:notesMasterId r:id="rId21"/>
  </p:notesMasterIdLst>
  <p:sldIdLst>
    <p:sldId id="289" r:id="rId5"/>
    <p:sldId id="288" r:id="rId6"/>
    <p:sldId id="274" r:id="rId7"/>
    <p:sldId id="276" r:id="rId8"/>
    <p:sldId id="256" r:id="rId9"/>
    <p:sldId id="287" r:id="rId10"/>
    <p:sldId id="278" r:id="rId11"/>
    <p:sldId id="257" r:id="rId12"/>
    <p:sldId id="279" r:id="rId13"/>
    <p:sldId id="277" r:id="rId14"/>
    <p:sldId id="280" r:id="rId15"/>
    <p:sldId id="281" r:id="rId16"/>
    <p:sldId id="283" r:id="rId17"/>
    <p:sldId id="282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C7B10"/>
    <a:srgbClr val="D1CC00"/>
    <a:srgbClr val="02803B"/>
    <a:srgbClr val="690082"/>
    <a:srgbClr val="6600FF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1" autoAdjust="0"/>
    <p:restoredTop sz="95260"/>
  </p:normalViewPr>
  <p:slideViewPr>
    <p:cSldViewPr snapToGrid="0">
      <p:cViewPr>
        <p:scale>
          <a:sx n="100" d="100"/>
          <a:sy n="100" d="100"/>
        </p:scale>
        <p:origin x="1048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26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0" Type="http://schemas.openxmlformats.org/officeDocument/2006/relationships/slide" Target="slides/slide16.xml"/><Relationship Id="rId16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4" Type="http://schemas.openxmlformats.org/officeDocument/2006/relationships/theme" Target="theme/theme1.xml"/><Relationship Id="rId1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viewProps" Target="viewProps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" Type="http://schemas.openxmlformats.org/officeDocument/2006/relationships/slide" Target="slides/slide5.xml"/><Relationship Id="rId22" Type="http://schemas.openxmlformats.org/officeDocument/2006/relationships/presProps" Target="presProps.xml"/><Relationship Id="rId1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BD170-BD20-4774-8904-40AF232D7178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1030-76AB-4694-BDAE-C850CEA5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8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405-525A-49F1-99F1-A8DEDF052C60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A07-10DF-4427-B330-046C6459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CE405-525A-49F1-99F1-A8DEDF052C60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5FA07-10DF-4427-B330-046C64597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CE405-525A-49F1-99F1-A8DEDF052C60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5FA07-10DF-4427-B330-046C64597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F2FF-E4A6-244F-9BC6-C7F70E35F2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E4692D-4DCC-C449-9BAF-B0EF74A72A3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7621-80A5-C949-B20D-4CCDA64ED6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B560-61CD-DF46-86FD-85BD518220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A55C-CD50-7448-96EF-66123F7C31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65EB-E465-3649-AF4A-2345A5932F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C512-6A46-6B40-83AA-36ABCE0613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8ED3-3F02-8741-B3B1-DC2BE1B43B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405-525A-49F1-99F1-A8DEDF052C60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A07-10DF-4427-B330-046C6459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EFC53-AA4C-9341-B385-D8CF1344D5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14EDF-EF1B-B74F-B171-FB311A39B5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6064-D56B-8048-9276-D858565858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68AB-EECA-484B-89BA-123622FC90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00B0-379E-5C4B-A4C5-1AFFEE41DC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A9B4-8EF3-8140-A178-560D8119E3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B8AA-664C-3744-9249-96916E7E9D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6FBE-6BE1-3C4F-98A5-DB73CF0746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DEB8-D3C8-324C-9037-DD6197276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494-0914-D941-8C8C-EB8A466578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405-525A-49F1-99F1-A8DEDF052C60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A07-10DF-4427-B330-046C6459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693F0-98A8-1344-B64B-1F25A87B12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27051" y="6311901"/>
            <a:ext cx="4030661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624420" y="6311901"/>
            <a:ext cx="4030661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405-525A-49F1-99F1-A8DEDF052C60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A07-10DF-4427-B330-046C6459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ADE-8324-C04F-A183-8E0FED4A00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D50-E16F-0C4B-B21B-CAF343292C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E405-525A-49F1-99F1-A8DEDF052C60}" type="datetimeFigureOut">
              <a:rPr lang="en-US" smtClean="0"/>
              <a:t>3/6/18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A07-10DF-4427-B330-046C6459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1A2D-251D-4541-AC01-16C7E45F37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0B8F-D7F4-784B-B10F-389010E0D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36F1-86C6-634C-A6B5-E18E45648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25B1-FBB8-DF47-8EAB-282F52F119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D740-E9F6-5A44-87DF-3FE76D4C5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AD5D-7BFE-F847-B1AD-487220D214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988-1C04-1A47-B314-6225482A12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9C02-CC44-1946-BAB2-4BC6F6EAC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D935-6584-BE4F-A371-5F208AC4B4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37CF-4C08-6749-A193-12348BC036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CE405-525A-49F1-99F1-A8DEDF052C60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5FA07-10DF-4427-B330-046C64597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CE405-525A-49F1-99F1-A8DEDF052C60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5FA07-10DF-4427-B330-046C64597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F0000"/>
              </a:buClr>
              <a:defRPr sz="3200">
                <a:solidFill>
                  <a:schemeClr val="bg1"/>
                </a:solidFill>
              </a:defRPr>
            </a:lvl1pPr>
            <a:lvl2pPr>
              <a:buClr>
                <a:srgbClr val="FF0000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rgbClr val="FF0000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rgbClr val="FF0000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FF0000"/>
              </a:buCl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CE405-525A-49F1-99F1-A8DEDF052C60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5FA07-10DF-4427-B330-046C64597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CE405-525A-49F1-99F1-A8DEDF052C60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5FA07-10DF-4427-B330-046C64597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3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F7CE405-525A-49F1-99F1-A8DEDF052C60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05FA07-10DF-4427-B330-046C64597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0"/>
            </a:gs>
            <a:gs pos="100000">
              <a:srgbClr val="0000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A3A7D-7700-8544-9A97-BD4E9319AEB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4C221-ADEF-4E45-9734-CC6A621AEE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9F44F-80BD-3D4A-9CC2-9E2D665D7CD3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882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5153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0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222955"/>
            <a:ext cx="10515600" cy="5439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Testing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008453"/>
            <a:ext cx="2809795" cy="4615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/>
              <a:t>Tumor Tissue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17918" y="823620"/>
            <a:ext cx="7194444" cy="830997"/>
            <a:chOff x="3717918" y="823620"/>
            <a:chExt cx="7194444" cy="83099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717918" y="1095143"/>
              <a:ext cx="844684" cy="303734"/>
            </a:xfrm>
            <a:prstGeom prst="rightArrow">
              <a:avLst>
                <a:gd name="adj1" fmla="val 50000"/>
                <a:gd name="adj2" fmla="val 69271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714855" y="823620"/>
              <a:ext cx="5197507" cy="83099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Gene mutation testing (panels or NGS), PD-L1 IHC, ALK IHC, FISH </a:t>
              </a: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75242"/>
            <a:ext cx="2809875" cy="461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/>
              <a:t>Sputum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" y="2321973"/>
            <a:ext cx="2809797" cy="4615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/>
              <a:t>Blood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33679" y="2183217"/>
            <a:ext cx="7162921" cy="830997"/>
            <a:chOff x="3733679" y="2183217"/>
            <a:chExt cx="7162921" cy="830997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733679" y="2400732"/>
              <a:ext cx="838224" cy="304055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714855" y="2183217"/>
              <a:ext cx="5181745" cy="83099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Circulating cell-free tumor DNA (</a:t>
              </a:r>
              <a:r>
                <a:rPr lang="en-US" altLang="en-US" sz="2400" dirty="0" err="1"/>
                <a:t>cfDNA</a:t>
              </a:r>
              <a:r>
                <a:rPr lang="en-US" altLang="en-US" sz="2400" dirty="0"/>
                <a:t>)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4800" y="3741091"/>
            <a:ext cx="2809875" cy="461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/>
              <a:t>Urine</a:t>
            </a:r>
          </a:p>
        </p:txBody>
      </p:sp>
      <p:sp>
        <p:nvSpPr>
          <p:cNvPr id="20" name="Multiply 19"/>
          <p:cNvSpPr/>
          <p:nvPr/>
        </p:nvSpPr>
        <p:spPr>
          <a:xfrm>
            <a:off x="180975" y="3398191"/>
            <a:ext cx="2962275" cy="2307284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81276" y="4121135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Experimental and Not Validated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855" y="3766483"/>
            <a:ext cx="5810249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CAP-IASLC-AMP 3 categories of Biomarkers: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Must-test (standard of care)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Should-test (direct to clinical trials)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Investigational and not for clinical use at this time</a:t>
            </a:r>
          </a:p>
        </p:txBody>
      </p:sp>
    </p:spTree>
    <p:extLst>
      <p:ext uri="{BB962C8B-B14F-4D97-AF65-F5344CB8AC3E}">
        <p14:creationId xmlns:p14="http://schemas.microsoft.com/office/powerpoint/2010/main" val="20524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01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2013 Summary Recommendations that were Upheld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1250"/>
            <a:ext cx="1169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Universal testing for all adenocarcinoma lung cancers for EGFR (exons 18-21) and ALK FISH.</a:t>
            </a:r>
          </a:p>
          <a:p>
            <a:r>
              <a:rPr lang="en-US" dirty="0"/>
              <a:t>Do not use clinical factors to select which adenocarcinoma to test (i.e. tobacco use, age, gender, ethnicity)</a:t>
            </a:r>
          </a:p>
          <a:p>
            <a:r>
              <a:rPr lang="en-US" dirty="0"/>
              <a:t>Do not recommend testing SCC (unless clinical predictors present)</a:t>
            </a:r>
          </a:p>
          <a:p>
            <a:r>
              <a:rPr lang="en-US" dirty="0"/>
              <a:t>Do not recommend using KRAS negativity to determine anti-EGFR therapy</a:t>
            </a:r>
          </a:p>
          <a:p>
            <a:r>
              <a:rPr lang="en-US" dirty="0"/>
              <a:t>Do not use EGFR IHC nor FISH for mutation testing</a:t>
            </a:r>
          </a:p>
          <a:p>
            <a:endParaRPr lang="en-US" dirty="0"/>
          </a:p>
          <a:p>
            <a:r>
              <a:rPr lang="en-US" dirty="0"/>
              <a:t>Any cytology specimen with adequate cellularity may be tested</a:t>
            </a:r>
          </a:p>
          <a:p>
            <a:r>
              <a:rPr lang="en-US" dirty="0"/>
              <a:t>Analytic methods must be able to detect mutation in sample with 20% or more malignant cell content</a:t>
            </a:r>
          </a:p>
        </p:txBody>
      </p:sp>
    </p:spTree>
    <p:extLst>
      <p:ext uri="{BB962C8B-B14F-4D97-AF65-F5344CB8AC3E}">
        <p14:creationId xmlns:p14="http://schemas.microsoft.com/office/powerpoint/2010/main" val="26032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10515600" cy="971551"/>
          </a:xfrm>
        </p:spPr>
        <p:txBody>
          <a:bodyPr>
            <a:normAutofit/>
          </a:bodyPr>
          <a:lstStyle/>
          <a:p>
            <a:r>
              <a:rPr lang="en-US" sz="3200" b="1" dirty="0"/>
              <a:t>2017 CAP-IASLC-AMP Update Frontline Testing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743050"/>
            <a:ext cx="11868150" cy="57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new genes should routinely be tested for alterations in lung cancer?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9550" y="1657549"/>
            <a:ext cx="11868150" cy="1726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Biomarker gene testing</a:t>
            </a:r>
          </a:p>
          <a:p>
            <a:pPr lvl="1"/>
            <a:r>
              <a:rPr lang="en-US" dirty="0"/>
              <a:t>Mandatory Must-Test Minimum: </a:t>
            </a:r>
            <a:r>
              <a:rPr lang="en-US" dirty="0">
                <a:solidFill>
                  <a:srgbClr val="FFFF00"/>
                </a:solidFill>
              </a:rPr>
              <a:t>EGFR, ALK, ROS1</a:t>
            </a:r>
          </a:p>
          <a:p>
            <a:pPr lvl="1"/>
            <a:r>
              <a:rPr lang="en-US" dirty="0"/>
              <a:t>Should-Test: </a:t>
            </a:r>
            <a:r>
              <a:rPr lang="en-US" dirty="0">
                <a:solidFill>
                  <a:srgbClr val="FFFF00"/>
                </a:solidFill>
              </a:rPr>
              <a:t>BRAF, MET, RET, ERBB2 (HER2), KRAS</a:t>
            </a:r>
          </a:p>
          <a:p>
            <a:pPr lvl="1"/>
            <a:r>
              <a:rPr lang="en-US" dirty="0"/>
              <a:t>Investigational: all other genes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9550" y="3517749"/>
            <a:ext cx="11548696" cy="246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Recommend all institutions offer 1 of the below options: </a:t>
            </a:r>
          </a:p>
          <a:p>
            <a:pPr lvl="1"/>
            <a:r>
              <a:rPr lang="en-US" dirty="0"/>
              <a:t>1) Offer comprehensive cancer panel including (EGFR, ALK, ROS1, BRAF, MET, ERBB2, RET, KRAS)</a:t>
            </a:r>
          </a:p>
          <a:p>
            <a:pPr lvl="1"/>
            <a:r>
              <a:rPr lang="en-US" dirty="0"/>
              <a:t>2) Offer targeted testing (EGFR, ALK, ROS1) then check KRAS single gene test and if negative, then offer a second test with an expanded panel (BRAF, MET, ERBB2, RET) </a:t>
            </a:r>
          </a:p>
        </p:txBody>
      </p:sp>
    </p:spTree>
    <p:extLst>
      <p:ext uri="{BB962C8B-B14F-4D97-AF65-F5344CB8AC3E}">
        <p14:creationId xmlns:p14="http://schemas.microsoft.com/office/powerpoint/2010/main" val="22678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69850"/>
            <a:ext cx="10515600" cy="835025"/>
          </a:xfrm>
        </p:spPr>
        <p:txBody>
          <a:bodyPr/>
          <a:lstStyle/>
          <a:p>
            <a:r>
              <a:rPr lang="en-US" b="1" dirty="0"/>
              <a:t>2017 CAP-IASLC-AMP Guidelines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6250" y="1986211"/>
            <a:ext cx="5181600" cy="4351338"/>
          </a:xfrm>
        </p:spPr>
        <p:txBody>
          <a:bodyPr/>
          <a:lstStyle/>
          <a:p>
            <a:r>
              <a:rPr lang="en-US" dirty="0"/>
              <a:t>ALK – IHC can be used instead of FISH</a:t>
            </a:r>
          </a:p>
          <a:p>
            <a:r>
              <a:rPr lang="en-US" dirty="0"/>
              <a:t>ROS1 – IHC can be used to screen, but positive results should be confirmed by molecular or cytogenetic studies</a:t>
            </a:r>
          </a:p>
          <a:p>
            <a:r>
              <a:rPr lang="en-US" dirty="0"/>
              <a:t>Multiplexed genetic sequencing panels are preferred over multiple single-gene tests beyond EGFR, ALK, ROS1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1986211"/>
            <a:ext cx="5181600" cy="4351338"/>
          </a:xfrm>
        </p:spPr>
        <p:txBody>
          <a:bodyPr/>
          <a:lstStyle/>
          <a:p>
            <a:r>
              <a:rPr lang="en-US" dirty="0"/>
              <a:t>Molecular biomarker testing in tumors with non-adenocarcinoma </a:t>
            </a:r>
            <a:r>
              <a:rPr lang="en-US" dirty="0" err="1"/>
              <a:t>histologies</a:t>
            </a:r>
            <a:r>
              <a:rPr lang="en-US" dirty="0"/>
              <a:t> can be done when clinical features indicate a higher likelihood of an oncogenic driver.</a:t>
            </a:r>
          </a:p>
          <a:p>
            <a:pPr lvl="1"/>
            <a:r>
              <a:rPr lang="en-US" dirty="0"/>
              <a:t>Young age</a:t>
            </a:r>
          </a:p>
          <a:p>
            <a:pPr lvl="1"/>
            <a:r>
              <a:rPr lang="en-US" dirty="0"/>
              <a:t>Never or minimal smoking history</a:t>
            </a:r>
          </a:p>
          <a:p>
            <a:pPr lvl="1"/>
            <a:r>
              <a:rPr lang="en-US" dirty="0"/>
              <a:t>Mixed histology (adeno-SCC)</a:t>
            </a:r>
          </a:p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9550" y="812082"/>
            <a:ext cx="11868150" cy="57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methods are appropriate for lung cancer testing?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9550" y="1290787"/>
            <a:ext cx="11868150" cy="57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Is there a need to test patients with SCC, SCLC, or non-adeno lung cancers?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9500"/>
            <a:ext cx="10515600" cy="4351338"/>
          </a:xfrm>
        </p:spPr>
        <p:txBody>
          <a:bodyPr/>
          <a:lstStyle/>
          <a:p>
            <a:r>
              <a:rPr lang="en-US" dirty="0"/>
              <a:t>In lung adenocarcinomas with EGFR mutations who have progressed on EGFR TKI (1</a:t>
            </a:r>
            <a:r>
              <a:rPr lang="en-US" baseline="30000" dirty="0"/>
              <a:t>st</a:t>
            </a:r>
            <a:r>
              <a:rPr lang="en-US" dirty="0"/>
              <a:t> or 2</a:t>
            </a:r>
            <a:r>
              <a:rPr lang="en-US" baseline="30000" dirty="0"/>
              <a:t>nd</a:t>
            </a:r>
            <a:r>
              <a:rPr lang="en-US" dirty="0"/>
              <a:t> generation), EGFR T790M mutation testing must be done when selecting patients for 3</a:t>
            </a:r>
            <a:r>
              <a:rPr lang="en-US" baseline="30000" dirty="0"/>
              <a:t>rd</a:t>
            </a:r>
            <a:r>
              <a:rPr lang="en-US" dirty="0"/>
              <a:t> generation EGFR TKI.</a:t>
            </a:r>
          </a:p>
          <a:p>
            <a:r>
              <a:rPr lang="en-US" dirty="0"/>
              <a:t>For ALK patients, there is currently insufficient evidence for routine testing after progression.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2017 CAP-IASLC-AMP  Guidelines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8150" y="847725"/>
            <a:ext cx="11563350" cy="571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testing should be performed for patients with a targetable alteration who have progressed following initial response to appropriately targeted therapy?</a:t>
            </a:r>
          </a:p>
        </p:txBody>
      </p:sp>
    </p:spTree>
    <p:extLst>
      <p:ext uri="{BB962C8B-B14F-4D97-AF65-F5344CB8AC3E}">
        <p14:creationId xmlns:p14="http://schemas.microsoft.com/office/powerpoint/2010/main" val="12625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82800"/>
            <a:ext cx="10515600" cy="4351338"/>
          </a:xfrm>
        </p:spPr>
        <p:txBody>
          <a:bodyPr/>
          <a:lstStyle/>
          <a:p>
            <a:r>
              <a:rPr lang="en-US" dirty="0"/>
              <a:t>Currently, insufficient evidence to support </a:t>
            </a:r>
            <a:r>
              <a:rPr lang="en-US" dirty="0" err="1"/>
              <a:t>cfDNA</a:t>
            </a:r>
            <a:r>
              <a:rPr lang="en-US" dirty="0"/>
              <a:t> as the primary diagnostic tool in newly diagnosed adenocarcinoma</a:t>
            </a:r>
          </a:p>
          <a:p>
            <a:r>
              <a:rPr lang="en-US" dirty="0"/>
              <a:t>In cases where tissue is limited and/or insufficient for molecular testing, </a:t>
            </a:r>
            <a:r>
              <a:rPr lang="en-US" dirty="0" err="1"/>
              <a:t>cfDNA</a:t>
            </a:r>
            <a:r>
              <a:rPr lang="en-US" dirty="0"/>
              <a:t> assay can be used to identify EGFR mutations</a:t>
            </a:r>
          </a:p>
          <a:p>
            <a:r>
              <a:rPr lang="en-US" dirty="0" err="1"/>
              <a:t>cfDNA</a:t>
            </a:r>
            <a:r>
              <a:rPr lang="en-US" dirty="0"/>
              <a:t> assays can identify EGFR T790M in EGFR mutated patients who progressed on EGFR TKI; if negative, tumor tissue should be evaluated</a:t>
            </a:r>
          </a:p>
          <a:p>
            <a:r>
              <a:rPr lang="en-US" dirty="0"/>
              <a:t>Note: sensitivity of </a:t>
            </a:r>
            <a:r>
              <a:rPr lang="en-US" dirty="0" err="1"/>
              <a:t>cfDNA</a:t>
            </a:r>
            <a:r>
              <a:rPr lang="en-US" dirty="0"/>
              <a:t> analysis is lower (60-70%) so a negative mutation finding does not exclude the possibility of a mutation.</a:t>
            </a:r>
          </a:p>
          <a:p>
            <a:pPr lvl="1"/>
            <a:r>
              <a:rPr lang="en-US" dirty="0"/>
              <a:t>Specificity is high – low (&lt;5-20% false positive rate)</a:t>
            </a:r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47650" y="0"/>
            <a:ext cx="10515600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2017 CAP-IASLC-AMP Guidelines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" y="871518"/>
            <a:ext cx="1154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bg1"/>
                </a:solidFill>
              </a:rPr>
              <a:t>What is the role of testing circulating cell-free DNA (</a:t>
            </a:r>
            <a:r>
              <a:rPr lang="en-US" sz="2800" dirty="0" err="1">
                <a:solidFill>
                  <a:schemeClr val="bg1"/>
                </a:solidFill>
              </a:rPr>
              <a:t>cfDNA</a:t>
            </a:r>
            <a:r>
              <a:rPr lang="en-US" sz="2800" dirty="0">
                <a:solidFill>
                  <a:schemeClr val="bg1"/>
                </a:solidFill>
              </a:rPr>
              <a:t>) in lung cancer management?</a:t>
            </a:r>
          </a:p>
        </p:txBody>
      </p:sp>
    </p:spTree>
    <p:extLst>
      <p:ext uri="{BB962C8B-B14F-4D97-AF65-F5344CB8AC3E}">
        <p14:creationId xmlns:p14="http://schemas.microsoft.com/office/powerpoint/2010/main" val="19905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387475"/>
            <a:ext cx="11125200" cy="4351338"/>
          </a:xfrm>
        </p:spPr>
        <p:txBody>
          <a:bodyPr/>
          <a:lstStyle/>
          <a:p>
            <a:r>
              <a:rPr lang="en-US" dirty="0"/>
              <a:t>CAP-IASLC-AMP will be providing future guidelines.</a:t>
            </a:r>
          </a:p>
          <a:p>
            <a:r>
              <a:rPr lang="en-US" dirty="0"/>
              <a:t>PD-L1 IHC in first and second-line therapies is being done. </a:t>
            </a:r>
          </a:p>
          <a:p>
            <a:pPr lvl="1"/>
            <a:r>
              <a:rPr lang="en-US" dirty="0"/>
              <a:t>The optimal antibody, IHC cut-off remains unclear.</a:t>
            </a:r>
          </a:p>
          <a:p>
            <a:r>
              <a:rPr lang="en-US" dirty="0"/>
              <a:t>Emerging role of tumor mutation burden (TMB) from NGS, whole exome sequencing (WES) </a:t>
            </a:r>
            <a:r>
              <a:rPr lang="en-US" dirty="0" err="1"/>
              <a:t>neoantigen</a:t>
            </a:r>
            <a:r>
              <a:rPr lang="en-US" dirty="0"/>
              <a:t> prediction algorithms, microbiome.</a:t>
            </a:r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28650" y="350471"/>
            <a:ext cx="10515600" cy="61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0000"/>
              </a:buClr>
            </a:pPr>
            <a:r>
              <a:rPr lang="en-US" b="1" dirty="0"/>
              <a:t>What is the role of testing to select patients for treatment with immunomodulatory therapies?</a:t>
            </a: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4" y="3765177"/>
            <a:ext cx="4686541" cy="267452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80512" y="6534151"/>
            <a:ext cx="7629215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</a:tabLst>
            </a:pPr>
            <a:r>
              <a:rPr lang="en-GB" sz="1200" i="1" dirty="0" err="1">
                <a:solidFill>
                  <a:srgbClr val="FFFFFF"/>
                </a:solidFill>
                <a:latin typeface="+mn-lt"/>
              </a:rPr>
              <a:t>Garon</a:t>
            </a:r>
            <a:r>
              <a:rPr lang="en-GB" sz="1200" i="1" dirty="0">
                <a:solidFill>
                  <a:srgbClr val="FFFFFF"/>
                </a:solidFill>
                <a:latin typeface="+mn-lt"/>
              </a:rPr>
              <a:t> EB et al. N </a:t>
            </a:r>
            <a:r>
              <a:rPr lang="en-GB" sz="1200" i="1" dirty="0" err="1">
                <a:solidFill>
                  <a:srgbClr val="FFFFFF"/>
                </a:solidFill>
                <a:latin typeface="+mn-lt"/>
              </a:rPr>
              <a:t>Engl</a:t>
            </a:r>
            <a:r>
              <a:rPr lang="en-GB" sz="1200" i="1" dirty="0">
                <a:solidFill>
                  <a:srgbClr val="FFFFFF"/>
                </a:solidFill>
                <a:latin typeface="+mn-lt"/>
              </a:rPr>
              <a:t> J Med 2015;372:2018-2028</a:t>
            </a:r>
          </a:p>
        </p:txBody>
      </p:sp>
    </p:spTree>
    <p:extLst>
      <p:ext uri="{BB962C8B-B14F-4D97-AF65-F5344CB8AC3E}">
        <p14:creationId xmlns:p14="http://schemas.microsoft.com/office/powerpoint/2010/main" val="10649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95400" y="533400"/>
            <a:ext cx="944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Molecular testing in clinical practice: </a:t>
            </a:r>
            <a:br>
              <a:rPr lang="en-US" sz="3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CAP, IASLC and AMP Updated Molecular </a:t>
            </a:r>
            <a:br>
              <a:rPr lang="en-US" sz="3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Testing Guideline for the Selection of Lung </a:t>
            </a:r>
            <a:br>
              <a:rPr lang="en-US" sz="3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Cancer Patients for Treatment with Targeted Tyrosine Kinase Inhibitors 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3505200"/>
            <a:ext cx="944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Anne S </a:t>
            </a:r>
            <a:r>
              <a:rPr lang="en-US" sz="2000" b="1" dirty="0" err="1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Tsao</a:t>
            </a:r>
            <a:r>
              <a:rPr lang="en-US" sz="2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, MD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Professor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Director, Mesothelioma Program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Director, Thoracic Chemo-Radiation Program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Department of Thoracic/Head and Neck Medical Oncology </a:t>
            </a:r>
            <a:b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The University of Texas </a:t>
            </a:r>
            <a:b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MD Anderson Cancer Center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Houston, Texas</a:t>
            </a:r>
          </a:p>
        </p:txBody>
      </p:sp>
    </p:spTree>
    <p:extLst>
      <p:ext uri="{BB962C8B-B14F-4D97-AF65-F5344CB8AC3E}">
        <p14:creationId xmlns:p14="http://schemas.microsoft.com/office/powerpoint/2010/main" val="11022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3973" y="1028318"/>
            <a:ext cx="2313855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Labs: </a:t>
            </a:r>
            <a:r>
              <a:rPr lang="en-US" dirty="0" err="1">
                <a:solidFill>
                  <a:schemeClr val="bg1"/>
                </a:solidFill>
              </a:rPr>
              <a:t>Hgb</a:t>
            </a:r>
            <a:r>
              <a:rPr lang="en-US" dirty="0">
                <a:solidFill>
                  <a:schemeClr val="bg1"/>
                </a:solidFill>
              </a:rPr>
              <a:t> 12</a:t>
            </a:r>
          </a:p>
          <a:p>
            <a:r>
              <a:rPr lang="en-US" dirty="0">
                <a:solidFill>
                  <a:schemeClr val="bg1"/>
                </a:solidFill>
              </a:rPr>
              <a:t>Vitals: normal</a:t>
            </a:r>
          </a:p>
          <a:p>
            <a:r>
              <a:rPr lang="en-US" dirty="0">
                <a:solidFill>
                  <a:schemeClr val="bg1"/>
                </a:solidFill>
              </a:rPr>
              <a:t>Physical exam: normal</a:t>
            </a:r>
          </a:p>
          <a:p>
            <a:r>
              <a:rPr lang="en-US" dirty="0">
                <a:solidFill>
                  <a:schemeClr val="bg1"/>
                </a:solidFill>
              </a:rPr>
              <a:t>ECOG PS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520" y="3375691"/>
            <a:ext cx="11563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FFFFFF"/>
                </a:solidFill>
              </a:rPr>
              <a:t>Clinical: Received a pre-op knee surgery </a:t>
            </a:r>
            <a:r>
              <a:rPr lang="en-US" altLang="en-US" sz="2000" dirty="0" err="1">
                <a:solidFill>
                  <a:srgbClr val="FFFFFF"/>
                </a:solidFill>
              </a:rPr>
              <a:t>CxR</a:t>
            </a:r>
            <a:r>
              <a:rPr lang="en-US" altLang="en-US" sz="2000" dirty="0">
                <a:solidFill>
                  <a:srgbClr val="FFFFFF"/>
                </a:solidFill>
              </a:rPr>
              <a:t> which showed a right lung abnormality. Has a mild cough and slight DOE but otherwise no symptoms. </a:t>
            </a:r>
          </a:p>
          <a:p>
            <a:endParaRPr lang="en-US" altLang="en-US" sz="2000" dirty="0">
              <a:solidFill>
                <a:srgbClr val="FFFFFF"/>
              </a:solidFill>
            </a:endParaRPr>
          </a:p>
          <a:p>
            <a:r>
              <a:rPr lang="en-US" altLang="en-US" sz="2000" dirty="0">
                <a:solidFill>
                  <a:srgbClr val="FFFFFF"/>
                </a:solidFill>
              </a:rPr>
              <a:t>PET/CT demonstrates bilateral diffuse pulmonary nodules, liver </a:t>
            </a:r>
            <a:r>
              <a:rPr lang="en-US" altLang="en-US" sz="2000" dirty="0" err="1">
                <a:solidFill>
                  <a:srgbClr val="FFFFFF"/>
                </a:solidFill>
              </a:rPr>
              <a:t>mets</a:t>
            </a:r>
            <a:r>
              <a:rPr lang="en-US" altLang="en-US" sz="2000" dirty="0">
                <a:solidFill>
                  <a:srgbClr val="FFFFFF"/>
                </a:solidFill>
              </a:rPr>
              <a:t>, adrenal </a:t>
            </a:r>
            <a:r>
              <a:rPr lang="en-US" altLang="en-US" sz="2000" dirty="0" err="1">
                <a:solidFill>
                  <a:srgbClr val="FFFFFF"/>
                </a:solidFill>
              </a:rPr>
              <a:t>mets</a:t>
            </a:r>
            <a:r>
              <a:rPr lang="en-US" altLang="en-US" sz="2000" dirty="0">
                <a:solidFill>
                  <a:srgbClr val="FFFFFF"/>
                </a:solidFill>
              </a:rPr>
              <a:t>, diffuse wide-spread bone </a:t>
            </a:r>
            <a:r>
              <a:rPr lang="en-US" altLang="en-US" sz="2000" dirty="0" err="1">
                <a:solidFill>
                  <a:srgbClr val="FFFFFF"/>
                </a:solidFill>
              </a:rPr>
              <a:t>mets</a:t>
            </a:r>
            <a:r>
              <a:rPr lang="en-US" altLang="en-US" sz="2000" dirty="0">
                <a:solidFill>
                  <a:srgbClr val="FFFFFF"/>
                </a:solidFill>
              </a:rPr>
              <a:t>, right pleural effusion.</a:t>
            </a:r>
          </a:p>
          <a:p>
            <a:r>
              <a:rPr lang="en-US" altLang="en-US" sz="2000" dirty="0" err="1">
                <a:solidFill>
                  <a:srgbClr val="FFFFFF"/>
                </a:solidFill>
              </a:rPr>
              <a:t>Thoracentesis</a:t>
            </a:r>
            <a:r>
              <a:rPr lang="en-US" altLang="en-US" sz="2000" dirty="0">
                <a:solidFill>
                  <a:srgbClr val="FFFFFF"/>
                </a:solidFill>
              </a:rPr>
              <a:t> of right lung shows adenocarcinoma.</a:t>
            </a:r>
          </a:p>
          <a:p>
            <a:endParaRPr lang="en-US" altLang="en-US" sz="2000" dirty="0">
              <a:solidFill>
                <a:srgbClr val="FFFFFF"/>
              </a:solidFill>
            </a:endParaRPr>
          </a:p>
          <a:p>
            <a:endParaRPr lang="en-US" altLang="en-US" sz="2000" dirty="0">
              <a:solidFill>
                <a:srgbClr val="FFFFFF"/>
              </a:solidFill>
            </a:endParaRPr>
          </a:p>
          <a:p>
            <a:endParaRPr lang="en-US" altLang="en-US" sz="2000" dirty="0">
              <a:solidFill>
                <a:srgbClr val="FFFFFF"/>
              </a:solidFill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38058" y="5345461"/>
            <a:ext cx="5126275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Pathology: NSCLC - adenocarcinoma</a:t>
            </a:r>
          </a:p>
          <a:p>
            <a:r>
              <a:rPr lang="en-US" sz="2400" dirty="0">
                <a:solidFill>
                  <a:schemeClr val="bg1"/>
                </a:solidFill>
              </a:rPr>
              <a:t>Immunohistochemistry: PD-L1 IHC 60% 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Molecular profiling: Pending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624461" y="82722"/>
            <a:ext cx="897572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Case: 54 year old Hispanic male never-smoker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29119" r="10958" b="17713"/>
          <a:stretch/>
        </p:blipFill>
        <p:spPr bwMode="auto">
          <a:xfrm>
            <a:off x="1809751" y="805295"/>
            <a:ext cx="4457699" cy="24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65562" y="1038536"/>
            <a:ext cx="6453818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Pathology: NSCLC - adenocarcinoma</a:t>
            </a:r>
          </a:p>
          <a:p>
            <a:r>
              <a:rPr lang="en-US" sz="2400" dirty="0">
                <a:solidFill>
                  <a:schemeClr val="bg1"/>
                </a:solidFill>
              </a:rPr>
              <a:t>Immunohistochemistry: PD-L1 IHC 75% 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Molecular profiling: EGFR exon 21 L858R mutation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1" y="78483"/>
            <a:ext cx="897572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Case: 54 year old Hispanic male Never-smoker Outcome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29119" r="10958" b="17713"/>
          <a:stretch/>
        </p:blipFill>
        <p:spPr bwMode="auto">
          <a:xfrm>
            <a:off x="1095375" y="875593"/>
            <a:ext cx="2752725" cy="204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6482" r="13201" b="19551"/>
          <a:stretch/>
        </p:blipFill>
        <p:spPr bwMode="auto">
          <a:xfrm>
            <a:off x="1095375" y="3533775"/>
            <a:ext cx="2752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5562" y="3538551"/>
            <a:ext cx="5732851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After 3 months of </a:t>
            </a:r>
            <a:r>
              <a:rPr lang="en-US" sz="2400" dirty="0" err="1">
                <a:solidFill>
                  <a:schemeClr val="bg1"/>
                </a:solidFill>
              </a:rPr>
              <a:t>erlotinib</a:t>
            </a:r>
            <a:r>
              <a:rPr lang="en-US" sz="2400" dirty="0">
                <a:solidFill>
                  <a:schemeClr val="bg1"/>
                </a:solidFill>
              </a:rPr>
              <a:t>, he has a near CR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5561" y="5069069"/>
            <a:ext cx="7288289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After 1.8 years of </a:t>
            </a:r>
            <a:r>
              <a:rPr lang="en-US" sz="2400" dirty="0" err="1">
                <a:solidFill>
                  <a:schemeClr val="bg1"/>
                </a:solidFill>
              </a:rPr>
              <a:t>erlotinib</a:t>
            </a:r>
            <a:r>
              <a:rPr lang="en-US" sz="2400" dirty="0">
                <a:solidFill>
                  <a:schemeClr val="bg1"/>
                </a:solidFill>
              </a:rPr>
              <a:t>, he has new liver lesions. He is asymptomatic and has no LFT elevation.</a:t>
            </a:r>
          </a:p>
        </p:txBody>
      </p:sp>
    </p:spTree>
    <p:extLst>
      <p:ext uri="{BB962C8B-B14F-4D97-AF65-F5344CB8AC3E}">
        <p14:creationId xmlns:p14="http://schemas.microsoft.com/office/powerpoint/2010/main" val="28994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09" y="5481638"/>
            <a:ext cx="44973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6959984" y="5689600"/>
            <a:ext cx="34635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 dirty="0"/>
              <a:t>Department of Thoracic/Head &amp; Neck </a:t>
            </a:r>
            <a:endParaRPr lang="en-US" altLang="en-US" sz="2400" dirty="0"/>
          </a:p>
        </p:txBody>
      </p:sp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6959984" y="5937250"/>
            <a:ext cx="16286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/>
              <a:t>Medical Oncology</a:t>
            </a:r>
            <a:endParaRPr lang="en-US" altLang="en-US" sz="2400"/>
          </a:p>
        </p:txBody>
      </p: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684213" y="5484813"/>
            <a:ext cx="2736850" cy="914400"/>
            <a:chOff x="431" y="3455"/>
            <a:chExt cx="1724" cy="576"/>
          </a:xfrm>
        </p:grpSpPr>
        <p:pic>
          <p:nvPicPr>
            <p:cNvPr id="8" name="Picture 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55"/>
              <a:ext cx="172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55"/>
              <a:ext cx="172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735013" y="2451977"/>
            <a:ext cx="5096444" cy="2834398"/>
            <a:chOff x="178" y="1638"/>
            <a:chExt cx="2376" cy="1644"/>
          </a:xfrm>
        </p:grpSpPr>
        <p:pic>
          <p:nvPicPr>
            <p:cNvPr id="11" name="Picture 9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652"/>
              <a:ext cx="2353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91"/>
            <p:cNvSpPr>
              <a:spLocks noChangeArrowheads="1"/>
            </p:cNvSpPr>
            <p:nvPr/>
          </p:nvSpPr>
          <p:spPr bwMode="auto">
            <a:xfrm>
              <a:off x="178" y="1638"/>
              <a:ext cx="2376" cy="1644"/>
            </a:xfrm>
            <a:prstGeom prst="rect">
              <a:avLst/>
            </a:prstGeom>
            <a:noFill/>
            <a:ln w="38100" cap="rnd">
              <a:solidFill>
                <a:srgbClr val="66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7098096" y="2451977"/>
            <a:ext cx="3201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Anne S. Tsao, M.D.</a:t>
            </a:r>
            <a:endParaRPr lang="en-US" altLang="en-US" sz="2400" dirty="0"/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7815646" y="2910765"/>
            <a:ext cx="143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Professor</a:t>
            </a:r>
            <a:endParaRPr lang="en-US" altLang="en-US" sz="2400"/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7860096" y="4684796"/>
            <a:ext cx="167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/>
              <a:t>March 2018</a:t>
            </a:r>
          </a:p>
        </p:txBody>
      </p:sp>
      <p:grpSp>
        <p:nvGrpSpPr>
          <p:cNvPr id="16" name="Group 101"/>
          <p:cNvGrpSpPr>
            <a:grpSpLocks/>
          </p:cNvGrpSpPr>
          <p:nvPr/>
        </p:nvGrpSpPr>
        <p:grpSpPr bwMode="auto">
          <a:xfrm>
            <a:off x="501650" y="5343525"/>
            <a:ext cx="3565525" cy="1190625"/>
            <a:chOff x="316" y="3366"/>
            <a:chExt cx="2246" cy="750"/>
          </a:xfrm>
        </p:grpSpPr>
        <p:sp>
          <p:nvSpPr>
            <p:cNvPr id="17" name="Rectangle 97"/>
            <p:cNvSpPr>
              <a:spLocks noChangeArrowheads="1"/>
            </p:cNvSpPr>
            <p:nvPr/>
          </p:nvSpPr>
          <p:spPr bwMode="auto">
            <a:xfrm>
              <a:off x="316" y="3366"/>
              <a:ext cx="2246" cy="120"/>
            </a:xfrm>
            <a:prstGeom prst="rect">
              <a:avLst/>
            </a:prstGeom>
            <a:solidFill>
              <a:srgbClr val="00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Rectangle 98"/>
            <p:cNvSpPr>
              <a:spLocks noChangeArrowheads="1"/>
            </p:cNvSpPr>
            <p:nvPr/>
          </p:nvSpPr>
          <p:spPr bwMode="auto">
            <a:xfrm>
              <a:off x="316" y="3486"/>
              <a:ext cx="2246" cy="169"/>
            </a:xfrm>
            <a:prstGeom prst="rect">
              <a:avLst/>
            </a:prstGeom>
            <a:solidFill>
              <a:srgbClr val="00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9" name="Rectangle 99"/>
            <p:cNvSpPr>
              <a:spLocks noChangeArrowheads="1"/>
            </p:cNvSpPr>
            <p:nvPr/>
          </p:nvSpPr>
          <p:spPr bwMode="auto">
            <a:xfrm>
              <a:off x="316" y="3655"/>
              <a:ext cx="2246" cy="220"/>
            </a:xfrm>
            <a:prstGeom prst="rect">
              <a:avLst/>
            </a:prstGeom>
            <a:solidFill>
              <a:srgbClr val="000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Rectangle 100"/>
            <p:cNvSpPr>
              <a:spLocks noChangeArrowheads="1"/>
            </p:cNvSpPr>
            <p:nvPr/>
          </p:nvSpPr>
          <p:spPr bwMode="auto">
            <a:xfrm>
              <a:off x="316" y="3875"/>
              <a:ext cx="2246" cy="241"/>
            </a:xfrm>
            <a:prstGeom prst="rect">
              <a:avLst/>
            </a:pr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" name="Rectangle 102"/>
          <p:cNvSpPr>
            <a:spLocks noChangeArrowheads="1"/>
          </p:cNvSpPr>
          <p:nvPr/>
        </p:nvSpPr>
        <p:spPr bwMode="auto">
          <a:xfrm>
            <a:off x="735013" y="5389563"/>
            <a:ext cx="343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FFFF"/>
                </a:solidFill>
                <a:latin typeface="+mn-lt"/>
              </a:rPr>
              <a:t>The University of Texas</a:t>
            </a:r>
            <a:endParaRPr lang="en-US" altLang="en-US" dirty="0">
              <a:latin typeface="+mn-lt"/>
            </a:endParaRPr>
          </a:p>
        </p:txBody>
      </p:sp>
      <p:sp>
        <p:nvSpPr>
          <p:cNvPr id="22" name="Rectangle 103"/>
          <p:cNvSpPr>
            <a:spLocks noChangeArrowheads="1"/>
          </p:cNvSpPr>
          <p:nvPr/>
        </p:nvSpPr>
        <p:spPr bwMode="auto">
          <a:xfrm>
            <a:off x="735013" y="5753100"/>
            <a:ext cx="240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FFFF"/>
                </a:solidFill>
                <a:latin typeface="+mn-lt"/>
              </a:rPr>
              <a:t>MD ANDERSON </a:t>
            </a:r>
            <a:endParaRPr lang="en-US" altLang="en-US" dirty="0">
              <a:latin typeface="+mn-lt"/>
            </a:endParaRPr>
          </a:p>
        </p:txBody>
      </p:sp>
      <p:sp>
        <p:nvSpPr>
          <p:cNvPr id="23" name="Rectangle 104"/>
          <p:cNvSpPr>
            <a:spLocks noChangeArrowheads="1"/>
          </p:cNvSpPr>
          <p:nvPr/>
        </p:nvSpPr>
        <p:spPr bwMode="auto">
          <a:xfrm>
            <a:off x="735013" y="6119813"/>
            <a:ext cx="267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2238" indent="-122238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FFFF"/>
                </a:solidFill>
                <a:latin typeface="+mn-lt"/>
              </a:rPr>
              <a:t>CANCER CENTER</a:t>
            </a:r>
            <a:endParaRPr lang="en-US" altLang="en-US" dirty="0">
              <a:latin typeface="+mn-lt"/>
            </a:endParaRP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6566284" y="3504490"/>
            <a:ext cx="51052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2238" indent="-122238" defTabSz="762000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Director, Mesothelioma Program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Director, Thoracic Chemo-XRT Program</a:t>
            </a:r>
            <a:endParaRPr lang="en-US" altLang="en-US" sz="2000" dirty="0"/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420168" y="278184"/>
            <a:ext cx="115022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FF00"/>
                </a:solidFill>
              </a:rPr>
              <a:t>Molecular Testing in Clinical Practice: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CAP-IASLC-AMP Updated Guidelines for Molecular Testing and Targeted Therapies in NSCLC</a:t>
            </a:r>
          </a:p>
        </p:txBody>
      </p:sp>
    </p:spTree>
    <p:extLst>
      <p:ext uri="{BB962C8B-B14F-4D97-AF65-F5344CB8AC3E}">
        <p14:creationId xmlns:p14="http://schemas.microsoft.com/office/powerpoint/2010/main" val="41250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32000" y="2057400"/>
          <a:ext cx="81280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2129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Boehringer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Ingelheim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Pharmaceuticals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Bristol-Myers Squibb Company, EMD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Serono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Genentech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BioOncology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Lilly, Merck, Novartis, Roche Laboratories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Takeda Oncology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Boehringer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Ingelheim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Pharmaceuticals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Bristol-Myers Squibb Company, Genentech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BioOncology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Lilly, Merck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823739"/>
            <a:ext cx="10591800" cy="830997"/>
            <a:chOff x="14243" y="1735724"/>
            <a:chExt cx="10590117" cy="8339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4243" y="1921085"/>
              <a:ext cx="2809349" cy="4631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dirty="0"/>
                <a:t>Background</a:t>
              </a: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426819" y="2008080"/>
              <a:ext cx="844550" cy="304800"/>
            </a:xfrm>
            <a:prstGeom prst="rightArrow">
              <a:avLst>
                <a:gd name="adj1" fmla="val 50000"/>
                <a:gd name="adj2" fmla="val 69271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407679" y="1735724"/>
              <a:ext cx="5196681" cy="8339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Frontline NSCLC Treatment Algorithm 2018</a:t>
              </a:r>
            </a:p>
          </p:txBody>
        </p: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46038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Outline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04800" y="2671190"/>
            <a:ext cx="10591945" cy="1200329"/>
            <a:chOff x="6358" y="2252642"/>
            <a:chExt cx="10591648" cy="1203270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358" y="2252642"/>
              <a:ext cx="2809718" cy="1203270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dirty="0"/>
                <a:t>CAP-IASLC-AMP Guidelines for Testing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435141" y="2684691"/>
              <a:ext cx="838200" cy="304800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416406" y="2400737"/>
              <a:ext cx="5181600" cy="907079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dirty="0"/>
                <a:t>2013 Continued Recommendations</a:t>
              </a:r>
            </a:p>
            <a:p>
              <a:pPr algn="ctr">
                <a:buFontTx/>
                <a:buNone/>
              </a:pPr>
              <a:r>
                <a:rPr lang="en-US" altLang="en-US" sz="2400" dirty="0"/>
                <a:t>2017 Update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95275" y="4841880"/>
            <a:ext cx="10601325" cy="465138"/>
            <a:chOff x="4" y="3379"/>
            <a:chExt cx="6678" cy="293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183" y="3448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418" y="3379"/>
              <a:ext cx="3264" cy="291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Frontline NSCLC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" y="3381"/>
              <a:ext cx="1770" cy="291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dirty="0"/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2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68359" y="413645"/>
            <a:ext cx="1300805" cy="30777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>
              <a:spcBef>
                <a:spcPct val="0"/>
              </a:spcBef>
              <a:buClrTx/>
              <a:buNone/>
            </a:pPr>
            <a:r>
              <a:rPr lang="en-US" altLang="en-US" sz="1400" b="1">
                <a:solidFill>
                  <a:schemeClr val="bg1"/>
                </a:solidFill>
                <a:latin typeface="+mn-lt"/>
              </a:rPr>
              <a:t>NSCLC PATIENT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3950175" y="1623040"/>
            <a:ext cx="1442639" cy="946154"/>
            <a:chOff x="2741482" y="1556945"/>
            <a:chExt cx="1923131" cy="945452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41482" y="2194848"/>
              <a:ext cx="1923131" cy="30754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Adenocarcinoma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3209101" y="1556945"/>
              <a:ext cx="589167" cy="54291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2916620" y="2491061"/>
            <a:ext cx="908518" cy="610719"/>
            <a:chOff x="2590800" y="2460894"/>
            <a:chExt cx="1211357" cy="61072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2590800" y="2763838"/>
              <a:ext cx="755677" cy="30777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EGFR</a:t>
              </a: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3272416" y="2460894"/>
              <a:ext cx="529741" cy="23507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5973449" y="1351039"/>
            <a:ext cx="4098385" cy="709061"/>
            <a:chOff x="1881675" y="2551346"/>
            <a:chExt cx="5158712" cy="708551"/>
          </a:xfrm>
        </p:grpSpPr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881675" y="2551346"/>
              <a:ext cx="2041347" cy="25301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4019647" y="2737053"/>
              <a:ext cx="3020740" cy="5228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No actionable </a:t>
              </a:r>
            </a:p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Mutations and PD-L1 &lt; 50%</a:t>
              </a:r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152373" y="3098136"/>
            <a:ext cx="2559163" cy="1109273"/>
            <a:chOff x="-3560496" y="2774189"/>
            <a:chExt cx="3412215" cy="1109006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-3560496" y="3360101"/>
              <a:ext cx="2482141" cy="52309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Osimertinib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Erlotinib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, </a:t>
              </a:r>
            </a:p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Gefitinib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Afatinib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-1408027" y="2774189"/>
              <a:ext cx="1259746" cy="4750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2884077" y="2693298"/>
            <a:ext cx="1120445" cy="1135271"/>
            <a:chOff x="2347920" y="2270438"/>
            <a:chExt cx="1493543" cy="1134302"/>
          </a:xfrm>
        </p:grpSpPr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H="1">
              <a:off x="3387340" y="2270438"/>
              <a:ext cx="454123" cy="69197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347920" y="3097226"/>
              <a:ext cx="1278227" cy="307514"/>
            </a:xfrm>
            <a:prstGeom prst="rect">
              <a:avLst/>
            </a:prstGeom>
            <a:noFill/>
            <a:ln w="38100">
              <a:solidFill>
                <a:srgbClr val="D1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EML 4 ALK</a:t>
              </a:r>
            </a:p>
          </p:txBody>
        </p:sp>
      </p:grp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1987892" y="3913074"/>
            <a:ext cx="1055929" cy="1148863"/>
            <a:chOff x="2654775" y="3936930"/>
            <a:chExt cx="1407905" cy="1148474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3834956" y="3936930"/>
              <a:ext cx="14248" cy="51111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2654775" y="4562361"/>
              <a:ext cx="1407905" cy="523043"/>
            </a:xfrm>
            <a:prstGeom prst="rect">
              <a:avLst/>
            </a:prstGeom>
            <a:noFill/>
            <a:ln w="38100">
              <a:solidFill>
                <a:srgbClr val="D1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Crizotinib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Alectinib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9009584" y="621601"/>
            <a:ext cx="1426158" cy="472576"/>
            <a:chOff x="5334000" y="762001"/>
            <a:chExt cx="1692480" cy="472577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5334000" y="762001"/>
              <a:ext cx="1046210" cy="16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6482027" y="926800"/>
              <a:ext cx="544453" cy="30777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+mn-lt"/>
                </a:rPr>
                <a:t>SCC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10260094" y="1161172"/>
            <a:ext cx="1846206" cy="1757463"/>
            <a:chOff x="6661192" y="1347588"/>
            <a:chExt cx="2649647" cy="1757463"/>
          </a:xfrm>
        </p:grpSpPr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7065118" y="1347588"/>
              <a:ext cx="707281" cy="4812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6661192" y="1935500"/>
              <a:ext cx="2649647" cy="11695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Avoid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pemetrexed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 or bevacizumab, consider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necitumumab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 + cis/gem</a:t>
              </a:r>
            </a:p>
          </p:txBody>
        </p:sp>
      </p:grp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64533" y="50741"/>
            <a:ext cx="366273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+mn-lt"/>
              </a:rPr>
              <a:t>Frontline Histology and Molecular Profiling 2018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430028" y="5119632"/>
            <a:ext cx="1758112" cy="1160217"/>
            <a:chOff x="-19206" y="5105084"/>
            <a:chExt cx="2344149" cy="1160218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46350" y="5105084"/>
              <a:ext cx="1" cy="49367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-19206" y="5742081"/>
              <a:ext cx="2344149" cy="523221"/>
            </a:xfrm>
            <a:prstGeom prst="rect">
              <a:avLst/>
            </a:prstGeom>
            <a:noFill/>
            <a:ln w="38100">
              <a:solidFill>
                <a:srgbClr val="D1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Ceritinib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Alectinib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Brigatinib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99636" y="2193065"/>
            <a:ext cx="4183060" cy="3506859"/>
            <a:chOff x="7799636" y="2193065"/>
            <a:chExt cx="4183060" cy="3506859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7799636" y="4745817"/>
              <a:ext cx="4183060" cy="9541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Platinum-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pemetrexed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pembrolizumab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Platinum-paclitaxel-bevacizumab-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atezolizumab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Platinum-doublet </a:t>
              </a:r>
              <a:r>
                <a:rPr lang="en-US" altLang="en-US" sz="1400" b="1" u="sng" dirty="0">
                  <a:solidFill>
                    <a:schemeClr val="bg1"/>
                  </a:solidFill>
                  <a:latin typeface="+mn-lt"/>
                </a:rPr>
                <a:t>+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 bevacizumab</a:t>
              </a:r>
            </a:p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Non-platinum or platinum based doublet 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H="1">
              <a:off x="9740037" y="2193065"/>
              <a:ext cx="695" cy="2391639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32"/>
          <p:cNvGrpSpPr>
            <a:grpSpLocks/>
          </p:cNvGrpSpPr>
          <p:nvPr/>
        </p:nvGrpSpPr>
        <p:grpSpPr bwMode="auto">
          <a:xfrm>
            <a:off x="169279" y="593307"/>
            <a:ext cx="3749317" cy="955610"/>
            <a:chOff x="1421123" y="753475"/>
            <a:chExt cx="3965685" cy="955609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H="1">
              <a:off x="3455421" y="753475"/>
              <a:ext cx="1819762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1421123" y="1185864"/>
              <a:ext cx="3965685" cy="52322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Any histology but no actionable mutation</a:t>
              </a:r>
            </a:p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PD-L1 IHC (+) </a:t>
              </a:r>
              <a:r>
                <a:rPr lang="en-US" altLang="en-US" sz="1400" b="1" u="sng" dirty="0">
                  <a:solidFill>
                    <a:schemeClr val="bg1"/>
                  </a:solidFill>
                  <a:latin typeface="+mn-lt"/>
                </a:rPr>
                <a:t>&gt;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 50%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373" y="1588636"/>
            <a:ext cx="3035767" cy="862195"/>
            <a:chOff x="-910331" y="1948819"/>
            <a:chExt cx="3035768" cy="862194"/>
          </a:xfrm>
        </p:grpSpPr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3124" y="1948819"/>
              <a:ext cx="3848" cy="29547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-910331" y="2287794"/>
              <a:ext cx="3035768" cy="523219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Pembrolizumab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Platinum-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pemetrexed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pembrolizumab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47875" y="438026"/>
            <a:ext cx="3053610" cy="307777"/>
            <a:chOff x="3849237" y="497446"/>
            <a:chExt cx="3053610" cy="307778"/>
          </a:xfrm>
        </p:grpSpPr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5099148" y="497446"/>
              <a:ext cx="1803699" cy="307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PD-L1 IHC (-) or &lt; 50%</a:t>
              </a:r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>
              <a:off x="3849237" y="611217"/>
              <a:ext cx="1051540" cy="565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25960" y="801002"/>
            <a:ext cx="2102888" cy="759383"/>
            <a:chOff x="4625960" y="801002"/>
            <a:chExt cx="2102888" cy="759383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5648437" y="801002"/>
              <a:ext cx="1080411" cy="3841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836678" y="1252608"/>
              <a:ext cx="824265" cy="307777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+mn-lt"/>
                </a:rPr>
                <a:t>Non-SCC</a:t>
              </a:r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4625960" y="874138"/>
              <a:ext cx="436769" cy="26762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54348" y="4273454"/>
            <a:ext cx="1356171" cy="1107788"/>
            <a:chOff x="-63147" y="4801724"/>
            <a:chExt cx="1808227" cy="1107787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1022702" y="4801724"/>
              <a:ext cx="1" cy="49367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/>
            <p:cNvSpPr txBox="1">
              <a:spLocks noChangeArrowheads="1"/>
            </p:cNvSpPr>
            <p:nvPr/>
          </p:nvSpPr>
          <p:spPr bwMode="auto">
            <a:xfrm>
              <a:off x="-63147" y="5386292"/>
              <a:ext cx="1808227" cy="52321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If T790M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Osimertinib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05274" y="2726140"/>
            <a:ext cx="1111605" cy="2640328"/>
            <a:chOff x="3494557" y="2114133"/>
            <a:chExt cx="1111605" cy="2640328"/>
          </a:xfrm>
        </p:grpSpPr>
        <p:sp>
          <p:nvSpPr>
            <p:cNvPr id="59" name="TextBox 58"/>
            <p:cNvSpPr txBox="1"/>
            <p:nvPr/>
          </p:nvSpPr>
          <p:spPr>
            <a:xfrm>
              <a:off x="4020723" y="2773918"/>
              <a:ext cx="585439" cy="307777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ROS1 </a:t>
              </a: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4245515" y="4005261"/>
              <a:ext cx="9958" cy="3447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 flipH="1">
              <a:off x="4255473" y="3174101"/>
              <a:ext cx="0" cy="345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4279873" y="2114133"/>
              <a:ext cx="9066" cy="5859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94557" y="3611707"/>
              <a:ext cx="924818" cy="307777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 err="1">
                  <a:solidFill>
                    <a:schemeClr val="bg1"/>
                  </a:solidFill>
                </a:rPr>
                <a:t>Crizotinib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00743" y="4446684"/>
              <a:ext cx="910475" cy="307777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 err="1">
                  <a:solidFill>
                    <a:schemeClr val="bg1"/>
                  </a:solidFill>
                </a:rPr>
                <a:t>Ceritinib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34628" y="2693298"/>
            <a:ext cx="1242461" cy="2002014"/>
            <a:chOff x="4786541" y="2138008"/>
            <a:chExt cx="1242461" cy="2002014"/>
          </a:xfrm>
        </p:grpSpPr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5014345" y="2138008"/>
              <a:ext cx="112622" cy="56205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H="1">
              <a:off x="5128995" y="3165017"/>
              <a:ext cx="8625" cy="3542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4836678" y="2764746"/>
              <a:ext cx="1085554" cy="307777"/>
            </a:xfrm>
            <a:prstGeom prst="rect">
              <a:avLst/>
            </a:prstGeom>
            <a:noFill/>
            <a:ln w="38100">
              <a:solidFill>
                <a:srgbClr val="FC7B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BRAF V600E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4786541" y="3616802"/>
              <a:ext cx="1242461" cy="523220"/>
            </a:xfrm>
            <a:prstGeom prst="rect">
              <a:avLst/>
            </a:prstGeom>
            <a:noFill/>
            <a:ln w="38100">
              <a:solidFill>
                <a:srgbClr val="FC7B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Dabrafenib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 +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Trametinib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17851" y="2491061"/>
            <a:ext cx="2395881" cy="1941525"/>
            <a:chOff x="5319209" y="2163499"/>
            <a:chExt cx="2395881" cy="1941525"/>
          </a:xfrm>
        </p:grpSpPr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6616012" y="3163317"/>
              <a:ext cx="0" cy="3559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>
              <a:off x="5319209" y="2163499"/>
              <a:ext cx="869741" cy="4989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6188949" y="2773550"/>
              <a:ext cx="492443" cy="276999"/>
            </a:xfrm>
            <a:prstGeom prst="rect">
              <a:avLst/>
            </a:prstGeom>
            <a:noFill/>
            <a:ln w="38100">
              <a:solidFill>
                <a:srgbClr val="FF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RET</a:t>
              </a:r>
            </a:p>
          </p:txBody>
        </p:sp>
        <p:sp>
          <p:nvSpPr>
            <p:cNvPr id="75" name="Text Box 10"/>
            <p:cNvSpPr txBox="1">
              <a:spLocks noChangeArrowheads="1"/>
            </p:cNvSpPr>
            <p:nvPr/>
          </p:nvSpPr>
          <p:spPr bwMode="auto">
            <a:xfrm>
              <a:off x="6500773" y="3581804"/>
              <a:ext cx="1214317" cy="523220"/>
            </a:xfrm>
            <a:prstGeom prst="rect">
              <a:avLst/>
            </a:prstGeom>
            <a:noFill/>
            <a:ln w="38100">
              <a:solidFill>
                <a:srgbClr val="FF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Cabozantinib</a:t>
              </a:r>
              <a:r>
                <a:rPr lang="en-US" altLang="en-US" sz="14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+mn-lt"/>
                </a:rPr>
                <a:t>Vandetanib</a:t>
              </a:r>
              <a:endParaRPr lang="en-US" alt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08685" y="1623039"/>
            <a:ext cx="1795665" cy="857650"/>
            <a:chOff x="5708685" y="1623039"/>
            <a:chExt cx="1795665" cy="857650"/>
          </a:xfrm>
        </p:grpSpPr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5708685" y="1623039"/>
              <a:ext cx="447363" cy="2798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00817" y="1957469"/>
              <a:ext cx="1303533" cy="523220"/>
            </a:xfrm>
            <a:prstGeom prst="rect">
              <a:avLst/>
            </a:prstGeom>
            <a:noFill/>
            <a:ln w="38100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MET Exon 14 skip mutation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98137" y="2571623"/>
            <a:ext cx="938748" cy="648204"/>
            <a:chOff x="7498137" y="2571623"/>
            <a:chExt cx="938748" cy="648204"/>
          </a:xfrm>
        </p:grpSpPr>
        <p:sp>
          <p:nvSpPr>
            <p:cNvPr id="77" name="Line 31"/>
            <p:cNvSpPr>
              <a:spLocks noChangeShapeType="1"/>
            </p:cNvSpPr>
            <p:nvPr/>
          </p:nvSpPr>
          <p:spPr bwMode="auto">
            <a:xfrm>
              <a:off x="7498137" y="2571623"/>
              <a:ext cx="233632" cy="29583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914377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12067" y="2912050"/>
              <a:ext cx="924818" cy="307777"/>
            </a:xfrm>
            <a:prstGeom prst="rect">
              <a:avLst/>
            </a:prstGeom>
            <a:noFill/>
            <a:ln w="38100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 err="1">
                  <a:solidFill>
                    <a:schemeClr val="bg1"/>
                  </a:solidFill>
                </a:rPr>
                <a:t>Crizotinib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4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College of American Pathologists (</a:t>
            </a:r>
            <a:r>
              <a:rPr lang="en-US" sz="3200" b="1" dirty="0"/>
              <a:t>CAP</a:t>
            </a:r>
            <a:r>
              <a:rPr lang="en-US" sz="3200" b="1" dirty="0">
                <a:solidFill>
                  <a:srgbClr val="FFFF00"/>
                </a:solidFill>
              </a:rPr>
              <a:t>), IASLC, Association for Molecular Pathology (AMP) Working Group Guidelines for NSCLC Testing - Update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2149475"/>
            <a:ext cx="11791949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chemeClr val="bg1"/>
                </a:solidFill>
              </a:rPr>
              <a:t>Which new genes should routinely be tested for alterations in lung cancer?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bg1"/>
                </a:solidFill>
              </a:rPr>
              <a:t>What methods are appropriate for lung cancer testing?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bg1"/>
                </a:solidFill>
              </a:rPr>
              <a:t>Is there a need to test patients with SCC, SCLC, or non-adeno lung cancers?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bg1"/>
                </a:solidFill>
              </a:rPr>
              <a:t>What testing should be performed for patients with a targetable alteration who have progressed following initial response to appropriately targeted therapy?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bg1"/>
                </a:solidFill>
              </a:rPr>
              <a:t>What is the role of testing circulating cell-free DNA (</a:t>
            </a:r>
            <a:r>
              <a:rPr lang="en-US" dirty="0" err="1">
                <a:solidFill>
                  <a:schemeClr val="bg1"/>
                </a:solidFill>
              </a:rPr>
              <a:t>cfDNA</a:t>
            </a:r>
            <a:r>
              <a:rPr lang="en-US" dirty="0">
                <a:solidFill>
                  <a:schemeClr val="bg1"/>
                </a:solidFill>
              </a:rPr>
              <a:t>) in lung cancer management?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00813"/>
            <a:ext cx="9984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Lindeman et al. Updated Molecular Testing Guideline for the Selection of Lung Cancer Patients for Treatment with Targeted Tyrosine Kinase Inhibitors, JTO 2018</a:t>
            </a:r>
          </a:p>
        </p:txBody>
      </p:sp>
    </p:spTree>
    <p:extLst>
      <p:ext uri="{BB962C8B-B14F-4D97-AF65-F5344CB8AC3E}">
        <p14:creationId xmlns:p14="http://schemas.microsoft.com/office/powerpoint/2010/main" val="12090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3D7B0EB9-DA68-4B1E-ACAA-47C123B2F31C}"/>
</file>

<file path=customXml/itemProps2.xml><?xml version="1.0" encoding="utf-8"?>
<ds:datastoreItem xmlns:ds="http://schemas.openxmlformats.org/officeDocument/2006/customXml" ds:itemID="{DE4DD039-FECE-44E4-B056-4881C5071F17}"/>
</file>

<file path=customXml/itemProps3.xml><?xml version="1.0" encoding="utf-8"?>
<ds:datastoreItem xmlns:ds="http://schemas.openxmlformats.org/officeDocument/2006/customXml" ds:itemID="{5D675EBC-FD89-44F4-B1DB-3B59ECFB7F92}"/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1196</Words>
  <Application>Microsoft Macintosh PowerPoint</Application>
  <PresentationFormat>Widescreen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Calibri Light</vt:lpstr>
      <vt:lpstr>ＭＳ Ｐゴシック</vt:lpstr>
      <vt:lpstr>Times New Roman</vt:lpstr>
      <vt:lpstr>Arial</vt:lpstr>
      <vt:lpstr>Office Theme</vt:lpstr>
      <vt:lpstr>Default Design</vt:lpstr>
      <vt:lpstr>1_Default Design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Disclosures</vt:lpstr>
      <vt:lpstr>PowerPoint Presentation</vt:lpstr>
      <vt:lpstr>PowerPoint Presentation</vt:lpstr>
      <vt:lpstr>College of American Pathologists (CAP), IASLC, Association for Molecular Pathology (AMP) Working Group Guidelines for NSCLC Testing - Update 2018</vt:lpstr>
      <vt:lpstr>Testing</vt:lpstr>
      <vt:lpstr>2013 Summary Recommendations that were Upheld</vt:lpstr>
      <vt:lpstr>2017 CAP-IASLC-AMP Update Frontline Testing</vt:lpstr>
      <vt:lpstr>2017 CAP-IASLC-AMP Guidelines</vt:lpstr>
      <vt:lpstr>2017 CAP-IASLC-AMP  Guidelines</vt:lpstr>
      <vt:lpstr>PowerPoint Presentation</vt:lpstr>
      <vt:lpstr>What is the role of testing to select patients for treatment with immunomodulatory therapies?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41</cp:revision>
  <cp:lastPrinted>2018-03-06T19:13:04Z</cp:lastPrinted>
  <dcterms:created xsi:type="dcterms:W3CDTF">2018-02-24T07:14:34Z</dcterms:created>
  <dcterms:modified xsi:type="dcterms:W3CDTF">2018-03-06T19:15:18Z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