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33" r:id="rId4"/>
  </p:sldMasterIdLst>
  <p:notesMasterIdLst>
    <p:notesMasterId r:id="rId29"/>
  </p:notesMasterIdLst>
  <p:handoutMasterIdLst>
    <p:handoutMasterId r:id="rId30"/>
  </p:handoutMasterIdLst>
  <p:sldIdLst>
    <p:sldId id="460" r:id="rId5"/>
    <p:sldId id="451" r:id="rId6"/>
    <p:sldId id="453" r:id="rId7"/>
    <p:sldId id="454" r:id="rId8"/>
    <p:sldId id="322" r:id="rId9"/>
    <p:sldId id="452" r:id="rId10"/>
    <p:sldId id="401" r:id="rId11"/>
    <p:sldId id="444" r:id="rId12"/>
    <p:sldId id="445" r:id="rId13"/>
    <p:sldId id="373" r:id="rId14"/>
    <p:sldId id="447" r:id="rId15"/>
    <p:sldId id="434" r:id="rId16"/>
    <p:sldId id="446" r:id="rId17"/>
    <p:sldId id="448" r:id="rId18"/>
    <p:sldId id="442" r:id="rId19"/>
    <p:sldId id="436" r:id="rId20"/>
    <p:sldId id="438" r:id="rId21"/>
    <p:sldId id="435" r:id="rId22"/>
    <p:sldId id="440" r:id="rId23"/>
    <p:sldId id="441" r:id="rId24"/>
    <p:sldId id="443" r:id="rId25"/>
    <p:sldId id="371" r:id="rId26"/>
    <p:sldId id="449" r:id="rId27"/>
    <p:sldId id="450" r:id="rId2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8422"/>
    <a:srgbClr val="A7D585"/>
    <a:srgbClr val="C3D69B"/>
    <a:srgbClr val="E6B9B8"/>
    <a:srgbClr val="D0D8E8"/>
    <a:srgbClr val="4F81BD"/>
    <a:srgbClr val="E3A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58" autoAdjust="0"/>
    <p:restoredTop sz="95872" autoAdjust="0"/>
  </p:normalViewPr>
  <p:slideViewPr>
    <p:cSldViewPr>
      <p:cViewPr>
        <p:scale>
          <a:sx n="100" d="100"/>
          <a:sy n="100" d="100"/>
        </p:scale>
        <p:origin x="752" y="360"/>
      </p:cViewPr>
      <p:guideLst>
        <p:guide orient="horz" pos="2160"/>
        <p:guide pos="37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1884" y="-1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25" Type="http://schemas.openxmlformats.org/officeDocument/2006/relationships/slide" Target="slides/slide21.xml"/><Relationship Id="rId7" Type="http://schemas.openxmlformats.org/officeDocument/2006/relationships/slide" Target="slides/slide3.xml"/><Relationship Id="rId33" Type="http://schemas.openxmlformats.org/officeDocument/2006/relationships/theme" Target="theme/theme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4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32" Type="http://schemas.openxmlformats.org/officeDocument/2006/relationships/viewProps" Target="viewProps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7" Type="http://schemas.openxmlformats.org/officeDocument/2006/relationships/customXml" Target="../customXml/item3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36" Type="http://schemas.openxmlformats.org/officeDocument/2006/relationships/customXml" Target="../customXml/item2.xml"/><Relationship Id="rId3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30" Type="http://schemas.openxmlformats.org/officeDocument/2006/relationships/handoutMaster" Target="handoutMasters/handout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35" Type="http://schemas.openxmlformats.org/officeDocument/2006/relationships/customXml" Target="../customXml/item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146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C329AB0-7C37-459E-99C0-22F3A97E5DBE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457230D-2802-4558-934D-051E09C218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277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649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C1A67-40F6-3A4F-921F-49F045E455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64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altLang="x-none" dirty="0">
              <a:latin typeface="Arial" charset="0"/>
              <a:ea typeface="msgothic" charset="-128"/>
              <a:cs typeface="ms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5069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86" y="457200"/>
            <a:ext cx="103632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F9ADE-8324-C04F-A183-8E0FED4A005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BED50-E16F-0C4B-B21B-CAF343292C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8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C1A2D-251D-4541-AC01-16C7E45F37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00B8F-D7F4-784B-B10F-389010E0DC3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936F1-86C6-634C-A6B5-E18E4564878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F25B1-FBB8-DF47-8EAB-282F52F119C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3D740-E9F6-5A44-87DF-3FE76D4C5B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7AD5D-7BFE-F847-B1AD-487220D214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04988-1C04-1A47-B314-6225482A12C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5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29C02-CC44-1946-BAB2-4BC6F6EAC53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DD935-6584-BE4F-A371-5F208AC4B4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3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437CF-4C08-6749-A193-12348BC036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5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TP_SlideBackground-YiR_v3fr-bullet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RTP_SlideBackground-ASCO-GI-13_v1fr-Titl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19" y="0"/>
            <a:ext cx="91463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4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62089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9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1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1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"/>
            <a:ext cx="2590800" cy="6489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5" y="1"/>
            <a:ext cx="7569200" cy="6489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  <a:ea typeface="+mn-ea"/>
                <a:cs typeface="+mn-cs"/>
              </a:defRPr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761164"/>
            <a:ext cx="12194117" cy="9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  <a:ea typeface="+mn-ea"/>
                <a:cs typeface="+mn-cs"/>
              </a:defRPr>
            </a:lvl1pPr>
          </a:lstStyle>
          <a:p>
            <a:fld id="{B0B0D587-BCC8-4889-9B5B-0D05E6229AD8}" type="datetimeFigureOut">
              <a:rPr lang="en-US" smtClean="0"/>
              <a:pPr/>
              <a:t>3/6/18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0BF9432-8A9A-43D1-89FA-B72CB8F6D65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761164"/>
            <a:ext cx="12194117" cy="9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24C221-ADEF-4E45-9734-CC6A621AEE6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103632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09F44F-80BD-3D4A-9CC2-9E2D665D7CD3}" type="slidenum"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4587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656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656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656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656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656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505153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505153"/>
          </a:solidFill>
          <a:latin typeface="Arial" pitchFamily="-111" charset="0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505153"/>
          </a:solidFill>
          <a:latin typeface="Arial" pitchFamily="-111" charset="0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505153"/>
          </a:solidFill>
          <a:latin typeface="Arial" pitchFamily="-111" charset="0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505153"/>
          </a:solidFill>
          <a:latin typeface="Arial" pitchFamily="-111" charset="0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RTP_SlideBackground-YiR_v3fr-bulleted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639" y="0"/>
            <a:ext cx="1036272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639" y="1462089"/>
            <a:ext cx="10362724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383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BE0E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BBE0E3"/>
          </a:solidFill>
          <a:latin typeface="Arial" charset="0"/>
          <a:ea typeface="ＭＳ Ｐゴシック" charset="0"/>
          <a:cs typeface="ＭＳ Ｐゴシック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2180493" y="2544640"/>
            <a:ext cx="7410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FFFFFF"/>
                </a:solidFill>
                <a:latin typeface="Arial"/>
                <a:cs typeface="Arial"/>
              </a:rPr>
              <a:t>Please note, these are the </a:t>
            </a: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actual</a:t>
            </a:r>
            <a:b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600" b="1" dirty="0">
                <a:solidFill>
                  <a:srgbClr val="FFFFFF"/>
                </a:solidFill>
                <a:latin typeface="Arial"/>
                <a:cs typeface="Arial"/>
              </a:rPr>
              <a:t>video-recorded proceedings from the </a:t>
            </a: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600" b="1" dirty="0" smtClean="0">
                <a:solidFill>
                  <a:srgbClr val="FFFFFF"/>
                </a:solidFill>
                <a:latin typeface="Arial"/>
                <a:cs typeface="Arial"/>
              </a:rPr>
              <a:t>live </a:t>
            </a:r>
            <a:r>
              <a:rPr lang="en-US" sz="2600" b="1" dirty="0">
                <a:solidFill>
                  <a:srgbClr val="FFFFFF"/>
                </a:solidFill>
                <a:latin typeface="Arial"/>
                <a:cs typeface="Arial"/>
              </a:rPr>
              <a:t>CME event and may include the use of trade names and other raw, unedited content. </a:t>
            </a:r>
            <a:endParaRPr lang="en-US" sz="2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9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85800"/>
            <a:ext cx="7772400" cy="1143000"/>
          </a:xfrm>
          <a:noFill/>
          <a:ln/>
        </p:spPr>
        <p:txBody>
          <a:bodyPr/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DABRAFENIB IN A PATIENT WITH 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BRAF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MUTATION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64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yo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man with BRAF V600E mutated NSCLC</a:t>
            </a:r>
          </a:p>
        </p:txBody>
      </p:sp>
      <p:sp>
        <p:nvSpPr>
          <p:cNvPr id="283654" name="Text Box 6"/>
          <p:cNvSpPr txBox="1">
            <a:spLocks noChangeArrowheads="1"/>
          </p:cNvSpPr>
          <p:nvPr/>
        </p:nvSpPr>
        <p:spPr bwMode="auto">
          <a:xfrm>
            <a:off x="2811462" y="5729287"/>
            <a:ext cx="3436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August 10, 2012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002462" y="5715000"/>
            <a:ext cx="3436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September 19, 2012</a:t>
            </a: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 l="7265" t="32124" r="3846" b="27461"/>
          <a:stretch>
            <a:fillRect/>
          </a:stretch>
        </p:blipFill>
        <p:spPr bwMode="auto">
          <a:xfrm>
            <a:off x="1651000" y="23622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3" cstate="print"/>
          <a:srcRect t="26166" b="27202"/>
          <a:stretch>
            <a:fillRect/>
          </a:stretch>
        </p:blipFill>
        <p:spPr bwMode="auto">
          <a:xfrm>
            <a:off x="6179820" y="2362200"/>
            <a:ext cx="425958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Dabrafenib</a:t>
            </a:r>
            <a:r>
              <a:rPr lang="en-US" dirty="0"/>
              <a:t> as monotherapy in BRAF V600E NSCLC has some benefit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362200"/>
            <a:ext cx="5209320" cy="3868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15400" y="6400800"/>
            <a:ext cx="2944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Planchard</a:t>
            </a:r>
            <a:r>
              <a:rPr lang="en-US" sz="1400" dirty="0"/>
              <a:t> DE et al, Lancet </a:t>
            </a:r>
            <a:r>
              <a:rPr lang="en-US" sz="1400" dirty="0" err="1"/>
              <a:t>Oncol</a:t>
            </a:r>
            <a:r>
              <a:rPr lang="en-US" sz="1400" dirty="0"/>
              <a:t>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5955" y="2828835"/>
            <a:ext cx="4986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Overall response rate (ORR) 33%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4/6 previously untreated patients with response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Median PFS 5.5 months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Median duration of response 9.4 months</a:t>
            </a:r>
          </a:p>
        </p:txBody>
      </p:sp>
    </p:spTree>
    <p:extLst>
      <p:ext uri="{BB962C8B-B14F-4D97-AF65-F5344CB8AC3E}">
        <p14:creationId xmlns:p14="http://schemas.microsoft.com/office/powerpoint/2010/main" val="36359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Dabrafenib</a:t>
            </a:r>
            <a:r>
              <a:rPr lang="en-US" dirty="0"/>
              <a:t> +</a:t>
            </a:r>
            <a:r>
              <a:rPr lang="en-US" dirty="0" err="1"/>
              <a:t>trametinib</a:t>
            </a:r>
            <a:r>
              <a:rPr lang="en-US" dirty="0"/>
              <a:t> in BRAF mutant NSCLC after platinum-based chemotherapy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49" y="2548146"/>
            <a:ext cx="5514295" cy="2557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712465"/>
            <a:ext cx="4495800" cy="24052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00" y="5715000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ORR 63.2%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76470" y="5448887"/>
            <a:ext cx="2449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Median PFS 9.7 months </a:t>
            </a:r>
          </a:p>
          <a:p>
            <a:r>
              <a:rPr lang="en-US" dirty="0"/>
              <a:t>Median DOR 9 months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0" y="6354074"/>
            <a:ext cx="368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Planchard</a:t>
            </a:r>
            <a:r>
              <a:rPr lang="en-US" dirty="0"/>
              <a:t> D et al., Lancet </a:t>
            </a:r>
            <a:r>
              <a:rPr lang="en-US" dirty="0" err="1"/>
              <a:t>Oncol</a:t>
            </a:r>
            <a:r>
              <a:rPr lang="en-US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8027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Dabrafenib</a:t>
            </a:r>
            <a:r>
              <a:rPr lang="en-US" dirty="0"/>
              <a:t> + </a:t>
            </a:r>
            <a:r>
              <a:rPr lang="en-US" dirty="0" err="1"/>
              <a:t>trametinib</a:t>
            </a:r>
            <a:r>
              <a:rPr lang="en-US" dirty="0"/>
              <a:t> in untreated BRAF V600E-mutant NSCLC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09" y="2362200"/>
            <a:ext cx="5792877" cy="3287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67800" y="6400800"/>
            <a:ext cx="2989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Planchard</a:t>
            </a:r>
            <a:r>
              <a:rPr lang="en-US" sz="1400" dirty="0"/>
              <a:t>, DE et al, Lancet </a:t>
            </a:r>
            <a:r>
              <a:rPr lang="en-US" sz="1400" dirty="0" err="1"/>
              <a:t>Oncol</a:t>
            </a:r>
            <a:r>
              <a:rPr lang="en-US" sz="1400" dirty="0"/>
              <a:t>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9952" b="33439"/>
          <a:stretch/>
        </p:blipFill>
        <p:spPr>
          <a:xfrm>
            <a:off x="6553200" y="2362200"/>
            <a:ext cx="5292777" cy="33294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2200" y="571500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ORR 64%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3148" y="5576500"/>
            <a:ext cx="2606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Median PFS 10.9 months </a:t>
            </a:r>
          </a:p>
          <a:p>
            <a:r>
              <a:rPr lang="en-US" dirty="0"/>
              <a:t>Median DOR 10.4 months</a:t>
            </a:r>
          </a:p>
        </p:txBody>
      </p:sp>
    </p:spTree>
    <p:extLst>
      <p:ext uri="{BB962C8B-B14F-4D97-AF65-F5344CB8AC3E}">
        <p14:creationId xmlns:p14="http://schemas.microsoft.com/office/powerpoint/2010/main" val="116551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Dabrafenib</a:t>
            </a:r>
            <a:r>
              <a:rPr lang="en-US" dirty="0"/>
              <a:t> + </a:t>
            </a:r>
            <a:r>
              <a:rPr lang="en-US" dirty="0" err="1"/>
              <a:t>trametinib</a:t>
            </a:r>
            <a:r>
              <a:rPr lang="en-US" dirty="0"/>
              <a:t> standard of care for BRAF V600E mutant NSCLC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Combination therapy approved by the FDA in June 2017</a:t>
            </a:r>
          </a:p>
          <a:p>
            <a:r>
              <a:rPr lang="en-US" dirty="0"/>
              <a:t>NCCN guidelines now recommend 1st line use of combination</a:t>
            </a:r>
          </a:p>
          <a:p>
            <a:r>
              <a:rPr lang="en-US" dirty="0"/>
              <a:t>Newer non-V600 pan-RAF inhibitors are currently in clinical trial</a:t>
            </a:r>
          </a:p>
          <a:p>
            <a:r>
              <a:rPr lang="en-US" dirty="0"/>
              <a:t>Data suggests combination can also be effective in non-V600 BRAF mutations (as ERK signaling is downregulated) </a:t>
            </a:r>
            <a:r>
              <a:rPr lang="en-US" sz="1600" dirty="0" err="1"/>
              <a:t>Neoparast</a:t>
            </a:r>
            <a:r>
              <a:rPr lang="en-US" sz="1600" dirty="0"/>
              <a:t> A et al, </a:t>
            </a:r>
            <a:r>
              <a:rPr lang="en-US" sz="1600" i="1" dirty="0" err="1"/>
              <a:t>Oncotarget</a:t>
            </a:r>
            <a:r>
              <a:rPr lang="en-US" sz="16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4351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1215" y="0"/>
            <a:ext cx="7772400" cy="1143000"/>
          </a:xfrm>
        </p:spPr>
        <p:txBody>
          <a:bodyPr/>
          <a:lstStyle/>
          <a:p>
            <a:r>
              <a:rPr lang="en-US" dirty="0"/>
              <a:t>MET in NSCLC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143000"/>
            <a:ext cx="8763000" cy="4114800"/>
          </a:xfrm>
        </p:spPr>
        <p:txBody>
          <a:bodyPr/>
          <a:lstStyle/>
          <a:p>
            <a:r>
              <a:rPr lang="en-US" dirty="0"/>
              <a:t>Overexpression</a:t>
            </a:r>
          </a:p>
          <a:p>
            <a:r>
              <a:rPr lang="en-US" dirty="0"/>
              <a:t>Activating mutations (1%)</a:t>
            </a:r>
          </a:p>
          <a:p>
            <a:r>
              <a:rPr lang="en-US" dirty="0"/>
              <a:t>Amplification (2-3%)</a:t>
            </a:r>
          </a:p>
          <a:p>
            <a:r>
              <a:rPr lang="en-US" dirty="0"/>
              <a:t>Exon 14 skip mutations (2-4%)</a:t>
            </a:r>
          </a:p>
          <a:p>
            <a:pPr lvl="1"/>
            <a:r>
              <a:rPr lang="en-US" dirty="0"/>
              <a:t>Higher frequency in pulmonary </a:t>
            </a:r>
            <a:r>
              <a:rPr lang="en-US" dirty="0" err="1"/>
              <a:t>sarcomatoid</a:t>
            </a:r>
            <a:r>
              <a:rPr lang="en-US" dirty="0"/>
              <a:t> carcinomas (reported rates of 7-20%)</a:t>
            </a:r>
          </a:p>
          <a:p>
            <a:pPr lvl="1"/>
            <a:r>
              <a:rPr lang="en-US" dirty="0"/>
              <a:t>May occur more frequently in older, smoking patient</a:t>
            </a:r>
          </a:p>
          <a:p>
            <a:pPr lvl="1"/>
            <a:r>
              <a:rPr lang="en-US" b="1" i="1" dirty="0"/>
              <a:t>Frequently co-occur with MET amplification</a:t>
            </a:r>
          </a:p>
          <a:p>
            <a:pPr lvl="1"/>
            <a:r>
              <a:rPr lang="en-US" dirty="0"/>
              <a:t>Frequently co-occur with CDK4 and/or MDM2 amplification exclusive of MET amplification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05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849440" y="381961"/>
            <a:ext cx="9047160" cy="49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pPr algn="ctr"/>
            <a:r>
              <a:rPr lang="en-GB" altLang="x-none" sz="3200" b="1" dirty="0">
                <a:latin typeface="Arial" charset="0"/>
              </a:rPr>
              <a:t>MET splice site mutations resulting in Exon 14 </a:t>
            </a:r>
            <a:r>
              <a:rPr lang="en-GB" altLang="x-none" sz="3200" b="1">
                <a:latin typeface="Arial" charset="0"/>
              </a:rPr>
              <a:t>“skipping”</a:t>
            </a:r>
            <a:endParaRPr lang="en-GB" altLang="x-none" sz="3200" b="1" dirty="0">
              <a:latin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40" y="2258281"/>
            <a:ext cx="7804800" cy="233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195040" y="5972040"/>
            <a:ext cx="4358159" cy="27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msgothic" charset="-128"/>
                <a:cs typeface="msgothic" charset="-128"/>
              </a:defRPr>
            </a:lvl9pPr>
          </a:lstStyle>
          <a:p>
            <a:r>
              <a:rPr lang="en-GB" altLang="x-none" sz="1400" b="1" dirty="0">
                <a:latin typeface="Arial" charset="0"/>
              </a:rPr>
              <a:t>Paik P et al. Cancer </a:t>
            </a:r>
            <a:r>
              <a:rPr lang="en-GB" altLang="x-none" sz="1400" b="1" dirty="0" err="1">
                <a:latin typeface="Arial" charset="0"/>
              </a:rPr>
              <a:t>Discov</a:t>
            </a:r>
            <a:r>
              <a:rPr lang="en-GB" altLang="x-none" sz="1400" b="1" dirty="0">
                <a:latin typeface="Arial" charset="0"/>
              </a:rPr>
              <a:t> 2015;5:842-849</a:t>
            </a:r>
          </a:p>
        </p:txBody>
      </p:sp>
    </p:spTree>
    <p:extLst>
      <p:ext uri="{BB962C8B-B14F-4D97-AF65-F5344CB8AC3E}">
        <p14:creationId xmlns:p14="http://schemas.microsoft.com/office/powerpoint/2010/main" val="12179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04800"/>
            <a:ext cx="7772400" cy="1143000"/>
          </a:xfrm>
        </p:spPr>
        <p:txBody>
          <a:bodyPr/>
          <a:lstStyle/>
          <a:p>
            <a:r>
              <a:rPr lang="en-US" sz="3600" b="1" dirty="0"/>
              <a:t>MET Exon 14 skipping results in activation of downstream signaling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Decreased MET ubiquitination </a:t>
            </a:r>
          </a:p>
          <a:p>
            <a:r>
              <a:rPr lang="en-US" dirty="0"/>
              <a:t>delayed receptor downregulation after stimulation with HGF. </a:t>
            </a:r>
          </a:p>
          <a:p>
            <a:r>
              <a:rPr lang="en-US" dirty="0"/>
              <a:t>Downstream ligand-dependent signaling through MAPK was also prolonged in cells transfected with a </a:t>
            </a:r>
            <a:r>
              <a:rPr lang="en-US" i="1" dirty="0"/>
              <a:t>MET</a:t>
            </a:r>
            <a:r>
              <a:rPr lang="en-US" dirty="0"/>
              <a:t> exon 14 splice variant.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7001" y="6293405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Kong-</a:t>
            </a:r>
            <a:r>
              <a:rPr lang="en-US" dirty="0" err="1"/>
              <a:t>Beltram</a:t>
            </a:r>
            <a:r>
              <a:rPr lang="en-US" dirty="0"/>
              <a:t> M et al., Cancer Res 2006</a:t>
            </a:r>
          </a:p>
        </p:txBody>
      </p:sp>
    </p:spTree>
    <p:extLst>
      <p:ext uri="{BB962C8B-B14F-4D97-AF65-F5344CB8AC3E}">
        <p14:creationId xmlns:p14="http://schemas.microsoft.com/office/powerpoint/2010/main" val="130921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MET alterations in NSCLC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MET amplified tumors and MET Exon 14 skip mutated tumors have reported response to </a:t>
            </a:r>
            <a:r>
              <a:rPr lang="en-US" dirty="0" err="1"/>
              <a:t>crizotinib</a:t>
            </a:r>
            <a:r>
              <a:rPr lang="en-US" dirty="0"/>
              <a:t> </a:t>
            </a:r>
            <a:r>
              <a:rPr lang="en-US" sz="1600" dirty="0"/>
              <a:t>(Frampton GM et al., Cancer Discovery 2015; Paik P et al Cancer Discovery 2015; </a:t>
            </a:r>
            <a:r>
              <a:rPr lang="en-US" sz="1600" dirty="0" err="1"/>
              <a:t>Caparica</a:t>
            </a:r>
            <a:r>
              <a:rPr lang="en-US" sz="1600" dirty="0"/>
              <a:t> R et al., J </a:t>
            </a:r>
            <a:r>
              <a:rPr lang="en-US" sz="1600" dirty="0" err="1"/>
              <a:t>Thorac</a:t>
            </a:r>
            <a:r>
              <a:rPr lang="en-US" sz="1600" dirty="0"/>
              <a:t> </a:t>
            </a:r>
            <a:r>
              <a:rPr lang="en-US" sz="1600" dirty="0" err="1"/>
              <a:t>Oncol</a:t>
            </a:r>
            <a:r>
              <a:rPr lang="en-US" sz="1600" dirty="0"/>
              <a:t> 2017; Jorge SE et al, Lung Cancer 2015)</a:t>
            </a:r>
          </a:p>
          <a:p>
            <a:r>
              <a:rPr lang="en-US" dirty="0"/>
              <a:t>Retrospective analysis suggests potential prolongation of survival with MET TKIs </a:t>
            </a:r>
            <a:r>
              <a:rPr lang="en-US" sz="1600" dirty="0"/>
              <a:t>(</a:t>
            </a:r>
            <a:r>
              <a:rPr lang="en-US" sz="1600" dirty="0" err="1"/>
              <a:t>Awad</a:t>
            </a:r>
            <a:r>
              <a:rPr lang="en-US" sz="1600" dirty="0"/>
              <a:t> MM et al., J </a:t>
            </a:r>
            <a:r>
              <a:rPr lang="en-US" sz="1600" dirty="0" err="1"/>
              <a:t>Clin</a:t>
            </a:r>
            <a:r>
              <a:rPr lang="en-US" sz="1600" dirty="0"/>
              <a:t> </a:t>
            </a:r>
            <a:r>
              <a:rPr lang="en-US" sz="1600" dirty="0" err="1"/>
              <a:t>Oncol</a:t>
            </a:r>
            <a:r>
              <a:rPr lang="en-US" sz="1600" dirty="0"/>
              <a:t> (</a:t>
            </a:r>
            <a:r>
              <a:rPr lang="en-US" sz="1600" dirty="0" err="1"/>
              <a:t>abstr</a:t>
            </a:r>
            <a:r>
              <a:rPr lang="en-US" sz="1600" dirty="0"/>
              <a:t>) 2017)</a:t>
            </a:r>
          </a:p>
        </p:txBody>
      </p:sp>
    </p:spTree>
    <p:extLst>
      <p:ext uri="{BB962C8B-B14F-4D97-AF65-F5344CB8AC3E}">
        <p14:creationId xmlns:p14="http://schemas.microsoft.com/office/powerpoint/2010/main" val="71645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studies of MET-targeted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TKI: </a:t>
            </a:r>
            <a:r>
              <a:rPr lang="en-US" dirty="0" err="1"/>
              <a:t>crizotinib</a:t>
            </a:r>
            <a:r>
              <a:rPr lang="en-US" dirty="0"/>
              <a:t>, </a:t>
            </a:r>
            <a:r>
              <a:rPr lang="en-US" dirty="0" err="1"/>
              <a:t>cabozantinib</a:t>
            </a:r>
            <a:r>
              <a:rPr lang="en-US" dirty="0"/>
              <a:t>, </a:t>
            </a:r>
            <a:r>
              <a:rPr lang="en-US" dirty="0" err="1"/>
              <a:t>savolitinib</a:t>
            </a:r>
            <a:r>
              <a:rPr lang="en-US" dirty="0"/>
              <a:t>, </a:t>
            </a:r>
            <a:r>
              <a:rPr lang="en-US" dirty="0" err="1"/>
              <a:t>capmatinib</a:t>
            </a:r>
            <a:r>
              <a:rPr lang="en-US" dirty="0"/>
              <a:t>, </a:t>
            </a:r>
            <a:r>
              <a:rPr lang="en-US" dirty="0" err="1"/>
              <a:t>glesatinib</a:t>
            </a:r>
            <a:r>
              <a:rPr lang="en-US" dirty="0"/>
              <a:t>, </a:t>
            </a:r>
            <a:r>
              <a:rPr lang="en-US" dirty="0" err="1"/>
              <a:t>tepotinib</a:t>
            </a:r>
            <a:r>
              <a:rPr lang="en-US" dirty="0"/>
              <a:t>, </a:t>
            </a:r>
            <a:r>
              <a:rPr lang="en-US" dirty="0" err="1"/>
              <a:t>merestinib</a:t>
            </a:r>
            <a:endParaRPr lang="en-US" dirty="0"/>
          </a:p>
          <a:p>
            <a:r>
              <a:rPr lang="en-US" dirty="0"/>
              <a:t>Antibodies: </a:t>
            </a:r>
            <a:r>
              <a:rPr lang="en-US" dirty="0" err="1"/>
              <a:t>Emibetuzumab</a:t>
            </a:r>
            <a:r>
              <a:rPr lang="en-US" dirty="0"/>
              <a:t>, </a:t>
            </a:r>
            <a:r>
              <a:rPr lang="en-US" dirty="0" err="1"/>
              <a:t>Sym</a:t>
            </a:r>
            <a:r>
              <a:rPr lang="en-US" dirty="0"/>
              <a:t> 015</a:t>
            </a:r>
          </a:p>
          <a:p>
            <a:r>
              <a:rPr lang="en-US" dirty="0"/>
              <a:t>Antibody-drug conjugates: Abbv399 </a:t>
            </a:r>
          </a:p>
        </p:txBody>
      </p:sp>
    </p:spTree>
    <p:extLst>
      <p:ext uri="{BB962C8B-B14F-4D97-AF65-F5344CB8AC3E}">
        <p14:creationId xmlns:p14="http://schemas.microsoft.com/office/powerpoint/2010/main" val="56303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1295400" y="533400"/>
            <a:ext cx="944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Identification of and treatment for patients with BRAF V600E mutations and MET mutations/amplifications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295400" y="3505200"/>
            <a:ext cx="9448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Leena Gandhi, MD, PhD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Director,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Perlmutter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Cancer Center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Langone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Health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New York University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New York, New York</a:t>
            </a:r>
          </a:p>
        </p:txBody>
      </p:sp>
    </p:spTree>
    <p:extLst>
      <p:ext uri="{BB962C8B-B14F-4D97-AF65-F5344CB8AC3E}">
        <p14:creationId xmlns:p14="http://schemas.microsoft.com/office/powerpoint/2010/main" val="409376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effective therapy comes resistance</a:t>
            </a:r>
            <a:r>
              <a:rPr lang="mr-IN" dirty="0"/>
              <a:t>…</a:t>
            </a:r>
            <a:r>
              <a:rPr lang="en-US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Y1230C mutation associated with resistance to </a:t>
            </a:r>
            <a:r>
              <a:rPr lang="en-US" dirty="0" err="1"/>
              <a:t>crizotinib</a:t>
            </a:r>
            <a:r>
              <a:rPr lang="en-US" dirty="0"/>
              <a:t> </a:t>
            </a:r>
            <a:r>
              <a:rPr lang="en-US" sz="1600" dirty="0"/>
              <a:t>(</a:t>
            </a:r>
            <a:r>
              <a:rPr lang="en-US" sz="1600" dirty="0" err="1"/>
              <a:t>Ou</a:t>
            </a:r>
            <a:r>
              <a:rPr lang="en-US" sz="1600" dirty="0"/>
              <a:t>, SH et al, J </a:t>
            </a:r>
            <a:r>
              <a:rPr lang="en-US" sz="1600" dirty="0" err="1"/>
              <a:t>Thorac</a:t>
            </a:r>
            <a:r>
              <a:rPr lang="en-US" sz="1600" dirty="0"/>
              <a:t> </a:t>
            </a:r>
            <a:r>
              <a:rPr lang="en-US" sz="1600" dirty="0" err="1"/>
              <a:t>Oncol</a:t>
            </a:r>
            <a:r>
              <a:rPr lang="en-US" sz="1600" dirty="0"/>
              <a:t>. 2017)</a:t>
            </a:r>
          </a:p>
          <a:p>
            <a:r>
              <a:rPr lang="en-US" dirty="0"/>
              <a:t>D1228V, Y1248H, D1246N mutation associated with resistance to type I inhibitors (i.e. </a:t>
            </a:r>
            <a:r>
              <a:rPr lang="en-US" dirty="0" err="1"/>
              <a:t>crizotinib</a:t>
            </a:r>
            <a:r>
              <a:rPr lang="en-US" dirty="0"/>
              <a:t>) but not type II inhibitors (those that bind outside of the active site, i.e. </a:t>
            </a:r>
            <a:r>
              <a:rPr lang="en-US" dirty="0" err="1"/>
              <a:t>cabozantinib</a:t>
            </a:r>
            <a:r>
              <a:rPr lang="en-US" dirty="0"/>
              <a:t>, </a:t>
            </a:r>
            <a:r>
              <a:rPr lang="en-US" dirty="0" err="1"/>
              <a:t>glesatinib</a:t>
            </a:r>
            <a:r>
              <a:rPr lang="en-US" dirty="0"/>
              <a:t>) </a:t>
            </a:r>
            <a:r>
              <a:rPr lang="en-US" sz="1600" dirty="0"/>
              <a:t>(Li A-N et al, </a:t>
            </a:r>
            <a:r>
              <a:rPr lang="en-US" sz="1600" dirty="0" err="1"/>
              <a:t>Clin</a:t>
            </a:r>
            <a:r>
              <a:rPr lang="en-US" sz="1600" dirty="0"/>
              <a:t> Cancer Res 2017; </a:t>
            </a:r>
            <a:r>
              <a:rPr lang="en-US" sz="1600" dirty="0" err="1"/>
              <a:t>Bahcall</a:t>
            </a:r>
            <a:r>
              <a:rPr lang="en-US" sz="1600" dirty="0"/>
              <a:t> M et al., Cancer Discovery 2016)</a:t>
            </a:r>
          </a:p>
        </p:txBody>
      </p:sp>
    </p:spTree>
    <p:extLst>
      <p:ext uri="{BB962C8B-B14F-4D97-AF65-F5344CB8AC3E}">
        <p14:creationId xmlns:p14="http://schemas.microsoft.com/office/powerpoint/2010/main" val="174780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46 </a:t>
            </a:r>
            <a:r>
              <a:rPr lang="en-US" dirty="0" err="1"/>
              <a:t>yo</a:t>
            </a:r>
            <a:r>
              <a:rPr lang="en-US" dirty="0"/>
              <a:t> man, 15 </a:t>
            </a:r>
            <a:r>
              <a:rPr lang="en-US" dirty="0" err="1"/>
              <a:t>pk</a:t>
            </a:r>
            <a:r>
              <a:rPr lang="en-US" dirty="0"/>
              <a:t> year smoker</a:t>
            </a:r>
          </a:p>
          <a:p>
            <a:r>
              <a:rPr lang="en-US" dirty="0"/>
              <a:t>Diagnosed with NSCLC, poorly differentiated in late 2010</a:t>
            </a:r>
          </a:p>
          <a:p>
            <a:r>
              <a:rPr lang="en-US" dirty="0"/>
              <a:t>Disease included R lung mass (small), R pleural effusion, mediastinal adenopathy and large R chest wall mass</a:t>
            </a:r>
          </a:p>
          <a:p>
            <a:r>
              <a:rPr lang="en-US" dirty="0"/>
              <a:t>Initial stabilization with chemotherapy with rapid progression of chest wall mass</a:t>
            </a:r>
          </a:p>
          <a:p>
            <a:r>
              <a:rPr lang="en-US" i="1" dirty="0"/>
              <a:t>De novo </a:t>
            </a:r>
            <a:r>
              <a:rPr lang="en-US" dirty="0"/>
              <a:t>MET amplification identified on next-gen sequencing from initial biopsy</a:t>
            </a:r>
          </a:p>
        </p:txBody>
      </p:sp>
    </p:spTree>
    <p:extLst>
      <p:ext uri="{BB962C8B-B14F-4D97-AF65-F5344CB8AC3E}">
        <p14:creationId xmlns:p14="http://schemas.microsoft.com/office/powerpoint/2010/main" val="80894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CRIZOTINIB RESPONSE IN A PATIENT WITH 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DE NOVO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MET AMPLIFICATION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46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yo</a:t>
            </a:r>
            <a:r>
              <a:rPr lang="en-US" dirty="0">
                <a:latin typeface="Arial" pitchFamily="34" charset="0"/>
                <a:cs typeface="Arial" pitchFamily="34" charset="0"/>
              </a:rPr>
              <a:t> man with de novo MET amplification</a:t>
            </a:r>
          </a:p>
        </p:txBody>
      </p:sp>
      <p:pic>
        <p:nvPicPr>
          <p:cNvPr id="283652" name="Picture 4"/>
          <p:cNvPicPr>
            <a:picLocks noChangeAspect="1" noChangeArrowheads="1"/>
          </p:cNvPicPr>
          <p:nvPr/>
        </p:nvPicPr>
        <p:blipFill>
          <a:blip r:embed="rId2" cstate="print"/>
          <a:srcRect l="18370" t="23843" r="24310" b="22424"/>
          <a:stretch>
            <a:fillRect/>
          </a:stretch>
        </p:blipFill>
        <p:spPr bwMode="auto">
          <a:xfrm>
            <a:off x="1558926" y="2590800"/>
            <a:ext cx="4968875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3654" name="Text Box 6"/>
          <p:cNvSpPr txBox="1">
            <a:spLocks noChangeArrowheads="1"/>
          </p:cNvSpPr>
          <p:nvPr/>
        </p:nvSpPr>
        <p:spPr bwMode="auto">
          <a:xfrm>
            <a:off x="2438400" y="5729287"/>
            <a:ext cx="3436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itchFamily="34" charset="0"/>
                <a:cs typeface="Arial" pitchFamily="34" charset="0"/>
              </a:rPr>
              <a:t>August 16, 2011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580189" y="2555876"/>
            <a:ext cx="4041775" cy="3529013"/>
            <a:chOff x="3185" y="1821"/>
            <a:chExt cx="2546" cy="2223"/>
          </a:xfrm>
        </p:grpSpPr>
        <p:pic>
          <p:nvPicPr>
            <p:cNvPr id="2836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23863" t="22424" r="24792" b="17377"/>
            <a:stretch>
              <a:fillRect/>
            </a:stretch>
          </p:blipFill>
          <p:spPr bwMode="auto">
            <a:xfrm>
              <a:off x="3185" y="1821"/>
              <a:ext cx="2546" cy="1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3655" name="Text Box 7"/>
            <p:cNvSpPr txBox="1">
              <a:spLocks noChangeArrowheads="1"/>
            </p:cNvSpPr>
            <p:nvPr/>
          </p:nvSpPr>
          <p:spPr bwMode="auto">
            <a:xfrm>
              <a:off x="3364" y="3811"/>
              <a:ext cx="216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Arial" pitchFamily="34" charset="0"/>
                  <a:cs typeface="Arial" pitchFamily="34" charset="0"/>
                </a:rPr>
                <a:t>October 14, 2011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178640" y="6297612"/>
            <a:ext cx="314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Response continuing as of 2016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10363200" cy="1143000"/>
          </a:xfrm>
        </p:spPr>
        <p:txBody>
          <a:bodyPr/>
          <a:lstStyle/>
          <a:p>
            <a:pPr algn="l"/>
            <a:r>
              <a:rPr lang="en-US" sz="3200" dirty="0"/>
              <a:t>Question 1</a:t>
            </a:r>
            <a:r>
              <a:rPr lang="en-US" sz="3200"/>
              <a:t>. </a:t>
            </a:r>
            <a:br>
              <a:rPr lang="en-US" sz="3200"/>
            </a:br>
            <a:r>
              <a:rPr lang="en-US" sz="3200" dirty="0"/>
              <a:t>Targeted combination therapy against BRAF should be used: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88533"/>
            <a:ext cx="10363200" cy="4114800"/>
          </a:xfrm>
        </p:spPr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en-US" dirty="0"/>
              <a:t>Only in patients who have been previously treated with platinum-doublet chemotherapy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en-US" dirty="0"/>
              <a:t>May be used together with immunotherapy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endParaRPr lang="en-US" dirty="0"/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arenR"/>
            </a:pPr>
            <a:r>
              <a:rPr lang="en-US" dirty="0"/>
              <a:t>Only in patients with V600E mutations as it has no activity against other mutations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arenR"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en-US" dirty="0"/>
              <a:t>In patients with V600E mutations who are untreated or previously treated with other agents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0" y="4953000"/>
            <a:ext cx="10896600" cy="1524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363200" cy="1143000"/>
          </a:xfrm>
        </p:spPr>
        <p:txBody>
          <a:bodyPr/>
          <a:lstStyle/>
          <a:p>
            <a:pPr algn="l"/>
            <a:r>
              <a:rPr lang="en-US" sz="3600" dirty="0"/>
              <a:t>Question 2. </a:t>
            </a:r>
            <a:br>
              <a:rPr lang="en-US" sz="3600" dirty="0"/>
            </a:br>
            <a:r>
              <a:rPr lang="en-US" sz="3600" dirty="0"/>
              <a:t>Patients with MET exon 14 skip mutations: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290" y="1524000"/>
            <a:ext cx="10363200" cy="4114800"/>
          </a:xfrm>
        </p:spPr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en-US" dirty="0"/>
              <a:t>respond to </a:t>
            </a:r>
            <a:r>
              <a:rPr lang="en-US" dirty="0" err="1"/>
              <a:t>crizotinib</a:t>
            </a:r>
            <a:r>
              <a:rPr lang="en-US" dirty="0"/>
              <a:t> and </a:t>
            </a:r>
            <a:r>
              <a:rPr lang="en-US" dirty="0" err="1"/>
              <a:t>ceritinib</a:t>
            </a: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en-US" dirty="0"/>
              <a:t>can respond to a type II inhibitor if they develop a Y1248H mutation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en-US" dirty="0"/>
              <a:t>Will still respond to </a:t>
            </a:r>
            <a:r>
              <a:rPr lang="en-US" dirty="0" err="1"/>
              <a:t>crizotinib</a:t>
            </a:r>
            <a:r>
              <a:rPr lang="en-US" dirty="0"/>
              <a:t> if they develop a Y1248 mutation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lang="en-US" dirty="0"/>
              <a:t>Are a distinct population from those with MET amplification </a:t>
            </a:r>
          </a:p>
        </p:txBody>
      </p:sp>
      <p:sp>
        <p:nvSpPr>
          <p:cNvPr id="4" name="Oval 3"/>
          <p:cNvSpPr/>
          <p:nvPr/>
        </p:nvSpPr>
        <p:spPr>
          <a:xfrm>
            <a:off x="335767" y="2133600"/>
            <a:ext cx="10896600" cy="1524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7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10363200" cy="1143000"/>
          </a:xfrm>
        </p:spPr>
        <p:txBody>
          <a:bodyPr/>
          <a:lstStyle/>
          <a:p>
            <a:r>
              <a:rPr lang="en-US" dirty="0"/>
              <a:t>Patient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0"/>
            <a:ext cx="10363200" cy="4114800"/>
          </a:xfrm>
        </p:spPr>
        <p:txBody>
          <a:bodyPr/>
          <a:lstStyle/>
          <a:p>
            <a:r>
              <a:rPr lang="en-US" dirty="0"/>
              <a:t>46 </a:t>
            </a:r>
            <a:r>
              <a:rPr lang="en-US" dirty="0" err="1"/>
              <a:t>yo</a:t>
            </a:r>
            <a:r>
              <a:rPr lang="en-US" dirty="0"/>
              <a:t> man, 15 </a:t>
            </a:r>
            <a:r>
              <a:rPr lang="en-US" dirty="0" err="1"/>
              <a:t>pk</a:t>
            </a:r>
            <a:r>
              <a:rPr lang="en-US" dirty="0"/>
              <a:t> year smoker</a:t>
            </a:r>
          </a:p>
          <a:p>
            <a:r>
              <a:rPr lang="en-US" dirty="0"/>
              <a:t>Diagnosed with NSCLC, poorly differentiated in late 2010</a:t>
            </a:r>
          </a:p>
          <a:p>
            <a:r>
              <a:rPr lang="en-US" dirty="0"/>
              <a:t>Disease included R lung mass (small), R pleural effusion, mediastinal adenopathy and large R chest wall mass</a:t>
            </a:r>
          </a:p>
          <a:p>
            <a:r>
              <a:rPr lang="en-US" dirty="0"/>
              <a:t>Initial stabilization with chemotherapy with rapid progression of chest wall mass</a:t>
            </a:r>
          </a:p>
          <a:p>
            <a:r>
              <a:rPr lang="en-US" i="1" dirty="0"/>
              <a:t>De novo </a:t>
            </a:r>
            <a:r>
              <a:rPr lang="en-US" dirty="0"/>
              <a:t>MET amplification identified on next-gen sequencing from initial biopsy</a:t>
            </a:r>
          </a:p>
        </p:txBody>
      </p:sp>
    </p:spTree>
    <p:extLst>
      <p:ext uri="{BB962C8B-B14F-4D97-AF65-F5344CB8AC3E}">
        <p14:creationId xmlns:p14="http://schemas.microsoft.com/office/powerpoint/2010/main" val="51812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CRIZOTINIB RESPONSE IN A PATIENT WITH </a:t>
            </a:r>
            <a:r>
              <a:rPr lang="en-US" sz="2800" b="1" i="1" dirty="0">
                <a:latin typeface="Arial" pitchFamily="34" charset="0"/>
                <a:cs typeface="Arial" pitchFamily="34" charset="0"/>
              </a:rPr>
              <a:t>DE NOVO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MET AMPLIFICATION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46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yo</a:t>
            </a:r>
            <a:r>
              <a:rPr lang="en-US" dirty="0">
                <a:latin typeface="Arial" pitchFamily="34" charset="0"/>
                <a:cs typeface="Arial" pitchFamily="34" charset="0"/>
              </a:rPr>
              <a:t> man with de novo MET amplification</a:t>
            </a:r>
          </a:p>
        </p:txBody>
      </p:sp>
      <p:pic>
        <p:nvPicPr>
          <p:cNvPr id="283652" name="Picture 4"/>
          <p:cNvPicPr>
            <a:picLocks noChangeAspect="1" noChangeArrowheads="1"/>
          </p:cNvPicPr>
          <p:nvPr/>
        </p:nvPicPr>
        <p:blipFill>
          <a:blip r:embed="rId2" cstate="print"/>
          <a:srcRect l="18370" t="23843" r="24310" b="22424"/>
          <a:stretch>
            <a:fillRect/>
          </a:stretch>
        </p:blipFill>
        <p:spPr bwMode="auto">
          <a:xfrm>
            <a:off x="1558926" y="2590800"/>
            <a:ext cx="4968875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3654" name="Text Box 6"/>
          <p:cNvSpPr txBox="1">
            <a:spLocks noChangeArrowheads="1"/>
          </p:cNvSpPr>
          <p:nvPr/>
        </p:nvSpPr>
        <p:spPr bwMode="auto">
          <a:xfrm>
            <a:off x="2632966" y="5612090"/>
            <a:ext cx="3436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August 16, 2011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580189" y="2555876"/>
            <a:ext cx="4041775" cy="3433763"/>
            <a:chOff x="3185" y="1821"/>
            <a:chExt cx="2546" cy="2163"/>
          </a:xfrm>
        </p:grpSpPr>
        <p:pic>
          <p:nvPicPr>
            <p:cNvPr id="2836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23863" t="22424" r="24792" b="17377"/>
            <a:stretch>
              <a:fillRect/>
            </a:stretch>
          </p:blipFill>
          <p:spPr bwMode="auto">
            <a:xfrm>
              <a:off x="3185" y="1821"/>
              <a:ext cx="2546" cy="1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3655" name="Text Box 7"/>
            <p:cNvSpPr txBox="1">
              <a:spLocks noChangeArrowheads="1"/>
            </p:cNvSpPr>
            <p:nvPr/>
          </p:nvSpPr>
          <p:spPr bwMode="auto">
            <a:xfrm>
              <a:off x="3421" y="3751"/>
              <a:ext cx="216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October 14, 2011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178640" y="6297612"/>
            <a:ext cx="314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Response continuing as of 2016</a:t>
            </a:r>
          </a:p>
        </p:txBody>
      </p:sp>
    </p:spTree>
    <p:extLst>
      <p:ext uri="{BB962C8B-B14F-4D97-AF65-F5344CB8AC3E}">
        <p14:creationId xmlns:p14="http://schemas.microsoft.com/office/powerpoint/2010/main" val="422618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latin typeface="Arial" pitchFamily="34" charset="0"/>
                <a:cs typeface="Arial" pitchFamily="34" charset="0"/>
              </a:rPr>
              <a:t>Oncogene-Driven Non-Small Cell Lung Cancer: BRAF and c-MET</a:t>
            </a:r>
            <a:br>
              <a:rPr lang="en-US" sz="3200" b="1" dirty="0"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latin typeface="Arial" pitchFamily="34" charset="0"/>
                <a:cs typeface="Arial" pitchFamily="34" charset="0"/>
              </a:rPr>
              <a:t>Leena Gandhi MD PhD</a:t>
            </a:r>
            <a:br>
              <a:rPr lang="en-US" sz="3200" b="1" dirty="0"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latin typeface="Arial" pitchFamily="34" charset="0"/>
                <a:cs typeface="Arial" pitchFamily="34" charset="0"/>
              </a:rPr>
              <a:t>NYU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Perlmutter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Cancer Center</a:t>
            </a:r>
            <a:br>
              <a:rPr lang="en-US" sz="3200" b="1" dirty="0"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latin typeface="Arial" pitchFamily="34" charset="0"/>
                <a:cs typeface="Arial" pitchFamily="34" charset="0"/>
              </a:rPr>
              <a:t>March 3, 2018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828800" y="2590800"/>
          <a:ext cx="812800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5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76400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Advisory Committee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AstraZeneca Pharmaceuticals LP, Genentech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</a:rPr>
                        <a:t>BioOncology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</a:rPr>
                        <a:t>Ignyta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</a:rPr>
                        <a:t>Inc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, Merck,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</a:rPr>
                        <a:t>Syndax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 Pharmaceuticals </a:t>
                      </a:r>
                      <a:r>
                        <a:rPr lang="en-US" sz="2200" b="0" dirty="0" err="1">
                          <a:solidFill>
                            <a:schemeClr val="tx1"/>
                          </a:solidFill>
                        </a:rPr>
                        <a:t>Inc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72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1" y="959382"/>
            <a:ext cx="9144000" cy="918709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TARGETED THERAPY FOR ONCOGENIC DRIVER ALTERATIONS  </a:t>
            </a:r>
          </a:p>
        </p:txBody>
      </p:sp>
      <p:pic>
        <p:nvPicPr>
          <p:cNvPr id="5" name="Picture 13" descr="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607" y="2158587"/>
            <a:ext cx="7190368" cy="325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21607" y="5438002"/>
            <a:ext cx="396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Kris MG, et al. JAMA. 2014 May 21;311(19):1998-2006</a:t>
            </a:r>
          </a:p>
        </p:txBody>
      </p:sp>
      <p:sp>
        <p:nvSpPr>
          <p:cNvPr id="6" name="Rectangle 5"/>
          <p:cNvSpPr/>
          <p:nvPr/>
        </p:nvSpPr>
        <p:spPr>
          <a:xfrm>
            <a:off x="8405843" y="6400801"/>
            <a:ext cx="23663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latin typeface="Arial" pitchFamily="34" charset="0"/>
                <a:cs typeface="Arial" pitchFamily="34" charset="0"/>
              </a:rPr>
              <a:t>Kris MG, et al. JAMA 311:1998 [2014])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5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BRAF mutations in NSCLC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Found in 2-4% of NSCLC </a:t>
            </a:r>
          </a:p>
          <a:p>
            <a:r>
              <a:rPr lang="en-US" dirty="0"/>
              <a:t>Primarily found in adenocarcinoma, but unlike other drivers, a majority of these mutations occur in smokers</a:t>
            </a:r>
          </a:p>
          <a:p>
            <a:r>
              <a:rPr lang="en-US" dirty="0"/>
              <a:t>Approximately 50% are V600E mutations in Exon 15 as are commonly found in melanoma</a:t>
            </a:r>
          </a:p>
          <a:p>
            <a:r>
              <a:rPr lang="en-US" dirty="0"/>
              <a:t>40-50% are non-V600 mutations found in exons 11 and 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286"/>
            <a:ext cx="10363200" cy="1143000"/>
          </a:xfrm>
        </p:spPr>
        <p:txBody>
          <a:bodyPr/>
          <a:lstStyle/>
          <a:p>
            <a:r>
              <a:rPr lang="en-US" dirty="0"/>
              <a:t>BRAF mutations result in downstream activation of MEK-ERK signaling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063" y="1447800"/>
            <a:ext cx="5366610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15400" y="6248400"/>
            <a:ext cx="3058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Cardarella S et al., </a:t>
            </a:r>
            <a:r>
              <a:rPr lang="en-US" sz="1400" dirty="0" err="1"/>
              <a:t>Clin</a:t>
            </a:r>
            <a:r>
              <a:rPr lang="en-US" sz="1400" dirty="0"/>
              <a:t> Cancer Res 2013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23999"/>
            <a:ext cx="4976290" cy="47214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6245423"/>
            <a:ext cx="320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Nguyen-</a:t>
            </a:r>
            <a:r>
              <a:rPr lang="en-US" sz="1400" dirty="0" err="1"/>
              <a:t>Nuc</a:t>
            </a:r>
            <a:r>
              <a:rPr lang="en-US" sz="1400" dirty="0"/>
              <a:t>, T et al., J </a:t>
            </a:r>
            <a:r>
              <a:rPr lang="en-US" sz="1400" dirty="0" err="1"/>
              <a:t>Thorac</a:t>
            </a:r>
            <a:r>
              <a:rPr lang="en-US" sz="1400" dirty="0"/>
              <a:t> </a:t>
            </a:r>
            <a:r>
              <a:rPr lang="en-US" sz="1400" dirty="0" err="1"/>
              <a:t>Oncol</a:t>
            </a:r>
            <a:r>
              <a:rPr lang="en-US" sz="1400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12803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8">
      <a:dk1>
        <a:srgbClr val="808080"/>
      </a:dk1>
      <a:lt1>
        <a:srgbClr val="FFFFFF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808080"/>
        </a:dk1>
        <a:lt1>
          <a:srgbClr val="FFFFFF"/>
        </a:lt1>
        <a:dk2>
          <a:srgbClr val="000099"/>
        </a:dk2>
        <a:lt2>
          <a:srgbClr val="FFFF00"/>
        </a:lt2>
        <a:accent1>
          <a:srgbClr val="00CC99"/>
        </a:accent1>
        <a:accent2>
          <a:srgbClr val="3333CC"/>
        </a:accent2>
        <a:accent3>
          <a:srgbClr val="AAAAC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9" ma:contentTypeDescription="Create a new document." ma:contentTypeScope="" ma:versionID="3f6dff938f4fcdf8da214b7bee4f4390">
  <xsd:schema xmlns:xsd="http://www.w3.org/2001/XMLSchema" xmlns:xs="http://www.w3.org/2001/XMLSchema" xmlns:p="http://schemas.microsoft.com/office/2006/metadata/properties" xmlns:ns2="96f1686b-f877-4eb8-89ab-3a67a5dc2612" xmlns:ns3="b4104d5b-b872-4636-a728-507be7308f43" targetNamespace="http://schemas.microsoft.com/office/2006/metadata/properties" ma:root="true" ma:fieldsID="f0de397315c461ca0fcb209ca18b41e9" ns2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Status" ma:index="16" nillable="true" ma:displayName="Status" ma:internalName="Status">
      <xsd:simpleType>
        <xsd:restriction base="dms:Choice">
          <xsd:enumeration value="Rejected"/>
          <xsd:enumeration value="Approv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</documentManagement>
</p:properties>
</file>

<file path=customXml/itemProps1.xml><?xml version="1.0" encoding="utf-8"?>
<ds:datastoreItem xmlns:ds="http://schemas.openxmlformats.org/officeDocument/2006/customXml" ds:itemID="{ACBA73C1-39AE-44C7-A56B-FFD537267CA3}"/>
</file>

<file path=customXml/itemProps2.xml><?xml version="1.0" encoding="utf-8"?>
<ds:datastoreItem xmlns:ds="http://schemas.openxmlformats.org/officeDocument/2006/customXml" ds:itemID="{7F80614C-BE2C-4976-BD54-495DC8D825B3}"/>
</file>

<file path=customXml/itemProps3.xml><?xml version="1.0" encoding="utf-8"?>
<ds:datastoreItem xmlns:ds="http://schemas.openxmlformats.org/officeDocument/2006/customXml" ds:itemID="{05FD8CD8-A9EB-4BF4-A012-262A30B3056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4132</TotalTime>
  <Words>947</Words>
  <Application>Microsoft Macintosh PowerPoint</Application>
  <PresentationFormat>Widescreen</PresentationFormat>
  <Paragraphs>114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Calibri</vt:lpstr>
      <vt:lpstr>MS PGothic</vt:lpstr>
      <vt:lpstr>ＭＳ Ｐゴシック</vt:lpstr>
      <vt:lpstr>msgothic</vt:lpstr>
      <vt:lpstr>Times</vt:lpstr>
      <vt:lpstr>Times New Roman</vt:lpstr>
      <vt:lpstr>Wingdings</vt:lpstr>
      <vt:lpstr>Arial</vt:lpstr>
      <vt:lpstr>Blank</vt:lpstr>
      <vt:lpstr>1_Blank</vt:lpstr>
      <vt:lpstr>Default Design</vt:lpstr>
      <vt:lpstr>2_Blank Presentation</vt:lpstr>
      <vt:lpstr>PowerPoint Presentation</vt:lpstr>
      <vt:lpstr>PowerPoint Presentation</vt:lpstr>
      <vt:lpstr>Patient Case</vt:lpstr>
      <vt:lpstr>CRIZOTINIB RESPONSE IN A PATIENT WITH DE NOVO MET AMPLIFICATION</vt:lpstr>
      <vt:lpstr>  Oncogene-Driven Non-Small Cell Lung Cancer: BRAF and c-MET   Leena Gandhi MD PhD NYU Perlmutter Cancer Center March 3, 2018</vt:lpstr>
      <vt:lpstr>Disclosures</vt:lpstr>
      <vt:lpstr>TARGETED THERAPY FOR ONCOGENIC DRIVER ALTERATIONS  </vt:lpstr>
      <vt:lpstr>BRAF mutations in NSCLC</vt:lpstr>
      <vt:lpstr>BRAF mutations result in downstream activation of MEK-ERK signaling</vt:lpstr>
      <vt:lpstr>DABRAFENIB IN A PATIENT WITH BRAF  MUTATION</vt:lpstr>
      <vt:lpstr>Dabrafenib as monotherapy in BRAF V600E NSCLC has some benefit</vt:lpstr>
      <vt:lpstr>Dabrafenib +trametinib in BRAF mutant NSCLC after platinum-based chemotherapy</vt:lpstr>
      <vt:lpstr>Dabrafenib + trametinib in untreated BRAF V600E-mutant NSCLC</vt:lpstr>
      <vt:lpstr>Dabrafenib + trametinib standard of care for BRAF V600E mutant NSCLC</vt:lpstr>
      <vt:lpstr>MET in NSCLC</vt:lpstr>
      <vt:lpstr>PowerPoint Presentation</vt:lpstr>
      <vt:lpstr>MET Exon 14 skipping results in activation of downstream signaling</vt:lpstr>
      <vt:lpstr>Treatment of MET alterations in NSCLC</vt:lpstr>
      <vt:lpstr>Ongoing studies of MET-targeted therapy</vt:lpstr>
      <vt:lpstr>With effective therapy comes resistance….</vt:lpstr>
      <vt:lpstr>Patient Case</vt:lpstr>
      <vt:lpstr>CRIZOTINIB RESPONSE IN A PATIENT WITH DE NOVO MET AMPLIFICATION</vt:lpstr>
      <vt:lpstr>Question 1.  Targeted combination therapy against BRAF should be used: </vt:lpstr>
      <vt:lpstr>Question 2.  Patients with MET exon 14 skip mutations:</vt:lpstr>
    </vt:vector>
  </TitlesOfParts>
  <Manager/>
  <Company>Research To Practice</Company>
  <LinksUpToDate>false</LinksUpToDate>
  <SharedDoc>false</SharedDoc>
  <HyperlinkBase/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Microsoft Office User</cp:lastModifiedBy>
  <cp:revision>881</cp:revision>
  <cp:lastPrinted>2018-03-03T02:32:39Z</cp:lastPrinted>
  <dcterms:created xsi:type="dcterms:W3CDTF">2012-10-19T16:46:53Z</dcterms:created>
  <dcterms:modified xsi:type="dcterms:W3CDTF">2018-03-06T19:26:28Z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_AdHocReviewCycleID">
    <vt:i4>0</vt:i4>
  </property>
  <property fmtid="{D5CDD505-2E9C-101B-9397-08002B2CF9AE}" pid="4" name="_EmailSubject">
    <vt:lpwstr>Printer version CME</vt:lpwstr>
  </property>
  <property fmtid="{D5CDD505-2E9C-101B-9397-08002B2CF9AE}" pid="5" name="_AuthorEmail">
    <vt:lpwstr>Kristen_Labbe@DFCI.HARVARD.EDU</vt:lpwstr>
  </property>
  <property fmtid="{D5CDD505-2E9C-101B-9397-08002B2CF9AE}" pid="6" name="_AuthorEmailDisplayName">
    <vt:lpwstr>Labbe, Kristen</vt:lpwstr>
  </property>
  <property fmtid="{D5CDD505-2E9C-101B-9397-08002B2CF9AE}" pid="7" name="_PreviousAdHocReviewCycleID">
    <vt:i4>0</vt:i4>
  </property>
  <property fmtid="{D5CDD505-2E9C-101B-9397-08002B2CF9AE}" pid="8" name="ContentTypeId">
    <vt:lpwstr>0x01010018862A45804C7345BFDE61DA2C172BE7</vt:lpwstr>
  </property>
</Properties>
</file>