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973" r:id="rId2"/>
    <p:sldMasterId id="2147483998" r:id="rId3"/>
  </p:sldMasterIdLst>
  <p:notesMasterIdLst>
    <p:notesMasterId r:id="rId45"/>
  </p:notesMasterIdLst>
  <p:handoutMasterIdLst>
    <p:handoutMasterId r:id="rId46"/>
  </p:handoutMasterIdLst>
  <p:sldIdLst>
    <p:sldId id="685" r:id="rId4"/>
    <p:sldId id="681" r:id="rId5"/>
    <p:sldId id="668" r:id="rId6"/>
    <p:sldId id="677" r:id="rId7"/>
    <p:sldId id="256" r:id="rId8"/>
    <p:sldId id="644" r:id="rId9"/>
    <p:sldId id="464" r:id="rId10"/>
    <p:sldId id="574" r:id="rId11"/>
    <p:sldId id="680" r:id="rId12"/>
    <p:sldId id="615" r:id="rId13"/>
    <p:sldId id="576" r:id="rId14"/>
    <p:sldId id="640" r:id="rId15"/>
    <p:sldId id="620" r:id="rId16"/>
    <p:sldId id="341" r:id="rId17"/>
    <p:sldId id="284" r:id="rId18"/>
    <p:sldId id="661" r:id="rId19"/>
    <p:sldId id="628" r:id="rId20"/>
    <p:sldId id="631" r:id="rId21"/>
    <p:sldId id="629" r:id="rId22"/>
    <p:sldId id="672" r:id="rId23"/>
    <p:sldId id="641" r:id="rId24"/>
    <p:sldId id="610" r:id="rId25"/>
    <p:sldId id="613" r:id="rId26"/>
    <p:sldId id="673" r:id="rId27"/>
    <p:sldId id="670" r:id="rId28"/>
    <p:sldId id="671" r:id="rId29"/>
    <p:sldId id="609" r:id="rId30"/>
    <p:sldId id="637" r:id="rId31"/>
    <p:sldId id="674" r:id="rId32"/>
    <p:sldId id="663" r:id="rId33"/>
    <p:sldId id="665" r:id="rId34"/>
    <p:sldId id="587" r:id="rId35"/>
    <p:sldId id="570" r:id="rId36"/>
    <p:sldId id="572" r:id="rId37"/>
    <p:sldId id="573" r:id="rId38"/>
    <p:sldId id="551" r:id="rId39"/>
    <p:sldId id="598" r:id="rId40"/>
    <p:sldId id="599" r:id="rId41"/>
    <p:sldId id="601" r:id="rId42"/>
    <p:sldId id="645" r:id="rId43"/>
    <p:sldId id="625" r:id="rId4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C1902"/>
    <a:srgbClr val="2B6336"/>
    <a:srgbClr val="000000"/>
    <a:srgbClr val="FF9999"/>
    <a:srgbClr val="FF6600"/>
    <a:srgbClr val="FFFF00"/>
    <a:srgbClr val="E32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5413" autoAdjust="0"/>
  </p:normalViewPr>
  <p:slideViewPr>
    <p:cSldViewPr>
      <p:cViewPr>
        <p:scale>
          <a:sx n="100" d="100"/>
          <a:sy n="100" d="100"/>
        </p:scale>
        <p:origin x="904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5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47" Type="http://schemas.openxmlformats.org/officeDocument/2006/relationships/presProps" Target="presProps.xml"/><Relationship Id="rId21" Type="http://schemas.openxmlformats.org/officeDocument/2006/relationships/slide" Target="slides/slide18.xml"/><Relationship Id="rId50" Type="http://schemas.openxmlformats.org/officeDocument/2006/relationships/tableStyles" Target="tableStyles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29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11" Type="http://schemas.openxmlformats.org/officeDocument/2006/relationships/slide" Target="slides/slide8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2.xml"/><Relationship Id="rId31" Type="http://schemas.openxmlformats.org/officeDocument/2006/relationships/slide" Target="slides/slide2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4" Type="http://schemas.openxmlformats.org/officeDocument/2006/relationships/slide" Target="slides/slide41.xml"/><Relationship Id="rId52" Type="http://schemas.openxmlformats.org/officeDocument/2006/relationships/customXml" Target="../customXml/item2.xml"/><Relationship Id="rId48" Type="http://schemas.openxmlformats.org/officeDocument/2006/relationships/viewProps" Target="view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" Type="http://schemas.openxmlformats.org/officeDocument/2006/relationships/slide" Target="slides/slide1.xml"/><Relationship Id="rId30" Type="http://schemas.openxmlformats.org/officeDocument/2006/relationships/slide" Target="slides/slide27.xml"/><Relationship Id="rId9" Type="http://schemas.openxmlformats.org/officeDocument/2006/relationships/slide" Target="slides/slide6.xml"/><Relationship Id="rId35" Type="http://schemas.openxmlformats.org/officeDocument/2006/relationships/slide" Target="slides/slide32.xml"/><Relationship Id="rId14" Type="http://schemas.openxmlformats.org/officeDocument/2006/relationships/slide" Target="slides/slide11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4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49" Type="http://schemas.openxmlformats.org/officeDocument/2006/relationships/theme" Target="theme/theme1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5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BE1EC3A9-3DEE-4091-9D7E-A7EC68FFB5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9E69E12A-DF9B-4585-A2AE-64BA69B6CB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107B2B95-8535-48BB-903F-3B1CBD3B4B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FBD0CE0C-DD55-47B0-BEEA-9723355995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60375-41A5-3A42-A6E6-A380004E92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28T03:44:56.138"/>
    </inkml:context>
    <inkml:brush xml:id="br0">
      <inkml:brushProperty name="width" value="0.02222" units="cm"/>
      <inkml:brushProperty name="height" value="0.02222" units="cm"/>
    </inkml:brush>
  </inkml:definitions>
  <inkml:trace contextRef="#ctx0" brushRef="#br0">39266 19622 3200,'-17'-36'1536,"13"27"-1408,4 9 1664,0 0-2048,0 0 128,0 0-384,0-4 0,0 4 256,0 7 128,0 6-768,11 5 128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7E68CEE9-1E8D-49C6-9A6C-88D596345D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F39ADA9E-2FFA-45EB-AC9A-257FF5DFC8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xmlns="" id="{C3FFDEB7-B230-49F6-9F50-C0BDD60B30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xmlns="" id="{D4EBE952-94A7-4A56-8BCF-0F64A3C00B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xmlns="" id="{732DCA69-3C49-497A-8847-EF0A8CA2E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261EBE-A52D-9545-BD7E-56CDED52E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2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altLang="en-US" b="1" dirty="0">
              <a:latin typeface="Times New Roman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2B6660-60F6-CF47-AE5A-418F63352C87}" type="slidenum">
              <a:rPr lang="en-US" altLang="en-US">
                <a:ea typeface="ＭＳ Ｐゴシック" charset="-128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704B99D-BB75-3C4B-94E1-FA624F9C524D}" type="slidenum">
              <a:rPr lang="en-US" altLang="en-US">
                <a:latin typeface="Arial" charset="0"/>
              </a:rPr>
              <a:pPr/>
              <a:t>33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69D4E62-83F0-4BBC-8DB2-7DE67499FA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63715C19-D132-D041-98B4-50E2F407FBFC}" type="slidenum">
              <a:rPr lang="en-US" altLang="en-US">
                <a:latin typeface="Arial" charset="0"/>
              </a:rPr>
              <a:pPr/>
              <a:t>40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2F1D4325-9D3B-EC48-8411-F0D03DAA4F95}" type="slidenum">
              <a:rPr lang="en-US" altLang="en-US">
                <a:ea typeface="ＭＳ Ｐゴシック" charset="-128"/>
                <a:cs typeface="Arial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B6EB7A56-B4DF-FB43-BA76-A85774BA9BA7}" type="slidenum">
              <a:rPr lang="en-US" altLang="en-US">
                <a:ea typeface="ＭＳ Ｐゴシック" charset="-128"/>
                <a:cs typeface="Arial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9D944-FE32-D14D-9CDB-B1A7B033D9ED}" type="slidenum">
              <a:rPr lang="en-US" altLang="en-US">
                <a:latin typeface="Calibri" charset="0"/>
                <a:ea typeface="ＭＳ Ｐゴシック" charset="-128"/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Calibri" charset="0"/>
              <a:ea typeface="ＭＳ Ｐゴシック" charset="-128"/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4425" cy="3484562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US" altLang="en-US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9B86804C-8209-6E4D-8A6E-DB2EBBDEC7E5}" type="slidenum">
              <a:rPr lang="en-US" altLang="en-US">
                <a:latin typeface="Arial" charset="0"/>
              </a:rPr>
              <a:pPr/>
              <a:t>14</a:t>
            </a:fld>
            <a:endParaRPr lang="en-US" alt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8500"/>
            <a:ext cx="6191250" cy="34829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1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98C017E2-83CC-8340-9E37-5CD307AC6708}" type="slidenum">
              <a:rPr lang="en-US" altLang="en-US">
                <a:latin typeface="Arial" charset="0"/>
              </a:rPr>
              <a:pPr/>
              <a:t>18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15CE2D7F-9325-DD4C-BCB8-D91704031120}" type="slidenum">
              <a:rPr lang="en-US" altLang="en-US">
                <a:latin typeface="Arial" charset="0"/>
              </a:rPr>
              <a:pPr/>
              <a:t>20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8223AAA-3885-3E4D-9EA1-67C9EE1E25F3}" type="slidenum">
              <a:rPr lang="en-US" altLang="en-US">
                <a:latin typeface="Arial" charset="0"/>
              </a:rPr>
              <a:pPr/>
              <a:t>23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C2B5-B4C6-4F43-88E4-82EDADC2E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26E4-FD43-C646-A24B-58C581DA9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3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3" y="274646"/>
            <a:ext cx="30861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274646"/>
            <a:ext cx="90551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E61F-0DE8-DB4A-A960-E882AEBC1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6096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20800" y="1981200"/>
            <a:ext cx="9550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41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9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6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F6F7-A787-E949-B4F2-DF202AB6C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ADE-8324-C04F-A183-8E0FED4A00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ED50-E16F-0C4B-B21B-CAF343292C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1A2D-251D-4541-AC01-16C7E45F37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0B8F-D7F4-784B-B10F-389010E0D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36F1-86C6-634C-A6B5-E18E45648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25B1-FBB8-DF47-8EAB-282F52F119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D489-02D2-3346-BB91-67DD5F11D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9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D740-E9F6-5A44-87DF-3FE76D4C5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AD5D-7BFE-F847-B1AD-487220D214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988-1C04-1A47-B314-6225482A12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9C02-CC44-1946-BAB2-4BC6F6EAC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D935-6584-BE4F-A371-5F208AC4B4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37CF-4C08-6749-A193-12348BC036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8879-07CC-3743-83FC-B245604D8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3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600206"/>
            <a:ext cx="6070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600206"/>
            <a:ext cx="6070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FCE2-5A4C-8C42-A3E0-4D3215810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2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9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7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1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1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9" cy="3951288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7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1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1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7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DBE1-9DDF-D847-8923-0ADEA2BC2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9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5C99-4059-C245-881A-86BA4335E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4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22D8-903B-FC4E-B3F6-E7F4A7019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8"/>
            <a:ext cx="6815667" cy="5853113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1" indent="0">
              <a:buNone/>
              <a:defRPr sz="800"/>
            </a:lvl5pPr>
            <a:lvl6pPr marL="2032025" indent="0">
              <a:buNone/>
              <a:defRPr sz="800"/>
            </a:lvl6pPr>
            <a:lvl7pPr marL="2438431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D4D5-58E2-ED44-BBC8-3AF0EF6A1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45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7"/>
            </a:lvl4pPr>
            <a:lvl5pPr marL="1625621" indent="0">
              <a:buNone/>
              <a:defRPr sz="1777"/>
            </a:lvl5pPr>
            <a:lvl6pPr marL="2032025" indent="0">
              <a:buNone/>
              <a:defRPr sz="1777"/>
            </a:lvl6pPr>
            <a:lvl7pPr marL="2438431" indent="0">
              <a:buNone/>
              <a:defRPr sz="1777"/>
            </a:lvl7pPr>
            <a:lvl8pPr marL="2844836" indent="0">
              <a:buNone/>
              <a:defRPr sz="1777"/>
            </a:lvl8pPr>
            <a:lvl9pPr marL="3251241" indent="0">
              <a:buNone/>
              <a:defRPr sz="177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1" indent="0">
              <a:buNone/>
              <a:defRPr sz="800"/>
            </a:lvl5pPr>
            <a:lvl6pPr marL="2032025" indent="0">
              <a:buNone/>
              <a:defRPr sz="800"/>
            </a:lvl6pPr>
            <a:lvl7pPr marL="2438431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D063-13A2-424E-8D06-141F8D432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7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57C52-DD48-44F3-879D-4FBBEB5DF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7C3453-B546-4F8E-930C-72325EF87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7D085-8CF5-4493-B1C1-A2CB5E26B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67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15C8B65-D3FC-A447-8045-EEC723F89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2" r:id="rId12"/>
    <p:sldLayoutId id="2147483971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anose="020F0502020204030204" pitchFamily="34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anose="020F0502020204030204" pitchFamily="34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anose="020F0502020204030204" pitchFamily="34" charset="0"/>
        </a:defRPr>
      </a:lvl8pPr>
      <a:lvl9pPr marL="1625621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24C221-ADEF-4E45-9734-CC6A621AEE6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charset="0"/>
              </a:defRPr>
            </a:lvl1pPr>
          </a:lstStyle>
          <a:p>
            <a:pPr eaLnBrk="1" hangingPunct="1">
              <a:defRPr/>
            </a:pPr>
            <a:fld id="{2909F44F-80BD-3D4A-9CC2-9E2D665D7CD3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896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05153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4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0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altLang="en-US" sz="4400" b="1"/>
              <a:t>Impact of Distress in Cancer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371600" y="1295400"/>
            <a:ext cx="99822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en-US" b="1" dirty="0"/>
              <a:t>Associated with: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8C1902"/>
                </a:solidFill>
              </a:rPr>
              <a:t>Poor tolerance </a:t>
            </a:r>
            <a:r>
              <a:rPr lang="en-US" altLang="en-US" b="1" dirty="0"/>
              <a:t>of aversive symptoms (e.g., nausea)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8C1902"/>
                </a:solidFill>
              </a:rPr>
              <a:t>Poor adherence/receipt of definitive cancer </a:t>
            </a:r>
            <a:r>
              <a:rPr lang="en-US" altLang="en-US" b="1" dirty="0" err="1">
                <a:solidFill>
                  <a:srgbClr val="8C1902"/>
                </a:solidFill>
              </a:rPr>
              <a:t>Tx</a:t>
            </a:r>
            <a:r>
              <a:rPr lang="en-US" altLang="en-US" b="1" dirty="0">
                <a:solidFill>
                  <a:srgbClr val="8C1902"/>
                </a:solidFill>
              </a:rPr>
              <a:t>, health behaviors, </a:t>
            </a:r>
            <a:r>
              <a:rPr lang="en-US" altLang="en-US" b="1" dirty="0"/>
              <a:t>and </a:t>
            </a:r>
            <a:r>
              <a:rPr lang="en-US" altLang="en-US" b="1" dirty="0">
                <a:solidFill>
                  <a:srgbClr val="8C1902"/>
                </a:solidFill>
              </a:rPr>
              <a:t>satisfaction</a:t>
            </a:r>
            <a:r>
              <a:rPr lang="en-US" altLang="en-US" b="1" dirty="0"/>
              <a:t> with medical care 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Decreased </a:t>
            </a:r>
            <a:r>
              <a:rPr lang="en-US" altLang="en-US" b="1" dirty="0">
                <a:solidFill>
                  <a:srgbClr val="8C1902"/>
                </a:solidFill>
              </a:rPr>
              <a:t>functioning, family cohesion </a:t>
            </a:r>
            <a:r>
              <a:rPr lang="en-US" altLang="en-US" b="1" dirty="0"/>
              <a:t>and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dirty="0">
                <a:solidFill>
                  <a:srgbClr val="8C1902"/>
                </a:solidFill>
              </a:rPr>
              <a:t>QOL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More </a:t>
            </a:r>
            <a:r>
              <a:rPr lang="en-US" altLang="en-US" b="1" dirty="0">
                <a:solidFill>
                  <a:srgbClr val="8C1902"/>
                </a:solidFill>
              </a:rPr>
              <a:t>cognitive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/>
              <a:t>and </a:t>
            </a:r>
            <a:r>
              <a:rPr lang="en-US" altLang="en-US" b="1" dirty="0">
                <a:solidFill>
                  <a:srgbClr val="8C1902"/>
                </a:solidFill>
              </a:rPr>
              <a:t>somatic complaints </a:t>
            </a:r>
            <a:r>
              <a:rPr lang="en-US" altLang="en-US" b="1" dirty="0"/>
              <a:t>(e.g., pain, fatigue, sexual dysfunction) 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Longer </a:t>
            </a:r>
            <a:r>
              <a:rPr lang="en-US" altLang="en-US" b="1">
                <a:solidFill>
                  <a:srgbClr val="8C1902"/>
                </a:solidFill>
              </a:rPr>
              <a:t>hospital lengths of stay, </a:t>
            </a:r>
            <a:r>
              <a:rPr lang="en-US" altLang="en-US" b="1"/>
              <a:t>higher</a:t>
            </a:r>
            <a:r>
              <a:rPr lang="en-US" altLang="en-US" b="1">
                <a:solidFill>
                  <a:schemeClr val="hlink"/>
                </a:solidFill>
              </a:rPr>
              <a:t> </a:t>
            </a:r>
            <a:r>
              <a:rPr lang="en-US" altLang="en-US" b="1">
                <a:solidFill>
                  <a:srgbClr val="8C1902"/>
                </a:solidFill>
              </a:rPr>
              <a:t>health care utilization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Frequent </a:t>
            </a:r>
            <a:r>
              <a:rPr lang="en-US" altLang="en-US" b="1" dirty="0"/>
              <a:t>requests for </a:t>
            </a:r>
            <a:r>
              <a:rPr lang="en-US" altLang="en-US" b="1" dirty="0">
                <a:solidFill>
                  <a:srgbClr val="8C1902"/>
                </a:solidFill>
              </a:rPr>
              <a:t>hastened death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Increased risk of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dirty="0">
                <a:solidFill>
                  <a:srgbClr val="8C1902"/>
                </a:solidFill>
              </a:rPr>
              <a:t>suicide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Likely </a:t>
            </a:r>
            <a:r>
              <a:rPr lang="en-US" altLang="en-US" b="1" dirty="0">
                <a:solidFill>
                  <a:srgbClr val="8C1902"/>
                </a:solidFill>
              </a:rPr>
              <a:t>impaired immune function </a:t>
            </a:r>
            <a:r>
              <a:rPr lang="en-US" altLang="en-US" b="1" dirty="0"/>
              <a:t>and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dirty="0">
                <a:solidFill>
                  <a:srgbClr val="8C1902"/>
                </a:solidFill>
              </a:rPr>
              <a:t>higher mortality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C721ADA5-1814-4DC5-8E5D-2A5223A80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0663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56" b="1" dirty="0">
                <a:latin typeface="Arial" panose="020B0604020202020204" pitchFamily="34" charset="0"/>
                <a:cs typeface="Arial" panose="020B0604020202020204" pitchFamily="34" charset="0"/>
              </a:rPr>
              <a:t>Mental Health Conditions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56" b="1" dirty="0">
                <a:latin typeface="Arial" panose="020B0604020202020204" pitchFamily="34" charset="0"/>
                <a:cs typeface="Arial" panose="020B0604020202020204" pitchFamily="34" charset="0"/>
              </a:rPr>
              <a:t>Before &amp; After Cancer </a:t>
            </a:r>
            <a:r>
              <a:rPr lang="en-US" altLang="en-US" sz="3556" b="1" dirty="0" err="1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  <a:r>
              <a:rPr lang="en-US" altLang="en-US" sz="355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xmlns="" id="{0427CD60-53A0-4A16-B4F7-BDD3F8813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6291263"/>
            <a:ext cx="2514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422" dirty="0">
                <a:latin typeface="Arial" panose="020B0604020202020204" pitchFamily="34" charset="0"/>
                <a:cs typeface="Arial" panose="020B0604020202020204" pitchFamily="34" charset="0"/>
              </a:rPr>
              <a:t>Lu et al. JAMA Oncol 2016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68425"/>
            <a:ext cx="65532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82575"/>
            <a:ext cx="10363200" cy="1524000"/>
          </a:xfrm>
          <a:noFill/>
        </p:spPr>
        <p:txBody>
          <a:bodyPr/>
          <a:lstStyle/>
          <a:p>
            <a:r>
              <a:rPr lang="en-US" altLang="en-US" sz="4000" b="1"/>
              <a:t>Association between Schizophrenia and Cancer</a:t>
            </a:r>
            <a:br>
              <a:rPr lang="en-US" altLang="en-US" sz="4000" b="1"/>
            </a:br>
            <a:r>
              <a:rPr lang="en-US" altLang="en-US" sz="3600" b="1"/>
              <a:t>Relative to Persons w/o Schizophrenia</a:t>
            </a:r>
            <a:endParaRPr lang="en-US" altLang="en-US" sz="4000" b="1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4225"/>
            <a:ext cx="91440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50641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791200" y="62484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Crump et al, Am J Psychiatry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3D523F9E-A95A-479D-97E6-38981AF2E4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425450"/>
            <a:ext cx="8382000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911" b="1" dirty="0"/>
              <a:t>Suicide rates by tumor site </a:t>
            </a:r>
          </a:p>
        </p:txBody>
      </p:sp>
      <p:graphicFrame>
        <p:nvGraphicFramePr>
          <p:cNvPr id="75936" name="Group 160"/>
          <p:cNvGraphicFramePr>
            <a:graphicFrameLocks noGrp="1"/>
          </p:cNvGraphicFramePr>
          <p:nvPr/>
        </p:nvGraphicFramePr>
        <p:xfrm>
          <a:off x="1905000" y="1524000"/>
          <a:ext cx="8686800" cy="4648202"/>
        </p:xfrm>
        <a:graphic>
          <a:graphicData uri="http://schemas.openxmlformats.org/drawingml/2006/table">
            <a:tbl>
              <a:tblPr/>
              <a:tblGrid>
                <a:gridCol w="5429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Group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Rate</a:t>
                      </a:r>
                      <a:r>
                        <a:rPr kumimoji="0" lang="en-US" altLang="en-US" sz="29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SMR</a:t>
                      </a:r>
                      <a:r>
                        <a:rPr kumimoji="0" lang="en-US" altLang="en-US" sz="29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US General Population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15.8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SEER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32.4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2.06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Lung &amp; Bronchus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81.7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5.74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Stomach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71.7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4.68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Oral cavity &amp; Oropharynx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53.1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3.66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8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Larynx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46.8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2.83</a:t>
                      </a:r>
                    </a:p>
                  </a:txBody>
                  <a:tcPr marT="40642" marB="40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397" name="Text Box 158"/>
          <p:cNvSpPr txBox="1">
            <a:spLocks noChangeArrowheads="1"/>
          </p:cNvSpPr>
          <p:nvPr/>
        </p:nvSpPr>
        <p:spPr bwMode="auto">
          <a:xfrm>
            <a:off x="2286000" y="6003925"/>
            <a:ext cx="640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30000">
                <a:ea typeface="Arial" charset="0"/>
                <a:cs typeface="Arial" charset="0"/>
              </a:rPr>
              <a:t>1</a:t>
            </a:r>
            <a:r>
              <a:rPr lang="en-US" altLang="en-US" sz="1600">
                <a:ea typeface="Arial" charset="0"/>
                <a:cs typeface="Arial" charset="0"/>
              </a:rPr>
              <a:t>Per 100,000 person-years	</a:t>
            </a:r>
            <a:r>
              <a:rPr lang="en-US" altLang="en-US" sz="1600" baseline="30000">
                <a:ea typeface="Arial" charset="0"/>
                <a:cs typeface="Arial" charset="0"/>
              </a:rPr>
              <a:t>2</a:t>
            </a:r>
            <a:r>
              <a:rPr lang="en-US" altLang="en-US" sz="1600">
                <a:ea typeface="Arial" charset="0"/>
                <a:cs typeface="Arial" charset="0"/>
              </a:rPr>
              <a:t>SMR=Standardized Mortality Ratio</a:t>
            </a:r>
          </a:p>
        </p:txBody>
      </p:sp>
      <p:sp>
        <p:nvSpPr>
          <p:cNvPr id="12327" name="TextBox 4">
            <a:extLst>
              <a:ext uri="{FF2B5EF4-FFF2-40B4-BE49-F238E27FC236}">
                <a16:creationId xmlns:a16="http://schemas.microsoft.com/office/drawing/2014/main" xmlns="" id="{5E449DF1-983F-4331-B2DF-8CC6CD9B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6324600"/>
            <a:ext cx="4640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777" dirty="0">
                <a:cs typeface="Arial" panose="020B0604020202020204" pitchFamily="34" charset="0"/>
              </a:rPr>
              <a:t>Misono, Weiss, Fann, et al, J </a:t>
            </a:r>
            <a:r>
              <a:rPr lang="en-US" altLang="en-US" sz="1777" dirty="0" err="1">
                <a:cs typeface="Arial" panose="020B0604020202020204" pitchFamily="34" charset="0"/>
              </a:rPr>
              <a:t>Clin</a:t>
            </a:r>
            <a:r>
              <a:rPr lang="en-US" altLang="en-US" sz="1777" dirty="0">
                <a:cs typeface="Arial" panose="020B0604020202020204" pitchFamily="34" charset="0"/>
              </a:rPr>
              <a:t> Oncol 2008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F790A1D4-1C19-4264-B965-66823161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911" b="1"/>
              <a:t>Suicide rates after cancer diagnosis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357563" y="1646238"/>
            <a:ext cx="9144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ahoma" charset="0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968375" y="1219200"/>
          <a:ext cx="9437688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r:id="rId4" imgW="5476875" imgH="4010025" progId="Excel.Chart.8">
                  <p:embed/>
                </p:oleObj>
              </mc:Choice>
              <mc:Fallback>
                <p:oleObj r:id="rId4" imgW="5476875" imgH="401002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79" t="28572" r="16501" b="10928"/>
                      <a:stretch>
                        <a:fillRect/>
                      </a:stretch>
                    </p:blipFill>
                    <p:spPr bwMode="auto">
                      <a:xfrm>
                        <a:off x="968375" y="1219200"/>
                        <a:ext cx="9437688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743200" y="4114800"/>
            <a:ext cx="7239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xmlns="" id="{DF6BA000-0577-40A3-B731-757BB0A7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388620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44" b="1" dirty="0">
                <a:solidFill>
                  <a:srgbClr val="E32803"/>
                </a:solidFill>
                <a:latin typeface="Tahoma" panose="020B0604030504040204" pitchFamily="34" charset="0"/>
              </a:rPr>
              <a:t>Gen Pop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44" b="1" dirty="0">
                <a:solidFill>
                  <a:srgbClr val="E32803"/>
                </a:solidFill>
                <a:latin typeface="Tahoma" panose="020B0604030504040204" pitchFamily="34" charset="0"/>
              </a:rPr>
              <a:t>16.7</a:t>
            </a:r>
          </a:p>
        </p:txBody>
      </p:sp>
      <p:sp>
        <p:nvSpPr>
          <p:cNvPr id="13319" name="TextBox 4">
            <a:extLst>
              <a:ext uri="{FF2B5EF4-FFF2-40B4-BE49-F238E27FC236}">
                <a16:creationId xmlns:a16="http://schemas.microsoft.com/office/drawing/2014/main" xmlns="" id="{F00F4379-5846-430E-8597-4E6686EF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143625"/>
            <a:ext cx="4640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777" dirty="0">
                <a:cs typeface="Arial" panose="020B0604020202020204" pitchFamily="34" charset="0"/>
              </a:rPr>
              <a:t>Misono, Weiss, Fann, et al, J </a:t>
            </a:r>
            <a:r>
              <a:rPr lang="en-US" altLang="en-US" sz="1777" dirty="0" err="1">
                <a:cs typeface="Arial" panose="020B0604020202020204" pitchFamily="34" charset="0"/>
              </a:rPr>
              <a:t>Clin</a:t>
            </a:r>
            <a:r>
              <a:rPr lang="en-US" altLang="en-US" sz="1777" dirty="0">
                <a:cs typeface="Arial" panose="020B0604020202020204" pitchFamily="34" charset="0"/>
              </a:rPr>
              <a:t> Oncol 2008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2F30FD4D-4371-4C7C-AA12-EE9EBB36B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556" b="1" dirty="0"/>
              <a:t>Transitions that may bring increased vulnerability to distress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1524000" y="1600200"/>
            <a:ext cx="9753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32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32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dirty="0"/>
              <a:t>		</a:t>
            </a:r>
            <a:r>
              <a:rPr lang="en-US" altLang="en-US" sz="1600" b="1" dirty="0"/>
              <a:t>Diagnosis		</a:t>
            </a:r>
            <a:r>
              <a:rPr lang="en-US" altLang="en-US" sz="1600" b="1" dirty="0">
                <a:solidFill>
                  <a:srgbClr val="C00000"/>
                </a:solidFill>
              </a:rPr>
              <a:t>Completion</a:t>
            </a:r>
            <a:r>
              <a:rPr lang="en-US" altLang="en-US" sz="1600" b="1" dirty="0"/>
              <a:t>	Recurrence,	   Advancing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b="1" dirty="0"/>
              <a:t>		of		</a:t>
            </a:r>
            <a:r>
              <a:rPr lang="en-US" altLang="en-US" sz="1600" b="1" dirty="0">
                <a:solidFill>
                  <a:srgbClr val="C00000"/>
                </a:solidFill>
              </a:rPr>
              <a:t>of</a:t>
            </a:r>
            <a:r>
              <a:rPr lang="en-US" altLang="en-US" sz="1600" b="1" dirty="0"/>
              <a:t>		Progression of	   Disease,	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b="1" dirty="0"/>
              <a:t>		Cancer		</a:t>
            </a:r>
            <a:r>
              <a:rPr lang="en-US" altLang="en-US" sz="1600" b="1" dirty="0">
                <a:solidFill>
                  <a:srgbClr val="C00000"/>
                </a:solidFill>
              </a:rPr>
              <a:t>Treatment</a:t>
            </a:r>
            <a:r>
              <a:rPr lang="en-US" altLang="en-US" sz="1600" b="1" dirty="0"/>
              <a:t>		Disease		   Hospice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b="1" dirty="0"/>
              <a:t>High		Initial		Surveillance,	Palliative	          	End of Life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b="1" dirty="0"/>
              <a:t>Risk		Treatment		Survivorship	Treatment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b="1" dirty="0"/>
              <a:t>(e.g., BRCA)	course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600" dirty="0"/>
          </a:p>
          <a:p>
            <a:pPr algn="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dirty="0"/>
              <a:t>		Adapted from McCormick &amp; Conley 1995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524000" y="3352800"/>
            <a:ext cx="8610600" cy="304800"/>
            <a:chOff x="425" y="1745"/>
            <a:chExt cx="5809" cy="178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blackGray">
            <a:xfrm flipV="1">
              <a:off x="425" y="1745"/>
              <a:ext cx="1363" cy="17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7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blackGray">
            <a:xfrm flipV="1">
              <a:off x="2634" y="1745"/>
              <a:ext cx="688" cy="17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B0487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7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blackGray">
            <a:xfrm flipV="1">
              <a:off x="1779" y="1745"/>
              <a:ext cx="464" cy="17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7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blackGray">
            <a:xfrm flipV="1">
              <a:off x="2214" y="1745"/>
              <a:ext cx="426" cy="17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7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blackGray">
            <a:xfrm flipV="1">
              <a:off x="4502" y="1745"/>
              <a:ext cx="691" cy="178"/>
            </a:xfrm>
            <a:prstGeom prst="rect">
              <a:avLst/>
            </a:prstGeom>
            <a:gradFill rotWithShape="0">
              <a:gsLst>
                <a:gs pos="0">
                  <a:srgbClr val="B0487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7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blackGray">
            <a:xfrm flipV="1">
              <a:off x="5182" y="1745"/>
              <a:ext cx="557" cy="17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7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blackGray">
            <a:xfrm flipV="1">
              <a:off x="5678" y="1745"/>
              <a:ext cx="556" cy="17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600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7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blackGray">
            <a:xfrm flipV="1">
              <a:off x="3314" y="1745"/>
              <a:ext cx="1189" cy="178"/>
            </a:xfrm>
            <a:prstGeom prst="rect">
              <a:avLst/>
            </a:prstGeom>
            <a:solidFill>
              <a:srgbClr val="B048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1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7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7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ahoma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/>
              <a:t>Distress in Lung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6BC333-67DF-4C9B-A700-4D8E2162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/>
          <a:lstStyle/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Lung cancer patients have more </a:t>
            </a:r>
            <a:r>
              <a:rPr lang="en-US" sz="3200" dirty="0">
                <a:solidFill>
                  <a:srgbClr val="C00000"/>
                </a:solidFill>
              </a:rPr>
              <a:t>unmet supportive care needs </a:t>
            </a:r>
            <a:r>
              <a:rPr lang="en-US" sz="3200" dirty="0"/>
              <a:t>than other cancer patients (16 vs. 11) (Li &amp; Girgis, 2006)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C00000"/>
                </a:solidFill>
              </a:rPr>
              <a:t>&gt;90% wanted supportive care </a:t>
            </a:r>
            <a:r>
              <a:rPr lang="en-US" sz="3200" dirty="0"/>
              <a:t>(Sanders et al, 2010)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C00000"/>
                </a:solidFill>
              </a:rPr>
              <a:t>Distress strongly associated with HRQOL </a:t>
            </a:r>
            <a:r>
              <a:rPr lang="en-US" sz="3200" dirty="0"/>
              <a:t>(Sarna et al, 2002)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Strong </a:t>
            </a:r>
            <a:r>
              <a:rPr lang="en-US" sz="3200" dirty="0">
                <a:solidFill>
                  <a:srgbClr val="C00000"/>
                </a:solidFill>
              </a:rPr>
              <a:t>stigma &amp; blame </a:t>
            </a:r>
            <a:r>
              <a:rPr lang="en-US" sz="3200" dirty="0"/>
              <a:t>associated with lung cancer</a:t>
            </a:r>
          </a:p>
          <a:p>
            <a:pPr marL="660408" lvl="1" indent="-254003">
              <a:buFont typeface="Arial" panose="020B0604020202020204" pitchFamily="34" charset="0"/>
              <a:buChar char="–"/>
              <a:defRPr/>
            </a:pPr>
            <a:r>
              <a:rPr lang="en-US" sz="3200" dirty="0"/>
              <a:t>Leading to </a:t>
            </a:r>
            <a:r>
              <a:rPr lang="en-US" sz="3200" dirty="0">
                <a:solidFill>
                  <a:srgbClr val="C00000"/>
                </a:solidFill>
              </a:rPr>
              <a:t>anxiety &amp; depression</a:t>
            </a:r>
          </a:p>
          <a:p>
            <a:pPr marL="304808" indent="-254003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C00000"/>
                </a:solidFill>
              </a:rPr>
              <a:t>Anxiety associated with decreased survival in stage III NSCLC </a:t>
            </a:r>
            <a:r>
              <a:rPr lang="en-US" sz="3200" dirty="0"/>
              <a:t>(</a:t>
            </a:r>
            <a:r>
              <a:rPr lang="en-US" sz="3200" dirty="0" err="1"/>
              <a:t>Vodermaier</a:t>
            </a:r>
            <a:r>
              <a:rPr lang="en-US" sz="3200" dirty="0"/>
              <a:t> et al, 2017)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/>
              <a:t>Depression in Lung Cancer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C00000"/>
                </a:solidFill>
              </a:rPr>
              <a:t>Prevalence 13-50% in various studies</a:t>
            </a:r>
          </a:p>
          <a:p>
            <a:pPr lvl="1">
              <a:lnSpc>
                <a:spcPct val="80000"/>
              </a:lnSpc>
            </a:pPr>
            <a:r>
              <a:rPr lang="en-US" altLang="en-US" sz="2800"/>
              <a:t>More prevalent in advanced stages</a:t>
            </a:r>
          </a:p>
          <a:p>
            <a:pPr lvl="1">
              <a:lnSpc>
                <a:spcPct val="80000"/>
              </a:lnSpc>
            </a:pPr>
            <a:r>
              <a:rPr lang="en-US" altLang="en-US" sz="2800"/>
              <a:t>Risk factors</a:t>
            </a:r>
          </a:p>
          <a:p>
            <a:pPr lvl="2">
              <a:lnSpc>
                <a:spcPct val="80000"/>
              </a:lnSpc>
            </a:pPr>
            <a:r>
              <a:rPr lang="en-US" altLang="en-US" sz="2400"/>
              <a:t>Functional impairment		- Advanced stage</a:t>
            </a:r>
          </a:p>
          <a:p>
            <a:pPr lvl="2">
              <a:lnSpc>
                <a:spcPct val="80000"/>
              </a:lnSpc>
            </a:pPr>
            <a:r>
              <a:rPr lang="en-US" altLang="en-US" sz="2400"/>
              <a:t>Symptom burden / fatigue		- Lower social support</a:t>
            </a:r>
          </a:p>
          <a:p>
            <a:pPr lvl="2">
              <a:lnSpc>
                <a:spcPct val="80000"/>
              </a:lnSpc>
            </a:pPr>
            <a:r>
              <a:rPr lang="en-US" altLang="en-US" sz="2400"/>
              <a:t>Lower education			- Female sex</a:t>
            </a:r>
          </a:p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C00000"/>
                </a:solidFill>
              </a:rPr>
              <a:t>Increased rates with chemotherapy, interferon, menopause</a:t>
            </a:r>
          </a:p>
          <a:p>
            <a:pPr lvl="1">
              <a:lnSpc>
                <a:spcPct val="80000"/>
              </a:lnSpc>
            </a:pPr>
            <a:r>
              <a:rPr lang="en-US" altLang="en-US" sz="2800"/>
              <a:t>Effects of proinflammatory cytokines (IL-1, IL-6), estrogen</a:t>
            </a:r>
          </a:p>
          <a:p>
            <a:pPr>
              <a:lnSpc>
                <a:spcPct val="80000"/>
              </a:lnSpc>
            </a:pPr>
            <a:r>
              <a:rPr lang="en-US" altLang="en-US">
                <a:ea typeface="ＭＳ Ｐゴシック" charset="-128"/>
              </a:rPr>
              <a:t>Differentiate from ‘</a:t>
            </a:r>
            <a:r>
              <a:rPr lang="en-US" altLang="en-US" b="1">
                <a:solidFill>
                  <a:srgbClr val="C00000"/>
                </a:solidFill>
                <a:ea typeface="ＭＳ Ｐゴシック" charset="-128"/>
              </a:rPr>
              <a:t>Demoralization</a:t>
            </a:r>
            <a:r>
              <a:rPr lang="en-US" altLang="en-US">
                <a:ea typeface="ＭＳ Ｐゴシック" charset="-128"/>
              </a:rPr>
              <a:t>’ - Characterized by “various degrees of helplessness, confusion and subjective incompetence” to adversity</a:t>
            </a:r>
            <a:endParaRPr lang="en-US" altLang="en-US" b="1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C00000"/>
                </a:solidFill>
              </a:rPr>
              <a:t>Depression is under-recognized in cancer patients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2667000" y="6278563"/>
            <a:ext cx="891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/>
              <a:t>Hopwwod &amp; Stephens, 2000; Uchitomi et al, 2003; Walker et al,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3"/>
          <p:cNvSpPr>
            <a:spLocks noChangeArrowheads="1"/>
          </p:cNvSpPr>
          <p:nvPr/>
        </p:nvSpPr>
        <p:spPr bwMode="auto">
          <a:xfrm>
            <a:off x="3609975" y="2057400"/>
            <a:ext cx="4886325" cy="838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charset="0"/>
            </a:endParaRP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1638300" y="3733800"/>
            <a:ext cx="2743200" cy="76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Times New Roman" charset="0"/>
              </a:rPr>
              <a:t>Physical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2838450" y="5257800"/>
            <a:ext cx="2743200" cy="76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Times New Roman" charset="0"/>
              </a:rPr>
              <a:t>Behavioral</a:t>
            </a:r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6181725" y="5257800"/>
            <a:ext cx="2743200" cy="76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Times New Roman" charset="0"/>
              </a:rPr>
              <a:t>Emotional</a:t>
            </a:r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7810500" y="3810000"/>
            <a:ext cx="2743200" cy="76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Times New Roman" charset="0"/>
              </a:rPr>
              <a:t>Cognitive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4552950" y="2133600"/>
            <a:ext cx="3065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C00000"/>
                </a:solidFill>
                <a:latin typeface="Times New Roman" charset="0"/>
              </a:rPr>
              <a:t>Anxiety</a:t>
            </a:r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H="1">
            <a:off x="4638675" y="3124200"/>
            <a:ext cx="1371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6010275" y="3124200"/>
            <a:ext cx="1457325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>
            <a:off x="4210050" y="3124200"/>
            <a:ext cx="1800225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6010275" y="3124200"/>
            <a:ext cx="2057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Rectangle 2"/>
          <p:cNvSpPr txBox="1">
            <a:spLocks noChangeArrowheads="1"/>
          </p:cNvSpPr>
          <p:nvPr/>
        </p:nvSpPr>
        <p:spPr bwMode="auto">
          <a:xfrm>
            <a:off x="609600" y="46672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60400" indent="-25400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016000" indent="-2032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422400" indent="-2032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indent="-2032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indent="-203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indent="-203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indent="-203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indent="-203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/>
              <a:t>Components of Anxiety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/>
              <a:t>Cancer Worry During Survivorship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xmlns="" id="{E82A7168-3DEC-4A0E-9A82-656A27A72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4" indent="-30480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45" b="1" dirty="0">
                <a:solidFill>
                  <a:srgbClr val="C00000"/>
                </a:solidFill>
              </a:rPr>
              <a:t>Vulnerability</a:t>
            </a:r>
          </a:p>
          <a:p>
            <a:pPr marL="660408" lvl="1" indent="-254003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Risk of recurrence</a:t>
            </a:r>
          </a:p>
          <a:p>
            <a:pPr marL="304804" indent="-30480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45" b="1" dirty="0">
                <a:solidFill>
                  <a:srgbClr val="C00000"/>
                </a:solidFill>
              </a:rPr>
              <a:t>Controllability</a:t>
            </a:r>
          </a:p>
          <a:p>
            <a:pPr marL="660408" lvl="1" indent="-254003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Future risk and preventive measures</a:t>
            </a:r>
          </a:p>
          <a:p>
            <a:pPr marL="304804" indent="-30480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45" b="1" dirty="0">
                <a:solidFill>
                  <a:srgbClr val="C00000"/>
                </a:solidFill>
              </a:rPr>
              <a:t>Threat/Interference</a:t>
            </a:r>
          </a:p>
          <a:p>
            <a:pPr marL="660408" lvl="1" indent="-254003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Anticipated dangerousness of outcome</a:t>
            </a:r>
          </a:p>
          <a:p>
            <a:pPr marL="304804" indent="-30480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45" b="1" dirty="0">
                <a:solidFill>
                  <a:srgbClr val="C00000"/>
                </a:solidFill>
              </a:rPr>
              <a:t>Coping</a:t>
            </a:r>
            <a:r>
              <a:rPr lang="en-US" altLang="en-US" sz="2845" dirty="0"/>
              <a:t> </a:t>
            </a:r>
          </a:p>
          <a:p>
            <a:pPr marL="660408" lvl="1" indent="-254003">
              <a:lnSpc>
                <a:spcPct val="9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Ability to cope with recurrence</a:t>
            </a:r>
          </a:p>
        </p:txBody>
      </p:sp>
      <p:sp>
        <p:nvSpPr>
          <p:cNvPr id="24580" name="Line 3"/>
          <p:cNvSpPr>
            <a:spLocks noChangeShapeType="1"/>
          </p:cNvSpPr>
          <p:nvPr/>
        </p:nvSpPr>
        <p:spPr bwMode="auto">
          <a:xfrm>
            <a:off x="9058275" y="2608263"/>
            <a:ext cx="9525" cy="2359025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7696200" y="3733800"/>
            <a:ext cx="31242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6705600" y="3919538"/>
            <a:ext cx="2133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</a:rPr>
              <a:t>Controllability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7577138" y="2105025"/>
            <a:ext cx="2828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2060"/>
                </a:solidFill>
              </a:rPr>
              <a:t>Predictability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7648575" y="5072063"/>
            <a:ext cx="3000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Unpredictability</a:t>
            </a: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9667875" y="3916363"/>
            <a:ext cx="2524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Uncontrollability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914400" y="533400"/>
            <a:ext cx="1021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Update on clinical research on </a:t>
            </a:r>
            <a:br>
              <a:rPr lang="en-US" sz="36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the management of psychiatric/psychologic issues in lung cancer management; </a:t>
            </a:r>
            <a:br>
              <a:rPr lang="en-US" sz="36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case discussions 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3505200"/>
            <a:ext cx="944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Jesse R </a:t>
            </a:r>
            <a:r>
              <a:rPr lang="en-US" sz="2000" b="1" dirty="0" err="1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Fann</a:t>
            </a:r>
            <a:r>
              <a:rPr lang="en-US" sz="2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, MD, MPH</a:t>
            </a:r>
          </a:p>
          <a:p>
            <a:pPr algn="ctr"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Director, Psychiatry and Psychology Service </a:t>
            </a:r>
          </a:p>
          <a:p>
            <a:pPr algn="ctr"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Seattle Cancer Care Alliance</a:t>
            </a:r>
          </a:p>
          <a:p>
            <a:pPr algn="ctr"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Clinical Research Division</a:t>
            </a:r>
          </a:p>
          <a:p>
            <a:pPr algn="ctr"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Fred Hutchinson Cancer Research Center</a:t>
            </a:r>
          </a:p>
          <a:p>
            <a:pPr algn="ctr"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Professor, Department of Psychiatry and Behavioral Sciences</a:t>
            </a:r>
          </a:p>
          <a:p>
            <a:pPr algn="ctr"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University of Washington</a:t>
            </a:r>
          </a:p>
          <a:p>
            <a:pPr algn="ctr"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Seattle, Washington</a:t>
            </a:r>
          </a:p>
        </p:txBody>
      </p:sp>
    </p:spTree>
    <p:extLst>
      <p:ext uri="{BB962C8B-B14F-4D97-AF65-F5344CB8AC3E}">
        <p14:creationId xmlns:p14="http://schemas.microsoft.com/office/powerpoint/2010/main" val="12235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3911" b="1" dirty="0"/>
              <a:t>Screening for Depression &amp; Anxiety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8610600" cy="42973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04804" indent="-304804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8C1902"/>
                </a:solidFill>
              </a:rPr>
              <a:t>Depression:  PHQ-2 </a:t>
            </a:r>
            <a:r>
              <a:rPr lang="en-US" altLang="en-US" sz="3200" b="1" dirty="0">
                <a:solidFill>
                  <a:srgbClr val="8C1902"/>
                </a:solidFill>
                <a:sym typeface="Wingdings" panose="05000000000000000000" pitchFamily="2" charset="2"/>
              </a:rPr>
              <a:t> PHQ-9</a:t>
            </a:r>
            <a:r>
              <a:rPr lang="en-US" altLang="en-US" sz="3200" dirty="0">
                <a:solidFill>
                  <a:srgbClr val="8C1902"/>
                </a:solidFill>
              </a:rPr>
              <a:t>  </a:t>
            </a:r>
          </a:p>
          <a:p>
            <a:pPr marL="304804" indent="-304804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8C1902"/>
                </a:solidFill>
              </a:rPr>
              <a:t>Anxiety:  GAD-2 </a:t>
            </a:r>
            <a:r>
              <a:rPr lang="en-US" altLang="en-US" sz="3200" b="1" dirty="0">
                <a:solidFill>
                  <a:srgbClr val="8C1902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3200" b="1" dirty="0">
                <a:solidFill>
                  <a:srgbClr val="8C1902"/>
                </a:solidFill>
              </a:rPr>
              <a:t>GAD-7</a:t>
            </a:r>
          </a:p>
          <a:p>
            <a:pPr marL="660408" lvl="1" indent="-254003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3200" dirty="0"/>
              <a:t>Good sensitivity for Generalized Anxiety Disorder, Panic Disorder, Social Anxiety, PTSD </a:t>
            </a:r>
          </a:p>
          <a:p>
            <a:pPr marL="304804" indent="-304804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srgbClr val="8C1902"/>
                </a:solidFill>
              </a:rPr>
              <a:t>Primary Care PTSD screen (PC-PTSD):</a:t>
            </a:r>
            <a:r>
              <a:rPr lang="en-US" altLang="en-US" sz="3200" dirty="0">
                <a:solidFill>
                  <a:srgbClr val="8C1902"/>
                </a:solidFill>
              </a:rPr>
              <a:t> </a:t>
            </a:r>
            <a:r>
              <a:rPr lang="en-US" altLang="en-US" sz="3200" dirty="0"/>
              <a:t>4 items</a:t>
            </a:r>
          </a:p>
          <a:p>
            <a:pPr marL="660408" lvl="1" indent="-254003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3200" dirty="0"/>
              <a:t>Follow positive screens with PCL-5 (PTSD Checklist)</a:t>
            </a:r>
          </a:p>
          <a:p>
            <a:pPr marL="304804" indent="-304804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45" dirty="0"/>
              <a:t>Available in multiple languages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400800" y="6213475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/>
              <a:t>Andersen et al, 2014; Kroenke et al, 2007</a:t>
            </a:r>
          </a:p>
        </p:txBody>
      </p:sp>
      <p:pic>
        <p:nvPicPr>
          <p:cNvPr id="25605" name="Picture 4" descr="Screen Cli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24000"/>
            <a:ext cx="281281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altLang="en-US" sz="4000" b="1"/>
              <a:t>Treatment Approaches that we know </a:t>
            </a:r>
            <a:r>
              <a:rPr lang="en-US" altLang="en-US" sz="4000" b="1" i="1" u="sng"/>
              <a:t>Don’t Work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A083AE77-F149-4DEC-9484-3CEF2340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524000"/>
            <a:ext cx="9753600" cy="5029200"/>
          </a:xfrm>
        </p:spPr>
        <p:txBody>
          <a:bodyPr/>
          <a:lstStyle/>
          <a:p>
            <a:pPr marL="304804" indent="-30480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b="1" u="sng" dirty="0"/>
              <a:t>Screening</a:t>
            </a:r>
            <a:r>
              <a:rPr lang="en-US" altLang="en-US" sz="3200" b="1" dirty="0"/>
              <a:t> without a system to </a:t>
            </a:r>
            <a:r>
              <a:rPr lang="en-US" altLang="en-US" sz="3200" b="1" dirty="0">
                <a:solidFill>
                  <a:srgbClr val="C00000"/>
                </a:solidFill>
              </a:rPr>
              <a:t>ensure access to evidence-based treatment</a:t>
            </a:r>
          </a:p>
          <a:p>
            <a:pPr marL="304804" indent="-30480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b="1" u="sng" dirty="0"/>
              <a:t>Referral</a:t>
            </a:r>
            <a:r>
              <a:rPr lang="en-US" altLang="en-US" sz="3200" b="1" dirty="0"/>
              <a:t> to specialty care without close </a:t>
            </a:r>
            <a:r>
              <a:rPr lang="en-US" altLang="en-US" sz="3200" b="1" dirty="0">
                <a:solidFill>
                  <a:srgbClr val="C00000"/>
                </a:solidFill>
              </a:rPr>
              <a:t>coordination</a:t>
            </a:r>
            <a:r>
              <a:rPr lang="en-US" altLang="en-US" sz="3200" b="1" dirty="0"/>
              <a:t> and </a:t>
            </a:r>
            <a:r>
              <a:rPr lang="en-US" altLang="en-US" sz="3200" b="1" dirty="0">
                <a:solidFill>
                  <a:srgbClr val="C00000"/>
                </a:solidFill>
              </a:rPr>
              <a:t>follow-up</a:t>
            </a:r>
          </a:p>
          <a:p>
            <a:pPr marL="304804" indent="-304804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b="1" u="sng" dirty="0"/>
              <a:t>Co-location</a:t>
            </a:r>
            <a:r>
              <a:rPr lang="en-US" altLang="en-US" sz="3200" b="1" dirty="0"/>
              <a:t> of behavioral health specialists without </a:t>
            </a:r>
            <a:r>
              <a:rPr lang="en-US" altLang="en-US" sz="3200" b="1" dirty="0">
                <a:solidFill>
                  <a:srgbClr val="C00000"/>
                </a:solidFill>
              </a:rPr>
              <a:t>a system for tracking outcomes </a:t>
            </a:r>
            <a:r>
              <a:rPr lang="en-US" altLang="en-US" sz="3200" b="1" dirty="0"/>
              <a:t>and</a:t>
            </a:r>
            <a:r>
              <a:rPr lang="en-US" altLang="en-US" sz="3200" b="1" dirty="0">
                <a:solidFill>
                  <a:srgbClr val="C00000"/>
                </a:solidFill>
              </a:rPr>
              <a:t> treatment adjustments</a:t>
            </a:r>
            <a:endParaRPr lang="en-US" altLang="en-US" sz="3200" b="1" dirty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845" b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845" b="1" i="1" dirty="0">
                <a:solidFill>
                  <a:srgbClr val="C00000"/>
                </a:solidFill>
              </a:rPr>
              <a:t>Patients ‘fall through the cracks’ or stay on ineffective treatments for too long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657600" y="624840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/>
              <a:t>Carlson et al, J Clin Oncol 2010; Hollingworth et al, J Clin Oncol 2013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3194"/>
            <a:ext cx="8516937" cy="536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265113" y="134937"/>
            <a:ext cx="11582400" cy="63658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Meta-Analysis of Pharmacological Therapy in Cancer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8810625" y="4784350"/>
            <a:ext cx="1489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Tahoma" charset="0"/>
              </a:rPr>
              <a:t>SMD = -0.58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46B87542-6734-4066-B10A-B81D11801B13}"/>
                  </a:ext>
                </a:extLst>
              </p14:cNvPr>
              <p14:cNvContentPartPr/>
              <p14:nvPr/>
            </p14:nvContentPartPr>
            <p14:xfrm>
              <a:off x="13001509" y="5304156"/>
              <a:ext cx="8000" cy="1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46B87542-6734-4066-B10A-B81D11801B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97509" y="5300214"/>
                <a:ext cx="15636" cy="25446"/>
              </a:xfrm>
              <a:prstGeom prst="rect">
                <a:avLst/>
              </a:prstGeom>
            </p:spPr>
          </p:pic>
        </mc:Fallback>
      </mc:AlternateContent>
      <p:sp>
        <p:nvSpPr>
          <p:cNvPr id="16390" name="TextBox 7">
            <a:extLst>
              <a:ext uri="{FF2B5EF4-FFF2-40B4-BE49-F238E27FC236}">
                <a16:creationId xmlns:a16="http://schemas.microsoft.com/office/drawing/2014/main" xmlns="" id="{7AD461A1-AEF9-4224-8C80-DE10F478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5" y="5304156"/>
            <a:ext cx="2644775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44">
                <a:latin typeface="Tahoma" panose="020B0604030504040204" pitchFamily="34" charset="0"/>
              </a:rPr>
              <a:t>Li et al, Psycho-Oncology 2017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8FF277DF-21CE-483E-8678-C8D65D843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423696"/>
            <a:ext cx="2844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44" dirty="0">
                <a:latin typeface="Tahoma" panose="020B0604030504040204" pitchFamily="34" charset="0"/>
              </a:rPr>
              <a:t>Li et al, Psycho-Oncology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61" y="914401"/>
            <a:ext cx="6484877" cy="576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158322"/>
            <a:ext cx="11277600" cy="568325"/>
          </a:xfrm>
        </p:spPr>
        <p:txBody>
          <a:bodyPr/>
          <a:lstStyle/>
          <a:p>
            <a:r>
              <a:rPr lang="en-US" altLang="en-US" sz="4000" b="1">
                <a:solidFill>
                  <a:srgbClr val="002060"/>
                </a:solidFill>
              </a:rPr>
              <a:t>Meta-Analysis of Psychological Therapy in Cancer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924006" y="4041532"/>
            <a:ext cx="1490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Tahoma" charset="0"/>
              </a:rPr>
              <a:t>SMD = -1.40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7924006" y="5295657"/>
            <a:ext cx="203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Tahoma" charset="0"/>
              </a:rPr>
              <a:t>SMD = -0.27, NS</a:t>
            </a:r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xmlns="" id="{6F8BE2D9-92EF-4883-8FC7-C83012AD2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835650"/>
            <a:ext cx="2430463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44">
                <a:latin typeface="Tahoma" panose="020B0604030504040204" pitchFamily="34" charset="0"/>
              </a:rPr>
              <a:t>Li et al, Psycho-Oncology 2017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79DB932E-7FD5-4DF1-B510-AF018C81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063" y="6477000"/>
            <a:ext cx="2844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44" dirty="0">
                <a:latin typeface="Tahoma" panose="020B0604030504040204" pitchFamily="34" charset="0"/>
              </a:rPr>
              <a:t>Li et al, Psycho-Oncology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E2AA9-8597-4430-AAEF-2A637537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911" b="1" dirty="0"/>
              <a:t>Psychosocial Interventions that show promise in Lung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8FCB6A-353F-49D7-9C83-C58AB761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sz="2845" b="1" dirty="0">
                <a:solidFill>
                  <a:srgbClr val="8C1902"/>
                </a:solidFill>
              </a:rPr>
              <a:t>Cognitive behavioral therapy, Problem Solving Therapy </a:t>
            </a:r>
            <a:r>
              <a:rPr lang="en-US" sz="2845" dirty="0"/>
              <a:t>– depression, anxiety, dyspnea, stigma, QOL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sz="2845" b="1" dirty="0">
                <a:solidFill>
                  <a:srgbClr val="8C1902"/>
                </a:solidFill>
              </a:rPr>
              <a:t>Psycho-education, Supportive Therapy</a:t>
            </a:r>
            <a:r>
              <a:rPr lang="en-US" sz="2845" dirty="0">
                <a:solidFill>
                  <a:srgbClr val="8C1902"/>
                </a:solidFill>
              </a:rPr>
              <a:t> </a:t>
            </a:r>
            <a:r>
              <a:rPr lang="en-US" sz="2845" dirty="0"/>
              <a:t>– self-confidence, managing symptoms &amp; side effects, depression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sz="2845" b="1" dirty="0">
                <a:solidFill>
                  <a:srgbClr val="8C1902"/>
                </a:solidFill>
              </a:rPr>
              <a:t>Mind-body interventions </a:t>
            </a:r>
            <a:r>
              <a:rPr lang="en-US" sz="2845" dirty="0"/>
              <a:t>(e.g., mindfulness-based stress reduction, yoga, tai-chi) – anxiety, depression, distress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sz="2845" b="1" dirty="0">
                <a:solidFill>
                  <a:srgbClr val="8C1902"/>
                </a:solidFill>
              </a:rPr>
              <a:t>Exercise Training</a:t>
            </a:r>
            <a:r>
              <a:rPr lang="en-US" sz="2845" dirty="0">
                <a:solidFill>
                  <a:srgbClr val="8C1902"/>
                </a:solidFill>
              </a:rPr>
              <a:t> </a:t>
            </a:r>
            <a:r>
              <a:rPr lang="en-US" sz="2845" dirty="0"/>
              <a:t>– anxiety, depression, well-being, physical symptoms, 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endParaRPr lang="en-US" sz="2845" dirty="0"/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sz="2845" dirty="0"/>
              <a:t>Including caregivers may strengthen effectiveness, small sample sizes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029200" y="62484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/>
              <a:t>Lehto 2017; Rueda et al, 2011; Wlaker et al, 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Oval 2">
            <a:extLst>
              <a:ext uri="{FF2B5EF4-FFF2-40B4-BE49-F238E27FC236}">
                <a16:creationId xmlns:a16="http://schemas.microsoft.com/office/drawing/2014/main" xmlns="" id="{206D12DC-7B10-4E4A-B256-6D5E397D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19400"/>
            <a:ext cx="3479800" cy="304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>
              <a:latin typeface="Tahoma" panose="020B0604030504040204" pitchFamily="34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title" idx="4294967295"/>
          </p:nvPr>
        </p:nvSpPr>
        <p:spPr>
          <a:xfrm>
            <a:off x="2362200" y="152400"/>
            <a:ext cx="8305800" cy="12954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>
                <a:latin typeface="Arial" charset="0"/>
                <a:ea typeface="Arial" charset="0"/>
                <a:cs typeface="Arial" charset="0"/>
              </a:rPr>
              <a:t>Traditional Referral Model</a:t>
            </a:r>
          </a:p>
        </p:txBody>
      </p:sp>
      <p:sp>
        <p:nvSpPr>
          <p:cNvPr id="32772" name="Oval 4"/>
          <p:cNvSpPr>
            <a:spLocks noGrp="1" noChangeArrowheads="1"/>
          </p:cNvSpPr>
          <p:nvPr>
            <p:ph type="body" idx="4294967295"/>
          </p:nvPr>
        </p:nvSpPr>
        <p:spPr>
          <a:xfrm>
            <a:off x="2232025" y="2819400"/>
            <a:ext cx="2895600" cy="2667000"/>
          </a:xfrm>
          <a:prstGeom prst="ellipse">
            <a:avLst/>
          </a:prstGeom>
          <a:solidFill>
            <a:srgbClr val="92D050">
              <a:alpha val="63136"/>
            </a:srgbClr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>
                <a:latin typeface="Arial" charset="0"/>
                <a:ea typeface="Arial" charset="0"/>
                <a:cs typeface="Arial" charset="0"/>
              </a:rPr>
              <a:t>Psycho-social Oncology Service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400" b="1">
              <a:latin typeface="Times New Roman" charset="0"/>
            </a:endParaRPr>
          </a:p>
        </p:txBody>
      </p:sp>
      <p:sp>
        <p:nvSpPr>
          <p:cNvPr id="32773" name="AutoShape 5"/>
          <p:cNvSpPr>
            <a:spLocks noChangeAspect="1" noChangeArrowheads="1"/>
          </p:cNvSpPr>
          <p:nvPr/>
        </p:nvSpPr>
        <p:spPr bwMode="auto">
          <a:xfrm rot="10800000">
            <a:off x="2819400" y="1365250"/>
            <a:ext cx="5548313" cy="1377950"/>
          </a:xfrm>
          <a:prstGeom prst="curvedUpArrow">
            <a:avLst>
              <a:gd name="adj1" fmla="val 41272"/>
              <a:gd name="adj2" fmla="val 147862"/>
              <a:gd name="adj3" fmla="val 358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7251700" y="3505200"/>
            <a:ext cx="2032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ea typeface="Arial" charset="0"/>
                <a:cs typeface="Arial" charset="0"/>
              </a:rPr>
              <a:t>Oncology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ea typeface="Arial" charset="0"/>
                <a:cs typeface="Arial" charset="0"/>
              </a:rPr>
              <a:t>Team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i="1"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Arial" charset="0"/>
                <a:cs typeface="Arial" charset="0"/>
              </a:rPr>
              <a:t>Oncologist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Arial" charset="0"/>
                <a:cs typeface="Arial" charset="0"/>
              </a:rPr>
              <a:t>APP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ea typeface="Arial" charset="0"/>
                <a:cs typeface="Arial" charset="0"/>
              </a:rPr>
              <a:t>Nurse Case Mgr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7381875" y="2828925"/>
            <a:ext cx="19050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848600" y="2819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848600" y="28956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  <a:ea typeface="Arial" charset="0"/>
                <a:cs typeface="Arial" charset="0"/>
              </a:rPr>
              <a:t>CRISIS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81200" y="628650"/>
            <a:ext cx="8229600" cy="1012825"/>
          </a:xfrm>
        </p:spPr>
        <p:txBody>
          <a:bodyPr/>
          <a:lstStyle/>
          <a:p>
            <a:r>
              <a:rPr lang="en-US" altLang="en-US" sz="4000" b="1" dirty="0"/>
              <a:t>Distress &amp; Cancer</a:t>
            </a: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727200" y="1668463"/>
          <a:ext cx="7924800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Chart" r:id="rId3" imgW="7772400" imgH="4114728" progId="MSGraph.Chart.8">
                  <p:embed followColorScheme="full"/>
                </p:oleObj>
              </mc:Choice>
              <mc:Fallback>
                <p:oleObj name="Chart" r:id="rId3" imgW="7772400" imgH="4114728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668463"/>
                        <a:ext cx="7924800" cy="413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4">
            <a:extLst>
              <a:ext uri="{FF2B5EF4-FFF2-40B4-BE49-F238E27FC236}">
                <a16:creationId xmlns:a16="http://schemas.microsoft.com/office/drawing/2014/main" xmlns="" id="{4BD71921-E57A-48ED-8E12-D824E223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5935663"/>
            <a:ext cx="2940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77">
                <a:latin typeface="Arial" panose="020B0604020202020204" pitchFamily="34" charset="0"/>
                <a:cs typeface="Arial" panose="020B0604020202020204" pitchFamily="34" charset="0"/>
              </a:rPr>
              <a:t>Derogatis et al, JAMA 1983</a:t>
            </a:r>
          </a:p>
        </p:txBody>
      </p:sp>
      <p:sp>
        <p:nvSpPr>
          <p:cNvPr id="33797" name="Oval 7"/>
          <p:cNvSpPr>
            <a:spLocks noChangeArrowheads="1"/>
          </p:cNvSpPr>
          <p:nvPr/>
        </p:nvSpPr>
        <p:spPr bwMode="auto">
          <a:xfrm>
            <a:off x="3627438" y="2819400"/>
            <a:ext cx="1524000" cy="976313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charset="0"/>
                <a:ea typeface="Arial" charset="0"/>
                <a:cs typeface="Arial" charset="0"/>
              </a:rPr>
              <a:t>Referral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61" y="228600"/>
            <a:ext cx="6027227" cy="650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8027011" y="1126784"/>
            <a:ext cx="3683000" cy="8128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Meta-Analysis of Collaborative Care in Cancer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337425" y="2639525"/>
            <a:ext cx="1654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Tahoma" charset="0"/>
              </a:rPr>
              <a:t>SMD = -0.58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7312025" y="4084003"/>
            <a:ext cx="1493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Tahoma" charset="0"/>
              </a:rPr>
              <a:t>SMD = -0.53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7312025" y="5523866"/>
            <a:ext cx="1493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Tahoma" charset="0"/>
              </a:rPr>
              <a:t>SMD = -0.49</a:t>
            </a:r>
          </a:p>
        </p:txBody>
      </p:sp>
      <p:sp>
        <p:nvSpPr>
          <p:cNvPr id="18439" name="TextBox 7">
            <a:extLst>
              <a:ext uri="{FF2B5EF4-FFF2-40B4-BE49-F238E27FC236}">
                <a16:creationId xmlns:a16="http://schemas.microsoft.com/office/drawing/2014/main" xmlns="" id="{FD4D20F3-3E84-436C-BAB0-5EC33492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194425"/>
            <a:ext cx="28448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44" dirty="0">
                <a:latin typeface="Tahoma" panose="020B0604030504040204" pitchFamily="34" charset="0"/>
              </a:rPr>
              <a:t>Li et al, Psycho-Oncology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6502400" y="2209800"/>
            <a:ext cx="3479800" cy="30480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168962" name="Rectangle 3">
            <a:extLst>
              <a:ext uri="{FF2B5EF4-FFF2-40B4-BE49-F238E27FC236}">
                <a16:creationId xmlns:a16="http://schemas.microsoft.com/office/drawing/2014/main" xmlns="" id="{C3255AC0-B4F0-42CE-94BD-91A4EBDE85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2200" y="152400"/>
            <a:ext cx="7239000" cy="11144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3911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Collaborative Care Model</a:t>
            </a:r>
          </a:p>
        </p:txBody>
      </p:sp>
      <p:sp>
        <p:nvSpPr>
          <p:cNvPr id="168963" name="Oval 4">
            <a:extLst>
              <a:ext uri="{FF2B5EF4-FFF2-40B4-BE49-F238E27FC236}">
                <a16:creationId xmlns:a16="http://schemas.microsoft.com/office/drawing/2014/main" xmlns="" id="{4B7E0E19-4A98-4E8D-9962-83956DA27E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2400300"/>
            <a:ext cx="2728913" cy="26670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Times New Roman" pitchFamily="18" charset="0"/>
              </a:rPr>
              <a:t>Psycho-social Oncology</a:t>
            </a:r>
          </a:p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Times New Roman" pitchFamily="18" charset="0"/>
              </a:rPr>
              <a:t>Service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45" name="AutoShape 5"/>
          <p:cNvSpPr>
            <a:spLocks noChangeAspect="1" noChangeArrowheads="1"/>
          </p:cNvSpPr>
          <p:nvPr/>
        </p:nvSpPr>
        <p:spPr bwMode="auto">
          <a:xfrm rot="10599969">
            <a:off x="3584575" y="1370013"/>
            <a:ext cx="3582988" cy="1092200"/>
          </a:xfrm>
          <a:prstGeom prst="curvedUpArrow">
            <a:avLst>
              <a:gd name="adj1" fmla="val 33625"/>
              <a:gd name="adj2" fmla="val 120468"/>
              <a:gd name="adj3" fmla="val 358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7239000" y="2667000"/>
            <a:ext cx="2032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charset="0"/>
                <a:ea typeface="Arial" charset="0"/>
                <a:cs typeface="Arial" charset="0"/>
              </a:rPr>
              <a:t>Oncology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charset="0"/>
                <a:ea typeface="Arial" charset="0"/>
                <a:cs typeface="Arial" charset="0"/>
              </a:rPr>
              <a:t>Team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charset="0"/>
                <a:ea typeface="Arial" charset="0"/>
                <a:cs typeface="Arial" charset="0"/>
              </a:rPr>
              <a:t>Oncologist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charset="0"/>
                <a:ea typeface="Arial" charset="0"/>
                <a:cs typeface="Arial" charset="0"/>
              </a:rPr>
              <a:t>APP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charset="0"/>
                <a:ea typeface="Arial" charset="0"/>
                <a:cs typeface="Arial" charset="0"/>
              </a:rPr>
              <a:t>Nurse Case Mgr</a:t>
            </a:r>
          </a:p>
        </p:txBody>
      </p:sp>
      <p:sp>
        <p:nvSpPr>
          <p:cNvPr id="35847" name="Oval 10"/>
          <p:cNvSpPr>
            <a:spLocks noChangeArrowheads="1"/>
          </p:cNvSpPr>
          <p:nvPr/>
        </p:nvSpPr>
        <p:spPr bwMode="auto">
          <a:xfrm>
            <a:off x="3556000" y="3886200"/>
            <a:ext cx="3835400" cy="2438400"/>
          </a:xfrm>
          <a:prstGeom prst="ellipse">
            <a:avLst/>
          </a:prstGeom>
          <a:solidFill>
            <a:srgbClr val="3366FF">
              <a:alpha val="5411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charset="0"/>
                <a:ea typeface="Arial" charset="0"/>
                <a:cs typeface="Arial" charset="0"/>
              </a:rPr>
              <a:t>Care Manager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charset="0"/>
                <a:ea typeface="Arial" charset="0"/>
                <a:cs typeface="Arial" charset="0"/>
              </a:rPr>
              <a:t>(Social Worker)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charset="0"/>
              <a:ea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charset="0"/>
                <a:ea typeface="Arial" charset="0"/>
                <a:cs typeface="Arial" charset="0"/>
              </a:rPr>
              <a:t>Distress Screening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charset="0"/>
                <a:ea typeface="Arial" charset="0"/>
                <a:cs typeface="Arial" charset="0"/>
              </a:rPr>
              <a:t>Education &amp; Triage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charset="0"/>
                <a:ea typeface="Arial" charset="0"/>
                <a:cs typeface="Arial" charset="0"/>
              </a:rPr>
              <a:t>OutcomeMonitoring</a:t>
            </a: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4800600" y="2590800"/>
            <a:ext cx="142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charset="0"/>
                <a:ea typeface="Arial" charset="0"/>
                <a:cs typeface="Arial" charset="0"/>
              </a:rPr>
              <a:t>Evidence-Based Treatment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1828800" y="74613"/>
            <a:ext cx="8534400" cy="944562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Arial" charset="0"/>
                <a:ea typeface="Arial" charset="0"/>
                <a:cs typeface="Arial" charset="0"/>
              </a:rPr>
              <a:t>Collaborative Care Model</a:t>
            </a:r>
          </a:p>
        </p:txBody>
      </p:sp>
      <p:pic>
        <p:nvPicPr>
          <p:cNvPr id="37891" name="Picture 5" descr="Fann - Figure 2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877888"/>
            <a:ext cx="60388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1062038" y="5957888"/>
            <a:ext cx="323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  <a:ea typeface="Arial" charset="0"/>
                <a:cs typeface="Arial" charset="0"/>
              </a:rPr>
              <a:t>Fann et al, JCO 2012; Fann &amp; Sexton, </a:t>
            </a:r>
            <a:r>
              <a:rPr lang="en-US" altLang="en-US" sz="1400" i="1">
                <a:latin typeface="Arial" charset="0"/>
                <a:ea typeface="Arial" charset="0"/>
                <a:cs typeface="Arial" charset="0"/>
              </a:rPr>
              <a:t>Psycho-Oncology Textbook</a:t>
            </a:r>
            <a:r>
              <a:rPr lang="en-US" altLang="en-US" sz="1400">
                <a:latin typeface="Arial" charset="0"/>
                <a:ea typeface="Arial" charset="0"/>
                <a:cs typeface="Arial" charset="0"/>
              </a:rPr>
              <a:t>, 2015</a:t>
            </a:r>
          </a:p>
        </p:txBody>
      </p:sp>
      <p:pic>
        <p:nvPicPr>
          <p:cNvPr id="3789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98588"/>
            <a:ext cx="2314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446588"/>
            <a:ext cx="19446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74963"/>
            <a:ext cx="261937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11"/>
          <p:cNvSpPr txBox="1">
            <a:spLocks noChangeArrowheads="1"/>
          </p:cNvSpPr>
          <p:nvPr/>
        </p:nvSpPr>
        <p:spPr bwMode="auto">
          <a:xfrm>
            <a:off x="1676400" y="1017588"/>
            <a:ext cx="27511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/>
              <a:t>On-Site Care Coordinator</a:t>
            </a:r>
          </a:p>
        </p:txBody>
      </p:sp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1592263" y="4022725"/>
            <a:ext cx="29019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altLang="en-US"/>
              <a:t>Weekly Caseload Review</a:t>
            </a:r>
          </a:p>
        </p:txBody>
      </p:sp>
      <p:sp>
        <p:nvSpPr>
          <p:cNvPr id="37898" name="TextBox 2"/>
          <p:cNvSpPr txBox="1">
            <a:spLocks noChangeArrowheads="1"/>
          </p:cNvSpPr>
          <p:nvPr/>
        </p:nvSpPr>
        <p:spPr bwMode="auto">
          <a:xfrm>
            <a:off x="1549400" y="2474913"/>
            <a:ext cx="29019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/>
              <a:t>Electronic Patient Registry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715963"/>
          </a:xfrm>
        </p:spPr>
        <p:txBody>
          <a:bodyPr/>
          <a:lstStyle/>
          <a:p>
            <a:r>
              <a:rPr lang="en-US" altLang="en-US" b="1"/>
              <a:t>Case #1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xmlns="" id="{0A37423F-6096-4181-A221-AAFC13C3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762000"/>
            <a:ext cx="10972800" cy="56848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Medical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58 </a:t>
            </a:r>
            <a:r>
              <a:rPr lang="en-US" altLang="en-US" dirty="0" err="1"/>
              <a:t>y.o</a:t>
            </a:r>
            <a:r>
              <a:rPr lang="en-US" altLang="en-US" dirty="0"/>
              <a:t>. woman with metastatic (duodenum) adenocarcinoma of lung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Past Tx: cisplatin + etoposide + XRT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Current Tx: c</a:t>
            </a:r>
            <a:r>
              <a:rPr lang="en-US" dirty="0"/>
              <a:t>arboplatin/pembrolizumab + pemetrexed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Psychiatric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Referred to SW due to lability (crying, laughing, angry)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Very anxious (GAD-7=16), described by some providers as ‘histrionic’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Calls frequently about pain, multiple somatic </a:t>
            </a:r>
            <a:r>
              <a:rPr lang="en-US" altLang="en-US" dirty="0" err="1"/>
              <a:t>sxs</a:t>
            </a:r>
            <a:r>
              <a:rPr lang="en-US" altLang="en-US" dirty="0"/>
              <a:t>. (some unexplained)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Poor social support, multiple stressors at home (daughter’s ‘allergies’, caregiver for disabled husband)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Dx</a:t>
            </a:r>
            <a:r>
              <a:rPr lang="en-US" altLang="en-US" dirty="0"/>
              <a:t>: Adjustment Disorder with Anxiety, R/O PTSD from past traumas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29471"/>
            <a:ext cx="7527898" cy="541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8610600" y="6451602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/>
              <a:t>Walker et al, Lancet </a:t>
            </a:r>
            <a:r>
              <a:rPr lang="en-US" altLang="en-US" dirty="0" err="1"/>
              <a:t>Oncol</a:t>
            </a:r>
            <a:r>
              <a:rPr lang="en-US" altLang="en-US" dirty="0"/>
              <a:t> 2014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EB4C7A-5B3F-4264-8E44-31BCDF0EB506}"/>
              </a:ext>
            </a:extLst>
          </p:cNvPr>
          <p:cNvSpPr txBox="1">
            <a:spLocks/>
          </p:cNvSpPr>
          <p:nvPr/>
        </p:nvSpPr>
        <p:spPr bwMode="auto">
          <a:xfrm>
            <a:off x="1104900" y="233363"/>
            <a:ext cx="9982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06405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12810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19215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625621" algn="ctr" rtl="0" fontAlgn="base">
              <a:spcBef>
                <a:spcPct val="0"/>
              </a:spcBef>
              <a:spcAft>
                <a:spcPct val="0"/>
              </a:spcAft>
              <a:defRPr sz="391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911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Collaborative Care in Patients with Lung Cancer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8534400" cy="771525"/>
          </a:xfrm>
        </p:spPr>
        <p:txBody>
          <a:bodyPr/>
          <a:lstStyle/>
          <a:p>
            <a:r>
              <a:rPr lang="en-US" altLang="en-US" sz="4000" b="1"/>
              <a:t>Neuropsychiatric effects of medications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3EDD9178-C1DC-42E7-96B6-D8166F1F3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17638"/>
            <a:ext cx="10210800" cy="4754562"/>
          </a:xfrm>
        </p:spPr>
        <p:txBody>
          <a:bodyPr/>
          <a:lstStyle/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altLang="en-US" sz="2845" dirty="0">
                <a:solidFill>
                  <a:srgbClr val="8C1902"/>
                </a:solidFill>
              </a:rPr>
              <a:t>Corticosteroids</a:t>
            </a:r>
            <a:r>
              <a:rPr lang="en-US" altLang="en-US" sz="2845" dirty="0"/>
              <a:t> – mood, cognitive, behavioral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altLang="en-US" sz="2845" dirty="0">
                <a:solidFill>
                  <a:srgbClr val="8C1902"/>
                </a:solidFill>
              </a:rPr>
              <a:t>Dopamine-blocking anti-emetics </a:t>
            </a:r>
            <a:r>
              <a:rPr lang="en-US" altLang="en-US" sz="2845" dirty="0"/>
              <a:t>– restlessness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altLang="en-US" sz="2845" dirty="0">
                <a:solidFill>
                  <a:srgbClr val="8C1902"/>
                </a:solidFill>
              </a:rPr>
              <a:t>Methotrexate (intrathecal), cisplatin, cyclosporine, tacrolimus </a:t>
            </a:r>
            <a:r>
              <a:rPr lang="en-US" altLang="en-US" sz="2845" dirty="0"/>
              <a:t>- leukoencephalopathy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altLang="en-US" sz="2845" dirty="0">
                <a:solidFill>
                  <a:srgbClr val="8C1902"/>
                </a:solidFill>
              </a:rPr>
              <a:t>Interferon-alpha, interleukin-2 </a:t>
            </a:r>
            <a:r>
              <a:rPr lang="en-US" altLang="en-US" sz="2845" dirty="0"/>
              <a:t>– mood, cognition, leukoencephalopathy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altLang="en-US" sz="2845" dirty="0">
                <a:solidFill>
                  <a:srgbClr val="8C1902"/>
                </a:solidFill>
              </a:rPr>
              <a:t>Leuprolide acetate, androgen blockers </a:t>
            </a:r>
            <a:r>
              <a:rPr lang="en-US" altLang="en-US" sz="2845" dirty="0"/>
              <a:t>– mood, cognition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altLang="en-US" sz="2845" dirty="0">
                <a:solidFill>
                  <a:srgbClr val="8C1902"/>
                </a:solidFill>
              </a:rPr>
              <a:t>Immunotherapies</a:t>
            </a:r>
            <a:r>
              <a:rPr lang="en-US" altLang="en-US" sz="2845" dirty="0"/>
              <a:t> – encephalopathy, headache, neuropathy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altLang="en-US" sz="2845" dirty="0">
                <a:solidFill>
                  <a:srgbClr val="8C1902"/>
                </a:solidFill>
              </a:rPr>
              <a:t>TKAs </a:t>
            </a:r>
            <a:r>
              <a:rPr lang="en-US" altLang="en-US" sz="2845" dirty="0"/>
              <a:t>– depression, insomnia, fatigue, headache</a:t>
            </a:r>
          </a:p>
          <a:p>
            <a:pPr marL="304804" indent="-304804">
              <a:buFont typeface="Arial" panose="020B0604020202020204" pitchFamily="34" charset="0"/>
              <a:buChar char="•"/>
              <a:defRPr/>
            </a:pPr>
            <a:r>
              <a:rPr lang="en-US" altLang="en-US" sz="2845" dirty="0">
                <a:solidFill>
                  <a:srgbClr val="8C1902"/>
                </a:solidFill>
              </a:rPr>
              <a:t>Limbic encephalitis </a:t>
            </a:r>
            <a:r>
              <a:rPr lang="en-US" altLang="en-US" sz="2845" dirty="0"/>
              <a:t>– psychiatric symptoms, memory deficits</a:t>
            </a:r>
            <a:endParaRPr lang="en-US" altLang="en-US" sz="2845" dirty="0">
              <a:solidFill>
                <a:srgbClr val="8C190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F5CB353-9989-41ED-8833-110885CB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063" y="514350"/>
            <a:ext cx="8397875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556" b="1" dirty="0"/>
              <a:t>Preventing Polypharmacy</a:t>
            </a:r>
            <a:br>
              <a:rPr lang="en-US" altLang="en-US" sz="3556" b="1" dirty="0"/>
            </a:br>
            <a:r>
              <a:rPr lang="en-US" altLang="en-US" sz="3556" b="1" dirty="0"/>
              <a:t>Comorbidity Management Opportunities</a:t>
            </a:r>
          </a:p>
        </p:txBody>
      </p:sp>
      <p:graphicFrame>
        <p:nvGraphicFramePr>
          <p:cNvPr id="319653" name="Group 165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9228138" cy="4649789"/>
        </p:xfrm>
        <a:graphic>
          <a:graphicData uri="http://schemas.openxmlformats.org/drawingml/2006/table">
            <a:tbl>
              <a:tblPr/>
              <a:tblGrid>
                <a:gridCol w="2306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5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Anxiety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Depress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Insomnia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Pain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Flash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Nausea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Benzodiazepine</a:t>
                      </a:r>
                    </a:p>
                  </a:txBody>
                  <a:tcPr marL="81270" marR="81270" marT="40637" marB="406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Antidepressant</a:t>
                      </a:r>
                    </a:p>
                  </a:txBody>
                  <a:tcPr marL="81270" marR="81270" marT="40637" marB="406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Anticonvulsant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(e.g., pregabalin)</a:t>
                      </a:r>
                    </a:p>
                  </a:txBody>
                  <a:tcPr marL="81270" marR="81270" marT="40637" marB="406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Antipsychotic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(e.g., olanzapine)</a:t>
                      </a:r>
                    </a:p>
                  </a:txBody>
                  <a:tcPr marL="81270" marR="81270" marT="40637" marB="406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Antihistamine</a:t>
                      </a:r>
                    </a:p>
                  </a:txBody>
                  <a:tcPr marL="81270" marR="81270" marT="40637" marB="406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Non-benzodiaz sedative</a:t>
                      </a:r>
                    </a:p>
                  </a:txBody>
                  <a:tcPr marL="81270" marR="81270" marT="40637" marB="406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0" marR="81270" marT="40637" marB="406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C0B747AB-E6FD-4004-8745-BA2DCCDD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73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911" b="1" dirty="0"/>
              <a:t>Choosing a Psychotropic Medication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2CC5C644-0CA7-4BC2-AFB3-03F703FD7C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066800"/>
            <a:ext cx="9448800" cy="5791200"/>
          </a:xfrm>
        </p:spPr>
        <p:txBody>
          <a:bodyPr/>
          <a:lstStyle/>
          <a:p>
            <a:pPr marL="304804" indent="-304804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89" dirty="0"/>
              <a:t>Few RCTs – often not targeting specific psychiatric condition</a:t>
            </a:r>
          </a:p>
          <a:p>
            <a:pPr marL="304804" indent="-304804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89" dirty="0">
                <a:solidFill>
                  <a:srgbClr val="8C1902"/>
                </a:solidFill>
              </a:rPr>
              <a:t>What was effective &amp; tolerated before cancer?</a:t>
            </a:r>
          </a:p>
          <a:p>
            <a:pPr marL="304804" indent="-304804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89" dirty="0">
                <a:solidFill>
                  <a:srgbClr val="8C1902"/>
                </a:solidFill>
              </a:rPr>
              <a:t>Pay attention to medical comorbidity / drug interactions</a:t>
            </a:r>
          </a:p>
          <a:p>
            <a:pPr marL="660408" lvl="1" indent="-254003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133" dirty="0"/>
              <a:t>For Pts with depression/anxiety - treat </a:t>
            </a:r>
            <a:r>
              <a:rPr lang="en-US" altLang="en-US" sz="2133" dirty="0">
                <a:solidFill>
                  <a:srgbClr val="8C1902"/>
                </a:solidFill>
              </a:rPr>
              <a:t>insomnia, sleep apnea, pain, anemia, hypoxia, hypothyroid</a:t>
            </a:r>
          </a:p>
          <a:p>
            <a:pPr marL="660408" lvl="1" indent="-254003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133" dirty="0"/>
              <a:t>Potential </a:t>
            </a:r>
            <a:r>
              <a:rPr lang="en-US" altLang="en-US" sz="2133" dirty="0">
                <a:solidFill>
                  <a:srgbClr val="8C1902"/>
                </a:solidFill>
              </a:rPr>
              <a:t>hematopoietic dysfunction*</a:t>
            </a:r>
            <a:r>
              <a:rPr lang="en-US" altLang="en-US" sz="2133" dirty="0"/>
              <a:t>,</a:t>
            </a:r>
            <a:r>
              <a:rPr lang="en-US" altLang="en-US" sz="2133" dirty="0">
                <a:solidFill>
                  <a:srgbClr val="8C1902"/>
                </a:solidFill>
              </a:rPr>
              <a:t> </a:t>
            </a:r>
            <a:r>
              <a:rPr lang="en-US" altLang="en-US" sz="2133" dirty="0"/>
              <a:t>esp. due to TCAs, antipsychotics, lithium, anticonvulsants, SSRIs (platelet dysfunction)</a:t>
            </a:r>
          </a:p>
          <a:p>
            <a:pPr marL="660408" lvl="1" indent="-254003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133" dirty="0"/>
              <a:t>Avoid sedation, anticholinergics in </a:t>
            </a:r>
            <a:r>
              <a:rPr lang="en-US" altLang="en-US" sz="2133" dirty="0">
                <a:solidFill>
                  <a:srgbClr val="8C1902"/>
                </a:solidFill>
              </a:rPr>
              <a:t>fatigued</a:t>
            </a:r>
            <a:r>
              <a:rPr lang="en-US" altLang="en-US" sz="2133" dirty="0"/>
              <a:t> or </a:t>
            </a:r>
            <a:r>
              <a:rPr lang="en-US" altLang="en-US" sz="2133" dirty="0">
                <a:solidFill>
                  <a:srgbClr val="8C1902"/>
                </a:solidFill>
              </a:rPr>
              <a:t>cognitively impaired </a:t>
            </a:r>
          </a:p>
          <a:p>
            <a:pPr marL="660408" lvl="1" indent="-254003" eaLnBrk="1" hangingPunct="1">
              <a:buFont typeface="Arial" panose="020B0604020202020204" pitchFamily="34" charset="0"/>
              <a:buChar char="–"/>
              <a:defRPr/>
            </a:pPr>
            <a:r>
              <a:rPr lang="en-US" sz="2133" dirty="0"/>
              <a:t>Anti-neoplastic </a:t>
            </a:r>
            <a:r>
              <a:rPr lang="en-US" sz="2133" dirty="0" err="1">
                <a:solidFill>
                  <a:srgbClr val="8C1902"/>
                </a:solidFill>
              </a:rPr>
              <a:t>procarbazine</a:t>
            </a:r>
            <a:r>
              <a:rPr lang="en-US" sz="2133" dirty="0"/>
              <a:t> and the antibiotic </a:t>
            </a:r>
            <a:r>
              <a:rPr lang="en-US" sz="2133" dirty="0">
                <a:solidFill>
                  <a:srgbClr val="8C1902"/>
                </a:solidFill>
              </a:rPr>
              <a:t>linezolid</a:t>
            </a:r>
            <a:r>
              <a:rPr lang="en-US" sz="2133" dirty="0"/>
              <a:t> are weak </a:t>
            </a:r>
            <a:r>
              <a:rPr lang="en-US" sz="2133" dirty="0">
                <a:solidFill>
                  <a:srgbClr val="8C1902"/>
                </a:solidFill>
              </a:rPr>
              <a:t>monoamine oxidase inhibitors (MAOIs) </a:t>
            </a:r>
            <a:r>
              <a:rPr lang="en-US" sz="2133" dirty="0">
                <a:solidFill>
                  <a:srgbClr val="8C1902"/>
                </a:solidFill>
                <a:sym typeface="Wingdings" panose="05000000000000000000" pitchFamily="2" charset="2"/>
              </a:rPr>
              <a:t> avoid SSRIs</a:t>
            </a:r>
            <a:endParaRPr lang="en-US" sz="2133" dirty="0">
              <a:solidFill>
                <a:srgbClr val="8C1902"/>
              </a:solidFill>
            </a:endParaRPr>
          </a:p>
          <a:p>
            <a:pPr marL="660408" lvl="1" indent="-254003" eaLnBrk="1" hangingPunct="1">
              <a:buFont typeface="Arial" panose="020B0604020202020204" pitchFamily="34" charset="0"/>
              <a:buChar char="–"/>
              <a:defRPr/>
            </a:pPr>
            <a:r>
              <a:rPr lang="en-US" sz="2133" dirty="0">
                <a:solidFill>
                  <a:srgbClr val="8C1902"/>
                </a:solidFill>
              </a:rPr>
              <a:t>Prolonged QTc with citalopram &amp; antipsychotics </a:t>
            </a:r>
            <a:r>
              <a:rPr lang="en-US" sz="2133" dirty="0"/>
              <a:t>and ondansetron, antifungals, tacrolimus, prochlorperazine, promethazine</a:t>
            </a:r>
          </a:p>
          <a:p>
            <a:pPr marL="660408" lvl="1" indent="-254003" eaLnBrk="1" hangingPunct="1">
              <a:buFont typeface="Arial" panose="020B0604020202020204" pitchFamily="34" charset="0"/>
              <a:buChar char="–"/>
              <a:defRPr/>
            </a:pPr>
            <a:r>
              <a:rPr lang="en-US" sz="2133" dirty="0">
                <a:solidFill>
                  <a:srgbClr val="8C1902"/>
                </a:solidFill>
              </a:rPr>
              <a:t>Extrapyramidal </a:t>
            </a:r>
            <a:r>
              <a:rPr lang="en-US" sz="2133" dirty="0" err="1">
                <a:solidFill>
                  <a:srgbClr val="8C1902"/>
                </a:solidFill>
              </a:rPr>
              <a:t>sxs</a:t>
            </a:r>
            <a:r>
              <a:rPr lang="en-US" sz="2133" dirty="0">
                <a:solidFill>
                  <a:srgbClr val="8C1902"/>
                </a:solidFill>
              </a:rPr>
              <a:t>.</a:t>
            </a:r>
            <a:r>
              <a:rPr lang="en-US" sz="2133" dirty="0"/>
              <a:t> </a:t>
            </a:r>
            <a:r>
              <a:rPr lang="en-US" sz="2133" dirty="0">
                <a:solidFill>
                  <a:srgbClr val="8C1902"/>
                </a:solidFill>
              </a:rPr>
              <a:t>with SSRIs </a:t>
            </a:r>
            <a:r>
              <a:rPr lang="en-US" sz="2133" dirty="0"/>
              <a:t>and metoclopramide, </a:t>
            </a:r>
            <a:r>
              <a:rPr lang="en-US" sz="2133" dirty="0" err="1"/>
              <a:t>prochlorperazine</a:t>
            </a:r>
            <a:endParaRPr lang="en-US" sz="2133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244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244" dirty="0"/>
              <a:t>*Flanagan RJ, Dunk L. </a:t>
            </a:r>
            <a:r>
              <a:rPr lang="en-US" sz="1244" dirty="0" err="1"/>
              <a:t>Haematological</a:t>
            </a:r>
            <a:r>
              <a:rPr lang="en-US" sz="1244" dirty="0"/>
              <a:t> toxicity of drugs used in psychiatry. </a:t>
            </a:r>
            <a:r>
              <a:rPr lang="en-US" sz="1244" i="1" dirty="0"/>
              <a:t>Hum </a:t>
            </a:r>
            <a:r>
              <a:rPr lang="en-US" sz="1244" i="1" dirty="0" err="1"/>
              <a:t>Psychopharmacol</a:t>
            </a:r>
            <a:r>
              <a:rPr lang="en-US" sz="1244" dirty="0"/>
              <a:t>. 2008 Jan;23 </a:t>
            </a:r>
            <a:r>
              <a:rPr lang="en-US" sz="1244" dirty="0" err="1"/>
              <a:t>Suppl</a:t>
            </a:r>
            <a:r>
              <a:rPr lang="en-US" sz="1244" dirty="0"/>
              <a:t> 1:27–41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7377DEDE-EE35-48EE-98EA-94EBA218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38" y="228600"/>
            <a:ext cx="7543800" cy="881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911" b="1" dirty="0"/>
              <a:t>Antidepressants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1066800" y="1066800"/>
            <a:ext cx="10210800" cy="5443538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Selective serotonin re-uptake inhibitors (SSRIs)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2000" dirty="0">
                <a:solidFill>
                  <a:srgbClr val="8C1902"/>
                </a:solidFill>
              </a:rPr>
              <a:t>sertraline*	 citalopram*    	escitalopram*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2000" dirty="0">
                <a:solidFill>
                  <a:srgbClr val="8C1902"/>
                </a:solidFill>
              </a:rPr>
              <a:t>paroxetine	 fluoxetine     	fluvoxamine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2000" dirty="0"/>
              <a:t>Can help with anxiety, pain, hot flashes</a:t>
            </a:r>
          </a:p>
          <a:p>
            <a:pPr eaLnBrk="1" hangingPunct="1"/>
            <a:r>
              <a:rPr lang="en-US" altLang="en-US" sz="2000" dirty="0">
                <a:solidFill>
                  <a:srgbClr val="8C1902"/>
                </a:solidFill>
              </a:rPr>
              <a:t>venlafaxine*, </a:t>
            </a:r>
            <a:r>
              <a:rPr lang="en-US" altLang="en-US" sz="2000" dirty="0" err="1">
                <a:solidFill>
                  <a:srgbClr val="8C1902"/>
                </a:solidFill>
              </a:rPr>
              <a:t>desvenlafaxine</a:t>
            </a:r>
            <a:r>
              <a:rPr lang="en-US" altLang="en-US" sz="2000" dirty="0">
                <a:solidFill>
                  <a:srgbClr val="8C1902"/>
                </a:solidFill>
              </a:rPr>
              <a:t> </a:t>
            </a:r>
            <a:r>
              <a:rPr lang="en-US" altLang="en-US" sz="2000" dirty="0"/>
              <a:t>– helps w/ anxiety, pain (neuropathic), hot flashes; may cause HTN</a:t>
            </a:r>
          </a:p>
          <a:p>
            <a:pPr eaLnBrk="1" hangingPunct="1"/>
            <a:r>
              <a:rPr lang="en-US" altLang="en-US" sz="2000" dirty="0">
                <a:solidFill>
                  <a:srgbClr val="8C1902"/>
                </a:solidFill>
              </a:rPr>
              <a:t>duloxetine* </a:t>
            </a:r>
            <a:r>
              <a:rPr lang="en-US" altLang="en-US" sz="2000" dirty="0"/>
              <a:t>– helps w/ anxiety, pain (neuropathic), incontinence; may cause HTN</a:t>
            </a:r>
          </a:p>
          <a:p>
            <a:pPr eaLnBrk="1" hangingPunct="1"/>
            <a:r>
              <a:rPr lang="en-US" altLang="en-US" sz="2000" dirty="0">
                <a:solidFill>
                  <a:srgbClr val="8C1902"/>
                </a:solidFill>
              </a:rPr>
              <a:t>bupropion* </a:t>
            </a:r>
            <a:r>
              <a:rPr lang="en-US" altLang="en-US" sz="2000" dirty="0"/>
              <a:t>– helps w/ fatigue, smoking cessation; low sexual SEs</a:t>
            </a:r>
          </a:p>
          <a:p>
            <a:pPr eaLnBrk="1" hangingPunct="1"/>
            <a:r>
              <a:rPr lang="en-US" altLang="en-US" sz="2000" dirty="0">
                <a:solidFill>
                  <a:srgbClr val="8C1902"/>
                </a:solidFill>
              </a:rPr>
              <a:t>mirtazapine* </a:t>
            </a:r>
            <a:r>
              <a:rPr lang="en-US" altLang="en-US" sz="2000" dirty="0"/>
              <a:t>– helps w/ nausea, anorexia, weight loss, anxiety,  insomnia; may cause neutropenia rarely, antihistamine effects; low sexual SEs</a:t>
            </a:r>
          </a:p>
          <a:p>
            <a:pPr eaLnBrk="1" hangingPunct="1"/>
            <a:r>
              <a:rPr lang="en-US" altLang="en-US" sz="2000" dirty="0">
                <a:solidFill>
                  <a:srgbClr val="8C1902"/>
                </a:solidFill>
              </a:rPr>
              <a:t>tricyclic antidepressants (TCAs) </a:t>
            </a:r>
            <a:r>
              <a:rPr lang="en-US" altLang="en-US" sz="2000" dirty="0"/>
              <a:t>– e.g., nortriptyline, </a:t>
            </a:r>
            <a:r>
              <a:rPr lang="en-US" altLang="en-US" sz="2000" dirty="0" err="1"/>
              <a:t>desipramine</a:t>
            </a:r>
            <a:r>
              <a:rPr lang="en-US" altLang="en-US" sz="2000" dirty="0"/>
              <a:t> – helps w/ anxiety,  neuropathic pain; monitor serum levels; more SEs (sedation, anticholinergic)</a:t>
            </a:r>
          </a:p>
          <a:p>
            <a:pPr eaLnBrk="1" hangingPunct="1"/>
            <a:r>
              <a:rPr lang="en-US" altLang="en-US" sz="2000" dirty="0" err="1">
                <a:solidFill>
                  <a:srgbClr val="8C1902"/>
                </a:solidFill>
              </a:rPr>
              <a:t>levomilnacipran</a:t>
            </a:r>
            <a:r>
              <a:rPr lang="en-US" altLang="en-US" sz="2000" dirty="0">
                <a:solidFill>
                  <a:srgbClr val="8C1902"/>
                </a:solidFill>
              </a:rPr>
              <a:t> </a:t>
            </a:r>
            <a:r>
              <a:rPr lang="en-US" altLang="en-US" sz="2000" dirty="0"/>
              <a:t>- SNRI, </a:t>
            </a:r>
            <a:r>
              <a:rPr lang="en-US" altLang="en-US" sz="2000" dirty="0" err="1">
                <a:solidFill>
                  <a:srgbClr val="8C1902"/>
                </a:solidFill>
              </a:rPr>
              <a:t>vortioxetine</a:t>
            </a:r>
            <a:r>
              <a:rPr lang="en-US" altLang="en-US" sz="2000" dirty="0">
                <a:solidFill>
                  <a:srgbClr val="8C1902"/>
                </a:solidFill>
              </a:rPr>
              <a:t> </a:t>
            </a:r>
            <a:r>
              <a:rPr lang="en-US" altLang="en-US" sz="2000" dirty="0"/>
              <a:t>– 5-HT modulator, </a:t>
            </a:r>
            <a:r>
              <a:rPr lang="en-US" altLang="en-US" sz="2000" dirty="0" err="1">
                <a:solidFill>
                  <a:srgbClr val="8C1902"/>
                </a:solidFill>
              </a:rPr>
              <a:t>vilazodone</a:t>
            </a:r>
            <a:r>
              <a:rPr lang="en-US" altLang="en-US" sz="2000" dirty="0">
                <a:solidFill>
                  <a:srgbClr val="8C1902"/>
                </a:solidFill>
              </a:rPr>
              <a:t> </a:t>
            </a:r>
            <a:r>
              <a:rPr lang="en-US" altLang="en-US" sz="2000" dirty="0"/>
              <a:t>– 5-HT inhibitor &amp; partial agonist: newer agents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4876800" y="6172200"/>
            <a:ext cx="617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Tahoma" charset="0"/>
              </a:rPr>
              <a:t>*</a:t>
            </a:r>
            <a:r>
              <a:rPr lang="en-US" altLang="en-US" sz="1600" baseline="30000" dirty="0">
                <a:solidFill>
                  <a:srgbClr val="C00000"/>
                </a:solidFill>
                <a:latin typeface="Tahoma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Tahoma" charset="0"/>
              </a:rPr>
              <a:t>Most experience in cancer patients           </a:t>
            </a:r>
            <a:r>
              <a:rPr lang="en-US" altLang="en-US" sz="1600" dirty="0" err="1">
                <a:latin typeface="Tahoma" charset="0"/>
              </a:rPr>
              <a:t>Ostuzzi</a:t>
            </a:r>
            <a:r>
              <a:rPr lang="en-US" altLang="en-US" sz="1600" dirty="0">
                <a:latin typeface="Tahoma" charset="0"/>
              </a:rPr>
              <a:t> et al,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2573338" y="584200"/>
            <a:ext cx="7332662" cy="1016000"/>
          </a:xfrm>
          <a:noFill/>
        </p:spPr>
        <p:txBody>
          <a:bodyPr lIns="81845" tIns="40923" rIns="81845" bIns="40923"/>
          <a:lstStyle/>
          <a:p>
            <a:pPr eaLnBrk="1" hangingPunct="1"/>
            <a:r>
              <a:rPr lang="en-US" altLang="en-US" sz="4000" b="1"/>
              <a:t>Sedation and Activation Profiles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H="1">
            <a:off x="2438400" y="5326063"/>
            <a:ext cx="73914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6019800" y="5257800"/>
            <a:ext cx="0" cy="6826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xmlns="" id="{746793B6-9F3C-4252-8861-8351238C6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5311775"/>
            <a:ext cx="3016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xmlns="" id="{83BCD7DB-517E-4751-BE61-545743934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5311775"/>
            <a:ext cx="3937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>
                <a:latin typeface="Times New Roman" panose="02020603050405020304" pitchFamily="18" charset="0"/>
                <a:ea typeface="ＭＳ Ｐゴシック" panose="020B0600070205080204" pitchFamily="34" charset="-128"/>
              </a:rPr>
              <a:t>-1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xmlns="" id="{A4AFB6DC-E310-4324-BAC9-9DD87911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2925" y="5311775"/>
            <a:ext cx="4556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>
                <a:latin typeface="Times New Roman" panose="02020603050405020304" pitchFamily="18" charset="0"/>
                <a:ea typeface="ＭＳ Ｐゴシック" panose="020B0600070205080204" pitchFamily="34" charset="-128"/>
              </a:rPr>
              <a:t>+2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xmlns="" id="{E7FCF99C-FB87-4187-AA13-61274A53E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525" y="5311775"/>
            <a:ext cx="4556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>
                <a:latin typeface="Times New Roman" panose="02020603050405020304" pitchFamily="18" charset="0"/>
                <a:ea typeface="ＭＳ Ｐゴシック" panose="020B0600070205080204" pitchFamily="34" charset="-128"/>
              </a:rPr>
              <a:t>+1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xmlns="" id="{9C4F5C8A-72EA-4715-B2BA-3517B63C0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5311775"/>
            <a:ext cx="3937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>
                <a:latin typeface="Times New Roman" panose="02020603050405020304" pitchFamily="18" charset="0"/>
                <a:ea typeface="ＭＳ Ｐゴシック" panose="020B0600070205080204" pitchFamily="34" charset="-128"/>
              </a:rPr>
              <a:t>-2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xmlns="" id="{51AC9A15-591D-4E54-A586-F904FD55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5649913"/>
            <a:ext cx="13176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 b="1">
                <a:solidFill>
                  <a:srgbClr val="F4141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activation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xmlns="" id="{D4A586BD-C1B4-4EC3-AF37-CB66AE82A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925" y="5649913"/>
            <a:ext cx="1136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 b="1" dirty="0">
                <a:solidFill>
                  <a:schemeClr val="hlink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sedation</a:t>
            </a:r>
          </a:p>
        </p:txBody>
      </p:sp>
      <p:sp>
        <p:nvSpPr>
          <p:cNvPr id="46092" name="Freeform 12"/>
          <p:cNvSpPr>
            <a:spLocks/>
          </p:cNvSpPr>
          <p:nvPr/>
        </p:nvSpPr>
        <p:spPr bwMode="auto">
          <a:xfrm>
            <a:off x="2570163" y="2684463"/>
            <a:ext cx="7185025" cy="2506662"/>
          </a:xfrm>
          <a:custGeom>
            <a:avLst/>
            <a:gdLst>
              <a:gd name="T0" fmla="*/ 0 w 4526"/>
              <a:gd name="T1" fmla="*/ 2147483646 h 1777"/>
              <a:gd name="T2" fmla="*/ 0 w 4526"/>
              <a:gd name="T3" fmla="*/ 2147483646 h 1777"/>
              <a:gd name="T4" fmla="*/ 0 w 4526"/>
              <a:gd name="T5" fmla="*/ 2147483646 h 1777"/>
              <a:gd name="T6" fmla="*/ 0 w 4526"/>
              <a:gd name="T7" fmla="*/ 2147483646 h 1777"/>
              <a:gd name="T8" fmla="*/ 0 w 4526"/>
              <a:gd name="T9" fmla="*/ 2147483646 h 1777"/>
              <a:gd name="T10" fmla="*/ 2147483646 w 4526"/>
              <a:gd name="T11" fmla="*/ 2147483646 h 1777"/>
              <a:gd name="T12" fmla="*/ 2147483646 w 4526"/>
              <a:gd name="T13" fmla="*/ 2147483646 h 1777"/>
              <a:gd name="T14" fmla="*/ 2147483646 w 4526"/>
              <a:gd name="T15" fmla="*/ 2147483646 h 1777"/>
              <a:gd name="T16" fmla="*/ 2147483646 w 4526"/>
              <a:gd name="T17" fmla="*/ 2147483646 h 1777"/>
              <a:gd name="T18" fmla="*/ 2147483646 w 4526"/>
              <a:gd name="T19" fmla="*/ 2147483646 h 1777"/>
              <a:gd name="T20" fmla="*/ 2147483646 w 4526"/>
              <a:gd name="T21" fmla="*/ 2147483646 h 1777"/>
              <a:gd name="T22" fmla="*/ 2147483646 w 4526"/>
              <a:gd name="T23" fmla="*/ 2147483646 h 1777"/>
              <a:gd name="T24" fmla="*/ 2147483646 w 4526"/>
              <a:gd name="T25" fmla="*/ 2147483646 h 1777"/>
              <a:gd name="T26" fmla="*/ 2147483646 w 4526"/>
              <a:gd name="T27" fmla="*/ 2147483646 h 1777"/>
              <a:gd name="T28" fmla="*/ 2147483646 w 4526"/>
              <a:gd name="T29" fmla="*/ 2147483646 h 1777"/>
              <a:gd name="T30" fmla="*/ 2147483646 w 4526"/>
              <a:gd name="T31" fmla="*/ 2147483646 h 1777"/>
              <a:gd name="T32" fmla="*/ 2147483646 w 4526"/>
              <a:gd name="T33" fmla="*/ 2147483646 h 1777"/>
              <a:gd name="T34" fmla="*/ 2147483646 w 4526"/>
              <a:gd name="T35" fmla="*/ 2147483646 h 1777"/>
              <a:gd name="T36" fmla="*/ 2147483646 w 4526"/>
              <a:gd name="T37" fmla="*/ 0 h 1777"/>
              <a:gd name="T38" fmla="*/ 2147483646 w 4526"/>
              <a:gd name="T39" fmla="*/ 0 h 1777"/>
              <a:gd name="T40" fmla="*/ 2147483646 w 4526"/>
              <a:gd name="T41" fmla="*/ 0 h 1777"/>
              <a:gd name="T42" fmla="*/ 2147483646 w 4526"/>
              <a:gd name="T43" fmla="*/ 0 h 1777"/>
              <a:gd name="T44" fmla="*/ 2147483646 w 4526"/>
              <a:gd name="T45" fmla="*/ 2147483646 h 1777"/>
              <a:gd name="T46" fmla="*/ 2147483646 w 4526"/>
              <a:gd name="T47" fmla="*/ 2147483646 h 1777"/>
              <a:gd name="T48" fmla="*/ 2147483646 w 4526"/>
              <a:gd name="T49" fmla="*/ 2147483646 h 1777"/>
              <a:gd name="T50" fmla="*/ 2147483646 w 4526"/>
              <a:gd name="T51" fmla="*/ 2147483646 h 1777"/>
              <a:gd name="T52" fmla="*/ 2147483646 w 4526"/>
              <a:gd name="T53" fmla="*/ 2147483646 h 1777"/>
              <a:gd name="T54" fmla="*/ 2147483646 w 4526"/>
              <a:gd name="T55" fmla="*/ 2147483646 h 1777"/>
              <a:gd name="T56" fmla="*/ 2147483646 w 4526"/>
              <a:gd name="T57" fmla="*/ 2147483646 h 1777"/>
              <a:gd name="T58" fmla="*/ 2147483646 w 4526"/>
              <a:gd name="T59" fmla="*/ 2147483646 h 1777"/>
              <a:gd name="T60" fmla="*/ 2147483646 w 4526"/>
              <a:gd name="T61" fmla="*/ 2147483646 h 1777"/>
              <a:gd name="T62" fmla="*/ 2147483646 w 4526"/>
              <a:gd name="T63" fmla="*/ 2147483646 h 1777"/>
              <a:gd name="T64" fmla="*/ 2147483646 w 4526"/>
              <a:gd name="T65" fmla="*/ 2147483646 h 1777"/>
              <a:gd name="T66" fmla="*/ 2147483646 w 4526"/>
              <a:gd name="T67" fmla="*/ 2147483646 h 1777"/>
              <a:gd name="T68" fmla="*/ 2147483646 w 4526"/>
              <a:gd name="T69" fmla="*/ 2147483646 h 1777"/>
              <a:gd name="T70" fmla="*/ 2147483646 w 4526"/>
              <a:gd name="T71" fmla="*/ 2147483646 h 1777"/>
              <a:gd name="T72" fmla="*/ 2147483646 w 4526"/>
              <a:gd name="T73" fmla="*/ 2147483646 h 1777"/>
              <a:gd name="T74" fmla="*/ 2147483646 w 4526"/>
              <a:gd name="T75" fmla="*/ 2147483646 h 1777"/>
              <a:gd name="T76" fmla="*/ 2147483646 w 4526"/>
              <a:gd name="T77" fmla="*/ 2147483646 h 1777"/>
              <a:gd name="T78" fmla="*/ 2147483646 w 4526"/>
              <a:gd name="T79" fmla="*/ 2147483646 h 1777"/>
              <a:gd name="T80" fmla="*/ 2147483646 w 4526"/>
              <a:gd name="T81" fmla="*/ 2147483646 h 1777"/>
              <a:gd name="T82" fmla="*/ 2147483646 w 4526"/>
              <a:gd name="T83" fmla="*/ 2147483646 h 1777"/>
              <a:gd name="T84" fmla="*/ 2147483646 w 4526"/>
              <a:gd name="T85" fmla="*/ 2147483646 h 1777"/>
              <a:gd name="T86" fmla="*/ 2147483646 w 4526"/>
              <a:gd name="T87" fmla="*/ 2147483646 h 1777"/>
              <a:gd name="T88" fmla="*/ 2147483646 w 4526"/>
              <a:gd name="T89" fmla="*/ 2147483646 h 1777"/>
              <a:gd name="T90" fmla="*/ 2147483646 w 4526"/>
              <a:gd name="T91" fmla="*/ 2147483646 h 1777"/>
              <a:gd name="T92" fmla="*/ 2147483646 w 4526"/>
              <a:gd name="T93" fmla="*/ 2147483646 h 1777"/>
              <a:gd name="T94" fmla="*/ 2147483646 w 4526"/>
              <a:gd name="T95" fmla="*/ 2147483646 h 1777"/>
              <a:gd name="T96" fmla="*/ 2147483646 w 4526"/>
              <a:gd name="T97" fmla="*/ 2147483646 h 1777"/>
              <a:gd name="T98" fmla="*/ 2147483646 w 4526"/>
              <a:gd name="T99" fmla="*/ 2147483646 h 1777"/>
              <a:gd name="T100" fmla="*/ 2147483646 w 4526"/>
              <a:gd name="T101" fmla="*/ 2147483646 h 1777"/>
              <a:gd name="T102" fmla="*/ 2147483646 w 4526"/>
              <a:gd name="T103" fmla="*/ 2147483646 h 1777"/>
              <a:gd name="T104" fmla="*/ 2147483646 w 4526"/>
              <a:gd name="T105" fmla="*/ 2147483646 h 1777"/>
              <a:gd name="T106" fmla="*/ 2147483646 w 4526"/>
              <a:gd name="T107" fmla="*/ 2147483646 h 1777"/>
              <a:gd name="T108" fmla="*/ 2147483646 w 4526"/>
              <a:gd name="T109" fmla="*/ 2147483646 h 1777"/>
              <a:gd name="T110" fmla="*/ 2147483646 w 4526"/>
              <a:gd name="T111" fmla="*/ 2147483646 h 17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526" h="1777">
                <a:moveTo>
                  <a:pt x="13" y="1722"/>
                </a:moveTo>
                <a:lnTo>
                  <a:pt x="0" y="1647"/>
                </a:lnTo>
                <a:lnTo>
                  <a:pt x="0" y="1589"/>
                </a:lnTo>
                <a:lnTo>
                  <a:pt x="0" y="1532"/>
                </a:lnTo>
                <a:lnTo>
                  <a:pt x="0" y="1488"/>
                </a:lnTo>
                <a:lnTo>
                  <a:pt x="0" y="1446"/>
                </a:lnTo>
                <a:lnTo>
                  <a:pt x="0" y="1389"/>
                </a:lnTo>
                <a:lnTo>
                  <a:pt x="0" y="1332"/>
                </a:lnTo>
                <a:lnTo>
                  <a:pt x="0" y="1289"/>
                </a:lnTo>
                <a:lnTo>
                  <a:pt x="0" y="1232"/>
                </a:lnTo>
                <a:lnTo>
                  <a:pt x="0" y="1188"/>
                </a:lnTo>
                <a:lnTo>
                  <a:pt x="13" y="1103"/>
                </a:lnTo>
                <a:lnTo>
                  <a:pt x="13" y="1046"/>
                </a:lnTo>
                <a:lnTo>
                  <a:pt x="26" y="987"/>
                </a:lnTo>
                <a:lnTo>
                  <a:pt x="26" y="930"/>
                </a:lnTo>
                <a:lnTo>
                  <a:pt x="39" y="845"/>
                </a:lnTo>
                <a:lnTo>
                  <a:pt x="51" y="731"/>
                </a:lnTo>
                <a:lnTo>
                  <a:pt x="51" y="673"/>
                </a:lnTo>
                <a:lnTo>
                  <a:pt x="64" y="587"/>
                </a:lnTo>
                <a:lnTo>
                  <a:pt x="77" y="530"/>
                </a:lnTo>
                <a:lnTo>
                  <a:pt x="102" y="473"/>
                </a:lnTo>
                <a:lnTo>
                  <a:pt x="115" y="430"/>
                </a:lnTo>
                <a:lnTo>
                  <a:pt x="141" y="386"/>
                </a:lnTo>
                <a:lnTo>
                  <a:pt x="154" y="344"/>
                </a:lnTo>
                <a:lnTo>
                  <a:pt x="192" y="301"/>
                </a:lnTo>
                <a:lnTo>
                  <a:pt x="230" y="257"/>
                </a:lnTo>
                <a:lnTo>
                  <a:pt x="268" y="215"/>
                </a:lnTo>
                <a:lnTo>
                  <a:pt x="307" y="186"/>
                </a:lnTo>
                <a:lnTo>
                  <a:pt x="345" y="158"/>
                </a:lnTo>
                <a:lnTo>
                  <a:pt x="383" y="128"/>
                </a:lnTo>
                <a:lnTo>
                  <a:pt x="434" y="86"/>
                </a:lnTo>
                <a:lnTo>
                  <a:pt x="473" y="58"/>
                </a:lnTo>
                <a:lnTo>
                  <a:pt x="511" y="43"/>
                </a:lnTo>
                <a:lnTo>
                  <a:pt x="549" y="29"/>
                </a:lnTo>
                <a:lnTo>
                  <a:pt x="587" y="14"/>
                </a:lnTo>
                <a:lnTo>
                  <a:pt x="638" y="14"/>
                </a:lnTo>
                <a:lnTo>
                  <a:pt x="690" y="0"/>
                </a:lnTo>
                <a:lnTo>
                  <a:pt x="728" y="0"/>
                </a:lnTo>
                <a:lnTo>
                  <a:pt x="779" y="0"/>
                </a:lnTo>
                <a:lnTo>
                  <a:pt x="881" y="0"/>
                </a:lnTo>
                <a:lnTo>
                  <a:pt x="983" y="0"/>
                </a:lnTo>
                <a:lnTo>
                  <a:pt x="1060" y="0"/>
                </a:lnTo>
                <a:lnTo>
                  <a:pt x="1162" y="0"/>
                </a:lnTo>
                <a:lnTo>
                  <a:pt x="1213" y="0"/>
                </a:lnTo>
                <a:lnTo>
                  <a:pt x="1251" y="0"/>
                </a:lnTo>
                <a:lnTo>
                  <a:pt x="1289" y="14"/>
                </a:lnTo>
                <a:lnTo>
                  <a:pt x="1328" y="29"/>
                </a:lnTo>
                <a:lnTo>
                  <a:pt x="1366" y="71"/>
                </a:lnTo>
                <a:lnTo>
                  <a:pt x="1443" y="86"/>
                </a:lnTo>
                <a:lnTo>
                  <a:pt x="1545" y="172"/>
                </a:lnTo>
                <a:lnTo>
                  <a:pt x="1621" y="200"/>
                </a:lnTo>
                <a:lnTo>
                  <a:pt x="1659" y="229"/>
                </a:lnTo>
                <a:lnTo>
                  <a:pt x="1698" y="272"/>
                </a:lnTo>
                <a:lnTo>
                  <a:pt x="1736" y="315"/>
                </a:lnTo>
                <a:lnTo>
                  <a:pt x="1787" y="372"/>
                </a:lnTo>
                <a:lnTo>
                  <a:pt x="1825" y="430"/>
                </a:lnTo>
                <a:lnTo>
                  <a:pt x="1864" y="487"/>
                </a:lnTo>
                <a:lnTo>
                  <a:pt x="1889" y="530"/>
                </a:lnTo>
                <a:lnTo>
                  <a:pt x="1915" y="572"/>
                </a:lnTo>
                <a:lnTo>
                  <a:pt x="1953" y="630"/>
                </a:lnTo>
                <a:lnTo>
                  <a:pt x="1991" y="687"/>
                </a:lnTo>
                <a:lnTo>
                  <a:pt x="2030" y="731"/>
                </a:lnTo>
                <a:lnTo>
                  <a:pt x="2055" y="773"/>
                </a:lnTo>
                <a:lnTo>
                  <a:pt x="2093" y="830"/>
                </a:lnTo>
                <a:lnTo>
                  <a:pt x="2132" y="859"/>
                </a:lnTo>
                <a:lnTo>
                  <a:pt x="2170" y="902"/>
                </a:lnTo>
                <a:lnTo>
                  <a:pt x="2208" y="945"/>
                </a:lnTo>
                <a:lnTo>
                  <a:pt x="2247" y="974"/>
                </a:lnTo>
                <a:lnTo>
                  <a:pt x="2285" y="1002"/>
                </a:lnTo>
                <a:lnTo>
                  <a:pt x="2323" y="1046"/>
                </a:lnTo>
                <a:lnTo>
                  <a:pt x="2361" y="1074"/>
                </a:lnTo>
                <a:lnTo>
                  <a:pt x="2400" y="1116"/>
                </a:lnTo>
                <a:lnTo>
                  <a:pt x="2438" y="1145"/>
                </a:lnTo>
                <a:lnTo>
                  <a:pt x="2476" y="1173"/>
                </a:lnTo>
                <a:lnTo>
                  <a:pt x="2515" y="1203"/>
                </a:lnTo>
                <a:lnTo>
                  <a:pt x="2553" y="1232"/>
                </a:lnTo>
                <a:lnTo>
                  <a:pt x="2591" y="1260"/>
                </a:lnTo>
                <a:lnTo>
                  <a:pt x="2629" y="1274"/>
                </a:lnTo>
                <a:lnTo>
                  <a:pt x="2680" y="1302"/>
                </a:lnTo>
                <a:lnTo>
                  <a:pt x="2731" y="1332"/>
                </a:lnTo>
                <a:lnTo>
                  <a:pt x="2783" y="1360"/>
                </a:lnTo>
                <a:lnTo>
                  <a:pt x="2834" y="1389"/>
                </a:lnTo>
                <a:lnTo>
                  <a:pt x="2872" y="1403"/>
                </a:lnTo>
                <a:lnTo>
                  <a:pt x="2910" y="1418"/>
                </a:lnTo>
                <a:lnTo>
                  <a:pt x="2948" y="1431"/>
                </a:lnTo>
                <a:lnTo>
                  <a:pt x="3025" y="1446"/>
                </a:lnTo>
                <a:lnTo>
                  <a:pt x="3076" y="1475"/>
                </a:lnTo>
                <a:lnTo>
                  <a:pt x="3127" y="1503"/>
                </a:lnTo>
                <a:lnTo>
                  <a:pt x="3229" y="1518"/>
                </a:lnTo>
                <a:lnTo>
                  <a:pt x="3280" y="1546"/>
                </a:lnTo>
                <a:lnTo>
                  <a:pt x="3331" y="1575"/>
                </a:lnTo>
                <a:lnTo>
                  <a:pt x="3370" y="1589"/>
                </a:lnTo>
                <a:lnTo>
                  <a:pt x="3408" y="1604"/>
                </a:lnTo>
                <a:lnTo>
                  <a:pt x="3459" y="1617"/>
                </a:lnTo>
                <a:lnTo>
                  <a:pt x="3510" y="1632"/>
                </a:lnTo>
                <a:lnTo>
                  <a:pt x="3599" y="1647"/>
                </a:lnTo>
                <a:lnTo>
                  <a:pt x="3650" y="1661"/>
                </a:lnTo>
                <a:lnTo>
                  <a:pt x="3727" y="1661"/>
                </a:lnTo>
                <a:lnTo>
                  <a:pt x="3804" y="1675"/>
                </a:lnTo>
                <a:lnTo>
                  <a:pt x="3880" y="1689"/>
                </a:lnTo>
                <a:lnTo>
                  <a:pt x="3982" y="1704"/>
                </a:lnTo>
                <a:lnTo>
                  <a:pt x="4084" y="1718"/>
                </a:lnTo>
                <a:lnTo>
                  <a:pt x="4161" y="1732"/>
                </a:lnTo>
                <a:lnTo>
                  <a:pt x="4199" y="1732"/>
                </a:lnTo>
                <a:lnTo>
                  <a:pt x="4237" y="1746"/>
                </a:lnTo>
                <a:lnTo>
                  <a:pt x="4276" y="1746"/>
                </a:lnTo>
                <a:lnTo>
                  <a:pt x="4327" y="1761"/>
                </a:lnTo>
                <a:lnTo>
                  <a:pt x="4365" y="1761"/>
                </a:lnTo>
                <a:lnTo>
                  <a:pt x="4403" y="1761"/>
                </a:lnTo>
                <a:lnTo>
                  <a:pt x="4442" y="1761"/>
                </a:lnTo>
                <a:lnTo>
                  <a:pt x="4480" y="1761"/>
                </a:lnTo>
                <a:lnTo>
                  <a:pt x="4518" y="1761"/>
                </a:lnTo>
                <a:lnTo>
                  <a:pt x="4525" y="1776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3"/>
          <p:cNvSpPr>
            <a:spLocks/>
          </p:cNvSpPr>
          <p:nvPr/>
        </p:nvSpPr>
        <p:spPr bwMode="auto">
          <a:xfrm>
            <a:off x="2720975" y="2751138"/>
            <a:ext cx="7185025" cy="2508250"/>
          </a:xfrm>
          <a:custGeom>
            <a:avLst/>
            <a:gdLst>
              <a:gd name="T0" fmla="*/ 2147483646 w 4526"/>
              <a:gd name="T1" fmla="*/ 2147483646 h 1777"/>
              <a:gd name="T2" fmla="*/ 2147483646 w 4526"/>
              <a:gd name="T3" fmla="*/ 2147483646 h 1777"/>
              <a:gd name="T4" fmla="*/ 2147483646 w 4526"/>
              <a:gd name="T5" fmla="*/ 2147483646 h 1777"/>
              <a:gd name="T6" fmla="*/ 2147483646 w 4526"/>
              <a:gd name="T7" fmla="*/ 2147483646 h 1777"/>
              <a:gd name="T8" fmla="*/ 2147483646 w 4526"/>
              <a:gd name="T9" fmla="*/ 2147483646 h 1777"/>
              <a:gd name="T10" fmla="*/ 2147483646 w 4526"/>
              <a:gd name="T11" fmla="*/ 2147483646 h 1777"/>
              <a:gd name="T12" fmla="*/ 2147483646 w 4526"/>
              <a:gd name="T13" fmla="*/ 2147483646 h 1777"/>
              <a:gd name="T14" fmla="*/ 2147483646 w 4526"/>
              <a:gd name="T15" fmla="*/ 2147483646 h 1777"/>
              <a:gd name="T16" fmla="*/ 2147483646 w 4526"/>
              <a:gd name="T17" fmla="*/ 2147483646 h 1777"/>
              <a:gd name="T18" fmla="*/ 2147483646 w 4526"/>
              <a:gd name="T19" fmla="*/ 2147483646 h 1777"/>
              <a:gd name="T20" fmla="*/ 2147483646 w 4526"/>
              <a:gd name="T21" fmla="*/ 2147483646 h 1777"/>
              <a:gd name="T22" fmla="*/ 2147483646 w 4526"/>
              <a:gd name="T23" fmla="*/ 2147483646 h 1777"/>
              <a:gd name="T24" fmla="*/ 2147483646 w 4526"/>
              <a:gd name="T25" fmla="*/ 2147483646 h 1777"/>
              <a:gd name="T26" fmla="*/ 2147483646 w 4526"/>
              <a:gd name="T27" fmla="*/ 2147483646 h 1777"/>
              <a:gd name="T28" fmla="*/ 2147483646 w 4526"/>
              <a:gd name="T29" fmla="*/ 2147483646 h 1777"/>
              <a:gd name="T30" fmla="*/ 2147483646 w 4526"/>
              <a:gd name="T31" fmla="*/ 2147483646 h 1777"/>
              <a:gd name="T32" fmla="*/ 2147483646 w 4526"/>
              <a:gd name="T33" fmla="*/ 2147483646 h 1777"/>
              <a:gd name="T34" fmla="*/ 2147483646 w 4526"/>
              <a:gd name="T35" fmla="*/ 2147483646 h 1777"/>
              <a:gd name="T36" fmla="*/ 2147483646 w 4526"/>
              <a:gd name="T37" fmla="*/ 0 h 1777"/>
              <a:gd name="T38" fmla="*/ 2147483646 w 4526"/>
              <a:gd name="T39" fmla="*/ 0 h 1777"/>
              <a:gd name="T40" fmla="*/ 2147483646 w 4526"/>
              <a:gd name="T41" fmla="*/ 0 h 1777"/>
              <a:gd name="T42" fmla="*/ 2147483646 w 4526"/>
              <a:gd name="T43" fmla="*/ 0 h 1777"/>
              <a:gd name="T44" fmla="*/ 2147483646 w 4526"/>
              <a:gd name="T45" fmla="*/ 2147483646 h 1777"/>
              <a:gd name="T46" fmla="*/ 2147483646 w 4526"/>
              <a:gd name="T47" fmla="*/ 2147483646 h 1777"/>
              <a:gd name="T48" fmla="*/ 2147483646 w 4526"/>
              <a:gd name="T49" fmla="*/ 2147483646 h 1777"/>
              <a:gd name="T50" fmla="*/ 2147483646 w 4526"/>
              <a:gd name="T51" fmla="*/ 2147483646 h 1777"/>
              <a:gd name="T52" fmla="*/ 2147483646 w 4526"/>
              <a:gd name="T53" fmla="*/ 2147483646 h 1777"/>
              <a:gd name="T54" fmla="*/ 2147483646 w 4526"/>
              <a:gd name="T55" fmla="*/ 2147483646 h 1777"/>
              <a:gd name="T56" fmla="*/ 2147483646 w 4526"/>
              <a:gd name="T57" fmla="*/ 2147483646 h 1777"/>
              <a:gd name="T58" fmla="*/ 2147483646 w 4526"/>
              <a:gd name="T59" fmla="*/ 2147483646 h 1777"/>
              <a:gd name="T60" fmla="*/ 2147483646 w 4526"/>
              <a:gd name="T61" fmla="*/ 2147483646 h 1777"/>
              <a:gd name="T62" fmla="*/ 2147483646 w 4526"/>
              <a:gd name="T63" fmla="*/ 2147483646 h 1777"/>
              <a:gd name="T64" fmla="*/ 2147483646 w 4526"/>
              <a:gd name="T65" fmla="*/ 2147483646 h 1777"/>
              <a:gd name="T66" fmla="*/ 2147483646 w 4526"/>
              <a:gd name="T67" fmla="*/ 2147483646 h 1777"/>
              <a:gd name="T68" fmla="*/ 2147483646 w 4526"/>
              <a:gd name="T69" fmla="*/ 2147483646 h 1777"/>
              <a:gd name="T70" fmla="*/ 2147483646 w 4526"/>
              <a:gd name="T71" fmla="*/ 2147483646 h 1777"/>
              <a:gd name="T72" fmla="*/ 2147483646 w 4526"/>
              <a:gd name="T73" fmla="*/ 2147483646 h 1777"/>
              <a:gd name="T74" fmla="*/ 2147483646 w 4526"/>
              <a:gd name="T75" fmla="*/ 2147483646 h 1777"/>
              <a:gd name="T76" fmla="*/ 2147483646 w 4526"/>
              <a:gd name="T77" fmla="*/ 2147483646 h 1777"/>
              <a:gd name="T78" fmla="*/ 2147483646 w 4526"/>
              <a:gd name="T79" fmla="*/ 2147483646 h 1777"/>
              <a:gd name="T80" fmla="*/ 2147483646 w 4526"/>
              <a:gd name="T81" fmla="*/ 2147483646 h 1777"/>
              <a:gd name="T82" fmla="*/ 2147483646 w 4526"/>
              <a:gd name="T83" fmla="*/ 2147483646 h 1777"/>
              <a:gd name="T84" fmla="*/ 2147483646 w 4526"/>
              <a:gd name="T85" fmla="*/ 2147483646 h 1777"/>
              <a:gd name="T86" fmla="*/ 2147483646 w 4526"/>
              <a:gd name="T87" fmla="*/ 2147483646 h 1777"/>
              <a:gd name="T88" fmla="*/ 2147483646 w 4526"/>
              <a:gd name="T89" fmla="*/ 2147483646 h 1777"/>
              <a:gd name="T90" fmla="*/ 2147483646 w 4526"/>
              <a:gd name="T91" fmla="*/ 2147483646 h 1777"/>
              <a:gd name="T92" fmla="*/ 2147483646 w 4526"/>
              <a:gd name="T93" fmla="*/ 2147483646 h 1777"/>
              <a:gd name="T94" fmla="*/ 2147483646 w 4526"/>
              <a:gd name="T95" fmla="*/ 2147483646 h 1777"/>
              <a:gd name="T96" fmla="*/ 2147483646 w 4526"/>
              <a:gd name="T97" fmla="*/ 2147483646 h 1777"/>
              <a:gd name="T98" fmla="*/ 2147483646 w 4526"/>
              <a:gd name="T99" fmla="*/ 2147483646 h 1777"/>
              <a:gd name="T100" fmla="*/ 2147483646 w 4526"/>
              <a:gd name="T101" fmla="*/ 2147483646 h 1777"/>
              <a:gd name="T102" fmla="*/ 2147483646 w 4526"/>
              <a:gd name="T103" fmla="*/ 2147483646 h 1777"/>
              <a:gd name="T104" fmla="*/ 2147483646 w 4526"/>
              <a:gd name="T105" fmla="*/ 2147483646 h 1777"/>
              <a:gd name="T106" fmla="*/ 2147483646 w 4526"/>
              <a:gd name="T107" fmla="*/ 2147483646 h 1777"/>
              <a:gd name="T108" fmla="*/ 2147483646 w 4526"/>
              <a:gd name="T109" fmla="*/ 2147483646 h 1777"/>
              <a:gd name="T110" fmla="*/ 2147483646 w 4526"/>
              <a:gd name="T111" fmla="*/ 2147483646 h 17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526" h="1777">
                <a:moveTo>
                  <a:pt x="4512" y="1722"/>
                </a:moveTo>
                <a:lnTo>
                  <a:pt x="4525" y="1647"/>
                </a:lnTo>
                <a:lnTo>
                  <a:pt x="4525" y="1590"/>
                </a:lnTo>
                <a:lnTo>
                  <a:pt x="4525" y="1533"/>
                </a:lnTo>
                <a:lnTo>
                  <a:pt x="4525" y="1489"/>
                </a:lnTo>
                <a:lnTo>
                  <a:pt x="4525" y="1446"/>
                </a:lnTo>
                <a:lnTo>
                  <a:pt x="4525" y="1389"/>
                </a:lnTo>
                <a:lnTo>
                  <a:pt x="4525" y="1332"/>
                </a:lnTo>
                <a:lnTo>
                  <a:pt x="4525" y="1289"/>
                </a:lnTo>
                <a:lnTo>
                  <a:pt x="4525" y="1232"/>
                </a:lnTo>
                <a:lnTo>
                  <a:pt x="4525" y="1188"/>
                </a:lnTo>
                <a:lnTo>
                  <a:pt x="4512" y="1103"/>
                </a:lnTo>
                <a:lnTo>
                  <a:pt x="4512" y="1046"/>
                </a:lnTo>
                <a:lnTo>
                  <a:pt x="4499" y="988"/>
                </a:lnTo>
                <a:lnTo>
                  <a:pt x="4499" y="931"/>
                </a:lnTo>
                <a:lnTo>
                  <a:pt x="4486" y="845"/>
                </a:lnTo>
                <a:lnTo>
                  <a:pt x="4474" y="731"/>
                </a:lnTo>
                <a:lnTo>
                  <a:pt x="4474" y="674"/>
                </a:lnTo>
                <a:lnTo>
                  <a:pt x="4461" y="588"/>
                </a:lnTo>
                <a:lnTo>
                  <a:pt x="4448" y="530"/>
                </a:lnTo>
                <a:lnTo>
                  <a:pt x="4423" y="473"/>
                </a:lnTo>
                <a:lnTo>
                  <a:pt x="4410" y="431"/>
                </a:lnTo>
                <a:lnTo>
                  <a:pt x="4384" y="387"/>
                </a:lnTo>
                <a:lnTo>
                  <a:pt x="4371" y="344"/>
                </a:lnTo>
                <a:lnTo>
                  <a:pt x="4333" y="302"/>
                </a:lnTo>
                <a:lnTo>
                  <a:pt x="4295" y="258"/>
                </a:lnTo>
                <a:lnTo>
                  <a:pt x="4257" y="215"/>
                </a:lnTo>
                <a:lnTo>
                  <a:pt x="4218" y="186"/>
                </a:lnTo>
                <a:lnTo>
                  <a:pt x="4180" y="158"/>
                </a:lnTo>
                <a:lnTo>
                  <a:pt x="4142" y="129"/>
                </a:lnTo>
                <a:lnTo>
                  <a:pt x="4091" y="86"/>
                </a:lnTo>
                <a:lnTo>
                  <a:pt x="4052" y="58"/>
                </a:lnTo>
                <a:lnTo>
                  <a:pt x="4014" y="44"/>
                </a:lnTo>
                <a:lnTo>
                  <a:pt x="3976" y="29"/>
                </a:lnTo>
                <a:lnTo>
                  <a:pt x="3938" y="15"/>
                </a:lnTo>
                <a:lnTo>
                  <a:pt x="3887" y="15"/>
                </a:lnTo>
                <a:lnTo>
                  <a:pt x="3835" y="0"/>
                </a:lnTo>
                <a:lnTo>
                  <a:pt x="3797" y="0"/>
                </a:lnTo>
                <a:lnTo>
                  <a:pt x="3746" y="0"/>
                </a:lnTo>
                <a:lnTo>
                  <a:pt x="3644" y="0"/>
                </a:lnTo>
                <a:lnTo>
                  <a:pt x="3542" y="0"/>
                </a:lnTo>
                <a:lnTo>
                  <a:pt x="3465" y="0"/>
                </a:lnTo>
                <a:lnTo>
                  <a:pt x="3363" y="0"/>
                </a:lnTo>
                <a:lnTo>
                  <a:pt x="3312" y="0"/>
                </a:lnTo>
                <a:lnTo>
                  <a:pt x="3274" y="0"/>
                </a:lnTo>
                <a:lnTo>
                  <a:pt x="3236" y="15"/>
                </a:lnTo>
                <a:lnTo>
                  <a:pt x="3197" y="29"/>
                </a:lnTo>
                <a:lnTo>
                  <a:pt x="3159" y="72"/>
                </a:lnTo>
                <a:lnTo>
                  <a:pt x="3082" y="86"/>
                </a:lnTo>
                <a:lnTo>
                  <a:pt x="2980" y="173"/>
                </a:lnTo>
                <a:lnTo>
                  <a:pt x="2904" y="201"/>
                </a:lnTo>
                <a:lnTo>
                  <a:pt x="2866" y="230"/>
                </a:lnTo>
                <a:lnTo>
                  <a:pt x="2827" y="272"/>
                </a:lnTo>
                <a:lnTo>
                  <a:pt x="2789" y="315"/>
                </a:lnTo>
                <a:lnTo>
                  <a:pt x="2738" y="372"/>
                </a:lnTo>
                <a:lnTo>
                  <a:pt x="2700" y="431"/>
                </a:lnTo>
                <a:lnTo>
                  <a:pt x="2661" y="488"/>
                </a:lnTo>
                <a:lnTo>
                  <a:pt x="2636" y="530"/>
                </a:lnTo>
                <a:lnTo>
                  <a:pt x="2610" y="573"/>
                </a:lnTo>
                <a:lnTo>
                  <a:pt x="2572" y="630"/>
                </a:lnTo>
                <a:lnTo>
                  <a:pt x="2534" y="687"/>
                </a:lnTo>
                <a:lnTo>
                  <a:pt x="2495" y="731"/>
                </a:lnTo>
                <a:lnTo>
                  <a:pt x="2470" y="774"/>
                </a:lnTo>
                <a:lnTo>
                  <a:pt x="2432" y="831"/>
                </a:lnTo>
                <a:lnTo>
                  <a:pt x="2393" y="860"/>
                </a:lnTo>
                <a:lnTo>
                  <a:pt x="2355" y="903"/>
                </a:lnTo>
                <a:lnTo>
                  <a:pt x="2317" y="945"/>
                </a:lnTo>
                <a:lnTo>
                  <a:pt x="2278" y="974"/>
                </a:lnTo>
                <a:lnTo>
                  <a:pt x="2240" y="1002"/>
                </a:lnTo>
                <a:lnTo>
                  <a:pt x="2202" y="1046"/>
                </a:lnTo>
                <a:lnTo>
                  <a:pt x="2164" y="1074"/>
                </a:lnTo>
                <a:lnTo>
                  <a:pt x="2125" y="1117"/>
                </a:lnTo>
                <a:lnTo>
                  <a:pt x="2087" y="1146"/>
                </a:lnTo>
                <a:lnTo>
                  <a:pt x="2049" y="1174"/>
                </a:lnTo>
                <a:lnTo>
                  <a:pt x="2010" y="1203"/>
                </a:lnTo>
                <a:lnTo>
                  <a:pt x="1972" y="1232"/>
                </a:lnTo>
                <a:lnTo>
                  <a:pt x="1934" y="1260"/>
                </a:lnTo>
                <a:lnTo>
                  <a:pt x="1896" y="1275"/>
                </a:lnTo>
                <a:lnTo>
                  <a:pt x="1845" y="1303"/>
                </a:lnTo>
                <a:lnTo>
                  <a:pt x="1794" y="1332"/>
                </a:lnTo>
                <a:lnTo>
                  <a:pt x="1742" y="1360"/>
                </a:lnTo>
                <a:lnTo>
                  <a:pt x="1691" y="1389"/>
                </a:lnTo>
                <a:lnTo>
                  <a:pt x="1653" y="1404"/>
                </a:lnTo>
                <a:lnTo>
                  <a:pt x="1615" y="1418"/>
                </a:lnTo>
                <a:lnTo>
                  <a:pt x="1577" y="1432"/>
                </a:lnTo>
                <a:lnTo>
                  <a:pt x="1500" y="1446"/>
                </a:lnTo>
                <a:lnTo>
                  <a:pt x="1449" y="1476"/>
                </a:lnTo>
                <a:lnTo>
                  <a:pt x="1398" y="1504"/>
                </a:lnTo>
                <a:lnTo>
                  <a:pt x="1296" y="1518"/>
                </a:lnTo>
                <a:lnTo>
                  <a:pt x="1245" y="1546"/>
                </a:lnTo>
                <a:lnTo>
                  <a:pt x="1194" y="1575"/>
                </a:lnTo>
                <a:lnTo>
                  <a:pt x="1155" y="1590"/>
                </a:lnTo>
                <a:lnTo>
                  <a:pt x="1117" y="1604"/>
                </a:lnTo>
                <a:lnTo>
                  <a:pt x="1066" y="1618"/>
                </a:lnTo>
                <a:lnTo>
                  <a:pt x="1015" y="1632"/>
                </a:lnTo>
                <a:lnTo>
                  <a:pt x="926" y="1647"/>
                </a:lnTo>
                <a:lnTo>
                  <a:pt x="875" y="1662"/>
                </a:lnTo>
                <a:lnTo>
                  <a:pt x="798" y="1662"/>
                </a:lnTo>
                <a:lnTo>
                  <a:pt x="721" y="1675"/>
                </a:lnTo>
                <a:lnTo>
                  <a:pt x="645" y="1690"/>
                </a:lnTo>
                <a:lnTo>
                  <a:pt x="543" y="1704"/>
                </a:lnTo>
                <a:lnTo>
                  <a:pt x="441" y="1719"/>
                </a:lnTo>
                <a:lnTo>
                  <a:pt x="364" y="1732"/>
                </a:lnTo>
                <a:lnTo>
                  <a:pt x="326" y="1732"/>
                </a:lnTo>
                <a:lnTo>
                  <a:pt x="288" y="1747"/>
                </a:lnTo>
                <a:lnTo>
                  <a:pt x="249" y="1747"/>
                </a:lnTo>
                <a:lnTo>
                  <a:pt x="198" y="1761"/>
                </a:lnTo>
                <a:lnTo>
                  <a:pt x="160" y="1761"/>
                </a:lnTo>
                <a:lnTo>
                  <a:pt x="122" y="1761"/>
                </a:lnTo>
                <a:lnTo>
                  <a:pt x="83" y="1761"/>
                </a:lnTo>
                <a:lnTo>
                  <a:pt x="45" y="1761"/>
                </a:lnTo>
                <a:lnTo>
                  <a:pt x="7" y="1761"/>
                </a:lnTo>
                <a:lnTo>
                  <a:pt x="0" y="1776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3810000" y="2419350"/>
            <a:ext cx="5143500" cy="2908300"/>
          </a:xfrm>
          <a:custGeom>
            <a:avLst/>
            <a:gdLst>
              <a:gd name="T0" fmla="*/ 2147483646 w 3240"/>
              <a:gd name="T1" fmla="*/ 2147483646 h 2060"/>
              <a:gd name="T2" fmla="*/ 2147483646 w 3240"/>
              <a:gd name="T3" fmla="*/ 2147483646 h 2060"/>
              <a:gd name="T4" fmla="*/ 2147483646 w 3240"/>
              <a:gd name="T5" fmla="*/ 2147483646 h 2060"/>
              <a:gd name="T6" fmla="*/ 2147483646 w 3240"/>
              <a:gd name="T7" fmla="*/ 2147483646 h 2060"/>
              <a:gd name="T8" fmla="*/ 2147483646 w 3240"/>
              <a:gd name="T9" fmla="*/ 2147483646 h 2060"/>
              <a:gd name="T10" fmla="*/ 2147483646 w 3240"/>
              <a:gd name="T11" fmla="*/ 2147483646 h 2060"/>
              <a:gd name="T12" fmla="*/ 2147483646 w 3240"/>
              <a:gd name="T13" fmla="*/ 2147483646 h 2060"/>
              <a:gd name="T14" fmla="*/ 2147483646 w 3240"/>
              <a:gd name="T15" fmla="*/ 2147483646 h 2060"/>
              <a:gd name="T16" fmla="*/ 2147483646 w 3240"/>
              <a:gd name="T17" fmla="*/ 2147483646 h 2060"/>
              <a:gd name="T18" fmla="*/ 2147483646 w 3240"/>
              <a:gd name="T19" fmla="*/ 2147483646 h 2060"/>
              <a:gd name="T20" fmla="*/ 2147483646 w 3240"/>
              <a:gd name="T21" fmla="*/ 2147483646 h 2060"/>
              <a:gd name="T22" fmla="*/ 2147483646 w 3240"/>
              <a:gd name="T23" fmla="*/ 2147483646 h 2060"/>
              <a:gd name="T24" fmla="*/ 2147483646 w 3240"/>
              <a:gd name="T25" fmla="*/ 2147483646 h 2060"/>
              <a:gd name="T26" fmla="*/ 2147483646 w 3240"/>
              <a:gd name="T27" fmla="*/ 2147483646 h 2060"/>
              <a:gd name="T28" fmla="*/ 2147483646 w 3240"/>
              <a:gd name="T29" fmla="*/ 2147483646 h 2060"/>
              <a:gd name="T30" fmla="*/ 2147483646 w 3240"/>
              <a:gd name="T31" fmla="*/ 2147483646 h 2060"/>
              <a:gd name="T32" fmla="*/ 2147483646 w 3240"/>
              <a:gd name="T33" fmla="*/ 2147483646 h 2060"/>
              <a:gd name="T34" fmla="*/ 2147483646 w 3240"/>
              <a:gd name="T35" fmla="*/ 2147483646 h 2060"/>
              <a:gd name="T36" fmla="*/ 2147483646 w 3240"/>
              <a:gd name="T37" fmla="*/ 2147483646 h 2060"/>
              <a:gd name="T38" fmla="*/ 2147483646 w 3240"/>
              <a:gd name="T39" fmla="*/ 2147483646 h 2060"/>
              <a:gd name="T40" fmla="*/ 2147483646 w 3240"/>
              <a:gd name="T41" fmla="*/ 2147483646 h 2060"/>
              <a:gd name="T42" fmla="*/ 2147483646 w 3240"/>
              <a:gd name="T43" fmla="*/ 2147483646 h 2060"/>
              <a:gd name="T44" fmla="*/ 2147483646 w 3240"/>
              <a:gd name="T45" fmla="*/ 2147483646 h 2060"/>
              <a:gd name="T46" fmla="*/ 2147483646 w 3240"/>
              <a:gd name="T47" fmla="*/ 2147483646 h 2060"/>
              <a:gd name="T48" fmla="*/ 2147483646 w 3240"/>
              <a:gd name="T49" fmla="*/ 2147483646 h 2060"/>
              <a:gd name="T50" fmla="*/ 2147483646 w 3240"/>
              <a:gd name="T51" fmla="*/ 0 h 2060"/>
              <a:gd name="T52" fmla="*/ 2147483646 w 3240"/>
              <a:gd name="T53" fmla="*/ 0 h 2060"/>
              <a:gd name="T54" fmla="*/ 2147483646 w 3240"/>
              <a:gd name="T55" fmla="*/ 0 h 2060"/>
              <a:gd name="T56" fmla="*/ 2147483646 w 3240"/>
              <a:gd name="T57" fmla="*/ 0 h 2060"/>
              <a:gd name="T58" fmla="*/ 2147483646 w 3240"/>
              <a:gd name="T59" fmla="*/ 2147483646 h 2060"/>
              <a:gd name="T60" fmla="*/ 2147483646 w 3240"/>
              <a:gd name="T61" fmla="*/ 2147483646 h 2060"/>
              <a:gd name="T62" fmla="*/ 2147483646 w 3240"/>
              <a:gd name="T63" fmla="*/ 2147483646 h 2060"/>
              <a:gd name="T64" fmla="*/ 2147483646 w 3240"/>
              <a:gd name="T65" fmla="*/ 2147483646 h 2060"/>
              <a:gd name="T66" fmla="*/ 2147483646 w 3240"/>
              <a:gd name="T67" fmla="*/ 2147483646 h 2060"/>
              <a:gd name="T68" fmla="*/ 2147483646 w 3240"/>
              <a:gd name="T69" fmla="*/ 2147483646 h 2060"/>
              <a:gd name="T70" fmla="*/ 2147483646 w 3240"/>
              <a:gd name="T71" fmla="*/ 2147483646 h 2060"/>
              <a:gd name="T72" fmla="*/ 2147483646 w 3240"/>
              <a:gd name="T73" fmla="*/ 2147483646 h 2060"/>
              <a:gd name="T74" fmla="*/ 2147483646 w 3240"/>
              <a:gd name="T75" fmla="*/ 2147483646 h 2060"/>
              <a:gd name="T76" fmla="*/ 2147483646 w 3240"/>
              <a:gd name="T77" fmla="*/ 2147483646 h 2060"/>
              <a:gd name="T78" fmla="*/ 2147483646 w 3240"/>
              <a:gd name="T79" fmla="*/ 2147483646 h 2060"/>
              <a:gd name="T80" fmla="*/ 2147483646 w 3240"/>
              <a:gd name="T81" fmla="*/ 2147483646 h 2060"/>
              <a:gd name="T82" fmla="*/ 2147483646 w 3240"/>
              <a:gd name="T83" fmla="*/ 2147483646 h 2060"/>
              <a:gd name="T84" fmla="*/ 2147483646 w 3240"/>
              <a:gd name="T85" fmla="*/ 2147483646 h 2060"/>
              <a:gd name="T86" fmla="*/ 2147483646 w 3240"/>
              <a:gd name="T87" fmla="*/ 2147483646 h 2060"/>
              <a:gd name="T88" fmla="*/ 2147483646 w 3240"/>
              <a:gd name="T89" fmla="*/ 2147483646 h 2060"/>
              <a:gd name="T90" fmla="*/ 2147483646 w 3240"/>
              <a:gd name="T91" fmla="*/ 2147483646 h 2060"/>
              <a:gd name="T92" fmla="*/ 2147483646 w 3240"/>
              <a:gd name="T93" fmla="*/ 2147483646 h 2060"/>
              <a:gd name="T94" fmla="*/ 2147483646 w 3240"/>
              <a:gd name="T95" fmla="*/ 2147483646 h 2060"/>
              <a:gd name="T96" fmla="*/ 2147483646 w 3240"/>
              <a:gd name="T97" fmla="*/ 2147483646 h 2060"/>
              <a:gd name="T98" fmla="*/ 2147483646 w 3240"/>
              <a:gd name="T99" fmla="*/ 2147483646 h 2060"/>
              <a:gd name="T100" fmla="*/ 2147483646 w 3240"/>
              <a:gd name="T101" fmla="*/ 2147483646 h 2060"/>
              <a:gd name="T102" fmla="*/ 2147483646 w 3240"/>
              <a:gd name="T103" fmla="*/ 2147483646 h 2060"/>
              <a:gd name="T104" fmla="*/ 2147483646 w 3240"/>
              <a:gd name="T105" fmla="*/ 2147483646 h 2060"/>
              <a:gd name="T106" fmla="*/ 2147483646 w 3240"/>
              <a:gd name="T107" fmla="*/ 2147483646 h 2060"/>
              <a:gd name="T108" fmla="*/ 2147483646 w 3240"/>
              <a:gd name="T109" fmla="*/ 2147483646 h 2060"/>
              <a:gd name="T110" fmla="*/ 2147483646 w 3240"/>
              <a:gd name="T111" fmla="*/ 2147483646 h 20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240" h="2060">
                <a:moveTo>
                  <a:pt x="0" y="2059"/>
                </a:moveTo>
                <a:lnTo>
                  <a:pt x="62" y="2043"/>
                </a:lnTo>
                <a:lnTo>
                  <a:pt x="113" y="2043"/>
                </a:lnTo>
                <a:lnTo>
                  <a:pt x="164" y="2030"/>
                </a:lnTo>
                <a:lnTo>
                  <a:pt x="202" y="2030"/>
                </a:lnTo>
                <a:lnTo>
                  <a:pt x="253" y="1992"/>
                </a:lnTo>
                <a:lnTo>
                  <a:pt x="291" y="1979"/>
                </a:lnTo>
                <a:lnTo>
                  <a:pt x="330" y="1941"/>
                </a:lnTo>
                <a:lnTo>
                  <a:pt x="368" y="1915"/>
                </a:lnTo>
                <a:lnTo>
                  <a:pt x="419" y="1877"/>
                </a:lnTo>
                <a:lnTo>
                  <a:pt x="457" y="1839"/>
                </a:lnTo>
                <a:lnTo>
                  <a:pt x="496" y="1800"/>
                </a:lnTo>
                <a:lnTo>
                  <a:pt x="534" y="1762"/>
                </a:lnTo>
                <a:lnTo>
                  <a:pt x="572" y="1711"/>
                </a:lnTo>
                <a:lnTo>
                  <a:pt x="598" y="1673"/>
                </a:lnTo>
                <a:lnTo>
                  <a:pt x="636" y="1622"/>
                </a:lnTo>
                <a:lnTo>
                  <a:pt x="674" y="1570"/>
                </a:lnTo>
                <a:lnTo>
                  <a:pt x="687" y="1494"/>
                </a:lnTo>
                <a:lnTo>
                  <a:pt x="700" y="1417"/>
                </a:lnTo>
                <a:lnTo>
                  <a:pt x="713" y="1366"/>
                </a:lnTo>
                <a:lnTo>
                  <a:pt x="725" y="1315"/>
                </a:lnTo>
                <a:lnTo>
                  <a:pt x="738" y="1213"/>
                </a:lnTo>
                <a:lnTo>
                  <a:pt x="751" y="1175"/>
                </a:lnTo>
                <a:lnTo>
                  <a:pt x="751" y="1124"/>
                </a:lnTo>
                <a:lnTo>
                  <a:pt x="764" y="1073"/>
                </a:lnTo>
                <a:lnTo>
                  <a:pt x="776" y="1021"/>
                </a:lnTo>
                <a:lnTo>
                  <a:pt x="776" y="970"/>
                </a:lnTo>
                <a:lnTo>
                  <a:pt x="789" y="919"/>
                </a:lnTo>
                <a:lnTo>
                  <a:pt x="802" y="868"/>
                </a:lnTo>
                <a:lnTo>
                  <a:pt x="815" y="817"/>
                </a:lnTo>
                <a:lnTo>
                  <a:pt x="827" y="779"/>
                </a:lnTo>
                <a:lnTo>
                  <a:pt x="840" y="741"/>
                </a:lnTo>
                <a:lnTo>
                  <a:pt x="853" y="689"/>
                </a:lnTo>
                <a:lnTo>
                  <a:pt x="878" y="638"/>
                </a:lnTo>
                <a:lnTo>
                  <a:pt x="891" y="600"/>
                </a:lnTo>
                <a:lnTo>
                  <a:pt x="904" y="562"/>
                </a:lnTo>
                <a:lnTo>
                  <a:pt x="917" y="523"/>
                </a:lnTo>
                <a:lnTo>
                  <a:pt x="942" y="472"/>
                </a:lnTo>
                <a:lnTo>
                  <a:pt x="955" y="434"/>
                </a:lnTo>
                <a:lnTo>
                  <a:pt x="968" y="396"/>
                </a:lnTo>
                <a:lnTo>
                  <a:pt x="981" y="357"/>
                </a:lnTo>
                <a:lnTo>
                  <a:pt x="993" y="306"/>
                </a:lnTo>
                <a:lnTo>
                  <a:pt x="1006" y="268"/>
                </a:lnTo>
                <a:lnTo>
                  <a:pt x="1032" y="191"/>
                </a:lnTo>
                <a:lnTo>
                  <a:pt x="1057" y="153"/>
                </a:lnTo>
                <a:lnTo>
                  <a:pt x="1083" y="115"/>
                </a:lnTo>
                <a:lnTo>
                  <a:pt x="1121" y="89"/>
                </a:lnTo>
                <a:lnTo>
                  <a:pt x="1159" y="51"/>
                </a:lnTo>
                <a:lnTo>
                  <a:pt x="1198" y="38"/>
                </a:lnTo>
                <a:lnTo>
                  <a:pt x="1236" y="13"/>
                </a:lnTo>
                <a:lnTo>
                  <a:pt x="1274" y="13"/>
                </a:lnTo>
                <a:lnTo>
                  <a:pt x="1312" y="0"/>
                </a:lnTo>
                <a:lnTo>
                  <a:pt x="1351" y="0"/>
                </a:lnTo>
                <a:lnTo>
                  <a:pt x="1389" y="0"/>
                </a:lnTo>
                <a:lnTo>
                  <a:pt x="1427" y="0"/>
                </a:lnTo>
                <a:lnTo>
                  <a:pt x="1478" y="0"/>
                </a:lnTo>
                <a:lnTo>
                  <a:pt x="1517" y="0"/>
                </a:lnTo>
                <a:lnTo>
                  <a:pt x="1568" y="0"/>
                </a:lnTo>
                <a:lnTo>
                  <a:pt x="1619" y="13"/>
                </a:lnTo>
                <a:lnTo>
                  <a:pt x="1670" y="26"/>
                </a:lnTo>
                <a:lnTo>
                  <a:pt x="1721" y="51"/>
                </a:lnTo>
                <a:lnTo>
                  <a:pt x="1759" y="77"/>
                </a:lnTo>
                <a:lnTo>
                  <a:pt x="1797" y="102"/>
                </a:lnTo>
                <a:lnTo>
                  <a:pt x="1836" y="140"/>
                </a:lnTo>
                <a:lnTo>
                  <a:pt x="1874" y="191"/>
                </a:lnTo>
                <a:lnTo>
                  <a:pt x="1925" y="243"/>
                </a:lnTo>
                <a:lnTo>
                  <a:pt x="1963" y="294"/>
                </a:lnTo>
                <a:lnTo>
                  <a:pt x="2002" y="345"/>
                </a:lnTo>
                <a:lnTo>
                  <a:pt x="2027" y="383"/>
                </a:lnTo>
                <a:lnTo>
                  <a:pt x="2065" y="434"/>
                </a:lnTo>
                <a:lnTo>
                  <a:pt x="2078" y="511"/>
                </a:lnTo>
                <a:lnTo>
                  <a:pt x="2104" y="587"/>
                </a:lnTo>
                <a:lnTo>
                  <a:pt x="2129" y="664"/>
                </a:lnTo>
                <a:lnTo>
                  <a:pt x="2155" y="715"/>
                </a:lnTo>
                <a:lnTo>
                  <a:pt x="2180" y="766"/>
                </a:lnTo>
                <a:lnTo>
                  <a:pt x="2206" y="868"/>
                </a:lnTo>
                <a:lnTo>
                  <a:pt x="2231" y="970"/>
                </a:lnTo>
                <a:lnTo>
                  <a:pt x="2257" y="1021"/>
                </a:lnTo>
                <a:lnTo>
                  <a:pt x="2270" y="1073"/>
                </a:lnTo>
                <a:lnTo>
                  <a:pt x="2282" y="1111"/>
                </a:lnTo>
                <a:lnTo>
                  <a:pt x="2308" y="1149"/>
                </a:lnTo>
                <a:lnTo>
                  <a:pt x="2321" y="1226"/>
                </a:lnTo>
                <a:lnTo>
                  <a:pt x="2333" y="1302"/>
                </a:lnTo>
                <a:lnTo>
                  <a:pt x="2346" y="1353"/>
                </a:lnTo>
                <a:lnTo>
                  <a:pt x="2372" y="1404"/>
                </a:lnTo>
                <a:lnTo>
                  <a:pt x="2384" y="1456"/>
                </a:lnTo>
                <a:lnTo>
                  <a:pt x="2410" y="1507"/>
                </a:lnTo>
                <a:lnTo>
                  <a:pt x="2435" y="1558"/>
                </a:lnTo>
                <a:lnTo>
                  <a:pt x="2448" y="1596"/>
                </a:lnTo>
                <a:lnTo>
                  <a:pt x="2461" y="1634"/>
                </a:lnTo>
                <a:lnTo>
                  <a:pt x="2486" y="1673"/>
                </a:lnTo>
                <a:lnTo>
                  <a:pt x="2499" y="1711"/>
                </a:lnTo>
                <a:lnTo>
                  <a:pt x="2538" y="1749"/>
                </a:lnTo>
                <a:lnTo>
                  <a:pt x="2563" y="1788"/>
                </a:lnTo>
                <a:lnTo>
                  <a:pt x="2601" y="1813"/>
                </a:lnTo>
                <a:lnTo>
                  <a:pt x="2640" y="1839"/>
                </a:lnTo>
                <a:lnTo>
                  <a:pt x="2678" y="1864"/>
                </a:lnTo>
                <a:lnTo>
                  <a:pt x="2716" y="1890"/>
                </a:lnTo>
                <a:lnTo>
                  <a:pt x="2767" y="1915"/>
                </a:lnTo>
                <a:lnTo>
                  <a:pt x="2806" y="1941"/>
                </a:lnTo>
                <a:lnTo>
                  <a:pt x="2844" y="1954"/>
                </a:lnTo>
                <a:lnTo>
                  <a:pt x="2882" y="1966"/>
                </a:lnTo>
                <a:lnTo>
                  <a:pt x="2920" y="1979"/>
                </a:lnTo>
                <a:lnTo>
                  <a:pt x="2971" y="1979"/>
                </a:lnTo>
                <a:lnTo>
                  <a:pt x="3010" y="2005"/>
                </a:lnTo>
                <a:lnTo>
                  <a:pt x="3048" y="2017"/>
                </a:lnTo>
                <a:lnTo>
                  <a:pt x="3086" y="2017"/>
                </a:lnTo>
                <a:lnTo>
                  <a:pt x="3125" y="2017"/>
                </a:lnTo>
                <a:lnTo>
                  <a:pt x="3163" y="2030"/>
                </a:lnTo>
                <a:lnTo>
                  <a:pt x="3201" y="2043"/>
                </a:lnTo>
                <a:lnTo>
                  <a:pt x="3239" y="2043"/>
                </a:lnTo>
                <a:lnTo>
                  <a:pt x="3216" y="2059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Rectangle 15">
            <a:extLst>
              <a:ext uri="{FF2B5EF4-FFF2-40B4-BE49-F238E27FC236}">
                <a16:creationId xmlns:a16="http://schemas.microsoft.com/office/drawing/2014/main" xmlns="" id="{1BDD012A-7F18-4A32-8391-7395A388A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       fluvoxamine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mirtazapine</a:t>
            </a:r>
            <a:r>
              <a:rPr lang="en-US" altLang="en-US" sz="2133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paroxetine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trazodone  nefazodone</a:t>
            </a:r>
          </a:p>
        </p:txBody>
      </p:sp>
      <p:sp>
        <p:nvSpPr>
          <p:cNvPr id="23568" name="Rectangle 16">
            <a:extLst>
              <a:ext uri="{FF2B5EF4-FFF2-40B4-BE49-F238E27FC236}">
                <a16:creationId xmlns:a16="http://schemas.microsoft.com/office/drawing/2014/main" xmlns="" id="{406C8704-447B-4B14-A62C-77D602521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00200"/>
            <a:ext cx="385921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</a:t>
            </a:r>
            <a:r>
              <a:rPr lang="en-US" altLang="en-US" sz="2133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(des)venlafaxine</a:t>
            </a:r>
            <a:r>
              <a:rPr lang="en-US" altLang="en-US" sz="2133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en-US" sz="2133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duloxetine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133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sz="2133" dirty="0" err="1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es</a:t>
            </a:r>
            <a:r>
              <a:rPr lang="en-US" altLang="en-US" sz="2133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)citalopram  sertraline</a:t>
            </a:r>
            <a:r>
              <a:rPr lang="en-US" altLang="en-US" sz="2133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xmlns="" id="{57F8F550-A7B1-413A-9698-967297B31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938338"/>
            <a:ext cx="23622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45" tIns="40923" rIns="81845" bIns="4092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>
                <a:latin typeface="Times New Roman" panose="02020603050405020304" pitchFamily="18" charset="0"/>
                <a:ea typeface="ＭＳ Ｐゴシック" panose="020B0600070205080204" pitchFamily="34" charset="-128"/>
              </a:rPr>
              <a:t>fluoxetine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133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</a:t>
            </a:r>
            <a:r>
              <a:rPr lang="en-US" altLang="en-US" sz="2133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bupropion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xmlns="" id="{5238CBAD-AA6E-4E9C-8BF3-BD850758E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/>
              <a:t>Psychostimulants</a:t>
            </a:r>
            <a:r>
              <a:rPr lang="en-US" altLang="en-US" sz="3556" dirty="0"/>
              <a:t/>
            </a:r>
            <a:br>
              <a:rPr lang="en-US" altLang="en-US" sz="3556" dirty="0"/>
            </a:br>
            <a:r>
              <a:rPr lang="en-US" altLang="en-US" sz="2845" dirty="0"/>
              <a:t>(methylphenidate, dexmethylphenidate, dextroamphetamine, modafinil)</a:t>
            </a:r>
          </a:p>
        </p:txBody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xmlns="" id="{CD7040A2-9304-4346-B437-BC126DAF2B1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0" y="1676400"/>
            <a:ext cx="4768850" cy="4529138"/>
          </a:xfrm>
        </p:spPr>
        <p:txBody>
          <a:bodyPr rtlCol="0">
            <a:normAutofit/>
          </a:bodyPr>
          <a:lstStyle/>
          <a:p>
            <a:pPr marL="304804" indent="-30480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8C1902"/>
                </a:solidFill>
              </a:rPr>
              <a:t>Can help in: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Fatigue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Depression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Cognitive deficits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Adjuvant analgesia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Opioid-related sedation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Appetite / sense of well-being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(rapid onset)</a:t>
            </a:r>
          </a:p>
        </p:txBody>
      </p:sp>
      <p:sp>
        <p:nvSpPr>
          <p:cNvPr id="364548" name="Rectangle 4">
            <a:extLst>
              <a:ext uri="{FF2B5EF4-FFF2-40B4-BE49-F238E27FC236}">
                <a16:creationId xmlns:a16="http://schemas.microsoft.com/office/drawing/2014/main" xmlns="" id="{819CFA85-2C11-4437-B0F4-2D6DB790ED0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432550" y="1676400"/>
            <a:ext cx="4006850" cy="4122738"/>
          </a:xfrm>
        </p:spPr>
        <p:txBody>
          <a:bodyPr rtlCol="0">
            <a:normAutofit/>
          </a:bodyPr>
          <a:lstStyle/>
          <a:p>
            <a:pPr marL="304804" indent="-30480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8C1902"/>
                </a:solidFill>
              </a:rPr>
              <a:t>Side Effects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Tachycardia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Anxiety / jitteriness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Insomnia (rare)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489" dirty="0"/>
              <a:t>Abuse (rare)</a:t>
            </a:r>
          </a:p>
          <a:p>
            <a:pPr marL="660408" lvl="1" indent="-25400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altLang="en-US" sz="2489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35275" y="228600"/>
            <a:ext cx="6367463" cy="1016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0434" tIns="39511" rIns="80434" bIns="39511"/>
          <a:lstStyle/>
          <a:p>
            <a:pPr eaLnBrk="1" hangingPunct="1">
              <a:defRPr/>
            </a:pPr>
            <a:r>
              <a:rPr lang="en-US" altLang="en-US" sz="3911" b="1" dirty="0"/>
              <a:t>Panic Disorder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3500" y="1198563"/>
            <a:ext cx="9525000" cy="4978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0434" tIns="39511" rIns="80434" bIns="39511"/>
          <a:lstStyle/>
          <a:p>
            <a:pPr marL="304804" indent="-304804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8C1902"/>
                </a:solidFill>
              </a:rPr>
              <a:t>Acute</a:t>
            </a:r>
            <a:r>
              <a:rPr lang="en-US" altLang="en-US" dirty="0"/>
              <a:t>:  Benzodiazepine (taper when possible)</a:t>
            </a:r>
          </a:p>
          <a:p>
            <a:pPr marL="304804" indent="-304804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8C1902"/>
                </a:solidFill>
              </a:rPr>
              <a:t>Maintenance &amp; prevention</a:t>
            </a:r>
            <a:r>
              <a:rPr lang="en-US" altLang="en-US" dirty="0">
                <a:solidFill>
                  <a:srgbClr val="8C1902"/>
                </a:solidFill>
              </a:rPr>
              <a:t> </a:t>
            </a:r>
            <a:r>
              <a:rPr lang="en-US" altLang="en-US" dirty="0"/>
              <a:t>(1+ year, taper gradually), combine w/ psychotherapy (e.g., CBT)</a:t>
            </a:r>
          </a:p>
          <a:p>
            <a:pPr marL="660408" lvl="1" indent="-254003"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800" dirty="0">
                <a:solidFill>
                  <a:srgbClr val="8C1902"/>
                </a:solidFill>
              </a:rPr>
              <a:t>Selective serotonin reuptake inhibitors (SSRI)</a:t>
            </a:r>
          </a:p>
          <a:p>
            <a:pPr marL="660408" lvl="1" indent="-254003"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800" dirty="0">
                <a:solidFill>
                  <a:srgbClr val="8C1902"/>
                </a:solidFill>
              </a:rPr>
              <a:t>Serotonin-norepinephrine reuptake inhibitor (SNRI)</a:t>
            </a:r>
          </a:p>
          <a:p>
            <a:pPr marL="660408" lvl="1" indent="-254003"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800" dirty="0">
                <a:solidFill>
                  <a:srgbClr val="8C1902"/>
                </a:solidFill>
              </a:rPr>
              <a:t>Tricyclic antidepressant (TCA)</a:t>
            </a:r>
          </a:p>
          <a:p>
            <a:pPr marL="660408" lvl="1" indent="-254003"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800" dirty="0">
                <a:solidFill>
                  <a:srgbClr val="8C1902"/>
                </a:solidFill>
              </a:rPr>
              <a:t>Monoamine oxidase inhibitors (MAOI) - </a:t>
            </a:r>
            <a:r>
              <a:rPr lang="en-US" altLang="en-US" sz="2800" dirty="0" err="1"/>
              <a:t>phenelzine</a:t>
            </a:r>
            <a:endParaRPr lang="en-US" altLang="en-US" sz="2800" dirty="0"/>
          </a:p>
          <a:p>
            <a:pPr marL="660408" lvl="1" indent="-254003"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800" dirty="0">
                <a:solidFill>
                  <a:srgbClr val="8C1902"/>
                </a:solidFill>
              </a:rPr>
              <a:t>Others – </a:t>
            </a:r>
            <a:r>
              <a:rPr lang="en-US" altLang="en-US" sz="2800" dirty="0"/>
              <a:t>mirtazapine, trazodone, anticonvulsant – </a:t>
            </a:r>
            <a:r>
              <a:rPr lang="en-US" altLang="en-US" sz="2800" dirty="0" err="1"/>
              <a:t>esp</a:t>
            </a:r>
            <a:r>
              <a:rPr lang="en-US" altLang="en-US" sz="2800" dirty="0"/>
              <a:t> w/ mood lability (valproate, gabapentin, </a:t>
            </a:r>
            <a:r>
              <a:rPr lang="en-US" altLang="en-US" sz="2800" dirty="0" err="1"/>
              <a:t>pregabalin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vigabatrin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tiagabine</a:t>
            </a:r>
            <a:r>
              <a:rPr lang="en-US" altLang="en-US" sz="2800" dirty="0"/>
              <a:t>) </a:t>
            </a:r>
            <a:r>
              <a:rPr lang="en-US" altLang="en-US" sz="2800" dirty="0" err="1"/>
              <a:t>moclobemide</a:t>
            </a:r>
            <a:r>
              <a:rPr lang="en-US" altLang="en-US" sz="2800" dirty="0"/>
              <a:t>, olanzapine, quetiapine, verapamil, clonidine, </a:t>
            </a:r>
            <a:r>
              <a:rPr lang="en-US" altLang="en-US" sz="2800" dirty="0" err="1"/>
              <a:t>rTMS</a:t>
            </a: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728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0434" tIns="39511" rIns="80434" bIns="39511"/>
          <a:lstStyle/>
          <a:p>
            <a:pPr eaLnBrk="1" hangingPunct="1">
              <a:defRPr/>
            </a:pPr>
            <a:r>
              <a:rPr lang="en-US" altLang="en-US" sz="3911" b="1" dirty="0"/>
              <a:t>Generalized Anxiety Disorder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035050"/>
            <a:ext cx="9677400" cy="47879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0434" tIns="39511" rIns="80434" bIns="39511"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/>
              <a:t>Combine meds w/ psychotherapy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/>
              <a:t>Onset of effect may take 4-6 wks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/>
              <a:t>Continue treatment for 12-18 months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>
                <a:solidFill>
                  <a:srgbClr val="8C1902"/>
                </a:solidFill>
              </a:rPr>
              <a:t>SSRIs</a:t>
            </a:r>
            <a:r>
              <a:rPr lang="en-US" altLang="en-US">
                <a:solidFill>
                  <a:srgbClr val="FFEC00"/>
                </a:solidFill>
              </a:rPr>
              <a:t> </a:t>
            </a:r>
            <a:r>
              <a:rPr lang="en-US" altLang="en-US"/>
              <a:t>– citalopram, escitalopram, sertraline, paroxetine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>
                <a:solidFill>
                  <a:srgbClr val="8C1902"/>
                </a:solidFill>
              </a:rPr>
              <a:t>SNRIs</a:t>
            </a:r>
            <a:r>
              <a:rPr lang="en-US" altLang="en-US">
                <a:solidFill>
                  <a:srgbClr val="FFEC00"/>
                </a:solidFill>
              </a:rPr>
              <a:t> </a:t>
            </a:r>
            <a:r>
              <a:rPr lang="en-US" altLang="en-US"/>
              <a:t>– venlafaxine, duloxetine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>
                <a:solidFill>
                  <a:srgbClr val="8C1902"/>
                </a:solidFill>
              </a:rPr>
              <a:t>TCAs</a:t>
            </a:r>
            <a:r>
              <a:rPr lang="en-US" altLang="en-US">
                <a:solidFill>
                  <a:srgbClr val="FFEC00"/>
                </a:solidFill>
              </a:rPr>
              <a:t> </a:t>
            </a:r>
            <a:r>
              <a:rPr lang="en-US" altLang="en-US"/>
              <a:t>- imipramine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>
                <a:solidFill>
                  <a:srgbClr val="8C1902"/>
                </a:solidFill>
              </a:rPr>
              <a:t>Buspirone</a:t>
            </a:r>
            <a:r>
              <a:rPr lang="en-US" altLang="en-US"/>
              <a:t> – monotherapy or augment SSRI/SNRI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>
                <a:solidFill>
                  <a:srgbClr val="8C1902"/>
                </a:solidFill>
              </a:rPr>
              <a:t>Benzodiazepines</a:t>
            </a:r>
            <a:r>
              <a:rPr lang="en-US" altLang="en-US"/>
              <a:t> – use scheduled, longer-acting, taper when possible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>
                <a:solidFill>
                  <a:srgbClr val="8C1902"/>
                </a:solidFill>
              </a:rPr>
              <a:t>Pregabalin </a:t>
            </a:r>
            <a:r>
              <a:rPr lang="en-US" altLang="en-US"/>
              <a:t>- 50-300 mg, watch for sedation, dizziness, tolerance</a:t>
            </a:r>
            <a:endParaRPr lang="en-US" altLang="en-US">
              <a:solidFill>
                <a:srgbClr val="FFEC00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>
                <a:solidFill>
                  <a:srgbClr val="8C1902"/>
                </a:solidFill>
              </a:rPr>
              <a:t>Others</a:t>
            </a:r>
            <a:r>
              <a:rPr lang="en-US" altLang="en-US">
                <a:solidFill>
                  <a:srgbClr val="FFEC00"/>
                </a:solidFill>
              </a:rPr>
              <a:t> </a:t>
            </a:r>
            <a:r>
              <a:rPr lang="en-US" altLang="en-US"/>
              <a:t>-</a:t>
            </a:r>
            <a:r>
              <a:rPr lang="en-US" altLang="en-US">
                <a:solidFill>
                  <a:srgbClr val="FFEC00"/>
                </a:solidFill>
              </a:rPr>
              <a:t> </a:t>
            </a:r>
            <a:r>
              <a:rPr lang="en-US" altLang="en-US"/>
              <a:t>mirtazapine, hydroxyzine, quetiapine, beta-blockers (for anticipatory/ performance anxiety, physically-focused pts)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>
          <a:xfrm>
            <a:off x="1600200" y="165100"/>
            <a:ext cx="8382000" cy="7000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3911" b="1" dirty="0"/>
              <a:t>Posttraumatic Stress Disorder (PTSD)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>
          <a:xfrm>
            <a:off x="1104900" y="1058863"/>
            <a:ext cx="9982200" cy="5283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/>
              <a:t>CBT &amp; benzos for </a:t>
            </a:r>
            <a:r>
              <a:rPr lang="en-US" altLang="en-US" sz="2400">
                <a:solidFill>
                  <a:srgbClr val="8C1902"/>
                </a:solidFill>
              </a:rPr>
              <a:t>Acute Stress Disorder</a:t>
            </a:r>
            <a:r>
              <a:rPr lang="en-US" altLang="en-US" sz="2400"/>
              <a:t>, prevention of PTSD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/>
              <a:t>Treat PTSD for 6-12 months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solidFill>
                  <a:srgbClr val="8C1902"/>
                </a:solidFill>
              </a:rPr>
              <a:t>SSRIs/SNRIs (esp. sertraline, paroxetine, venlafaxine)</a:t>
            </a:r>
            <a:r>
              <a:rPr lang="en-US" altLang="en-US" sz="2400"/>
              <a:t> – treats core sxs &amp; comorbid depression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SNRIs particularly helpful for re-experiencing, avoidance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solidFill>
                  <a:srgbClr val="8C1902"/>
                </a:solidFill>
              </a:rPr>
              <a:t>Benzodiazepines</a:t>
            </a:r>
            <a:r>
              <a:rPr lang="en-US" altLang="en-US" sz="2400">
                <a:solidFill>
                  <a:srgbClr val="FFEC00"/>
                </a:solidFill>
              </a:rPr>
              <a:t> </a:t>
            </a:r>
            <a:r>
              <a:rPr lang="en-US" altLang="en-US" sz="2400"/>
              <a:t>- Use short-term only to address early (e.g., Acute Stress Disorder) or residual symptoms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solidFill>
                  <a:srgbClr val="8C1902"/>
                </a:solidFill>
              </a:rPr>
              <a:t>TCAs </a:t>
            </a:r>
            <a:r>
              <a:rPr lang="en-US" altLang="en-US" sz="2400"/>
              <a:t>– esp for insomnia, depression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solidFill>
                  <a:srgbClr val="8C1902"/>
                </a:solidFill>
              </a:rPr>
              <a:t>MAOIs</a:t>
            </a:r>
            <a:r>
              <a:rPr lang="en-US" altLang="en-US" sz="2400"/>
              <a:t> - phenelzine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2000">
              <a:solidFill>
                <a:srgbClr val="FFEC00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000" b="1"/>
              <a:t>Others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8C1902"/>
                </a:solidFill>
              </a:rPr>
              <a:t>Atypical Antipsychotics – augment SSRI/SNRI </a:t>
            </a:r>
            <a:r>
              <a:rPr lang="en-US" altLang="en-US" sz="2000"/>
              <a:t>- comorbid psychosis, bipolar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8C1902"/>
                </a:solidFill>
              </a:rPr>
              <a:t>Prazosin</a:t>
            </a:r>
            <a:r>
              <a:rPr lang="en-US" altLang="en-US" sz="2000"/>
              <a:t> – trauma-related arousal (dreams, insomnia)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8C1902"/>
                </a:solidFill>
              </a:rPr>
              <a:t>Mirtazapine</a:t>
            </a:r>
            <a:r>
              <a:rPr lang="en-US" altLang="en-US" sz="2000"/>
              <a:t> - Effective for core PTSD sxs,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8C1902"/>
                </a:solidFill>
              </a:rPr>
              <a:t>Nefazodone</a:t>
            </a:r>
            <a:r>
              <a:rPr lang="en-US" altLang="en-US" sz="2000"/>
              <a:t> (100 to 600mg) - hepatotoxicity risk, sedating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8C1902"/>
                </a:solidFill>
              </a:rPr>
              <a:t>Trazodone</a:t>
            </a:r>
            <a:r>
              <a:rPr lang="en-US" altLang="en-US" sz="2000"/>
              <a:t> – esp for insomnia, watch for priapism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rgbClr val="8C1902"/>
                </a:solidFill>
              </a:rPr>
              <a:t>Antihistamines</a:t>
            </a:r>
            <a:r>
              <a:rPr lang="en-US" altLang="en-US" sz="2000"/>
              <a:t> – esp for insomnia (diphenhydramine, hydroxyzine), anticholinergic 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972800" cy="715963"/>
          </a:xfrm>
        </p:spPr>
        <p:txBody>
          <a:bodyPr/>
          <a:lstStyle/>
          <a:p>
            <a:r>
              <a:rPr lang="en-US" altLang="en-US" b="1"/>
              <a:t>Case #2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xmlns="" id="{0A37423F-6096-4181-A221-AAFC13C3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972800" cy="56848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Medical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38 </a:t>
            </a:r>
            <a:r>
              <a:rPr lang="en-US" altLang="en-US" dirty="0" err="1"/>
              <a:t>y.o</a:t>
            </a:r>
            <a:r>
              <a:rPr lang="en-US" altLang="en-US" dirty="0"/>
              <a:t>. man with metastatic (CNS, incl. L frontal) adenocarcinoma of lung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Past Tx: </a:t>
            </a:r>
            <a:r>
              <a:rPr lang="en-US" dirty="0" err="1"/>
              <a:t>crizotinib</a:t>
            </a:r>
            <a:r>
              <a:rPr lang="en-US" dirty="0"/>
              <a:t>, </a:t>
            </a:r>
            <a:r>
              <a:rPr lang="en-US" dirty="0" err="1"/>
              <a:t>alectinib</a:t>
            </a:r>
            <a:r>
              <a:rPr lang="en-US" dirty="0"/>
              <a:t>, </a:t>
            </a:r>
            <a:r>
              <a:rPr lang="en-US" altLang="en-US" dirty="0"/>
              <a:t>c</a:t>
            </a:r>
            <a:r>
              <a:rPr lang="en-US" dirty="0"/>
              <a:t>arboplatin/pemetrexed, whole brain XRT, gamma knife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Current Tx: </a:t>
            </a:r>
            <a:r>
              <a:rPr lang="en-US" dirty="0" err="1"/>
              <a:t>lorlatinib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Psychiatric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Cognitive impairment (memory, verbal fluency, executive function), impulsivity, irritability/anger (kicking objects), depression, insomnia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Married, 2 young kids at home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Followed by SW, Psychiatry, Psychology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Dx</a:t>
            </a:r>
            <a:r>
              <a:rPr lang="en-US" altLang="en-US" dirty="0"/>
              <a:t>: Mild neurocognitive disorder due to brain lesions &amp; XRT, Depressive disorder due to medical condition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F620561D-772D-42BA-BD1B-5D7BA5C09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911" b="1" dirty="0"/>
              <a:t>Somatic Symptom Disorder</a:t>
            </a:r>
            <a:endParaRPr lang="en-US" sz="3200" b="1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609600" y="1042988"/>
            <a:ext cx="11277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Excessive thoughts, feelings, or behaviors related to distressing somatic symptoms</a:t>
            </a:r>
            <a:endParaRPr lang="en-US" altLang="en-US" b="1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C00000"/>
                </a:solidFill>
              </a:rPr>
              <a:t>General treatment issues: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Schedule regular follow-up visits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Perform brief physical exam focused on the area of discomfort on each visit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Look closely for objective signs of disease rather than taking the patient’s symptoms at “face value”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Avoid unnecessary tests, invasive treatments, referrals, hospitalizations.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Avoid explanations such as “the symptoms are all in your head”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Explain that stress can cause physical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Set limits on contacts outside of scheduled visits</a:t>
            </a: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8839200" y="6338888"/>
            <a:ext cx="3048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/>
              <a:t>Hatcher &amp; Arroll,  BMJ 2008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326F9B-D23D-4B9E-B977-56D667C1F5A8}"/>
              </a:ext>
            </a:extLst>
          </p:cNvPr>
          <p:cNvSpPr txBox="1"/>
          <p:nvPr/>
        </p:nvSpPr>
        <p:spPr>
          <a:xfrm>
            <a:off x="4267200" y="584200"/>
            <a:ext cx="3454400" cy="1295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822" b="1" dirty="0">
                <a:solidFill>
                  <a:schemeClr val="accent6">
                    <a:lumMod val="50000"/>
                  </a:schemeClr>
                </a:solidFill>
                <a:latin typeface="Palace Script MT" panose="030303020206070C0B05" pitchFamily="66" charset="0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2049463" y="990600"/>
            <a:ext cx="7518400" cy="2438400"/>
          </a:xfrm>
        </p:spPr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8C1902"/>
                </a:solidFill>
              </a:rPr>
              <a:t>Psychiatric Issues in Lung Cancer Management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AD4FC9F4-0A23-49E5-BC25-01CAB6DCE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9296400" cy="2235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</a:rPr>
              <a:t>Jesse Fann, MD, MPH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89" dirty="0">
                <a:solidFill>
                  <a:srgbClr val="000000"/>
                </a:solidFill>
              </a:rPr>
              <a:t>Professor, Psychiatry &amp; Behavioral Sci, University of Washington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89" dirty="0">
                <a:solidFill>
                  <a:srgbClr val="000000"/>
                </a:solidFill>
              </a:rPr>
              <a:t>Clinical Research Division, Fred Hutchinson Cancer Research Center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89" dirty="0">
                <a:solidFill>
                  <a:srgbClr val="000000"/>
                </a:solidFill>
              </a:rPr>
              <a:t>Director, Psychiatry &amp; Psychology Service, Seattle Cancer Care Alliance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9068D-F2D3-49C0-85E7-9B52C08F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/>
              <a:t>Disclosures</a:t>
            </a:r>
            <a:endParaRPr lang="en-US" sz="3911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143799"/>
              </p:ext>
            </p:extLst>
          </p:nvPr>
        </p:nvGraphicFramePr>
        <p:xfrm>
          <a:off x="2351088" y="2835274"/>
          <a:ext cx="6799262" cy="1431664"/>
        </p:xfrm>
        <a:graphic>
          <a:graphicData uri="http://schemas.openxmlformats.org/drawingml/2006/table">
            <a:tbl>
              <a:tblPr/>
              <a:tblGrid>
                <a:gridCol w="2754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4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6126"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Consulting Agreement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Quartet Health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538"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Stock Ownership</a:t>
                      </a: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5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Pfizer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Inc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Objectives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Identify the common psychological issues and symptoms associated with lung cancer</a:t>
            </a:r>
          </a:p>
          <a:p>
            <a:pPr eaLnBrk="1" hangingPunct="1"/>
            <a:r>
              <a:rPr lang="en-US" altLang="en-US" sz="3600"/>
              <a:t>Know pharmacological and psychotherapeutic strategies to manage these issues and symptoms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2095500" y="398463"/>
            <a:ext cx="8229600" cy="1012825"/>
          </a:xfrm>
        </p:spPr>
        <p:txBody>
          <a:bodyPr/>
          <a:lstStyle/>
          <a:p>
            <a:pPr eaLnBrk="1" hangingPunct="1"/>
            <a:r>
              <a:rPr lang="en-US" altLang="en-US" sz="4400" b="1">
                <a:latin typeface="Arial" charset="0"/>
                <a:ea typeface="Arial" charset="0"/>
                <a:cs typeface="Arial" charset="0"/>
              </a:rPr>
              <a:t>Types of Distress</a:t>
            </a:r>
            <a:br>
              <a:rPr lang="en-US" altLang="en-US" sz="4400" b="1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800" b="1">
                <a:latin typeface="Arial" charset="0"/>
                <a:ea typeface="Arial" charset="0"/>
                <a:cs typeface="Arial" charset="0"/>
              </a:rPr>
              <a:t>(occurs on a continuum)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3962400" y="1981200"/>
            <a:ext cx="4495800" cy="39957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0" name="Oval 4">
            <a:extLst>
              <a:ext uri="{FF2B5EF4-FFF2-40B4-BE49-F238E27FC236}">
                <a16:creationId xmlns:a16="http://schemas.microsoft.com/office/drawing/2014/main" xmlns="" id="{2A166652-74A2-43CF-AB96-51AF82D3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97200"/>
            <a:ext cx="2555875" cy="2573338"/>
          </a:xfrm>
          <a:prstGeom prst="ellipse">
            <a:avLst/>
          </a:prstGeom>
          <a:solidFill>
            <a:schemeClr val="accent1">
              <a:lumMod val="20000"/>
              <a:lumOff val="80000"/>
              <a:alpha val="7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xmlns="" id="{81E2ECAE-F578-4538-A79C-3ACA618E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928938"/>
            <a:ext cx="2667000" cy="26416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215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xmlns="" id="{8F0E57DD-7387-4DE5-A5BB-662416D2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2266950"/>
            <a:ext cx="160655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8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Distress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xmlns="" id="{53888FCC-13F3-4C8A-9AE9-DD2F795F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8" y="4349750"/>
            <a:ext cx="21336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89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xmlns="" id="{88CC56ED-0745-452D-B6BE-EBC2BE7F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3371850"/>
            <a:ext cx="1422400" cy="857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89" dirty="0">
                <a:latin typeface="Tahoma" panose="020B0604030504040204" pitchFamily="34" charset="0"/>
                <a:cs typeface="Arial" panose="020B0604020202020204" pitchFamily="34" charset="0"/>
              </a:rPr>
              <a:t>Anxiety/PTSD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xmlns="" id="{FD3FFBCE-DDED-4C35-8F8E-72293B7C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09800"/>
            <a:ext cx="1828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xmlns="" id="{CB8D107B-C7B4-4109-AE0D-028C8AB67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1828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xmlns="" id="{C95AAFF8-16A2-4F34-A340-E26C7B41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51400"/>
            <a:ext cx="1828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133" b="1"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xmlns="" id="{6004C0EE-3331-4861-A0C9-5A5B48FE8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141538"/>
            <a:ext cx="1828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133" b="1">
                <a:latin typeface="Arial" panose="020B0604020202020204" pitchFamily="34" charset="0"/>
                <a:cs typeface="Arial" panose="020B0604020202020204" pitchFamily="34" charset="0"/>
              </a:rPr>
              <a:t>Spiritual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xmlns="" id="{A699137F-F571-4FCC-BDA5-6D9C8C498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851400"/>
            <a:ext cx="1828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133" b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xmlns="" id="{1AF3C226-71AD-4E64-BA1B-008F0830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497263"/>
            <a:ext cx="1828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133" b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600200"/>
            <a:ext cx="535463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EA67E3E9-45FE-44B8-9C8D-C41A93B142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3225"/>
            <a:ext cx="8229600" cy="771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556" b="1" dirty="0">
                <a:latin typeface="Arial" panose="020B0604020202020204" pitchFamily="34" charset="0"/>
                <a:cs typeface="Arial" panose="020B0604020202020204" pitchFamily="34" charset="0"/>
              </a:rPr>
              <a:t>Distress by tumor site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EB160E84-B2CA-4B06-B04C-5C2D0A8FF3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174750"/>
            <a:ext cx="6248400" cy="5226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N=4,496 patients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Brief Symptom Inventory (BSI)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Caseness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by site:</a:t>
            </a:r>
          </a:p>
          <a:p>
            <a:pPr marL="660408" lvl="1" indent="-254003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Lung			43% </a:t>
            </a:r>
          </a:p>
          <a:p>
            <a:pPr marL="660408" lvl="1" indent="-254003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Brain			42%</a:t>
            </a:r>
          </a:p>
          <a:p>
            <a:pPr marL="660408" lvl="1" indent="-254003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Pancreas 		36%</a:t>
            </a:r>
          </a:p>
          <a:p>
            <a:pPr marL="660408" lvl="1" indent="-254003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 &amp; Neck	35%</a:t>
            </a:r>
          </a:p>
          <a:p>
            <a:pPr marL="660408" lvl="1" indent="-254003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Liver 			35%</a:t>
            </a:r>
          </a:p>
          <a:p>
            <a:pPr marL="660408" lvl="1" indent="-254003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Colon			32%</a:t>
            </a:r>
          </a:p>
          <a:p>
            <a:pPr marL="660408" lvl="1" indent="-254003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endParaRPr lang="en-US" altLang="en-US" sz="2133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828823" lvl="4" indent="-203203" algn="r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828823" lvl="4" indent="-203203" algn="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dirty="0" err="1">
                <a:ea typeface="ＭＳ Ｐゴシック" panose="020B0600070205080204" pitchFamily="34" charset="-128"/>
              </a:rPr>
              <a:t>Zabora</a:t>
            </a:r>
            <a:r>
              <a:rPr lang="en-US" altLang="en-US" sz="1600" dirty="0">
                <a:ea typeface="ＭＳ Ｐゴシック" panose="020B0600070205080204" pitchFamily="34" charset="-128"/>
              </a:rPr>
              <a:t> et al,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PsychoOncology</a:t>
            </a:r>
            <a:r>
              <a:rPr lang="en-US" altLang="en-US" sz="1600" dirty="0">
                <a:ea typeface="ＭＳ Ｐゴシック" panose="020B0600070205080204" pitchFamily="34" charset="-128"/>
              </a:rPr>
              <a:t> 2001</a:t>
            </a:r>
          </a:p>
          <a:p>
            <a:pPr marL="1828823" lvl="4" indent="-203203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828823" lvl="4" indent="-203203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8382000" y="5257800"/>
            <a:ext cx="2209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7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ea typeface="Arial" charset="0"/>
                <a:cs typeface="Arial" charset="0"/>
              </a:rPr>
              <a:t>Photo: www.telegraph.co.uk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99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CF6630B7-C26B-47BC-93E5-78A3E12444B1}"/>
</file>

<file path=customXml/itemProps2.xml><?xml version="1.0" encoding="utf-8"?>
<ds:datastoreItem xmlns:ds="http://schemas.openxmlformats.org/officeDocument/2006/customXml" ds:itemID="{8DE4B19B-9566-4CDD-8002-EA9548EAA4AC}"/>
</file>

<file path=customXml/itemProps3.xml><?xml version="1.0" encoding="utf-8"?>
<ds:datastoreItem xmlns:ds="http://schemas.openxmlformats.org/officeDocument/2006/customXml" ds:itemID="{349229CA-3361-470C-84F0-01DDAE0A12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5514</TotalTime>
  <Words>1848</Words>
  <Application>Microsoft Macintosh PowerPoint</Application>
  <PresentationFormat>Widescreen</PresentationFormat>
  <Paragraphs>393</Paragraphs>
  <Slides>41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Calibri</vt:lpstr>
      <vt:lpstr>ＭＳ Ｐゴシック</vt:lpstr>
      <vt:lpstr>Palace Script MT</vt:lpstr>
      <vt:lpstr>Tahoma</vt:lpstr>
      <vt:lpstr>Times New Roman</vt:lpstr>
      <vt:lpstr>Verdana</vt:lpstr>
      <vt:lpstr>Wingdings</vt:lpstr>
      <vt:lpstr>Arial</vt:lpstr>
      <vt:lpstr>Office Theme</vt:lpstr>
      <vt:lpstr>Default Design</vt:lpstr>
      <vt:lpstr>2_Blank Presentation</vt:lpstr>
      <vt:lpstr>Excel.Chart.8</vt:lpstr>
      <vt:lpstr>Chart</vt:lpstr>
      <vt:lpstr>PowerPoint Presentation</vt:lpstr>
      <vt:lpstr>PowerPoint Presentation</vt:lpstr>
      <vt:lpstr>Case #1</vt:lpstr>
      <vt:lpstr>Case #2</vt:lpstr>
      <vt:lpstr>Psychiatric Issues in Lung Cancer Management</vt:lpstr>
      <vt:lpstr>Disclosures</vt:lpstr>
      <vt:lpstr>Objectives</vt:lpstr>
      <vt:lpstr>Types of Distress (occurs on a continuum)</vt:lpstr>
      <vt:lpstr>Distress by tumor site</vt:lpstr>
      <vt:lpstr>Impact of Distress in Cancer</vt:lpstr>
      <vt:lpstr>PowerPoint Presentation</vt:lpstr>
      <vt:lpstr>Association between Schizophrenia and Cancer Relative to Persons w/o Schizophrenia</vt:lpstr>
      <vt:lpstr>Suicide rates by tumor site </vt:lpstr>
      <vt:lpstr>Suicide rates after cancer diagnosis</vt:lpstr>
      <vt:lpstr>Transitions that may bring increased vulnerability to distress</vt:lpstr>
      <vt:lpstr>Distress in Lung Cancer</vt:lpstr>
      <vt:lpstr>Depression in Lung Cancer</vt:lpstr>
      <vt:lpstr>PowerPoint Presentation</vt:lpstr>
      <vt:lpstr>Cancer Worry During Survivorship</vt:lpstr>
      <vt:lpstr>Screening for Depression &amp; Anxiety</vt:lpstr>
      <vt:lpstr>Treatment Approaches that we know Don’t Work</vt:lpstr>
      <vt:lpstr>Meta-Analysis of Pharmacological Therapy in Cancer</vt:lpstr>
      <vt:lpstr>Meta-Analysis of Psychological Therapy in Cancer</vt:lpstr>
      <vt:lpstr>Psychosocial Interventions that show promise in Lung Cancer</vt:lpstr>
      <vt:lpstr>Traditional Referral Model</vt:lpstr>
      <vt:lpstr>Distress &amp; Cancer</vt:lpstr>
      <vt:lpstr>Meta-Analysis of Collaborative Care in Cancer</vt:lpstr>
      <vt:lpstr>Collaborative Care Model</vt:lpstr>
      <vt:lpstr>Collaborative Care Model</vt:lpstr>
      <vt:lpstr>PowerPoint Presentation</vt:lpstr>
      <vt:lpstr>Neuropsychiatric effects of medications</vt:lpstr>
      <vt:lpstr>Preventing Polypharmacy Comorbidity Management Opportunities</vt:lpstr>
      <vt:lpstr>Choosing a Psychotropic Medication</vt:lpstr>
      <vt:lpstr>Antidepressants</vt:lpstr>
      <vt:lpstr>Sedation and Activation Profiles</vt:lpstr>
      <vt:lpstr>Psychostimulants (methylphenidate, dexmethylphenidate, dextroamphetamine, modafinil)</vt:lpstr>
      <vt:lpstr>Panic Disorder</vt:lpstr>
      <vt:lpstr>Generalized Anxiety Disorder</vt:lpstr>
      <vt:lpstr>Posttraumatic Stress Disorder (PTSD)</vt:lpstr>
      <vt:lpstr>Somatic Symptom Disorder</vt:lpstr>
      <vt:lpstr>PowerPoint Presentation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218</cp:revision>
  <cp:lastPrinted>2018-03-04T13:06:25Z</cp:lastPrinted>
  <dcterms:created xsi:type="dcterms:W3CDTF">2004-06-16T16:20:05Z</dcterms:created>
  <dcterms:modified xsi:type="dcterms:W3CDTF">2018-03-07T13:45:01Z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