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77" r:id="rId3"/>
  </p:sldMasterIdLst>
  <p:notesMasterIdLst>
    <p:notesMasterId r:id="rId22"/>
  </p:notesMasterIdLst>
  <p:sldIdLst>
    <p:sldId id="290" r:id="rId4"/>
    <p:sldId id="283" r:id="rId5"/>
    <p:sldId id="284" r:id="rId6"/>
    <p:sldId id="279" r:id="rId7"/>
    <p:sldId id="278" r:id="rId8"/>
    <p:sldId id="257" r:id="rId9"/>
    <p:sldId id="258" r:id="rId10"/>
    <p:sldId id="271" r:id="rId11"/>
    <p:sldId id="272" r:id="rId12"/>
    <p:sldId id="263" r:id="rId13"/>
    <p:sldId id="277" r:id="rId14"/>
    <p:sldId id="264" r:id="rId15"/>
    <p:sldId id="265" r:id="rId16"/>
    <p:sldId id="273" r:id="rId17"/>
    <p:sldId id="275" r:id="rId18"/>
    <p:sldId id="281" r:id="rId19"/>
    <p:sldId id="28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8"/>
    <p:restoredTop sz="91896"/>
  </p:normalViewPr>
  <p:slideViewPr>
    <p:cSldViewPr snapToGrid="0" snapToObjects="1">
      <p:cViewPr>
        <p:scale>
          <a:sx n="100" d="100"/>
          <a:sy n="100" d="100"/>
        </p:scale>
        <p:origin x="95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ableStyles" Target="tableStyle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8" Type="http://schemas.openxmlformats.org/officeDocument/2006/relationships/slide" Target="slides/slide5.xml"/><Relationship Id="rId21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5" Type="http://schemas.openxmlformats.org/officeDocument/2006/relationships/theme" Target="theme/theme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7" Type="http://schemas.openxmlformats.org/officeDocument/2006/relationships/slide" Target="slides/slide4.xml"/><Relationship Id="rId20" Type="http://schemas.openxmlformats.org/officeDocument/2006/relationships/slide" Target="slides/slide17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29" Type="http://schemas.openxmlformats.org/officeDocument/2006/relationships/customXml" Target="../customXml/item3.xml"/><Relationship Id="rId24" Type="http://schemas.openxmlformats.org/officeDocument/2006/relationships/viewProps" Target="viewProps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presProps" Target="presProps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9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33873-9225-A042-9B61-7EDCA4B1DB5F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DC13-B477-4545-9E85-0D7D05893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8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D7B3-59CB-4ED3-82C9-95CDF52C09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8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7D7B3-59CB-4ED3-82C9-95CDF52C0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6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E3D85-6BC3-4DF4-B1A6-99190BE5163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84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C13-B477-4545-9E85-0D7D058933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7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9pPr>
          </a:lstStyle>
          <a:p>
            <a:fld id="{D14F5445-21C2-C242-9F2A-DC7812EB2383}" type="slidenum">
              <a:rPr lang="en-US" altLang="en-US">
                <a:solidFill>
                  <a:srgbClr val="303D22"/>
                </a:solidFill>
                <a:ea typeface="ＭＳ Ｐゴシック" charset="-128"/>
                <a:cs typeface="ＭＳ Ｐゴシック" charset="-128"/>
              </a:rPr>
              <a:pPr/>
              <a:t>12</a:t>
            </a:fld>
            <a:endParaRPr lang="en-US" altLang="en-US">
              <a:solidFill>
                <a:srgbClr val="303D2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04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1pPr>
            <a:lvl2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2pPr>
            <a:lvl3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3pPr>
            <a:lvl4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4pPr>
            <a:lvl5pPr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Arial" charset="0"/>
                <a:ea typeface="Baekmuk Gulim" charset="0"/>
                <a:cs typeface="Baekmuk Gulim" charset="0"/>
              </a:defRPr>
            </a:lvl9pPr>
          </a:lstStyle>
          <a:p>
            <a:fld id="{95E746B9-C6E4-6641-AB65-5185C793CBE8}" type="slidenum">
              <a:rPr lang="en-US" altLang="en-US">
                <a:solidFill>
                  <a:srgbClr val="303D22"/>
                </a:solidFill>
                <a:ea typeface="ＭＳ Ｐゴシック" charset="-128"/>
                <a:cs typeface="ＭＳ Ｐゴシック" charset="-128"/>
              </a:rPr>
              <a:pPr/>
              <a:t>13</a:t>
            </a:fld>
            <a:endParaRPr lang="en-US" altLang="en-US">
              <a:solidFill>
                <a:srgbClr val="303D2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18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Fuji, T Invest New Drugs 2017</a:t>
            </a:r>
          </a:p>
          <a:p>
            <a:endParaRPr lang="en-US" sz="1200" dirty="0"/>
          </a:p>
          <a:p>
            <a:r>
              <a:rPr lang="en-US" sz="1200" dirty="0"/>
              <a:t>Ninety-eight of 290 patients (34%) experienced any grade irAEs among those receiving PD-1 antibodies at MD  Anderson. </a:t>
            </a:r>
          </a:p>
          <a:p>
            <a:r>
              <a:rPr lang="en-US" sz="1200" dirty="0"/>
              <a:t>Among the 15 (5.2%) patients with grade ≥ 3 irAEs, the most common irAEs were dermatitis and enterocolitis. Although 80% of the patients with grade ≥ 3 irAEs required systemic corticosteroids, all 15 patients recovered from the irAEs.</a:t>
            </a:r>
          </a:p>
          <a:p>
            <a:r>
              <a:rPr lang="en-US" sz="1200" dirty="0"/>
              <a:t>On re-challenge, 4 of the 5 patients who had received systemic corticosteroids for </a:t>
            </a:r>
            <a:r>
              <a:rPr lang="en-US" sz="1200" dirty="0" err="1"/>
              <a:t>irAE</a:t>
            </a:r>
            <a:r>
              <a:rPr lang="en-US" sz="1200" dirty="0"/>
              <a:t> continued to respond. There were no </a:t>
            </a:r>
            <a:r>
              <a:rPr lang="en-US" sz="1200" dirty="0" err="1"/>
              <a:t>irAE</a:t>
            </a:r>
            <a:r>
              <a:rPr lang="en-US" sz="1200" dirty="0"/>
              <a:t>-related deaths. </a:t>
            </a:r>
          </a:p>
          <a:p>
            <a:r>
              <a:rPr lang="en-US" sz="1200" dirty="0"/>
              <a:t>Patients with grade ≥ 3 irAEs had improved overall response rate (25 vs. 6%; p = 0.039) and longer median time to progression (30 weeks vs. 10 weeks; p = 0.0040) when compared to those without grade ≥ 3 irAEs.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 err="1"/>
              <a:t>Kostine</a:t>
            </a:r>
            <a:r>
              <a:rPr lang="en-US" sz="1200" dirty="0"/>
              <a:t> A et al Ann Rheum Dis 2017</a:t>
            </a:r>
          </a:p>
          <a:p>
            <a:endParaRPr lang="en-US" sz="1200" dirty="0"/>
          </a:p>
          <a:p>
            <a:r>
              <a:rPr lang="en-US" sz="1200" dirty="0"/>
              <a:t>A 6.6% rate (35/524) of rheumatic irAEs occurred with anti-programmed cell death protein 1(PD-1)/PD-1 ligand 1(PD-L1) antibodies, with a median exposure time of 70 days. </a:t>
            </a:r>
          </a:p>
          <a:p>
            <a:r>
              <a:rPr lang="en-US" sz="1200" dirty="0"/>
              <a:t>There were two distinct clinical presentations: (1) inflammatory arthritis (3.8%) mimicking either rheumatoid arthritis (n=7), polymyalgia </a:t>
            </a:r>
            <a:r>
              <a:rPr lang="en-US" sz="1200" dirty="0" err="1"/>
              <a:t>rheumatica</a:t>
            </a:r>
            <a:r>
              <a:rPr lang="en-US" sz="1200" dirty="0"/>
              <a:t> (n=11) or psoriatic arthritis (n=2) and (2) non-inflammatory musculoskeletal conditions (2.8%; n=15). </a:t>
            </a:r>
          </a:p>
          <a:p>
            <a:r>
              <a:rPr lang="en-US" sz="1200" dirty="0"/>
              <a:t>Nineteen patients required glucocorticoids, and methotrexate was started in two patients. Non-inflammatory disorders were managed with non-steroidal anti-inflammatory drugs, analgesics and/or physiotherapy. ICI treatment was pursued in all but one patient. </a:t>
            </a:r>
          </a:p>
          <a:p>
            <a:r>
              <a:rPr lang="en-US" sz="1200" dirty="0"/>
              <a:t>Patients with rheumatic irAEs had a higher ORR compared with patients without irAEs (85.7% vs 35.3%; P&lt;0.0001).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DC13-B477-4545-9E85-0D7D058933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7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x-none" dirty="0">
              <a:latin typeface="Arial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E4EF3160-1002-1E4F-844B-30D6D263CA99}" type="slidenum">
              <a:rPr lang="en-US" altLang="x-none" sz="1200"/>
              <a:pPr algn="r" eaLnBrk="1" hangingPunct="1"/>
              <a:t>17</a:t>
            </a:fld>
            <a:endParaRPr lang="en-US" altLang="x-none" sz="1200"/>
          </a:p>
        </p:txBody>
      </p:sp>
    </p:spTree>
    <p:extLst>
      <p:ext uri="{BB962C8B-B14F-4D97-AF65-F5344CB8AC3E}">
        <p14:creationId xmlns:p14="http://schemas.microsoft.com/office/powerpoint/2010/main" val="6501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20504"/>
            <a:ext cx="11447319" cy="83820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 sz="3177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2926" y="6526841"/>
            <a:ext cx="11445393" cy="226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9" b="1">
                <a:solidFill>
                  <a:schemeClr val="bg1"/>
                </a:solidFill>
              </a:defRPr>
            </a:lvl1pPr>
            <a:lvl2pPr marL="403386" indent="0">
              <a:buNone/>
              <a:defRPr sz="1059">
                <a:solidFill>
                  <a:schemeClr val="bg1"/>
                </a:solidFill>
              </a:defRPr>
            </a:lvl2pPr>
            <a:lvl3pPr marL="806771" indent="0">
              <a:buNone/>
              <a:defRPr sz="1059">
                <a:solidFill>
                  <a:schemeClr val="bg1"/>
                </a:solidFill>
              </a:defRPr>
            </a:lvl3pPr>
            <a:lvl4pPr marL="1210157" indent="0">
              <a:buNone/>
              <a:defRPr sz="1059">
                <a:solidFill>
                  <a:schemeClr val="bg1"/>
                </a:solidFill>
              </a:defRPr>
            </a:lvl4pPr>
            <a:lvl5pPr marL="1613544" indent="0">
              <a:buNone/>
              <a:defRPr sz="1059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4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3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ADE-8324-C04F-A183-8E0FED4A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D50-E16F-0C4B-B21B-CAF343292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1A2D-251D-4541-AC01-16C7E45F3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00B8F-D7F4-784B-B10F-389010E0D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36F1-86C6-634C-A6B5-E18E45648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25B1-FBB8-DF47-8EAB-282F52F1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3D740-E9F6-5A44-87DF-3FE76D4C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AD5D-7BFE-F847-B1AD-487220D21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988-1C04-1A47-B314-6225482A1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5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9C02-CC44-1946-BAB2-4BC6F6EA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D935-6584-BE4F-A371-5F208AC4B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37CF-4C08-6749-A193-12348BC03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20" y="0"/>
            <a:ext cx="91463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10363200" cy="1143000"/>
          </a:xfrm>
        </p:spPr>
        <p:txBody>
          <a:bodyPr/>
          <a:lstStyle>
            <a:lvl1pPr algn="ctr">
              <a:defRPr sz="23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62090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2090"/>
            <a:ext cx="5080000" cy="5027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"/>
            <a:ext cx="2590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2"/>
            <a:ext cx="75692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0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20EE-959D-A545-87FE-C9BC127FCA7C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C7C8-5067-F64B-8A5E-AE1B32748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24C221-ADEF-4E45-9734-CC6A621AEE6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Times New Roman" charset="0"/>
              </a:defRPr>
            </a:lvl1pPr>
          </a:lstStyle>
          <a:p>
            <a:pPr>
              <a:defRPr/>
            </a:pPr>
            <a:fld id="{2909F44F-80BD-3D4A-9CC2-9E2D665D7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656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05153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05153"/>
          </a:solidFill>
          <a:latin typeface="Arial" pitchFamily="-111" charset="0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639" y="0"/>
            <a:ext cx="1036272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639" y="1462090"/>
            <a:ext cx="10362724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71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914354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60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bg1"/>
          </a:solidFill>
          <a:latin typeface="+mn-lt"/>
          <a:ea typeface="+mn-ea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2180493" y="2544640"/>
            <a:ext cx="74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Please note, these are the actual</a:t>
            </a:r>
            <a:b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 video-recorded proceedings from the </a:t>
            </a:r>
            <a:b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</a:rPr>
              <a:t>live CME event and may include the use of trade names and other raw, unedited content. </a:t>
            </a:r>
            <a:endParaRPr lang="en-US" sz="2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54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55899"/>
              </p:ext>
            </p:extLst>
          </p:nvPr>
        </p:nvGraphicFramePr>
        <p:xfrm>
          <a:off x="2126996" y="1530786"/>
          <a:ext cx="7953922" cy="3011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68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4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1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01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111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</a:t>
                      </a:r>
                    </a:p>
                  </a:txBody>
                  <a:tcPr marL="88751" marR="8875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Steroids</a:t>
                      </a: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Treatment</a:t>
                      </a: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Persistent/Recurring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553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8751" marR="8875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 symptomatically; No systemic steroids</a:t>
                      </a: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ontinue</a:t>
                      </a: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758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88751" marR="8875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Steroids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</a:t>
                      </a:r>
                    </a:p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selected </a:t>
                      </a: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irAEs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for recurrent </a:t>
                      </a:r>
                      <a:r>
                        <a:rPr lang="en-GB" sz="16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irAEs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 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 for selected AEs*</a:t>
                      </a:r>
                      <a:endParaRPr lang="en-GB" sz="16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steroids;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withholding; discontinue if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≥12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weeks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53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88751" marR="8875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Steroids, prolonged tapers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Withhold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discontinue</a:t>
                      </a:r>
                      <a:endParaRPr lang="en-GB" sz="16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steroids and d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iscontinue</a:t>
                      </a: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553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88751" marR="88751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steroids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Discontinue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(unless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endocrine </a:t>
                      </a:r>
                      <a:r>
                        <a:rPr lang="en-US" sz="1600" b="0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irAE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other immune suppressants</a:t>
                      </a:r>
                    </a:p>
                  </a:txBody>
                  <a:tcPr marL="88751" marR="887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63666" y="4705689"/>
            <a:ext cx="7891976" cy="335136"/>
          </a:xfrm>
          <a:prstGeom prst="rect">
            <a:avLst/>
          </a:prstGeom>
        </p:spPr>
        <p:txBody>
          <a:bodyPr wrap="square" lIns="89896" tIns="44948" rIns="89896" bIns="44948">
            <a:spAutoFit/>
          </a:bodyPr>
          <a:lstStyle/>
          <a:p>
            <a:pPr algn="ctr"/>
            <a:r>
              <a:rPr lang="en-GB" sz="1588" b="1" dirty="0"/>
              <a:t>Selected AEs: colitis, pneumonitis, liver/renal toxicity, </a:t>
            </a:r>
            <a:r>
              <a:rPr lang="en-GB" sz="1588" b="1" dirty="0" err="1"/>
              <a:t>hypophysitis</a:t>
            </a:r>
            <a:r>
              <a:rPr lang="en-GB" sz="1588" b="1" dirty="0"/>
              <a:t>, neurologic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63666" y="5268875"/>
            <a:ext cx="7891976" cy="872983"/>
          </a:xfrm>
          <a:prstGeom prst="round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txBody>
          <a:bodyPr wrap="square" lIns="89896" tIns="44948" rIns="89896" bIns="44948">
            <a:spAutoFit/>
          </a:bodyPr>
          <a:lstStyle/>
          <a:p>
            <a:pPr marL="0" lvl="1" algn="just">
              <a:lnSpc>
                <a:spcPct val="90000"/>
              </a:lnSpc>
              <a:spcBef>
                <a:spcPts val="295"/>
              </a:spcBef>
              <a:spcAft>
                <a:spcPts val="295"/>
              </a:spcAft>
              <a:buSzPct val="70000"/>
            </a:pPr>
            <a:r>
              <a:rPr lang="en-US" sz="1588" b="1" dirty="0">
                <a:cs typeface="Arial" panose="020B0604020202020204" pitchFamily="34" charset="0"/>
              </a:rPr>
              <a:t>Systemic steroids (PO or IV): 1–2 mg/kg/d prednisone or equivalent </a:t>
            </a:r>
          </a:p>
          <a:p>
            <a:pPr marL="205920" lvl="1" indent="-205920" algn="just">
              <a:lnSpc>
                <a:spcPct val="9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588" b="1" dirty="0">
                <a:cs typeface="Arial" panose="020B0604020202020204" pitchFamily="34" charset="0"/>
              </a:rPr>
              <a:t>Slow taper over ≥4 weeks is recommended.</a:t>
            </a:r>
          </a:p>
          <a:p>
            <a:pPr marL="205920" lvl="1" indent="-205920" algn="just">
              <a:lnSpc>
                <a:spcPct val="90000"/>
              </a:lnSpc>
              <a:buSzPct val="70000"/>
              <a:buFont typeface="Arial" panose="020B0604020202020204" pitchFamily="34" charset="0"/>
              <a:buChar char="•"/>
            </a:pPr>
            <a:r>
              <a:rPr lang="en-US" sz="1588" b="1" dirty="0">
                <a:cs typeface="Arial" panose="020B0604020202020204" pitchFamily="34" charset="0"/>
              </a:rPr>
              <a:t>Several courses may be necessary if symptoms worsen when dose decreased.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98618" y="205266"/>
            <a:ext cx="10622071" cy="103892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Management of Immune-Related Adverse Events (</a:t>
            </a:r>
            <a:r>
              <a:rPr lang="en-GB" dirty="0" err="1">
                <a:solidFill>
                  <a:schemeClr val="tx1"/>
                </a:solidFill>
              </a:rPr>
              <a:t>irAE</a:t>
            </a:r>
            <a:r>
              <a:rPr lang="en-GB" dirty="0">
                <a:solidFill>
                  <a:schemeClr val="tx1"/>
                </a:solidFill>
              </a:rPr>
              <a:t>) with CPI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937217" y="6428449"/>
            <a:ext cx="6505325" cy="310553"/>
          </a:xfrm>
        </p:spPr>
        <p:txBody>
          <a:bodyPr>
            <a:normAutofit fontScale="92500"/>
          </a:bodyPr>
          <a:lstStyle/>
          <a:p>
            <a:r>
              <a:rPr lang="en-US" sz="1235" dirty="0">
                <a:solidFill>
                  <a:schemeClr val="tx1"/>
                </a:solidFill>
              </a:rPr>
              <a:t>*Discontinue for G3/4 </a:t>
            </a:r>
            <a:r>
              <a:rPr lang="en-US" sz="1235" dirty="0" err="1">
                <a:solidFill>
                  <a:schemeClr val="tx1"/>
                </a:solidFill>
              </a:rPr>
              <a:t>irAEs</a:t>
            </a:r>
            <a:r>
              <a:rPr lang="en-US" sz="1235" dirty="0">
                <a:solidFill>
                  <a:schemeClr val="tx1"/>
                </a:solidFill>
              </a:rPr>
              <a:t> renal toxicity, pneumonitis and infusion reactions; question for liver grade 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63587" y="6299447"/>
            <a:ext cx="165455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307D"/>
                </a:solidFill>
              </a:rPr>
              <a:t>Courtesy Jeff Weber</a:t>
            </a:r>
          </a:p>
        </p:txBody>
      </p:sp>
    </p:spTree>
    <p:extLst>
      <p:ext uri="{BB962C8B-B14F-4D97-AF65-F5344CB8AC3E}">
        <p14:creationId xmlns:p14="http://schemas.microsoft.com/office/powerpoint/2010/main" val="173322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steroid treatment?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Infliximab: chimeric monoclonal antibody directed against tumor necrosis factor-α (TNF-α) </a:t>
            </a:r>
          </a:p>
          <a:p>
            <a:r>
              <a:rPr lang="en-US" dirty="0"/>
              <a:t>Mycophenolate </a:t>
            </a:r>
            <a:r>
              <a:rPr lang="en-US" dirty="0" err="1"/>
              <a:t>mofetil</a:t>
            </a:r>
            <a:r>
              <a:rPr lang="en-US" dirty="0"/>
              <a:t> (MMF): prodrug of mycophenolic acid, an inhibitor of inosine monophosphate dehydrogenase (IMPDH). This is the rate-limiting enzyme in de novo synthesis of guanosine nucleotides. T- and B-lymphocytes are more dependent on this pathway than other cell types are. </a:t>
            </a:r>
          </a:p>
          <a:p>
            <a:r>
              <a:rPr lang="en-US" dirty="0"/>
              <a:t>Tocilizumab: humanized </a:t>
            </a:r>
            <a:r>
              <a:rPr lang="en-US" dirty="0" err="1"/>
              <a:t>MoAb</a:t>
            </a:r>
            <a:r>
              <a:rPr lang="en-US" dirty="0"/>
              <a:t> against the IL-6R.</a:t>
            </a:r>
          </a:p>
          <a:p>
            <a:r>
              <a:rPr lang="en-US" dirty="0"/>
              <a:t>Rituximab: antibody binds to the cell surface protein CD20 (widely expressed on B cells)</a:t>
            </a:r>
          </a:p>
        </p:txBody>
      </p:sp>
    </p:spTree>
    <p:extLst>
      <p:ext uri="{BB962C8B-B14F-4D97-AF65-F5344CB8AC3E}">
        <p14:creationId xmlns:p14="http://schemas.microsoft.com/office/powerpoint/2010/main" val="7953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379266" y="6297287"/>
            <a:ext cx="1969315" cy="32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/>
              <a:t>Sznol</a:t>
            </a:r>
            <a:r>
              <a:rPr lang="en-US" altLang="en-US" dirty="0"/>
              <a:t> et al; JCO 2016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16" y="1379764"/>
            <a:ext cx="7651854" cy="471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1016" y="601249"/>
            <a:ext cx="8977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Kinetics of resolution of </a:t>
            </a:r>
            <a:r>
              <a:rPr lang="en-US" sz="2400" dirty="0" err="1"/>
              <a:t>irAEs</a:t>
            </a:r>
            <a:r>
              <a:rPr lang="en-US" sz="2400" dirty="0"/>
              <a:t> with combination checkpoint inhibition</a:t>
            </a:r>
          </a:p>
        </p:txBody>
      </p:sp>
    </p:spTree>
    <p:extLst>
      <p:ext uri="{BB962C8B-B14F-4D97-AF65-F5344CB8AC3E}">
        <p14:creationId xmlns:p14="http://schemas.microsoft.com/office/powerpoint/2010/main" val="15521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29" y="1178384"/>
            <a:ext cx="7655267" cy="489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896" y="313134"/>
            <a:ext cx="73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</a:t>
            </a:r>
            <a:r>
              <a:rPr lang="en-US" sz="2800" dirty="0" err="1"/>
              <a:t>irAEs</a:t>
            </a:r>
            <a:r>
              <a:rPr lang="en-US" sz="2800" dirty="0"/>
              <a:t> resolve except for endocrine and skin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379266" y="6297287"/>
            <a:ext cx="1969315" cy="32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altLang="en-US"/>
              <a:t>Sznol</a:t>
            </a:r>
            <a:r>
              <a:rPr lang="en-US" altLang="en-US" dirty="0"/>
              <a:t> et al; JCO 2016</a:t>
            </a:r>
          </a:p>
        </p:txBody>
      </p:sp>
    </p:spTree>
    <p:extLst>
      <p:ext uri="{BB962C8B-B14F-4D97-AF65-F5344CB8AC3E}">
        <p14:creationId xmlns:p14="http://schemas.microsoft.com/office/powerpoint/2010/main" val="25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42" y="1130475"/>
            <a:ext cx="6642970" cy="4982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6750" y="363255"/>
            <a:ext cx="674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Bullous Pemphigus after 1 year of immune checkpoint blockade</a:t>
            </a:r>
          </a:p>
        </p:txBody>
      </p:sp>
    </p:spTree>
    <p:extLst>
      <p:ext uri="{BB962C8B-B14F-4D97-AF65-F5344CB8AC3E}">
        <p14:creationId xmlns:p14="http://schemas.microsoft.com/office/powerpoint/2010/main" val="18111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16" y="738600"/>
            <a:ext cx="7532557" cy="53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01874" y="2487180"/>
            <a:ext cx="10314010" cy="3029770"/>
            <a:chOff x="576198" y="1685514"/>
            <a:chExt cx="10314010" cy="30297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198" y="1685515"/>
              <a:ext cx="5629275" cy="302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932" y="1685514"/>
              <a:ext cx="5629276" cy="3029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718457" y="511181"/>
            <a:ext cx="10497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Type I Diabetes and near CR after 1 dose of anti-PD-1: association of irAEs and benefit; need to continue </a:t>
            </a:r>
            <a:r>
              <a:rPr lang="en-US" sz="3200" dirty="0" smtClean="0"/>
              <a:t>treatment?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59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2"/>
          <p:cNvSpPr txBox="1">
            <a:spLocks/>
          </p:cNvSpPr>
          <p:nvPr/>
        </p:nvSpPr>
        <p:spPr bwMode="auto">
          <a:xfrm>
            <a:off x="8839200" y="6319761"/>
            <a:ext cx="3026229" cy="3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dirty="0"/>
              <a:t>Pollack et al, Ann </a:t>
            </a:r>
            <a:r>
              <a:rPr lang="en-US" altLang="x-none" sz="1400" dirty="0" err="1"/>
              <a:t>Oncol</a:t>
            </a:r>
            <a:r>
              <a:rPr lang="en-US" altLang="x-none" sz="1400" dirty="0"/>
              <a:t>. 2017</a:t>
            </a:r>
            <a:endParaRPr lang="en-US" altLang="x-none" sz="1200" dirty="0"/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1524000" y="231775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x-none" sz="2400" dirty="0"/>
              <a:t>Safety of resuming anti-PD-1 in patients with immune-related adverse events (irAEs) during combined anti-CTLA-4 and anti-PD1 in metastatic melanoma</a:t>
            </a:r>
          </a:p>
        </p:txBody>
      </p:sp>
      <p:pic>
        <p:nvPicPr>
          <p:cNvPr id="1639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58359"/>
            <a:ext cx="8844105" cy="41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6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 cell mediated vs. cytokine vs. autoantibody related toxicities</a:t>
            </a:r>
          </a:p>
          <a:p>
            <a:r>
              <a:rPr lang="en-US" dirty="0"/>
              <a:t>Dose and duration of therapy</a:t>
            </a:r>
          </a:p>
          <a:p>
            <a:r>
              <a:rPr lang="en-US" dirty="0"/>
              <a:t>Retreatment ?</a:t>
            </a:r>
          </a:p>
          <a:p>
            <a:r>
              <a:rPr lang="en-US" dirty="0"/>
              <a:t>Dose and duration of therapy</a:t>
            </a:r>
          </a:p>
          <a:p>
            <a:r>
              <a:rPr lang="en-US" dirty="0"/>
              <a:t>Toxicity and correlation with outcomes</a:t>
            </a:r>
          </a:p>
        </p:txBody>
      </p:sp>
    </p:spTree>
    <p:extLst>
      <p:ext uri="{BB962C8B-B14F-4D97-AF65-F5344CB8AC3E}">
        <p14:creationId xmlns:p14="http://schemas.microsoft.com/office/powerpoint/2010/main" val="40362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295400" y="533400"/>
            <a:ext cx="944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Management of toxicities associated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with immune checkpoint inhibitors in the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locally advanced and metastatic settings 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3505200"/>
            <a:ext cx="944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Naiyer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Rizvi, MD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Professor of Medicine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Director of Thoracic Oncology and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Phase 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Immunotherapeutics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656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Price Chair in Clinical Translational Research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Columbia University Medical Center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656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York, New York</a:t>
            </a:r>
          </a:p>
        </p:txBody>
      </p:sp>
    </p:spTree>
    <p:extLst>
      <p:ext uri="{BB962C8B-B14F-4D97-AF65-F5344CB8AC3E}">
        <p14:creationId xmlns:p14="http://schemas.microsoft.com/office/powerpoint/2010/main" val="38578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30073"/>
              </p:ext>
            </p:extLst>
          </p:nvPr>
        </p:nvGraphicFramePr>
        <p:xfrm>
          <a:off x="922713" y="2590800"/>
          <a:ext cx="10058400" cy="223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35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3058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Advisory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AstraZeneca Pharmaceuticals LP, Bristol-Myers Squibb Company, EMD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Serono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Genentech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BioOncology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GlaxoSmithKline, Janssen Biotech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Lilly, Merck, Novartis, Pfizer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, Roche Laboratories </a:t>
                      </a:r>
                      <a:r>
                        <a:rPr lang="en-US" sz="2200" b="0" dirty="0" err="1">
                          <a:solidFill>
                            <a:schemeClr val="tx1"/>
                          </a:solidFill>
                        </a:rPr>
                        <a:t>Inc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5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463" y="882640"/>
            <a:ext cx="8645075" cy="581875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223" y="5794191"/>
            <a:ext cx="676319" cy="10759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031" y="3254036"/>
            <a:ext cx="676319" cy="10759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4322" y="133652"/>
            <a:ext cx="6032421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4267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Immuno-pathogenesis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0230" y="6450904"/>
            <a:ext cx="200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JC Soria</a:t>
            </a:r>
          </a:p>
        </p:txBody>
      </p:sp>
    </p:spTree>
    <p:extLst>
      <p:ext uri="{BB962C8B-B14F-4D97-AF65-F5344CB8AC3E}">
        <p14:creationId xmlns:p14="http://schemas.microsoft.com/office/powerpoint/2010/main" val="13714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478229" y="5706725"/>
            <a:ext cx="4320000" cy="50506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5000">
                <a:schemeClr val="bg1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0000" rtlCol="0" anchor="ctr"/>
          <a:lstStyle/>
          <a:p>
            <a:pPr marL="592652" algn="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Blood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229" y="1414845"/>
            <a:ext cx="4320000" cy="505065"/>
          </a:xfrm>
          <a:prstGeom prst="rect">
            <a:avLst/>
          </a:prstGeom>
          <a:gradFill flip="none" rotWithShape="1">
            <a:gsLst>
              <a:gs pos="0">
                <a:srgbClr val="883470"/>
              </a:gs>
              <a:gs pos="85000">
                <a:schemeClr val="bg1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0000" rtlCol="0" anchor="ctr"/>
          <a:lstStyle/>
          <a:p>
            <a:pPr marL="592652" algn="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Eye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7723" y="1337081"/>
            <a:ext cx="4320000" cy="505065"/>
          </a:xfrm>
          <a:prstGeom prst="rect">
            <a:avLst/>
          </a:prstGeom>
          <a:gradFill flip="none" rotWithShape="1">
            <a:gsLst>
              <a:gs pos="0">
                <a:srgbClr val="883470"/>
              </a:gs>
              <a:gs pos="85000">
                <a:schemeClr val="bg1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513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Neurological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" y="165101"/>
            <a:ext cx="12141729" cy="886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3733" dirty="0">
                <a:solidFill>
                  <a:schemeClr val="accent6">
                    <a:lumMod val="75000"/>
                  </a:schemeClr>
                </a:solidFill>
              </a:rPr>
              <a:t>Spectrum of toxicity of checkpoint inhibitors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" y="6489701"/>
            <a:ext cx="9590617" cy="302684"/>
          </a:xfrm>
        </p:spPr>
        <p:txBody>
          <a:bodyPr/>
          <a:lstStyle/>
          <a:p>
            <a:pPr marL="0" indent="0">
              <a:buNone/>
            </a:pPr>
            <a:r>
              <a:rPr lang="en-GB" sz="1067" dirty="0"/>
              <a:t>Champiat, et al. Ann Oncol 2016</a:t>
            </a:r>
          </a:p>
        </p:txBody>
      </p:sp>
      <p:sp>
        <p:nvSpPr>
          <p:cNvPr id="8" name="Freeform 13"/>
          <p:cNvSpPr>
            <a:spLocks noEditPoints="1"/>
          </p:cNvSpPr>
          <p:nvPr/>
        </p:nvSpPr>
        <p:spPr bwMode="auto">
          <a:xfrm>
            <a:off x="5403512" y="1147271"/>
            <a:ext cx="1384976" cy="5635176"/>
          </a:xfrm>
          <a:custGeom>
            <a:avLst/>
            <a:gdLst>
              <a:gd name="T0" fmla="*/ 559 w 581"/>
              <a:gd name="T1" fmla="*/ 745 h 2376"/>
              <a:gd name="T2" fmla="*/ 537 w 581"/>
              <a:gd name="T3" fmla="*/ 428 h 2376"/>
              <a:gd name="T4" fmla="*/ 347 w 581"/>
              <a:gd name="T5" fmla="*/ 281 h 2376"/>
              <a:gd name="T6" fmla="*/ 390 w 581"/>
              <a:gd name="T7" fmla="*/ 157 h 2376"/>
              <a:gd name="T8" fmla="*/ 288 w 581"/>
              <a:gd name="T9" fmla="*/ 0 h 2376"/>
              <a:gd name="T10" fmla="*/ 214 w 581"/>
              <a:gd name="T11" fmla="*/ 234 h 2376"/>
              <a:gd name="T12" fmla="*/ 181 w 581"/>
              <a:gd name="T13" fmla="*/ 392 h 2376"/>
              <a:gd name="T14" fmla="*/ 18 w 581"/>
              <a:gd name="T15" fmla="*/ 610 h 2376"/>
              <a:gd name="T16" fmla="*/ 14 w 581"/>
              <a:gd name="T17" fmla="*/ 942 h 2376"/>
              <a:gd name="T18" fmla="*/ 26 w 581"/>
              <a:gd name="T19" fmla="*/ 1274 h 2376"/>
              <a:gd name="T20" fmla="*/ 99 w 581"/>
              <a:gd name="T21" fmla="*/ 1364 h 2376"/>
              <a:gd name="T22" fmla="*/ 173 w 581"/>
              <a:gd name="T23" fmla="*/ 1604 h 2376"/>
              <a:gd name="T24" fmla="*/ 178 w 581"/>
              <a:gd name="T25" fmla="*/ 1711 h 2376"/>
              <a:gd name="T26" fmla="*/ 218 w 581"/>
              <a:gd name="T27" fmla="*/ 2063 h 2376"/>
              <a:gd name="T28" fmla="*/ 225 w 581"/>
              <a:gd name="T29" fmla="*/ 2189 h 2376"/>
              <a:gd name="T30" fmla="*/ 205 w 581"/>
              <a:gd name="T31" fmla="*/ 2292 h 2376"/>
              <a:gd name="T32" fmla="*/ 288 w 581"/>
              <a:gd name="T33" fmla="*/ 2352 h 2376"/>
              <a:gd name="T34" fmla="*/ 291 w 581"/>
              <a:gd name="T35" fmla="*/ 2204 h 2376"/>
              <a:gd name="T36" fmla="*/ 291 w 581"/>
              <a:gd name="T37" fmla="*/ 2130 h 2376"/>
              <a:gd name="T38" fmla="*/ 291 w 581"/>
              <a:gd name="T39" fmla="*/ 1847 h 2376"/>
              <a:gd name="T40" fmla="*/ 291 w 581"/>
              <a:gd name="T41" fmla="*/ 1423 h 2376"/>
              <a:gd name="T42" fmla="*/ 291 w 581"/>
              <a:gd name="T43" fmla="*/ 1244 h 2376"/>
              <a:gd name="T44" fmla="*/ 291 w 581"/>
              <a:gd name="T45" fmla="*/ 1423 h 2376"/>
              <a:gd name="T46" fmla="*/ 291 w 581"/>
              <a:gd name="T47" fmla="*/ 1847 h 2376"/>
              <a:gd name="T48" fmla="*/ 291 w 581"/>
              <a:gd name="T49" fmla="*/ 2130 h 2376"/>
              <a:gd name="T50" fmla="*/ 291 w 581"/>
              <a:gd name="T51" fmla="*/ 2204 h 2376"/>
              <a:gd name="T52" fmla="*/ 294 w 581"/>
              <a:gd name="T53" fmla="*/ 2352 h 2376"/>
              <a:gd name="T54" fmla="*/ 377 w 581"/>
              <a:gd name="T55" fmla="*/ 2292 h 2376"/>
              <a:gd name="T56" fmla="*/ 356 w 581"/>
              <a:gd name="T57" fmla="*/ 2189 h 2376"/>
              <a:gd name="T58" fmla="*/ 363 w 581"/>
              <a:gd name="T59" fmla="*/ 2063 h 2376"/>
              <a:gd name="T60" fmla="*/ 403 w 581"/>
              <a:gd name="T61" fmla="*/ 1711 h 2376"/>
              <a:gd name="T62" fmla="*/ 409 w 581"/>
              <a:gd name="T63" fmla="*/ 1604 h 2376"/>
              <a:gd name="T64" fmla="*/ 482 w 581"/>
              <a:gd name="T65" fmla="*/ 1364 h 2376"/>
              <a:gd name="T66" fmla="*/ 556 w 581"/>
              <a:gd name="T67" fmla="*/ 1274 h 2376"/>
              <a:gd name="T68" fmla="*/ 568 w 581"/>
              <a:gd name="T69" fmla="*/ 942 h 2376"/>
              <a:gd name="T70" fmla="*/ 77 w 581"/>
              <a:gd name="T71" fmla="*/ 1157 h 2376"/>
              <a:gd name="T72" fmla="*/ 97 w 581"/>
              <a:gd name="T73" fmla="*/ 832 h 2376"/>
              <a:gd name="T74" fmla="*/ 116 w 581"/>
              <a:gd name="T75" fmla="*/ 704 h 2376"/>
              <a:gd name="T76" fmla="*/ 156 w 581"/>
              <a:gd name="T77" fmla="*/ 889 h 2376"/>
              <a:gd name="T78" fmla="*/ 426 w 581"/>
              <a:gd name="T79" fmla="*/ 889 h 2376"/>
              <a:gd name="T80" fmla="*/ 466 w 581"/>
              <a:gd name="T81" fmla="*/ 704 h 2376"/>
              <a:gd name="T82" fmla="*/ 485 w 581"/>
              <a:gd name="T83" fmla="*/ 832 h 2376"/>
              <a:gd name="T84" fmla="*/ 505 w 581"/>
              <a:gd name="T85" fmla="*/ 1157 h 2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1" h="2376">
                <a:moveTo>
                  <a:pt x="568" y="942"/>
                </a:moveTo>
                <a:cubicBezTo>
                  <a:pt x="581" y="802"/>
                  <a:pt x="565" y="785"/>
                  <a:pt x="559" y="745"/>
                </a:cubicBezTo>
                <a:cubicBezTo>
                  <a:pt x="552" y="705"/>
                  <a:pt x="558" y="646"/>
                  <a:pt x="563" y="610"/>
                </a:cubicBezTo>
                <a:cubicBezTo>
                  <a:pt x="569" y="574"/>
                  <a:pt x="577" y="470"/>
                  <a:pt x="537" y="428"/>
                </a:cubicBezTo>
                <a:cubicBezTo>
                  <a:pt x="497" y="387"/>
                  <a:pt x="482" y="418"/>
                  <a:pt x="401" y="392"/>
                </a:cubicBezTo>
                <a:cubicBezTo>
                  <a:pt x="319" y="367"/>
                  <a:pt x="347" y="281"/>
                  <a:pt x="347" y="281"/>
                </a:cubicBezTo>
                <a:cubicBezTo>
                  <a:pt x="370" y="267"/>
                  <a:pt x="367" y="234"/>
                  <a:pt x="367" y="234"/>
                </a:cubicBezTo>
                <a:cubicBezTo>
                  <a:pt x="426" y="172"/>
                  <a:pt x="390" y="157"/>
                  <a:pt x="390" y="157"/>
                </a:cubicBezTo>
                <a:cubicBezTo>
                  <a:pt x="414" y="102"/>
                  <a:pt x="380" y="0"/>
                  <a:pt x="294" y="0"/>
                </a:cubicBezTo>
                <a:cubicBezTo>
                  <a:pt x="288" y="0"/>
                  <a:pt x="288" y="0"/>
                  <a:pt x="288" y="0"/>
                </a:cubicBezTo>
                <a:cubicBezTo>
                  <a:pt x="201" y="0"/>
                  <a:pt x="167" y="102"/>
                  <a:pt x="192" y="157"/>
                </a:cubicBezTo>
                <a:cubicBezTo>
                  <a:pt x="192" y="157"/>
                  <a:pt x="156" y="172"/>
                  <a:pt x="214" y="234"/>
                </a:cubicBezTo>
                <a:cubicBezTo>
                  <a:pt x="214" y="234"/>
                  <a:pt x="212" y="267"/>
                  <a:pt x="234" y="281"/>
                </a:cubicBezTo>
                <a:cubicBezTo>
                  <a:pt x="234" y="281"/>
                  <a:pt x="262" y="367"/>
                  <a:pt x="181" y="392"/>
                </a:cubicBezTo>
                <a:cubicBezTo>
                  <a:pt x="99" y="418"/>
                  <a:pt x="84" y="387"/>
                  <a:pt x="44" y="428"/>
                </a:cubicBezTo>
                <a:cubicBezTo>
                  <a:pt x="5" y="470"/>
                  <a:pt x="12" y="574"/>
                  <a:pt x="18" y="610"/>
                </a:cubicBezTo>
                <a:cubicBezTo>
                  <a:pt x="24" y="646"/>
                  <a:pt x="29" y="705"/>
                  <a:pt x="23" y="745"/>
                </a:cubicBezTo>
                <a:cubicBezTo>
                  <a:pt x="16" y="785"/>
                  <a:pt x="0" y="802"/>
                  <a:pt x="14" y="942"/>
                </a:cubicBezTo>
                <a:cubicBezTo>
                  <a:pt x="27" y="1083"/>
                  <a:pt x="5" y="1134"/>
                  <a:pt x="14" y="1165"/>
                </a:cubicBezTo>
                <a:cubicBezTo>
                  <a:pt x="24" y="1197"/>
                  <a:pt x="14" y="1250"/>
                  <a:pt x="26" y="1274"/>
                </a:cubicBezTo>
                <a:cubicBezTo>
                  <a:pt x="33" y="1289"/>
                  <a:pt x="54" y="1302"/>
                  <a:pt x="64" y="1324"/>
                </a:cubicBezTo>
                <a:cubicBezTo>
                  <a:pt x="75" y="1346"/>
                  <a:pt x="78" y="1365"/>
                  <a:pt x="99" y="1364"/>
                </a:cubicBezTo>
                <a:cubicBezTo>
                  <a:pt x="99" y="1364"/>
                  <a:pt x="108" y="1412"/>
                  <a:pt x="138" y="1487"/>
                </a:cubicBezTo>
                <a:cubicBezTo>
                  <a:pt x="168" y="1562"/>
                  <a:pt x="174" y="1583"/>
                  <a:pt x="173" y="1604"/>
                </a:cubicBezTo>
                <a:cubicBezTo>
                  <a:pt x="172" y="1625"/>
                  <a:pt x="171" y="1631"/>
                  <a:pt x="171" y="1646"/>
                </a:cubicBezTo>
                <a:cubicBezTo>
                  <a:pt x="171" y="1661"/>
                  <a:pt x="182" y="1690"/>
                  <a:pt x="178" y="1711"/>
                </a:cubicBezTo>
                <a:cubicBezTo>
                  <a:pt x="175" y="1733"/>
                  <a:pt x="166" y="1770"/>
                  <a:pt x="166" y="1836"/>
                </a:cubicBezTo>
                <a:cubicBezTo>
                  <a:pt x="166" y="1902"/>
                  <a:pt x="210" y="1997"/>
                  <a:pt x="218" y="2063"/>
                </a:cubicBezTo>
                <a:cubicBezTo>
                  <a:pt x="225" y="2129"/>
                  <a:pt x="215" y="2150"/>
                  <a:pt x="217" y="2163"/>
                </a:cubicBezTo>
                <a:cubicBezTo>
                  <a:pt x="219" y="2176"/>
                  <a:pt x="229" y="2177"/>
                  <a:pt x="225" y="2189"/>
                </a:cubicBezTo>
                <a:cubicBezTo>
                  <a:pt x="222" y="2201"/>
                  <a:pt x="216" y="2200"/>
                  <a:pt x="215" y="2222"/>
                </a:cubicBezTo>
                <a:cubicBezTo>
                  <a:pt x="214" y="2245"/>
                  <a:pt x="217" y="2274"/>
                  <a:pt x="205" y="2292"/>
                </a:cubicBezTo>
                <a:cubicBezTo>
                  <a:pt x="192" y="2310"/>
                  <a:pt x="185" y="2327"/>
                  <a:pt x="196" y="2338"/>
                </a:cubicBezTo>
                <a:cubicBezTo>
                  <a:pt x="208" y="2349"/>
                  <a:pt x="278" y="2376"/>
                  <a:pt x="288" y="2352"/>
                </a:cubicBezTo>
                <a:cubicBezTo>
                  <a:pt x="297" y="2329"/>
                  <a:pt x="281" y="2283"/>
                  <a:pt x="280" y="2263"/>
                </a:cubicBezTo>
                <a:cubicBezTo>
                  <a:pt x="279" y="2242"/>
                  <a:pt x="290" y="2225"/>
                  <a:pt x="291" y="2204"/>
                </a:cubicBezTo>
                <a:cubicBezTo>
                  <a:pt x="291" y="2184"/>
                  <a:pt x="282" y="2167"/>
                  <a:pt x="282" y="2160"/>
                </a:cubicBezTo>
                <a:cubicBezTo>
                  <a:pt x="282" y="2153"/>
                  <a:pt x="291" y="2139"/>
                  <a:pt x="291" y="2130"/>
                </a:cubicBezTo>
                <a:cubicBezTo>
                  <a:pt x="291" y="2120"/>
                  <a:pt x="279" y="2105"/>
                  <a:pt x="279" y="2079"/>
                </a:cubicBezTo>
                <a:cubicBezTo>
                  <a:pt x="279" y="2053"/>
                  <a:pt x="291" y="1912"/>
                  <a:pt x="291" y="1847"/>
                </a:cubicBezTo>
                <a:cubicBezTo>
                  <a:pt x="291" y="1782"/>
                  <a:pt x="280" y="1677"/>
                  <a:pt x="280" y="1646"/>
                </a:cubicBezTo>
                <a:cubicBezTo>
                  <a:pt x="280" y="1615"/>
                  <a:pt x="291" y="1524"/>
                  <a:pt x="291" y="1423"/>
                </a:cubicBezTo>
                <a:cubicBezTo>
                  <a:pt x="291" y="1322"/>
                  <a:pt x="278" y="1244"/>
                  <a:pt x="278" y="1244"/>
                </a:cubicBezTo>
                <a:cubicBezTo>
                  <a:pt x="291" y="1244"/>
                  <a:pt x="291" y="1244"/>
                  <a:pt x="291" y="1244"/>
                </a:cubicBezTo>
                <a:cubicBezTo>
                  <a:pt x="303" y="1244"/>
                  <a:pt x="303" y="1244"/>
                  <a:pt x="303" y="1244"/>
                </a:cubicBezTo>
                <a:cubicBezTo>
                  <a:pt x="303" y="1244"/>
                  <a:pt x="291" y="1322"/>
                  <a:pt x="291" y="1423"/>
                </a:cubicBezTo>
                <a:cubicBezTo>
                  <a:pt x="291" y="1524"/>
                  <a:pt x="301" y="1615"/>
                  <a:pt x="301" y="1646"/>
                </a:cubicBezTo>
                <a:cubicBezTo>
                  <a:pt x="301" y="1677"/>
                  <a:pt x="291" y="1782"/>
                  <a:pt x="291" y="1847"/>
                </a:cubicBezTo>
                <a:cubicBezTo>
                  <a:pt x="291" y="1912"/>
                  <a:pt x="302" y="2053"/>
                  <a:pt x="302" y="2079"/>
                </a:cubicBezTo>
                <a:cubicBezTo>
                  <a:pt x="302" y="2105"/>
                  <a:pt x="291" y="2120"/>
                  <a:pt x="291" y="2130"/>
                </a:cubicBezTo>
                <a:cubicBezTo>
                  <a:pt x="291" y="2139"/>
                  <a:pt x="299" y="2153"/>
                  <a:pt x="299" y="2160"/>
                </a:cubicBezTo>
                <a:cubicBezTo>
                  <a:pt x="299" y="2167"/>
                  <a:pt x="290" y="2184"/>
                  <a:pt x="291" y="2204"/>
                </a:cubicBezTo>
                <a:cubicBezTo>
                  <a:pt x="292" y="2225"/>
                  <a:pt x="302" y="2242"/>
                  <a:pt x="301" y="2263"/>
                </a:cubicBezTo>
                <a:cubicBezTo>
                  <a:pt x="300" y="2283"/>
                  <a:pt x="284" y="2329"/>
                  <a:pt x="294" y="2352"/>
                </a:cubicBezTo>
                <a:cubicBezTo>
                  <a:pt x="303" y="2376"/>
                  <a:pt x="374" y="2349"/>
                  <a:pt x="385" y="2338"/>
                </a:cubicBezTo>
                <a:cubicBezTo>
                  <a:pt x="396" y="2327"/>
                  <a:pt x="389" y="2310"/>
                  <a:pt x="377" y="2292"/>
                </a:cubicBezTo>
                <a:cubicBezTo>
                  <a:pt x="364" y="2274"/>
                  <a:pt x="367" y="2245"/>
                  <a:pt x="366" y="2222"/>
                </a:cubicBezTo>
                <a:cubicBezTo>
                  <a:pt x="365" y="2200"/>
                  <a:pt x="360" y="2201"/>
                  <a:pt x="356" y="2189"/>
                </a:cubicBezTo>
                <a:cubicBezTo>
                  <a:pt x="352" y="2177"/>
                  <a:pt x="363" y="2176"/>
                  <a:pt x="364" y="2163"/>
                </a:cubicBezTo>
                <a:cubicBezTo>
                  <a:pt x="366" y="2150"/>
                  <a:pt x="356" y="2129"/>
                  <a:pt x="363" y="2063"/>
                </a:cubicBezTo>
                <a:cubicBezTo>
                  <a:pt x="371" y="1997"/>
                  <a:pt x="415" y="1902"/>
                  <a:pt x="415" y="1836"/>
                </a:cubicBezTo>
                <a:cubicBezTo>
                  <a:pt x="415" y="1770"/>
                  <a:pt x="407" y="1733"/>
                  <a:pt x="403" y="1711"/>
                </a:cubicBezTo>
                <a:cubicBezTo>
                  <a:pt x="399" y="1690"/>
                  <a:pt x="411" y="1661"/>
                  <a:pt x="411" y="1646"/>
                </a:cubicBezTo>
                <a:cubicBezTo>
                  <a:pt x="411" y="1631"/>
                  <a:pt x="410" y="1625"/>
                  <a:pt x="409" y="1604"/>
                </a:cubicBezTo>
                <a:cubicBezTo>
                  <a:pt x="408" y="1583"/>
                  <a:pt x="413" y="1562"/>
                  <a:pt x="444" y="1487"/>
                </a:cubicBezTo>
                <a:cubicBezTo>
                  <a:pt x="474" y="1412"/>
                  <a:pt x="482" y="1364"/>
                  <a:pt x="482" y="1364"/>
                </a:cubicBezTo>
                <a:cubicBezTo>
                  <a:pt x="503" y="1365"/>
                  <a:pt x="507" y="1346"/>
                  <a:pt x="517" y="1324"/>
                </a:cubicBezTo>
                <a:cubicBezTo>
                  <a:pt x="528" y="1302"/>
                  <a:pt x="548" y="1289"/>
                  <a:pt x="556" y="1274"/>
                </a:cubicBezTo>
                <a:cubicBezTo>
                  <a:pt x="568" y="1250"/>
                  <a:pt x="558" y="1197"/>
                  <a:pt x="567" y="1165"/>
                </a:cubicBezTo>
                <a:cubicBezTo>
                  <a:pt x="577" y="1134"/>
                  <a:pt x="555" y="1083"/>
                  <a:pt x="568" y="942"/>
                </a:cubicBezTo>
                <a:close/>
                <a:moveTo>
                  <a:pt x="156" y="889"/>
                </a:moveTo>
                <a:cubicBezTo>
                  <a:pt x="138" y="925"/>
                  <a:pt x="85" y="982"/>
                  <a:pt x="77" y="1157"/>
                </a:cubicBezTo>
                <a:cubicBezTo>
                  <a:pt x="77" y="1157"/>
                  <a:pt x="59" y="1153"/>
                  <a:pt x="59" y="1132"/>
                </a:cubicBezTo>
                <a:cubicBezTo>
                  <a:pt x="59" y="1062"/>
                  <a:pt x="99" y="883"/>
                  <a:pt x="97" y="832"/>
                </a:cubicBezTo>
                <a:cubicBezTo>
                  <a:pt x="94" y="782"/>
                  <a:pt x="90" y="718"/>
                  <a:pt x="95" y="687"/>
                </a:cubicBezTo>
                <a:cubicBezTo>
                  <a:pt x="95" y="687"/>
                  <a:pt x="104" y="700"/>
                  <a:pt x="116" y="704"/>
                </a:cubicBezTo>
                <a:cubicBezTo>
                  <a:pt x="116" y="704"/>
                  <a:pt x="116" y="748"/>
                  <a:pt x="131" y="776"/>
                </a:cubicBezTo>
                <a:cubicBezTo>
                  <a:pt x="146" y="803"/>
                  <a:pt x="173" y="852"/>
                  <a:pt x="156" y="889"/>
                </a:cubicBezTo>
                <a:close/>
                <a:moveTo>
                  <a:pt x="505" y="1157"/>
                </a:moveTo>
                <a:cubicBezTo>
                  <a:pt x="496" y="982"/>
                  <a:pt x="443" y="925"/>
                  <a:pt x="426" y="889"/>
                </a:cubicBezTo>
                <a:cubicBezTo>
                  <a:pt x="408" y="852"/>
                  <a:pt x="436" y="803"/>
                  <a:pt x="451" y="776"/>
                </a:cubicBezTo>
                <a:cubicBezTo>
                  <a:pt x="466" y="748"/>
                  <a:pt x="466" y="704"/>
                  <a:pt x="466" y="704"/>
                </a:cubicBezTo>
                <a:cubicBezTo>
                  <a:pt x="477" y="700"/>
                  <a:pt x="486" y="687"/>
                  <a:pt x="486" y="687"/>
                </a:cubicBezTo>
                <a:cubicBezTo>
                  <a:pt x="491" y="718"/>
                  <a:pt x="487" y="782"/>
                  <a:pt x="485" y="832"/>
                </a:cubicBezTo>
                <a:cubicBezTo>
                  <a:pt x="482" y="883"/>
                  <a:pt x="523" y="1062"/>
                  <a:pt x="522" y="1132"/>
                </a:cubicBezTo>
                <a:cubicBezTo>
                  <a:pt x="522" y="1153"/>
                  <a:pt x="505" y="1157"/>
                  <a:pt x="505" y="115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400" dirty="0">
              <a:solidFill>
                <a:srgbClr val="626250"/>
              </a:solidFill>
              <a:latin typeface="Imago" pitchFamily="2" charset="0"/>
              <a:cs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568773" y="1307376"/>
            <a:ext cx="720000" cy="720000"/>
            <a:chOff x="2719803" y="-1702568"/>
            <a:chExt cx="734598" cy="734596"/>
          </a:xfrm>
        </p:grpSpPr>
        <p:sp>
          <p:nvSpPr>
            <p:cNvPr id="69" name="Oval 68"/>
            <p:cNvSpPr/>
            <p:nvPr/>
          </p:nvSpPr>
          <p:spPr>
            <a:xfrm>
              <a:off x="2719803" y="-1702568"/>
              <a:ext cx="734598" cy="7345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790923" y="-1631448"/>
              <a:ext cx="592358" cy="592356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055887" y="1229612"/>
            <a:ext cx="720000" cy="720000"/>
            <a:chOff x="7986508" y="1507440"/>
            <a:chExt cx="642536" cy="642534"/>
          </a:xfrm>
        </p:grpSpPr>
        <p:grpSp>
          <p:nvGrpSpPr>
            <p:cNvPr id="102" name="Group 101"/>
            <p:cNvGrpSpPr/>
            <p:nvPr/>
          </p:nvGrpSpPr>
          <p:grpSpPr>
            <a:xfrm flipH="1">
              <a:off x="7986508" y="1507440"/>
              <a:ext cx="642536" cy="642534"/>
              <a:chOff x="2719803" y="-1702568"/>
              <a:chExt cx="734598" cy="734596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2719803" y="-1702568"/>
                <a:ext cx="734598" cy="734596"/>
              </a:xfrm>
              <a:prstGeom prst="ellipse">
                <a:avLst/>
              </a:prstGeom>
              <a:solidFill>
                <a:schemeClr val="accent1">
                  <a:alpha val="3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790923" y="-1631448"/>
                <a:ext cx="592358" cy="592356"/>
              </a:xfrm>
              <a:prstGeom prst="ellipse">
                <a:avLst/>
              </a:pr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</p:grpSp>
        <p:sp>
          <p:nvSpPr>
            <p:cNvPr id="103" name="Freeform 67"/>
            <p:cNvSpPr>
              <a:spLocks noEditPoints="1"/>
            </p:cNvSpPr>
            <p:nvPr/>
          </p:nvSpPr>
          <p:spPr bwMode="auto">
            <a:xfrm>
              <a:off x="8143461" y="1645387"/>
              <a:ext cx="328630" cy="366641"/>
            </a:xfrm>
            <a:custGeom>
              <a:avLst/>
              <a:gdLst>
                <a:gd name="T0" fmla="*/ 164 w 173"/>
                <a:gd name="T1" fmla="*/ 133 h 193"/>
                <a:gd name="T2" fmla="*/ 155 w 173"/>
                <a:gd name="T3" fmla="*/ 155 h 193"/>
                <a:gd name="T4" fmla="*/ 135 w 173"/>
                <a:gd name="T5" fmla="*/ 157 h 193"/>
                <a:gd name="T6" fmla="*/ 140 w 173"/>
                <a:gd name="T7" fmla="*/ 141 h 193"/>
                <a:gd name="T8" fmla="*/ 126 w 173"/>
                <a:gd name="T9" fmla="*/ 151 h 193"/>
                <a:gd name="T10" fmla="*/ 104 w 173"/>
                <a:gd name="T11" fmla="*/ 160 h 193"/>
                <a:gd name="T12" fmla="*/ 128 w 173"/>
                <a:gd name="T13" fmla="*/ 161 h 193"/>
                <a:gd name="T14" fmla="*/ 126 w 173"/>
                <a:gd name="T15" fmla="*/ 185 h 193"/>
                <a:gd name="T16" fmla="*/ 93 w 173"/>
                <a:gd name="T17" fmla="*/ 178 h 193"/>
                <a:gd name="T18" fmla="*/ 106 w 173"/>
                <a:gd name="T19" fmla="*/ 123 h 193"/>
                <a:gd name="T20" fmla="*/ 111 w 173"/>
                <a:gd name="T21" fmla="*/ 110 h 193"/>
                <a:gd name="T22" fmla="*/ 113 w 173"/>
                <a:gd name="T23" fmla="*/ 99 h 193"/>
                <a:gd name="T24" fmla="*/ 105 w 173"/>
                <a:gd name="T25" fmla="*/ 103 h 193"/>
                <a:gd name="T26" fmla="*/ 93 w 173"/>
                <a:gd name="T27" fmla="*/ 70 h 193"/>
                <a:gd name="T28" fmla="*/ 102 w 173"/>
                <a:gd name="T29" fmla="*/ 57 h 193"/>
                <a:gd name="T30" fmla="*/ 93 w 173"/>
                <a:gd name="T31" fmla="*/ 16 h 193"/>
                <a:gd name="T32" fmla="*/ 119 w 173"/>
                <a:gd name="T33" fmla="*/ 5 h 193"/>
                <a:gd name="T34" fmla="*/ 122 w 173"/>
                <a:gd name="T35" fmla="*/ 21 h 193"/>
                <a:gd name="T36" fmla="*/ 113 w 173"/>
                <a:gd name="T37" fmla="*/ 29 h 193"/>
                <a:gd name="T38" fmla="*/ 125 w 173"/>
                <a:gd name="T39" fmla="*/ 48 h 193"/>
                <a:gd name="T40" fmla="*/ 133 w 173"/>
                <a:gd name="T41" fmla="*/ 48 h 193"/>
                <a:gd name="T42" fmla="*/ 137 w 173"/>
                <a:gd name="T43" fmla="*/ 16 h 193"/>
                <a:gd name="T44" fmla="*/ 160 w 173"/>
                <a:gd name="T45" fmla="*/ 51 h 193"/>
                <a:gd name="T46" fmla="*/ 155 w 173"/>
                <a:gd name="T47" fmla="*/ 71 h 193"/>
                <a:gd name="T48" fmla="*/ 141 w 173"/>
                <a:gd name="T49" fmla="*/ 68 h 193"/>
                <a:gd name="T50" fmla="*/ 141 w 173"/>
                <a:gd name="T51" fmla="*/ 83 h 193"/>
                <a:gd name="T52" fmla="*/ 148 w 173"/>
                <a:gd name="T53" fmla="*/ 86 h 193"/>
                <a:gd name="T54" fmla="*/ 170 w 173"/>
                <a:gd name="T55" fmla="*/ 75 h 193"/>
                <a:gd name="T56" fmla="*/ 173 w 173"/>
                <a:gd name="T57" fmla="*/ 101 h 193"/>
                <a:gd name="T58" fmla="*/ 148 w 173"/>
                <a:gd name="T59" fmla="*/ 109 h 193"/>
                <a:gd name="T60" fmla="*/ 80 w 173"/>
                <a:gd name="T61" fmla="*/ 107 h 193"/>
                <a:gd name="T62" fmla="*/ 63 w 173"/>
                <a:gd name="T63" fmla="*/ 126 h 193"/>
                <a:gd name="T64" fmla="*/ 54 w 173"/>
                <a:gd name="T65" fmla="*/ 104 h 193"/>
                <a:gd name="T66" fmla="*/ 67 w 173"/>
                <a:gd name="T67" fmla="*/ 103 h 193"/>
                <a:gd name="T68" fmla="*/ 80 w 173"/>
                <a:gd name="T69" fmla="*/ 98 h 193"/>
                <a:gd name="T70" fmla="*/ 64 w 173"/>
                <a:gd name="T71" fmla="*/ 61 h 193"/>
                <a:gd name="T72" fmla="*/ 80 w 173"/>
                <a:gd name="T73" fmla="*/ 62 h 193"/>
                <a:gd name="T74" fmla="*/ 80 w 173"/>
                <a:gd name="T75" fmla="*/ 15 h 193"/>
                <a:gd name="T76" fmla="*/ 54 w 173"/>
                <a:gd name="T77" fmla="*/ 5 h 193"/>
                <a:gd name="T78" fmla="*/ 62 w 173"/>
                <a:gd name="T79" fmla="*/ 21 h 193"/>
                <a:gd name="T80" fmla="*/ 53 w 173"/>
                <a:gd name="T81" fmla="*/ 29 h 193"/>
                <a:gd name="T82" fmla="*/ 44 w 173"/>
                <a:gd name="T83" fmla="*/ 52 h 193"/>
                <a:gd name="T84" fmla="*/ 44 w 173"/>
                <a:gd name="T85" fmla="*/ 33 h 193"/>
                <a:gd name="T86" fmla="*/ 26 w 173"/>
                <a:gd name="T87" fmla="*/ 30 h 193"/>
                <a:gd name="T88" fmla="*/ 4 w 173"/>
                <a:gd name="T89" fmla="*/ 65 h 193"/>
                <a:gd name="T90" fmla="*/ 25 w 173"/>
                <a:gd name="T91" fmla="*/ 65 h 193"/>
                <a:gd name="T92" fmla="*/ 26 w 173"/>
                <a:gd name="T93" fmla="*/ 76 h 193"/>
                <a:gd name="T94" fmla="*/ 30 w 173"/>
                <a:gd name="T95" fmla="*/ 88 h 193"/>
                <a:gd name="T96" fmla="*/ 21 w 173"/>
                <a:gd name="T97" fmla="*/ 81 h 193"/>
                <a:gd name="T98" fmla="*/ 2 w 173"/>
                <a:gd name="T99" fmla="*/ 82 h 193"/>
                <a:gd name="T100" fmla="*/ 2 w 173"/>
                <a:gd name="T101" fmla="*/ 109 h 193"/>
                <a:gd name="T102" fmla="*/ 22 w 173"/>
                <a:gd name="T103" fmla="*/ 114 h 193"/>
                <a:gd name="T104" fmla="*/ 9 w 173"/>
                <a:gd name="T105" fmla="*/ 133 h 193"/>
                <a:gd name="T106" fmla="*/ 18 w 173"/>
                <a:gd name="T107" fmla="*/ 155 h 193"/>
                <a:gd name="T108" fmla="*/ 38 w 173"/>
                <a:gd name="T109" fmla="*/ 157 h 193"/>
                <a:gd name="T110" fmla="*/ 32 w 173"/>
                <a:gd name="T111" fmla="*/ 141 h 193"/>
                <a:gd name="T112" fmla="*/ 46 w 173"/>
                <a:gd name="T113" fmla="*/ 151 h 193"/>
                <a:gd name="T114" fmla="*/ 68 w 173"/>
                <a:gd name="T115" fmla="*/ 160 h 193"/>
                <a:gd name="T116" fmla="*/ 45 w 173"/>
                <a:gd name="T117" fmla="*/ 161 h 193"/>
                <a:gd name="T118" fmla="*/ 47 w 173"/>
                <a:gd name="T119" fmla="*/ 185 h 193"/>
                <a:gd name="T120" fmla="*/ 80 w 173"/>
                <a:gd name="T121" fmla="*/ 178 h 193"/>
                <a:gd name="T122" fmla="*/ 80 w 173"/>
                <a:gd name="T123" fmla="*/ 10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" h="193">
                  <a:moveTo>
                    <a:pt x="171" y="116"/>
                  </a:moveTo>
                  <a:cubicBezTo>
                    <a:pt x="171" y="117"/>
                    <a:pt x="171" y="118"/>
                    <a:pt x="171" y="120"/>
                  </a:cubicBezTo>
                  <a:cubicBezTo>
                    <a:pt x="171" y="125"/>
                    <a:pt x="168" y="130"/>
                    <a:pt x="164" y="133"/>
                  </a:cubicBezTo>
                  <a:cubicBezTo>
                    <a:pt x="164" y="134"/>
                    <a:pt x="165" y="136"/>
                    <a:pt x="165" y="138"/>
                  </a:cubicBezTo>
                  <a:cubicBezTo>
                    <a:pt x="165" y="145"/>
                    <a:pt x="161" y="150"/>
                    <a:pt x="155" y="153"/>
                  </a:cubicBezTo>
                  <a:cubicBezTo>
                    <a:pt x="155" y="153"/>
                    <a:pt x="155" y="154"/>
                    <a:pt x="155" y="155"/>
                  </a:cubicBezTo>
                  <a:cubicBezTo>
                    <a:pt x="155" y="162"/>
                    <a:pt x="151" y="167"/>
                    <a:pt x="145" y="169"/>
                  </a:cubicBezTo>
                  <a:cubicBezTo>
                    <a:pt x="141" y="166"/>
                    <a:pt x="137" y="161"/>
                    <a:pt x="135" y="158"/>
                  </a:cubicBezTo>
                  <a:cubicBezTo>
                    <a:pt x="135" y="158"/>
                    <a:pt x="135" y="158"/>
                    <a:pt x="135" y="157"/>
                  </a:cubicBezTo>
                  <a:cubicBezTo>
                    <a:pt x="134" y="157"/>
                    <a:pt x="134" y="157"/>
                    <a:pt x="134" y="157"/>
                  </a:cubicBezTo>
                  <a:cubicBezTo>
                    <a:pt x="134" y="156"/>
                    <a:pt x="134" y="155"/>
                    <a:pt x="134" y="155"/>
                  </a:cubicBezTo>
                  <a:cubicBezTo>
                    <a:pt x="133" y="149"/>
                    <a:pt x="138" y="143"/>
                    <a:pt x="140" y="141"/>
                  </a:cubicBezTo>
                  <a:cubicBezTo>
                    <a:pt x="142" y="140"/>
                    <a:pt x="142" y="138"/>
                    <a:pt x="140" y="136"/>
                  </a:cubicBezTo>
                  <a:cubicBezTo>
                    <a:pt x="139" y="135"/>
                    <a:pt x="136" y="134"/>
                    <a:pt x="135" y="136"/>
                  </a:cubicBezTo>
                  <a:cubicBezTo>
                    <a:pt x="135" y="136"/>
                    <a:pt x="128" y="143"/>
                    <a:pt x="126" y="151"/>
                  </a:cubicBezTo>
                  <a:cubicBezTo>
                    <a:pt x="125" y="150"/>
                    <a:pt x="123" y="150"/>
                    <a:pt x="122" y="149"/>
                  </a:cubicBezTo>
                  <a:cubicBezTo>
                    <a:pt x="112" y="148"/>
                    <a:pt x="105" y="154"/>
                    <a:pt x="105" y="155"/>
                  </a:cubicBezTo>
                  <a:cubicBezTo>
                    <a:pt x="103" y="156"/>
                    <a:pt x="103" y="159"/>
                    <a:pt x="104" y="160"/>
                  </a:cubicBezTo>
                  <a:cubicBezTo>
                    <a:pt x="106" y="162"/>
                    <a:pt x="108" y="162"/>
                    <a:pt x="110" y="160"/>
                  </a:cubicBezTo>
                  <a:cubicBezTo>
                    <a:pt x="110" y="160"/>
                    <a:pt x="115" y="156"/>
                    <a:pt x="120" y="157"/>
                  </a:cubicBezTo>
                  <a:cubicBezTo>
                    <a:pt x="126" y="158"/>
                    <a:pt x="128" y="161"/>
                    <a:pt x="128" y="161"/>
                  </a:cubicBezTo>
                  <a:cubicBezTo>
                    <a:pt x="128" y="161"/>
                    <a:pt x="128" y="161"/>
                    <a:pt x="128" y="161"/>
                  </a:cubicBezTo>
                  <a:cubicBezTo>
                    <a:pt x="131" y="166"/>
                    <a:pt x="136" y="171"/>
                    <a:pt x="140" y="175"/>
                  </a:cubicBezTo>
                  <a:cubicBezTo>
                    <a:pt x="138" y="181"/>
                    <a:pt x="132" y="185"/>
                    <a:pt x="126" y="185"/>
                  </a:cubicBezTo>
                  <a:cubicBezTo>
                    <a:pt x="124" y="185"/>
                    <a:pt x="123" y="184"/>
                    <a:pt x="121" y="184"/>
                  </a:cubicBezTo>
                  <a:cubicBezTo>
                    <a:pt x="119" y="189"/>
                    <a:pt x="114" y="193"/>
                    <a:pt x="108" y="193"/>
                  </a:cubicBezTo>
                  <a:cubicBezTo>
                    <a:pt x="99" y="193"/>
                    <a:pt x="93" y="186"/>
                    <a:pt x="93" y="178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5" y="108"/>
                    <a:pt x="99" y="110"/>
                    <a:pt x="103" y="111"/>
                  </a:cubicBezTo>
                  <a:cubicBezTo>
                    <a:pt x="104" y="114"/>
                    <a:pt x="106" y="119"/>
                    <a:pt x="106" y="123"/>
                  </a:cubicBezTo>
                  <a:cubicBezTo>
                    <a:pt x="106" y="125"/>
                    <a:pt x="108" y="126"/>
                    <a:pt x="110" y="126"/>
                  </a:cubicBezTo>
                  <a:cubicBezTo>
                    <a:pt x="112" y="126"/>
                    <a:pt x="114" y="125"/>
                    <a:pt x="114" y="123"/>
                  </a:cubicBezTo>
                  <a:cubicBezTo>
                    <a:pt x="114" y="118"/>
                    <a:pt x="112" y="113"/>
                    <a:pt x="111" y="110"/>
                  </a:cubicBezTo>
                  <a:cubicBezTo>
                    <a:pt x="115" y="108"/>
                    <a:pt x="118" y="104"/>
                    <a:pt x="118" y="104"/>
                  </a:cubicBezTo>
                  <a:cubicBezTo>
                    <a:pt x="120" y="103"/>
                    <a:pt x="120" y="100"/>
                    <a:pt x="118" y="99"/>
                  </a:cubicBezTo>
                  <a:cubicBezTo>
                    <a:pt x="117" y="97"/>
                    <a:pt x="114" y="97"/>
                    <a:pt x="113" y="99"/>
                  </a:cubicBezTo>
                  <a:cubicBezTo>
                    <a:pt x="113" y="99"/>
                    <a:pt x="110" y="102"/>
                    <a:pt x="106" y="10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3" y="103"/>
                    <a:pt x="97" y="101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8" y="69"/>
                    <a:pt x="105" y="67"/>
                    <a:pt x="109" y="61"/>
                  </a:cubicBezTo>
                  <a:cubicBezTo>
                    <a:pt x="110" y="59"/>
                    <a:pt x="109" y="57"/>
                    <a:pt x="107" y="56"/>
                  </a:cubicBezTo>
                  <a:cubicBezTo>
                    <a:pt x="106" y="54"/>
                    <a:pt x="103" y="55"/>
                    <a:pt x="102" y="57"/>
                  </a:cubicBezTo>
                  <a:cubicBezTo>
                    <a:pt x="100" y="60"/>
                    <a:pt x="96" y="61"/>
                    <a:pt x="93" y="62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6"/>
                    <a:pt x="93" y="16"/>
                  </a:cubicBezTo>
                  <a:cubicBezTo>
                    <a:pt x="93" y="16"/>
                    <a:pt x="93" y="15"/>
                    <a:pt x="93" y="15"/>
                  </a:cubicBezTo>
                  <a:cubicBezTo>
                    <a:pt x="93" y="6"/>
                    <a:pt x="99" y="0"/>
                    <a:pt x="108" y="0"/>
                  </a:cubicBezTo>
                  <a:cubicBezTo>
                    <a:pt x="112" y="0"/>
                    <a:pt x="116" y="2"/>
                    <a:pt x="119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24" y="5"/>
                    <a:pt x="128" y="7"/>
                    <a:pt x="131" y="11"/>
                  </a:cubicBezTo>
                  <a:cubicBezTo>
                    <a:pt x="128" y="14"/>
                    <a:pt x="125" y="18"/>
                    <a:pt x="122" y="21"/>
                  </a:cubicBezTo>
                  <a:cubicBezTo>
                    <a:pt x="119" y="21"/>
                    <a:pt x="115" y="20"/>
                    <a:pt x="111" y="21"/>
                  </a:cubicBezTo>
                  <a:cubicBezTo>
                    <a:pt x="109" y="22"/>
                    <a:pt x="108" y="24"/>
                    <a:pt x="108" y="26"/>
                  </a:cubicBezTo>
                  <a:cubicBezTo>
                    <a:pt x="109" y="28"/>
                    <a:pt x="111" y="29"/>
                    <a:pt x="113" y="29"/>
                  </a:cubicBezTo>
                  <a:cubicBezTo>
                    <a:pt x="115" y="28"/>
                    <a:pt x="118" y="28"/>
                    <a:pt x="120" y="29"/>
                  </a:cubicBezTo>
                  <a:cubicBezTo>
                    <a:pt x="120" y="31"/>
                    <a:pt x="121" y="34"/>
                    <a:pt x="122" y="36"/>
                  </a:cubicBezTo>
                  <a:cubicBezTo>
                    <a:pt x="123" y="39"/>
                    <a:pt x="125" y="43"/>
                    <a:pt x="125" y="48"/>
                  </a:cubicBezTo>
                  <a:cubicBezTo>
                    <a:pt x="125" y="50"/>
                    <a:pt x="127" y="52"/>
                    <a:pt x="129" y="52"/>
                  </a:cubicBezTo>
                  <a:cubicBezTo>
                    <a:pt x="129" y="52"/>
                    <a:pt x="129" y="52"/>
                    <a:pt x="129" y="52"/>
                  </a:cubicBezTo>
                  <a:cubicBezTo>
                    <a:pt x="131" y="52"/>
                    <a:pt x="133" y="50"/>
                    <a:pt x="133" y="48"/>
                  </a:cubicBezTo>
                  <a:cubicBezTo>
                    <a:pt x="133" y="41"/>
                    <a:pt x="131" y="36"/>
                    <a:pt x="129" y="33"/>
                  </a:cubicBezTo>
                  <a:cubicBezTo>
                    <a:pt x="128" y="30"/>
                    <a:pt x="127" y="29"/>
                    <a:pt x="128" y="28"/>
                  </a:cubicBezTo>
                  <a:cubicBezTo>
                    <a:pt x="129" y="25"/>
                    <a:pt x="133" y="20"/>
                    <a:pt x="137" y="16"/>
                  </a:cubicBezTo>
                  <a:cubicBezTo>
                    <a:pt x="143" y="18"/>
                    <a:pt x="147" y="23"/>
                    <a:pt x="147" y="30"/>
                  </a:cubicBezTo>
                  <a:cubicBezTo>
                    <a:pt x="155" y="30"/>
                    <a:pt x="162" y="37"/>
                    <a:pt x="162" y="45"/>
                  </a:cubicBezTo>
                  <a:cubicBezTo>
                    <a:pt x="162" y="47"/>
                    <a:pt x="161" y="49"/>
                    <a:pt x="160" y="51"/>
                  </a:cubicBezTo>
                  <a:cubicBezTo>
                    <a:pt x="166" y="53"/>
                    <a:pt x="169" y="59"/>
                    <a:pt x="169" y="65"/>
                  </a:cubicBezTo>
                  <a:cubicBezTo>
                    <a:pt x="169" y="66"/>
                    <a:pt x="169" y="67"/>
                    <a:pt x="169" y="68"/>
                  </a:cubicBezTo>
                  <a:cubicBezTo>
                    <a:pt x="165" y="69"/>
                    <a:pt x="159" y="71"/>
                    <a:pt x="155" y="71"/>
                  </a:cubicBezTo>
                  <a:cubicBezTo>
                    <a:pt x="151" y="71"/>
                    <a:pt x="149" y="67"/>
                    <a:pt x="148" y="65"/>
                  </a:cubicBezTo>
                  <a:cubicBezTo>
                    <a:pt x="147" y="63"/>
                    <a:pt x="145" y="62"/>
                    <a:pt x="143" y="63"/>
                  </a:cubicBezTo>
                  <a:cubicBezTo>
                    <a:pt x="141" y="64"/>
                    <a:pt x="140" y="66"/>
                    <a:pt x="141" y="68"/>
                  </a:cubicBezTo>
                  <a:cubicBezTo>
                    <a:pt x="141" y="68"/>
                    <a:pt x="143" y="72"/>
                    <a:pt x="146" y="76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4" y="78"/>
                    <a:pt x="141" y="82"/>
                    <a:pt x="141" y="83"/>
                  </a:cubicBezTo>
                  <a:cubicBezTo>
                    <a:pt x="140" y="85"/>
                    <a:pt x="141" y="87"/>
                    <a:pt x="143" y="88"/>
                  </a:cubicBezTo>
                  <a:cubicBezTo>
                    <a:pt x="143" y="88"/>
                    <a:pt x="144" y="88"/>
                    <a:pt x="144" y="88"/>
                  </a:cubicBezTo>
                  <a:cubicBezTo>
                    <a:pt x="146" y="88"/>
                    <a:pt x="147" y="88"/>
                    <a:pt x="148" y="86"/>
                  </a:cubicBezTo>
                  <a:cubicBezTo>
                    <a:pt x="148" y="86"/>
                    <a:pt x="150" y="83"/>
                    <a:pt x="151" y="81"/>
                  </a:cubicBezTo>
                  <a:cubicBezTo>
                    <a:pt x="152" y="80"/>
                    <a:pt x="154" y="79"/>
                    <a:pt x="155" y="79"/>
                  </a:cubicBezTo>
                  <a:cubicBezTo>
                    <a:pt x="160" y="79"/>
                    <a:pt x="166" y="77"/>
                    <a:pt x="170" y="75"/>
                  </a:cubicBezTo>
                  <a:cubicBezTo>
                    <a:pt x="171" y="77"/>
                    <a:pt x="171" y="80"/>
                    <a:pt x="171" y="82"/>
                  </a:cubicBezTo>
                  <a:cubicBezTo>
                    <a:pt x="171" y="85"/>
                    <a:pt x="170" y="88"/>
                    <a:pt x="168" y="90"/>
                  </a:cubicBezTo>
                  <a:cubicBezTo>
                    <a:pt x="171" y="93"/>
                    <a:pt x="173" y="97"/>
                    <a:pt x="173" y="101"/>
                  </a:cubicBezTo>
                  <a:cubicBezTo>
                    <a:pt x="173" y="104"/>
                    <a:pt x="172" y="106"/>
                    <a:pt x="171" y="109"/>
                  </a:cubicBezTo>
                  <a:cubicBezTo>
                    <a:pt x="167" y="109"/>
                    <a:pt x="158" y="108"/>
                    <a:pt x="152" y="106"/>
                  </a:cubicBezTo>
                  <a:cubicBezTo>
                    <a:pt x="150" y="106"/>
                    <a:pt x="148" y="107"/>
                    <a:pt x="148" y="109"/>
                  </a:cubicBezTo>
                  <a:cubicBezTo>
                    <a:pt x="147" y="111"/>
                    <a:pt x="148" y="113"/>
                    <a:pt x="150" y="114"/>
                  </a:cubicBezTo>
                  <a:cubicBezTo>
                    <a:pt x="157" y="116"/>
                    <a:pt x="167" y="116"/>
                    <a:pt x="171" y="116"/>
                  </a:cubicBezTo>
                  <a:close/>
                  <a:moveTo>
                    <a:pt x="80" y="107"/>
                  </a:moveTo>
                  <a:cubicBezTo>
                    <a:pt x="77" y="108"/>
                    <a:pt x="74" y="110"/>
                    <a:pt x="70" y="111"/>
                  </a:cubicBezTo>
                  <a:cubicBezTo>
                    <a:pt x="69" y="114"/>
                    <a:pt x="67" y="119"/>
                    <a:pt x="67" y="123"/>
                  </a:cubicBezTo>
                  <a:cubicBezTo>
                    <a:pt x="67" y="125"/>
                    <a:pt x="65" y="126"/>
                    <a:pt x="63" y="126"/>
                  </a:cubicBezTo>
                  <a:cubicBezTo>
                    <a:pt x="61" y="126"/>
                    <a:pt x="59" y="125"/>
                    <a:pt x="59" y="123"/>
                  </a:cubicBezTo>
                  <a:cubicBezTo>
                    <a:pt x="59" y="118"/>
                    <a:pt x="61" y="113"/>
                    <a:pt x="62" y="110"/>
                  </a:cubicBezTo>
                  <a:cubicBezTo>
                    <a:pt x="58" y="108"/>
                    <a:pt x="55" y="104"/>
                    <a:pt x="54" y="104"/>
                  </a:cubicBezTo>
                  <a:cubicBezTo>
                    <a:pt x="53" y="103"/>
                    <a:pt x="53" y="100"/>
                    <a:pt x="55" y="99"/>
                  </a:cubicBezTo>
                  <a:cubicBezTo>
                    <a:pt x="56" y="97"/>
                    <a:pt x="59" y="97"/>
                    <a:pt x="60" y="99"/>
                  </a:cubicBezTo>
                  <a:cubicBezTo>
                    <a:pt x="60" y="99"/>
                    <a:pt x="63" y="102"/>
                    <a:pt x="67" y="103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67" y="103"/>
                    <a:pt x="68" y="103"/>
                    <a:pt x="68" y="103"/>
                  </a:cubicBezTo>
                  <a:cubicBezTo>
                    <a:pt x="70" y="103"/>
                    <a:pt x="75" y="101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75" y="69"/>
                    <a:pt x="68" y="67"/>
                    <a:pt x="64" y="61"/>
                  </a:cubicBezTo>
                  <a:cubicBezTo>
                    <a:pt x="63" y="59"/>
                    <a:pt x="64" y="57"/>
                    <a:pt x="65" y="56"/>
                  </a:cubicBezTo>
                  <a:cubicBezTo>
                    <a:pt x="67" y="54"/>
                    <a:pt x="70" y="55"/>
                    <a:pt x="71" y="57"/>
                  </a:cubicBezTo>
                  <a:cubicBezTo>
                    <a:pt x="73" y="60"/>
                    <a:pt x="77" y="61"/>
                    <a:pt x="80" y="62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80" y="16"/>
                    <a:pt x="80" y="15"/>
                    <a:pt x="80" y="15"/>
                  </a:cubicBezTo>
                  <a:cubicBezTo>
                    <a:pt x="80" y="6"/>
                    <a:pt x="73" y="0"/>
                    <a:pt x="65" y="0"/>
                  </a:cubicBezTo>
                  <a:cubicBezTo>
                    <a:pt x="61" y="0"/>
                    <a:pt x="57" y="2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49" y="5"/>
                    <a:pt x="44" y="7"/>
                    <a:pt x="42" y="11"/>
                  </a:cubicBezTo>
                  <a:cubicBezTo>
                    <a:pt x="45" y="14"/>
                    <a:pt x="48" y="18"/>
                    <a:pt x="51" y="21"/>
                  </a:cubicBezTo>
                  <a:cubicBezTo>
                    <a:pt x="53" y="21"/>
                    <a:pt x="57" y="20"/>
                    <a:pt x="62" y="21"/>
                  </a:cubicBezTo>
                  <a:cubicBezTo>
                    <a:pt x="64" y="22"/>
                    <a:pt x="65" y="24"/>
                    <a:pt x="65" y="26"/>
                  </a:cubicBezTo>
                  <a:cubicBezTo>
                    <a:pt x="64" y="28"/>
                    <a:pt x="62" y="29"/>
                    <a:pt x="60" y="29"/>
                  </a:cubicBezTo>
                  <a:cubicBezTo>
                    <a:pt x="57" y="28"/>
                    <a:pt x="55" y="28"/>
                    <a:pt x="53" y="29"/>
                  </a:cubicBezTo>
                  <a:cubicBezTo>
                    <a:pt x="53" y="31"/>
                    <a:pt x="52" y="34"/>
                    <a:pt x="51" y="36"/>
                  </a:cubicBezTo>
                  <a:cubicBezTo>
                    <a:pt x="49" y="39"/>
                    <a:pt x="48" y="43"/>
                    <a:pt x="48" y="48"/>
                  </a:cubicBezTo>
                  <a:cubicBezTo>
                    <a:pt x="48" y="50"/>
                    <a:pt x="46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52"/>
                    <a:pt x="40" y="50"/>
                    <a:pt x="40" y="48"/>
                  </a:cubicBezTo>
                  <a:cubicBezTo>
                    <a:pt x="40" y="41"/>
                    <a:pt x="42" y="36"/>
                    <a:pt x="44" y="33"/>
                  </a:cubicBezTo>
                  <a:cubicBezTo>
                    <a:pt x="45" y="30"/>
                    <a:pt x="46" y="29"/>
                    <a:pt x="45" y="28"/>
                  </a:cubicBezTo>
                  <a:cubicBezTo>
                    <a:pt x="44" y="25"/>
                    <a:pt x="40" y="20"/>
                    <a:pt x="36" y="16"/>
                  </a:cubicBezTo>
                  <a:cubicBezTo>
                    <a:pt x="30" y="18"/>
                    <a:pt x="26" y="23"/>
                    <a:pt x="26" y="30"/>
                  </a:cubicBezTo>
                  <a:cubicBezTo>
                    <a:pt x="18" y="30"/>
                    <a:pt x="11" y="37"/>
                    <a:pt x="11" y="45"/>
                  </a:cubicBezTo>
                  <a:cubicBezTo>
                    <a:pt x="11" y="47"/>
                    <a:pt x="12" y="49"/>
                    <a:pt x="12" y="51"/>
                  </a:cubicBezTo>
                  <a:cubicBezTo>
                    <a:pt x="7" y="53"/>
                    <a:pt x="4" y="59"/>
                    <a:pt x="4" y="65"/>
                  </a:cubicBezTo>
                  <a:cubicBezTo>
                    <a:pt x="4" y="66"/>
                    <a:pt x="4" y="67"/>
                    <a:pt x="4" y="68"/>
                  </a:cubicBezTo>
                  <a:cubicBezTo>
                    <a:pt x="8" y="69"/>
                    <a:pt x="14" y="71"/>
                    <a:pt x="18" y="71"/>
                  </a:cubicBezTo>
                  <a:cubicBezTo>
                    <a:pt x="21" y="71"/>
                    <a:pt x="24" y="67"/>
                    <a:pt x="25" y="65"/>
                  </a:cubicBezTo>
                  <a:cubicBezTo>
                    <a:pt x="26" y="63"/>
                    <a:pt x="28" y="62"/>
                    <a:pt x="30" y="63"/>
                  </a:cubicBezTo>
                  <a:cubicBezTo>
                    <a:pt x="32" y="64"/>
                    <a:pt x="33" y="66"/>
                    <a:pt x="32" y="68"/>
                  </a:cubicBezTo>
                  <a:cubicBezTo>
                    <a:pt x="32" y="68"/>
                    <a:pt x="30" y="72"/>
                    <a:pt x="26" y="76"/>
                  </a:cubicBezTo>
                  <a:cubicBezTo>
                    <a:pt x="26" y="76"/>
                    <a:pt x="27" y="76"/>
                    <a:pt x="27" y="76"/>
                  </a:cubicBezTo>
                  <a:cubicBezTo>
                    <a:pt x="29" y="78"/>
                    <a:pt x="32" y="82"/>
                    <a:pt x="32" y="83"/>
                  </a:cubicBezTo>
                  <a:cubicBezTo>
                    <a:pt x="33" y="85"/>
                    <a:pt x="32" y="87"/>
                    <a:pt x="30" y="88"/>
                  </a:cubicBezTo>
                  <a:cubicBezTo>
                    <a:pt x="30" y="88"/>
                    <a:pt x="29" y="88"/>
                    <a:pt x="28" y="88"/>
                  </a:cubicBezTo>
                  <a:cubicBezTo>
                    <a:pt x="27" y="88"/>
                    <a:pt x="26" y="88"/>
                    <a:pt x="25" y="86"/>
                  </a:cubicBezTo>
                  <a:cubicBezTo>
                    <a:pt x="24" y="85"/>
                    <a:pt x="23" y="83"/>
                    <a:pt x="21" y="81"/>
                  </a:cubicBezTo>
                  <a:cubicBezTo>
                    <a:pt x="20" y="80"/>
                    <a:pt x="19" y="79"/>
                    <a:pt x="17" y="79"/>
                  </a:cubicBezTo>
                  <a:cubicBezTo>
                    <a:pt x="13" y="79"/>
                    <a:pt x="7" y="77"/>
                    <a:pt x="3" y="75"/>
                  </a:cubicBezTo>
                  <a:cubicBezTo>
                    <a:pt x="2" y="77"/>
                    <a:pt x="2" y="80"/>
                    <a:pt x="2" y="82"/>
                  </a:cubicBezTo>
                  <a:cubicBezTo>
                    <a:pt x="2" y="85"/>
                    <a:pt x="3" y="88"/>
                    <a:pt x="4" y="90"/>
                  </a:cubicBezTo>
                  <a:cubicBezTo>
                    <a:pt x="2" y="93"/>
                    <a:pt x="0" y="97"/>
                    <a:pt x="0" y="101"/>
                  </a:cubicBezTo>
                  <a:cubicBezTo>
                    <a:pt x="0" y="104"/>
                    <a:pt x="1" y="106"/>
                    <a:pt x="2" y="109"/>
                  </a:cubicBezTo>
                  <a:cubicBezTo>
                    <a:pt x="6" y="109"/>
                    <a:pt x="14" y="108"/>
                    <a:pt x="20" y="106"/>
                  </a:cubicBezTo>
                  <a:cubicBezTo>
                    <a:pt x="22" y="106"/>
                    <a:pt x="25" y="107"/>
                    <a:pt x="25" y="109"/>
                  </a:cubicBezTo>
                  <a:cubicBezTo>
                    <a:pt x="26" y="111"/>
                    <a:pt x="25" y="113"/>
                    <a:pt x="22" y="114"/>
                  </a:cubicBezTo>
                  <a:cubicBezTo>
                    <a:pt x="15" y="116"/>
                    <a:pt x="6" y="116"/>
                    <a:pt x="2" y="116"/>
                  </a:cubicBezTo>
                  <a:cubicBezTo>
                    <a:pt x="2" y="117"/>
                    <a:pt x="2" y="118"/>
                    <a:pt x="2" y="120"/>
                  </a:cubicBezTo>
                  <a:cubicBezTo>
                    <a:pt x="2" y="125"/>
                    <a:pt x="5" y="130"/>
                    <a:pt x="9" y="133"/>
                  </a:cubicBezTo>
                  <a:cubicBezTo>
                    <a:pt x="8" y="134"/>
                    <a:pt x="8" y="136"/>
                    <a:pt x="8" y="138"/>
                  </a:cubicBezTo>
                  <a:cubicBezTo>
                    <a:pt x="8" y="145"/>
                    <a:pt x="12" y="150"/>
                    <a:pt x="18" y="153"/>
                  </a:cubicBezTo>
                  <a:cubicBezTo>
                    <a:pt x="18" y="153"/>
                    <a:pt x="18" y="154"/>
                    <a:pt x="18" y="155"/>
                  </a:cubicBezTo>
                  <a:cubicBezTo>
                    <a:pt x="18" y="162"/>
                    <a:pt x="22" y="167"/>
                    <a:pt x="27" y="169"/>
                  </a:cubicBezTo>
                  <a:cubicBezTo>
                    <a:pt x="32" y="166"/>
                    <a:pt x="36" y="161"/>
                    <a:pt x="38" y="158"/>
                  </a:cubicBezTo>
                  <a:cubicBezTo>
                    <a:pt x="38" y="158"/>
                    <a:pt x="38" y="158"/>
                    <a:pt x="38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9" y="156"/>
                    <a:pt x="39" y="155"/>
                    <a:pt x="39" y="155"/>
                  </a:cubicBezTo>
                  <a:cubicBezTo>
                    <a:pt x="39" y="148"/>
                    <a:pt x="33" y="142"/>
                    <a:pt x="32" y="141"/>
                  </a:cubicBezTo>
                  <a:cubicBezTo>
                    <a:pt x="31" y="140"/>
                    <a:pt x="31" y="138"/>
                    <a:pt x="32" y="136"/>
                  </a:cubicBezTo>
                  <a:cubicBezTo>
                    <a:pt x="34" y="135"/>
                    <a:pt x="36" y="134"/>
                    <a:pt x="38" y="136"/>
                  </a:cubicBezTo>
                  <a:cubicBezTo>
                    <a:pt x="38" y="136"/>
                    <a:pt x="45" y="143"/>
                    <a:pt x="46" y="151"/>
                  </a:cubicBezTo>
                  <a:cubicBezTo>
                    <a:pt x="48" y="150"/>
                    <a:pt x="49" y="150"/>
                    <a:pt x="51" y="149"/>
                  </a:cubicBezTo>
                  <a:cubicBezTo>
                    <a:pt x="61" y="148"/>
                    <a:pt x="68" y="154"/>
                    <a:pt x="68" y="155"/>
                  </a:cubicBezTo>
                  <a:cubicBezTo>
                    <a:pt x="70" y="156"/>
                    <a:pt x="70" y="159"/>
                    <a:pt x="68" y="160"/>
                  </a:cubicBezTo>
                  <a:cubicBezTo>
                    <a:pt x="67" y="162"/>
                    <a:pt x="65" y="162"/>
                    <a:pt x="63" y="160"/>
                  </a:cubicBezTo>
                  <a:cubicBezTo>
                    <a:pt x="63" y="160"/>
                    <a:pt x="58" y="156"/>
                    <a:pt x="53" y="157"/>
                  </a:cubicBezTo>
                  <a:cubicBezTo>
                    <a:pt x="47" y="158"/>
                    <a:pt x="45" y="161"/>
                    <a:pt x="45" y="161"/>
                  </a:cubicBezTo>
                  <a:cubicBezTo>
                    <a:pt x="45" y="161"/>
                    <a:pt x="45" y="161"/>
                    <a:pt x="45" y="162"/>
                  </a:cubicBezTo>
                  <a:cubicBezTo>
                    <a:pt x="42" y="167"/>
                    <a:pt x="37" y="171"/>
                    <a:pt x="33" y="175"/>
                  </a:cubicBezTo>
                  <a:cubicBezTo>
                    <a:pt x="35" y="181"/>
                    <a:pt x="41" y="185"/>
                    <a:pt x="47" y="185"/>
                  </a:cubicBezTo>
                  <a:cubicBezTo>
                    <a:pt x="49" y="185"/>
                    <a:pt x="50" y="184"/>
                    <a:pt x="52" y="184"/>
                  </a:cubicBezTo>
                  <a:cubicBezTo>
                    <a:pt x="54" y="189"/>
                    <a:pt x="59" y="193"/>
                    <a:pt x="65" y="193"/>
                  </a:cubicBezTo>
                  <a:cubicBezTo>
                    <a:pt x="73" y="193"/>
                    <a:pt x="80" y="186"/>
                    <a:pt x="80" y="178"/>
                  </a:cubicBezTo>
                  <a:lnTo>
                    <a:pt x="80" y="107"/>
                  </a:lnTo>
                  <a:close/>
                  <a:moveTo>
                    <a:pt x="80" y="107"/>
                  </a:moveTo>
                  <a:cubicBezTo>
                    <a:pt x="80" y="107"/>
                    <a:pt x="80" y="107"/>
                    <a:pt x="80" y="1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srgbClr val="626250"/>
                </a:solidFill>
                <a:latin typeface="+mj-lt"/>
                <a:cs typeface="Arial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4571920" y="5599256"/>
            <a:ext cx="720000" cy="720000"/>
            <a:chOff x="5291915" y="4461148"/>
            <a:chExt cx="540000" cy="540000"/>
          </a:xfrm>
        </p:grpSpPr>
        <p:grpSp>
          <p:nvGrpSpPr>
            <p:cNvPr id="82" name="Group 81"/>
            <p:cNvGrpSpPr/>
            <p:nvPr/>
          </p:nvGrpSpPr>
          <p:grpSpPr>
            <a:xfrm flipH="1">
              <a:off x="5291915" y="4461148"/>
              <a:ext cx="540000" cy="540000"/>
              <a:chOff x="2719803" y="-1702568"/>
              <a:chExt cx="734598" cy="73459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2719803" y="-1702568"/>
                <a:ext cx="734598" cy="734596"/>
              </a:xfrm>
              <a:prstGeom prst="ellipse">
                <a:avLst/>
              </a:prstGeom>
              <a:solidFill>
                <a:schemeClr val="accent3">
                  <a:alpha val="3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790923" y="-1631448"/>
                <a:ext cx="592358" cy="592356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</p:grpSp>
        <p:pic>
          <p:nvPicPr>
            <p:cNvPr id="144" name="Picture 6" descr="Image result for blood cell icon">
              <a:extLst>
                <a:ext uri="{FF2B5EF4-FFF2-40B4-BE49-F238E27FC236}">
                  <a16:creationId xmlns="" xmlns:a16="http://schemas.microsoft.com/office/drawing/2014/main" id="{9458CD96-8A16-4BB8-94A4-7603919E1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33" y="4586053"/>
              <a:ext cx="306492" cy="290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478229" y="3142697"/>
            <a:ext cx="4320000" cy="505065"/>
          </a:xfrm>
          <a:prstGeom prst="rect">
            <a:avLst/>
          </a:prstGeom>
          <a:gradFill flip="none" rotWithShape="1">
            <a:gsLst>
              <a:gs pos="0">
                <a:srgbClr val="883470"/>
              </a:gs>
              <a:gs pos="85000">
                <a:schemeClr val="bg1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0000" rtlCol="0" anchor="ctr"/>
          <a:lstStyle/>
          <a:p>
            <a:pPr marL="592652" algn="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Liver</a:t>
            </a:r>
          </a:p>
        </p:txBody>
      </p:sp>
      <p:grpSp>
        <p:nvGrpSpPr>
          <p:cNvPr id="114" name="Group 113"/>
          <p:cNvGrpSpPr/>
          <p:nvPr/>
        </p:nvGrpSpPr>
        <p:grpSpPr>
          <a:xfrm flipH="1">
            <a:off x="4568004" y="3035228"/>
            <a:ext cx="720000" cy="720000"/>
            <a:chOff x="2719803" y="-1702568"/>
            <a:chExt cx="734598" cy="734596"/>
          </a:xfrm>
        </p:grpSpPr>
        <p:sp>
          <p:nvSpPr>
            <p:cNvPr id="121" name="Oval 120"/>
            <p:cNvSpPr/>
            <p:nvPr/>
          </p:nvSpPr>
          <p:spPr>
            <a:xfrm>
              <a:off x="2719803" y="-1702568"/>
              <a:ext cx="734598" cy="7345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790923" y="-1631448"/>
              <a:ext cx="592358" cy="592356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45" name="Freeform 28">
            <a:extLst>
              <a:ext uri="{FF2B5EF4-FFF2-40B4-BE49-F238E27FC236}">
                <a16:creationId xmlns="" xmlns:a16="http://schemas.microsoft.com/office/drawing/2014/main" id="{DB0CAF03-954E-4535-9DF0-AF7CD84E0570}"/>
              </a:ext>
            </a:extLst>
          </p:cNvPr>
          <p:cNvSpPr>
            <a:spLocks/>
          </p:cNvSpPr>
          <p:nvPr/>
        </p:nvSpPr>
        <p:spPr bwMode="auto">
          <a:xfrm>
            <a:off x="4758252" y="3289430"/>
            <a:ext cx="384741" cy="241143"/>
          </a:xfrm>
          <a:custGeom>
            <a:avLst/>
            <a:gdLst>
              <a:gd name="T0" fmla="*/ 157 w 165"/>
              <a:gd name="T1" fmla="*/ 14 h 110"/>
              <a:gd name="T2" fmla="*/ 155 w 165"/>
              <a:gd name="T3" fmla="*/ 13 h 110"/>
              <a:gd name="T4" fmla="*/ 155 w 165"/>
              <a:gd name="T5" fmla="*/ 13 h 110"/>
              <a:gd name="T6" fmla="*/ 153 w 165"/>
              <a:gd name="T7" fmla="*/ 13 h 110"/>
              <a:gd name="T8" fmla="*/ 153 w 165"/>
              <a:gd name="T9" fmla="*/ 13 h 110"/>
              <a:gd name="T10" fmla="*/ 153 w 165"/>
              <a:gd name="T11" fmla="*/ 13 h 110"/>
              <a:gd name="T12" fmla="*/ 153 w 165"/>
              <a:gd name="T13" fmla="*/ 13 h 110"/>
              <a:gd name="T14" fmla="*/ 152 w 165"/>
              <a:gd name="T15" fmla="*/ 12 h 110"/>
              <a:gd name="T16" fmla="*/ 152 w 165"/>
              <a:gd name="T17" fmla="*/ 12 h 110"/>
              <a:gd name="T18" fmla="*/ 152 w 165"/>
              <a:gd name="T19" fmla="*/ 12 h 110"/>
              <a:gd name="T20" fmla="*/ 143 w 165"/>
              <a:gd name="T21" fmla="*/ 10 h 110"/>
              <a:gd name="T22" fmla="*/ 133 w 165"/>
              <a:gd name="T23" fmla="*/ 8 h 110"/>
              <a:gd name="T24" fmla="*/ 120 w 165"/>
              <a:gd name="T25" fmla="*/ 6 h 110"/>
              <a:gd name="T26" fmla="*/ 116 w 165"/>
              <a:gd name="T27" fmla="*/ 6 h 110"/>
              <a:gd name="T28" fmla="*/ 112 w 165"/>
              <a:gd name="T29" fmla="*/ 5 h 110"/>
              <a:gd name="T30" fmla="*/ 108 w 165"/>
              <a:gd name="T31" fmla="*/ 5 h 110"/>
              <a:gd name="T32" fmla="*/ 64 w 165"/>
              <a:gd name="T33" fmla="*/ 0 h 110"/>
              <a:gd name="T34" fmla="*/ 62 w 165"/>
              <a:gd name="T35" fmla="*/ 0 h 110"/>
              <a:gd name="T36" fmla="*/ 52 w 165"/>
              <a:gd name="T37" fmla="*/ 1 h 110"/>
              <a:gd name="T38" fmla="*/ 43 w 165"/>
              <a:gd name="T39" fmla="*/ 3 h 110"/>
              <a:gd name="T40" fmla="*/ 41 w 165"/>
              <a:gd name="T41" fmla="*/ 3 h 110"/>
              <a:gd name="T42" fmla="*/ 34 w 165"/>
              <a:gd name="T43" fmla="*/ 5 h 110"/>
              <a:gd name="T44" fmla="*/ 32 w 165"/>
              <a:gd name="T45" fmla="*/ 6 h 110"/>
              <a:gd name="T46" fmla="*/ 23 w 165"/>
              <a:gd name="T47" fmla="*/ 10 h 110"/>
              <a:gd name="T48" fmla="*/ 3 w 165"/>
              <a:gd name="T49" fmla="*/ 35 h 110"/>
              <a:gd name="T50" fmla="*/ 2 w 165"/>
              <a:gd name="T51" fmla="*/ 71 h 110"/>
              <a:gd name="T52" fmla="*/ 4 w 165"/>
              <a:gd name="T53" fmla="*/ 102 h 110"/>
              <a:gd name="T54" fmla="*/ 4 w 165"/>
              <a:gd name="T55" fmla="*/ 104 h 110"/>
              <a:gd name="T56" fmla="*/ 7 w 165"/>
              <a:gd name="T57" fmla="*/ 109 h 110"/>
              <a:gd name="T58" fmla="*/ 9 w 165"/>
              <a:gd name="T59" fmla="*/ 109 h 110"/>
              <a:gd name="T60" fmla="*/ 9 w 165"/>
              <a:gd name="T61" fmla="*/ 109 h 110"/>
              <a:gd name="T62" fmla="*/ 9 w 165"/>
              <a:gd name="T63" fmla="*/ 109 h 110"/>
              <a:gd name="T64" fmla="*/ 11 w 165"/>
              <a:gd name="T65" fmla="*/ 108 h 110"/>
              <a:gd name="T66" fmla="*/ 11 w 165"/>
              <a:gd name="T67" fmla="*/ 108 h 110"/>
              <a:gd name="T68" fmla="*/ 13 w 165"/>
              <a:gd name="T69" fmla="*/ 106 h 110"/>
              <a:gd name="T70" fmla="*/ 13 w 165"/>
              <a:gd name="T71" fmla="*/ 106 h 110"/>
              <a:gd name="T72" fmla="*/ 15 w 165"/>
              <a:gd name="T73" fmla="*/ 105 h 110"/>
              <a:gd name="T74" fmla="*/ 24 w 165"/>
              <a:gd name="T75" fmla="*/ 99 h 110"/>
              <a:gd name="T76" fmla="*/ 33 w 165"/>
              <a:gd name="T77" fmla="*/ 94 h 110"/>
              <a:gd name="T78" fmla="*/ 101 w 165"/>
              <a:gd name="T79" fmla="*/ 66 h 110"/>
              <a:gd name="T80" fmla="*/ 143 w 165"/>
              <a:gd name="T81" fmla="*/ 44 h 110"/>
              <a:gd name="T82" fmla="*/ 157 w 165"/>
              <a:gd name="T83" fmla="*/ 14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5" h="110">
                <a:moveTo>
                  <a:pt x="157" y="14"/>
                </a:moveTo>
                <a:cubicBezTo>
                  <a:pt x="156" y="14"/>
                  <a:pt x="156" y="13"/>
                  <a:pt x="155" y="13"/>
                </a:cubicBezTo>
                <a:cubicBezTo>
                  <a:pt x="155" y="13"/>
                  <a:pt x="155" y="13"/>
                  <a:pt x="155" y="13"/>
                </a:cubicBezTo>
                <a:cubicBezTo>
                  <a:pt x="154" y="13"/>
                  <a:pt x="154" y="13"/>
                  <a:pt x="153" y="13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53" y="13"/>
                  <a:pt x="153" y="13"/>
                  <a:pt x="152" y="12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0" y="11"/>
                  <a:pt x="148" y="11"/>
                  <a:pt x="143" y="10"/>
                </a:cubicBezTo>
                <a:cubicBezTo>
                  <a:pt x="140" y="9"/>
                  <a:pt x="136" y="9"/>
                  <a:pt x="133" y="8"/>
                </a:cubicBezTo>
                <a:cubicBezTo>
                  <a:pt x="129" y="8"/>
                  <a:pt x="124" y="7"/>
                  <a:pt x="120" y="6"/>
                </a:cubicBezTo>
                <a:cubicBezTo>
                  <a:pt x="119" y="6"/>
                  <a:pt x="118" y="6"/>
                  <a:pt x="116" y="6"/>
                </a:cubicBezTo>
                <a:cubicBezTo>
                  <a:pt x="115" y="6"/>
                  <a:pt x="114" y="5"/>
                  <a:pt x="112" y="5"/>
                </a:cubicBezTo>
                <a:cubicBezTo>
                  <a:pt x="111" y="5"/>
                  <a:pt x="109" y="5"/>
                  <a:pt x="108" y="5"/>
                </a:cubicBezTo>
                <a:cubicBezTo>
                  <a:pt x="93" y="2"/>
                  <a:pt x="79" y="0"/>
                  <a:pt x="64" y="0"/>
                </a:cubicBezTo>
                <a:cubicBezTo>
                  <a:pt x="63" y="0"/>
                  <a:pt x="63" y="0"/>
                  <a:pt x="62" y="0"/>
                </a:cubicBezTo>
                <a:cubicBezTo>
                  <a:pt x="59" y="0"/>
                  <a:pt x="55" y="1"/>
                  <a:pt x="52" y="1"/>
                </a:cubicBezTo>
                <a:cubicBezTo>
                  <a:pt x="49" y="2"/>
                  <a:pt x="46" y="2"/>
                  <a:pt x="43" y="3"/>
                </a:cubicBezTo>
                <a:cubicBezTo>
                  <a:pt x="43" y="3"/>
                  <a:pt x="42" y="3"/>
                  <a:pt x="41" y="3"/>
                </a:cubicBezTo>
                <a:cubicBezTo>
                  <a:pt x="39" y="4"/>
                  <a:pt x="36" y="5"/>
                  <a:pt x="34" y="5"/>
                </a:cubicBezTo>
                <a:cubicBezTo>
                  <a:pt x="33" y="6"/>
                  <a:pt x="32" y="6"/>
                  <a:pt x="32" y="6"/>
                </a:cubicBezTo>
                <a:cubicBezTo>
                  <a:pt x="29" y="7"/>
                  <a:pt x="26" y="8"/>
                  <a:pt x="23" y="10"/>
                </a:cubicBezTo>
                <a:cubicBezTo>
                  <a:pt x="10" y="16"/>
                  <a:pt x="6" y="23"/>
                  <a:pt x="3" y="35"/>
                </a:cubicBezTo>
                <a:cubicBezTo>
                  <a:pt x="0" y="47"/>
                  <a:pt x="1" y="59"/>
                  <a:pt x="2" y="71"/>
                </a:cubicBezTo>
                <a:cubicBezTo>
                  <a:pt x="3" y="82"/>
                  <a:pt x="4" y="92"/>
                  <a:pt x="4" y="102"/>
                </a:cubicBezTo>
                <a:cubicBezTo>
                  <a:pt x="4" y="103"/>
                  <a:pt x="4" y="103"/>
                  <a:pt x="4" y="104"/>
                </a:cubicBezTo>
                <a:cubicBezTo>
                  <a:pt x="4" y="108"/>
                  <a:pt x="5" y="110"/>
                  <a:pt x="7" y="109"/>
                </a:cubicBezTo>
                <a:cubicBezTo>
                  <a:pt x="7" y="110"/>
                  <a:pt x="8" y="109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9" y="109"/>
                  <a:pt x="10" y="109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2" y="107"/>
                  <a:pt x="12" y="107"/>
                  <a:pt x="13" y="106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14" y="106"/>
                  <a:pt x="14" y="105"/>
                  <a:pt x="15" y="105"/>
                </a:cubicBezTo>
                <a:cubicBezTo>
                  <a:pt x="17" y="103"/>
                  <a:pt x="15" y="105"/>
                  <a:pt x="24" y="99"/>
                </a:cubicBezTo>
                <a:cubicBezTo>
                  <a:pt x="27" y="97"/>
                  <a:pt x="30" y="96"/>
                  <a:pt x="33" y="94"/>
                </a:cubicBezTo>
                <a:cubicBezTo>
                  <a:pt x="54" y="83"/>
                  <a:pt x="78" y="75"/>
                  <a:pt x="101" y="66"/>
                </a:cubicBezTo>
                <a:cubicBezTo>
                  <a:pt x="115" y="60"/>
                  <a:pt x="130" y="54"/>
                  <a:pt x="143" y="44"/>
                </a:cubicBezTo>
                <a:cubicBezTo>
                  <a:pt x="150" y="39"/>
                  <a:pt x="165" y="24"/>
                  <a:pt x="157" y="14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B1ABED66-C20D-4A13-9809-4D52BF72D112}"/>
              </a:ext>
            </a:extLst>
          </p:cNvPr>
          <p:cNvSpPr txBox="1"/>
          <p:nvPr/>
        </p:nvSpPr>
        <p:spPr>
          <a:xfrm>
            <a:off x="1848424" y="3277279"/>
            <a:ext cx="614271" cy="2358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Hepatitis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8229" y="4003646"/>
            <a:ext cx="4320000" cy="50506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5000">
                <a:schemeClr val="bg1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0000" rtlCol="0" anchor="ctr"/>
          <a:lstStyle/>
          <a:p>
            <a:pPr marL="592652" algn="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Gastrointestinal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49959" y="3896177"/>
            <a:ext cx="720000" cy="720000"/>
            <a:chOff x="524625" y="4247973"/>
            <a:chExt cx="642536" cy="642534"/>
          </a:xfrm>
        </p:grpSpPr>
        <p:grpSp>
          <p:nvGrpSpPr>
            <p:cNvPr id="59" name="Group 58"/>
            <p:cNvGrpSpPr/>
            <p:nvPr/>
          </p:nvGrpSpPr>
          <p:grpSpPr>
            <a:xfrm>
              <a:off x="524625" y="4247973"/>
              <a:ext cx="642536" cy="642534"/>
              <a:chOff x="2719803" y="-1702568"/>
              <a:chExt cx="734598" cy="73459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719803" y="-1702568"/>
                <a:ext cx="734598" cy="734596"/>
              </a:xfrm>
              <a:prstGeom prst="ellipse">
                <a:avLst/>
              </a:prstGeom>
              <a:solidFill>
                <a:schemeClr val="accent3">
                  <a:alpha val="3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90923" y="-1631448"/>
                <a:ext cx="592358" cy="592356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</p:grpSp>
        <p:sp>
          <p:nvSpPr>
            <p:cNvPr id="60" name="Freeform 21"/>
            <p:cNvSpPr>
              <a:spLocks/>
            </p:cNvSpPr>
            <p:nvPr/>
          </p:nvSpPr>
          <p:spPr bwMode="auto">
            <a:xfrm>
              <a:off x="666299" y="4403263"/>
              <a:ext cx="359188" cy="366790"/>
            </a:xfrm>
            <a:custGeom>
              <a:avLst/>
              <a:gdLst>
                <a:gd name="T0" fmla="*/ 153 w 157"/>
                <a:gd name="T1" fmla="*/ 72 h 163"/>
                <a:gd name="T2" fmla="*/ 157 w 157"/>
                <a:gd name="T3" fmla="*/ 61 h 163"/>
                <a:gd name="T4" fmla="*/ 156 w 157"/>
                <a:gd name="T5" fmla="*/ 39 h 163"/>
                <a:gd name="T6" fmla="*/ 150 w 157"/>
                <a:gd name="T7" fmla="*/ 27 h 163"/>
                <a:gd name="T8" fmla="*/ 151 w 157"/>
                <a:gd name="T9" fmla="*/ 13 h 163"/>
                <a:gd name="T10" fmla="*/ 127 w 157"/>
                <a:gd name="T11" fmla="*/ 4 h 163"/>
                <a:gd name="T12" fmla="*/ 107 w 157"/>
                <a:gd name="T13" fmla="*/ 6 h 163"/>
                <a:gd name="T14" fmla="*/ 93 w 157"/>
                <a:gd name="T15" fmla="*/ 19 h 163"/>
                <a:gd name="T16" fmla="*/ 87 w 157"/>
                <a:gd name="T17" fmla="*/ 25 h 163"/>
                <a:gd name="T18" fmla="*/ 80 w 157"/>
                <a:gd name="T19" fmla="*/ 25 h 163"/>
                <a:gd name="T20" fmla="*/ 74 w 157"/>
                <a:gd name="T21" fmla="*/ 28 h 163"/>
                <a:gd name="T22" fmla="*/ 67 w 157"/>
                <a:gd name="T23" fmla="*/ 24 h 163"/>
                <a:gd name="T24" fmla="*/ 53 w 157"/>
                <a:gd name="T25" fmla="*/ 18 h 163"/>
                <a:gd name="T26" fmla="*/ 41 w 157"/>
                <a:gd name="T27" fmla="*/ 15 h 163"/>
                <a:gd name="T28" fmla="*/ 23 w 157"/>
                <a:gd name="T29" fmla="*/ 7 h 163"/>
                <a:gd name="T30" fmla="*/ 0 w 157"/>
                <a:gd name="T31" fmla="*/ 40 h 163"/>
                <a:gd name="T32" fmla="*/ 3 w 157"/>
                <a:gd name="T33" fmla="*/ 51 h 163"/>
                <a:gd name="T34" fmla="*/ 0 w 157"/>
                <a:gd name="T35" fmla="*/ 61 h 163"/>
                <a:gd name="T36" fmla="*/ 0 w 157"/>
                <a:gd name="T37" fmla="*/ 82 h 163"/>
                <a:gd name="T38" fmla="*/ 3 w 157"/>
                <a:gd name="T39" fmla="*/ 93 h 163"/>
                <a:gd name="T40" fmla="*/ 0 w 157"/>
                <a:gd name="T41" fmla="*/ 103 h 163"/>
                <a:gd name="T42" fmla="*/ 34 w 157"/>
                <a:gd name="T43" fmla="*/ 103 h 163"/>
                <a:gd name="T44" fmla="*/ 34 w 157"/>
                <a:gd name="T45" fmla="*/ 82 h 163"/>
                <a:gd name="T46" fmla="*/ 30 w 157"/>
                <a:gd name="T47" fmla="*/ 72 h 163"/>
                <a:gd name="T48" fmla="*/ 30 w 157"/>
                <a:gd name="T49" fmla="*/ 51 h 163"/>
                <a:gd name="T50" fmla="*/ 34 w 157"/>
                <a:gd name="T51" fmla="*/ 46 h 163"/>
                <a:gd name="T52" fmla="*/ 48 w 157"/>
                <a:gd name="T53" fmla="*/ 49 h 163"/>
                <a:gd name="T54" fmla="*/ 59 w 157"/>
                <a:gd name="T55" fmla="*/ 58 h 163"/>
                <a:gd name="T56" fmla="*/ 86 w 157"/>
                <a:gd name="T57" fmla="*/ 59 h 163"/>
                <a:gd name="T58" fmla="*/ 112 w 157"/>
                <a:gd name="T59" fmla="*/ 47 h 163"/>
                <a:gd name="T60" fmla="*/ 119 w 157"/>
                <a:gd name="T61" fmla="*/ 37 h 163"/>
                <a:gd name="T62" fmla="*/ 122 w 157"/>
                <a:gd name="T63" fmla="*/ 42 h 163"/>
                <a:gd name="T64" fmla="*/ 123 w 157"/>
                <a:gd name="T65" fmla="*/ 60 h 163"/>
                <a:gd name="T66" fmla="*/ 126 w 157"/>
                <a:gd name="T67" fmla="*/ 71 h 163"/>
                <a:gd name="T68" fmla="*/ 122 w 157"/>
                <a:gd name="T69" fmla="*/ 80 h 163"/>
                <a:gd name="T70" fmla="*/ 119 w 157"/>
                <a:gd name="T71" fmla="*/ 98 h 163"/>
                <a:gd name="T72" fmla="*/ 116 w 157"/>
                <a:gd name="T73" fmla="*/ 104 h 163"/>
                <a:gd name="T74" fmla="*/ 109 w 157"/>
                <a:gd name="T75" fmla="*/ 100 h 163"/>
                <a:gd name="T76" fmla="*/ 89 w 157"/>
                <a:gd name="T77" fmla="*/ 94 h 163"/>
                <a:gd name="T78" fmla="*/ 54 w 157"/>
                <a:gd name="T79" fmla="*/ 96 h 163"/>
                <a:gd name="T80" fmla="*/ 50 w 157"/>
                <a:gd name="T81" fmla="*/ 121 h 163"/>
                <a:gd name="T82" fmla="*/ 51 w 157"/>
                <a:gd name="T83" fmla="*/ 137 h 163"/>
                <a:gd name="T84" fmla="*/ 60 w 157"/>
                <a:gd name="T85" fmla="*/ 145 h 163"/>
                <a:gd name="T86" fmla="*/ 72 w 157"/>
                <a:gd name="T87" fmla="*/ 163 h 163"/>
                <a:gd name="T88" fmla="*/ 84 w 157"/>
                <a:gd name="T89" fmla="*/ 127 h 163"/>
                <a:gd name="T90" fmla="*/ 99 w 157"/>
                <a:gd name="T91" fmla="*/ 133 h 163"/>
                <a:gd name="T92" fmla="*/ 112 w 157"/>
                <a:gd name="T93" fmla="*/ 131 h 163"/>
                <a:gd name="T94" fmla="*/ 129 w 157"/>
                <a:gd name="T95" fmla="*/ 135 h 163"/>
                <a:gd name="T96" fmla="*/ 152 w 157"/>
                <a:gd name="T97" fmla="*/ 107 h 163"/>
                <a:gd name="T98" fmla="*/ 151 w 157"/>
                <a:gd name="T99" fmla="*/ 9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63">
                  <a:moveTo>
                    <a:pt x="156" y="83"/>
                  </a:moveTo>
                  <a:cubicBezTo>
                    <a:pt x="156" y="79"/>
                    <a:pt x="155" y="75"/>
                    <a:pt x="153" y="72"/>
                  </a:cubicBezTo>
                  <a:cubicBezTo>
                    <a:pt x="155" y="69"/>
                    <a:pt x="157" y="65"/>
                    <a:pt x="157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57"/>
                    <a:pt x="156" y="53"/>
                    <a:pt x="153" y="50"/>
                  </a:cubicBezTo>
                  <a:cubicBezTo>
                    <a:pt x="155" y="47"/>
                    <a:pt x="157" y="43"/>
                    <a:pt x="156" y="39"/>
                  </a:cubicBezTo>
                  <a:cubicBezTo>
                    <a:pt x="156" y="38"/>
                    <a:pt x="156" y="38"/>
                    <a:pt x="156" y="38"/>
                  </a:cubicBezTo>
                  <a:cubicBezTo>
                    <a:pt x="156" y="34"/>
                    <a:pt x="154" y="30"/>
                    <a:pt x="150" y="27"/>
                  </a:cubicBezTo>
                  <a:cubicBezTo>
                    <a:pt x="153" y="23"/>
                    <a:pt x="153" y="18"/>
                    <a:pt x="151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47" y="4"/>
                    <a:pt x="137" y="0"/>
                    <a:pt x="128" y="4"/>
                  </a:cubicBezTo>
                  <a:cubicBezTo>
                    <a:pt x="128" y="4"/>
                    <a:pt x="127" y="4"/>
                    <a:pt x="127" y="4"/>
                  </a:cubicBezTo>
                  <a:cubicBezTo>
                    <a:pt x="121" y="1"/>
                    <a:pt x="113" y="1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4" y="9"/>
                    <a:pt x="102" y="12"/>
                    <a:pt x="101" y="16"/>
                  </a:cubicBezTo>
                  <a:cubicBezTo>
                    <a:pt x="98" y="16"/>
                    <a:pt x="95" y="17"/>
                    <a:pt x="93" y="19"/>
                  </a:cubicBezTo>
                  <a:cubicBezTo>
                    <a:pt x="93" y="19"/>
                    <a:pt x="92" y="20"/>
                    <a:pt x="92" y="20"/>
                  </a:cubicBezTo>
                  <a:cubicBezTo>
                    <a:pt x="90" y="21"/>
                    <a:pt x="89" y="23"/>
                    <a:pt x="87" y="25"/>
                  </a:cubicBezTo>
                  <a:cubicBezTo>
                    <a:pt x="85" y="25"/>
                    <a:pt x="83" y="25"/>
                    <a:pt x="81" y="25"/>
                  </a:cubicBezTo>
                  <a:cubicBezTo>
                    <a:pt x="81" y="25"/>
                    <a:pt x="81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8" y="25"/>
                    <a:pt x="76" y="26"/>
                    <a:pt x="74" y="28"/>
                  </a:cubicBezTo>
                  <a:cubicBezTo>
                    <a:pt x="72" y="26"/>
                    <a:pt x="70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4" y="24"/>
                    <a:pt x="62" y="24"/>
                    <a:pt x="59" y="24"/>
                  </a:cubicBezTo>
                  <a:cubicBezTo>
                    <a:pt x="58" y="22"/>
                    <a:pt x="56" y="20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9" y="15"/>
                    <a:pt x="45" y="15"/>
                    <a:pt x="41" y="15"/>
                  </a:cubicBezTo>
                  <a:cubicBezTo>
                    <a:pt x="37" y="9"/>
                    <a:pt x="31" y="6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4" y="8"/>
                    <a:pt x="7" y="16"/>
                    <a:pt x="8" y="25"/>
                  </a:cubicBezTo>
                  <a:cubicBezTo>
                    <a:pt x="3" y="28"/>
                    <a:pt x="0" y="34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4"/>
                    <a:pt x="1" y="48"/>
                    <a:pt x="3" y="51"/>
                  </a:cubicBezTo>
                  <a:cubicBezTo>
                    <a:pt x="1" y="54"/>
                    <a:pt x="0" y="5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1" y="69"/>
                    <a:pt x="3" y="72"/>
                  </a:cubicBezTo>
                  <a:cubicBezTo>
                    <a:pt x="1" y="75"/>
                    <a:pt x="0" y="7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6"/>
                    <a:pt x="1" y="90"/>
                    <a:pt x="3" y="93"/>
                  </a:cubicBezTo>
                  <a:cubicBezTo>
                    <a:pt x="1" y="96"/>
                    <a:pt x="0" y="99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3"/>
                    <a:pt x="7" y="120"/>
                    <a:pt x="17" y="120"/>
                  </a:cubicBezTo>
                  <a:cubicBezTo>
                    <a:pt x="26" y="120"/>
                    <a:pt x="34" y="112"/>
                    <a:pt x="34" y="103"/>
                  </a:cubicBezTo>
                  <a:cubicBezTo>
                    <a:pt x="34" y="99"/>
                    <a:pt x="32" y="96"/>
                    <a:pt x="30" y="93"/>
                  </a:cubicBezTo>
                  <a:cubicBezTo>
                    <a:pt x="32" y="90"/>
                    <a:pt x="34" y="86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8"/>
                    <a:pt x="32" y="74"/>
                    <a:pt x="30" y="72"/>
                  </a:cubicBezTo>
                  <a:cubicBezTo>
                    <a:pt x="32" y="69"/>
                    <a:pt x="34" y="65"/>
                    <a:pt x="34" y="61"/>
                  </a:cubicBezTo>
                  <a:cubicBezTo>
                    <a:pt x="34" y="57"/>
                    <a:pt x="32" y="54"/>
                    <a:pt x="30" y="51"/>
                  </a:cubicBezTo>
                  <a:cubicBezTo>
                    <a:pt x="31" y="49"/>
                    <a:pt x="32" y="47"/>
                    <a:pt x="33" y="45"/>
                  </a:cubicBezTo>
                  <a:cubicBezTo>
                    <a:pt x="33" y="46"/>
                    <a:pt x="34" y="46"/>
                    <a:pt x="34" y="46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9" y="49"/>
                    <a:pt x="44" y="50"/>
                    <a:pt x="48" y="49"/>
                  </a:cubicBezTo>
                  <a:cubicBezTo>
                    <a:pt x="50" y="53"/>
                    <a:pt x="54" y="56"/>
                    <a:pt x="59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4" y="59"/>
                    <a:pt x="69" y="58"/>
                    <a:pt x="73" y="55"/>
                  </a:cubicBezTo>
                  <a:cubicBezTo>
                    <a:pt x="76" y="58"/>
                    <a:pt x="81" y="60"/>
                    <a:pt x="86" y="59"/>
                  </a:cubicBezTo>
                  <a:cubicBezTo>
                    <a:pt x="92" y="58"/>
                    <a:pt x="96" y="55"/>
                    <a:pt x="99" y="50"/>
                  </a:cubicBezTo>
                  <a:cubicBezTo>
                    <a:pt x="103" y="51"/>
                    <a:pt x="108" y="50"/>
                    <a:pt x="112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6" y="44"/>
                    <a:pt x="119" y="41"/>
                    <a:pt x="119" y="37"/>
                  </a:cubicBezTo>
                  <a:cubicBezTo>
                    <a:pt x="120" y="36"/>
                    <a:pt x="121" y="36"/>
                    <a:pt x="122" y="36"/>
                  </a:cubicBezTo>
                  <a:cubicBezTo>
                    <a:pt x="122" y="38"/>
                    <a:pt x="122" y="40"/>
                    <a:pt x="122" y="42"/>
                  </a:cubicBezTo>
                  <a:cubicBezTo>
                    <a:pt x="122" y="45"/>
                    <a:pt x="124" y="48"/>
                    <a:pt x="126" y="51"/>
                  </a:cubicBezTo>
                  <a:cubicBezTo>
                    <a:pt x="124" y="54"/>
                    <a:pt x="123" y="57"/>
                    <a:pt x="123" y="60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65"/>
                    <a:pt x="124" y="68"/>
                    <a:pt x="126" y="71"/>
                  </a:cubicBezTo>
                  <a:cubicBezTo>
                    <a:pt x="123" y="73"/>
                    <a:pt x="122" y="76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1" y="84"/>
                    <a:pt x="122" y="87"/>
                    <a:pt x="124" y="90"/>
                  </a:cubicBezTo>
                  <a:cubicBezTo>
                    <a:pt x="121" y="92"/>
                    <a:pt x="120" y="95"/>
                    <a:pt x="119" y="98"/>
                  </a:cubicBezTo>
                  <a:cubicBezTo>
                    <a:pt x="118" y="100"/>
                    <a:pt x="118" y="101"/>
                    <a:pt x="118" y="103"/>
                  </a:cubicBezTo>
                  <a:cubicBezTo>
                    <a:pt x="117" y="103"/>
                    <a:pt x="117" y="104"/>
                    <a:pt x="116" y="104"/>
                  </a:cubicBezTo>
                  <a:cubicBezTo>
                    <a:pt x="114" y="102"/>
                    <a:pt x="112" y="101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5" y="99"/>
                    <a:pt x="101" y="99"/>
                    <a:pt x="98" y="100"/>
                  </a:cubicBezTo>
                  <a:cubicBezTo>
                    <a:pt x="96" y="97"/>
                    <a:pt x="93" y="95"/>
                    <a:pt x="89" y="94"/>
                  </a:cubicBezTo>
                  <a:cubicBezTo>
                    <a:pt x="83" y="92"/>
                    <a:pt x="78" y="93"/>
                    <a:pt x="74" y="96"/>
                  </a:cubicBezTo>
                  <a:cubicBezTo>
                    <a:pt x="68" y="92"/>
                    <a:pt x="60" y="92"/>
                    <a:pt x="54" y="96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45" y="103"/>
                    <a:pt x="44" y="114"/>
                    <a:pt x="50" y="121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49" y="127"/>
                    <a:pt x="49" y="132"/>
                    <a:pt x="51" y="137"/>
                  </a:cubicBezTo>
                  <a:cubicBezTo>
                    <a:pt x="51" y="137"/>
                    <a:pt x="52" y="138"/>
                    <a:pt x="52" y="138"/>
                  </a:cubicBezTo>
                  <a:cubicBezTo>
                    <a:pt x="53" y="141"/>
                    <a:pt x="56" y="144"/>
                    <a:pt x="60" y="145"/>
                  </a:cubicBezTo>
                  <a:cubicBezTo>
                    <a:pt x="61" y="150"/>
                    <a:pt x="67" y="151"/>
                    <a:pt x="70" y="153"/>
                  </a:cubicBezTo>
                  <a:cubicBezTo>
                    <a:pt x="74" y="156"/>
                    <a:pt x="72" y="163"/>
                    <a:pt x="72" y="163"/>
                  </a:cubicBezTo>
                  <a:cubicBezTo>
                    <a:pt x="79" y="156"/>
                    <a:pt x="79" y="148"/>
                    <a:pt x="77" y="143"/>
                  </a:cubicBezTo>
                  <a:cubicBezTo>
                    <a:pt x="82" y="139"/>
                    <a:pt x="84" y="133"/>
                    <a:pt x="84" y="127"/>
                  </a:cubicBezTo>
                  <a:cubicBezTo>
                    <a:pt x="86" y="127"/>
                    <a:pt x="88" y="127"/>
                    <a:pt x="90" y="126"/>
                  </a:cubicBezTo>
                  <a:cubicBezTo>
                    <a:pt x="92" y="129"/>
                    <a:pt x="95" y="132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4" y="134"/>
                    <a:pt x="108" y="134"/>
                    <a:pt x="112" y="131"/>
                  </a:cubicBezTo>
                  <a:cubicBezTo>
                    <a:pt x="117" y="135"/>
                    <a:pt x="123" y="137"/>
                    <a:pt x="12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37" y="133"/>
                    <a:pt x="142" y="126"/>
                    <a:pt x="142" y="119"/>
                  </a:cubicBezTo>
                  <a:cubicBezTo>
                    <a:pt x="147" y="117"/>
                    <a:pt x="151" y="112"/>
                    <a:pt x="152" y="107"/>
                  </a:cubicBezTo>
                  <a:cubicBezTo>
                    <a:pt x="152" y="106"/>
                    <a:pt x="152" y="106"/>
                    <a:pt x="152" y="106"/>
                  </a:cubicBezTo>
                  <a:cubicBezTo>
                    <a:pt x="153" y="102"/>
                    <a:pt x="152" y="98"/>
                    <a:pt x="151" y="94"/>
                  </a:cubicBezTo>
                  <a:cubicBezTo>
                    <a:pt x="153" y="91"/>
                    <a:pt x="155" y="88"/>
                    <a:pt x="156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srgbClr val="626250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671257" y="3763735"/>
            <a:ext cx="1788377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Colitis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Ileitis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Pancreatitis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Gastritis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9493140" y="1318371"/>
            <a:ext cx="1593059" cy="52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Neuropathy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Guillain-Barré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Myelopathy</a:t>
            </a:r>
          </a:p>
        </p:txBody>
      </p:sp>
      <p:grpSp>
        <p:nvGrpSpPr>
          <p:cNvPr id="153" name="Group 152"/>
          <p:cNvGrpSpPr>
            <a:grpSpLocks noChangeAspect="1"/>
          </p:cNvGrpSpPr>
          <p:nvPr/>
        </p:nvGrpSpPr>
        <p:grpSpPr>
          <a:xfrm>
            <a:off x="4739038" y="1547376"/>
            <a:ext cx="373333" cy="240000"/>
            <a:chOff x="5292714" y="3973518"/>
            <a:chExt cx="441324" cy="247650"/>
          </a:xfrm>
          <a:solidFill>
            <a:schemeClr val="tx1"/>
          </a:solidFill>
        </p:grpSpPr>
        <p:sp>
          <p:nvSpPr>
            <p:cNvPr id="154" name="Freeform 70"/>
            <p:cNvSpPr>
              <a:spLocks noEditPoints="1"/>
            </p:cNvSpPr>
            <p:nvPr/>
          </p:nvSpPr>
          <p:spPr bwMode="auto">
            <a:xfrm>
              <a:off x="5292714" y="3973518"/>
              <a:ext cx="441324" cy="247650"/>
            </a:xfrm>
            <a:custGeom>
              <a:avLst/>
              <a:gdLst>
                <a:gd name="T0" fmla="*/ 228 w 229"/>
                <a:gd name="T1" fmla="*/ 63 h 129"/>
                <a:gd name="T2" fmla="*/ 195 w 229"/>
                <a:gd name="T3" fmla="*/ 31 h 129"/>
                <a:gd name="T4" fmla="*/ 115 w 229"/>
                <a:gd name="T5" fmla="*/ 0 h 129"/>
                <a:gd name="T6" fmla="*/ 34 w 229"/>
                <a:gd name="T7" fmla="*/ 31 h 129"/>
                <a:gd name="T8" fmla="*/ 1 w 229"/>
                <a:gd name="T9" fmla="*/ 63 h 129"/>
                <a:gd name="T10" fmla="*/ 0 w 229"/>
                <a:gd name="T11" fmla="*/ 64 h 129"/>
                <a:gd name="T12" fmla="*/ 1 w 229"/>
                <a:gd name="T13" fmla="*/ 66 h 129"/>
                <a:gd name="T14" fmla="*/ 34 w 229"/>
                <a:gd name="T15" fmla="*/ 97 h 129"/>
                <a:gd name="T16" fmla="*/ 115 w 229"/>
                <a:gd name="T17" fmla="*/ 129 h 129"/>
                <a:gd name="T18" fmla="*/ 195 w 229"/>
                <a:gd name="T19" fmla="*/ 97 h 129"/>
                <a:gd name="T20" fmla="*/ 228 w 229"/>
                <a:gd name="T21" fmla="*/ 66 h 129"/>
                <a:gd name="T22" fmla="*/ 229 w 229"/>
                <a:gd name="T23" fmla="*/ 64 h 129"/>
                <a:gd name="T24" fmla="*/ 228 w 229"/>
                <a:gd name="T25" fmla="*/ 63 h 129"/>
                <a:gd name="T26" fmla="*/ 7 w 229"/>
                <a:gd name="T27" fmla="*/ 64 h 129"/>
                <a:gd name="T28" fmla="*/ 90 w 229"/>
                <a:gd name="T29" fmla="*/ 8 h 129"/>
                <a:gd name="T30" fmla="*/ 53 w 229"/>
                <a:gd name="T31" fmla="*/ 64 h 129"/>
                <a:gd name="T32" fmla="*/ 90 w 229"/>
                <a:gd name="T33" fmla="*/ 120 h 129"/>
                <a:gd name="T34" fmla="*/ 7 w 229"/>
                <a:gd name="T35" fmla="*/ 64 h 129"/>
                <a:gd name="T36" fmla="*/ 58 w 229"/>
                <a:gd name="T37" fmla="*/ 64 h 129"/>
                <a:gd name="T38" fmla="*/ 115 w 229"/>
                <a:gd name="T39" fmla="*/ 8 h 129"/>
                <a:gd name="T40" fmla="*/ 171 w 229"/>
                <a:gd name="T41" fmla="*/ 64 h 129"/>
                <a:gd name="T42" fmla="*/ 115 w 229"/>
                <a:gd name="T43" fmla="*/ 121 h 129"/>
                <a:gd name="T44" fmla="*/ 58 w 229"/>
                <a:gd name="T45" fmla="*/ 64 h 129"/>
                <a:gd name="T46" fmla="*/ 140 w 229"/>
                <a:gd name="T47" fmla="*/ 120 h 129"/>
                <a:gd name="T48" fmla="*/ 176 w 229"/>
                <a:gd name="T49" fmla="*/ 64 h 129"/>
                <a:gd name="T50" fmla="*/ 140 w 229"/>
                <a:gd name="T51" fmla="*/ 8 h 129"/>
                <a:gd name="T52" fmla="*/ 223 w 229"/>
                <a:gd name="T53" fmla="*/ 64 h 129"/>
                <a:gd name="T54" fmla="*/ 140 w 229"/>
                <a:gd name="T55" fmla="*/ 1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129">
                  <a:moveTo>
                    <a:pt x="228" y="63"/>
                  </a:moveTo>
                  <a:cubicBezTo>
                    <a:pt x="227" y="62"/>
                    <a:pt x="215" y="47"/>
                    <a:pt x="195" y="31"/>
                  </a:cubicBezTo>
                  <a:cubicBezTo>
                    <a:pt x="176" y="17"/>
                    <a:pt x="147" y="0"/>
                    <a:pt x="115" y="0"/>
                  </a:cubicBezTo>
                  <a:cubicBezTo>
                    <a:pt x="82" y="0"/>
                    <a:pt x="53" y="17"/>
                    <a:pt x="34" y="31"/>
                  </a:cubicBezTo>
                  <a:cubicBezTo>
                    <a:pt x="14" y="47"/>
                    <a:pt x="2" y="62"/>
                    <a:pt x="1" y="6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2" y="66"/>
                    <a:pt x="14" y="82"/>
                    <a:pt x="34" y="97"/>
                  </a:cubicBezTo>
                  <a:cubicBezTo>
                    <a:pt x="53" y="112"/>
                    <a:pt x="82" y="129"/>
                    <a:pt x="115" y="129"/>
                  </a:cubicBezTo>
                  <a:cubicBezTo>
                    <a:pt x="147" y="129"/>
                    <a:pt x="176" y="112"/>
                    <a:pt x="195" y="97"/>
                  </a:cubicBezTo>
                  <a:cubicBezTo>
                    <a:pt x="215" y="82"/>
                    <a:pt x="227" y="66"/>
                    <a:pt x="228" y="66"/>
                  </a:cubicBezTo>
                  <a:cubicBezTo>
                    <a:pt x="229" y="64"/>
                    <a:pt x="229" y="64"/>
                    <a:pt x="229" y="64"/>
                  </a:cubicBezTo>
                  <a:lnTo>
                    <a:pt x="228" y="63"/>
                  </a:lnTo>
                  <a:close/>
                  <a:moveTo>
                    <a:pt x="7" y="64"/>
                  </a:moveTo>
                  <a:cubicBezTo>
                    <a:pt x="13" y="56"/>
                    <a:pt x="47" y="20"/>
                    <a:pt x="90" y="8"/>
                  </a:cubicBezTo>
                  <a:cubicBezTo>
                    <a:pt x="68" y="18"/>
                    <a:pt x="53" y="39"/>
                    <a:pt x="53" y="64"/>
                  </a:cubicBezTo>
                  <a:cubicBezTo>
                    <a:pt x="53" y="89"/>
                    <a:pt x="68" y="111"/>
                    <a:pt x="90" y="120"/>
                  </a:cubicBezTo>
                  <a:cubicBezTo>
                    <a:pt x="47" y="109"/>
                    <a:pt x="13" y="72"/>
                    <a:pt x="7" y="64"/>
                  </a:cubicBezTo>
                  <a:close/>
                  <a:moveTo>
                    <a:pt x="58" y="64"/>
                  </a:moveTo>
                  <a:cubicBezTo>
                    <a:pt x="58" y="33"/>
                    <a:pt x="83" y="8"/>
                    <a:pt x="115" y="8"/>
                  </a:cubicBezTo>
                  <a:cubicBezTo>
                    <a:pt x="146" y="8"/>
                    <a:pt x="171" y="33"/>
                    <a:pt x="171" y="64"/>
                  </a:cubicBezTo>
                  <a:cubicBezTo>
                    <a:pt x="171" y="96"/>
                    <a:pt x="146" y="121"/>
                    <a:pt x="115" y="121"/>
                  </a:cubicBezTo>
                  <a:cubicBezTo>
                    <a:pt x="83" y="121"/>
                    <a:pt x="58" y="96"/>
                    <a:pt x="58" y="64"/>
                  </a:cubicBezTo>
                  <a:close/>
                  <a:moveTo>
                    <a:pt x="140" y="120"/>
                  </a:moveTo>
                  <a:cubicBezTo>
                    <a:pt x="161" y="111"/>
                    <a:pt x="176" y="89"/>
                    <a:pt x="176" y="64"/>
                  </a:cubicBezTo>
                  <a:cubicBezTo>
                    <a:pt x="176" y="39"/>
                    <a:pt x="161" y="18"/>
                    <a:pt x="140" y="8"/>
                  </a:cubicBezTo>
                  <a:cubicBezTo>
                    <a:pt x="182" y="20"/>
                    <a:pt x="216" y="56"/>
                    <a:pt x="223" y="64"/>
                  </a:cubicBezTo>
                  <a:cubicBezTo>
                    <a:pt x="216" y="72"/>
                    <a:pt x="182" y="109"/>
                    <a:pt x="140" y="12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srgbClr val="060E9F"/>
                </a:solidFill>
                <a:latin typeface="+mj-lt"/>
                <a:cs typeface="Arial"/>
              </a:endParaRPr>
            </a:p>
          </p:txBody>
        </p:sp>
        <p:sp>
          <p:nvSpPr>
            <p:cNvPr id="155" name="Freeform 71"/>
            <p:cNvSpPr>
              <a:spLocks/>
            </p:cNvSpPr>
            <p:nvPr/>
          </p:nvSpPr>
          <p:spPr bwMode="auto">
            <a:xfrm>
              <a:off x="5435589" y="4019556"/>
              <a:ext cx="155575" cy="155575"/>
            </a:xfrm>
            <a:custGeom>
              <a:avLst/>
              <a:gdLst>
                <a:gd name="T0" fmla="*/ 75 w 81"/>
                <a:gd name="T1" fmla="*/ 20 h 81"/>
                <a:gd name="T2" fmla="*/ 65 w 81"/>
                <a:gd name="T3" fmla="*/ 26 h 81"/>
                <a:gd name="T4" fmla="*/ 54 w 81"/>
                <a:gd name="T5" fmla="*/ 14 h 81"/>
                <a:gd name="T6" fmla="*/ 59 w 81"/>
                <a:gd name="T7" fmla="*/ 5 h 81"/>
                <a:gd name="T8" fmla="*/ 41 w 81"/>
                <a:gd name="T9" fmla="*/ 0 h 81"/>
                <a:gd name="T10" fmla="*/ 0 w 81"/>
                <a:gd name="T11" fmla="*/ 40 h 81"/>
                <a:gd name="T12" fmla="*/ 41 w 81"/>
                <a:gd name="T13" fmla="*/ 81 h 81"/>
                <a:gd name="T14" fmla="*/ 81 w 81"/>
                <a:gd name="T15" fmla="*/ 40 h 81"/>
                <a:gd name="T16" fmla="*/ 75 w 81"/>
                <a:gd name="T17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81">
                  <a:moveTo>
                    <a:pt x="75" y="20"/>
                  </a:moveTo>
                  <a:cubicBezTo>
                    <a:pt x="73" y="24"/>
                    <a:pt x="70" y="26"/>
                    <a:pt x="65" y="26"/>
                  </a:cubicBezTo>
                  <a:cubicBezTo>
                    <a:pt x="59" y="26"/>
                    <a:pt x="54" y="21"/>
                    <a:pt x="54" y="14"/>
                  </a:cubicBezTo>
                  <a:cubicBezTo>
                    <a:pt x="54" y="10"/>
                    <a:pt x="56" y="7"/>
                    <a:pt x="59" y="5"/>
                  </a:cubicBezTo>
                  <a:cubicBezTo>
                    <a:pt x="53" y="2"/>
                    <a:pt x="47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ubicBezTo>
                    <a:pt x="63" y="81"/>
                    <a:pt x="81" y="63"/>
                    <a:pt x="81" y="40"/>
                  </a:cubicBezTo>
                  <a:cubicBezTo>
                    <a:pt x="81" y="33"/>
                    <a:pt x="79" y="26"/>
                    <a:pt x="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srgbClr val="060E9F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267988" y="1388672"/>
            <a:ext cx="2210435" cy="52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Uveitis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Conjunctivitis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(Epi)scleritis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229" y="2271614"/>
            <a:ext cx="4320000" cy="50506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5000">
                <a:schemeClr val="bg1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0000" rtlCol="0" anchor="ctr"/>
          <a:lstStyle/>
          <a:p>
            <a:pPr marL="592652" algn="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Cardiovascular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565704" y="2164145"/>
            <a:ext cx="720000" cy="720000"/>
            <a:chOff x="2719803" y="-1702568"/>
            <a:chExt cx="734598" cy="734596"/>
          </a:xfrm>
        </p:grpSpPr>
        <p:sp>
          <p:nvSpPr>
            <p:cNvPr id="91" name="Oval 90"/>
            <p:cNvSpPr/>
            <p:nvPr/>
          </p:nvSpPr>
          <p:spPr>
            <a:xfrm>
              <a:off x="2719803" y="-1702568"/>
              <a:ext cx="734598" cy="73459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790923" y="-1631448"/>
              <a:ext cx="592358" cy="592356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EE17B874-CFE7-45E2-B998-93EB73D427D4}"/>
              </a:ext>
            </a:extLst>
          </p:cNvPr>
          <p:cNvSpPr txBox="1"/>
          <p:nvPr/>
        </p:nvSpPr>
        <p:spPr>
          <a:xfrm>
            <a:off x="1717679" y="2262631"/>
            <a:ext cx="750526" cy="5230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Myocarditis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Pericarditis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Vasculitis</a:t>
            </a:r>
          </a:p>
        </p:txBody>
      </p:sp>
      <p:sp>
        <p:nvSpPr>
          <p:cNvPr id="158" name="Freeform 7">
            <a:extLst>
              <a:ext uri="{FF2B5EF4-FFF2-40B4-BE49-F238E27FC236}">
                <a16:creationId xmlns="" xmlns:a16="http://schemas.microsoft.com/office/drawing/2014/main" id="{056DF2C7-637E-4DA4-89F9-642748E16EDB}"/>
              </a:ext>
            </a:extLst>
          </p:cNvPr>
          <p:cNvSpPr>
            <a:spLocks/>
          </p:cNvSpPr>
          <p:nvPr/>
        </p:nvSpPr>
        <p:spPr bwMode="auto">
          <a:xfrm>
            <a:off x="4763646" y="2300772"/>
            <a:ext cx="336551" cy="406832"/>
          </a:xfrm>
          <a:custGeom>
            <a:avLst/>
            <a:gdLst>
              <a:gd name="T0" fmla="*/ 33 w 82"/>
              <a:gd name="T1" fmla="*/ 1 h 105"/>
              <a:gd name="T2" fmla="*/ 31 w 82"/>
              <a:gd name="T3" fmla="*/ 4 h 105"/>
              <a:gd name="T4" fmla="*/ 30 w 82"/>
              <a:gd name="T5" fmla="*/ 8 h 105"/>
              <a:gd name="T6" fmla="*/ 21 w 82"/>
              <a:gd name="T7" fmla="*/ 12 h 105"/>
              <a:gd name="T8" fmla="*/ 16 w 82"/>
              <a:gd name="T9" fmla="*/ 8 h 105"/>
              <a:gd name="T10" fmla="*/ 10 w 82"/>
              <a:gd name="T11" fmla="*/ 12 h 105"/>
              <a:gd name="T12" fmla="*/ 11 w 82"/>
              <a:gd name="T13" fmla="*/ 16 h 105"/>
              <a:gd name="T14" fmla="*/ 14 w 82"/>
              <a:gd name="T15" fmla="*/ 24 h 105"/>
              <a:gd name="T16" fmla="*/ 10 w 82"/>
              <a:gd name="T17" fmla="*/ 24 h 105"/>
              <a:gd name="T18" fmla="*/ 4 w 82"/>
              <a:gd name="T19" fmla="*/ 26 h 105"/>
              <a:gd name="T20" fmla="*/ 6 w 82"/>
              <a:gd name="T21" fmla="*/ 48 h 105"/>
              <a:gd name="T22" fmla="*/ 6 w 82"/>
              <a:gd name="T23" fmla="*/ 49 h 105"/>
              <a:gd name="T24" fmla="*/ 3 w 82"/>
              <a:gd name="T25" fmla="*/ 55 h 105"/>
              <a:gd name="T26" fmla="*/ 2 w 82"/>
              <a:gd name="T27" fmla="*/ 70 h 105"/>
              <a:gd name="T28" fmla="*/ 5 w 82"/>
              <a:gd name="T29" fmla="*/ 79 h 105"/>
              <a:gd name="T30" fmla="*/ 6 w 82"/>
              <a:gd name="T31" fmla="*/ 84 h 105"/>
              <a:gd name="T32" fmla="*/ 9 w 82"/>
              <a:gd name="T33" fmla="*/ 86 h 105"/>
              <a:gd name="T34" fmla="*/ 10 w 82"/>
              <a:gd name="T35" fmla="*/ 85 h 105"/>
              <a:gd name="T36" fmla="*/ 12 w 82"/>
              <a:gd name="T37" fmla="*/ 88 h 105"/>
              <a:gd name="T38" fmla="*/ 21 w 82"/>
              <a:gd name="T39" fmla="*/ 95 h 105"/>
              <a:gd name="T40" fmla="*/ 23 w 82"/>
              <a:gd name="T41" fmla="*/ 97 h 105"/>
              <a:gd name="T42" fmla="*/ 44 w 82"/>
              <a:gd name="T43" fmla="*/ 101 h 105"/>
              <a:gd name="T44" fmla="*/ 55 w 82"/>
              <a:gd name="T45" fmla="*/ 103 h 105"/>
              <a:gd name="T46" fmla="*/ 65 w 82"/>
              <a:gd name="T47" fmla="*/ 104 h 105"/>
              <a:gd name="T48" fmla="*/ 67 w 82"/>
              <a:gd name="T49" fmla="*/ 105 h 105"/>
              <a:gd name="T50" fmla="*/ 68 w 82"/>
              <a:gd name="T51" fmla="*/ 105 h 105"/>
              <a:gd name="T52" fmla="*/ 70 w 82"/>
              <a:gd name="T53" fmla="*/ 104 h 105"/>
              <a:gd name="T54" fmla="*/ 78 w 82"/>
              <a:gd name="T55" fmla="*/ 99 h 105"/>
              <a:gd name="T56" fmla="*/ 80 w 82"/>
              <a:gd name="T57" fmla="*/ 72 h 105"/>
              <a:gd name="T58" fmla="*/ 67 w 82"/>
              <a:gd name="T59" fmla="*/ 52 h 105"/>
              <a:gd name="T60" fmla="*/ 65 w 82"/>
              <a:gd name="T61" fmla="*/ 43 h 105"/>
              <a:gd name="T62" fmla="*/ 63 w 82"/>
              <a:gd name="T63" fmla="*/ 42 h 105"/>
              <a:gd name="T64" fmla="*/ 60 w 82"/>
              <a:gd name="T65" fmla="*/ 39 h 105"/>
              <a:gd name="T66" fmla="*/ 50 w 82"/>
              <a:gd name="T67" fmla="*/ 35 h 105"/>
              <a:gd name="T68" fmla="*/ 55 w 82"/>
              <a:gd name="T69" fmla="*/ 32 h 105"/>
              <a:gd name="T70" fmla="*/ 60 w 82"/>
              <a:gd name="T71" fmla="*/ 29 h 105"/>
              <a:gd name="T72" fmla="*/ 55 w 82"/>
              <a:gd name="T73" fmla="*/ 23 h 105"/>
              <a:gd name="T74" fmla="*/ 57 w 82"/>
              <a:gd name="T75" fmla="*/ 21 h 105"/>
              <a:gd name="T76" fmla="*/ 58 w 82"/>
              <a:gd name="T77" fmla="*/ 17 h 105"/>
              <a:gd name="T78" fmla="*/ 54 w 82"/>
              <a:gd name="T79" fmla="*/ 13 h 105"/>
              <a:gd name="T80" fmla="*/ 51 w 82"/>
              <a:gd name="T81" fmla="*/ 15 h 105"/>
              <a:gd name="T82" fmla="*/ 46 w 82"/>
              <a:gd name="T83" fmla="*/ 13 h 105"/>
              <a:gd name="T84" fmla="*/ 42 w 82"/>
              <a:gd name="T85" fmla="*/ 8 h 105"/>
              <a:gd name="T86" fmla="*/ 42 w 82"/>
              <a:gd name="T87" fmla="*/ 3 h 105"/>
              <a:gd name="T88" fmla="*/ 40 w 82"/>
              <a:gd name="T89" fmla="*/ 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2" h="105">
                <a:moveTo>
                  <a:pt x="38" y="0"/>
                </a:moveTo>
                <a:cubicBezTo>
                  <a:pt x="36" y="0"/>
                  <a:pt x="35" y="1"/>
                  <a:pt x="33" y="1"/>
                </a:cubicBezTo>
                <a:cubicBezTo>
                  <a:pt x="33" y="1"/>
                  <a:pt x="32" y="1"/>
                  <a:pt x="31" y="2"/>
                </a:cubicBezTo>
                <a:cubicBezTo>
                  <a:pt x="31" y="3"/>
                  <a:pt x="31" y="3"/>
                  <a:pt x="31" y="4"/>
                </a:cubicBezTo>
                <a:cubicBezTo>
                  <a:pt x="30" y="5"/>
                  <a:pt x="30" y="6"/>
                  <a:pt x="30" y="7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0"/>
                  <a:pt x="18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5" y="8"/>
                  <a:pt x="15" y="8"/>
                </a:cubicBezTo>
                <a:cubicBezTo>
                  <a:pt x="13" y="9"/>
                  <a:pt x="11" y="10"/>
                  <a:pt x="10" y="12"/>
                </a:cubicBezTo>
                <a:cubicBezTo>
                  <a:pt x="10" y="12"/>
                  <a:pt x="10" y="12"/>
                  <a:pt x="10" y="13"/>
                </a:cubicBezTo>
                <a:cubicBezTo>
                  <a:pt x="9" y="14"/>
                  <a:pt x="11" y="16"/>
                  <a:pt x="11" y="16"/>
                </a:cubicBezTo>
                <a:cubicBezTo>
                  <a:pt x="12" y="17"/>
                  <a:pt x="12" y="17"/>
                  <a:pt x="13" y="18"/>
                </a:cubicBezTo>
                <a:cubicBezTo>
                  <a:pt x="14" y="19"/>
                  <a:pt x="14" y="21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10" y="24"/>
                </a:cubicBezTo>
                <a:cubicBezTo>
                  <a:pt x="9" y="24"/>
                  <a:pt x="8" y="24"/>
                  <a:pt x="7" y="24"/>
                </a:cubicBezTo>
                <a:cubicBezTo>
                  <a:pt x="6" y="25"/>
                  <a:pt x="5" y="25"/>
                  <a:pt x="4" y="26"/>
                </a:cubicBezTo>
                <a:cubicBezTo>
                  <a:pt x="2" y="28"/>
                  <a:pt x="3" y="31"/>
                  <a:pt x="3" y="32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6" y="51"/>
                  <a:pt x="5" y="51"/>
                </a:cubicBezTo>
                <a:cubicBezTo>
                  <a:pt x="5" y="52"/>
                  <a:pt x="4" y="54"/>
                  <a:pt x="3" y="55"/>
                </a:cubicBezTo>
                <a:cubicBezTo>
                  <a:pt x="3" y="56"/>
                  <a:pt x="2" y="58"/>
                  <a:pt x="1" y="59"/>
                </a:cubicBezTo>
                <a:cubicBezTo>
                  <a:pt x="0" y="62"/>
                  <a:pt x="0" y="66"/>
                  <a:pt x="2" y="70"/>
                </a:cubicBezTo>
                <a:cubicBezTo>
                  <a:pt x="2" y="71"/>
                  <a:pt x="3" y="72"/>
                  <a:pt x="3" y="73"/>
                </a:cubicBezTo>
                <a:cubicBezTo>
                  <a:pt x="4" y="75"/>
                  <a:pt x="5" y="77"/>
                  <a:pt x="5" y="79"/>
                </a:cubicBezTo>
                <a:cubicBezTo>
                  <a:pt x="5" y="79"/>
                  <a:pt x="5" y="80"/>
                  <a:pt x="6" y="80"/>
                </a:cubicBezTo>
                <a:cubicBezTo>
                  <a:pt x="6" y="81"/>
                  <a:pt x="6" y="82"/>
                  <a:pt x="6" y="84"/>
                </a:cubicBezTo>
                <a:cubicBezTo>
                  <a:pt x="7" y="85"/>
                  <a:pt x="8" y="86"/>
                  <a:pt x="9" y="86"/>
                </a:cubicBezTo>
                <a:cubicBezTo>
                  <a:pt x="9" y="86"/>
                  <a:pt x="9" y="86"/>
                  <a:pt x="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6"/>
                  <a:pt x="11" y="86"/>
                  <a:pt x="11" y="87"/>
                </a:cubicBezTo>
                <a:cubicBezTo>
                  <a:pt x="11" y="88"/>
                  <a:pt x="11" y="88"/>
                  <a:pt x="12" y="88"/>
                </a:cubicBezTo>
                <a:cubicBezTo>
                  <a:pt x="13" y="89"/>
                  <a:pt x="13" y="89"/>
                  <a:pt x="13" y="89"/>
                </a:cubicBezTo>
                <a:cubicBezTo>
                  <a:pt x="15" y="92"/>
                  <a:pt x="18" y="94"/>
                  <a:pt x="21" y="95"/>
                </a:cubicBezTo>
                <a:cubicBezTo>
                  <a:pt x="21" y="96"/>
                  <a:pt x="22" y="96"/>
                  <a:pt x="22" y="96"/>
                </a:cubicBezTo>
                <a:cubicBezTo>
                  <a:pt x="22" y="97"/>
                  <a:pt x="23" y="97"/>
                  <a:pt x="23" y="97"/>
                </a:cubicBezTo>
                <a:cubicBezTo>
                  <a:pt x="23" y="97"/>
                  <a:pt x="23" y="97"/>
                  <a:pt x="23" y="96"/>
                </a:cubicBezTo>
                <a:cubicBezTo>
                  <a:pt x="30" y="99"/>
                  <a:pt x="37" y="100"/>
                  <a:pt x="44" y="101"/>
                </a:cubicBezTo>
                <a:cubicBezTo>
                  <a:pt x="45" y="101"/>
                  <a:pt x="47" y="101"/>
                  <a:pt x="49" y="102"/>
                </a:cubicBezTo>
                <a:cubicBezTo>
                  <a:pt x="51" y="102"/>
                  <a:pt x="53" y="102"/>
                  <a:pt x="55" y="103"/>
                </a:cubicBezTo>
                <a:cubicBezTo>
                  <a:pt x="58" y="103"/>
                  <a:pt x="61" y="104"/>
                  <a:pt x="64" y="104"/>
                </a:cubicBezTo>
                <a:cubicBezTo>
                  <a:pt x="64" y="104"/>
                  <a:pt x="65" y="104"/>
                  <a:pt x="65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6" y="104"/>
                  <a:pt x="67" y="105"/>
                  <a:pt x="67" y="105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8" y="104"/>
                  <a:pt x="68" y="104"/>
                  <a:pt x="69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3" y="103"/>
                  <a:pt x="76" y="102"/>
                  <a:pt x="78" y="99"/>
                </a:cubicBezTo>
                <a:cubicBezTo>
                  <a:pt x="82" y="96"/>
                  <a:pt x="82" y="90"/>
                  <a:pt x="82" y="86"/>
                </a:cubicBezTo>
                <a:cubicBezTo>
                  <a:pt x="82" y="81"/>
                  <a:pt x="81" y="77"/>
                  <a:pt x="80" y="72"/>
                </a:cubicBezTo>
                <a:cubicBezTo>
                  <a:pt x="78" y="67"/>
                  <a:pt x="75" y="59"/>
                  <a:pt x="68" y="53"/>
                </a:cubicBezTo>
                <a:cubicBezTo>
                  <a:pt x="68" y="53"/>
                  <a:pt x="68" y="52"/>
                  <a:pt x="67" y="52"/>
                </a:cubicBezTo>
                <a:cubicBezTo>
                  <a:pt x="67" y="51"/>
                  <a:pt x="67" y="51"/>
                  <a:pt x="67" y="50"/>
                </a:cubicBezTo>
                <a:cubicBezTo>
                  <a:pt x="67" y="48"/>
                  <a:pt x="67" y="45"/>
                  <a:pt x="65" y="43"/>
                </a:cubicBezTo>
                <a:cubicBezTo>
                  <a:pt x="65" y="43"/>
                  <a:pt x="64" y="43"/>
                  <a:pt x="64" y="42"/>
                </a:cubicBezTo>
                <a:cubicBezTo>
                  <a:pt x="63" y="42"/>
                  <a:pt x="63" y="42"/>
                  <a:pt x="63" y="42"/>
                </a:cubicBezTo>
                <a:cubicBezTo>
                  <a:pt x="62" y="41"/>
                  <a:pt x="62" y="41"/>
                  <a:pt x="61" y="40"/>
                </a:cubicBezTo>
                <a:cubicBezTo>
                  <a:pt x="61" y="40"/>
                  <a:pt x="60" y="39"/>
                  <a:pt x="60" y="39"/>
                </a:cubicBezTo>
                <a:cubicBezTo>
                  <a:pt x="58" y="38"/>
                  <a:pt x="57" y="37"/>
                  <a:pt x="55" y="36"/>
                </a:cubicBezTo>
                <a:cubicBezTo>
                  <a:pt x="54" y="36"/>
                  <a:pt x="52" y="35"/>
                  <a:pt x="50" y="35"/>
                </a:cubicBezTo>
                <a:cubicBezTo>
                  <a:pt x="50" y="35"/>
                  <a:pt x="50" y="34"/>
                  <a:pt x="49" y="34"/>
                </a:cubicBezTo>
                <a:cubicBezTo>
                  <a:pt x="51" y="33"/>
                  <a:pt x="53" y="32"/>
                  <a:pt x="55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7" y="31"/>
                  <a:pt x="59" y="31"/>
                  <a:pt x="60" y="29"/>
                </a:cubicBezTo>
                <a:cubicBezTo>
                  <a:pt x="61" y="27"/>
                  <a:pt x="60" y="25"/>
                  <a:pt x="58" y="24"/>
                </a:cubicBezTo>
                <a:cubicBezTo>
                  <a:pt x="57" y="24"/>
                  <a:pt x="56" y="23"/>
                  <a:pt x="55" y="23"/>
                </a:cubicBezTo>
                <a:cubicBezTo>
                  <a:pt x="55" y="23"/>
                  <a:pt x="54" y="23"/>
                  <a:pt x="54" y="23"/>
                </a:cubicBezTo>
                <a:cubicBezTo>
                  <a:pt x="55" y="23"/>
                  <a:pt x="56" y="22"/>
                  <a:pt x="57" y="21"/>
                </a:cubicBezTo>
                <a:cubicBezTo>
                  <a:pt x="58" y="20"/>
                  <a:pt x="58" y="20"/>
                  <a:pt x="58" y="19"/>
                </a:cubicBezTo>
                <a:cubicBezTo>
                  <a:pt x="58" y="18"/>
                  <a:pt x="58" y="17"/>
                  <a:pt x="58" y="17"/>
                </a:cubicBezTo>
                <a:cubicBezTo>
                  <a:pt x="58" y="16"/>
                  <a:pt x="57" y="16"/>
                  <a:pt x="57" y="15"/>
                </a:cubicBezTo>
                <a:cubicBezTo>
                  <a:pt x="56" y="14"/>
                  <a:pt x="55" y="13"/>
                  <a:pt x="54" y="13"/>
                </a:cubicBezTo>
                <a:cubicBezTo>
                  <a:pt x="54" y="13"/>
                  <a:pt x="54" y="13"/>
                  <a:pt x="53" y="14"/>
                </a:cubicBezTo>
                <a:cubicBezTo>
                  <a:pt x="52" y="14"/>
                  <a:pt x="52" y="14"/>
                  <a:pt x="51" y="15"/>
                </a:cubicBezTo>
                <a:cubicBezTo>
                  <a:pt x="50" y="15"/>
                  <a:pt x="50" y="16"/>
                  <a:pt x="49" y="17"/>
                </a:cubicBezTo>
                <a:cubicBezTo>
                  <a:pt x="48" y="16"/>
                  <a:pt x="47" y="15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4" y="11"/>
                  <a:pt x="42" y="10"/>
                  <a:pt x="42" y="8"/>
                </a:cubicBezTo>
                <a:cubicBezTo>
                  <a:pt x="42" y="7"/>
                  <a:pt x="42" y="7"/>
                  <a:pt x="42" y="6"/>
                </a:cubicBezTo>
                <a:cubicBezTo>
                  <a:pt x="42" y="5"/>
                  <a:pt x="42" y="4"/>
                  <a:pt x="42" y="3"/>
                </a:cubicBezTo>
                <a:cubicBezTo>
                  <a:pt x="42" y="3"/>
                  <a:pt x="42" y="2"/>
                  <a:pt x="42" y="2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0"/>
                  <a:pt x="38" y="0"/>
                  <a:pt x="38" y="0"/>
                </a:cubicBezTo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000000"/>
              </a:solidFill>
              <a:latin typeface="+mj-lt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47431" y="2497622"/>
            <a:ext cx="4320000" cy="50506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5000">
                <a:schemeClr val="bg1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513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Endocrine</a:t>
            </a:r>
          </a:p>
        </p:txBody>
      </p:sp>
      <p:grpSp>
        <p:nvGrpSpPr>
          <p:cNvPr id="64" name="Group 63"/>
          <p:cNvGrpSpPr/>
          <p:nvPr/>
        </p:nvGrpSpPr>
        <p:grpSpPr>
          <a:xfrm flipH="1">
            <a:off x="7055595" y="2390153"/>
            <a:ext cx="720000" cy="720000"/>
            <a:chOff x="2719803" y="-1702568"/>
            <a:chExt cx="734598" cy="734596"/>
          </a:xfrm>
        </p:grpSpPr>
        <p:sp>
          <p:nvSpPr>
            <p:cNvPr id="66" name="Oval 65"/>
            <p:cNvSpPr/>
            <p:nvPr/>
          </p:nvSpPr>
          <p:spPr>
            <a:xfrm>
              <a:off x="2719803" y="-1702568"/>
              <a:ext cx="734598" cy="73459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2790923" y="-1631448"/>
              <a:ext cx="592358" cy="592356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</p:grpSp>
      <p:pic>
        <p:nvPicPr>
          <p:cNvPr id="157" name="Picture 15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A5E8DA2-78CB-4A0F-80B8-459F48BA4B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204402" y="2550195"/>
            <a:ext cx="422383" cy="399919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="" xmlns:a16="http://schemas.microsoft.com/office/drawing/2014/main" id="{96E808F0-B7F8-439E-88AB-9C780BF251B1}"/>
              </a:ext>
            </a:extLst>
          </p:cNvPr>
          <p:cNvSpPr txBox="1"/>
          <p:nvPr/>
        </p:nvSpPr>
        <p:spPr>
          <a:xfrm>
            <a:off x="9493140" y="2416858"/>
            <a:ext cx="1309974" cy="66659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Hyper-/hypothyroidism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Hypophysitis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Adrenal insufficiency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Diabetes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34397" y="4322197"/>
            <a:ext cx="4320000" cy="505065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85000">
                <a:schemeClr val="bg1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513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Renal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042269" y="4214728"/>
            <a:ext cx="720000" cy="720000"/>
            <a:chOff x="524625" y="3334462"/>
            <a:chExt cx="642536" cy="642534"/>
          </a:xfrm>
        </p:grpSpPr>
        <p:grpSp>
          <p:nvGrpSpPr>
            <p:cNvPr id="73" name="Group 72"/>
            <p:cNvGrpSpPr/>
            <p:nvPr/>
          </p:nvGrpSpPr>
          <p:grpSpPr>
            <a:xfrm>
              <a:off x="524625" y="3334462"/>
              <a:ext cx="642536" cy="642534"/>
              <a:chOff x="2719803" y="-1702568"/>
              <a:chExt cx="734598" cy="734596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719803" y="-1702568"/>
                <a:ext cx="734598" cy="734596"/>
              </a:xfrm>
              <a:prstGeom prst="ellipse">
                <a:avLst/>
              </a:prstGeom>
              <a:solidFill>
                <a:schemeClr val="accent3">
                  <a:alpha val="3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90923" y="-1631448"/>
                <a:ext cx="592358" cy="592356"/>
              </a:xfrm>
              <a:prstGeom prst="ellipse">
                <a:avLst/>
              </a:prstGeom>
              <a:solidFill>
                <a:schemeClr val="accent3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prstClr val="white"/>
                  </a:solidFill>
                  <a:latin typeface="+mj-lt"/>
                  <a:cs typeface="Arial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44127" y="3539879"/>
              <a:ext cx="403532" cy="266536"/>
              <a:chOff x="-2990850" y="3751263"/>
              <a:chExt cx="687387" cy="454025"/>
            </a:xfrm>
          </p:grpSpPr>
          <p:sp>
            <p:nvSpPr>
              <p:cNvPr id="75" name="Freeform 24"/>
              <p:cNvSpPr>
                <a:spLocks/>
              </p:cNvSpPr>
              <p:nvPr/>
            </p:nvSpPr>
            <p:spPr bwMode="auto">
              <a:xfrm>
                <a:off x="-2990850" y="3751263"/>
                <a:ext cx="255587" cy="334963"/>
              </a:xfrm>
              <a:custGeom>
                <a:avLst/>
                <a:gdLst>
                  <a:gd name="T0" fmla="*/ 0 w 67"/>
                  <a:gd name="T1" fmla="*/ 52 h 89"/>
                  <a:gd name="T2" fmla="*/ 37 w 67"/>
                  <a:gd name="T3" fmla="*/ 2 h 89"/>
                  <a:gd name="T4" fmla="*/ 53 w 67"/>
                  <a:gd name="T5" fmla="*/ 1 h 89"/>
                  <a:gd name="T6" fmla="*/ 65 w 67"/>
                  <a:gd name="T7" fmla="*/ 21 h 89"/>
                  <a:gd name="T8" fmla="*/ 59 w 67"/>
                  <a:gd name="T9" fmla="*/ 33 h 89"/>
                  <a:gd name="T10" fmla="*/ 54 w 67"/>
                  <a:gd name="T11" fmla="*/ 50 h 89"/>
                  <a:gd name="T12" fmla="*/ 56 w 67"/>
                  <a:gd name="T13" fmla="*/ 65 h 89"/>
                  <a:gd name="T14" fmla="*/ 43 w 67"/>
                  <a:gd name="T15" fmla="*/ 84 h 89"/>
                  <a:gd name="T16" fmla="*/ 20 w 67"/>
                  <a:gd name="T17" fmla="*/ 86 h 89"/>
                  <a:gd name="T18" fmla="*/ 2 w 67"/>
                  <a:gd name="T19" fmla="*/ 64 h 89"/>
                  <a:gd name="T20" fmla="*/ 0 w 67"/>
                  <a:gd name="T21" fmla="*/ 5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89">
                    <a:moveTo>
                      <a:pt x="0" y="52"/>
                    </a:moveTo>
                    <a:cubicBezTo>
                      <a:pt x="0" y="30"/>
                      <a:pt x="16" y="8"/>
                      <a:pt x="37" y="2"/>
                    </a:cubicBezTo>
                    <a:cubicBezTo>
                      <a:pt x="42" y="0"/>
                      <a:pt x="48" y="0"/>
                      <a:pt x="53" y="1"/>
                    </a:cubicBezTo>
                    <a:cubicBezTo>
                      <a:pt x="63" y="4"/>
                      <a:pt x="67" y="11"/>
                      <a:pt x="65" y="21"/>
                    </a:cubicBezTo>
                    <a:cubicBezTo>
                      <a:pt x="64" y="25"/>
                      <a:pt x="62" y="30"/>
                      <a:pt x="59" y="33"/>
                    </a:cubicBezTo>
                    <a:cubicBezTo>
                      <a:pt x="55" y="38"/>
                      <a:pt x="54" y="44"/>
                      <a:pt x="54" y="50"/>
                    </a:cubicBezTo>
                    <a:cubicBezTo>
                      <a:pt x="55" y="55"/>
                      <a:pt x="55" y="60"/>
                      <a:pt x="56" y="65"/>
                    </a:cubicBezTo>
                    <a:cubicBezTo>
                      <a:pt x="56" y="74"/>
                      <a:pt x="52" y="81"/>
                      <a:pt x="43" y="84"/>
                    </a:cubicBezTo>
                    <a:cubicBezTo>
                      <a:pt x="36" y="88"/>
                      <a:pt x="28" y="89"/>
                      <a:pt x="20" y="86"/>
                    </a:cubicBezTo>
                    <a:cubicBezTo>
                      <a:pt x="10" y="82"/>
                      <a:pt x="4" y="75"/>
                      <a:pt x="2" y="64"/>
                    </a:cubicBezTo>
                    <a:cubicBezTo>
                      <a:pt x="1" y="60"/>
                      <a:pt x="1" y="56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srgbClr val="626250"/>
                  </a:solidFill>
                  <a:latin typeface="+mj-lt"/>
                  <a:cs typeface="Arial"/>
                </a:endParaRPr>
              </a:p>
            </p:txBody>
          </p:sp>
          <p:sp>
            <p:nvSpPr>
              <p:cNvPr id="76" name="Freeform 25"/>
              <p:cNvSpPr>
                <a:spLocks/>
              </p:cNvSpPr>
              <p:nvPr/>
            </p:nvSpPr>
            <p:spPr bwMode="auto">
              <a:xfrm>
                <a:off x="-2559050" y="3751263"/>
                <a:ext cx="255587" cy="334963"/>
              </a:xfrm>
              <a:custGeom>
                <a:avLst/>
                <a:gdLst>
                  <a:gd name="T0" fmla="*/ 67 w 67"/>
                  <a:gd name="T1" fmla="*/ 54 h 89"/>
                  <a:gd name="T2" fmla="*/ 65 w 67"/>
                  <a:gd name="T3" fmla="*/ 66 h 89"/>
                  <a:gd name="T4" fmla="*/ 44 w 67"/>
                  <a:gd name="T5" fmla="*/ 87 h 89"/>
                  <a:gd name="T6" fmla="*/ 18 w 67"/>
                  <a:gd name="T7" fmla="*/ 80 h 89"/>
                  <a:gd name="T8" fmla="*/ 12 w 67"/>
                  <a:gd name="T9" fmla="*/ 66 h 89"/>
                  <a:gd name="T10" fmla="*/ 13 w 67"/>
                  <a:gd name="T11" fmla="*/ 50 h 89"/>
                  <a:gd name="T12" fmla="*/ 13 w 67"/>
                  <a:gd name="T13" fmla="*/ 43 h 89"/>
                  <a:gd name="T14" fmla="*/ 9 w 67"/>
                  <a:gd name="T15" fmla="*/ 34 h 89"/>
                  <a:gd name="T16" fmla="*/ 3 w 67"/>
                  <a:gd name="T17" fmla="*/ 21 h 89"/>
                  <a:gd name="T18" fmla="*/ 16 w 67"/>
                  <a:gd name="T19" fmla="*/ 1 h 89"/>
                  <a:gd name="T20" fmla="*/ 41 w 67"/>
                  <a:gd name="T21" fmla="*/ 7 h 89"/>
                  <a:gd name="T22" fmla="*/ 67 w 67"/>
                  <a:gd name="T23" fmla="*/ 5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89">
                    <a:moveTo>
                      <a:pt x="67" y="54"/>
                    </a:moveTo>
                    <a:cubicBezTo>
                      <a:pt x="67" y="57"/>
                      <a:pt x="67" y="61"/>
                      <a:pt x="65" y="66"/>
                    </a:cubicBezTo>
                    <a:cubicBezTo>
                      <a:pt x="62" y="77"/>
                      <a:pt x="56" y="85"/>
                      <a:pt x="44" y="87"/>
                    </a:cubicBezTo>
                    <a:cubicBezTo>
                      <a:pt x="34" y="89"/>
                      <a:pt x="25" y="86"/>
                      <a:pt x="18" y="80"/>
                    </a:cubicBezTo>
                    <a:cubicBezTo>
                      <a:pt x="13" y="76"/>
                      <a:pt x="12" y="71"/>
                      <a:pt x="12" y="66"/>
                    </a:cubicBezTo>
                    <a:cubicBezTo>
                      <a:pt x="12" y="61"/>
                      <a:pt x="13" y="55"/>
                      <a:pt x="13" y="50"/>
                    </a:cubicBezTo>
                    <a:cubicBezTo>
                      <a:pt x="13" y="48"/>
                      <a:pt x="13" y="46"/>
                      <a:pt x="13" y="43"/>
                    </a:cubicBezTo>
                    <a:cubicBezTo>
                      <a:pt x="13" y="40"/>
                      <a:pt x="12" y="37"/>
                      <a:pt x="9" y="34"/>
                    </a:cubicBezTo>
                    <a:cubicBezTo>
                      <a:pt x="6" y="30"/>
                      <a:pt x="4" y="26"/>
                      <a:pt x="3" y="21"/>
                    </a:cubicBezTo>
                    <a:cubicBezTo>
                      <a:pt x="0" y="11"/>
                      <a:pt x="6" y="3"/>
                      <a:pt x="16" y="1"/>
                    </a:cubicBezTo>
                    <a:cubicBezTo>
                      <a:pt x="25" y="0"/>
                      <a:pt x="33" y="2"/>
                      <a:pt x="41" y="7"/>
                    </a:cubicBezTo>
                    <a:cubicBezTo>
                      <a:pt x="58" y="17"/>
                      <a:pt x="67" y="32"/>
                      <a:pt x="67" y="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srgbClr val="626250"/>
                  </a:solidFill>
                  <a:latin typeface="+mj-lt"/>
                  <a:cs typeface="Arial"/>
                </a:endParaRPr>
              </a:p>
            </p:txBody>
          </p:sp>
          <p:sp>
            <p:nvSpPr>
              <p:cNvPr id="77" name="Freeform 26"/>
              <p:cNvSpPr>
                <a:spLocks/>
              </p:cNvSpPr>
              <p:nvPr/>
            </p:nvSpPr>
            <p:spPr bwMode="auto">
              <a:xfrm>
                <a:off x="-2597150" y="3905250"/>
                <a:ext cx="49212" cy="300038"/>
              </a:xfrm>
              <a:custGeom>
                <a:avLst/>
                <a:gdLst>
                  <a:gd name="T0" fmla="*/ 13 w 13"/>
                  <a:gd name="T1" fmla="*/ 0 h 80"/>
                  <a:gd name="T2" fmla="*/ 13 w 13"/>
                  <a:gd name="T3" fmla="*/ 5 h 80"/>
                  <a:gd name="T4" fmla="*/ 11 w 13"/>
                  <a:gd name="T5" fmla="*/ 17 h 80"/>
                  <a:gd name="T6" fmla="*/ 10 w 13"/>
                  <a:gd name="T7" fmla="*/ 22 h 80"/>
                  <a:gd name="T8" fmla="*/ 10 w 13"/>
                  <a:gd name="T9" fmla="*/ 72 h 80"/>
                  <a:gd name="T10" fmla="*/ 10 w 13"/>
                  <a:gd name="T11" fmla="*/ 76 h 80"/>
                  <a:gd name="T12" fmla="*/ 5 w 13"/>
                  <a:gd name="T13" fmla="*/ 80 h 80"/>
                  <a:gd name="T14" fmla="*/ 1 w 13"/>
                  <a:gd name="T15" fmla="*/ 75 h 80"/>
                  <a:gd name="T16" fmla="*/ 0 w 13"/>
                  <a:gd name="T17" fmla="*/ 74 h 80"/>
                  <a:gd name="T18" fmla="*/ 0 w 13"/>
                  <a:gd name="T19" fmla="*/ 21 h 80"/>
                  <a:gd name="T20" fmla="*/ 11 w 13"/>
                  <a:gd name="T21" fmla="*/ 1 h 80"/>
                  <a:gd name="T22" fmla="*/ 12 w 13"/>
                  <a:gd name="T23" fmla="*/ 0 h 80"/>
                  <a:gd name="T24" fmla="*/ 13 w 13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80">
                    <a:moveTo>
                      <a:pt x="13" y="0"/>
                    </a:moveTo>
                    <a:cubicBezTo>
                      <a:pt x="13" y="2"/>
                      <a:pt x="13" y="3"/>
                      <a:pt x="13" y="5"/>
                    </a:cubicBezTo>
                    <a:cubicBezTo>
                      <a:pt x="13" y="9"/>
                      <a:pt x="13" y="13"/>
                      <a:pt x="11" y="17"/>
                    </a:cubicBezTo>
                    <a:cubicBezTo>
                      <a:pt x="10" y="19"/>
                      <a:pt x="10" y="21"/>
                      <a:pt x="10" y="22"/>
                    </a:cubicBezTo>
                    <a:cubicBezTo>
                      <a:pt x="10" y="70"/>
                      <a:pt x="10" y="25"/>
                      <a:pt x="10" y="72"/>
                    </a:cubicBezTo>
                    <a:cubicBezTo>
                      <a:pt x="10" y="73"/>
                      <a:pt x="10" y="75"/>
                      <a:pt x="10" y="76"/>
                    </a:cubicBezTo>
                    <a:cubicBezTo>
                      <a:pt x="10" y="78"/>
                      <a:pt x="8" y="80"/>
                      <a:pt x="5" y="80"/>
                    </a:cubicBezTo>
                    <a:cubicBezTo>
                      <a:pt x="3" y="80"/>
                      <a:pt x="1" y="78"/>
                      <a:pt x="1" y="75"/>
                    </a:cubicBezTo>
                    <a:cubicBezTo>
                      <a:pt x="0" y="75"/>
                      <a:pt x="0" y="74"/>
                      <a:pt x="0" y="74"/>
                    </a:cubicBezTo>
                    <a:cubicBezTo>
                      <a:pt x="0" y="25"/>
                      <a:pt x="0" y="70"/>
                      <a:pt x="0" y="21"/>
                    </a:cubicBezTo>
                    <a:cubicBezTo>
                      <a:pt x="0" y="13"/>
                      <a:pt x="4" y="6"/>
                      <a:pt x="11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12" y="0"/>
                      <a:pt x="12" y="0"/>
                      <a:pt x="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srgbClr val="626250"/>
                  </a:solidFill>
                  <a:latin typeface="+mj-lt"/>
                  <a:cs typeface="Arial"/>
                </a:endParaRPr>
              </a:p>
            </p:txBody>
          </p:sp>
          <p:sp>
            <p:nvSpPr>
              <p:cNvPr id="78" name="Freeform 27"/>
              <p:cNvSpPr>
                <a:spLocks/>
              </p:cNvSpPr>
              <p:nvPr/>
            </p:nvSpPr>
            <p:spPr bwMode="auto">
              <a:xfrm>
                <a:off x="-2743200" y="3905250"/>
                <a:ext cx="46037" cy="300038"/>
              </a:xfrm>
              <a:custGeom>
                <a:avLst/>
                <a:gdLst>
                  <a:gd name="T0" fmla="*/ 0 w 12"/>
                  <a:gd name="T1" fmla="*/ 0 h 80"/>
                  <a:gd name="T2" fmla="*/ 12 w 12"/>
                  <a:gd name="T3" fmla="*/ 17 h 80"/>
                  <a:gd name="T4" fmla="*/ 12 w 12"/>
                  <a:gd name="T5" fmla="*/ 22 h 80"/>
                  <a:gd name="T6" fmla="*/ 12 w 12"/>
                  <a:gd name="T7" fmla="*/ 73 h 80"/>
                  <a:gd name="T8" fmla="*/ 12 w 12"/>
                  <a:gd name="T9" fmla="*/ 75 h 80"/>
                  <a:gd name="T10" fmla="*/ 8 w 12"/>
                  <a:gd name="T11" fmla="*/ 80 h 80"/>
                  <a:gd name="T12" fmla="*/ 2 w 12"/>
                  <a:gd name="T13" fmla="*/ 76 h 80"/>
                  <a:gd name="T14" fmla="*/ 2 w 12"/>
                  <a:gd name="T15" fmla="*/ 72 h 80"/>
                  <a:gd name="T16" fmla="*/ 2 w 12"/>
                  <a:gd name="T17" fmla="*/ 23 h 80"/>
                  <a:gd name="T18" fmla="*/ 0 w 12"/>
                  <a:gd name="T19" fmla="*/ 14 h 80"/>
                  <a:gd name="T20" fmla="*/ 0 w 12"/>
                  <a:gd name="T21" fmla="*/ 13 h 80"/>
                  <a:gd name="T22" fmla="*/ 0 w 12"/>
                  <a:gd name="T23" fmla="*/ 2 h 80"/>
                  <a:gd name="T24" fmla="*/ 0 w 12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80">
                    <a:moveTo>
                      <a:pt x="0" y="0"/>
                    </a:moveTo>
                    <a:cubicBezTo>
                      <a:pt x="7" y="4"/>
                      <a:pt x="10" y="10"/>
                      <a:pt x="12" y="17"/>
                    </a:cubicBezTo>
                    <a:cubicBezTo>
                      <a:pt x="12" y="18"/>
                      <a:pt x="12" y="20"/>
                      <a:pt x="12" y="22"/>
                    </a:cubicBezTo>
                    <a:cubicBezTo>
                      <a:pt x="12" y="70"/>
                      <a:pt x="12" y="25"/>
                      <a:pt x="12" y="73"/>
                    </a:cubicBezTo>
                    <a:cubicBezTo>
                      <a:pt x="12" y="74"/>
                      <a:pt x="12" y="75"/>
                      <a:pt x="12" y="75"/>
                    </a:cubicBezTo>
                    <a:cubicBezTo>
                      <a:pt x="12" y="78"/>
                      <a:pt x="10" y="80"/>
                      <a:pt x="8" y="80"/>
                    </a:cubicBezTo>
                    <a:cubicBezTo>
                      <a:pt x="5" y="80"/>
                      <a:pt x="3" y="78"/>
                      <a:pt x="2" y="76"/>
                    </a:cubicBezTo>
                    <a:cubicBezTo>
                      <a:pt x="2" y="75"/>
                      <a:pt x="2" y="74"/>
                      <a:pt x="2" y="72"/>
                    </a:cubicBezTo>
                    <a:cubicBezTo>
                      <a:pt x="2" y="25"/>
                      <a:pt x="2" y="70"/>
                      <a:pt x="2" y="23"/>
                    </a:cubicBezTo>
                    <a:cubicBezTo>
                      <a:pt x="2" y="20"/>
                      <a:pt x="2" y="17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0" y="10"/>
                      <a:pt x="0" y="6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GB" sz="1333" dirty="0">
                  <a:solidFill>
                    <a:srgbClr val="626250"/>
                  </a:solidFill>
                  <a:latin typeface="+mj-lt"/>
                  <a:cs typeface="Arial"/>
                </a:endParaRPr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="" xmlns:a16="http://schemas.microsoft.com/office/drawing/2014/main" id="{0CEC5098-1FD6-42EE-99CB-81BFCCA7C936}"/>
              </a:ext>
            </a:extLst>
          </p:cNvPr>
          <p:cNvSpPr txBox="1"/>
          <p:nvPr/>
        </p:nvSpPr>
        <p:spPr>
          <a:xfrm>
            <a:off x="9493140" y="4456779"/>
            <a:ext cx="625492" cy="2358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Nephritis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43963" y="5717597"/>
            <a:ext cx="2033619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Haemolytic anaemia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Thrombocytopenia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8229" y="4864596"/>
            <a:ext cx="4320000" cy="505065"/>
          </a:xfrm>
          <a:prstGeom prst="rect">
            <a:avLst/>
          </a:prstGeom>
          <a:gradFill flip="none" rotWithShape="1">
            <a:gsLst>
              <a:gs pos="0">
                <a:srgbClr val="883470"/>
              </a:gs>
              <a:gs pos="85000">
                <a:schemeClr val="bg1"/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40000" rtlCol="0" anchor="ctr"/>
          <a:lstStyle/>
          <a:p>
            <a:pPr marL="592652" algn="r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Musculoskeletal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4791655" y="5115503"/>
            <a:ext cx="262333" cy="0"/>
          </a:xfrm>
          <a:prstGeom prst="line">
            <a:avLst/>
          </a:prstGeom>
          <a:ln cap="rnd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4565704" y="4757127"/>
            <a:ext cx="720000" cy="720000"/>
            <a:chOff x="2719803" y="-1702568"/>
            <a:chExt cx="734598" cy="734596"/>
          </a:xfrm>
        </p:grpSpPr>
        <p:sp>
          <p:nvSpPr>
            <p:cNvPr id="99" name="Oval 98"/>
            <p:cNvSpPr/>
            <p:nvPr/>
          </p:nvSpPr>
          <p:spPr>
            <a:xfrm>
              <a:off x="2719803" y="-1702568"/>
              <a:ext cx="734598" cy="7345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790923" y="-1631448"/>
              <a:ext cx="592358" cy="592356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51" name="Rectangle 150"/>
          <p:cNvSpPr/>
          <p:nvPr/>
        </p:nvSpPr>
        <p:spPr>
          <a:xfrm>
            <a:off x="682168" y="4840129"/>
            <a:ext cx="1790141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Arthritis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Dermatomyositis</a:t>
            </a:r>
          </a:p>
        </p:txBody>
      </p:sp>
      <p:pic>
        <p:nvPicPr>
          <p:cNvPr id="163" name="Picture 4" descr="Image result for joint icon">
            <a:extLst>
              <a:ext uri="{FF2B5EF4-FFF2-40B4-BE49-F238E27FC236}">
                <a16:creationId xmlns="" xmlns:a16="http://schemas.microsoft.com/office/drawing/2014/main" id="{95A261A5-DF31-42B1-980A-BAFC5D82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36" y="4923668"/>
            <a:ext cx="408656" cy="3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547431" y="5378946"/>
            <a:ext cx="4320000" cy="505065"/>
          </a:xfrm>
          <a:prstGeom prst="rect">
            <a:avLst/>
          </a:prstGeom>
          <a:gradFill flip="none" rotWithShape="1">
            <a:gsLst>
              <a:gs pos="0">
                <a:srgbClr val="883470"/>
              </a:gs>
              <a:gs pos="85000">
                <a:schemeClr val="bg1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513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Skin</a:t>
            </a:r>
          </a:p>
        </p:txBody>
      </p:sp>
      <p:grpSp>
        <p:nvGrpSpPr>
          <p:cNvPr id="124" name="Group 123"/>
          <p:cNvGrpSpPr/>
          <p:nvPr/>
        </p:nvGrpSpPr>
        <p:grpSpPr>
          <a:xfrm flipH="1">
            <a:off x="7055595" y="5271477"/>
            <a:ext cx="720000" cy="720000"/>
            <a:chOff x="2719803" y="-1702568"/>
            <a:chExt cx="734598" cy="734596"/>
          </a:xfrm>
        </p:grpSpPr>
        <p:sp>
          <p:nvSpPr>
            <p:cNvPr id="129" name="Oval 128"/>
            <p:cNvSpPr/>
            <p:nvPr/>
          </p:nvSpPr>
          <p:spPr>
            <a:xfrm>
              <a:off x="2719803" y="-1702568"/>
              <a:ext cx="734598" cy="734596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2790923" y="-1631448"/>
              <a:ext cx="592358" cy="592356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9493141" y="5352773"/>
            <a:ext cx="1243087" cy="52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tabLst>
                <a:tab pos="1674242" algn="ctr"/>
                <a:tab pos="4667134" algn="r"/>
              </a:tabLs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Rash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Pruritus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Psoriasis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7242985" y="5435515"/>
            <a:ext cx="340188" cy="340189"/>
            <a:chOff x="3359153" y="2216150"/>
            <a:chExt cx="2419346" cy="2419350"/>
          </a:xfrm>
          <a:solidFill>
            <a:schemeClr val="bg1"/>
          </a:solidFill>
        </p:grpSpPr>
        <p:sp>
          <p:nvSpPr>
            <p:cNvPr id="89" name="Freeform 51"/>
            <p:cNvSpPr>
              <a:spLocks/>
            </p:cNvSpPr>
            <p:nvPr/>
          </p:nvSpPr>
          <p:spPr bwMode="auto">
            <a:xfrm>
              <a:off x="4368800" y="2216150"/>
              <a:ext cx="647700" cy="2112963"/>
            </a:xfrm>
            <a:custGeom>
              <a:avLst/>
              <a:gdLst>
                <a:gd name="T0" fmla="*/ 0 w 172"/>
                <a:gd name="T1" fmla="*/ 503 h 561"/>
                <a:gd name="T2" fmla="*/ 16 w 172"/>
                <a:gd name="T3" fmla="*/ 394 h 561"/>
                <a:gd name="T4" fmla="*/ 66 w 172"/>
                <a:gd name="T5" fmla="*/ 218 h 561"/>
                <a:gd name="T6" fmla="*/ 83 w 172"/>
                <a:gd name="T7" fmla="*/ 175 h 561"/>
                <a:gd name="T8" fmla="*/ 91 w 172"/>
                <a:gd name="T9" fmla="*/ 154 h 561"/>
                <a:gd name="T10" fmla="*/ 101 w 172"/>
                <a:gd name="T11" fmla="*/ 134 h 561"/>
                <a:gd name="T12" fmla="*/ 109 w 172"/>
                <a:gd name="T13" fmla="*/ 114 h 561"/>
                <a:gd name="T14" fmla="*/ 118 w 172"/>
                <a:gd name="T15" fmla="*/ 96 h 561"/>
                <a:gd name="T16" fmla="*/ 135 w 172"/>
                <a:gd name="T17" fmla="*/ 64 h 561"/>
                <a:gd name="T18" fmla="*/ 143 w 172"/>
                <a:gd name="T19" fmla="*/ 50 h 561"/>
                <a:gd name="T20" fmla="*/ 150 w 172"/>
                <a:gd name="T21" fmla="*/ 37 h 561"/>
                <a:gd name="T22" fmla="*/ 162 w 172"/>
                <a:gd name="T23" fmla="*/ 17 h 561"/>
                <a:gd name="T24" fmla="*/ 172 w 172"/>
                <a:gd name="T25" fmla="*/ 0 h 561"/>
                <a:gd name="T26" fmla="*/ 166 w 172"/>
                <a:gd name="T27" fmla="*/ 19 h 561"/>
                <a:gd name="T28" fmla="*/ 159 w 172"/>
                <a:gd name="T29" fmla="*/ 41 h 561"/>
                <a:gd name="T30" fmla="*/ 154 w 172"/>
                <a:gd name="T31" fmla="*/ 55 h 561"/>
                <a:gd name="T32" fmla="*/ 150 w 172"/>
                <a:gd name="T33" fmla="*/ 70 h 561"/>
                <a:gd name="T34" fmla="*/ 141 w 172"/>
                <a:gd name="T35" fmla="*/ 105 h 561"/>
                <a:gd name="T36" fmla="*/ 136 w 172"/>
                <a:gd name="T37" fmla="*/ 124 h 561"/>
                <a:gd name="T38" fmla="*/ 132 w 172"/>
                <a:gd name="T39" fmla="*/ 144 h 561"/>
                <a:gd name="T40" fmla="*/ 127 w 172"/>
                <a:gd name="T41" fmla="*/ 165 h 561"/>
                <a:gd name="T42" fmla="*/ 123 w 172"/>
                <a:gd name="T43" fmla="*/ 186 h 561"/>
                <a:gd name="T44" fmla="*/ 116 w 172"/>
                <a:gd name="T45" fmla="*/ 231 h 561"/>
                <a:gd name="T46" fmla="*/ 103 w 172"/>
                <a:gd name="T47" fmla="*/ 403 h 561"/>
                <a:gd name="T48" fmla="*/ 104 w 172"/>
                <a:gd name="T49" fmla="*/ 505 h 561"/>
                <a:gd name="T50" fmla="*/ 53 w 172"/>
                <a:gd name="T51" fmla="*/ 560 h 561"/>
                <a:gd name="T52" fmla="*/ 16 w 172"/>
                <a:gd name="T53" fmla="*/ 544 h 561"/>
                <a:gd name="T54" fmla="*/ 4 w 172"/>
                <a:gd name="T55" fmla="*/ 526 h 561"/>
                <a:gd name="T56" fmla="*/ 0 w 172"/>
                <a:gd name="T57" fmla="*/ 50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2" h="561">
                  <a:moveTo>
                    <a:pt x="0" y="503"/>
                  </a:moveTo>
                  <a:cubicBezTo>
                    <a:pt x="1" y="488"/>
                    <a:pt x="5" y="446"/>
                    <a:pt x="16" y="394"/>
                  </a:cubicBezTo>
                  <a:cubicBezTo>
                    <a:pt x="26" y="341"/>
                    <a:pt x="44" y="278"/>
                    <a:pt x="66" y="218"/>
                  </a:cubicBezTo>
                  <a:cubicBezTo>
                    <a:pt x="71" y="203"/>
                    <a:pt x="77" y="189"/>
                    <a:pt x="83" y="175"/>
                  </a:cubicBezTo>
                  <a:cubicBezTo>
                    <a:pt x="86" y="167"/>
                    <a:pt x="89" y="160"/>
                    <a:pt x="91" y="154"/>
                  </a:cubicBezTo>
                  <a:cubicBezTo>
                    <a:pt x="94" y="147"/>
                    <a:pt x="98" y="140"/>
                    <a:pt x="101" y="134"/>
                  </a:cubicBezTo>
                  <a:cubicBezTo>
                    <a:pt x="104" y="127"/>
                    <a:pt x="107" y="121"/>
                    <a:pt x="109" y="114"/>
                  </a:cubicBezTo>
                  <a:cubicBezTo>
                    <a:pt x="112" y="108"/>
                    <a:pt x="115" y="102"/>
                    <a:pt x="118" y="96"/>
                  </a:cubicBezTo>
                  <a:cubicBezTo>
                    <a:pt x="124" y="85"/>
                    <a:pt x="130" y="74"/>
                    <a:pt x="135" y="64"/>
                  </a:cubicBezTo>
                  <a:cubicBezTo>
                    <a:pt x="138" y="59"/>
                    <a:pt x="140" y="54"/>
                    <a:pt x="143" y="50"/>
                  </a:cubicBezTo>
                  <a:cubicBezTo>
                    <a:pt x="145" y="45"/>
                    <a:pt x="148" y="41"/>
                    <a:pt x="150" y="37"/>
                  </a:cubicBezTo>
                  <a:cubicBezTo>
                    <a:pt x="155" y="29"/>
                    <a:pt x="159" y="23"/>
                    <a:pt x="162" y="17"/>
                  </a:cubicBezTo>
                  <a:cubicBezTo>
                    <a:pt x="169" y="6"/>
                    <a:pt x="172" y="0"/>
                    <a:pt x="172" y="0"/>
                  </a:cubicBezTo>
                  <a:cubicBezTo>
                    <a:pt x="172" y="0"/>
                    <a:pt x="170" y="7"/>
                    <a:pt x="166" y="19"/>
                  </a:cubicBezTo>
                  <a:cubicBezTo>
                    <a:pt x="164" y="25"/>
                    <a:pt x="162" y="32"/>
                    <a:pt x="159" y="41"/>
                  </a:cubicBezTo>
                  <a:cubicBezTo>
                    <a:pt x="157" y="45"/>
                    <a:pt x="156" y="50"/>
                    <a:pt x="154" y="55"/>
                  </a:cubicBezTo>
                  <a:cubicBezTo>
                    <a:pt x="153" y="59"/>
                    <a:pt x="152" y="65"/>
                    <a:pt x="150" y="70"/>
                  </a:cubicBezTo>
                  <a:cubicBezTo>
                    <a:pt x="147" y="81"/>
                    <a:pt x="144" y="92"/>
                    <a:pt x="141" y="105"/>
                  </a:cubicBezTo>
                  <a:cubicBezTo>
                    <a:pt x="139" y="111"/>
                    <a:pt x="138" y="117"/>
                    <a:pt x="136" y="124"/>
                  </a:cubicBezTo>
                  <a:cubicBezTo>
                    <a:pt x="135" y="130"/>
                    <a:pt x="133" y="137"/>
                    <a:pt x="132" y="144"/>
                  </a:cubicBezTo>
                  <a:cubicBezTo>
                    <a:pt x="130" y="151"/>
                    <a:pt x="129" y="158"/>
                    <a:pt x="127" y="165"/>
                  </a:cubicBezTo>
                  <a:cubicBezTo>
                    <a:pt x="126" y="172"/>
                    <a:pt x="125" y="179"/>
                    <a:pt x="123" y="186"/>
                  </a:cubicBezTo>
                  <a:cubicBezTo>
                    <a:pt x="121" y="201"/>
                    <a:pt x="118" y="216"/>
                    <a:pt x="116" y="231"/>
                  </a:cubicBezTo>
                  <a:cubicBezTo>
                    <a:pt x="107" y="291"/>
                    <a:pt x="103" y="353"/>
                    <a:pt x="103" y="403"/>
                  </a:cubicBezTo>
                  <a:cubicBezTo>
                    <a:pt x="102" y="453"/>
                    <a:pt x="104" y="491"/>
                    <a:pt x="104" y="505"/>
                  </a:cubicBezTo>
                  <a:cubicBezTo>
                    <a:pt x="104" y="534"/>
                    <a:pt x="82" y="557"/>
                    <a:pt x="53" y="560"/>
                  </a:cubicBezTo>
                  <a:cubicBezTo>
                    <a:pt x="39" y="561"/>
                    <a:pt x="26" y="555"/>
                    <a:pt x="16" y="544"/>
                  </a:cubicBezTo>
                  <a:cubicBezTo>
                    <a:pt x="11" y="539"/>
                    <a:pt x="7" y="533"/>
                    <a:pt x="4" y="526"/>
                  </a:cubicBezTo>
                  <a:cubicBezTo>
                    <a:pt x="2" y="519"/>
                    <a:pt x="0" y="511"/>
                    <a:pt x="0" y="5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srgbClr val="626250"/>
                </a:solidFill>
                <a:latin typeface="+mj-lt"/>
                <a:cs typeface="Arial"/>
              </a:endParaRPr>
            </a:p>
          </p:txBody>
        </p:sp>
        <p:sp>
          <p:nvSpPr>
            <p:cNvPr id="90" name="Freeform 52"/>
            <p:cNvSpPr>
              <a:spLocks/>
            </p:cNvSpPr>
            <p:nvPr/>
          </p:nvSpPr>
          <p:spPr bwMode="auto">
            <a:xfrm>
              <a:off x="3359153" y="3700463"/>
              <a:ext cx="2419346" cy="935037"/>
            </a:xfrm>
            <a:custGeom>
              <a:avLst/>
              <a:gdLst>
                <a:gd name="T0" fmla="*/ 440 w 642"/>
                <a:gd name="T1" fmla="*/ 0 h 248"/>
                <a:gd name="T2" fmla="*/ 399 w 642"/>
                <a:gd name="T3" fmla="*/ 42 h 248"/>
                <a:gd name="T4" fmla="*/ 400 w 642"/>
                <a:gd name="T5" fmla="*/ 90 h 248"/>
                <a:gd name="T6" fmla="*/ 400 w 642"/>
                <a:gd name="T7" fmla="*/ 111 h 248"/>
                <a:gd name="T8" fmla="*/ 400 w 642"/>
                <a:gd name="T9" fmla="*/ 111 h 248"/>
                <a:gd name="T10" fmla="*/ 324 w 642"/>
                <a:gd name="T11" fmla="*/ 194 h 248"/>
                <a:gd name="T12" fmla="*/ 318 w 642"/>
                <a:gd name="T13" fmla="*/ 194 h 248"/>
                <a:gd name="T14" fmla="*/ 263 w 642"/>
                <a:gd name="T15" fmla="*/ 170 h 248"/>
                <a:gd name="T16" fmla="*/ 246 w 642"/>
                <a:gd name="T17" fmla="*/ 142 h 248"/>
                <a:gd name="T18" fmla="*/ 240 w 642"/>
                <a:gd name="T19" fmla="*/ 108 h 248"/>
                <a:gd name="T20" fmla="*/ 247 w 642"/>
                <a:gd name="T21" fmla="*/ 47 h 248"/>
                <a:gd name="T22" fmla="*/ 206 w 642"/>
                <a:gd name="T23" fmla="*/ 0 h 248"/>
                <a:gd name="T24" fmla="*/ 0 w 642"/>
                <a:gd name="T25" fmla="*/ 0 h 248"/>
                <a:gd name="T26" fmla="*/ 0 w 642"/>
                <a:gd name="T27" fmla="*/ 248 h 248"/>
                <a:gd name="T28" fmla="*/ 642 w 642"/>
                <a:gd name="T29" fmla="*/ 248 h 248"/>
                <a:gd name="T30" fmla="*/ 642 w 642"/>
                <a:gd name="T31" fmla="*/ 0 h 248"/>
                <a:gd name="T32" fmla="*/ 440 w 642"/>
                <a:gd name="T3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2" h="248">
                  <a:moveTo>
                    <a:pt x="440" y="0"/>
                  </a:moveTo>
                  <a:cubicBezTo>
                    <a:pt x="417" y="0"/>
                    <a:pt x="399" y="19"/>
                    <a:pt x="399" y="42"/>
                  </a:cubicBezTo>
                  <a:cubicBezTo>
                    <a:pt x="399" y="61"/>
                    <a:pt x="399" y="81"/>
                    <a:pt x="400" y="90"/>
                  </a:cubicBezTo>
                  <a:cubicBezTo>
                    <a:pt x="400" y="99"/>
                    <a:pt x="400" y="106"/>
                    <a:pt x="400" y="111"/>
                  </a:cubicBezTo>
                  <a:cubicBezTo>
                    <a:pt x="400" y="111"/>
                    <a:pt x="400" y="111"/>
                    <a:pt x="400" y="111"/>
                  </a:cubicBezTo>
                  <a:cubicBezTo>
                    <a:pt x="399" y="155"/>
                    <a:pt x="366" y="190"/>
                    <a:pt x="324" y="194"/>
                  </a:cubicBezTo>
                  <a:cubicBezTo>
                    <a:pt x="322" y="194"/>
                    <a:pt x="320" y="194"/>
                    <a:pt x="318" y="194"/>
                  </a:cubicBezTo>
                  <a:cubicBezTo>
                    <a:pt x="297" y="194"/>
                    <a:pt x="278" y="185"/>
                    <a:pt x="263" y="170"/>
                  </a:cubicBezTo>
                  <a:cubicBezTo>
                    <a:pt x="256" y="162"/>
                    <a:pt x="250" y="152"/>
                    <a:pt x="246" y="142"/>
                  </a:cubicBezTo>
                  <a:cubicBezTo>
                    <a:pt x="242" y="131"/>
                    <a:pt x="240" y="120"/>
                    <a:pt x="240" y="108"/>
                  </a:cubicBezTo>
                  <a:cubicBezTo>
                    <a:pt x="241" y="97"/>
                    <a:pt x="243" y="75"/>
                    <a:pt x="247" y="47"/>
                  </a:cubicBezTo>
                  <a:cubicBezTo>
                    <a:pt x="251" y="23"/>
                    <a:pt x="231" y="0"/>
                    <a:pt x="20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642" y="248"/>
                    <a:pt x="642" y="248"/>
                    <a:pt x="642" y="248"/>
                  </a:cubicBezTo>
                  <a:cubicBezTo>
                    <a:pt x="642" y="0"/>
                    <a:pt x="642" y="0"/>
                    <a:pt x="642" y="0"/>
                  </a:cubicBezTo>
                  <a:lnTo>
                    <a:pt x="4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srgbClr val="626250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540879" y="3402302"/>
            <a:ext cx="4320000" cy="505065"/>
          </a:xfrm>
          <a:prstGeom prst="rect">
            <a:avLst/>
          </a:prstGeom>
          <a:gradFill flip="none" rotWithShape="1">
            <a:gsLst>
              <a:gs pos="0">
                <a:srgbClr val="883470"/>
              </a:gs>
              <a:gs pos="85000">
                <a:schemeClr val="bg1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4513"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333" b="1" dirty="0">
                <a:solidFill>
                  <a:srgbClr val="FFFFFF"/>
                </a:solidFill>
                <a:latin typeface="+mj-lt"/>
                <a:cs typeface="Arial"/>
              </a:rPr>
              <a:t>Respiratory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7060363" y="3294833"/>
            <a:ext cx="720000" cy="720000"/>
            <a:chOff x="8546806" y="2240262"/>
            <a:chExt cx="642536" cy="642534"/>
          </a:xfrm>
        </p:grpSpPr>
        <p:sp>
          <p:nvSpPr>
            <p:cNvPr id="107" name="Oval 106"/>
            <p:cNvSpPr/>
            <p:nvPr/>
          </p:nvSpPr>
          <p:spPr>
            <a:xfrm flipH="1">
              <a:off x="8546806" y="2240262"/>
              <a:ext cx="642536" cy="642534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8608875" y="2302330"/>
              <a:ext cx="518399" cy="518399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sz="1333" dirty="0">
                <a:solidFill>
                  <a:prstClr val="white"/>
                </a:solidFill>
                <a:latin typeface="+mj-lt"/>
                <a:cs typeface="Arial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25E9ED57-CE6E-469E-AF4D-A8247F06AE56}"/>
              </a:ext>
            </a:extLst>
          </p:cNvPr>
          <p:cNvSpPr txBox="1"/>
          <p:nvPr/>
        </p:nvSpPr>
        <p:spPr>
          <a:xfrm>
            <a:off x="9493140" y="3393319"/>
            <a:ext cx="1505540" cy="5230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Pneumonitis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Pleuritis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Sarcoid-like granulomatosis</a:t>
            </a:r>
          </a:p>
        </p:txBody>
      </p:sp>
      <p:sp>
        <p:nvSpPr>
          <p:cNvPr id="71" name="Freeform 23"/>
          <p:cNvSpPr>
            <a:spLocks/>
          </p:cNvSpPr>
          <p:nvPr/>
        </p:nvSpPr>
        <p:spPr bwMode="auto">
          <a:xfrm>
            <a:off x="7221500" y="3478777"/>
            <a:ext cx="412976" cy="352116"/>
          </a:xfrm>
          <a:custGeom>
            <a:avLst/>
            <a:gdLst>
              <a:gd name="T0" fmla="*/ 111 w 158"/>
              <a:gd name="T1" fmla="*/ 14 h 137"/>
              <a:gd name="T2" fmla="*/ 92 w 158"/>
              <a:gd name="T3" fmla="*/ 64 h 137"/>
              <a:gd name="T4" fmla="*/ 88 w 158"/>
              <a:gd name="T5" fmla="*/ 62 h 137"/>
              <a:gd name="T6" fmla="*/ 85 w 158"/>
              <a:gd name="T7" fmla="*/ 55 h 137"/>
              <a:gd name="T8" fmla="*/ 85 w 158"/>
              <a:gd name="T9" fmla="*/ 54 h 137"/>
              <a:gd name="T10" fmla="*/ 85 w 158"/>
              <a:gd name="T11" fmla="*/ 0 h 137"/>
              <a:gd name="T12" fmla="*/ 72 w 158"/>
              <a:gd name="T13" fmla="*/ 0 h 137"/>
              <a:gd name="T14" fmla="*/ 72 w 158"/>
              <a:gd name="T15" fmla="*/ 54 h 137"/>
              <a:gd name="T16" fmla="*/ 72 w 158"/>
              <a:gd name="T17" fmla="*/ 55 h 137"/>
              <a:gd name="T18" fmla="*/ 69 w 158"/>
              <a:gd name="T19" fmla="*/ 62 h 137"/>
              <a:gd name="T20" fmla="*/ 66 w 158"/>
              <a:gd name="T21" fmla="*/ 64 h 137"/>
              <a:gd name="T22" fmla="*/ 47 w 158"/>
              <a:gd name="T23" fmla="*/ 14 h 137"/>
              <a:gd name="T24" fmla="*/ 0 w 158"/>
              <a:gd name="T25" fmla="*/ 87 h 137"/>
              <a:gd name="T26" fmla="*/ 37 w 158"/>
              <a:gd name="T27" fmla="*/ 137 h 137"/>
              <a:gd name="T28" fmla="*/ 66 w 158"/>
              <a:gd name="T29" fmla="*/ 99 h 137"/>
              <a:gd name="T30" fmla="*/ 66 w 158"/>
              <a:gd name="T31" fmla="*/ 78 h 137"/>
              <a:gd name="T32" fmla="*/ 78 w 158"/>
              <a:gd name="T33" fmla="*/ 72 h 137"/>
              <a:gd name="T34" fmla="*/ 92 w 158"/>
              <a:gd name="T35" fmla="*/ 78 h 137"/>
              <a:gd name="T36" fmla="*/ 92 w 158"/>
              <a:gd name="T37" fmla="*/ 99 h 137"/>
              <a:gd name="T38" fmla="*/ 121 w 158"/>
              <a:gd name="T39" fmla="*/ 137 h 137"/>
              <a:gd name="T40" fmla="*/ 158 w 158"/>
              <a:gd name="T41" fmla="*/ 87 h 137"/>
              <a:gd name="T42" fmla="*/ 111 w 158"/>
              <a:gd name="T43" fmla="*/ 14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8" h="137">
                <a:moveTo>
                  <a:pt x="111" y="14"/>
                </a:moveTo>
                <a:cubicBezTo>
                  <a:pt x="97" y="14"/>
                  <a:pt x="93" y="40"/>
                  <a:pt x="92" y="64"/>
                </a:cubicBezTo>
                <a:cubicBezTo>
                  <a:pt x="91" y="64"/>
                  <a:pt x="89" y="63"/>
                  <a:pt x="88" y="62"/>
                </a:cubicBezTo>
                <a:cubicBezTo>
                  <a:pt x="86" y="60"/>
                  <a:pt x="85" y="56"/>
                  <a:pt x="85" y="55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0"/>
                  <a:pt x="85" y="0"/>
                  <a:pt x="85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2" y="55"/>
                  <a:pt x="72" y="55"/>
                </a:cubicBezTo>
                <a:cubicBezTo>
                  <a:pt x="72" y="55"/>
                  <a:pt x="72" y="59"/>
                  <a:pt x="69" y="62"/>
                </a:cubicBezTo>
                <a:cubicBezTo>
                  <a:pt x="68" y="63"/>
                  <a:pt x="67" y="64"/>
                  <a:pt x="66" y="64"/>
                </a:cubicBezTo>
                <a:cubicBezTo>
                  <a:pt x="65" y="40"/>
                  <a:pt x="61" y="14"/>
                  <a:pt x="47" y="14"/>
                </a:cubicBezTo>
                <a:cubicBezTo>
                  <a:pt x="27" y="14"/>
                  <a:pt x="0" y="42"/>
                  <a:pt x="0" y="87"/>
                </a:cubicBezTo>
                <a:cubicBezTo>
                  <a:pt x="0" y="132"/>
                  <a:pt x="20" y="137"/>
                  <a:pt x="37" y="137"/>
                </a:cubicBezTo>
                <a:cubicBezTo>
                  <a:pt x="54" y="137"/>
                  <a:pt x="66" y="126"/>
                  <a:pt x="66" y="99"/>
                </a:cubicBezTo>
                <a:cubicBezTo>
                  <a:pt x="66" y="95"/>
                  <a:pt x="67" y="87"/>
                  <a:pt x="66" y="78"/>
                </a:cubicBezTo>
                <a:cubicBezTo>
                  <a:pt x="72" y="77"/>
                  <a:pt x="76" y="74"/>
                  <a:pt x="78" y="72"/>
                </a:cubicBezTo>
                <a:cubicBezTo>
                  <a:pt x="81" y="75"/>
                  <a:pt x="85" y="77"/>
                  <a:pt x="92" y="78"/>
                </a:cubicBezTo>
                <a:cubicBezTo>
                  <a:pt x="92" y="87"/>
                  <a:pt x="92" y="95"/>
                  <a:pt x="92" y="99"/>
                </a:cubicBezTo>
                <a:cubicBezTo>
                  <a:pt x="92" y="126"/>
                  <a:pt x="104" y="137"/>
                  <a:pt x="121" y="137"/>
                </a:cubicBezTo>
                <a:cubicBezTo>
                  <a:pt x="138" y="137"/>
                  <a:pt x="158" y="132"/>
                  <a:pt x="158" y="87"/>
                </a:cubicBezTo>
                <a:cubicBezTo>
                  <a:pt x="158" y="42"/>
                  <a:pt x="132" y="14"/>
                  <a:pt x="111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333" dirty="0">
              <a:solidFill>
                <a:srgbClr val="626250"/>
              </a:solidFill>
              <a:latin typeface="+mj-lt"/>
              <a:cs typeface="Arial"/>
            </a:endParaRPr>
          </a:p>
        </p:txBody>
      </p:sp>
      <p:cxnSp>
        <p:nvCxnSpPr>
          <p:cNvPr id="176" name="Straight Connector 175"/>
          <p:cNvCxnSpPr/>
          <p:nvPr/>
        </p:nvCxnSpPr>
        <p:spPr>
          <a:xfrm flipH="1">
            <a:off x="5111871" y="5115503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H="1" flipV="1">
            <a:off x="5373831" y="5115504"/>
            <a:ext cx="532568" cy="77371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5170014" y="4193604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H="1">
            <a:off x="5431975" y="3647762"/>
            <a:ext cx="552023" cy="545844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>
            <a:off x="6415791" y="5613101"/>
            <a:ext cx="768000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6894370" y="4574728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6239435" y="3530573"/>
            <a:ext cx="660645" cy="1044156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>
            <a:off x="5163576" y="3382821"/>
            <a:ext cx="768000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H="1">
            <a:off x="5161268" y="2487751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 flipV="1">
            <a:off x="5423229" y="2487753"/>
            <a:ext cx="632891" cy="219852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H="1">
            <a:off x="5162204" y="1654652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>
            <a:off x="5407036" y="1488142"/>
            <a:ext cx="582747" cy="166511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>
            <a:off x="6914627" y="3626572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6239435" y="2550196"/>
            <a:ext cx="675192" cy="1076377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H="1">
            <a:off x="6894370" y="2731043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6096119" y="2038527"/>
            <a:ext cx="793035" cy="692516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6905296" y="1589647"/>
            <a:ext cx="262333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6096120" y="1299319"/>
            <a:ext cx="803961" cy="290328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5215997" y="5974389"/>
            <a:ext cx="768000" cy="0"/>
          </a:xfrm>
          <a:prstGeom prst="line">
            <a:avLst/>
          </a:prstGeom>
          <a:ln cap="rnd">
            <a:solidFill>
              <a:schemeClr val="tx2">
                <a:lumMod val="5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10770148" y="1318371"/>
            <a:ext cx="1339349" cy="52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Meningitis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Encephalitis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Myasthenia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0451342" y="5352773"/>
            <a:ext cx="1718476" cy="52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Vitiligo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DRESS</a:t>
            </a:r>
          </a:p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Stevens Johnson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2457551" y="1452221"/>
            <a:ext cx="1213655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Blepharitis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Retinitis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637587" y="5717597"/>
            <a:ext cx="2033619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Neutropenia</a:t>
            </a:r>
          </a:p>
          <a:p>
            <a:pPr algn="r" defTabSz="1219170" eaLnBrk="0" fontAlgn="base" hangingPunct="0">
              <a:spcAft>
                <a:spcPct val="0"/>
              </a:spcAft>
              <a:defRPr/>
            </a:pPr>
            <a:r>
              <a:rPr lang="en-GB" sz="933" b="1" dirty="0">
                <a:solidFill>
                  <a:srgbClr val="969696">
                    <a:lumMod val="50000"/>
                  </a:srgbClr>
                </a:solidFill>
                <a:latin typeface="+mj-lt"/>
                <a:cs typeface="Arial"/>
              </a:rPr>
              <a:t>Haemophilia</a:t>
            </a:r>
          </a:p>
        </p:txBody>
      </p:sp>
    </p:spTree>
    <p:extLst>
      <p:ext uri="{BB962C8B-B14F-4D97-AF65-F5344CB8AC3E}">
        <p14:creationId xmlns:p14="http://schemas.microsoft.com/office/powerpoint/2010/main" val="5269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12224" y="5229200"/>
            <a:ext cx="2376264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240" y="1403493"/>
            <a:ext cx="8563068" cy="47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4608" y="584525"/>
            <a:ext cx="9040486" cy="566737"/>
          </a:xfrm>
        </p:spPr>
        <p:txBody>
          <a:bodyPr anchor="t">
            <a:noAutofit/>
          </a:bodyPr>
          <a:lstStyle/>
          <a:p>
            <a:pPr algn="ctr">
              <a:spcAft>
                <a:spcPts val="604"/>
              </a:spcAft>
            </a:pPr>
            <a:r>
              <a:rPr lang="en-US" sz="2400" dirty="0">
                <a:cs typeface="Arial" panose="020B0604020202020204" pitchFamily="34" charset="0"/>
              </a:rPr>
              <a:t>Anti-PD1 </a:t>
            </a:r>
            <a:r>
              <a:rPr lang="en-US" sz="2400" dirty="0" err="1">
                <a:cs typeface="Arial" panose="020B0604020202020204" pitchFamily="34" charset="0"/>
              </a:rPr>
              <a:t>Nivolumab</a:t>
            </a:r>
            <a:r>
              <a:rPr lang="en-US" sz="2400" dirty="0">
                <a:cs typeface="Arial" panose="020B0604020202020204" pitchFamily="34" charset="0"/>
              </a:rPr>
              <a:t> Pooled Safety Analysis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Time to Onset of Select Treatment-related AEs (Any Grade; N = 474)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5308" y="6299447"/>
            <a:ext cx="175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latin typeface="Arial Narrow"/>
                <a:ea typeface="+mn-ea"/>
                <a:cs typeface="Arial Narrow"/>
              </a:rPr>
              <a:t>Weber J et al JCO 2017</a:t>
            </a:r>
          </a:p>
        </p:txBody>
      </p:sp>
    </p:spTree>
    <p:extLst>
      <p:ext uri="{BB962C8B-B14F-4D97-AF65-F5344CB8AC3E}">
        <p14:creationId xmlns:p14="http://schemas.microsoft.com/office/powerpoint/2010/main" val="7299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1" t="10880"/>
          <a:stretch/>
        </p:blipFill>
        <p:spPr bwMode="auto">
          <a:xfrm>
            <a:off x="2491885" y="1998112"/>
            <a:ext cx="7888714" cy="328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61784" y="587394"/>
            <a:ext cx="9400257" cy="13220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C606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Anti-PD1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Nivolumab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Pooled Safety Analysis </a:t>
            </a:r>
          </a:p>
          <a:p>
            <a:pPr algn="ctr"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Kinetics of Onset and Resolution of Immune-related AEs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61977" y="1724815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Incidence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66533" y="6225506"/>
            <a:ext cx="175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latin typeface="Arial Narrow"/>
                <a:ea typeface="+mn-ea"/>
                <a:cs typeface="Arial Narrow"/>
              </a:rPr>
              <a:t>Weber J et al JCO 2017</a:t>
            </a:r>
          </a:p>
        </p:txBody>
      </p:sp>
    </p:spTree>
    <p:extLst>
      <p:ext uri="{BB962C8B-B14F-4D97-AF65-F5344CB8AC3E}">
        <p14:creationId xmlns:p14="http://schemas.microsoft.com/office/powerpoint/2010/main" val="118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2224" y="5229200"/>
            <a:ext cx="2376264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>
            <a:off x="3835400" y="1861891"/>
            <a:ext cx="4973638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5"/>
          <p:cNvSpPr>
            <a:spLocks noChangeArrowheads="1"/>
          </p:cNvSpPr>
          <p:nvPr/>
        </p:nvSpPr>
        <p:spPr bwMode="auto">
          <a:xfrm>
            <a:off x="4283078" y="1825380"/>
            <a:ext cx="73025" cy="73025"/>
          </a:xfrm>
          <a:prstGeom prst="ellips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>
            <a:off x="3895728" y="2541588"/>
            <a:ext cx="4348163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4448178" y="2503490"/>
            <a:ext cx="73025" cy="73025"/>
          </a:xfrm>
          <a:prstGeom prst="ellips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 flipH="1">
            <a:off x="4070353" y="3221039"/>
            <a:ext cx="1285875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3"/>
          <p:cNvSpPr>
            <a:spLocks noChangeArrowheads="1"/>
          </p:cNvSpPr>
          <p:nvPr/>
        </p:nvSpPr>
        <p:spPr bwMode="auto">
          <a:xfrm>
            <a:off x="4879978" y="3182941"/>
            <a:ext cx="73025" cy="73025"/>
          </a:xfrm>
          <a:prstGeom prst="ellips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>
            <a:off x="3997328" y="3900488"/>
            <a:ext cx="4170363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Oval 27"/>
          <p:cNvSpPr>
            <a:spLocks noChangeArrowheads="1"/>
          </p:cNvSpPr>
          <p:nvPr/>
        </p:nvSpPr>
        <p:spPr bwMode="auto">
          <a:xfrm>
            <a:off x="4448178" y="3862390"/>
            <a:ext cx="73025" cy="73025"/>
          </a:xfrm>
          <a:prstGeom prst="ellips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Line 30"/>
          <p:cNvSpPr>
            <a:spLocks noChangeShapeType="1"/>
          </p:cNvSpPr>
          <p:nvPr/>
        </p:nvSpPr>
        <p:spPr bwMode="auto">
          <a:xfrm flipH="1">
            <a:off x="4152903" y="4581525"/>
            <a:ext cx="517525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Line 33"/>
          <p:cNvSpPr>
            <a:spLocks noChangeShapeType="1"/>
          </p:cNvSpPr>
          <p:nvPr/>
        </p:nvSpPr>
        <p:spPr bwMode="auto">
          <a:xfrm flipH="1">
            <a:off x="4102100" y="5260975"/>
            <a:ext cx="1854200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Oval 34"/>
          <p:cNvSpPr>
            <a:spLocks noChangeArrowheads="1"/>
          </p:cNvSpPr>
          <p:nvPr/>
        </p:nvSpPr>
        <p:spPr bwMode="auto">
          <a:xfrm>
            <a:off x="4806952" y="5222878"/>
            <a:ext cx="73025" cy="73025"/>
          </a:xfrm>
          <a:prstGeom prst="ellips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3924303" y="2201863"/>
            <a:ext cx="4506913" cy="0"/>
          </a:xfrm>
          <a:prstGeom prst="lin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5534028" y="2163766"/>
            <a:ext cx="73025" cy="73025"/>
          </a:xfrm>
          <a:prstGeom prst="ellips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4987925" y="2881313"/>
            <a:ext cx="4002088" cy="0"/>
          </a:xfrm>
          <a:prstGeom prst="lin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6162678" y="2843215"/>
            <a:ext cx="73025" cy="73025"/>
          </a:xfrm>
          <a:prstGeom prst="ellips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5546728" y="3560763"/>
            <a:ext cx="1719263" cy="0"/>
          </a:xfrm>
          <a:prstGeom prst="lin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6372228" y="3522666"/>
            <a:ext cx="73025" cy="73025"/>
          </a:xfrm>
          <a:prstGeom prst="ellips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Line 28"/>
          <p:cNvSpPr>
            <a:spLocks noChangeShapeType="1"/>
          </p:cNvSpPr>
          <p:nvPr/>
        </p:nvSpPr>
        <p:spPr bwMode="auto">
          <a:xfrm flipH="1">
            <a:off x="3981450" y="4241800"/>
            <a:ext cx="2120900" cy="0"/>
          </a:xfrm>
          <a:prstGeom prst="lin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Oval 29"/>
          <p:cNvSpPr>
            <a:spLocks noChangeArrowheads="1"/>
          </p:cNvSpPr>
          <p:nvPr/>
        </p:nvSpPr>
        <p:spPr bwMode="auto">
          <a:xfrm>
            <a:off x="5057778" y="4203702"/>
            <a:ext cx="73025" cy="73025"/>
          </a:xfrm>
          <a:prstGeom prst="ellips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Oval 31"/>
          <p:cNvSpPr>
            <a:spLocks noChangeArrowheads="1"/>
          </p:cNvSpPr>
          <p:nvPr/>
        </p:nvSpPr>
        <p:spPr bwMode="auto">
          <a:xfrm>
            <a:off x="4117976" y="4543427"/>
            <a:ext cx="73025" cy="73025"/>
          </a:xfrm>
          <a:prstGeom prst="ellips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Oval 32"/>
          <p:cNvSpPr>
            <a:spLocks noChangeArrowheads="1"/>
          </p:cNvSpPr>
          <p:nvPr/>
        </p:nvSpPr>
        <p:spPr bwMode="auto">
          <a:xfrm>
            <a:off x="4387853" y="4883153"/>
            <a:ext cx="73025" cy="73025"/>
          </a:xfrm>
          <a:prstGeom prst="ellips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Oval 35"/>
          <p:cNvSpPr>
            <a:spLocks noChangeArrowheads="1"/>
          </p:cNvSpPr>
          <p:nvPr/>
        </p:nvSpPr>
        <p:spPr bwMode="auto">
          <a:xfrm>
            <a:off x="8393116" y="5562602"/>
            <a:ext cx="73025" cy="73025"/>
          </a:xfrm>
          <a:prstGeom prst="ellipse">
            <a:avLst/>
          </a:prstGeom>
          <a:noFill/>
          <a:ln w="19050" cap="flat">
            <a:solidFill>
              <a:srgbClr val="0065A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2070102" y="1767779"/>
          <a:ext cx="1736423" cy="4303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64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(n=18)</a:t>
                      </a:r>
                      <a:endParaRPr lang="en-US" sz="1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65A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 (n=5)</a:t>
                      </a:r>
                      <a:endParaRPr lang="en-US" sz="1300" dirty="0">
                        <a:solidFill>
                          <a:srgbClr val="0065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 (n=46)</a:t>
                      </a:r>
                      <a:endParaRPr lang="en-US" sz="1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65A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 (n=7)</a:t>
                      </a:r>
                      <a:endParaRPr lang="en-US" sz="1300" dirty="0">
                        <a:solidFill>
                          <a:srgbClr val="0065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(n=15)</a:t>
                      </a:r>
                      <a:endParaRPr lang="en-US" sz="1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65A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(n=2)</a:t>
                      </a:r>
                      <a:endParaRPr lang="en-US" sz="1300" dirty="0">
                        <a:solidFill>
                          <a:srgbClr val="0065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Hepatic (n=60)</a:t>
                      </a:r>
                      <a:endParaRPr lang="en-US" sz="1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65A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Hepatic (n=8)</a:t>
                      </a:r>
                      <a:endParaRPr lang="en-US" sz="1300" dirty="0">
                        <a:solidFill>
                          <a:srgbClr val="0065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Pulmonary (n=3)</a:t>
                      </a:r>
                      <a:endParaRPr lang="en-US" sz="1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65A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Pulmonary (n=1)</a:t>
                      </a:r>
                      <a:endParaRPr lang="en-US" sz="1300" dirty="0">
                        <a:solidFill>
                          <a:srgbClr val="0065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(n=6)</a:t>
                      </a:r>
                      <a:endParaRPr lang="en-US" sz="1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91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kern="1200" dirty="0">
                          <a:solidFill>
                            <a:srgbClr val="0065A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(n=1)</a:t>
                      </a:r>
                      <a:endParaRPr lang="en-US" sz="1300" dirty="0">
                        <a:solidFill>
                          <a:srgbClr val="0065A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037" name="Group 1036"/>
          <p:cNvGrpSpPr/>
          <p:nvPr/>
        </p:nvGrpSpPr>
        <p:grpSpPr>
          <a:xfrm>
            <a:off x="3324500" y="1754191"/>
            <a:ext cx="6110115" cy="4375143"/>
            <a:chOff x="1800497" y="1754188"/>
            <a:chExt cx="6110115" cy="4375143"/>
          </a:xfrm>
        </p:grpSpPr>
        <p:grpSp>
          <p:nvGrpSpPr>
            <p:cNvPr id="1034" name="Group 1033"/>
            <p:cNvGrpSpPr/>
            <p:nvPr/>
          </p:nvGrpSpPr>
          <p:grpSpPr>
            <a:xfrm>
              <a:off x="2230438" y="1754188"/>
              <a:ext cx="5505450" cy="4148137"/>
              <a:chOff x="2230438" y="1754188"/>
              <a:chExt cx="5505450" cy="4148137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2289175" y="1754188"/>
                <a:ext cx="5446713" cy="4081462"/>
              </a:xfrm>
              <a:custGeom>
                <a:avLst/>
                <a:gdLst>
                  <a:gd name="T0" fmla="*/ 0 w 3431"/>
                  <a:gd name="T1" fmla="*/ 0 h 2571"/>
                  <a:gd name="T2" fmla="*/ 0 w 3431"/>
                  <a:gd name="T3" fmla="*/ 2571 h 2571"/>
                  <a:gd name="T4" fmla="*/ 3431 w 3431"/>
                  <a:gd name="T5" fmla="*/ 2571 h 2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31" h="2571">
                    <a:moveTo>
                      <a:pt x="0" y="0"/>
                    </a:moveTo>
                    <a:lnTo>
                      <a:pt x="0" y="2571"/>
                    </a:lnTo>
                    <a:lnTo>
                      <a:pt x="3431" y="257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3194050" y="58388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V="1">
                <a:off x="2289175" y="58388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V="1">
                <a:off x="4102100" y="58388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V="1">
                <a:off x="5010150" y="58388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 flipV="1">
                <a:off x="5919788" y="58388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V="1">
                <a:off x="6827838" y="58388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V="1">
                <a:off x="7735888" y="58388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rot="16200000" flipV="1">
                <a:off x="2262188" y="233362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 rot="16200000" flipV="1">
                <a:off x="2262188" y="3027680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 rot="16200000" flipV="1">
                <a:off x="2262188" y="372173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 rot="16200000" flipV="1">
                <a:off x="2262188" y="4415790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rot="16200000" flipV="1">
                <a:off x="2262188" y="5109845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 rot="16200000" flipV="1">
                <a:off x="2262188" y="5803900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6" name="Group 1035"/>
            <p:cNvGrpSpPr/>
            <p:nvPr/>
          </p:nvGrpSpPr>
          <p:grpSpPr>
            <a:xfrm>
              <a:off x="1800497" y="5913887"/>
              <a:ext cx="6110115" cy="215444"/>
              <a:chOff x="1800497" y="5913887"/>
              <a:chExt cx="6110115" cy="21544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2127065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dirty="0"/>
                  <a:t>0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3035365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dirty="0"/>
                  <a:t>10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943665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dirty="0"/>
                  <a:t>20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851965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dirty="0"/>
                  <a:t>30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60265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dirty="0"/>
                  <a:t>40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668565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dirty="0"/>
                  <a:t>50</a:t>
                </a: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576866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dirty="0"/>
                  <a:t>60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1800497" y="5913887"/>
                <a:ext cx="333746" cy="215444"/>
              </a:xfrm>
              <a:prstGeom prst="rect">
                <a:avLst/>
              </a:prstGeom>
            </p:spPr>
            <p:txBody>
              <a:bodyPr wrap="none" anchor="ctr">
                <a:noAutofit/>
              </a:bodyPr>
              <a:lstStyle/>
              <a:p>
                <a:pPr algn="ctr"/>
                <a:r>
                  <a:rPr lang="en-US" sz="1000" b="1" dirty="0"/>
                  <a:t>Weeks</a:t>
                </a:r>
              </a:p>
            </p:txBody>
          </p:sp>
        </p:grpSp>
      </p:grpSp>
      <p:sp>
        <p:nvSpPr>
          <p:cNvPr id="1042" name="TextBox 1041"/>
          <p:cNvSpPr txBox="1"/>
          <p:nvPr/>
        </p:nvSpPr>
        <p:spPr>
          <a:xfrm>
            <a:off x="3871548" y="1668452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5.6 (0.1 – 55.0)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111265" y="1931212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rgbClr val="0065A4"/>
                </a:solidFill>
              </a:rPr>
              <a:t>19.4 (1.3 – 50.9)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29804" y="2347859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7.4 (1.0 – 48.9)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744311" y="2610618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rgbClr val="0065A4"/>
                </a:solidFill>
              </a:rPr>
              <a:t>26.3 (13.1 – 57.0)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460632" y="2950321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12.1 (2.9 – 17.0)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55324" y="3290024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rgbClr val="0065A4"/>
                </a:solidFill>
              </a:rPr>
              <a:t>28.6 (19.1 – 38.1)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029804" y="3706671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7.4 (2.1 – 48.0)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36478" y="3969430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rgbClr val="0065A4"/>
                </a:solidFill>
              </a:rPr>
              <a:t>14.1 (1.9 – 25.1)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730876" y="4386076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3.7 (3.7 – 9.4)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68260" y="4725779"/>
            <a:ext cx="9144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rgbClr val="0065A4"/>
                </a:solidFill>
              </a:rPr>
              <a:t>6.7 (6.7 – 6.7)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81484" y="4988540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chemeClr val="accent6">
                    <a:lumMod val="75000"/>
                  </a:schemeClr>
                </a:solidFill>
              </a:rPr>
              <a:t>11.3 (3.3 – 23.7)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986348" y="5328241"/>
            <a:ext cx="9144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fontAlgn="t"/>
            <a:r>
              <a:rPr lang="en-US" sz="1000" b="1" dirty="0">
                <a:solidFill>
                  <a:srgbClr val="0065A4"/>
                </a:solidFill>
              </a:rPr>
              <a:t>50.9 (50.9 – 50.9)</a:t>
            </a:r>
          </a:p>
        </p:txBody>
      </p:sp>
      <p:sp>
        <p:nvSpPr>
          <p:cNvPr id="78" name="Line 14"/>
          <p:cNvSpPr>
            <a:spLocks noChangeShapeType="1"/>
          </p:cNvSpPr>
          <p:nvPr/>
        </p:nvSpPr>
        <p:spPr bwMode="auto">
          <a:xfrm rot="16200000" flipH="1">
            <a:off x="3798824" y="1861891"/>
            <a:ext cx="73152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Line 14"/>
          <p:cNvSpPr>
            <a:spLocks noChangeShapeType="1"/>
          </p:cNvSpPr>
          <p:nvPr/>
        </p:nvSpPr>
        <p:spPr bwMode="auto">
          <a:xfrm rot="16200000" flipH="1">
            <a:off x="8772462" y="1861891"/>
            <a:ext cx="73152" cy="0"/>
          </a:xfrm>
          <a:prstGeom prst="line">
            <a:avLst/>
          </a:prstGeom>
          <a:noFill/>
          <a:ln w="19050" cap="flat">
            <a:solidFill>
              <a:srgbClr val="E36D2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3" name="Group 1042"/>
          <p:cNvGrpSpPr/>
          <p:nvPr/>
        </p:nvGrpSpPr>
        <p:grpSpPr>
          <a:xfrm>
            <a:off x="3921960" y="2165316"/>
            <a:ext cx="4511442" cy="73152"/>
            <a:chOff x="2311400" y="2132856"/>
            <a:chExt cx="4973638" cy="73152"/>
          </a:xfrm>
        </p:grpSpPr>
        <p:sp>
          <p:nvSpPr>
            <p:cNvPr id="80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95725" y="2505596"/>
            <a:ext cx="4352544" cy="73152"/>
            <a:chOff x="2311400" y="2132856"/>
            <a:chExt cx="4973638" cy="73152"/>
          </a:xfrm>
        </p:grpSpPr>
        <p:sp>
          <p:nvSpPr>
            <p:cNvPr id="84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987925" y="2846587"/>
            <a:ext cx="3995928" cy="73152"/>
            <a:chOff x="2311400" y="2132856"/>
            <a:chExt cx="4973638" cy="73152"/>
          </a:xfrm>
        </p:grpSpPr>
        <p:sp>
          <p:nvSpPr>
            <p:cNvPr id="87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070350" y="3184401"/>
            <a:ext cx="1280160" cy="73152"/>
            <a:chOff x="2311400" y="2132856"/>
            <a:chExt cx="4973638" cy="73152"/>
          </a:xfrm>
        </p:grpSpPr>
        <p:sp>
          <p:nvSpPr>
            <p:cNvPr id="90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546725" y="3525391"/>
            <a:ext cx="1719072" cy="73152"/>
            <a:chOff x="2311400" y="2132856"/>
            <a:chExt cx="4973638" cy="73152"/>
          </a:xfrm>
        </p:grpSpPr>
        <p:sp>
          <p:nvSpPr>
            <p:cNvPr id="93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994150" y="3863205"/>
            <a:ext cx="4169664" cy="73152"/>
            <a:chOff x="2311400" y="2132856"/>
            <a:chExt cx="4973638" cy="73152"/>
          </a:xfrm>
        </p:grpSpPr>
        <p:sp>
          <p:nvSpPr>
            <p:cNvPr id="96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984116" y="4204968"/>
            <a:ext cx="2121408" cy="73152"/>
            <a:chOff x="2311400" y="2132856"/>
            <a:chExt cx="4973638" cy="73152"/>
          </a:xfrm>
        </p:grpSpPr>
        <p:sp>
          <p:nvSpPr>
            <p:cNvPr id="99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0065A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154592" y="4544929"/>
            <a:ext cx="518409" cy="73152"/>
            <a:chOff x="2311400" y="2132856"/>
            <a:chExt cx="4973638" cy="73152"/>
          </a:xfrm>
        </p:grpSpPr>
        <p:sp>
          <p:nvSpPr>
            <p:cNvPr id="102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110291" y="5223752"/>
            <a:ext cx="1845032" cy="73152"/>
            <a:chOff x="2311400" y="2132856"/>
            <a:chExt cx="4973638" cy="73152"/>
          </a:xfrm>
        </p:grpSpPr>
        <p:sp>
          <p:nvSpPr>
            <p:cNvPr id="108" name="Line 14"/>
            <p:cNvSpPr>
              <a:spLocks noChangeShapeType="1"/>
            </p:cNvSpPr>
            <p:nvPr/>
          </p:nvSpPr>
          <p:spPr bwMode="auto">
            <a:xfrm rot="16200000" flipH="1">
              <a:off x="2274824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4"/>
            <p:cNvSpPr>
              <a:spLocks noChangeShapeType="1"/>
            </p:cNvSpPr>
            <p:nvPr/>
          </p:nvSpPr>
          <p:spPr bwMode="auto">
            <a:xfrm rot="16200000" flipH="1">
              <a:off x="7248462" y="2169432"/>
              <a:ext cx="73152" cy="0"/>
            </a:xfrm>
            <a:prstGeom prst="line">
              <a:avLst/>
            </a:prstGeom>
            <a:noFill/>
            <a:ln w="19050" cap="flat">
              <a:solidFill>
                <a:srgbClr val="E36D2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34400" y="4463024"/>
            <a:ext cx="1039578" cy="276999"/>
            <a:chOff x="4080017" y="1207435"/>
            <a:chExt cx="1039578" cy="276999"/>
          </a:xfrm>
        </p:grpSpPr>
        <p:grpSp>
          <p:nvGrpSpPr>
            <p:cNvPr id="105" name="Group 104"/>
            <p:cNvGrpSpPr/>
            <p:nvPr/>
          </p:nvGrpSpPr>
          <p:grpSpPr>
            <a:xfrm>
              <a:off x="4080017" y="1293969"/>
              <a:ext cx="182880" cy="73152"/>
              <a:chOff x="4480560" y="1186601"/>
              <a:chExt cx="182880" cy="73152"/>
            </a:xfrm>
          </p:grpSpPr>
          <p:sp>
            <p:nvSpPr>
              <p:cNvPr id="110" name="Line 173"/>
              <p:cNvSpPr>
                <a:spLocks noChangeShapeType="1"/>
              </p:cNvSpPr>
              <p:nvPr/>
            </p:nvSpPr>
            <p:spPr bwMode="auto">
              <a:xfrm>
                <a:off x="4480560" y="1223177"/>
                <a:ext cx="182880" cy="0"/>
              </a:xfrm>
              <a:prstGeom prst="line">
                <a:avLst/>
              </a:prstGeom>
              <a:noFill/>
              <a:ln w="15875" cap="flat">
                <a:solidFill>
                  <a:srgbClr val="ED6B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4535424" y="1186601"/>
                <a:ext cx="73152" cy="73152"/>
              </a:xfrm>
              <a:prstGeom prst="ellipse">
                <a:avLst/>
              </a:prstGeom>
              <a:noFill/>
              <a:ln w="12700" cap="flat">
                <a:solidFill>
                  <a:srgbClr val="ED6B5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>
              <a:off x="4280678" y="1207435"/>
              <a:ext cx="838917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i="0" dirty="0"/>
                <a:t>NIVO+IPI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34400" y="4782316"/>
            <a:ext cx="749444" cy="276999"/>
            <a:chOff x="4092130" y="1392072"/>
            <a:chExt cx="749444" cy="276999"/>
          </a:xfrm>
        </p:grpSpPr>
        <p:grpSp>
          <p:nvGrpSpPr>
            <p:cNvPr id="113" name="Group 112"/>
            <p:cNvGrpSpPr/>
            <p:nvPr/>
          </p:nvGrpSpPr>
          <p:grpSpPr>
            <a:xfrm>
              <a:off x="4092130" y="1478606"/>
              <a:ext cx="182880" cy="73152"/>
              <a:chOff x="4492673" y="1317819"/>
              <a:chExt cx="182880" cy="73152"/>
            </a:xfrm>
          </p:grpSpPr>
          <p:sp>
            <p:nvSpPr>
              <p:cNvPr id="116" name="Line 172"/>
              <p:cNvSpPr>
                <a:spLocks noChangeShapeType="1"/>
              </p:cNvSpPr>
              <p:nvPr/>
            </p:nvSpPr>
            <p:spPr bwMode="auto">
              <a:xfrm>
                <a:off x="4492673" y="1354395"/>
                <a:ext cx="182880" cy="0"/>
              </a:xfrm>
              <a:prstGeom prst="line">
                <a:avLst/>
              </a:prstGeom>
              <a:noFill/>
              <a:ln w="15875" cap="flat">
                <a:solidFill>
                  <a:srgbClr val="0065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  <p:sp>
            <p:nvSpPr>
              <p:cNvPr id="117" name="Oval 116"/>
              <p:cNvSpPr>
                <a:spLocks noChangeArrowheads="1"/>
              </p:cNvSpPr>
              <p:nvPr/>
            </p:nvSpPr>
            <p:spPr bwMode="auto">
              <a:xfrm>
                <a:off x="4547537" y="1317819"/>
                <a:ext cx="73152" cy="73152"/>
              </a:xfrm>
              <a:prstGeom prst="ellipse">
                <a:avLst/>
              </a:prstGeom>
              <a:noFill/>
              <a:ln w="12700" cap="flat">
                <a:solidFill>
                  <a:srgbClr val="0065A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i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 sz="1200"/>
              </a:p>
            </p:txBody>
          </p:sp>
        </p:grpSp>
        <p:sp>
          <p:nvSpPr>
            <p:cNvPr id="115" name="Rectangle 114"/>
            <p:cNvSpPr/>
            <p:nvPr/>
          </p:nvSpPr>
          <p:spPr>
            <a:xfrm>
              <a:off x="4280678" y="1392072"/>
              <a:ext cx="5608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i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1200" b="1" i="0" dirty="0"/>
                <a:t>NIVO</a:t>
              </a:r>
            </a:p>
          </p:txBody>
        </p:sp>
      </p:grpSp>
      <p:sp>
        <p:nvSpPr>
          <p:cNvPr id="118" name="Title 1"/>
          <p:cNvSpPr txBox="1">
            <a:spLocks/>
          </p:cNvSpPr>
          <p:nvPr/>
        </p:nvSpPr>
        <p:spPr bwMode="auto">
          <a:xfrm>
            <a:off x="1942063" y="1"/>
            <a:ext cx="8326922" cy="108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B0F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dirty="0">
                <a:solidFill>
                  <a:srgbClr val="5C163E"/>
                </a:solidFill>
                <a:latin typeface="+mj-lt"/>
              </a:rPr>
              <a:t>Checkmate 067: Safety</a:t>
            </a:r>
          </a:p>
          <a:p>
            <a:pPr algn="ctr"/>
            <a:r>
              <a:rPr lang="en-US" sz="2800" dirty="0">
                <a:solidFill>
                  <a:srgbClr val="5C163E"/>
                </a:solidFill>
                <a:latin typeface="+mj-lt"/>
              </a:rPr>
              <a:t>Onset Grade 3–4 Treatment-Related Select AEs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801423" y="6314836"/>
            <a:ext cx="180988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F307D"/>
                </a:solidFill>
              </a:rPr>
              <a:t>Larkin J et al ECC 2015</a:t>
            </a:r>
          </a:p>
        </p:txBody>
      </p:sp>
    </p:spTree>
    <p:extLst>
      <p:ext uri="{BB962C8B-B14F-4D97-AF65-F5344CB8AC3E}">
        <p14:creationId xmlns:p14="http://schemas.microsoft.com/office/powerpoint/2010/main" val="51436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12224" y="5229200"/>
            <a:ext cx="2376264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52613" y="2302933"/>
          <a:ext cx="8534399" cy="29362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250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87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93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393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organ categories impacted,</a:t>
                      </a:r>
                      <a:r>
                        <a:rPr lang="en-US" sz="2100" b="1" baseline="0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100" b="1" baseline="0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r>
                        <a:rPr lang="en-US" sz="2100" b="1" baseline="30000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treated patients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F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F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F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77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02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</a:t>
                      </a:r>
                      <a:r>
                        <a:rPr lang="en-US" sz="2100" b="1" baseline="0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+IPI</a:t>
                      </a:r>
                    </a:p>
                    <a:p>
                      <a:pPr algn="ctr"/>
                      <a:r>
                        <a:rPr lang="en-US" sz="2100" b="1" baseline="0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(N=313)</a:t>
                      </a:r>
                      <a:endParaRPr lang="en-US" sz="2100" b="1" dirty="0">
                        <a:solidFill>
                          <a:srgbClr val="1F307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NIVO</a:t>
                      </a:r>
                    </a:p>
                    <a:p>
                      <a:pPr algn="ctr"/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(N=313)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IPI</a:t>
                      </a:r>
                    </a:p>
                    <a:p>
                      <a:pPr algn="ctr"/>
                      <a:r>
                        <a:rPr lang="en-US" sz="2100" b="1" dirty="0">
                          <a:solidFill>
                            <a:srgbClr val="1F307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(N=311)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91 (29)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236 (75)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171 (55)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125 (40)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61 (20)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112 (36)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77 (25)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14 (5)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24 (8)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15 (5)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2 (1)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 4 (1)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&gt;3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rgbClr val="1F307D"/>
                          </a:solidFill>
                          <a:effectLst/>
                          <a:latin typeface="Arial" panose="020B0604020202020204" pitchFamily="34" charset="0"/>
                          <a:ea typeface="PMingLiU"/>
                          <a:cs typeface="Arial" panose="020B0604020202020204" pitchFamily="34" charset="0"/>
                        </a:rPr>
                        <a:t>0 (0)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2613" y="5503339"/>
            <a:ext cx="8268819" cy="215444"/>
          </a:xfrm>
          <a:prstGeom prst="rect">
            <a:avLst/>
          </a:prstGeom>
          <a:noFill/>
        </p:spPr>
        <p:txBody>
          <a:bodyPr wrap="square" bIns="0" rtlCol="0" anchor="b" anchorCtr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sz="1200" baseline="30000" dirty="0">
                <a:solidFill>
                  <a:srgbClr val="1F3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solidFill>
                  <a:srgbClr val="1F3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 categories: Skin, gastrointestinal, endocrine, hepatic, pulmonary, renal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4157133"/>
            <a:ext cx="8534400" cy="1066800"/>
          </a:xfrm>
          <a:prstGeom prst="rect">
            <a:avLst/>
          </a:prstGeom>
          <a:noFill/>
          <a:ln>
            <a:solidFill>
              <a:srgbClr val="5C1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16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63587" y="6299447"/>
            <a:ext cx="208075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307D"/>
                </a:solidFill>
              </a:rPr>
              <a:t>Larkin J et al ECC 2015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5C163E"/>
                </a:solidFill>
              </a:rPr>
              <a:t>Checkmate 067 Safety</a:t>
            </a:r>
            <a:br>
              <a:rPr lang="en-US" sz="3200" b="1" dirty="0">
                <a:solidFill>
                  <a:srgbClr val="5C163E"/>
                </a:solidFill>
              </a:rPr>
            </a:br>
            <a:r>
              <a:rPr lang="en-US" sz="2800" dirty="0">
                <a:solidFill>
                  <a:srgbClr val="5C163E"/>
                </a:solidFill>
              </a:rPr>
              <a:t>Number of organs involved</a:t>
            </a:r>
            <a:endParaRPr lang="en-US" sz="2800" b="1" dirty="0">
              <a:solidFill>
                <a:srgbClr val="5C16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0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000099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8F97EE01-027E-4ED8-8FEE-A4151B955538}"/>
</file>

<file path=customXml/itemProps2.xml><?xml version="1.0" encoding="utf-8"?>
<ds:datastoreItem xmlns:ds="http://schemas.openxmlformats.org/officeDocument/2006/customXml" ds:itemID="{7528E921-E5E9-4AF3-B93D-8905004418FA}"/>
</file>

<file path=customXml/itemProps3.xml><?xml version="1.0" encoding="utf-8"?>
<ds:datastoreItem xmlns:ds="http://schemas.openxmlformats.org/officeDocument/2006/customXml" ds:itemID="{4B78AAE5-0255-4873-9DD8-254013CFCD06}"/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818</Words>
  <Application>Microsoft Macintosh PowerPoint</Application>
  <PresentationFormat>Widescreen</PresentationFormat>
  <Paragraphs>210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 Narrow</vt:lpstr>
      <vt:lpstr>Calibri</vt:lpstr>
      <vt:lpstr>Calibri Light</vt:lpstr>
      <vt:lpstr>Imago</vt:lpstr>
      <vt:lpstr>ＭＳ Ｐゴシック</vt:lpstr>
      <vt:lpstr>PMingLiU</vt:lpstr>
      <vt:lpstr>Times New Roman</vt:lpstr>
      <vt:lpstr>Arial</vt:lpstr>
      <vt:lpstr>Office Theme</vt:lpstr>
      <vt:lpstr>Default Design</vt:lpstr>
      <vt:lpstr>2_Blank Presentation</vt:lpstr>
      <vt:lpstr>PowerPoint Presentation</vt:lpstr>
      <vt:lpstr>PowerPoint Presentation</vt:lpstr>
      <vt:lpstr>Disclosures</vt:lpstr>
      <vt:lpstr>PowerPoint Presentation</vt:lpstr>
      <vt:lpstr>Spectrum of toxicity of checkpoint inhibitors</vt:lpstr>
      <vt:lpstr>Anti-PD1 Nivolumab Pooled Safety Analysis Time to Onset of Select Treatment-related AEs (Any Grade; N = 474)</vt:lpstr>
      <vt:lpstr>PowerPoint Presentation</vt:lpstr>
      <vt:lpstr>PowerPoint Presentation</vt:lpstr>
      <vt:lpstr>Checkmate 067 Safety Number of organs involved</vt:lpstr>
      <vt:lpstr>Management of Immune-Related Adverse Events (irAE) with CPI</vt:lpstr>
      <vt:lpstr>Beyond steroid treatment?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25</cp:revision>
  <cp:lastPrinted>2018-03-04T01:21:11Z</cp:lastPrinted>
  <dcterms:created xsi:type="dcterms:W3CDTF">2018-03-03T13:41:13Z</dcterms:created>
  <dcterms:modified xsi:type="dcterms:W3CDTF">2018-03-07T13:52:06Z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