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6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45" r:id="rId4"/>
  </p:sldMasterIdLst>
  <p:notesMasterIdLst>
    <p:notesMasterId r:id="rId27"/>
  </p:notesMasterIdLst>
  <p:handoutMasterIdLst>
    <p:handoutMasterId r:id="rId28"/>
  </p:handoutMasterIdLst>
  <p:sldIdLst>
    <p:sldId id="295" r:id="rId5"/>
    <p:sldId id="287" r:id="rId6"/>
    <p:sldId id="283" r:id="rId7"/>
    <p:sldId id="284" r:id="rId8"/>
    <p:sldId id="285" r:id="rId9"/>
    <p:sldId id="286" r:id="rId10"/>
    <p:sldId id="279" r:id="rId11"/>
    <p:sldId id="281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8" r:id="rId20"/>
    <p:sldId id="280" r:id="rId21"/>
    <p:sldId id="274" r:id="rId22"/>
    <p:sldId id="272" r:id="rId23"/>
    <p:sldId id="275" r:id="rId24"/>
    <p:sldId id="276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6"/>
    <p:restoredTop sz="92813"/>
  </p:normalViewPr>
  <p:slideViewPr>
    <p:cSldViewPr snapToGrid="0" snapToObjects="1">
      <p:cViewPr>
        <p:scale>
          <a:sx n="100" d="100"/>
          <a:sy n="100" d="100"/>
        </p:scale>
        <p:origin x="856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348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1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34" Type="http://schemas.openxmlformats.org/officeDocument/2006/relationships/customXml" Target="../customXml/item2.xml"/><Relationship Id="rId25" Type="http://schemas.openxmlformats.org/officeDocument/2006/relationships/slide" Target="slides/slide2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7" Type="http://schemas.openxmlformats.org/officeDocument/2006/relationships/slide" Target="slides/slide3.xml"/><Relationship Id="rId33" Type="http://schemas.openxmlformats.org/officeDocument/2006/relationships/customXml" Target="../customXml/item1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6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11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5" Type="http://schemas.openxmlformats.org/officeDocument/2006/relationships/slide" Target="slides/slide11.xml"/><Relationship Id="rId5" Type="http://schemas.openxmlformats.org/officeDocument/2006/relationships/slide" Target="slides/slide1.xml"/><Relationship Id="rId3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9" Type="http://schemas.openxmlformats.org/officeDocument/2006/relationships/slide" Target="slides/slide5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14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35" Type="http://schemas.openxmlformats.org/officeDocument/2006/relationships/customXml" Target="../customXml/item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427A8BBA-47D7-BB46-94AA-27AEE6E26B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AB61207-120A-8C46-9004-C201F0E67D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EA6CB-330B-2A40-9429-AABB0AD92F13}" type="datetimeFigureOut">
              <a:rPr lang="en-US" smtClean="0"/>
              <a:t>3/7/18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3D51893-0EB9-DC4F-A1E1-92F300EB0E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27407A9-C947-A64F-9E76-2549EEDF2F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D633B-718F-FD4E-A93F-6A21194E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73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E16D7-5AB3-0B43-AB92-647E2CE2BAB0}" type="datetimeFigureOut">
              <a:rPr lang="en-US" smtClean="0"/>
              <a:t>3/7/18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47607-6E0D-6D46-9235-F642C309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54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62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47607-6E0D-6D46-9235-F642C30982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94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8"/>
          <p:cNvSpPr>
            <a:spLocks noChangeArrowheads="1"/>
          </p:cNvSpPr>
          <p:nvPr userDrawn="1"/>
        </p:nvSpPr>
        <p:spPr bwMode="auto">
          <a:xfrm>
            <a:off x="0" y="0"/>
            <a:ext cx="12192000" cy="58039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5" name="Line 24"/>
          <p:cNvSpPr>
            <a:spLocks noChangeShapeType="1"/>
          </p:cNvSpPr>
          <p:nvPr/>
        </p:nvSpPr>
        <p:spPr bwMode="auto">
          <a:xfrm>
            <a:off x="914401" y="3198813"/>
            <a:ext cx="1035896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0" y="5748338"/>
            <a:ext cx="12200467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pic>
        <p:nvPicPr>
          <p:cNvPr id="7" name="Picture 46" descr="IUwide_psd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0817" y="5978525"/>
            <a:ext cx="25400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1" y="2433638"/>
            <a:ext cx="10968567" cy="5080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07485" y="1676400"/>
            <a:ext cx="10968567" cy="776288"/>
          </a:xfrm>
        </p:spPr>
        <p:txBody>
          <a:bodyPr/>
          <a:lstStyle>
            <a:lvl1pPr algn="ctr">
              <a:defRPr sz="4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1" y="4316413"/>
            <a:ext cx="10968567" cy="457200"/>
          </a:xfr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1BE63B4-4AB9-4F05-96E7-6296A037270F}" type="datetime4">
              <a:rPr lang="en-US"/>
              <a:pPr>
                <a:defRPr/>
              </a:pPr>
              <a:t>March 7, 2018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54778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3E7B3-B879-4A28-8A78-ACC14EADC565}" type="datetime4">
              <a:rPr lang="en-US"/>
              <a:pPr>
                <a:defRPr/>
              </a:pPr>
              <a:t>March 7, 2018</a:t>
            </a:fld>
            <a:endParaRPr lang="en-US" sz="1400" i="1">
              <a:solidFill>
                <a:schemeClr val="tx1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Customize footer: View menu/Header and Footer</a:t>
            </a:r>
            <a:endParaRPr lang="en-US" sz="1400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949326"/>
            <a:ext cx="2370667" cy="5070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949326"/>
            <a:ext cx="6908800" cy="5070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48CBC-BE5C-4399-B92C-11534936881E}" type="datetime4">
              <a:rPr lang="en-US"/>
              <a:pPr>
                <a:defRPr/>
              </a:pPr>
              <a:t>March 7, 2018</a:t>
            </a:fld>
            <a:endParaRPr lang="en-US" sz="1400" i="1">
              <a:solidFill>
                <a:schemeClr val="tx1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Customize footer: View menu/Header and Footer</a:t>
            </a:r>
            <a:endParaRPr lang="en-US" sz="1400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2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DEA0-615D-4BF5-979B-6A567CEC2E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057E-940D-4B61-91B2-1A75556631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DEA0-615D-4BF5-979B-6A567CEC2E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057E-940D-4B61-91B2-1A75556631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DEA0-615D-4BF5-979B-6A567CEC2E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057E-940D-4B61-91B2-1A75556631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DEA0-615D-4BF5-979B-6A567CEC2E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057E-940D-4B61-91B2-1A75556631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DEA0-615D-4BF5-979B-6A567CEC2E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057E-940D-4B61-91B2-1A75556631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DEA0-615D-4BF5-979B-6A567CEC2E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057E-940D-4B61-91B2-1A75556631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DEA0-615D-4BF5-979B-6A567CEC2E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057E-940D-4B61-91B2-1A75556631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DEA0-615D-4BF5-979B-6A567CEC2E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057E-940D-4B61-91B2-1A75556631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883" y="568325"/>
            <a:ext cx="10593917" cy="1143000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10591800" cy="4648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62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DEA0-615D-4BF5-979B-6A567CEC2E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057E-940D-4B61-91B2-1A75556631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DEA0-615D-4BF5-979B-6A567CEC2E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057E-940D-4B61-91B2-1A75556631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DEA0-615D-4BF5-979B-6A567CEC2E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057E-940D-4B61-91B2-1A75556631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F9ADE-8324-C04F-A183-8E0FED4A00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BED50-E16F-0C4B-B21B-CAF343292CA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C1A2D-251D-4541-AC01-16C7E45F37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00B8F-D7F4-784B-B10F-389010E0DC3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936F1-86C6-634C-A6B5-E18E456487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F25B1-FBB8-DF47-8EAB-282F52F119C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3D740-E9F6-5A44-87DF-3FE76D4C5B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3A56B-A1C6-41AE-8C1A-74D427A69CE2}" type="datetime4">
              <a:rPr lang="en-US"/>
              <a:pPr>
                <a:defRPr/>
              </a:pPr>
              <a:t>March 7, 2018</a:t>
            </a:fld>
            <a:endParaRPr lang="en-US" sz="1400" i="1">
              <a:solidFill>
                <a:schemeClr val="tx1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Customize footer: View menu/Header and Footer</a:t>
            </a:r>
            <a:endParaRPr lang="en-US" sz="1400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68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7AD5D-7BFE-F847-B1AD-487220D214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04988-1C04-1A47-B314-6225482A12C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29C02-CC44-1946-BAB2-4BC6F6EAC53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DD935-6584-BE4F-A371-5F208AC4B44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37CF-4C08-6749-A193-12348BC036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RTP_SlideBackground-YiR_v3fr-bullet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TP_SlideBackground-ASCO-GI-13_v1fr-Tit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20" y="0"/>
            <a:ext cx="91463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4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62090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90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4117" y="1981200"/>
            <a:ext cx="4637616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74934" y="1981200"/>
            <a:ext cx="4639733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D0D76-F9EF-495C-A942-3DF5EEFD1709}" type="datetime4">
              <a:rPr lang="en-US"/>
              <a:pPr>
                <a:defRPr/>
              </a:pPr>
              <a:t>March 7, 2018</a:t>
            </a:fld>
            <a:endParaRPr lang="en-US" sz="1400" i="1">
              <a:solidFill>
                <a:schemeClr val="tx1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Customize footer: View menu/Header and Footer</a:t>
            </a:r>
            <a:endParaRPr lang="en-US" sz="1400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66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1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2"/>
            <a:ext cx="2590800" cy="648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5" y="2"/>
            <a:ext cx="7569200" cy="648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A013F-808F-4C23-A210-973C4A1FBC19}" type="datetime4">
              <a:rPr lang="en-US"/>
              <a:pPr>
                <a:defRPr/>
              </a:pPr>
              <a:t>March 7, 2018</a:t>
            </a:fld>
            <a:endParaRPr lang="en-US" sz="1400" i="1">
              <a:solidFill>
                <a:schemeClr val="tx1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Customize footer: View menu/Header and Footer</a:t>
            </a:r>
            <a:endParaRPr lang="en-US" sz="1400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9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9480551" cy="1143000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87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9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6176B-43B8-417A-8401-A2CB0C102FE4}" type="datetime4">
              <a:rPr lang="en-US"/>
              <a:pPr>
                <a:defRPr/>
              </a:pPr>
              <a:t>March 7, 2018</a:t>
            </a:fld>
            <a:endParaRPr lang="en-US" sz="1400" i="1">
              <a:solidFill>
                <a:schemeClr val="tx1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Customize footer: View menu/Header and Footer</a:t>
            </a:r>
            <a:endParaRPr lang="en-US" sz="1400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53584-5089-42DC-917F-31692CB5B394}" type="datetime4">
              <a:rPr lang="en-US"/>
              <a:pPr>
                <a:defRPr/>
              </a:pPr>
              <a:t>March 7, 2018</a:t>
            </a:fld>
            <a:endParaRPr lang="en-US" sz="1400" i="1">
              <a:solidFill>
                <a:schemeClr val="tx1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Customize footer: View menu/Header and Footer</a:t>
            </a:r>
            <a:endParaRPr lang="en-US" sz="1400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6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1" y="949325"/>
            <a:ext cx="948055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4118" y="1981200"/>
            <a:ext cx="948054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11"/>
          <p:cNvSpPr>
            <a:spLocks noChangeArrowheads="1"/>
          </p:cNvSpPr>
          <p:nvPr userDrawn="1"/>
        </p:nvSpPr>
        <p:spPr bwMode="auto">
          <a:xfrm>
            <a:off x="0" y="6781800"/>
            <a:ext cx="12200467" cy="82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753600" y="6248400"/>
            <a:ext cx="2133600" cy="30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bg2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3C067085-6BE0-4FE7-AB56-392CEEE27C5D}" type="datetime4">
              <a:rPr lang="en-US"/>
              <a:pPr>
                <a:defRPr/>
              </a:pPr>
              <a:t>March 7, 2018</a:t>
            </a:fld>
            <a:endParaRPr lang="en-US" sz="1400" i="1">
              <a:solidFill>
                <a:schemeClr val="tx1"/>
              </a:solidFill>
            </a:endParaRP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248400"/>
            <a:ext cx="6604000" cy="30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bg2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en-US"/>
              <a:t>Customize footer: View menu/Header and Footer</a:t>
            </a:r>
            <a:endParaRPr lang="en-US" sz="1400" i="1">
              <a:solidFill>
                <a:schemeClr val="tx1"/>
              </a:solidFill>
            </a:endParaRPr>
          </a:p>
        </p:txBody>
      </p:sp>
      <p:sp>
        <p:nvSpPr>
          <p:cNvPr id="1031" name="Rectangle 29"/>
          <p:cNvSpPr>
            <a:spLocks noChangeArrowheads="1"/>
          </p:cNvSpPr>
          <p:nvPr userDrawn="1"/>
        </p:nvSpPr>
        <p:spPr bwMode="auto">
          <a:xfrm>
            <a:off x="0" y="1"/>
            <a:ext cx="12200467" cy="804863"/>
          </a:xfrm>
          <a:prstGeom prst="rect">
            <a:avLst/>
          </a:prstGeom>
          <a:solidFill>
            <a:srgbClr val="7D110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pic>
        <p:nvPicPr>
          <p:cNvPr id="3080" name="Picture 33" descr="iuwide_psd_wh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76284" y="138114"/>
            <a:ext cx="22352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937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i="0" u="none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 b="0" i="0" u="none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9DEA0-615D-4BF5-979B-6A567CEC2E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B057E-940D-4B61-91B2-1A75556631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24C221-ADEF-4E45-9734-CC6A621AEE6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371600"/>
            <a:ext cx="10363200" cy="472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09F44F-80BD-3D4A-9CC2-9E2D665D7CD3}" type="slidenum">
              <a: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3119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656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656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656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656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656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505153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505153"/>
          </a:solidFill>
          <a:latin typeface="Arial" pitchFamily="-111" charset="0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05153"/>
          </a:solidFill>
          <a:latin typeface="Arial" pitchFamily="-111" charset="0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05153"/>
          </a:solidFill>
          <a:latin typeface="Arial" pitchFamily="-111" charset="0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505153"/>
          </a:solidFill>
          <a:latin typeface="Arial" pitchFamily="-111" charset="0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RTP_SlideBackground-YiR_v3fr-bulleted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39" y="1462090"/>
            <a:ext cx="10362724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731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BE0E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5pPr>
      <a:lvl6pPr marL="457178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354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532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709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2180493" y="2544640"/>
            <a:ext cx="7410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Please note, these are the actual</a:t>
            </a:r>
            <a:b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 video-recorded proceedings from the </a:t>
            </a:r>
            <a:b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live CME event and may include the use of trade names and other raw, unedited content. </a:t>
            </a:r>
            <a:endParaRPr lang="en-US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805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766" y="1531327"/>
            <a:ext cx="9421327" cy="341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2436" y="6365523"/>
            <a:ext cx="720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 </a:t>
            </a:r>
            <a:r>
              <a:rPr lang="en-US" dirty="0" err="1">
                <a:solidFill>
                  <a:schemeClr val="bg1"/>
                </a:solidFill>
              </a:rPr>
              <a:t>Clin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Oncol</a:t>
            </a:r>
            <a:r>
              <a:rPr lang="en-US" dirty="0">
                <a:solidFill>
                  <a:schemeClr val="bg1"/>
                </a:solidFill>
              </a:rPr>
              <a:t> 2018:1-55</a:t>
            </a:r>
          </a:p>
        </p:txBody>
      </p:sp>
    </p:spTree>
    <p:extLst>
      <p:ext uri="{BB962C8B-B14F-4D97-AF65-F5344CB8AC3E}">
        <p14:creationId xmlns:p14="http://schemas.microsoft.com/office/powerpoint/2010/main" val="75665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70" y="770859"/>
            <a:ext cx="10593668" cy="501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981" y="6392895"/>
            <a:ext cx="720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Brahmer</a:t>
            </a:r>
            <a:r>
              <a:rPr lang="en-US" dirty="0">
                <a:solidFill>
                  <a:schemeClr val="bg1"/>
                </a:solidFill>
              </a:rPr>
              <a:t>, et al. J </a:t>
            </a:r>
            <a:r>
              <a:rPr lang="en-US" dirty="0" err="1">
                <a:solidFill>
                  <a:schemeClr val="bg1"/>
                </a:solidFill>
              </a:rPr>
              <a:t>Clin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Oncol</a:t>
            </a:r>
            <a:r>
              <a:rPr lang="en-US" dirty="0">
                <a:solidFill>
                  <a:schemeClr val="bg1"/>
                </a:solidFill>
              </a:rPr>
              <a:t> 2018:1-55</a:t>
            </a:r>
          </a:p>
        </p:txBody>
      </p:sp>
    </p:spTree>
    <p:extLst>
      <p:ext uri="{BB962C8B-B14F-4D97-AF65-F5344CB8AC3E}">
        <p14:creationId xmlns:p14="http://schemas.microsoft.com/office/powerpoint/2010/main" val="172278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Immune Checkpoint Inhibitors (CPI) in Treatment of Patients with Cancer and Pre-existing Autoimmune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49812"/>
            <a:ext cx="10591800" cy="4098587"/>
          </a:xfrm>
        </p:spPr>
        <p:txBody>
          <a:bodyPr/>
          <a:lstStyle/>
          <a:p>
            <a:r>
              <a:rPr lang="en-US" dirty="0"/>
              <a:t>Systematic review of case reports, case series, and observational studies</a:t>
            </a:r>
          </a:p>
          <a:p>
            <a:r>
              <a:rPr lang="en-US" dirty="0"/>
              <a:t>123 patients / 49 publications</a:t>
            </a:r>
          </a:p>
          <a:p>
            <a:r>
              <a:rPr lang="en-US" dirty="0"/>
              <a:t>92 (75%) had adverse event</a:t>
            </a:r>
          </a:p>
          <a:p>
            <a:pPr lvl="1"/>
            <a:r>
              <a:rPr lang="en-US" dirty="0"/>
              <a:t>61 (50%) exacerbation of autoimmune disease</a:t>
            </a:r>
          </a:p>
          <a:p>
            <a:pPr lvl="1"/>
            <a:r>
              <a:rPr lang="en-US" dirty="0"/>
              <a:t>42 (34%) de novo AE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8538" y="6370803"/>
            <a:ext cx="611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Abdel-</a:t>
            </a:r>
            <a:r>
              <a:rPr lang="en-US" dirty="0" err="1">
                <a:solidFill>
                  <a:schemeClr val="bg1"/>
                </a:solidFill>
              </a:rPr>
              <a:t>Wahab</a:t>
            </a:r>
            <a:r>
              <a:rPr lang="en-US" dirty="0">
                <a:solidFill>
                  <a:schemeClr val="bg1"/>
                </a:solidFill>
              </a:rPr>
              <a:t>, et al.  Ann Intern Med 2018:168:121-130</a:t>
            </a:r>
          </a:p>
        </p:txBody>
      </p:sp>
    </p:spTree>
    <p:extLst>
      <p:ext uri="{BB962C8B-B14F-4D97-AF65-F5344CB8AC3E}">
        <p14:creationId xmlns:p14="http://schemas.microsoft.com/office/powerpoint/2010/main" val="318180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331" y="1552475"/>
            <a:ext cx="5018999" cy="468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9355" y="6380211"/>
            <a:ext cx="611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Abdel-</a:t>
            </a:r>
            <a:r>
              <a:rPr lang="en-US" dirty="0" err="1">
                <a:solidFill>
                  <a:schemeClr val="bg1"/>
                </a:solidFill>
              </a:rPr>
              <a:t>Wahab</a:t>
            </a:r>
            <a:r>
              <a:rPr lang="en-US" dirty="0">
                <a:solidFill>
                  <a:schemeClr val="bg1"/>
                </a:solidFill>
              </a:rPr>
              <a:t>, et al.  Ann Intern Med 2018:168:121-130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C0BE0255-5189-CB48-9FEB-813AFB66F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31766"/>
            <a:ext cx="9480551" cy="1143000"/>
          </a:xfrm>
        </p:spPr>
        <p:txBody>
          <a:bodyPr/>
          <a:lstStyle/>
          <a:p>
            <a:r>
              <a:rPr lang="en-US" dirty="0"/>
              <a:t>Immune Checkpoint Inhibitors in Cancer and Preexisting Autoimmune Disease</a:t>
            </a:r>
          </a:p>
        </p:txBody>
      </p:sp>
    </p:spTree>
    <p:extLst>
      <p:ext uri="{BB962C8B-B14F-4D97-AF65-F5344CB8AC3E}">
        <p14:creationId xmlns:p14="http://schemas.microsoft.com/office/powerpoint/2010/main" val="167208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176" y="380262"/>
            <a:ext cx="5837811" cy="573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721" y="6380531"/>
            <a:ext cx="611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Abdel-</a:t>
            </a:r>
            <a:r>
              <a:rPr lang="en-US" dirty="0" err="1">
                <a:solidFill>
                  <a:schemeClr val="bg1"/>
                </a:solidFill>
              </a:rPr>
              <a:t>Wahab</a:t>
            </a:r>
            <a:r>
              <a:rPr lang="en-US" dirty="0">
                <a:solidFill>
                  <a:schemeClr val="bg1"/>
                </a:solidFill>
              </a:rPr>
              <a:t>, et al.  Ann Intern Med 2018:168:121-130</a:t>
            </a:r>
          </a:p>
        </p:txBody>
      </p:sp>
    </p:spTree>
    <p:extLst>
      <p:ext uri="{BB962C8B-B14F-4D97-AF65-F5344CB8AC3E}">
        <p14:creationId xmlns:p14="http://schemas.microsoft.com/office/powerpoint/2010/main" val="384437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76" y="422620"/>
            <a:ext cx="11181633" cy="53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331892"/>
            <a:ext cx="611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Abdel-</a:t>
            </a:r>
            <a:r>
              <a:rPr lang="en-US" dirty="0" err="1">
                <a:solidFill>
                  <a:schemeClr val="bg1"/>
                </a:solidFill>
              </a:rPr>
              <a:t>Wahab</a:t>
            </a:r>
            <a:r>
              <a:rPr lang="en-US" dirty="0">
                <a:solidFill>
                  <a:schemeClr val="bg1"/>
                </a:solidFill>
              </a:rPr>
              <a:t>, et al.  Ann Intern Med 2018:168:121-130</a:t>
            </a:r>
          </a:p>
        </p:txBody>
      </p:sp>
    </p:spTree>
    <p:extLst>
      <p:ext uri="{BB962C8B-B14F-4D97-AF65-F5344CB8AC3E}">
        <p14:creationId xmlns:p14="http://schemas.microsoft.com/office/powerpoint/2010/main" val="227942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Exacerbation of Autoimmune Disease as well as De Novo </a:t>
            </a:r>
            <a:br>
              <a:rPr lang="en-US" dirty="0"/>
            </a:br>
            <a:r>
              <a:rPr lang="en-US" dirty="0" err="1"/>
              <a:t>iRAE</a:t>
            </a:r>
            <a:r>
              <a:rPr lang="en-US" dirty="0"/>
              <a:t> with immune checkpoint inhibitor therapy are common.</a:t>
            </a:r>
          </a:p>
          <a:p>
            <a:r>
              <a:rPr lang="en-US" dirty="0"/>
              <a:t>AEs were at least as frequent in patients with inactive compared to active disease.</a:t>
            </a:r>
          </a:p>
          <a:p>
            <a:r>
              <a:rPr lang="en-US" dirty="0"/>
              <a:t>AEs improved in more than half of patients without discontinuation of CPI, but there were 3 deaths reported.</a:t>
            </a:r>
          </a:p>
          <a:p>
            <a:r>
              <a:rPr lang="en-US" dirty="0"/>
              <a:t>It is unknown if patients with autoimmune disease on or off immunosuppression therapy derive the same benefit as patients without autoimmune disease.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50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607485" y="2221148"/>
            <a:ext cx="10968567" cy="776288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AFT-42 (In Development)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Safety, Activity, and Pharmacology of </a:t>
            </a:r>
            <a:r>
              <a:rPr lang="en-US" dirty="0" err="1">
                <a:solidFill>
                  <a:srgbClr val="FFFF00"/>
                </a:solidFill>
              </a:rPr>
              <a:t>Nivolumab</a:t>
            </a:r>
            <a:r>
              <a:rPr lang="en-US" dirty="0">
                <a:solidFill>
                  <a:srgbClr val="FFFF00"/>
                </a:solidFill>
              </a:rPr>
              <a:t> in Patients with Advanced Non-Small Cell Lung Cancer and Pre-existing Autoimmune Disease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5191903"/>
            <a:ext cx="10968567" cy="457200"/>
          </a:xfr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0" dirty="0">
                <a:solidFill>
                  <a:srgbClr val="FFFFFF"/>
                </a:solidFill>
              </a:rPr>
              <a:t>Becca Heist, MD, MPH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i="0" dirty="0">
                <a:solidFill>
                  <a:srgbClr val="FFFFFF"/>
                </a:solidFill>
              </a:rPr>
              <a:t>Mass General Hospital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 i="0" dirty="0">
              <a:solidFill>
                <a:srgbClr val="FFFFFF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0" dirty="0">
                <a:solidFill>
                  <a:srgbClr val="FFFFFF"/>
                </a:solidFill>
              </a:rPr>
              <a:t>Thomas </a:t>
            </a:r>
            <a:r>
              <a:rPr lang="en-US" sz="2000" b="1" i="0" dirty="0" err="1">
                <a:solidFill>
                  <a:srgbClr val="FFFFFF"/>
                </a:solidFill>
              </a:rPr>
              <a:t>Stinchcombe</a:t>
            </a:r>
            <a:r>
              <a:rPr lang="en-US" sz="2000" b="1" i="0" dirty="0">
                <a:solidFill>
                  <a:srgbClr val="FFFFFF"/>
                </a:solidFill>
              </a:rPr>
              <a:t>, MD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i="0" dirty="0">
                <a:solidFill>
                  <a:srgbClr val="FFFFFF"/>
                </a:solidFill>
              </a:rPr>
              <a:t>Duke / Alliance Respiratory Chair</a:t>
            </a:r>
          </a:p>
        </p:txBody>
      </p:sp>
    </p:spTree>
    <p:extLst>
      <p:ext uri="{BB962C8B-B14F-4D97-AF65-F5344CB8AC3E}">
        <p14:creationId xmlns:p14="http://schemas.microsoft.com/office/powerpoint/2010/main" val="54477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210690"/>
              </p:ext>
            </p:extLst>
          </p:nvPr>
        </p:nvGraphicFramePr>
        <p:xfrm>
          <a:off x="762000" y="1600201"/>
          <a:ext cx="10591800" cy="1870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8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399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96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5911" marR="7591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5911" marR="7591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4048">
                <a:tc>
                  <a:txBody>
                    <a:bodyPr/>
                    <a:lstStyle/>
                    <a:p>
                      <a:r>
                        <a:rPr lang="en-US" dirty="0"/>
                        <a:t>Cohort 1</a:t>
                      </a:r>
                    </a:p>
                  </a:txBody>
                  <a:tcPr marL="75911" marR="75911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Rheumatoid arthritis, psoriasis, giant cell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arteritis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polymyalgia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rheumatica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Sjogren’s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systemic lupus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erythematosis</a:t>
                      </a:r>
                      <a:endParaRPr lang="en-US" dirty="0"/>
                    </a:p>
                  </a:txBody>
                  <a:tcPr marL="75911" marR="7591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0262">
                <a:tc>
                  <a:txBody>
                    <a:bodyPr/>
                    <a:lstStyle/>
                    <a:p>
                      <a:r>
                        <a:rPr lang="en-US" dirty="0"/>
                        <a:t>Cohort 2</a:t>
                      </a:r>
                    </a:p>
                  </a:txBody>
                  <a:tcPr marL="75911" marR="75911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Other autoimmune diseases (ulcerative colitis,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Crohn’s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disease, multiple sclerosis). Patients must be discussed with PI prior to enrollment.</a:t>
                      </a:r>
                      <a:endParaRPr lang="en-US" dirty="0"/>
                    </a:p>
                  </a:txBody>
                  <a:tcPr marL="75911" marR="7591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0" y="4038600"/>
            <a:ext cx="10566400" cy="25574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11200" y="3634905"/>
            <a:ext cx="10566400" cy="2557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of validated instruments for assessing and scoring disease activity</a:t>
            </a:r>
          </a:p>
          <a:p>
            <a:pPr lvl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Rheumatoid arthritis	 	DAS28</a:t>
            </a:r>
          </a:p>
          <a:p>
            <a:pPr lvl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Psoriasis			PASI</a:t>
            </a:r>
          </a:p>
          <a:p>
            <a:pPr lvl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Polymyalgia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rheumatica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PMR-AS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Sjogrens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ESSDAI</a:t>
            </a:r>
          </a:p>
          <a:p>
            <a:pPr lvl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				SLEDAI-2000</a:t>
            </a:r>
          </a:p>
          <a:p>
            <a:pPr lvl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Ulcerative Colitis		SSCAI</a:t>
            </a:r>
          </a:p>
          <a:p>
            <a:pPr lvl="1">
              <a:spcBef>
                <a:spcPct val="20000"/>
              </a:spcBef>
            </a:pP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Crohn’s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CDAI</a:t>
            </a:r>
          </a:p>
          <a:p>
            <a:pPr lvl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Sclerosis		EDSS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04F12303-D9A6-1C4C-83FC-75921E94C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Cohorts of Autoimmune Conditions</a:t>
            </a:r>
          </a:p>
        </p:txBody>
      </p:sp>
    </p:spTree>
    <p:extLst>
      <p:ext uri="{BB962C8B-B14F-4D97-AF65-F5344CB8AC3E}">
        <p14:creationId xmlns:p14="http://schemas.microsoft.com/office/powerpoint/2010/main" val="236396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Immune </a:t>
            </a:r>
            <a:r>
              <a:rPr lang="en-US" b="1"/>
              <a:t>Checkpoint Inhibitor </a:t>
            </a:r>
            <a:r>
              <a:rPr lang="en-US" b="1" dirty="0"/>
              <a:t>(ICI) Impact on Survival in Older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Meta-analysis of 9 randomized trials (n=5265 patients)</a:t>
            </a:r>
          </a:p>
          <a:p>
            <a:pPr lvl="1"/>
            <a:r>
              <a:rPr lang="en-US" dirty="0"/>
              <a:t>Subgroup analysis with</a:t>
            </a:r>
          </a:p>
          <a:p>
            <a:pPr lvl="2"/>
            <a:r>
              <a:rPr lang="en-US" dirty="0"/>
              <a:t>Age cutoff 65-70</a:t>
            </a:r>
          </a:p>
          <a:p>
            <a:pPr lvl="2"/>
            <a:r>
              <a:rPr lang="en-US" dirty="0"/>
              <a:t>Hazard Ratios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Conclusion:  a benefit in OS with ICIs was significant in both younger and older patients (safety differences not formally evaluated)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508588"/>
              </p:ext>
            </p:extLst>
          </p:nvPr>
        </p:nvGraphicFramePr>
        <p:xfrm>
          <a:off x="1900411" y="3526154"/>
          <a:ext cx="659910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7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97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97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Younger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.58 (.40-.84)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.75 (.68-.82)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Older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.77 (.58-1.02)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.73 (.62-.87)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6732" y="6360165"/>
            <a:ext cx="10003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Nishijima</a:t>
            </a:r>
            <a:r>
              <a:rPr lang="en-US" dirty="0">
                <a:solidFill>
                  <a:schemeClr val="bg1"/>
                </a:solidFill>
              </a:rPr>
              <a:t>, Muss, </a:t>
            </a:r>
            <a:r>
              <a:rPr lang="en-US" dirty="0" err="1">
                <a:solidFill>
                  <a:schemeClr val="bg1"/>
                </a:solidFill>
              </a:rPr>
              <a:t>Shachar</a:t>
            </a:r>
            <a:r>
              <a:rPr lang="en-US" dirty="0">
                <a:solidFill>
                  <a:schemeClr val="bg1"/>
                </a:solidFill>
              </a:rPr>
              <a:t>, Moschos.  Cancer Treatment Reviews, Vol. 45, p30–37</a:t>
            </a:r>
          </a:p>
        </p:txBody>
      </p:sp>
    </p:spTree>
    <p:extLst>
      <p:ext uri="{BB962C8B-B14F-4D97-AF65-F5344CB8AC3E}">
        <p14:creationId xmlns:p14="http://schemas.microsoft.com/office/powerpoint/2010/main" val="283410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1295400" y="533400"/>
            <a:ext cx="944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  <a:t>Immunotherapy in patients with a history </a:t>
            </a:r>
            <a:br>
              <a:rPr lang="en-US" sz="3600" b="1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b="1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  <a:t>of autoimmune disease or paraneoplastic syndromes in the locally advanced and metastatic settings 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295400" y="3505200"/>
            <a:ext cx="9448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  <a:t>Jeffrey Crawford, MD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  <a:t>George Barth Geller Professor for Research in Cancer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  <a:t>Co-Director, Solid Tumor Therapeutics Program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  <a:t>Duke Cancer Institute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  <a:t>Durham, North Carolina</a:t>
            </a:r>
          </a:p>
        </p:txBody>
      </p:sp>
    </p:spTree>
    <p:extLst>
      <p:ext uri="{BB962C8B-B14F-4D97-AF65-F5344CB8AC3E}">
        <p14:creationId xmlns:p14="http://schemas.microsoft.com/office/powerpoint/2010/main" val="119496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44963"/>
            <a:ext cx="9480551" cy="1143000"/>
          </a:xfrm>
        </p:spPr>
        <p:txBody>
          <a:bodyPr>
            <a:noAutofit/>
          </a:bodyPr>
          <a:lstStyle/>
          <a:p>
            <a:r>
              <a:rPr lang="en-US" b="1" dirty="0"/>
              <a:t>Overall Survival by Type of Immune Checkpoint Inhibitor and Tumor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1547664"/>
            <a:ext cx="6811963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6732" y="6374060"/>
            <a:ext cx="9886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Nishijima</a:t>
            </a:r>
            <a:r>
              <a:rPr lang="en-US" dirty="0">
                <a:solidFill>
                  <a:schemeClr val="bg1"/>
                </a:solidFill>
              </a:rPr>
              <a:t>, Muss, </a:t>
            </a:r>
            <a:r>
              <a:rPr lang="en-US" dirty="0" err="1">
                <a:solidFill>
                  <a:schemeClr val="bg1"/>
                </a:solidFill>
              </a:rPr>
              <a:t>Shachar</a:t>
            </a:r>
            <a:r>
              <a:rPr lang="en-US" dirty="0">
                <a:solidFill>
                  <a:schemeClr val="bg1"/>
                </a:solidFill>
              </a:rPr>
              <a:t>, Moschos.  Cancer Treatment Reviews, Vol. 45, p30–37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89225" y="5845027"/>
            <a:ext cx="6627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1400" baseline="30000" dirty="0">
                <a:solidFill>
                  <a:schemeClr val="bg1"/>
                </a:solidFill>
                <a:latin typeface="Algerian"/>
                <a:cs typeface="Times New Roman"/>
              </a:rPr>
              <a:t>† </a:t>
            </a:r>
            <a:r>
              <a:rPr lang="en-US" i="1" dirty="0">
                <a:solidFill>
                  <a:schemeClr val="bg1"/>
                </a:solidFill>
              </a:rPr>
              <a:t>p</a:t>
            </a:r>
            <a:r>
              <a:rPr lang="en-US" dirty="0">
                <a:solidFill>
                  <a:schemeClr val="bg1"/>
                </a:solidFill>
              </a:rPr>
              <a:t>-value for differences in HR</a:t>
            </a:r>
          </a:p>
        </p:txBody>
      </p:sp>
    </p:spTree>
    <p:extLst>
      <p:ext uri="{BB962C8B-B14F-4D97-AF65-F5344CB8AC3E}">
        <p14:creationId xmlns:p14="http://schemas.microsoft.com/office/powerpoint/2010/main" val="78033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8860"/>
            <a:ext cx="9480551" cy="1143000"/>
          </a:xfrm>
        </p:spPr>
        <p:txBody>
          <a:bodyPr>
            <a:noAutofit/>
          </a:bodyPr>
          <a:lstStyle/>
          <a:p>
            <a:r>
              <a:rPr lang="en-US" b="1" dirty="0"/>
              <a:t>Overall Survival for Older Group by Study</a:t>
            </a:r>
            <a:br>
              <a:rPr lang="en-US" b="1" dirty="0"/>
            </a:br>
            <a:r>
              <a:rPr lang="en-US" b="1" dirty="0"/>
              <a:t>Hazard Ratios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6460" y="6379301"/>
            <a:ext cx="9876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Nishijima</a:t>
            </a:r>
            <a:r>
              <a:rPr lang="en-US" dirty="0">
                <a:solidFill>
                  <a:schemeClr val="bg1"/>
                </a:solidFill>
              </a:rPr>
              <a:t>, Muss, </a:t>
            </a:r>
            <a:r>
              <a:rPr lang="en-US" dirty="0" err="1">
                <a:solidFill>
                  <a:schemeClr val="bg1"/>
                </a:solidFill>
              </a:rPr>
              <a:t>Shachar</a:t>
            </a:r>
            <a:r>
              <a:rPr lang="en-US" dirty="0">
                <a:solidFill>
                  <a:schemeClr val="bg1"/>
                </a:solidFill>
              </a:rPr>
              <a:t>, Moschos.  Cancer Treatment Reviews, Vol. 45, p30–37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1510438"/>
            <a:ext cx="8709025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41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883" y="457200"/>
            <a:ext cx="10593917" cy="1143000"/>
          </a:xfrm>
        </p:spPr>
        <p:txBody>
          <a:bodyPr>
            <a:normAutofit/>
          </a:bodyPr>
          <a:lstStyle/>
          <a:p>
            <a:r>
              <a:rPr lang="en-US" b="1" dirty="0"/>
              <a:t>Immune Checkpoint Inhibitors in Cancer Patients </a:t>
            </a:r>
            <a:r>
              <a:rPr lang="en-US" dirty="0"/>
              <a:t>with</a:t>
            </a:r>
            <a:r>
              <a:rPr lang="en-US" b="1" dirty="0"/>
              <a:t> Immune Disorders: Commentary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Immune checkpoint inhibitors have been given to cancer patients with a wide range of autoimmune disorders.</a:t>
            </a:r>
          </a:p>
          <a:p>
            <a:r>
              <a:rPr lang="en-US" dirty="0"/>
              <a:t>The majority of patients experienced exacerbation of their underlying autoimmune disorder and/or de novo immune related adverse events.</a:t>
            </a:r>
          </a:p>
          <a:p>
            <a:r>
              <a:rPr lang="en-US" dirty="0"/>
              <a:t>The risk/benefit ratio will require prospective longitudinal studies in larger populations.</a:t>
            </a:r>
          </a:p>
          <a:p>
            <a:r>
              <a:rPr lang="en-US" dirty="0"/>
              <a:t>In the interim, providers should proceed with caution, particularly in high risk settings where exacerbation of underlying disorders may not be readily reversed (inflammatory CNS disease, transplant, etc).</a:t>
            </a:r>
          </a:p>
        </p:txBody>
      </p:sp>
    </p:spTree>
    <p:extLst>
      <p:ext uri="{BB962C8B-B14F-4D97-AF65-F5344CB8AC3E}">
        <p14:creationId xmlns:p14="http://schemas.microsoft.com/office/powerpoint/2010/main" val="59067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304800"/>
            <a:ext cx="11049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000" b="1" dirty="0">
                <a:solidFill>
                  <a:prstClr val="black"/>
                </a:solidFill>
              </a:rPr>
              <a:t>Case 2</a:t>
            </a:r>
          </a:p>
          <a:p>
            <a:pPr algn="ctr">
              <a:spcBef>
                <a:spcPts val="600"/>
              </a:spcBef>
            </a:pPr>
            <a:endParaRPr lang="en-US" sz="2000" b="1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prstClr val="black"/>
                </a:solidFill>
              </a:rPr>
              <a:t>74 year old retired cardiologist from Little Rock, Arkansas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prstClr val="black"/>
                </a:solidFill>
              </a:rPr>
              <a:t>	Cough for 2 months, mild right sided chest discomfort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prstClr val="black"/>
                </a:solidFill>
              </a:rPr>
              <a:t>	15 lb weight loss over 6 months</a:t>
            </a:r>
          </a:p>
          <a:p>
            <a:pPr>
              <a:spcBef>
                <a:spcPts val="600"/>
              </a:spcBef>
            </a:pPr>
            <a:r>
              <a:rPr lang="en-US" sz="2200" b="1" dirty="0">
                <a:solidFill>
                  <a:prstClr val="black"/>
                </a:solidFill>
              </a:rPr>
              <a:t>– Medical history: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prstClr val="black"/>
                </a:solidFill>
              </a:rPr>
              <a:t>	CAD, atrial flutter, hypertension, gout and psoriasis, and 50 pack </a:t>
            </a:r>
            <a:r>
              <a:rPr lang="en-US" sz="2200" dirty="0" err="1">
                <a:solidFill>
                  <a:prstClr val="black"/>
                </a:solidFill>
              </a:rPr>
              <a:t>yr</a:t>
            </a:r>
            <a:r>
              <a:rPr lang="en-US" sz="2200" dirty="0">
                <a:solidFill>
                  <a:prstClr val="black"/>
                </a:solidFill>
              </a:rPr>
              <a:t>, (quit 2002)</a:t>
            </a:r>
          </a:p>
          <a:p>
            <a:pPr>
              <a:spcBef>
                <a:spcPts val="600"/>
              </a:spcBef>
            </a:pPr>
            <a:r>
              <a:rPr lang="en-US" sz="2200" b="1" dirty="0">
                <a:solidFill>
                  <a:prstClr val="black"/>
                </a:solidFill>
              </a:rPr>
              <a:t>– PE:  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prstClr val="black"/>
                </a:solidFill>
              </a:rPr>
              <a:t>	well appearing, PS1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prstClr val="black"/>
                </a:solidFill>
              </a:rPr>
              <a:t>	decreased breath sounds RUL, minimal psoriatic patches on right elbow</a:t>
            </a:r>
          </a:p>
          <a:p>
            <a:pPr>
              <a:spcBef>
                <a:spcPts val="600"/>
              </a:spcBef>
            </a:pPr>
            <a:r>
              <a:rPr lang="en-US" sz="2200" b="1" dirty="0">
                <a:solidFill>
                  <a:prstClr val="black"/>
                </a:solidFill>
              </a:rPr>
              <a:t>– CT/PET: 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prstClr val="black"/>
                </a:solidFill>
              </a:rPr>
              <a:t>	10 cm RUL mass, no distant disease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prstClr val="black"/>
                </a:solidFill>
              </a:rPr>
              <a:t>	</a:t>
            </a:r>
            <a:r>
              <a:rPr lang="en-US" sz="2200" dirty="0" err="1">
                <a:solidFill>
                  <a:prstClr val="black"/>
                </a:solidFill>
              </a:rPr>
              <a:t>Bx</a:t>
            </a:r>
            <a:r>
              <a:rPr lang="en-US" sz="2200" dirty="0">
                <a:solidFill>
                  <a:prstClr val="black"/>
                </a:solidFill>
              </a:rPr>
              <a:t> – squamous cell ca, 90% PDL-1 +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prstClr val="black"/>
                </a:solidFill>
              </a:rPr>
              <a:t>	EBUS – level 7 – negative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prstClr val="black"/>
                </a:solidFill>
              </a:rPr>
              <a:t>– Enrolled on protocol with 2 cycles of preoperative </a:t>
            </a:r>
            <a:r>
              <a:rPr lang="en-US" sz="2200" dirty="0" err="1">
                <a:solidFill>
                  <a:prstClr val="black"/>
                </a:solidFill>
              </a:rPr>
              <a:t>pembrolizumab</a:t>
            </a:r>
            <a:endParaRPr 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53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img162441" descr="36eda3a1-b6f2-443b-9bb6-ed6c1194b13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3" t="8861" r="28314"/>
          <a:stretch/>
        </p:blipFill>
        <p:spPr bwMode="auto">
          <a:xfrm>
            <a:off x="1066800" y="1371601"/>
            <a:ext cx="4800600" cy="410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g275223" descr="669822fe-addf-40a8-b088-ce4abbcd67d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2" r="17627"/>
          <a:stretch/>
        </p:blipFill>
        <p:spPr bwMode="auto">
          <a:xfrm>
            <a:off x="6324600" y="1371600"/>
            <a:ext cx="5087200" cy="410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62100" y="838200"/>
            <a:ext cx="952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200" b="1" dirty="0">
                <a:solidFill>
                  <a:prstClr val="black"/>
                </a:solidFill>
              </a:rPr>
              <a:t>Pretreatment			             Post 2 cycles of Pembrolizumab</a:t>
            </a:r>
          </a:p>
        </p:txBody>
      </p:sp>
    </p:spTree>
    <p:extLst>
      <p:ext uri="{BB962C8B-B14F-4D97-AF65-F5344CB8AC3E}">
        <p14:creationId xmlns:p14="http://schemas.microsoft.com/office/powerpoint/2010/main" val="97996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57200"/>
            <a:ext cx="10515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</a:rPr>
              <a:t>After 2</a:t>
            </a:r>
            <a:r>
              <a:rPr lang="en-US" sz="2200" b="1" baseline="30000" dirty="0">
                <a:solidFill>
                  <a:prstClr val="black"/>
                </a:solidFill>
              </a:rPr>
              <a:t>nd</a:t>
            </a:r>
            <a:r>
              <a:rPr lang="en-US" sz="2200" b="1" dirty="0">
                <a:solidFill>
                  <a:prstClr val="black"/>
                </a:solidFill>
              </a:rPr>
              <a:t> cycle of Pembro</a:t>
            </a:r>
            <a:r>
              <a:rPr lang="en-US" sz="2200" dirty="0">
                <a:solidFill>
                  <a:prstClr val="black"/>
                </a:solidFill>
              </a:rPr>
              <a:t>:</a:t>
            </a:r>
          </a:p>
          <a:p>
            <a:pPr marL="342900" indent="-342900">
              <a:buFont typeface=".AppleSystemUIFont" charset="-120"/>
              <a:buChar char="–"/>
            </a:pPr>
            <a:r>
              <a:rPr lang="en-US" sz="2200" dirty="0">
                <a:solidFill>
                  <a:prstClr val="black"/>
                </a:solidFill>
              </a:rPr>
              <a:t>Flare in psoriasis – plaques over trunk and extremities, diffuse erythematous patches over palmar / plantar surfaces of hands and feet</a:t>
            </a:r>
          </a:p>
          <a:p>
            <a:pPr marL="342900" indent="-342900">
              <a:buFont typeface=".AppleSystemUIFont" charset="-120"/>
              <a:buChar char="–"/>
            </a:pPr>
            <a:r>
              <a:rPr lang="en-US" sz="2200" dirty="0">
                <a:solidFill>
                  <a:prstClr val="black"/>
                </a:solidFill>
              </a:rPr>
              <a:t>Painful bilateral knee effusions, both required arthrocentesis</a:t>
            </a:r>
          </a:p>
          <a:p>
            <a:pPr marL="342900" indent="-342900">
              <a:buFont typeface=".AppleSystemUIFont" charset="-120"/>
              <a:buChar char="–"/>
            </a:pPr>
            <a:r>
              <a:rPr lang="en-US" sz="2200" dirty="0">
                <a:solidFill>
                  <a:prstClr val="black"/>
                </a:solidFill>
              </a:rPr>
              <a:t>Ongoing tenosynovitis, making walking painful</a:t>
            </a:r>
          </a:p>
          <a:p>
            <a:r>
              <a:rPr lang="en-US" sz="2200" b="1" dirty="0">
                <a:solidFill>
                  <a:prstClr val="black"/>
                </a:solidFill>
              </a:rPr>
              <a:t>Follow up CT:</a:t>
            </a:r>
          </a:p>
          <a:p>
            <a:r>
              <a:rPr lang="en-US" sz="2200" dirty="0">
                <a:solidFill>
                  <a:prstClr val="black"/>
                </a:solidFill>
              </a:rPr>
              <a:t>-reduction in mass from 10 to 7 cm</a:t>
            </a:r>
          </a:p>
          <a:p>
            <a:r>
              <a:rPr lang="en-US" sz="2200" b="1" dirty="0">
                <a:solidFill>
                  <a:prstClr val="black"/>
                </a:solidFill>
              </a:rPr>
              <a:t>Surgery</a:t>
            </a:r>
            <a:r>
              <a:rPr lang="en-US" sz="2200" dirty="0">
                <a:solidFill>
                  <a:prstClr val="black"/>
                </a:solidFill>
              </a:rPr>
              <a:t>:</a:t>
            </a:r>
          </a:p>
          <a:p>
            <a:endParaRPr lang="en-US" sz="2200" dirty="0">
              <a:solidFill>
                <a:prstClr val="black"/>
              </a:solidFill>
            </a:endParaRPr>
          </a:p>
          <a:p>
            <a:endParaRPr lang="en-US" sz="2200" dirty="0">
              <a:solidFill>
                <a:prstClr val="black"/>
              </a:solidFill>
            </a:endParaRPr>
          </a:p>
          <a:p>
            <a:endParaRPr lang="en-US" sz="2200" dirty="0">
              <a:solidFill>
                <a:prstClr val="black"/>
              </a:solidFill>
            </a:endParaRPr>
          </a:p>
          <a:p>
            <a:endParaRPr lang="en-US" sz="2200" dirty="0">
              <a:solidFill>
                <a:prstClr val="black"/>
              </a:solidFill>
            </a:endParaRPr>
          </a:p>
          <a:p>
            <a:endParaRPr lang="en-US" sz="2200" dirty="0">
              <a:solidFill>
                <a:prstClr val="black"/>
              </a:solidFill>
            </a:endParaRPr>
          </a:p>
          <a:p>
            <a:r>
              <a:rPr lang="en-US" sz="2200" b="1" dirty="0">
                <a:solidFill>
                  <a:prstClr val="black"/>
                </a:solidFill>
              </a:rPr>
              <a:t>Plan</a:t>
            </a:r>
            <a:r>
              <a:rPr lang="en-US" sz="2200" dirty="0">
                <a:solidFill>
                  <a:prstClr val="black"/>
                </a:solidFill>
              </a:rPr>
              <a:t>:</a:t>
            </a:r>
          </a:p>
          <a:p>
            <a:pPr marL="342900" indent="-342900">
              <a:buFont typeface=".AppleSystemUIFont" charset="-120"/>
              <a:buChar char="–"/>
            </a:pPr>
            <a:r>
              <a:rPr lang="en-US" sz="2200" dirty="0">
                <a:solidFill>
                  <a:prstClr val="black"/>
                </a:solidFill>
              </a:rPr>
              <a:t>Adjuvant platinum based chemotherapy per protocol</a:t>
            </a:r>
          </a:p>
          <a:p>
            <a:pPr marL="342900" indent="-342900">
              <a:buFont typeface=".AppleSystemUIFont" charset="-120"/>
              <a:buChar char="–"/>
            </a:pPr>
            <a:r>
              <a:rPr lang="en-US" sz="2200" dirty="0">
                <a:solidFill>
                  <a:prstClr val="black"/>
                </a:solidFill>
              </a:rPr>
              <a:t>Subsequent adjuvant </a:t>
            </a:r>
            <a:r>
              <a:rPr lang="en-US" sz="2200" dirty="0" err="1">
                <a:solidFill>
                  <a:prstClr val="black"/>
                </a:solidFill>
              </a:rPr>
              <a:t>Pembrolizumab</a:t>
            </a:r>
            <a:endParaRPr lang="en-US" sz="2200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219200" y="3352800"/>
          <a:ext cx="8382000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.AppleSystemUIFont" charset="-120"/>
                        <a:buChar char="–"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RUL/RML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</a:rPr>
                        <a:t>bilobectomy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.AppleSystemUIFont" charset="-120"/>
                        <a:buChar char="–"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7.5 cm tumor</a:t>
                      </a:r>
                    </a:p>
                    <a:p>
                      <a:pPr marL="342900" indent="-342900">
                        <a:buFont typeface=".AppleSystemUIFont" charset="-120"/>
                        <a:buChar char="–"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10% residual viable tumor</a:t>
                      </a:r>
                    </a:p>
                    <a:p>
                      <a:pPr marL="342900" indent="-342900">
                        <a:buFont typeface=".AppleSystemUIFont" charset="-120"/>
                        <a:buChar char="–"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Marked lymphoid infiltration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.AppleSystemUIFont" charset="-120"/>
                        <a:buChar char="–"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One 12 R lobar node +</a:t>
                      </a:r>
                    </a:p>
                    <a:p>
                      <a:pPr marL="342900" indent="-342900">
                        <a:buFont typeface=".AppleSystemUIFont" charset="-120"/>
                        <a:buChar char="–"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18 other N1/N2 nodes –</a:t>
                      </a:r>
                    </a:p>
                    <a:p>
                      <a:pPr marL="342900" indent="-342900">
                        <a:buFont typeface=".AppleSystemUIFont" charset="-120"/>
                        <a:buChar char="–"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Stage IIIA (T4N1M0)</a:t>
                      </a:r>
                    </a:p>
                    <a:p>
                      <a:pPr marL="342900" indent="-342900">
                        <a:buFont typeface=".AppleSystemUIFont" charset="-120"/>
                        <a:buChar char="–"/>
                      </a:pP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69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33137"/>
            <a:ext cx="113538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prstClr val="black"/>
                </a:solidFill>
              </a:rPr>
              <a:t>Questions</a:t>
            </a:r>
          </a:p>
          <a:p>
            <a:pPr algn="ctr"/>
            <a:endParaRPr lang="en-US" sz="2200" b="1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arenR"/>
            </a:pPr>
            <a:r>
              <a:rPr lang="en-US" sz="2200" dirty="0">
                <a:solidFill>
                  <a:prstClr val="black"/>
                </a:solidFill>
              </a:rPr>
              <a:t>In a cancer patient with a history of autoimmune disease, what is the likelihood of exacerbation of the disease with immune checkpoint therapy?</a:t>
            </a:r>
          </a:p>
          <a:p>
            <a:r>
              <a:rPr lang="en-US" sz="2200" dirty="0">
                <a:solidFill>
                  <a:prstClr val="black"/>
                </a:solidFill>
              </a:rPr>
              <a:t>	a)  10%</a:t>
            </a:r>
          </a:p>
          <a:p>
            <a:r>
              <a:rPr lang="en-US" sz="2200" dirty="0">
                <a:solidFill>
                  <a:prstClr val="black"/>
                </a:solidFill>
              </a:rPr>
              <a:t>	b)  25%</a:t>
            </a:r>
          </a:p>
          <a:p>
            <a:r>
              <a:rPr lang="en-US" sz="2200" dirty="0">
                <a:solidFill>
                  <a:prstClr val="black"/>
                </a:solidFill>
              </a:rPr>
              <a:t>	c)  50%</a:t>
            </a:r>
          </a:p>
          <a:p>
            <a:r>
              <a:rPr lang="en-US" sz="2200" dirty="0">
                <a:solidFill>
                  <a:prstClr val="black"/>
                </a:solidFill>
              </a:rPr>
              <a:t>	d)  75%</a:t>
            </a:r>
          </a:p>
          <a:p>
            <a:endParaRPr lang="en-US" sz="2200" dirty="0">
              <a:solidFill>
                <a:prstClr val="black"/>
              </a:solidFill>
            </a:endParaRPr>
          </a:p>
          <a:p>
            <a:endParaRPr lang="en-US" sz="22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arenR" startAt="2"/>
            </a:pPr>
            <a:r>
              <a:rPr lang="en-US" sz="2200" dirty="0">
                <a:solidFill>
                  <a:prstClr val="black"/>
                </a:solidFill>
              </a:rPr>
              <a:t>What factor is associated with a lower risk of autoimmune disease exacerbation with checkpoint therapy (CPI)?</a:t>
            </a:r>
          </a:p>
          <a:p>
            <a:pPr lvl="1"/>
            <a:r>
              <a:rPr lang="en-US" sz="2200" dirty="0">
                <a:solidFill>
                  <a:prstClr val="black"/>
                </a:solidFill>
              </a:rPr>
              <a:t>	a)  History of inactive disease</a:t>
            </a:r>
          </a:p>
          <a:p>
            <a:pPr lvl="1"/>
            <a:r>
              <a:rPr lang="en-US" sz="2200" dirty="0">
                <a:solidFill>
                  <a:prstClr val="black"/>
                </a:solidFill>
              </a:rPr>
              <a:t>	b)  Being on immunosuppressive treatment at start of CPI</a:t>
            </a:r>
          </a:p>
          <a:p>
            <a:pPr lvl="1"/>
            <a:r>
              <a:rPr lang="en-US" sz="2200" dirty="0">
                <a:solidFill>
                  <a:prstClr val="black"/>
                </a:solidFill>
              </a:rPr>
              <a:t>	c)  Receiving PDL-1 agent rather than CTLA-4</a:t>
            </a:r>
          </a:p>
          <a:p>
            <a:pPr lvl="1"/>
            <a:r>
              <a:rPr lang="en-US" sz="2200" dirty="0">
                <a:solidFill>
                  <a:prstClr val="black"/>
                </a:solidFill>
              </a:rPr>
              <a:t>	d)  We don’t really know</a:t>
            </a:r>
          </a:p>
          <a:p>
            <a:endParaRPr 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06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Use of Immune Checkpoint Inhibitors in Cancer Patients with Autoimmune Disease, Paraneoplastic Syndromes, and the Elderly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0" dirty="0">
                <a:solidFill>
                  <a:srgbClr val="FFFFFF"/>
                </a:solidFill>
              </a:rPr>
              <a:t>Jeffrey Crawford, MD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i="0" dirty="0">
                <a:solidFill>
                  <a:srgbClr val="FFFFFF"/>
                </a:solidFill>
              </a:rPr>
              <a:t>George Barth Geller Professor for Research in Cancer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i="0" dirty="0">
                <a:solidFill>
                  <a:srgbClr val="FFFFFF"/>
                </a:solidFill>
              </a:rPr>
              <a:t>Co-Program Leader, Solid Tumor Therapeutics Program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i="0" dirty="0">
                <a:solidFill>
                  <a:srgbClr val="FFFFFF"/>
                </a:solidFill>
              </a:rPr>
              <a:t>Duke Cancer Institute</a:t>
            </a:r>
          </a:p>
        </p:txBody>
      </p:sp>
    </p:spTree>
    <p:extLst>
      <p:ext uri="{BB962C8B-B14F-4D97-AF65-F5344CB8AC3E}">
        <p14:creationId xmlns:p14="http://schemas.microsoft.com/office/powerpoint/2010/main" val="29555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 — Jeffrey Crawford, MD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128005"/>
              </p:ext>
            </p:extLst>
          </p:nvPr>
        </p:nvGraphicFramePr>
        <p:xfrm>
          <a:off x="1371600" y="1828556"/>
          <a:ext cx="8991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r>
                        <a:rPr lang="en-US" sz="1800" b="1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Scientific Advisor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AstraZeneca, </a:t>
                      </a:r>
                      <a:r>
                        <a:rPr lang="en-US" sz="18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Dova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Merck, Pfizer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DSMB Member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Beyond Spring, Celgene, G1 Therapeutics, Janssen, Merrimack, Mylan, Roche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3728884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r>
                        <a:rPr lang="en-US" sz="1800" b="1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 Investigator/Institutional Research Funding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Amgen, AstraZeneca, Bayer, Genentech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87829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548" y="1055428"/>
            <a:ext cx="9511516" cy="454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26868" y="1727427"/>
            <a:ext cx="430220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Medicare data linked to SEER database (1992-2009)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Increased incidence in early stage, female sex, and older cohorts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268" y="6354980"/>
            <a:ext cx="697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Khan, Pruitt, </a:t>
            </a:r>
            <a:r>
              <a:rPr lang="en-US" dirty="0" err="1">
                <a:solidFill>
                  <a:schemeClr val="bg1"/>
                </a:solidFill>
              </a:rPr>
              <a:t>Kuran</a:t>
            </a:r>
            <a:r>
              <a:rPr lang="en-US" dirty="0">
                <a:solidFill>
                  <a:schemeClr val="bg1"/>
                </a:solidFill>
              </a:rPr>
              <a:t>, Gerber.  JAMA </a:t>
            </a:r>
            <a:r>
              <a:rPr lang="en-US" dirty="0" err="1">
                <a:solidFill>
                  <a:schemeClr val="bg1"/>
                </a:solidFill>
              </a:rPr>
              <a:t>Oncol</a:t>
            </a:r>
            <a:r>
              <a:rPr lang="en-US" dirty="0">
                <a:solidFill>
                  <a:schemeClr val="bg1"/>
                </a:solidFill>
              </a:rPr>
              <a:t>. 2016 2(11):1507-1508.</a:t>
            </a:r>
          </a:p>
        </p:txBody>
      </p:sp>
    </p:spTree>
    <p:extLst>
      <p:ext uri="{BB962C8B-B14F-4D97-AF65-F5344CB8AC3E}">
        <p14:creationId xmlns:p14="http://schemas.microsoft.com/office/powerpoint/2010/main" val="353872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E957AB97-202E-4398-8649-BA63D208A11E}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7D110C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7D110C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8">
      <a:dk1>
        <a:srgbClr val="808080"/>
      </a:dk1>
      <a:lt1>
        <a:srgbClr val="FFFFFF"/>
      </a:lt1>
      <a:dk2>
        <a:srgbClr val="000099"/>
      </a:dk2>
      <a:lt2>
        <a:srgbClr val="FFFF00"/>
      </a:lt2>
      <a:accent1>
        <a:srgbClr val="00CC99"/>
      </a:accent1>
      <a:accent2>
        <a:srgbClr val="3333CC"/>
      </a:accent2>
      <a:accent3>
        <a:srgbClr val="AAAAC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808080"/>
        </a:dk1>
        <a:lt1>
          <a:srgbClr val="FFFFFF"/>
        </a:lt1>
        <a:dk2>
          <a:srgbClr val="000099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AAAC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862A45804C7345BFDE61DA2C172BE7" ma:contentTypeVersion="9" ma:contentTypeDescription="Create a new document." ma:contentTypeScope="" ma:versionID="3f6dff938f4fcdf8da214b7bee4f4390">
  <xsd:schema xmlns:xsd="http://www.w3.org/2001/XMLSchema" xmlns:xs="http://www.w3.org/2001/XMLSchema" xmlns:p="http://schemas.microsoft.com/office/2006/metadata/properties" xmlns:ns2="96f1686b-f877-4eb8-89ab-3a67a5dc2612" xmlns:ns3="b4104d5b-b872-4636-a728-507be7308f43" targetNamespace="http://schemas.microsoft.com/office/2006/metadata/properties" ma:root="true" ma:fieldsID="f0de397315c461ca0fcb209ca18b41e9" ns2:_="" ns3:_="">
    <xsd:import namespace="96f1686b-f877-4eb8-89ab-3a67a5dc2612"/>
    <xsd:import namespace="b4104d5b-b872-4636-a728-507be7308f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1686b-f877-4eb8-89ab-3a67a5dc26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Status" ma:index="16" nillable="true" ma:displayName="Status" ma:internalName="Status">
      <xsd:simpleType>
        <xsd:restriction base="dms:Choice">
          <xsd:enumeration value="Rejected"/>
          <xsd:enumeration value="Appro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04d5b-b872-4636-a728-507be7308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96f1686b-f877-4eb8-89ab-3a67a5dc2612" xsi:nil="true"/>
  </documentManagement>
</p:properties>
</file>

<file path=customXml/itemProps1.xml><?xml version="1.0" encoding="utf-8"?>
<ds:datastoreItem xmlns:ds="http://schemas.openxmlformats.org/officeDocument/2006/customXml" ds:itemID="{C5AB14BE-E389-4A7D-AB52-6638D496A826}"/>
</file>

<file path=customXml/itemProps2.xml><?xml version="1.0" encoding="utf-8"?>
<ds:datastoreItem xmlns:ds="http://schemas.openxmlformats.org/officeDocument/2006/customXml" ds:itemID="{40E890B8-625C-490B-99D0-EAC66C0726CF}"/>
</file>

<file path=customXml/itemProps3.xml><?xml version="1.0" encoding="utf-8"?>
<ds:datastoreItem xmlns:ds="http://schemas.openxmlformats.org/officeDocument/2006/customXml" ds:itemID="{4FC9F14A-EF4C-4A01-931E-D0BCA7ED3329}"/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750</Words>
  <Application>Microsoft Macintosh PowerPoint</Application>
  <PresentationFormat>Widescreen</PresentationFormat>
  <Paragraphs>141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.AppleSystemUIFont</vt:lpstr>
      <vt:lpstr>Algerian</vt:lpstr>
      <vt:lpstr>Calibri</vt:lpstr>
      <vt:lpstr>ＭＳ Ｐゴシック</vt:lpstr>
      <vt:lpstr>Times New Roman</vt:lpstr>
      <vt:lpstr>Arial</vt:lpstr>
      <vt:lpstr>Blank Presentation</vt:lpstr>
      <vt:lpstr>Office Theme</vt:lpstr>
      <vt:lpstr>Default Design</vt:lpstr>
      <vt:lpstr>2_Blank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of Immune Checkpoint Inhibitors in Cancer Patients with Autoimmune Disease, Paraneoplastic Syndromes, and the Elderly </vt:lpstr>
      <vt:lpstr>Disclosures — Jeffrey Crawford, MD</vt:lpstr>
      <vt:lpstr>PowerPoint Presentation</vt:lpstr>
      <vt:lpstr>PowerPoint Presentation</vt:lpstr>
      <vt:lpstr>PowerPoint Presentation</vt:lpstr>
      <vt:lpstr>Immune Checkpoint Inhibitors (CPI) in Treatment of Patients with Cancer and Pre-existing Autoimmune Disease</vt:lpstr>
      <vt:lpstr>Immune Checkpoint Inhibitors in Cancer and Preexisting Autoimmune Disease</vt:lpstr>
      <vt:lpstr>PowerPoint Presentation</vt:lpstr>
      <vt:lpstr>PowerPoint Presentation</vt:lpstr>
      <vt:lpstr>Summary</vt:lpstr>
      <vt:lpstr>AFT-42 (In Development) Safety, Activity, and Pharmacology of Nivolumab in Patients with Advanced Non-Small Cell Lung Cancer and Pre-existing Autoimmune Disease </vt:lpstr>
      <vt:lpstr>Cohorts of Autoimmune Conditions</vt:lpstr>
      <vt:lpstr>Immune Checkpoint Inhibitor (ICI) Impact on Survival in Older Patients</vt:lpstr>
      <vt:lpstr>Overall Survival by Type of Immune Checkpoint Inhibitor and Tumor</vt:lpstr>
      <vt:lpstr>Overall Survival for Older Group by Study Hazard Ratios</vt:lpstr>
      <vt:lpstr>Immune Checkpoint Inhibitors in Cancer Patients with Immune Disorders: Commentary</vt:lpstr>
    </vt:vector>
  </TitlesOfParts>
  <Manager/>
  <Company>Research To Practice</Company>
  <LinksUpToDate>false</LinksUpToDate>
  <SharedDoc>false</SharedDoc>
  <HyperlinkBase/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To Practice</dc:title>
  <dc:subject/>
  <dc:creator>Research To Practice</dc:creator>
  <cp:keywords/>
  <dc:description/>
  <cp:lastModifiedBy>Microsoft Office User</cp:lastModifiedBy>
  <cp:revision>31</cp:revision>
  <cp:lastPrinted>2018-03-04T15:38:51Z</cp:lastPrinted>
  <dcterms:created xsi:type="dcterms:W3CDTF">2018-02-14T01:50:45Z</dcterms:created>
  <dcterms:modified xsi:type="dcterms:W3CDTF">2018-03-07T13:53:00Z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0x01010018862A45804C7345BFDE61DA2C172BE7</vt:lpwstr>
  </property>
</Properties>
</file>