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797" r:id="rId2"/>
    <p:sldMasterId id="2147483800" r:id="rId3"/>
    <p:sldMasterId id="2147483814" r:id="rId4"/>
    <p:sldMasterId id="2147483831" r:id="rId5"/>
    <p:sldMasterId id="2147483848" r:id="rId6"/>
  </p:sldMasterIdLst>
  <p:notesMasterIdLst>
    <p:notesMasterId r:id="rId33"/>
  </p:notesMasterIdLst>
  <p:handoutMasterIdLst>
    <p:handoutMasterId r:id="rId34"/>
  </p:handoutMasterIdLst>
  <p:sldIdLst>
    <p:sldId id="331" r:id="rId7"/>
    <p:sldId id="2258" r:id="rId8"/>
    <p:sldId id="1451" r:id="rId9"/>
    <p:sldId id="2166" r:id="rId10"/>
    <p:sldId id="2118" r:id="rId11"/>
    <p:sldId id="2169" r:id="rId12"/>
    <p:sldId id="2176" r:id="rId13"/>
    <p:sldId id="2186" r:id="rId14"/>
    <p:sldId id="2191" r:id="rId15"/>
    <p:sldId id="2257" r:id="rId16"/>
    <p:sldId id="2283" r:id="rId17"/>
    <p:sldId id="2126" r:id="rId18"/>
    <p:sldId id="2276" r:id="rId19"/>
    <p:sldId id="2279" r:id="rId20"/>
    <p:sldId id="2168" r:id="rId21"/>
    <p:sldId id="2139" r:id="rId22"/>
    <p:sldId id="2146" r:id="rId23"/>
    <p:sldId id="2150" r:id="rId24"/>
    <p:sldId id="2181" r:id="rId25"/>
    <p:sldId id="2274" r:id="rId26"/>
    <p:sldId id="2193" r:id="rId27"/>
    <p:sldId id="2198" r:id="rId28"/>
    <p:sldId id="2203" r:id="rId29"/>
    <p:sldId id="2213" r:id="rId30"/>
    <p:sldId id="2207" r:id="rId31"/>
    <p:sldId id="2280" r:id="rId32"/>
  </p:sldIdLst>
  <p:sldSz cx="12192000" cy="6858000"/>
  <p:notesSz cx="7010400" cy="9236075"/>
  <p:defaultTextStyle>
    <a:defPPr>
      <a:defRPr lang="en-US"/>
    </a:defPPr>
    <a:lvl1pPr marL="0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212" userDrawn="1">
          <p15:clr>
            <a:srgbClr val="A4A3A4"/>
          </p15:clr>
        </p15:guide>
        <p15:guide id="4" orient="horz" pos="516" userDrawn="1">
          <p15:clr>
            <a:srgbClr val="A4A3A4"/>
          </p15:clr>
        </p15:guide>
        <p15:guide id="5" orient="horz" pos="791" userDrawn="1">
          <p15:clr>
            <a:srgbClr val="A4A3A4"/>
          </p15:clr>
        </p15:guide>
        <p15:guide id="6" orient="horz" pos="4216" userDrawn="1">
          <p15:clr>
            <a:srgbClr val="A4A3A4"/>
          </p15:clr>
        </p15:guide>
        <p15:guide id="7" orient="horz" pos="1095" userDrawn="1">
          <p15:clr>
            <a:srgbClr val="A4A3A4"/>
          </p15:clr>
        </p15:guide>
        <p15:guide id="8" orient="horz" pos="289" userDrawn="1">
          <p15:clr>
            <a:srgbClr val="A4A3A4"/>
          </p15:clr>
        </p15:guide>
        <p15:guide id="9" pos="3834" userDrawn="1">
          <p15:clr>
            <a:srgbClr val="A4A3A4"/>
          </p15:clr>
        </p15:guide>
        <p15:guide id="10" pos="7451" userDrawn="1">
          <p15:clr>
            <a:srgbClr val="A4A3A4"/>
          </p15:clr>
        </p15:guide>
        <p15:guide id="11" pos="807" userDrawn="1">
          <p15:clr>
            <a:srgbClr val="A4A3A4"/>
          </p15:clr>
        </p15:guide>
        <p15:guide id="12" pos="7042" userDrawn="1">
          <p15:clr>
            <a:srgbClr val="A4A3A4"/>
          </p15:clr>
        </p15:guide>
        <p15:guide id="13" pos="241" userDrawn="1">
          <p15:clr>
            <a:srgbClr val="A4A3A4"/>
          </p15:clr>
        </p15:guide>
        <p15:guide id="14" pos="684" userDrawn="1">
          <p15:clr>
            <a:srgbClr val="A4A3A4"/>
          </p15:clr>
        </p15:guide>
        <p15:guide id="15" orient="horz" pos="776" userDrawn="1">
          <p15:clr>
            <a:srgbClr val="A4A3A4"/>
          </p15:clr>
        </p15:guide>
        <p15:guide id="16" orient="horz" pos="409" userDrawn="1">
          <p15:clr>
            <a:srgbClr val="A4A3A4"/>
          </p15:clr>
        </p15:guide>
        <p15:guide id="17" orient="horz" pos="1102" userDrawn="1">
          <p15:clr>
            <a:srgbClr val="A4A3A4"/>
          </p15:clr>
        </p15:guide>
        <p15:guide id="18" orient="horz" pos="292" userDrawn="1">
          <p15:clr>
            <a:srgbClr val="A4A3A4"/>
          </p15:clr>
        </p15:guide>
        <p15:guide id="19" orient="horz" pos="54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artners Information Systems" initials="PHS IS" lastIdx="4" clrIdx="0"/>
  <p:cmAuthor id="7" name="Merck &amp; Co., Inc." initials="M&amp;CI" lastIdx="34" clrIdx="7"/>
  <p:cmAuthor id="1" name="Christina Gallo" initials="CG" lastIdx="7" clrIdx="1">
    <p:extLst/>
  </p:cmAuthor>
  <p:cmAuthor id="2" name="Herbst, Roy" initials="HR" lastIdx="48" clrIdx="8"/>
  <p:cmAuthor id="3" name="Langer, Corey" initials="LC" lastIdx="33" clrIdx="3"/>
  <p:cmAuthor id="4" name="owner" initials="o" lastIdx="1" clrIdx="4"/>
  <p:cmAuthor id="5" name="Suresh Ramalingam" initials="" lastIdx="2" clrIdx="5"/>
  <p:cmAuthor id="6" name="langerc" initials="l" lastIdx="11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00"/>
    <a:srgbClr val="FF3300"/>
    <a:srgbClr val="66FF33"/>
    <a:srgbClr val="FF0000"/>
    <a:srgbClr val="996600"/>
    <a:srgbClr val="013B51"/>
    <a:srgbClr val="800000"/>
    <a:srgbClr val="339933"/>
    <a:srgbClr val="0000FF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35A802-FD04-874C-BF60-D7200AD18610}" v="3" dt="2019-04-02T14:02:41.885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94" autoAdjust="0"/>
    <p:restoredTop sz="95352" autoAdjust="0"/>
  </p:normalViewPr>
  <p:slideViewPr>
    <p:cSldViewPr snapToGrid="0">
      <p:cViewPr>
        <p:scale>
          <a:sx n="100" d="100"/>
          <a:sy n="100" d="100"/>
        </p:scale>
        <p:origin x="704" y="288"/>
      </p:cViewPr>
      <p:guideLst>
        <p:guide orient="horz" pos="2160"/>
        <p:guide pos="3840"/>
        <p:guide orient="horz" pos="3212"/>
        <p:guide orient="horz" pos="516"/>
        <p:guide orient="horz" pos="791"/>
        <p:guide orient="horz" pos="4216"/>
        <p:guide orient="horz" pos="1095"/>
        <p:guide orient="horz" pos="289"/>
        <p:guide pos="3834"/>
        <p:guide pos="7451"/>
        <p:guide pos="807"/>
        <p:guide pos="7042"/>
        <p:guide pos="241"/>
        <p:guide pos="684"/>
        <p:guide orient="horz" pos="776"/>
        <p:guide orient="horz" pos="409"/>
        <p:guide orient="horz" pos="1102"/>
        <p:guide orient="horz" pos="292"/>
        <p:guide orient="horz" pos="547"/>
      </p:guideLst>
    </p:cSldViewPr>
  </p:slideViewPr>
  <p:outlineViewPr>
    <p:cViewPr>
      <p:scale>
        <a:sx n="33" d="100"/>
        <a:sy n="33" d="100"/>
      </p:scale>
      <p:origin x="0" y="-11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544" y="72"/>
      </p:cViewPr>
      <p:guideLst>
        <p:guide orient="horz" pos="3024"/>
        <p:guide pos="2304"/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21" Type="http://schemas.openxmlformats.org/officeDocument/2006/relationships/slide" Target="slides/slide15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commentAuthors" Target="commentAuthor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lvana Izquierdo" userId="46480b9d-78ec-4659-884d-35c5467fe41c" providerId="ADAL" clId="{5935A802-FD04-874C-BF60-D7200AD18610}"/>
    <pc:docChg chg="addSld delSld modSld delMainMaster">
      <pc:chgData name="Silvana Izquierdo" userId="46480b9d-78ec-4659-884d-35c5467fe41c" providerId="ADAL" clId="{5935A802-FD04-874C-BF60-D7200AD18610}" dt="2019-04-02T14:03:42.848" v="24" actId="20577"/>
      <pc:docMkLst>
        <pc:docMk/>
      </pc:docMkLst>
      <pc:sldChg chg="del">
        <pc:chgData name="Silvana Izquierdo" userId="46480b9d-78ec-4659-884d-35c5467fe41c" providerId="ADAL" clId="{5935A802-FD04-874C-BF60-D7200AD18610}" dt="2019-04-02T14:03:18.849" v="5" actId="2696"/>
        <pc:sldMkLst>
          <pc:docMk/>
          <pc:sldMk cId="2204513709" sldId="257"/>
        </pc:sldMkLst>
      </pc:sldChg>
      <pc:sldChg chg="del">
        <pc:chgData name="Silvana Izquierdo" userId="46480b9d-78ec-4659-884d-35c5467fe41c" providerId="ADAL" clId="{5935A802-FD04-874C-BF60-D7200AD18610}" dt="2019-04-02T14:03:18.859" v="6" actId="2696"/>
        <pc:sldMkLst>
          <pc:docMk/>
          <pc:sldMk cId="112514383" sldId="258"/>
        </pc:sldMkLst>
      </pc:sldChg>
      <pc:sldChg chg="del">
        <pc:chgData name="Silvana Izquierdo" userId="46480b9d-78ec-4659-884d-35c5467fe41c" providerId="ADAL" clId="{5935A802-FD04-874C-BF60-D7200AD18610}" dt="2019-04-02T14:03:18.874" v="7" actId="2696"/>
        <pc:sldMkLst>
          <pc:docMk/>
          <pc:sldMk cId="3294164504" sldId="259"/>
        </pc:sldMkLst>
      </pc:sldChg>
      <pc:sldChg chg="del">
        <pc:chgData name="Silvana Izquierdo" userId="46480b9d-78ec-4659-884d-35c5467fe41c" providerId="ADAL" clId="{5935A802-FD04-874C-BF60-D7200AD18610}" dt="2019-04-02T14:03:18.888" v="8" actId="2696"/>
        <pc:sldMkLst>
          <pc:docMk/>
          <pc:sldMk cId="2120136723" sldId="260"/>
        </pc:sldMkLst>
      </pc:sldChg>
      <pc:sldChg chg="del">
        <pc:chgData name="Silvana Izquierdo" userId="46480b9d-78ec-4659-884d-35c5467fe41c" providerId="ADAL" clId="{5935A802-FD04-874C-BF60-D7200AD18610}" dt="2019-04-02T14:03:18.900" v="9" actId="2696"/>
        <pc:sldMkLst>
          <pc:docMk/>
          <pc:sldMk cId="3733584053" sldId="262"/>
        </pc:sldMkLst>
      </pc:sldChg>
      <pc:sldChg chg="del">
        <pc:chgData name="Silvana Izquierdo" userId="46480b9d-78ec-4659-884d-35c5467fe41c" providerId="ADAL" clId="{5935A802-FD04-874C-BF60-D7200AD18610}" dt="2019-04-02T14:03:18.912" v="10" actId="2696"/>
        <pc:sldMkLst>
          <pc:docMk/>
          <pc:sldMk cId="1778391964" sldId="263"/>
        </pc:sldMkLst>
      </pc:sldChg>
      <pc:sldChg chg="del">
        <pc:chgData name="Silvana Izquierdo" userId="46480b9d-78ec-4659-884d-35c5467fe41c" providerId="ADAL" clId="{5935A802-FD04-874C-BF60-D7200AD18610}" dt="2019-04-02T14:03:18.838" v="4" actId="2696"/>
        <pc:sldMkLst>
          <pc:docMk/>
          <pc:sldMk cId="3389707526" sldId="264"/>
        </pc:sldMkLst>
      </pc:sldChg>
      <pc:sldChg chg="modSp add">
        <pc:chgData name="Silvana Izquierdo" userId="46480b9d-78ec-4659-884d-35c5467fe41c" providerId="ADAL" clId="{5935A802-FD04-874C-BF60-D7200AD18610}" dt="2019-04-02T14:02:41.885" v="2" actId="207"/>
        <pc:sldMkLst>
          <pc:docMk/>
          <pc:sldMk cId="1393158083" sldId="331"/>
        </pc:sldMkLst>
        <pc:spChg chg="mod">
          <ac:chgData name="Silvana Izquierdo" userId="46480b9d-78ec-4659-884d-35c5467fe41c" providerId="ADAL" clId="{5935A802-FD04-874C-BF60-D7200AD18610}" dt="2019-04-02T14:02:41.885" v="2" actId="207"/>
          <ac:spMkLst>
            <pc:docMk/>
            <pc:sldMk cId="1393158083" sldId="331"/>
            <ac:spMk id="4" creationId="{D24927D9-AD9A-F647-B034-59EF4012D84F}"/>
          </ac:spMkLst>
        </pc:spChg>
      </pc:sldChg>
      <pc:sldChg chg="modNotesTx">
        <pc:chgData name="Silvana Izquierdo" userId="46480b9d-78ec-4659-884d-35c5467fe41c" providerId="ADAL" clId="{5935A802-FD04-874C-BF60-D7200AD18610}" dt="2019-04-02T14:03:42.848" v="24" actId="20577"/>
        <pc:sldMkLst>
          <pc:docMk/>
          <pc:sldMk cId="915865522" sldId="2118"/>
        </pc:sldMkLst>
      </pc:sldChg>
      <pc:sldChg chg="del">
        <pc:chgData name="Silvana Izquierdo" userId="46480b9d-78ec-4659-884d-35c5467fe41c" providerId="ADAL" clId="{5935A802-FD04-874C-BF60-D7200AD18610}" dt="2019-04-02T14:03:21.268" v="23" actId="2696"/>
        <pc:sldMkLst>
          <pc:docMk/>
          <pc:sldMk cId="259159159" sldId="2281"/>
        </pc:sldMkLst>
      </pc:sldChg>
      <pc:sldChg chg="add del">
        <pc:chgData name="Silvana Izquierdo" userId="46480b9d-78ec-4659-884d-35c5467fe41c" providerId="ADAL" clId="{5935A802-FD04-874C-BF60-D7200AD18610}" dt="2019-04-02T14:03:11.127" v="3" actId="2696"/>
        <pc:sldMkLst>
          <pc:docMk/>
          <pc:sldMk cId="2254003189" sldId="2284"/>
        </pc:sldMkLst>
      </pc:sldChg>
      <pc:sldMasterChg chg="del delSldLayout">
        <pc:chgData name="Silvana Izquierdo" userId="46480b9d-78ec-4659-884d-35c5467fe41c" providerId="ADAL" clId="{5935A802-FD04-874C-BF60-D7200AD18610}" dt="2019-04-02T14:03:18.926" v="22" actId="2696"/>
        <pc:sldMasterMkLst>
          <pc:docMk/>
          <pc:sldMasterMk cId="3920315211" sldId="2147483952"/>
        </pc:sldMasterMkLst>
        <pc:sldLayoutChg chg="del">
          <pc:chgData name="Silvana Izquierdo" userId="46480b9d-78ec-4659-884d-35c5467fe41c" providerId="ADAL" clId="{5935A802-FD04-874C-BF60-D7200AD18610}" dt="2019-04-02T14:03:18.914" v="11" actId="2696"/>
          <pc:sldLayoutMkLst>
            <pc:docMk/>
            <pc:sldMasterMk cId="3920315211" sldId="2147483952"/>
            <pc:sldLayoutMk cId="3765292924" sldId="2147483953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15" v="12" actId="2696"/>
          <pc:sldLayoutMkLst>
            <pc:docMk/>
            <pc:sldMasterMk cId="3920315211" sldId="2147483952"/>
            <pc:sldLayoutMk cId="1302350324" sldId="2147483954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16" v="13" actId="2696"/>
          <pc:sldLayoutMkLst>
            <pc:docMk/>
            <pc:sldMasterMk cId="3920315211" sldId="2147483952"/>
            <pc:sldLayoutMk cId="4035401405" sldId="2147483955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17" v="14" actId="2696"/>
          <pc:sldLayoutMkLst>
            <pc:docMk/>
            <pc:sldMasterMk cId="3920315211" sldId="2147483952"/>
            <pc:sldLayoutMk cId="2342236857" sldId="2147483956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18" v="15" actId="2696"/>
          <pc:sldLayoutMkLst>
            <pc:docMk/>
            <pc:sldMasterMk cId="3920315211" sldId="2147483952"/>
            <pc:sldLayoutMk cId="3444921303" sldId="2147483957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19" v="16" actId="2696"/>
          <pc:sldLayoutMkLst>
            <pc:docMk/>
            <pc:sldMasterMk cId="3920315211" sldId="2147483952"/>
            <pc:sldLayoutMk cId="3603755157" sldId="2147483958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20" v="17" actId="2696"/>
          <pc:sldLayoutMkLst>
            <pc:docMk/>
            <pc:sldMasterMk cId="3920315211" sldId="2147483952"/>
            <pc:sldLayoutMk cId="3450286272" sldId="2147483959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21" v="18" actId="2696"/>
          <pc:sldLayoutMkLst>
            <pc:docMk/>
            <pc:sldMasterMk cId="3920315211" sldId="2147483952"/>
            <pc:sldLayoutMk cId="3869755998" sldId="2147483960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22" v="19" actId="2696"/>
          <pc:sldLayoutMkLst>
            <pc:docMk/>
            <pc:sldMasterMk cId="3920315211" sldId="2147483952"/>
            <pc:sldLayoutMk cId="2101616628" sldId="2147483961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23" v="20" actId="2696"/>
          <pc:sldLayoutMkLst>
            <pc:docMk/>
            <pc:sldMasterMk cId="3920315211" sldId="2147483952"/>
            <pc:sldLayoutMk cId="2467631201" sldId="2147483962"/>
          </pc:sldLayoutMkLst>
        </pc:sldLayoutChg>
        <pc:sldLayoutChg chg="del">
          <pc:chgData name="Silvana Izquierdo" userId="46480b9d-78ec-4659-884d-35c5467fe41c" providerId="ADAL" clId="{5935A802-FD04-874C-BF60-D7200AD18610}" dt="2019-04-02T14:03:18.924" v="21" actId="2696"/>
          <pc:sldLayoutMkLst>
            <pc:docMk/>
            <pc:sldMasterMk cId="3920315211" sldId="2147483952"/>
            <pc:sldLayoutMk cId="1082452740" sldId="214748396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340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3407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37840" cy="46340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9"/>
            <a:ext cx="3037840" cy="463406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F670F0EE-5350-4F29-93D2-04CE985C753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544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24" tIns="46412" rIns="92824" bIns="46412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25" y="693738"/>
            <a:ext cx="61531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24" tIns="46412" rIns="92824" bIns="4641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24" tIns="46412" rIns="92824" bIns="4641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24" tIns="46412" rIns="92824" bIns="46412" rtlCol="0" anchor="b"/>
          <a:lstStyle>
            <a:lvl1pPr algn="r">
              <a:defRPr sz="1200"/>
            </a:lvl1pPr>
          </a:lstStyle>
          <a:p>
            <a:fld id="{DCAF9C3B-1335-AB49-9154-0E3C879F13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29703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115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822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734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6458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557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4686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3802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2914" algn="l" defTabSz="50911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937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3098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8625" y="693738"/>
            <a:ext cx="6153150" cy="3462337"/>
          </a:xfrm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AE27F4B-23BF-424F-B4DA-8E31D0271C38}" type="slidenum">
              <a:rPr lang="en-US" altLang="en-US" smtClean="0">
                <a:ea typeface="ＭＳ Ｐゴシック" panose="020B0600070205080204" pitchFamily="34" charset="-128"/>
              </a:rPr>
              <a:pPr>
                <a:spcBef>
                  <a:spcPct val="0"/>
                </a:spcBef>
              </a:pPr>
              <a:t>3</a:t>
            </a:fld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903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altLang="en-US" dirty="0">
              <a:latin typeface="Arial" panose="020B0604020202020204" pitchFamily="34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60849A7-906E-4F48-8DF7-6C57EE1090CA}" type="slidenum">
              <a:rPr lang="en-US" altLang="en-US" b="0" i="0" smtClean="0"/>
              <a:pPr/>
              <a:t>5</a:t>
            </a:fld>
            <a:endParaRPr lang="en-US" altLang="en-US" b="0" i="0"/>
          </a:p>
        </p:txBody>
      </p:sp>
    </p:spTree>
    <p:extLst>
      <p:ext uri="{BB962C8B-B14F-4D97-AF65-F5344CB8AC3E}">
        <p14:creationId xmlns:p14="http://schemas.microsoft.com/office/powerpoint/2010/main" val="276885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 i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3572ED6-856F-405B-8129-2DEFC2A52777}" type="slidenum">
              <a:rPr lang="en-GB" altLang="en-US" b="0" i="0" smtClean="0">
                <a:solidFill>
                  <a:srgbClr val="000000"/>
                </a:solidFill>
              </a:rPr>
              <a:pPr/>
              <a:t>12</a:t>
            </a:fld>
            <a:endParaRPr lang="en-GB" altLang="en-US" b="0" i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81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59A5BC-8777-47DE-BCAA-2E039572B73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8075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937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7149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937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449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8625" y="693738"/>
            <a:ext cx="6153150" cy="346233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DCAF9C3B-1335-AB49-9154-0E3C879F130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6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5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6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9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7"/>
          <a:stretch/>
        </p:blipFill>
        <p:spPr bwMode="grayWhite">
          <a:xfrm>
            <a:off x="0" y="3405192"/>
            <a:ext cx="12192000" cy="3452811"/>
          </a:xfrm>
          <a:prstGeom prst="rect">
            <a:avLst/>
          </a:prstGeom>
        </p:spPr>
      </p:pic>
      <p:sp>
        <p:nvSpPr>
          <p:cNvPr id="3106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1876568"/>
            <a:ext cx="11430000" cy="1143000"/>
          </a:xfrm>
          <a:prstGeom prst="rect">
            <a:avLst/>
          </a:prstGeom>
        </p:spPr>
        <p:txBody>
          <a:bodyPr lIns="91388" tIns="45693" rIns="91388" bIns="45693" anchor="b"/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07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81000" y="3669443"/>
            <a:ext cx="11430000" cy="1752600"/>
          </a:xfrm>
          <a:prstGeom prst="rect">
            <a:avLst/>
          </a:prstGeom>
        </p:spPr>
        <p:txBody>
          <a:bodyPr lIns="92012" tIns="46008" rIns="92012" bIns="4600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3416958"/>
            <a:ext cx="12192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4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F3392-D198-434F-B34B-2D7955029474}"/>
              </a:ext>
            </a:extLst>
          </p:cNvPr>
          <p:cNvSpPr txBox="1"/>
          <p:nvPr userDrawn="1"/>
        </p:nvSpPr>
        <p:spPr>
          <a:xfrm>
            <a:off x="5840329" y="6378158"/>
            <a:ext cx="27547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0" dirty="0">
                <a:solidFill>
                  <a:schemeClr val="tx1"/>
                </a:solidFill>
              </a:rPr>
              <a:t>Jotte R, et al. IMpower131 PFS Analysis.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BC511-D01B-491D-80F7-CD2360882104}"/>
              </a:ext>
            </a:extLst>
          </p:cNvPr>
          <p:cNvSpPr txBox="1"/>
          <p:nvPr userDrawn="1"/>
        </p:nvSpPr>
        <p:spPr>
          <a:xfrm>
            <a:off x="8595052" y="6358420"/>
            <a:ext cx="280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baseline="0" dirty="0">
                <a:solidFill>
                  <a:schemeClr val="accent1"/>
                </a:solidFill>
              </a:rPr>
              <a:t>https://bit.ly/2snPEzb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D1E508-83E0-4C50-B188-23773C88C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4A961-C23A-45AF-A001-FFD8E30D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4BB2AE1-E100-423E-A048-833AEAEB4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602" y="5712738"/>
            <a:ext cx="11660863" cy="436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221460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Sample Callout Slide</a:t>
            </a:r>
          </a:p>
        </p:txBody>
      </p:sp>
    </p:spTree>
    <p:extLst>
      <p:ext uri="{BB962C8B-B14F-4D97-AF65-F5344CB8AC3E}">
        <p14:creationId xmlns:p14="http://schemas.microsoft.com/office/powerpoint/2010/main" val="117695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856C13-E7FA-4A3C-9FE9-DC0CC300C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519" y="6279122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E1364-9B18-477A-A6AF-8261D70E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42879C-967E-44CD-A365-0F374F92E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603" y="5712737"/>
            <a:ext cx="11660863" cy="4361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GB" sz="1000">
                <a:solidFill>
                  <a:schemeClr val="tx1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fr-CH"/>
              <a:t>Footnote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1199027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D6CF82-6EC2-4041-BF0A-D843E23CB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912"/>
            <a:ext cx="10515600" cy="988890"/>
          </a:xfrm>
        </p:spPr>
        <p:txBody>
          <a:bodyPr>
            <a:normAutofit/>
          </a:bodyPr>
          <a:lstStyle>
            <a:lvl1pPr>
              <a:defRPr sz="4236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879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29" y="6195833"/>
            <a:ext cx="5471583" cy="431800"/>
          </a:xfrm>
        </p:spPr>
        <p:txBody>
          <a:bodyPr anchor="b"/>
          <a:lstStyle>
            <a:lvl1pPr marL="0" indent="0">
              <a:buNone/>
              <a:defRPr sz="654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4" y="6195833"/>
            <a:ext cx="5471584" cy="431800"/>
          </a:xfrm>
        </p:spPr>
        <p:txBody>
          <a:bodyPr anchor="b"/>
          <a:lstStyle>
            <a:lvl1pPr marL="0" indent="0" algn="r">
              <a:buNone/>
              <a:defRPr sz="654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618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7"/>
          <a:stretch>
            <a:fillRect/>
          </a:stretch>
        </p:blipFill>
        <p:spPr bwMode="auto">
          <a:xfrm>
            <a:off x="7556500" y="5230840"/>
            <a:ext cx="4402667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4018" y="6364288"/>
            <a:ext cx="166793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1" descr="14-MK-0005 LGO1-FINAL.11.17.14jp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2206" y="369893"/>
            <a:ext cx="3249084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848070" y="1889319"/>
            <a:ext cx="10166668" cy="172799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lang="en-US" sz="3530" b="1" smtClean="0">
                <a:solidFill>
                  <a:srgbClr val="008080"/>
                </a:solidFill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2" name="Text Placeholder 45"/>
          <p:cNvSpPr>
            <a:spLocks noGrp="1"/>
          </p:cNvSpPr>
          <p:nvPr>
            <p:ph type="body" sz="quarter" idx="15"/>
          </p:nvPr>
        </p:nvSpPr>
        <p:spPr>
          <a:xfrm>
            <a:off x="870862" y="3893671"/>
            <a:ext cx="10143874" cy="91023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941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05" t="52020" r="93340" b="-1048"/>
          <a:stretch>
            <a:fillRect/>
          </a:stretch>
        </p:blipFill>
        <p:spPr bwMode="auto">
          <a:xfrm>
            <a:off x="-270933" y="3176"/>
            <a:ext cx="1286933" cy="166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 userDrawn="1"/>
        </p:nvSpPr>
        <p:spPr>
          <a:xfrm>
            <a:off x="5" y="201624"/>
            <a:ext cx="1013884" cy="1335087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4" tIns="44932" rIns="89864" bIns="44932" anchor="ctr"/>
          <a:lstStyle/>
          <a:p>
            <a:pPr algn="ctr" defTabSz="898695">
              <a:defRPr/>
            </a:pPr>
            <a:endParaRPr lang="en-US" sz="1765">
              <a:solidFill>
                <a:srgbClr val="FFFFFF"/>
              </a:solidFill>
            </a:endParaRPr>
          </a:p>
        </p:txBody>
      </p:sp>
      <p:pic>
        <p:nvPicPr>
          <p:cNvPr id="15" name="Picture 11" descr="proprietary_icon_WIR.jp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375" y="6415092"/>
            <a:ext cx="1479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92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-6889"/>
            <a:ext cx="12208933" cy="195263"/>
          </a:xfrm>
          <a:prstGeom prst="rect">
            <a:avLst/>
          </a:prstGeom>
          <a:solidFill>
            <a:srgbClr val="33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4" tIns="44932" rIns="89864" bIns="44932" anchor="ctr"/>
          <a:lstStyle/>
          <a:p>
            <a:pPr algn="ctr" defTabSz="898695">
              <a:defRPr/>
            </a:pPr>
            <a:endParaRPr lang="en-US" sz="1765">
              <a:solidFill>
                <a:srgbClr val="FFFFFF"/>
              </a:solidFill>
            </a:endParaRPr>
          </a:p>
        </p:txBody>
      </p:sp>
      <p:pic>
        <p:nvPicPr>
          <p:cNvPr id="9" name="Picture 12" descr="14-MK-0005 LGO1-FINAL.11.17.14jpg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1" y="5696"/>
            <a:ext cx="2055282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3"/>
          <a:stretch>
            <a:fillRect/>
          </a:stretch>
        </p:blipFill>
        <p:spPr bwMode="auto">
          <a:xfrm>
            <a:off x="11286115" y="6207125"/>
            <a:ext cx="8445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3"/>
          <a:stretch>
            <a:fillRect/>
          </a:stretch>
        </p:blipFill>
        <p:spPr bwMode="auto">
          <a:xfrm>
            <a:off x="11286115" y="6207125"/>
            <a:ext cx="8445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proprietary_icon_WIR.jpg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20" y="6408484"/>
            <a:ext cx="1479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5942" y="6391277"/>
            <a:ext cx="776817" cy="450851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B64AD9-B999-4237-B789-322537BF28F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3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" y="0"/>
            <a:ext cx="9982200" cy="5791200"/>
            <a:chOff x="0" y="0"/>
            <a:chExt cx="9982200" cy="5791200"/>
          </a:xfrm>
        </p:grpSpPr>
        <p:pic>
          <p:nvPicPr>
            <p:cNvPr id="2" name="Picture 1" descr="new-bkgn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15556"/>
            <a:stretch/>
          </p:blipFill>
          <p:spPr>
            <a:xfrm>
              <a:off x="0" y="0"/>
              <a:ext cx="9982200" cy="5791200"/>
            </a:xfrm>
            <a:prstGeom prst="rect">
              <a:avLst/>
            </a:prstGeom>
          </p:spPr>
        </p:pic>
        <p:pic>
          <p:nvPicPr>
            <p:cNvPr id="6" name="Picture 5" descr="ogma-workmark-v2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9" t="35000" r="6501" b="36111"/>
            <a:stretch/>
          </p:blipFill>
          <p:spPr>
            <a:xfrm>
              <a:off x="2083871" y="216605"/>
              <a:ext cx="4124892" cy="1011766"/>
            </a:xfrm>
            <a:prstGeom prst="rect">
              <a:avLst/>
            </a:prstGeom>
          </p:spPr>
        </p:pic>
        <p:pic>
          <p:nvPicPr>
            <p:cNvPr id="8" name="Picture 7" descr="leadingtheway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609600"/>
              <a:ext cx="5791200" cy="4086543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4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5524" tIns="42770" rIns="85524" bIns="4277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882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812595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24" tIns="42770" rIns="85524" bIns="42770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647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3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Tag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bkg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556"/>
          <a:stretch/>
        </p:blipFill>
        <p:spPr>
          <a:xfrm>
            <a:off x="1" y="0"/>
            <a:ext cx="9982200" cy="5791200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4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5524" tIns="42770" rIns="85524" bIns="4277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882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4958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24" tIns="42770" rIns="85524" bIns="42770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647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35000" r="6501" b="36111"/>
          <a:stretch/>
        </p:blipFill>
        <p:spPr>
          <a:xfrm>
            <a:off x="2083874" y="216631"/>
            <a:ext cx="4124892" cy="1011767"/>
          </a:xfrm>
          <a:prstGeom prst="rect">
            <a:avLst/>
          </a:prstGeom>
        </p:spPr>
      </p:pic>
      <p:pic>
        <p:nvPicPr>
          <p:cNvPr id="11" name="Picture 10" descr="bridge-alon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1750"/>
            <a:ext cx="5943600" cy="419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25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out 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bkg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556"/>
          <a:stretch/>
        </p:blipFill>
        <p:spPr>
          <a:xfrm>
            <a:off x="1" y="0"/>
            <a:ext cx="9982200" cy="5791200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4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5524" tIns="42770" rIns="85524" bIns="4277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882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4958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24" tIns="42770" rIns="85524" bIns="42770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647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35000" r="6501" b="36111"/>
          <a:stretch/>
        </p:blipFill>
        <p:spPr>
          <a:xfrm>
            <a:off x="1828827" y="1524041"/>
            <a:ext cx="4746215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lIns="91398" tIns="45699" rIns="91398" bIns="45699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lIns="91398" tIns="45699" rIns="91398" bIns="45699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</p:spPr>
        <p:txBody>
          <a:bodyPr lIns="91398" tIns="45699" rIns="91398" bIns="45699"/>
          <a:lstStyle>
            <a:lvl1pPr>
              <a:defRPr/>
            </a:lvl1pPr>
          </a:lstStyle>
          <a:p>
            <a:fld id="{70A8D1E8-CFBF-48CD-8D3E-267FE4311D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9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52393"/>
            <a:ext cx="12192000" cy="7342983"/>
            <a:chOff x="0" y="-484983"/>
            <a:chExt cx="12192000" cy="7342983"/>
          </a:xfrm>
        </p:grpSpPr>
        <p:pic>
          <p:nvPicPr>
            <p:cNvPr id="9" name="Picture 8" descr="ppt-templare-tes-v5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5" t="9629" r="4445" b="-9629"/>
            <a:stretch/>
          </p:blipFill>
          <p:spPr>
            <a:xfrm>
              <a:off x="0" y="-332582"/>
              <a:ext cx="12192000" cy="7190582"/>
            </a:xfrm>
            <a:prstGeom prst="rect">
              <a:avLst/>
            </a:prstGeom>
          </p:spPr>
        </p:pic>
        <p:pic>
          <p:nvPicPr>
            <p:cNvPr id="10" name="Picture 9" descr="bridge-alone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31"/>
            <a:stretch/>
          </p:blipFill>
          <p:spPr>
            <a:xfrm>
              <a:off x="9473046" y="-484983"/>
              <a:ext cx="1828800" cy="1032934"/>
            </a:xfrm>
            <a:prstGeom prst="rect">
              <a:avLst/>
            </a:prstGeom>
          </p:spPr>
        </p:pic>
        <p:pic>
          <p:nvPicPr>
            <p:cNvPr id="11" name="Picture 10" descr="ogma-workmark-v2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39506" r="5347" b="42222"/>
            <a:stretch/>
          </p:blipFill>
          <p:spPr>
            <a:xfrm>
              <a:off x="9372600" y="428266"/>
              <a:ext cx="2103120" cy="32558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508E-9F9C-4F4E-8174-E4CDD672312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219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23"/>
            <a:ext cx="12192000" cy="719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altLang="en-US" sz="2647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508E-9F9C-4F4E-8174-E4CDD672312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12" name="Picture 11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6"/>
            <a:ext cx="1828800" cy="1032934"/>
          </a:xfrm>
          <a:prstGeom prst="rect">
            <a:avLst/>
          </a:prstGeom>
        </p:spPr>
      </p:pic>
      <p:pic>
        <p:nvPicPr>
          <p:cNvPr id="13" name="Picture 12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1"/>
            <a:ext cx="2103120" cy="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670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lang="en-US" altLang="en-US" sz="4500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677"/>
            </a:lvl1pPr>
            <a:lvl2pPr marL="377317" indent="0">
              <a:buNone/>
              <a:defRPr sz="1500"/>
            </a:lvl2pPr>
            <a:lvl3pPr marL="754638" indent="0">
              <a:buNone/>
              <a:defRPr sz="1235"/>
            </a:lvl3pPr>
            <a:lvl4pPr marL="1131959" indent="0">
              <a:buNone/>
              <a:defRPr sz="1235"/>
            </a:lvl4pPr>
            <a:lvl5pPr marL="1509277" indent="0">
              <a:buNone/>
              <a:defRPr sz="1235"/>
            </a:lvl5pPr>
            <a:lvl6pPr marL="1886601" indent="0">
              <a:buNone/>
              <a:defRPr sz="1235"/>
            </a:lvl6pPr>
            <a:lvl7pPr marL="2263916" indent="0">
              <a:buNone/>
              <a:defRPr sz="1235"/>
            </a:lvl7pPr>
            <a:lvl8pPr marL="2641231" indent="0">
              <a:buNone/>
              <a:defRPr sz="1235"/>
            </a:lvl8pPr>
            <a:lvl9pPr marL="3018549" indent="0">
              <a:buNone/>
              <a:defRPr sz="123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88E4-C881-4111-B3EA-E01204951F8C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52393"/>
            <a:ext cx="12192000" cy="7342983"/>
            <a:chOff x="0" y="-484983"/>
            <a:chExt cx="12192000" cy="7342983"/>
          </a:xfrm>
        </p:grpSpPr>
        <p:pic>
          <p:nvPicPr>
            <p:cNvPr id="14" name="Picture 13" descr="ppt-templare-tes-v5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5" t="9629" r="4445" b="-9629"/>
            <a:stretch/>
          </p:blipFill>
          <p:spPr>
            <a:xfrm>
              <a:off x="0" y="-332582"/>
              <a:ext cx="12192000" cy="7190582"/>
            </a:xfrm>
            <a:prstGeom prst="rect">
              <a:avLst/>
            </a:prstGeom>
          </p:spPr>
        </p:pic>
        <p:pic>
          <p:nvPicPr>
            <p:cNvPr id="15" name="Picture 14" descr="bridge-alone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31"/>
            <a:stretch/>
          </p:blipFill>
          <p:spPr>
            <a:xfrm>
              <a:off x="9473046" y="-484983"/>
              <a:ext cx="1828800" cy="1032934"/>
            </a:xfrm>
            <a:prstGeom prst="rect">
              <a:avLst/>
            </a:prstGeom>
          </p:spPr>
        </p:pic>
        <p:pic>
          <p:nvPicPr>
            <p:cNvPr id="16" name="Picture 15" descr="ogma-workmark-v2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39506" r="5347" b="42222"/>
            <a:stretch/>
          </p:blipFill>
          <p:spPr>
            <a:xfrm>
              <a:off x="9372600" y="428266"/>
              <a:ext cx="2103120" cy="325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2014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2"/>
            <a:ext cx="5486400" cy="4754562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67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2"/>
            <a:ext cx="5486400" cy="4754562"/>
          </a:xfrm>
        </p:spPr>
        <p:txBody>
          <a:bodyPr/>
          <a:lstStyle>
            <a:lvl1pPr>
              <a:defRPr sz="2294"/>
            </a:lvl1pPr>
            <a:lvl2pPr>
              <a:defRPr sz="1941"/>
            </a:lvl2pPr>
            <a:lvl3pPr>
              <a:defRPr sz="167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7CDA-822A-4EFE-BC35-275A3CABE290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9" name="Picture 8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6"/>
            <a:ext cx="1828800" cy="1032934"/>
          </a:xfrm>
          <a:prstGeom prst="rect">
            <a:avLst/>
          </a:prstGeom>
        </p:spPr>
      </p:pic>
      <p:pic>
        <p:nvPicPr>
          <p:cNvPr id="11" name="Picture 10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1"/>
            <a:ext cx="2103120" cy="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62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8" cy="639762"/>
          </a:xfrm>
        </p:spPr>
        <p:txBody>
          <a:bodyPr anchor="b"/>
          <a:lstStyle>
            <a:lvl1pPr marL="0" indent="0">
              <a:buNone/>
              <a:defRPr sz="1941" b="1"/>
            </a:lvl1pPr>
            <a:lvl2pPr marL="377317" indent="0">
              <a:buNone/>
              <a:defRPr sz="1677" b="1"/>
            </a:lvl2pPr>
            <a:lvl3pPr marL="754638" indent="0">
              <a:buNone/>
              <a:defRPr sz="1500" b="1"/>
            </a:lvl3pPr>
            <a:lvl4pPr marL="1131959" indent="0">
              <a:buNone/>
              <a:defRPr sz="1235" b="1"/>
            </a:lvl4pPr>
            <a:lvl5pPr marL="1509277" indent="0">
              <a:buNone/>
              <a:defRPr sz="1235" b="1"/>
            </a:lvl5pPr>
            <a:lvl6pPr marL="1886601" indent="0">
              <a:buNone/>
              <a:defRPr sz="1235" b="1"/>
            </a:lvl6pPr>
            <a:lvl7pPr marL="2263916" indent="0">
              <a:buNone/>
              <a:defRPr sz="1235" b="1"/>
            </a:lvl7pPr>
            <a:lvl8pPr marL="2641231" indent="0">
              <a:buNone/>
              <a:defRPr sz="1235" b="1"/>
            </a:lvl8pPr>
            <a:lvl9pPr marL="3018549" indent="0">
              <a:buNone/>
              <a:defRPr sz="12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8" cy="3951288"/>
          </a:xfrm>
        </p:spPr>
        <p:txBody>
          <a:bodyPr/>
          <a:lstStyle>
            <a:lvl1pPr>
              <a:defRPr sz="1941"/>
            </a:lvl1pPr>
            <a:lvl2pPr>
              <a:defRPr sz="1677"/>
            </a:lvl2pPr>
            <a:lvl3pPr>
              <a:defRPr sz="1500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8" y="1535113"/>
            <a:ext cx="5389034" cy="639762"/>
          </a:xfrm>
        </p:spPr>
        <p:txBody>
          <a:bodyPr anchor="b"/>
          <a:lstStyle>
            <a:lvl1pPr marL="0" indent="0">
              <a:buNone/>
              <a:defRPr sz="1941" b="1"/>
            </a:lvl1pPr>
            <a:lvl2pPr marL="377317" indent="0">
              <a:buNone/>
              <a:defRPr sz="1677" b="1"/>
            </a:lvl2pPr>
            <a:lvl3pPr marL="754638" indent="0">
              <a:buNone/>
              <a:defRPr sz="1500" b="1"/>
            </a:lvl3pPr>
            <a:lvl4pPr marL="1131959" indent="0">
              <a:buNone/>
              <a:defRPr sz="1235" b="1"/>
            </a:lvl4pPr>
            <a:lvl5pPr marL="1509277" indent="0">
              <a:buNone/>
              <a:defRPr sz="1235" b="1"/>
            </a:lvl5pPr>
            <a:lvl6pPr marL="1886601" indent="0">
              <a:buNone/>
              <a:defRPr sz="1235" b="1"/>
            </a:lvl6pPr>
            <a:lvl7pPr marL="2263916" indent="0">
              <a:buNone/>
              <a:defRPr sz="1235" b="1"/>
            </a:lvl7pPr>
            <a:lvl8pPr marL="2641231" indent="0">
              <a:buNone/>
              <a:defRPr sz="1235" b="1"/>
            </a:lvl8pPr>
            <a:lvl9pPr marL="3018549" indent="0">
              <a:buNone/>
              <a:defRPr sz="12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8" y="2174875"/>
            <a:ext cx="5389034" cy="3951288"/>
          </a:xfrm>
        </p:spPr>
        <p:txBody>
          <a:bodyPr/>
          <a:lstStyle>
            <a:lvl1pPr>
              <a:defRPr sz="1941"/>
            </a:lvl1pPr>
            <a:lvl2pPr>
              <a:defRPr sz="1677"/>
            </a:lvl2pPr>
            <a:lvl3pPr>
              <a:defRPr sz="1500"/>
            </a:lvl3pPr>
            <a:lvl4pPr>
              <a:defRPr sz="1235"/>
            </a:lvl4pPr>
            <a:lvl5pPr>
              <a:defRPr sz="1235"/>
            </a:lvl5pPr>
            <a:lvl6pPr>
              <a:defRPr sz="1235"/>
            </a:lvl6pPr>
            <a:lvl7pPr>
              <a:defRPr sz="1235"/>
            </a:lvl7pPr>
            <a:lvl8pPr>
              <a:defRPr sz="1235"/>
            </a:lvl8pPr>
            <a:lvl9pPr>
              <a:defRPr sz="12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D050-821B-452E-9846-0CA24189ED5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11" name="Picture 10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6"/>
            <a:ext cx="1828800" cy="1032934"/>
          </a:xfrm>
          <a:prstGeom prst="rect">
            <a:avLst/>
          </a:prstGeom>
        </p:spPr>
      </p:pic>
      <p:pic>
        <p:nvPicPr>
          <p:cNvPr id="13" name="Picture 12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1"/>
            <a:ext cx="2103120" cy="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04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E1B9-EA64-42E5-9EDA-1A44350DB5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7" name="Picture 6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6"/>
            <a:ext cx="1828800" cy="1032934"/>
          </a:xfrm>
          <a:prstGeom prst="rect">
            <a:avLst/>
          </a:prstGeom>
        </p:spPr>
      </p:pic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1"/>
            <a:ext cx="2103120" cy="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97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altLang="en-US" sz="2647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E1B9-EA64-42E5-9EDA-1A44350DB5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7" name="Picture 6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6"/>
            <a:ext cx="1828800" cy="1032934"/>
          </a:xfrm>
          <a:prstGeom prst="rect">
            <a:avLst/>
          </a:prstGeom>
        </p:spPr>
      </p:pic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1"/>
            <a:ext cx="2103120" cy="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7866-37B2-474A-83E1-A41FC7CE49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6" name="Picture 5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6"/>
            <a:ext cx="1828800" cy="1032934"/>
          </a:xfrm>
          <a:prstGeom prst="rect">
            <a:avLst/>
          </a:prstGeom>
        </p:spPr>
      </p:pic>
      <p:pic>
        <p:nvPicPr>
          <p:cNvPr id="9" name="Picture 8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1"/>
            <a:ext cx="2103120" cy="32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98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7866-37B2-474A-83E1-A41FC7CE49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5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33366" y="127004"/>
            <a:ext cx="9544047" cy="115226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85000"/>
              </a:lnSpc>
              <a:defRPr sz="2206" b="1" cap="none" baseline="0"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en-US" dirty="0"/>
              <a:t>Content Slide: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34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lang="en-US" sz="2524" b="1" dirty="0">
                <a:solidFill>
                  <a:srgbClr val="1F497D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2" descr="WCLC 2017_PPT_Presentation_v1_Banner update_May2016-02.png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9417"/>
            <a:ext cx="12192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015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" y="0"/>
            <a:ext cx="9982200" cy="5791200"/>
            <a:chOff x="0" y="0"/>
            <a:chExt cx="9982200" cy="5791200"/>
          </a:xfrm>
        </p:grpSpPr>
        <p:pic>
          <p:nvPicPr>
            <p:cNvPr id="2" name="Picture 1" descr="new-bkgn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15556"/>
            <a:stretch/>
          </p:blipFill>
          <p:spPr>
            <a:xfrm>
              <a:off x="0" y="0"/>
              <a:ext cx="9982200" cy="5791200"/>
            </a:xfrm>
            <a:prstGeom prst="rect">
              <a:avLst/>
            </a:prstGeom>
          </p:spPr>
        </p:pic>
        <p:pic>
          <p:nvPicPr>
            <p:cNvPr id="6" name="Picture 5" descr="ogma-workmark-v2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9" t="35000" r="6501" b="36111"/>
            <a:stretch/>
          </p:blipFill>
          <p:spPr>
            <a:xfrm>
              <a:off x="2083871" y="216605"/>
              <a:ext cx="4124892" cy="1011766"/>
            </a:xfrm>
            <a:prstGeom prst="rect">
              <a:avLst/>
            </a:prstGeom>
          </p:spPr>
        </p:pic>
        <p:pic>
          <p:nvPicPr>
            <p:cNvPr id="8" name="Picture 7" descr="leadingtheway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609600"/>
              <a:ext cx="5791200" cy="4086543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74" tIns="38193" rIns="76274" bIns="38193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812595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74" tIns="38193" rIns="76274" bIns="38193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2380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Tag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bkg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556"/>
          <a:stretch/>
        </p:blipFill>
        <p:spPr>
          <a:xfrm>
            <a:off x="1" y="0"/>
            <a:ext cx="9982200" cy="5791200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74" tIns="38193" rIns="76274" bIns="38193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4958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74" tIns="38193" rIns="76274" bIns="38193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35000" r="6501" b="36111"/>
          <a:stretch/>
        </p:blipFill>
        <p:spPr>
          <a:xfrm>
            <a:off x="2083874" y="216707"/>
            <a:ext cx="4124892" cy="1011767"/>
          </a:xfrm>
          <a:prstGeom prst="rect">
            <a:avLst/>
          </a:prstGeom>
        </p:spPr>
      </p:pic>
      <p:pic>
        <p:nvPicPr>
          <p:cNvPr id="11" name="Picture 10" descr="bridge-alon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1837"/>
            <a:ext cx="5943600" cy="41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33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out 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bkg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556"/>
          <a:stretch/>
        </p:blipFill>
        <p:spPr>
          <a:xfrm>
            <a:off x="1" y="0"/>
            <a:ext cx="9982200" cy="5791200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74" tIns="38193" rIns="76274" bIns="38193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4958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74" tIns="38193" rIns="76274" bIns="38193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35000" r="6501" b="36111"/>
          <a:stretch/>
        </p:blipFill>
        <p:spPr>
          <a:xfrm>
            <a:off x="1828901" y="1524118"/>
            <a:ext cx="4746215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7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52389"/>
            <a:ext cx="12192000" cy="7342983"/>
            <a:chOff x="0" y="-484983"/>
            <a:chExt cx="12192000" cy="7342983"/>
          </a:xfrm>
        </p:grpSpPr>
        <p:pic>
          <p:nvPicPr>
            <p:cNvPr id="9" name="Picture 8" descr="ppt-templare-tes-v5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5" t="9629" r="4445" b="-9629"/>
            <a:stretch/>
          </p:blipFill>
          <p:spPr>
            <a:xfrm>
              <a:off x="0" y="-332582"/>
              <a:ext cx="12192000" cy="7190582"/>
            </a:xfrm>
            <a:prstGeom prst="rect">
              <a:avLst/>
            </a:prstGeom>
          </p:spPr>
        </p:pic>
        <p:pic>
          <p:nvPicPr>
            <p:cNvPr id="10" name="Picture 9" descr="bridge-alone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31"/>
            <a:stretch/>
          </p:blipFill>
          <p:spPr>
            <a:xfrm>
              <a:off x="9473046" y="-484983"/>
              <a:ext cx="1828800" cy="1032934"/>
            </a:xfrm>
            <a:prstGeom prst="rect">
              <a:avLst/>
            </a:prstGeom>
          </p:spPr>
        </p:pic>
        <p:pic>
          <p:nvPicPr>
            <p:cNvPr id="11" name="Picture 10" descr="ogma-workmark-v2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39506" r="5347" b="42222"/>
            <a:stretch/>
          </p:blipFill>
          <p:spPr>
            <a:xfrm>
              <a:off x="9372600" y="428266"/>
              <a:ext cx="2103120" cy="32558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508E-9F9C-4F4E-8174-E4CDD672312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5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28"/>
            <a:ext cx="12192000" cy="719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508E-9F9C-4F4E-8174-E4CDD672312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12" name="Picture 11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3" name="Picture 12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6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55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20"/>
            <a:ext cx="10363200" cy="1362075"/>
          </a:xfrm>
        </p:spPr>
        <p:txBody>
          <a:bodyPr anchor="t"/>
          <a:lstStyle>
            <a:lvl1pPr algn="l">
              <a:defRPr lang="en-US" altLang="en-US" sz="4059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427" indent="0">
              <a:buNone/>
              <a:defRPr sz="1412"/>
            </a:lvl2pPr>
            <a:lvl3pPr marL="672912" indent="0">
              <a:buNone/>
              <a:defRPr sz="1147"/>
            </a:lvl3pPr>
            <a:lvl4pPr marL="1009368" indent="0">
              <a:buNone/>
              <a:defRPr sz="1059"/>
            </a:lvl4pPr>
            <a:lvl5pPr marL="1345824" indent="0">
              <a:buNone/>
              <a:defRPr sz="1059"/>
            </a:lvl5pPr>
            <a:lvl6pPr marL="1682311" indent="0">
              <a:buNone/>
              <a:defRPr sz="1059"/>
            </a:lvl6pPr>
            <a:lvl7pPr marL="2018735" indent="0">
              <a:buNone/>
              <a:defRPr sz="1059"/>
            </a:lvl7pPr>
            <a:lvl8pPr marL="2355159" indent="0">
              <a:buNone/>
              <a:defRPr sz="1059"/>
            </a:lvl8pPr>
            <a:lvl9pPr marL="2691586" indent="0">
              <a:buNone/>
              <a:defRPr sz="105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88E4-C881-4111-B3EA-E01204951F8C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52389"/>
            <a:ext cx="12192000" cy="7342983"/>
            <a:chOff x="0" y="-484983"/>
            <a:chExt cx="12192000" cy="7342983"/>
          </a:xfrm>
        </p:grpSpPr>
        <p:pic>
          <p:nvPicPr>
            <p:cNvPr id="14" name="Picture 13" descr="ppt-templare-tes-v5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5" t="9629" r="4445" b="-9629"/>
            <a:stretch/>
          </p:blipFill>
          <p:spPr>
            <a:xfrm>
              <a:off x="0" y="-332582"/>
              <a:ext cx="12192000" cy="7190582"/>
            </a:xfrm>
            <a:prstGeom prst="rect">
              <a:avLst/>
            </a:prstGeom>
          </p:spPr>
        </p:pic>
        <p:pic>
          <p:nvPicPr>
            <p:cNvPr id="15" name="Picture 14" descr="bridge-alone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31"/>
            <a:stretch/>
          </p:blipFill>
          <p:spPr>
            <a:xfrm>
              <a:off x="9473046" y="-484983"/>
              <a:ext cx="1828800" cy="1032934"/>
            </a:xfrm>
            <a:prstGeom prst="rect">
              <a:avLst/>
            </a:prstGeom>
          </p:spPr>
        </p:pic>
        <p:pic>
          <p:nvPicPr>
            <p:cNvPr id="16" name="Picture 15" descr="ogma-workmark-v2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39506" r="5347" b="42222"/>
            <a:stretch/>
          </p:blipFill>
          <p:spPr>
            <a:xfrm>
              <a:off x="9372600" y="428266"/>
              <a:ext cx="2103120" cy="325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45309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4"/>
            <a:ext cx="5486400" cy="4754563"/>
          </a:xfrm>
        </p:spPr>
        <p:txBody>
          <a:bodyPr/>
          <a:lstStyle>
            <a:lvl1pPr>
              <a:defRPr sz="2030"/>
            </a:lvl1pPr>
            <a:lvl2pPr>
              <a:defRPr sz="1765"/>
            </a:lvl2pPr>
            <a:lvl3pPr>
              <a:defRPr sz="1500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4"/>
            <a:ext cx="5486400" cy="4754563"/>
          </a:xfrm>
        </p:spPr>
        <p:txBody>
          <a:bodyPr/>
          <a:lstStyle>
            <a:lvl1pPr>
              <a:defRPr sz="2030"/>
            </a:lvl1pPr>
            <a:lvl2pPr>
              <a:defRPr sz="1765"/>
            </a:lvl2pPr>
            <a:lvl3pPr>
              <a:defRPr sz="1500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7CDA-822A-4EFE-BC35-275A3CABE290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9" name="Picture 8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1" name="Picture 10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6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04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20"/>
            <a:ext cx="5386918" cy="639763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427" indent="0">
              <a:buNone/>
              <a:defRPr sz="1500" b="1"/>
            </a:lvl2pPr>
            <a:lvl3pPr marL="672912" indent="0">
              <a:buNone/>
              <a:defRPr sz="1412" b="1"/>
            </a:lvl3pPr>
            <a:lvl4pPr marL="1009368" indent="0">
              <a:buNone/>
              <a:defRPr sz="1147" b="1"/>
            </a:lvl4pPr>
            <a:lvl5pPr marL="1345824" indent="0">
              <a:buNone/>
              <a:defRPr sz="1147" b="1"/>
            </a:lvl5pPr>
            <a:lvl6pPr marL="1682311" indent="0">
              <a:buNone/>
              <a:defRPr sz="1147" b="1"/>
            </a:lvl6pPr>
            <a:lvl7pPr marL="2018735" indent="0">
              <a:buNone/>
              <a:defRPr sz="1147" b="1"/>
            </a:lvl7pPr>
            <a:lvl8pPr marL="2355159" indent="0">
              <a:buNone/>
              <a:defRPr sz="1147" b="1"/>
            </a:lvl8pPr>
            <a:lvl9pPr marL="2691586" indent="0">
              <a:buNone/>
              <a:defRPr sz="11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8" cy="3951288"/>
          </a:xfrm>
        </p:spPr>
        <p:txBody>
          <a:bodyPr/>
          <a:lstStyle>
            <a:lvl1pPr>
              <a:defRPr sz="1765"/>
            </a:lvl1pPr>
            <a:lvl2pPr>
              <a:defRPr sz="1500"/>
            </a:lvl2pPr>
            <a:lvl3pPr>
              <a:defRPr sz="1412"/>
            </a:lvl3pPr>
            <a:lvl4pPr>
              <a:defRPr sz="1147"/>
            </a:lvl4pPr>
            <a:lvl5pPr>
              <a:defRPr sz="1147"/>
            </a:lvl5pPr>
            <a:lvl6pPr>
              <a:defRPr sz="1147"/>
            </a:lvl6pPr>
            <a:lvl7pPr>
              <a:defRPr sz="1147"/>
            </a:lvl7pPr>
            <a:lvl8pPr>
              <a:defRPr sz="1147"/>
            </a:lvl8pPr>
            <a:lvl9pPr>
              <a:defRPr sz="11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4" y="1535120"/>
            <a:ext cx="5389034" cy="639763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427" indent="0">
              <a:buNone/>
              <a:defRPr sz="1500" b="1"/>
            </a:lvl2pPr>
            <a:lvl3pPr marL="672912" indent="0">
              <a:buNone/>
              <a:defRPr sz="1412" b="1"/>
            </a:lvl3pPr>
            <a:lvl4pPr marL="1009368" indent="0">
              <a:buNone/>
              <a:defRPr sz="1147" b="1"/>
            </a:lvl4pPr>
            <a:lvl5pPr marL="1345824" indent="0">
              <a:buNone/>
              <a:defRPr sz="1147" b="1"/>
            </a:lvl5pPr>
            <a:lvl6pPr marL="1682311" indent="0">
              <a:buNone/>
              <a:defRPr sz="1147" b="1"/>
            </a:lvl6pPr>
            <a:lvl7pPr marL="2018735" indent="0">
              <a:buNone/>
              <a:defRPr sz="1147" b="1"/>
            </a:lvl7pPr>
            <a:lvl8pPr marL="2355159" indent="0">
              <a:buNone/>
              <a:defRPr sz="1147" b="1"/>
            </a:lvl8pPr>
            <a:lvl9pPr marL="2691586" indent="0">
              <a:buNone/>
              <a:defRPr sz="11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4" y="2174875"/>
            <a:ext cx="5389034" cy="3951288"/>
          </a:xfrm>
        </p:spPr>
        <p:txBody>
          <a:bodyPr/>
          <a:lstStyle>
            <a:lvl1pPr>
              <a:defRPr sz="1765"/>
            </a:lvl1pPr>
            <a:lvl2pPr>
              <a:defRPr sz="1500"/>
            </a:lvl2pPr>
            <a:lvl3pPr>
              <a:defRPr sz="1412"/>
            </a:lvl3pPr>
            <a:lvl4pPr>
              <a:defRPr sz="1147"/>
            </a:lvl4pPr>
            <a:lvl5pPr>
              <a:defRPr sz="1147"/>
            </a:lvl5pPr>
            <a:lvl6pPr>
              <a:defRPr sz="1147"/>
            </a:lvl6pPr>
            <a:lvl7pPr>
              <a:defRPr sz="1147"/>
            </a:lvl7pPr>
            <a:lvl8pPr>
              <a:defRPr sz="1147"/>
            </a:lvl8pPr>
            <a:lvl9pPr>
              <a:defRPr sz="11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D050-821B-452E-9846-0CA24189ED5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11" name="Picture 10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3" name="Picture 12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6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4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E1B9-EA64-42E5-9EDA-1A44350DB5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7" name="Picture 6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6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45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E1B9-EA64-42E5-9EDA-1A44350DB5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7" name="Picture 6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6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02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887553">
              <a:defRPr/>
            </a:pPr>
            <a:endParaRPr lang="en-US" sz="1747" kern="0" dirty="0">
              <a:solidFill>
                <a:sysClr val="windowText" lastClr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87553">
              <a:defRPr/>
            </a:pPr>
            <a:fld id="{56534A2A-3819-484D-B91E-4564AB1F315B}" type="slidenum">
              <a:rPr lang="en-US" sz="1747" kern="0" smtClean="0">
                <a:solidFill>
                  <a:sysClr val="windowText" lastClr="000000"/>
                </a:solidFill>
              </a:rPr>
              <a:pPr defTabSz="887553">
                <a:defRPr/>
              </a:pPr>
              <a:t>‹#›</a:t>
            </a:fld>
            <a:endParaRPr lang="en-US" sz="1747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10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7866-37B2-474A-83E1-A41FC7CE49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6" name="Picture 5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9" name="Picture 8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6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613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7866-37B2-474A-83E1-A41FC7CE49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103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タイトルと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77940" y="238227"/>
            <a:ext cx="11169650" cy="97155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表プレースホルダー 2"/>
          <p:cNvSpPr>
            <a:spLocks noGrp="1"/>
          </p:cNvSpPr>
          <p:nvPr>
            <p:ph type="tbl" idx="1"/>
          </p:nvPr>
        </p:nvSpPr>
        <p:spPr>
          <a:xfrm>
            <a:off x="577940" y="1485905"/>
            <a:ext cx="11169650" cy="4692651"/>
          </a:xfrm>
        </p:spPr>
        <p:txBody>
          <a:bodyPr/>
          <a:lstStyle/>
          <a:p>
            <a:pPr lvl="0"/>
            <a:endParaRPr lang="ja-JP" alt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C4AF10-A621-4EE1-A3F8-3FDC2FB75BB7}" type="slidenum">
              <a:rPr lang="en-US" altLang="ja-JP">
                <a:solidFill>
                  <a:srgbClr val="37424A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37424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51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762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Content Slide Option 1: Title 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839" y="1329879"/>
            <a:ext cx="10972800" cy="4842895"/>
          </a:xfrm>
        </p:spPr>
        <p:txBody>
          <a:bodyPr/>
          <a:lstStyle>
            <a:lvl1pPr indent="-195175">
              <a:defRPr/>
            </a:lvl1pPr>
          </a:lstStyle>
          <a:p>
            <a:r>
              <a:rPr lang="en-US" altLang="en-US" dirty="0"/>
              <a:t>Bullet 1</a:t>
            </a:r>
          </a:p>
          <a:p>
            <a:pPr lvl="1"/>
            <a:r>
              <a:rPr lang="en-US" altLang="en-US" dirty="0"/>
              <a:t>Bullet 2</a:t>
            </a:r>
          </a:p>
          <a:p>
            <a:pPr lvl="2"/>
            <a:r>
              <a:rPr lang="en-US" altLang="en-US" dirty="0"/>
              <a:t>Bullet 3</a:t>
            </a:r>
          </a:p>
          <a:p>
            <a:pPr lvl="3"/>
            <a:r>
              <a:rPr lang="en-US" alt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06639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33446" y="127007"/>
            <a:ext cx="9544047" cy="115226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85000"/>
              </a:lnSpc>
              <a:defRPr sz="1941" b="1" cap="none" baseline="0"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en-US" dirty="0"/>
              <a:t>Content Slide: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8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12" y="2407305"/>
            <a:ext cx="10599575" cy="1950019"/>
          </a:xfrm>
        </p:spPr>
        <p:txBody>
          <a:bodyPr vert="horz" lIns="101611" tIns="50804" rIns="101611" bIns="50804" rtlCol="0" anchor="ctr" anchorCtr="0">
            <a:noAutofit/>
          </a:bodyPr>
          <a:lstStyle>
            <a:lvl1pPr algn="ctr">
              <a:defRPr lang="en-US" sz="353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FRANCHISE WEEK: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9562" y="4516278"/>
            <a:ext cx="8612891" cy="506431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382" b="1">
                <a:solidFill>
                  <a:schemeClr val="accent2"/>
                </a:solidFill>
              </a:defRPr>
            </a:lvl1pPr>
            <a:lvl2pPr marL="44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4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2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0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8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70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Presenter Name Here</a:t>
            </a:r>
            <a:endParaRPr lang="en-US" sz="1765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76496" y="5478034"/>
            <a:ext cx="3450167" cy="44361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765" baseline="0">
                <a:solidFill>
                  <a:schemeClr val="accent2"/>
                </a:solidFill>
              </a:defRPr>
            </a:lvl1pPr>
            <a:lvl2pPr marL="448097" indent="0">
              <a:buFontTx/>
              <a:buNone/>
              <a:defRPr sz="1765" baseline="0">
                <a:solidFill>
                  <a:srgbClr val="909395"/>
                </a:solidFill>
              </a:defRPr>
            </a:lvl2pPr>
            <a:lvl3pPr marL="896344" indent="0">
              <a:buFontTx/>
              <a:buNone/>
              <a:defRPr sz="1765" baseline="0">
                <a:solidFill>
                  <a:srgbClr val="909395"/>
                </a:solidFill>
              </a:defRPr>
            </a:lvl3pPr>
            <a:lvl4pPr marL="1344487" indent="0">
              <a:buFontTx/>
              <a:buNone/>
              <a:defRPr sz="1765" baseline="0">
                <a:solidFill>
                  <a:srgbClr val="909395"/>
                </a:solidFill>
              </a:defRPr>
            </a:lvl4pPr>
            <a:lvl5pPr marL="1792681" indent="0">
              <a:buFontTx/>
              <a:buNone/>
              <a:defRPr sz="1765" baseline="0">
                <a:solidFill>
                  <a:srgbClr val="909395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2430810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 userDrawn="1"/>
        </p:nvGrpSpPr>
        <p:grpSpPr>
          <a:xfrm>
            <a:off x="1" y="0"/>
            <a:ext cx="9982200" cy="5791200"/>
            <a:chOff x="0" y="0"/>
            <a:chExt cx="9982200" cy="5791200"/>
          </a:xfrm>
        </p:grpSpPr>
        <p:pic>
          <p:nvPicPr>
            <p:cNvPr id="2" name="Picture 1" descr="new-bkgn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25" t="15556"/>
            <a:stretch/>
          </p:blipFill>
          <p:spPr>
            <a:xfrm>
              <a:off x="0" y="0"/>
              <a:ext cx="9982200" cy="5791200"/>
            </a:xfrm>
            <a:prstGeom prst="rect">
              <a:avLst/>
            </a:prstGeom>
          </p:spPr>
        </p:pic>
        <p:pic>
          <p:nvPicPr>
            <p:cNvPr id="6" name="Picture 5" descr="ogma-workmark-v2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89" t="35000" r="6501" b="36111"/>
            <a:stretch/>
          </p:blipFill>
          <p:spPr>
            <a:xfrm>
              <a:off x="2083871" y="216605"/>
              <a:ext cx="4124892" cy="1011766"/>
            </a:xfrm>
            <a:prstGeom prst="rect">
              <a:avLst/>
            </a:prstGeom>
          </p:spPr>
        </p:pic>
        <p:pic>
          <p:nvPicPr>
            <p:cNvPr id="8" name="Picture 7" descr="leadingtheway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609600"/>
              <a:ext cx="5791200" cy="4086543"/>
            </a:xfrm>
            <a:prstGeom prst="rect">
              <a:avLst/>
            </a:prstGeom>
          </p:spPr>
        </p:pic>
      </p:grpSp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92" tIns="38201" rIns="76292" bIns="38201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812595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92" tIns="38201" rIns="76292" bIns="38201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3531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out Tag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bkg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556"/>
          <a:stretch/>
        </p:blipFill>
        <p:spPr>
          <a:xfrm>
            <a:off x="1" y="0"/>
            <a:ext cx="9982200" cy="5791200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92" tIns="38201" rIns="76292" bIns="38201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4958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92" tIns="38201" rIns="76292" bIns="38201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35000" r="6501" b="36111"/>
          <a:stretch/>
        </p:blipFill>
        <p:spPr>
          <a:xfrm>
            <a:off x="2083874" y="216705"/>
            <a:ext cx="4124892" cy="1011767"/>
          </a:xfrm>
          <a:prstGeom prst="rect">
            <a:avLst/>
          </a:prstGeom>
        </p:spPr>
      </p:pic>
      <p:pic>
        <p:nvPicPr>
          <p:cNvPr id="11" name="Picture 10" descr="bridge-alon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531835"/>
            <a:ext cx="5943600" cy="41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96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Without Brid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-bkgn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t="15556"/>
          <a:stretch/>
        </p:blipFill>
        <p:spPr>
          <a:xfrm>
            <a:off x="1" y="0"/>
            <a:ext cx="9982200" cy="5791200"/>
          </a:xfrm>
          <a:prstGeom prst="rect">
            <a:avLst/>
          </a:prstGeom>
        </p:spPr>
      </p:pic>
      <p:sp>
        <p:nvSpPr>
          <p:cNvPr id="15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92" tIns="38201" rIns="76292" bIns="38201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6709DAC-B5B7-47A4-8368-6C385914C59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67201" y="4495800"/>
            <a:ext cx="7696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92" tIns="38201" rIns="76292" bIns="38201" numCol="1" anchor="ctr" anchorCtr="0" compatLnSpc="1">
            <a:prstTxWarp prst="textNoShape">
              <a:avLst/>
            </a:prstTxWarp>
          </a:bodyPr>
          <a:lstStyle>
            <a:lvl1pPr algn="r"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pPr lvl="0"/>
            <a:r>
              <a:rPr lang="en-US" altLang="en-US" dirty="0"/>
              <a:t>Click to edit Master title style</a:t>
            </a:r>
          </a:p>
        </p:txBody>
      </p:sp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89" t="35000" r="6501" b="36111"/>
          <a:stretch/>
        </p:blipFill>
        <p:spPr>
          <a:xfrm>
            <a:off x="1828899" y="1524116"/>
            <a:ext cx="4746215" cy="116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8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-152391"/>
            <a:ext cx="12192000" cy="7342983"/>
            <a:chOff x="0" y="-484983"/>
            <a:chExt cx="12192000" cy="7342983"/>
          </a:xfrm>
        </p:grpSpPr>
        <p:pic>
          <p:nvPicPr>
            <p:cNvPr id="9" name="Picture 8" descr="ppt-templare-tes-v5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5" t="9629" r="4445" b="-9629"/>
            <a:stretch/>
          </p:blipFill>
          <p:spPr>
            <a:xfrm>
              <a:off x="0" y="-332582"/>
              <a:ext cx="12192000" cy="7190582"/>
            </a:xfrm>
            <a:prstGeom prst="rect">
              <a:avLst/>
            </a:prstGeom>
          </p:spPr>
        </p:pic>
        <p:pic>
          <p:nvPicPr>
            <p:cNvPr id="10" name="Picture 9" descr="bridge-alone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31"/>
            <a:stretch/>
          </p:blipFill>
          <p:spPr>
            <a:xfrm>
              <a:off x="9473046" y="-484983"/>
              <a:ext cx="1828800" cy="1032934"/>
            </a:xfrm>
            <a:prstGeom prst="rect">
              <a:avLst/>
            </a:prstGeom>
          </p:spPr>
        </p:pic>
        <p:pic>
          <p:nvPicPr>
            <p:cNvPr id="11" name="Picture 10" descr="ogma-workmark-v2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39506" r="5347" b="42222"/>
            <a:stretch/>
          </p:blipFill>
          <p:spPr>
            <a:xfrm>
              <a:off x="9372600" y="428266"/>
              <a:ext cx="2103120" cy="325587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508E-9F9C-4F4E-8174-E4CDD672312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37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9545" y="313267"/>
            <a:ext cx="10962696" cy="1155700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&lt;2-column&gt;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/>
          </p:nvPr>
        </p:nvSpPr>
        <p:spPr>
          <a:xfrm>
            <a:off x="619545" y="1598085"/>
            <a:ext cx="5276019" cy="448204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424" indent="-233389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07016" y="1598085"/>
            <a:ext cx="5276019" cy="4482044"/>
          </a:xfrm>
          <a:prstGeom prst="rect">
            <a:avLst/>
          </a:prstGeom>
        </p:spPr>
        <p:txBody>
          <a:bodyPr/>
          <a:lstStyle>
            <a:lvl1pPr>
              <a:spcBef>
                <a:spcPts val="1200"/>
              </a:spcBef>
              <a:defRPr/>
            </a:lvl1pPr>
            <a:lvl2pPr marL="460424" indent="-233389">
              <a:buFont typeface="Arial Narrow" panose="020B060602020203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8838"/>
            <a:ext cx="12192000" cy="249161"/>
          </a:xfrm>
        </p:spPr>
        <p:txBody>
          <a:bodyPr lIns="91440" bIns="4572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10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037" indent="0">
              <a:spcBef>
                <a:spcPts val="0"/>
              </a:spcBef>
              <a:buNone/>
              <a:defRPr sz="1200"/>
            </a:lvl2pPr>
            <a:lvl3pPr marL="460424" indent="0">
              <a:spcBef>
                <a:spcPts val="0"/>
              </a:spcBef>
              <a:buNone/>
              <a:defRPr sz="1200"/>
            </a:lvl3pPr>
            <a:lvl4pPr marL="687461" indent="0">
              <a:spcBef>
                <a:spcPts val="0"/>
              </a:spcBef>
              <a:buNone/>
              <a:defRPr sz="1200"/>
            </a:lvl4pPr>
            <a:lvl5pPr marL="914498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footnote. Do not use “footer” placeholder at left: for sensitivity labeling only.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0469640" y="1"/>
            <a:ext cx="1722361" cy="309639"/>
          </a:xfrm>
        </p:spPr>
        <p:txBody>
          <a:bodyPr lIns="91440" bIns="45720" anchor="t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3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27037" indent="0">
              <a:spcBef>
                <a:spcPts val="0"/>
              </a:spcBef>
              <a:buNone/>
              <a:defRPr sz="1200"/>
            </a:lvl2pPr>
            <a:lvl3pPr marL="460424" indent="0">
              <a:spcBef>
                <a:spcPts val="0"/>
              </a:spcBef>
              <a:buNone/>
              <a:defRPr sz="1200"/>
            </a:lvl3pPr>
            <a:lvl4pPr marL="687461" indent="0">
              <a:spcBef>
                <a:spcPts val="0"/>
              </a:spcBef>
              <a:buNone/>
              <a:defRPr sz="1200"/>
            </a:lvl4pPr>
            <a:lvl5pPr marL="914498" indent="0">
              <a:spcBef>
                <a:spcPts val="0"/>
              </a:spcBef>
              <a:buNone/>
              <a:defRPr sz="1200"/>
            </a:lvl5pPr>
          </a:lstStyle>
          <a:p>
            <a:pPr lvl="0"/>
            <a:r>
              <a:rPr lang="en-US" dirty="0"/>
              <a:t>Label for Locking</a:t>
            </a:r>
          </a:p>
        </p:txBody>
      </p:sp>
    </p:spTree>
    <p:extLst>
      <p:ext uri="{BB962C8B-B14F-4D97-AF65-F5344CB8AC3E}">
        <p14:creationId xmlns:p14="http://schemas.microsoft.com/office/powerpoint/2010/main" val="3390735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Gree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28"/>
            <a:ext cx="12192000" cy="7190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7E508E-9F9C-4F4E-8174-E4CDD6723121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12" name="Picture 11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3" name="Picture 12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4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01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8"/>
            <a:ext cx="10363200" cy="1362075"/>
          </a:xfrm>
        </p:spPr>
        <p:txBody>
          <a:bodyPr anchor="t"/>
          <a:lstStyle>
            <a:lvl1pPr algn="l">
              <a:defRPr lang="en-US" altLang="en-US" sz="4059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36506" indent="0">
              <a:buNone/>
              <a:defRPr sz="1412"/>
            </a:lvl2pPr>
            <a:lvl3pPr marL="673069" indent="0">
              <a:buNone/>
              <a:defRPr sz="1147"/>
            </a:lvl3pPr>
            <a:lvl4pPr marL="1009604" indent="0">
              <a:buNone/>
              <a:defRPr sz="1059"/>
            </a:lvl4pPr>
            <a:lvl5pPr marL="1346139" indent="0">
              <a:buNone/>
              <a:defRPr sz="1059"/>
            </a:lvl5pPr>
            <a:lvl6pPr marL="1682703" indent="0">
              <a:buNone/>
              <a:defRPr sz="1059"/>
            </a:lvl6pPr>
            <a:lvl7pPr marL="2019207" indent="0">
              <a:buNone/>
              <a:defRPr sz="1059"/>
            </a:lvl7pPr>
            <a:lvl8pPr marL="2355710" indent="0">
              <a:buNone/>
              <a:defRPr sz="1059"/>
            </a:lvl8pPr>
            <a:lvl9pPr marL="2692215" indent="0">
              <a:buNone/>
              <a:defRPr sz="1059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B88E4-C881-4111-B3EA-E01204951F8C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0" y="-152391"/>
            <a:ext cx="12192000" cy="7342983"/>
            <a:chOff x="0" y="-484983"/>
            <a:chExt cx="12192000" cy="7342983"/>
          </a:xfrm>
        </p:grpSpPr>
        <p:pic>
          <p:nvPicPr>
            <p:cNvPr id="14" name="Picture 13" descr="ppt-templare-tes-v5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445" t="9629" r="4445" b="-9629"/>
            <a:stretch/>
          </p:blipFill>
          <p:spPr>
            <a:xfrm>
              <a:off x="0" y="-332582"/>
              <a:ext cx="12192000" cy="7190582"/>
            </a:xfrm>
            <a:prstGeom prst="rect">
              <a:avLst/>
            </a:prstGeom>
          </p:spPr>
        </p:pic>
        <p:pic>
          <p:nvPicPr>
            <p:cNvPr id="15" name="Picture 14" descr="bridge-alone.png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931"/>
            <a:stretch/>
          </p:blipFill>
          <p:spPr>
            <a:xfrm>
              <a:off x="9473046" y="-484983"/>
              <a:ext cx="1828800" cy="1032934"/>
            </a:xfrm>
            <a:prstGeom prst="rect">
              <a:avLst/>
            </a:prstGeom>
          </p:spPr>
        </p:pic>
        <p:pic>
          <p:nvPicPr>
            <p:cNvPr id="16" name="Picture 15" descr="ogma-workmark-v2.png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69" t="39506" r="5347" b="42222"/>
            <a:stretch/>
          </p:blipFill>
          <p:spPr>
            <a:xfrm>
              <a:off x="9372600" y="428266"/>
              <a:ext cx="2103120" cy="3255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293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2"/>
            <a:ext cx="5486400" cy="4754563"/>
          </a:xfrm>
        </p:spPr>
        <p:txBody>
          <a:bodyPr/>
          <a:lstStyle>
            <a:lvl1pPr>
              <a:defRPr sz="2030"/>
            </a:lvl1pPr>
            <a:lvl2pPr>
              <a:defRPr sz="1765"/>
            </a:lvl2pPr>
            <a:lvl3pPr>
              <a:defRPr sz="1500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0" y="1371602"/>
            <a:ext cx="5486400" cy="4754563"/>
          </a:xfrm>
        </p:spPr>
        <p:txBody>
          <a:bodyPr/>
          <a:lstStyle>
            <a:lvl1pPr>
              <a:defRPr sz="2030"/>
            </a:lvl1pPr>
            <a:lvl2pPr>
              <a:defRPr sz="1765"/>
            </a:lvl2pPr>
            <a:lvl3pPr>
              <a:defRPr sz="1500"/>
            </a:lvl3pPr>
            <a:lvl4pPr>
              <a:defRPr sz="1412"/>
            </a:lvl4pPr>
            <a:lvl5pPr>
              <a:defRPr sz="1412"/>
            </a:lvl5pPr>
            <a:lvl6pPr>
              <a:defRPr sz="1412"/>
            </a:lvl6pPr>
            <a:lvl7pPr>
              <a:defRPr sz="1412"/>
            </a:lvl7pPr>
            <a:lvl8pPr>
              <a:defRPr sz="1412"/>
            </a:lvl8pPr>
            <a:lvl9pPr>
              <a:defRPr sz="141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C07CDA-822A-4EFE-BC35-275A3CABE290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9" name="Picture 8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1" name="Picture 10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4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86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4" y="1535118"/>
            <a:ext cx="5386918" cy="639763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506" indent="0">
              <a:buNone/>
              <a:defRPr sz="1500" b="1"/>
            </a:lvl2pPr>
            <a:lvl3pPr marL="673069" indent="0">
              <a:buNone/>
              <a:defRPr sz="1412" b="1"/>
            </a:lvl3pPr>
            <a:lvl4pPr marL="1009604" indent="0">
              <a:buNone/>
              <a:defRPr sz="1147" b="1"/>
            </a:lvl4pPr>
            <a:lvl5pPr marL="1346139" indent="0">
              <a:buNone/>
              <a:defRPr sz="1147" b="1"/>
            </a:lvl5pPr>
            <a:lvl6pPr marL="1682703" indent="0">
              <a:buNone/>
              <a:defRPr sz="1147" b="1"/>
            </a:lvl6pPr>
            <a:lvl7pPr marL="2019207" indent="0">
              <a:buNone/>
              <a:defRPr sz="1147" b="1"/>
            </a:lvl7pPr>
            <a:lvl8pPr marL="2355710" indent="0">
              <a:buNone/>
              <a:defRPr sz="1147" b="1"/>
            </a:lvl8pPr>
            <a:lvl9pPr marL="2692215" indent="0">
              <a:buNone/>
              <a:defRPr sz="11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8" cy="3951288"/>
          </a:xfrm>
        </p:spPr>
        <p:txBody>
          <a:bodyPr/>
          <a:lstStyle>
            <a:lvl1pPr>
              <a:defRPr sz="1765"/>
            </a:lvl1pPr>
            <a:lvl2pPr>
              <a:defRPr sz="1500"/>
            </a:lvl2pPr>
            <a:lvl3pPr>
              <a:defRPr sz="1412"/>
            </a:lvl3pPr>
            <a:lvl4pPr>
              <a:defRPr sz="1147"/>
            </a:lvl4pPr>
            <a:lvl5pPr>
              <a:defRPr sz="1147"/>
            </a:lvl5pPr>
            <a:lvl6pPr>
              <a:defRPr sz="1147"/>
            </a:lvl6pPr>
            <a:lvl7pPr>
              <a:defRPr sz="1147"/>
            </a:lvl7pPr>
            <a:lvl8pPr>
              <a:defRPr sz="1147"/>
            </a:lvl8pPr>
            <a:lvl9pPr>
              <a:defRPr sz="11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501" y="1535118"/>
            <a:ext cx="5389034" cy="639763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6506" indent="0">
              <a:buNone/>
              <a:defRPr sz="1500" b="1"/>
            </a:lvl2pPr>
            <a:lvl3pPr marL="673069" indent="0">
              <a:buNone/>
              <a:defRPr sz="1412" b="1"/>
            </a:lvl3pPr>
            <a:lvl4pPr marL="1009604" indent="0">
              <a:buNone/>
              <a:defRPr sz="1147" b="1"/>
            </a:lvl4pPr>
            <a:lvl5pPr marL="1346139" indent="0">
              <a:buNone/>
              <a:defRPr sz="1147" b="1"/>
            </a:lvl5pPr>
            <a:lvl6pPr marL="1682703" indent="0">
              <a:buNone/>
              <a:defRPr sz="1147" b="1"/>
            </a:lvl6pPr>
            <a:lvl7pPr marL="2019207" indent="0">
              <a:buNone/>
              <a:defRPr sz="1147" b="1"/>
            </a:lvl7pPr>
            <a:lvl8pPr marL="2355710" indent="0">
              <a:buNone/>
              <a:defRPr sz="1147" b="1"/>
            </a:lvl8pPr>
            <a:lvl9pPr marL="2692215" indent="0">
              <a:buNone/>
              <a:defRPr sz="114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01" y="2174875"/>
            <a:ext cx="5389034" cy="3951288"/>
          </a:xfrm>
        </p:spPr>
        <p:txBody>
          <a:bodyPr/>
          <a:lstStyle>
            <a:lvl1pPr>
              <a:defRPr sz="1765"/>
            </a:lvl1pPr>
            <a:lvl2pPr>
              <a:defRPr sz="1500"/>
            </a:lvl2pPr>
            <a:lvl3pPr>
              <a:defRPr sz="1412"/>
            </a:lvl3pPr>
            <a:lvl4pPr>
              <a:defRPr sz="1147"/>
            </a:lvl4pPr>
            <a:lvl5pPr>
              <a:defRPr sz="1147"/>
            </a:lvl5pPr>
            <a:lvl6pPr>
              <a:defRPr sz="1147"/>
            </a:lvl6pPr>
            <a:lvl7pPr>
              <a:defRPr sz="1147"/>
            </a:lvl7pPr>
            <a:lvl8pPr>
              <a:defRPr sz="1147"/>
            </a:lvl8pPr>
            <a:lvl9pPr>
              <a:defRPr sz="114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9D050-821B-452E-9846-0CA24189ED55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11" name="Picture 10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3" name="Picture 12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4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E1B9-EA64-42E5-9EDA-1A44350DB5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7" name="Picture 6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4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142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 altLang="en-US" sz="2382" b="1" dirty="0">
                <a:solidFill>
                  <a:srgbClr val="00877D"/>
                </a:solidFill>
                <a:latin typeface="+mj-lt"/>
                <a:ea typeface="ＭＳ Ｐゴシック" pitchFamily="34" charset="-128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3E1B9-EA64-42E5-9EDA-1A44350DB5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7" name="Picture 6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10" name="Picture 9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4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015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t-templare-tes-v5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45" t="9629" r="4445" b="-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7866-37B2-474A-83E1-A41FC7CE49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  <p:pic>
        <p:nvPicPr>
          <p:cNvPr id="6" name="Picture 5" descr="bridge-alone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931"/>
          <a:stretch/>
        </p:blipFill>
        <p:spPr>
          <a:xfrm>
            <a:off x="9473047" y="-152392"/>
            <a:ext cx="1828800" cy="1032935"/>
          </a:xfrm>
          <a:prstGeom prst="rect">
            <a:avLst/>
          </a:prstGeom>
        </p:spPr>
      </p:pic>
      <p:pic>
        <p:nvPicPr>
          <p:cNvPr id="9" name="Picture 8" descr="ogma-workmark-v2.png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69" t="39506" r="5347" b="42222"/>
          <a:stretch/>
        </p:blipFill>
        <p:spPr>
          <a:xfrm>
            <a:off x="9372600" y="760854"/>
            <a:ext cx="2103120" cy="32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81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no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37866-37B2-474A-83E1-A41FC7CE4918}" type="slidenum">
              <a:rPr lang="en-US" altLang="en-US">
                <a:solidFill>
                  <a:srgbClr val="80808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709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 (Sing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609600" y="0"/>
            <a:ext cx="10972800" cy="762000"/>
          </a:xfrm>
          <a:prstGeom prst="rect">
            <a:avLst/>
          </a:prstGeom>
        </p:spPr>
        <p:txBody>
          <a:bodyPr/>
          <a:lstStyle/>
          <a:p>
            <a:r>
              <a:rPr lang="en-US" altLang="en-US" dirty="0"/>
              <a:t>Content Slide Option 1: Title Here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 hasCustomPrompt="1"/>
          </p:nvPr>
        </p:nvSpPr>
        <p:spPr>
          <a:xfrm>
            <a:off x="546839" y="1329877"/>
            <a:ext cx="10972800" cy="4842895"/>
          </a:xfrm>
        </p:spPr>
        <p:txBody>
          <a:bodyPr/>
          <a:lstStyle>
            <a:lvl1pPr indent="-195220">
              <a:defRPr/>
            </a:lvl1pPr>
          </a:lstStyle>
          <a:p>
            <a:r>
              <a:rPr lang="en-US" altLang="en-US" dirty="0"/>
              <a:t>Bullet 1</a:t>
            </a:r>
          </a:p>
          <a:p>
            <a:pPr lvl="1"/>
            <a:r>
              <a:rPr lang="en-US" altLang="en-US" dirty="0"/>
              <a:t>Bullet 2</a:t>
            </a:r>
          </a:p>
          <a:p>
            <a:pPr lvl="2"/>
            <a:r>
              <a:rPr lang="en-US" altLang="en-US" dirty="0"/>
              <a:t>Bullet 3</a:t>
            </a:r>
          </a:p>
          <a:p>
            <a:pPr lvl="3"/>
            <a:r>
              <a:rPr lang="en-US" alt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380893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 0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133442" y="127007"/>
            <a:ext cx="9544047" cy="1152268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>
              <a:lnSpc>
                <a:spcPct val="85000"/>
              </a:lnSpc>
              <a:defRPr sz="1941" b="1" cap="none" baseline="0">
                <a:solidFill>
                  <a:schemeClr val="accent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en-US" dirty="0"/>
              <a:t>Content Slide: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59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66F2C5A-4385-426D-AD2E-3C5921F50427}"/>
              </a:ext>
            </a:extLst>
          </p:cNvPr>
          <p:cNvSpPr txBox="1"/>
          <p:nvPr userDrawn="1"/>
        </p:nvSpPr>
        <p:spPr>
          <a:xfrm>
            <a:off x="5840329" y="6350726"/>
            <a:ext cx="261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0" dirty="0">
                <a:solidFill>
                  <a:srgbClr val="57A9DD"/>
                </a:solidFill>
              </a:rPr>
              <a:t>Dr. Mark A. Socinski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BEDB907-8BDB-4E25-9823-80FDF0FCDB4E}"/>
              </a:ext>
            </a:extLst>
          </p:cNvPr>
          <p:cNvSpPr txBox="1"/>
          <p:nvPr userDrawn="1"/>
        </p:nvSpPr>
        <p:spPr>
          <a:xfrm>
            <a:off x="8595052" y="6358420"/>
            <a:ext cx="280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0D7077"/>
                </a:solidFill>
              </a:rPr>
              <a:t>https://bit.ly/2Ld0jng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856C13-E7FA-4A3C-9FE9-DC0CC300C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E1364-9B18-477A-A6AF-8261D70E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42879C-967E-44CD-A365-0F374F92E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602" y="5712738"/>
            <a:ext cx="11660863" cy="436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GB" sz="1000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GB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007631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96309" y="2407305"/>
            <a:ext cx="10599575" cy="1950019"/>
          </a:xfrm>
        </p:spPr>
        <p:txBody>
          <a:bodyPr vert="horz" lIns="101634" tIns="50816" rIns="101634" bIns="50816" rtlCol="0" anchor="ctr" anchorCtr="0">
            <a:noAutofit/>
          </a:bodyPr>
          <a:lstStyle>
            <a:lvl1pPr algn="ctr">
              <a:defRPr lang="en-US" sz="3530" b="1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en-US" dirty="0"/>
              <a:t>FRANCHISE WEEK: SLIDE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789562" y="4516276"/>
            <a:ext cx="8612891" cy="506431"/>
          </a:xfrm>
          <a:prstGeom prst="rect">
            <a:avLst/>
          </a:prstGeom>
        </p:spPr>
        <p:txBody>
          <a:bodyPr anchor="t" anchorCtr="1">
            <a:normAutofit/>
          </a:bodyPr>
          <a:lstStyle>
            <a:lvl1pPr marL="0" indent="0" algn="ctr">
              <a:buNone/>
              <a:defRPr sz="2382" b="1">
                <a:solidFill>
                  <a:schemeClr val="accent2"/>
                </a:solidFill>
              </a:defRPr>
            </a:lvl1pPr>
            <a:lvl2pPr marL="448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6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48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1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895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3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86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or Presenter Name Here</a:t>
            </a:r>
            <a:endParaRPr lang="en-US" sz="1765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4376496" y="5478034"/>
            <a:ext cx="3450167" cy="443617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1765" baseline="0">
                <a:solidFill>
                  <a:schemeClr val="accent2"/>
                </a:solidFill>
              </a:defRPr>
            </a:lvl1pPr>
            <a:lvl2pPr marL="448201" indent="0">
              <a:buFontTx/>
              <a:buNone/>
              <a:defRPr sz="1765" baseline="0">
                <a:solidFill>
                  <a:srgbClr val="909395"/>
                </a:solidFill>
              </a:defRPr>
            </a:lvl2pPr>
            <a:lvl3pPr marL="896553" indent="0">
              <a:buFontTx/>
              <a:buNone/>
              <a:defRPr sz="1765" baseline="0">
                <a:solidFill>
                  <a:srgbClr val="909395"/>
                </a:solidFill>
              </a:defRPr>
            </a:lvl3pPr>
            <a:lvl4pPr marL="1344801" indent="0">
              <a:buFontTx/>
              <a:buNone/>
              <a:defRPr sz="1765" baseline="0">
                <a:solidFill>
                  <a:srgbClr val="909395"/>
                </a:solidFill>
              </a:defRPr>
            </a:lvl4pPr>
            <a:lvl5pPr marL="1793100" indent="0">
              <a:buFontTx/>
              <a:buNone/>
              <a:defRPr sz="1765" baseline="0">
                <a:solidFill>
                  <a:srgbClr val="909395"/>
                </a:solidFill>
              </a:defRPr>
            </a:lvl5pPr>
          </a:lstStyle>
          <a:p>
            <a:pPr lvl="0"/>
            <a:r>
              <a:rPr lang="en-US" dirty="0"/>
              <a:t>Date Here</a:t>
            </a:r>
          </a:p>
        </p:txBody>
      </p:sp>
    </p:spTree>
    <p:extLst>
      <p:ext uri="{BB962C8B-B14F-4D97-AF65-F5344CB8AC3E}">
        <p14:creationId xmlns:p14="http://schemas.microsoft.com/office/powerpoint/2010/main" val="3097388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sldNum="0" hd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" y="231776"/>
            <a:ext cx="11967634" cy="733232"/>
          </a:xfrm>
          <a:prstGeom prst="rect">
            <a:avLst/>
          </a:prstGeom>
        </p:spPr>
        <p:txBody>
          <a:bodyPr lIns="91431" tIns="45715" rIns="91431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6167" y="1298576"/>
            <a:ext cx="10871200" cy="434508"/>
          </a:xfrm>
          <a:prstGeom prst="rect">
            <a:avLst/>
          </a:prstGeom>
        </p:spPr>
        <p:txBody>
          <a:bodyPr lIns="91431" tIns="45715" rIns="91431" bIns="45715"/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0342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77951" y="6175108"/>
            <a:ext cx="9557327" cy="562144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marL="0" marR="0" indent="0" algn="l" defTabSz="44945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2">
                <a:solidFill>
                  <a:srgbClr val="0C60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568" y="47626"/>
            <a:ext cx="11358034" cy="814388"/>
          </a:xfrm>
          <a:prstGeom prst="rect">
            <a:avLst/>
          </a:prstGeom>
        </p:spPr>
        <p:txBody>
          <a:bodyPr lIns="101872" tIns="50936" rIns="101872" bIns="50936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9380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0718" y="6363495"/>
            <a:ext cx="1391407" cy="122149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882">
                <a:solidFill>
                  <a:srgbClr val="0C6066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7568" y="47626"/>
            <a:ext cx="11358034" cy="814388"/>
          </a:xfrm>
          <a:prstGeom prst="rect">
            <a:avLst/>
          </a:prstGeom>
        </p:spPr>
        <p:txBody>
          <a:bodyPr lIns="101872" tIns="50936" rIns="101872" bIns="50936"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22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idx="1"/>
          </p:nvPr>
        </p:nvSpPr>
        <p:spPr bwMode="auto">
          <a:xfrm>
            <a:off x="721141" y="2112965"/>
            <a:ext cx="10742400" cy="4053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5" rIns="91431" bIns="45715" numCol="1" anchor="t" anchorCtr="0" compatLnSpc="1">
            <a:prstTxWarp prst="textNoShape">
              <a:avLst/>
            </a:prstTxWarp>
          </a:bodyPr>
          <a:lstStyle>
            <a:lvl1pPr marL="332799" indent="-332799">
              <a:buSzPct val="100000"/>
              <a:buFont typeface="Wingdings" panose="05000000000000000000" pitchFamily="2" charset="2"/>
              <a:buChar char="§"/>
              <a:defRPr/>
            </a:lvl1pPr>
            <a:lvl2pPr marL="721064" indent="-277332">
              <a:buSzPct val="100000"/>
              <a:buFont typeface="Wingdings" panose="05000000000000000000" pitchFamily="2" charset="2"/>
              <a:buChar char="§"/>
              <a:defRPr/>
            </a:lvl2pPr>
            <a:lvl3pPr marL="1109329" indent="-221866">
              <a:buSzPct val="100000"/>
              <a:buFont typeface="Wingdings" panose="05000000000000000000" pitchFamily="2" charset="2"/>
              <a:buChar char="§"/>
              <a:defRPr/>
            </a:lvl3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2"/>
            <a:ext cx="7006269" cy="553999"/>
          </a:xfrm>
        </p:spPr>
        <p:txBody>
          <a:bodyPr lIns="91431" tIns="45715" rIns="91431" bIns="45715" anchor="b">
            <a:noAutofit/>
          </a:bodyPr>
          <a:lstStyle>
            <a:lvl1pPr>
              <a:defRPr sz="2294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3"/>
            <a:ext cx="7006269" cy="488794"/>
          </a:xfrm>
        </p:spPr>
        <p:txBody>
          <a:bodyPr lIns="91431" tIns="45715" rIns="91431" bIns="45715">
            <a:noAutofit/>
          </a:bodyPr>
          <a:lstStyle>
            <a:lvl1pPr marL="0" indent="0">
              <a:buNone/>
              <a:defRPr sz="194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031067" y="6337660"/>
            <a:ext cx="8431333" cy="433171"/>
          </a:xfrm>
        </p:spPr>
        <p:txBody>
          <a:bodyPr lIns="91431" tIns="45715" rIns="91431" bIns="45715" anchor="b"/>
          <a:lstStyle>
            <a:lvl1pPr marL="0" indent="0" algn="r">
              <a:buNone/>
              <a:defRPr sz="971"/>
            </a:lvl1pPr>
          </a:lstStyle>
          <a:p>
            <a:pPr lvl="0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654" y="6079177"/>
            <a:ext cx="2151348" cy="487680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715098" y="6332931"/>
            <a:ext cx="476902" cy="246184"/>
          </a:xfrm>
          <a:prstGeom prst="rect">
            <a:avLst/>
          </a:prstGeom>
        </p:spPr>
        <p:txBody>
          <a:bodyPr vert="horz" wrap="square" lIns="88742" tIns="44371" rIns="88742" bIns="44371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  <a:cs typeface="+mn-cs"/>
              </a:defRPr>
            </a:lvl1pPr>
            <a:lvl2pPr marL="4572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2pPr>
            <a:lvl3pPr marL="9144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3pPr>
            <a:lvl4pPr marL="13716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4pPr>
            <a:lvl5pPr marL="1828800"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9pPr>
          </a:lstStyle>
          <a:p>
            <a:pPr>
              <a:defRPr/>
            </a:pPr>
            <a:fld id="{5E7506D9-11D1-4EDF-8D7F-95F25EAFBD39}" type="slidenum">
              <a:rPr lang="en-US" altLang="en-US" sz="971" smtClean="0"/>
              <a:pPr>
                <a:defRPr/>
              </a:pPr>
              <a:t>‹#›</a:t>
            </a:fld>
            <a:endParaRPr lang="en-US" altLang="en-US" sz="971" dirty="0"/>
          </a:p>
        </p:txBody>
      </p:sp>
    </p:spTree>
    <p:extLst>
      <p:ext uri="{BB962C8B-B14F-4D97-AF65-F5344CB8AC3E}">
        <p14:creationId xmlns:p14="http://schemas.microsoft.com/office/powerpoint/2010/main" val="113016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00" y="552122"/>
            <a:ext cx="7006269" cy="553999"/>
          </a:xfrm>
        </p:spPr>
        <p:txBody>
          <a:bodyPr lIns="91431" tIns="45715" rIns="91431" bIns="45715" anchor="b">
            <a:noAutofit/>
          </a:bodyPr>
          <a:lstStyle>
            <a:lvl1pPr>
              <a:defRPr sz="2294" cap="none" baseline="0"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720000" y="1080003"/>
            <a:ext cx="7006269" cy="488794"/>
          </a:xfrm>
        </p:spPr>
        <p:txBody>
          <a:bodyPr lIns="91431" tIns="45715" rIns="91431" bIns="45715">
            <a:noAutofit/>
          </a:bodyPr>
          <a:lstStyle>
            <a:lvl1pPr marL="0" indent="0">
              <a:buNone/>
              <a:defRPr sz="1941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720000" y="2112963"/>
            <a:ext cx="10742400" cy="4020208"/>
          </a:xfrm>
        </p:spPr>
        <p:txBody>
          <a:bodyPr lIns="91431" tIns="45715" rIns="91431" bIns="45715">
            <a:noAutofit/>
          </a:bodyPr>
          <a:lstStyle>
            <a:lvl1pPr marL="0" indent="0">
              <a:buNone/>
              <a:defRPr sz="1500" baseline="0">
                <a:latin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 lIns="91431" tIns="45715" rIns="91431" bIns="45715"/>
          <a:lstStyle>
            <a:lvl1pPr>
              <a:defRPr/>
            </a:lvl1pPr>
          </a:lstStyle>
          <a:p>
            <a:pPr defTabSz="449406">
              <a:defRPr/>
            </a:pPr>
            <a:fld id="{D7A788FA-F864-4521-9DFD-AF03C9BFF3E5}" type="slidenum">
              <a:rPr lang="en-US" altLang="en-US" smtClean="0">
                <a:solidFill>
                  <a:srgbClr val="1C2E37"/>
                </a:solidFill>
              </a:rPr>
              <a:pPr defTabSz="449406">
                <a:defRPr/>
              </a:pPr>
              <a:t>‹#›</a:t>
            </a:fld>
            <a:endParaRPr lang="en-US" altLang="en-US" dirty="0">
              <a:solidFill>
                <a:srgbClr val="1C2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51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456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4425" y="6195832"/>
            <a:ext cx="5471583" cy="431800"/>
          </a:xfrm>
        </p:spPr>
        <p:txBody>
          <a:bodyPr lIns="91431" tIns="45715" rIns="91431" bIns="45715" anchor="b"/>
          <a:lstStyle>
            <a:lvl1pPr marL="0" indent="0">
              <a:buNone/>
              <a:defRPr sz="618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096002" y="6195832"/>
            <a:ext cx="5471584" cy="431800"/>
          </a:xfrm>
        </p:spPr>
        <p:txBody>
          <a:bodyPr lIns="91431" tIns="45715" rIns="91431" bIns="45715" anchor="b"/>
          <a:lstStyle>
            <a:lvl1pPr marL="0" indent="0" algn="r">
              <a:buNone/>
              <a:defRPr sz="618"/>
            </a:lvl1pPr>
          </a:lstStyle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14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*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72" y="1146176"/>
            <a:ext cx="10981541" cy="4911725"/>
          </a:xfrm>
        </p:spPr>
        <p:txBody>
          <a:bodyPr lIns="91431" tIns="45715" rIns="91431" bIns="45715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lIns="91431" tIns="45715" rIns="91431" bIns="45715"/>
          <a:lstStyle/>
          <a:p>
            <a:pPr defTabSz="449406" fontAlgn="base">
              <a:spcBef>
                <a:spcPct val="0"/>
              </a:spcBef>
              <a:spcAft>
                <a:spcPct val="0"/>
              </a:spcAft>
              <a:defRPr/>
            </a:pPr>
            <a:fld id="{E95A5972-75FA-4944-BB8F-9656E5C3ACDB}" type="slidenum">
              <a:rPr lang="en-GB" smtClean="0">
                <a:solidFill>
                  <a:srgbClr val="000000"/>
                </a:solidFill>
              </a:rPr>
              <a:pPr defTabSz="44940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03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with gutter spac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3"/>
          <a:stretch>
            <a:fillRect/>
          </a:stretch>
        </p:blipFill>
        <p:spPr bwMode="auto">
          <a:xfrm>
            <a:off x="11347451" y="6078539"/>
            <a:ext cx="814916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64" y="1995490"/>
            <a:ext cx="1562101" cy="2738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8" t="14111" r="61900"/>
          <a:stretch>
            <a:fillRect/>
          </a:stretch>
        </p:blipFill>
        <p:spPr bwMode="auto">
          <a:xfrm>
            <a:off x="4269318" y="180975"/>
            <a:ext cx="218440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-10581" y="0"/>
            <a:ext cx="6790268" cy="6858000"/>
          </a:xfrm>
          <a:prstGeom prst="rect">
            <a:avLst/>
          </a:prstGeom>
          <a:solidFill>
            <a:srgbClr val="FFFFFF">
              <a:alpha val="6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4" tIns="40337" rIns="80674" bIns="40337" anchor="ctr"/>
          <a:lstStyle/>
          <a:p>
            <a:pPr algn="ctr" defTabSz="449406">
              <a:defRPr/>
            </a:pPr>
            <a:endParaRPr lang="en-US" sz="1765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2"/>
            <a:ext cx="12192000" cy="195263"/>
          </a:xfrm>
          <a:prstGeom prst="rect">
            <a:avLst/>
          </a:prstGeom>
          <a:solidFill>
            <a:srgbClr val="4095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674" tIns="40337" rIns="80674" bIns="40337" anchor="ctr"/>
          <a:lstStyle/>
          <a:p>
            <a:pPr algn="ctr" defTabSz="449406">
              <a:defRPr/>
            </a:pPr>
            <a:endParaRPr lang="en-US" sz="1765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10039354" y="415926"/>
            <a:ext cx="2028825" cy="730250"/>
          </a:xfrm>
        </p:spPr>
        <p:txBody>
          <a:bodyPr lIns="91431" tIns="45715" rIns="91431" bIns="45715"/>
          <a:lstStyle/>
          <a:p>
            <a:pPr lvl="0"/>
            <a:endParaRPr lang="en-US" noProof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>
          <a:xfrm>
            <a:off x="9323919" y="6540503"/>
            <a:ext cx="414867" cy="215900"/>
          </a:xfrm>
        </p:spPr>
        <p:txBody>
          <a:bodyPr lIns="91431" tIns="45715" rIns="91431" bIns="45715"/>
          <a:lstStyle>
            <a:lvl1pPr>
              <a:defRPr/>
            </a:lvl1pPr>
          </a:lstStyle>
          <a:p>
            <a:pPr defTabSz="449406">
              <a:defRPr/>
            </a:pPr>
            <a:fld id="{3DD61856-7998-43CB-A029-8FE9F56C062F}" type="slidenum">
              <a:rPr lang="en-US" altLang="en-US" smtClean="0">
                <a:solidFill>
                  <a:srgbClr val="1C2E37"/>
                </a:solidFill>
              </a:rPr>
              <a:pPr defTabSz="449406">
                <a:defRPr/>
              </a:pPr>
              <a:t>‹#›</a:t>
            </a:fld>
            <a:endParaRPr lang="en-US" altLang="en-US">
              <a:solidFill>
                <a:srgbClr val="1C2E3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84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9F3392-D198-434F-B34B-2D7955029474}"/>
              </a:ext>
            </a:extLst>
          </p:cNvPr>
          <p:cNvSpPr txBox="1"/>
          <p:nvPr userDrawn="1"/>
        </p:nvSpPr>
        <p:spPr>
          <a:xfrm>
            <a:off x="5840329" y="6350726"/>
            <a:ext cx="26178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baseline="0" dirty="0">
                <a:solidFill>
                  <a:srgbClr val="57A9DD"/>
                </a:solidFill>
              </a:rPr>
              <a:t>Dr. Mark A. Socinski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7BC511-D01B-491D-80F7-CD2360882104}"/>
              </a:ext>
            </a:extLst>
          </p:cNvPr>
          <p:cNvSpPr txBox="1"/>
          <p:nvPr userDrawn="1"/>
        </p:nvSpPr>
        <p:spPr>
          <a:xfrm>
            <a:off x="8595052" y="6358420"/>
            <a:ext cx="280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baseline="0" dirty="0">
                <a:solidFill>
                  <a:srgbClr val="0D7077"/>
                </a:solidFill>
              </a:rPr>
              <a:t>https://bit.ly/2Ld0jng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5D1E508-83E0-4C50-B188-23773C88C2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54A961-C23A-45AF-A001-FFD8E30D8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4BB2AE1-E100-423E-A048-833AEAEB49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602" y="5712738"/>
            <a:ext cx="11660863" cy="4361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>
              <a:buNone/>
              <a:defRPr lang="en-GB" sz="1000">
                <a:solidFill>
                  <a:schemeClr val="tx1"/>
                </a:solidFill>
              </a:defRPr>
            </a:lvl1pPr>
          </a:lstStyle>
          <a:p>
            <a:pPr algn="l">
              <a:lnSpc>
                <a:spcPct val="90000"/>
              </a:lnSpc>
              <a:spcBef>
                <a:spcPts val="1000"/>
              </a:spcBef>
            </a:pPr>
            <a:r>
              <a:rPr lang="en-GB"/>
              <a:t>Footnote</a:t>
            </a:r>
          </a:p>
        </p:txBody>
      </p:sp>
    </p:spTree>
    <p:extLst>
      <p:ext uri="{BB962C8B-B14F-4D97-AF65-F5344CB8AC3E}">
        <p14:creationId xmlns:p14="http://schemas.microsoft.com/office/powerpoint/2010/main" val="3950881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6136" y="1600202"/>
            <a:ext cx="10426264" cy="2060051"/>
          </a:xfrm>
        </p:spPr>
        <p:txBody>
          <a:bodyPr lIns="91431" tIns="45715" rIns="91431" bIns="45715"/>
          <a:lstStyle>
            <a:lvl1pPr marL="332799" indent="-332799">
              <a:buClr>
                <a:srgbClr val="33969F"/>
              </a:buClr>
              <a:buFont typeface="Wingdings" charset="2"/>
              <a:buChar char="§"/>
              <a:defRPr/>
            </a:lvl1pPr>
            <a:lvl2pPr>
              <a:buClr>
                <a:srgbClr val="33969F"/>
              </a:buClr>
              <a:defRPr/>
            </a:lvl2pPr>
            <a:lvl3pPr marL="1109329" indent="-221866">
              <a:buClr>
                <a:srgbClr val="33969F"/>
              </a:buClr>
              <a:buFont typeface="Wingdings" charset="2"/>
              <a:buChar char="§"/>
              <a:defRPr/>
            </a:lvl3pPr>
            <a:lvl4pPr>
              <a:buClr>
                <a:srgbClr val="33969F"/>
              </a:buClr>
              <a:defRPr/>
            </a:lvl4pPr>
            <a:lvl5pPr marL="1996791" indent="-221866">
              <a:buClr>
                <a:srgbClr val="33969F"/>
              </a:buClr>
              <a:buFont typeface="Wingdings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3"/>
          <p:cNvSpPr>
            <a:spLocks noGrp="1"/>
          </p:cNvSpPr>
          <p:nvPr>
            <p:ph type="title"/>
          </p:nvPr>
        </p:nvSpPr>
        <p:spPr>
          <a:xfrm>
            <a:off x="1156161" y="508012"/>
            <a:ext cx="10426263" cy="980968"/>
          </a:xfrm>
          <a:prstGeom prst="rect">
            <a:avLst/>
          </a:prstGeom>
        </p:spPr>
        <p:txBody>
          <a:bodyPr lIns="91431" tIns="45715" rIns="91431" bIns="4571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912" y="6227766"/>
            <a:ext cx="9856661" cy="348812"/>
          </a:xfrm>
        </p:spPr>
        <p:txBody>
          <a:bodyPr lIns="91431" tIns="45715" rIns="91431" bIns="45715"/>
          <a:lstStyle>
            <a:lvl1pPr marL="0" indent="0">
              <a:buNone/>
              <a:defRPr sz="1059"/>
            </a:lvl1pPr>
            <a:lvl2pPr marL="443732" indent="0">
              <a:buNone/>
              <a:defRPr sz="1059"/>
            </a:lvl2pPr>
            <a:lvl3pPr marL="887462" indent="0">
              <a:buNone/>
              <a:defRPr sz="1059"/>
            </a:lvl3pPr>
            <a:lvl4pPr marL="1331194" indent="0">
              <a:buNone/>
              <a:defRPr sz="1059"/>
            </a:lvl4pPr>
            <a:lvl5pPr marL="1774925" indent="0">
              <a:buNone/>
              <a:defRPr sz="1059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73908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914404" y="2145600"/>
            <a:ext cx="6643650" cy="1219200"/>
          </a:xfrm>
        </p:spPr>
        <p:txBody>
          <a:bodyPr lIns="91431" tIns="45715" rIns="91431" bIns="45715" anchor="b">
            <a:noAutofit/>
          </a:bodyPr>
          <a:lstStyle>
            <a:lvl1pPr algn="l">
              <a:lnSpc>
                <a:spcPct val="80000"/>
              </a:lnSpc>
              <a:defRPr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914404" y="3370145"/>
            <a:ext cx="6643650" cy="672000"/>
          </a:xfrm>
        </p:spPr>
        <p:txBody>
          <a:bodyPr lIns="91431" tIns="45715" rIns="91431" bIns="45715">
            <a:noAutofit/>
          </a:bodyPr>
          <a:lstStyle>
            <a:lvl1pPr marL="0" indent="0" algn="l">
              <a:buNone/>
              <a:defRPr sz="2294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4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4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02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6142" y="2145600"/>
            <a:ext cx="6643652" cy="1219200"/>
          </a:xfrm>
        </p:spPr>
        <p:txBody>
          <a:bodyPr lIns="91431" tIns="45715" rIns="91431" bIns="45715" anchor="b">
            <a:noAutofit/>
          </a:bodyPr>
          <a:lstStyle>
            <a:lvl1pPr algn="l">
              <a:lnSpc>
                <a:spcPct val="80000"/>
              </a:lnSpc>
              <a:defRPr sz="3088" b="1" i="0" cap="all">
                <a:solidFill>
                  <a:schemeClr val="tx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142" y="3370145"/>
            <a:ext cx="6643652" cy="600000"/>
          </a:xfrm>
        </p:spPr>
        <p:txBody>
          <a:bodyPr lIns="91431" tIns="45715" rIns="91431" bIns="45715">
            <a:noAutofit/>
          </a:bodyPr>
          <a:lstStyle>
            <a:lvl1pPr marL="0" indent="0" algn="l">
              <a:buNone/>
              <a:defRPr sz="2294">
                <a:solidFill>
                  <a:schemeClr val="tx1"/>
                </a:solidFill>
                <a:latin typeface="Arial Narrow"/>
                <a:cs typeface="Arial Narrow"/>
              </a:defRPr>
            </a:lvl1pPr>
            <a:lvl2pPr marL="443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74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1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48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185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2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05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49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/>
          </p:nvPr>
        </p:nvSpPr>
        <p:spPr>
          <a:xfrm>
            <a:off x="906146" y="4579200"/>
            <a:ext cx="5900236" cy="307200"/>
          </a:xfrm>
        </p:spPr>
        <p:txBody>
          <a:bodyPr lIns="91431" tIns="46795" rIns="91431" bIns="233976">
            <a:noAutofit/>
          </a:bodyPr>
          <a:lstStyle>
            <a:lvl1pPr marL="0" indent="0">
              <a:buFontTx/>
              <a:buNone/>
              <a:defRPr sz="1235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906146" y="4894301"/>
            <a:ext cx="5900236" cy="307200"/>
          </a:xfrm>
        </p:spPr>
        <p:txBody>
          <a:bodyPr lIns="91431" tIns="46795" rIns="91431" bIns="233976">
            <a:noAutofit/>
          </a:bodyPr>
          <a:lstStyle>
            <a:lvl1pPr marL="0" indent="0">
              <a:buFontTx/>
              <a:buNone/>
              <a:defRPr sz="1235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12"/>
          </p:nvPr>
        </p:nvSpPr>
        <p:spPr>
          <a:xfrm>
            <a:off x="906142" y="5966061"/>
            <a:ext cx="5313011" cy="307777"/>
          </a:xfrm>
        </p:spPr>
        <p:txBody>
          <a:bodyPr lIns="91431" tIns="45715" rIns="91431" bIns="233976">
            <a:noAutofit/>
          </a:bodyPr>
          <a:lstStyle>
            <a:lvl1pPr marL="0" indent="0">
              <a:buFontTx/>
              <a:buNone/>
              <a:defRPr sz="1235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9370885" y="5856004"/>
            <a:ext cx="2211701" cy="312294"/>
          </a:xfrm>
          <a:prstGeom prst="rect">
            <a:avLst/>
          </a:prstGeom>
          <a:noFill/>
        </p:spPr>
        <p:txBody>
          <a:bodyPr wrap="square" lIns="80674" tIns="40337" rIns="80674" bIns="40337" rtlCol="0">
            <a:spAutoFit/>
          </a:bodyPr>
          <a:lstStyle/>
          <a:p>
            <a:pPr algn="r" defTabSz="443704"/>
            <a:r>
              <a:rPr lang="it-IT" sz="1500" dirty="0">
                <a:solidFill>
                  <a:srgbClr val="1C2E37"/>
                </a:solidFill>
                <a:latin typeface="Arial Narrow"/>
                <a:cs typeface="Arial Narrow"/>
              </a:rPr>
              <a:t>esmo</a:t>
            </a:r>
            <a:r>
              <a:rPr lang="en-US" sz="1500" dirty="0">
                <a:solidFill>
                  <a:srgbClr val="1C2E37"/>
                </a:solidFill>
                <a:latin typeface="Arial Narrow"/>
                <a:cs typeface="Arial Narrow"/>
              </a:rPr>
              <a:t>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38" y="558159"/>
            <a:ext cx="2552718" cy="578666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15101" y="6332934"/>
            <a:ext cx="476902" cy="246184"/>
          </a:xfrm>
          <a:prstGeom prst="rect">
            <a:avLst/>
          </a:prstGeom>
        </p:spPr>
        <p:txBody>
          <a:bodyPr vert="horz" wrap="square" lIns="91431" tIns="45715" rIns="91431" bIns="45715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971">
                <a:solidFill>
                  <a:srgbClr val="000000"/>
                </a:solidFill>
                <a:latin typeface="Arial Narrow" panose="020B0606020202030204" pitchFamily="34" charset="0"/>
                <a:ea typeface="MS PGothic" panose="020B0600070205080204" pitchFamily="34" charset="-128"/>
              </a:defRPr>
            </a:lvl1pPr>
          </a:lstStyle>
          <a:p>
            <a:pPr defTabSz="449406">
              <a:defRPr/>
            </a:pPr>
            <a:fld id="{5E7506D9-11D1-4EDF-8D7F-95F25EAFBD39}" type="slidenum">
              <a:rPr lang="en-US" altLang="en-US" smtClean="0"/>
              <a:pPr defTabSz="449406"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62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6800" y="1371600"/>
            <a:ext cx="11323200" cy="4537200"/>
          </a:xfrm>
        </p:spPr>
        <p:txBody>
          <a:bodyPr lIns="91431" tIns="45715" rIns="91431" bIns="45715"/>
          <a:lstStyle>
            <a:lvl1pPr marL="197588" indent="-173322">
              <a:spcBef>
                <a:spcPts val="437"/>
              </a:spcBef>
              <a:spcAft>
                <a:spcPts val="437"/>
              </a:spcAft>
              <a:defRPr sz="1235"/>
            </a:lvl1pPr>
            <a:lvl2pPr marL="394020" indent="-191810">
              <a:spcAft>
                <a:spcPts val="437"/>
              </a:spcAft>
              <a:defRPr sz="971"/>
            </a:lvl2pPr>
            <a:lvl3pPr marL="585829" indent="-191810">
              <a:spcAft>
                <a:spcPts val="437"/>
              </a:spcAft>
              <a:buClrTx/>
              <a:buFont typeface="Wingdings" panose="05000000000000000000" pitchFamily="2" charset="2"/>
              <a:buChar char="§"/>
              <a:defRPr sz="971"/>
            </a:lvl3pPr>
            <a:lvl4pPr>
              <a:spcAft>
                <a:spcPts val="437"/>
              </a:spcAft>
              <a:defRPr sz="971"/>
            </a:lvl4pPr>
            <a:lvl5pPr>
              <a:spcAft>
                <a:spcPts val="437"/>
              </a:spcAft>
              <a:defRPr sz="97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lIns="91431" tIns="45715" rIns="91431" bIns="45715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1655" y="6611273"/>
            <a:ext cx="528000" cy="216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r">
              <a:defRPr sz="794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449406"/>
            <a:fld id="{3C4F54F3-C349-4609-AFEE-01462D5C7942}" type="slidenum">
              <a:rPr lang="en-GB" smtClean="0">
                <a:solidFill>
                  <a:srgbClr val="1C2E37"/>
                </a:solidFill>
              </a:rPr>
              <a:pPr defTabSz="449406"/>
              <a:t>‹#›</a:t>
            </a:fld>
            <a:endParaRPr lang="en-GB" dirty="0">
              <a:solidFill>
                <a:srgbClr val="1C2E37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36803" y="6459742"/>
            <a:ext cx="10753958" cy="184665"/>
          </a:xfrm>
        </p:spPr>
        <p:txBody>
          <a:bodyPr lIns="91431" tIns="45715" rIns="91431" bIns="0" anchor="b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94"/>
            </a:lvl1pPr>
          </a:lstStyle>
          <a:p>
            <a:pPr lvl="0"/>
            <a:r>
              <a:rPr lang="en-US" dirty="0"/>
              <a:t>Abbreviations &amp; References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1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C99845F-BA50-4709-9A39-805C4D45D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504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BEDB907-8BDB-4E25-9823-80FDF0FCDB4E}"/>
              </a:ext>
            </a:extLst>
          </p:cNvPr>
          <p:cNvSpPr txBox="1"/>
          <p:nvPr userDrawn="1"/>
        </p:nvSpPr>
        <p:spPr>
          <a:xfrm>
            <a:off x="8595052" y="6358420"/>
            <a:ext cx="28086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i="0" baseline="0" dirty="0">
                <a:solidFill>
                  <a:schemeClr val="accent1"/>
                </a:solidFill>
              </a:rPr>
              <a:t>https://bit.ly/2snPEzb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6856C13-E7FA-4A3C-9FE9-DC0CC300C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3518" y="6279121"/>
            <a:ext cx="383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FBAD49-1F68-914B-9DFB-5D552C1A2BE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71E1364-9B18-477A-A6AF-8261D70E4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4D42879C-967E-44CD-A365-0F374F92E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1602" y="5712738"/>
            <a:ext cx="11660863" cy="436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Footnote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DDEFA0-3E29-4296-858E-41702C01B306}"/>
              </a:ext>
            </a:extLst>
          </p:cNvPr>
          <p:cNvSpPr txBox="1"/>
          <p:nvPr userDrawn="1"/>
        </p:nvSpPr>
        <p:spPr>
          <a:xfrm>
            <a:off x="5840329" y="6378158"/>
            <a:ext cx="27547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baseline="0" dirty="0">
                <a:solidFill>
                  <a:schemeClr val="tx1"/>
                </a:solidFill>
              </a:rPr>
              <a:t>Jotte R, et al. IMpower131 PFS Analysis. </a:t>
            </a:r>
          </a:p>
        </p:txBody>
      </p:sp>
    </p:spTree>
    <p:extLst>
      <p:ext uri="{BB962C8B-B14F-4D97-AF65-F5344CB8AC3E}">
        <p14:creationId xmlns:p14="http://schemas.microsoft.com/office/powerpoint/2010/main" val="37881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image" Target="../media/image11.jpg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image" Target="../media/image11.jp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2.jpe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image" Target="../media/image12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image" Target="../media/image11.jpg"/><Relationship Id="rId2" Type="http://schemas.openxmlformats.org/officeDocument/2006/relationships/slideLayout" Target="../slideLayouts/slideLayout47.xml"/><Relationship Id="rId16" Type="http://schemas.openxmlformats.org/officeDocument/2006/relationships/theme" Target="../theme/theme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37" r:id="rId2"/>
    <p:sldLayoutId id="2147483893" r:id="rId3"/>
    <p:sldLayoutId id="2147483895" r:id="rId4"/>
    <p:sldLayoutId id="2147483901" r:id="rId5"/>
    <p:sldLayoutId id="2147483915" r:id="rId6"/>
    <p:sldLayoutId id="2147483919" r:id="rId7"/>
    <p:sldLayoutId id="2147483926" r:id="rId8"/>
    <p:sldLayoutId id="2147483927" r:id="rId9"/>
    <p:sldLayoutId id="2147483937" r:id="rId10"/>
    <p:sldLayoutId id="2147483945" r:id="rId11"/>
    <p:sldLayoutId id="2147483948" r:id="rId12"/>
    <p:sldLayoutId id="2147483950" r:id="rId13"/>
    <p:sldLayoutId id="2147483951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03197" rtl="0" eaLnBrk="1" latinLnBrk="0" hangingPunct="1">
        <a:spcBef>
          <a:spcPct val="0"/>
        </a:spcBef>
        <a:buNone/>
        <a:defRPr sz="37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398" indent="-302398" algn="l" defTabSz="403197" rtl="0" eaLnBrk="1" latinLnBrk="0" hangingPunct="1">
        <a:spcBef>
          <a:spcPct val="20000"/>
        </a:spcBef>
        <a:buFont typeface="Arial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195" indent="-251998" algn="l" defTabSz="403197" rtl="0" eaLnBrk="1" latinLnBrk="0" hangingPunct="1">
        <a:spcBef>
          <a:spcPct val="20000"/>
        </a:spcBef>
        <a:buFont typeface="Arial"/>
        <a:buChar char="–"/>
        <a:defRPr sz="2471" kern="1200">
          <a:solidFill>
            <a:schemeClr val="tx1"/>
          </a:solidFill>
          <a:latin typeface="+mn-lt"/>
          <a:ea typeface="+mn-ea"/>
          <a:cs typeface="+mn-cs"/>
        </a:defRPr>
      </a:lvl2pPr>
      <a:lvl3pPr marL="1007993" indent="-201599" algn="l" defTabSz="403197" rtl="0" eaLnBrk="1" latinLnBrk="0" hangingPunct="1">
        <a:spcBef>
          <a:spcPct val="20000"/>
        </a:spcBef>
        <a:buFont typeface="Arial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411191" indent="-201599" algn="l" defTabSz="403197" rtl="0" eaLnBrk="1" latinLnBrk="0" hangingPunct="1">
        <a:spcBef>
          <a:spcPct val="20000"/>
        </a:spcBef>
        <a:buFont typeface="Arial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4388" indent="-201599" algn="l" defTabSz="403197" rtl="0" eaLnBrk="1" latinLnBrk="0" hangingPunct="1">
        <a:spcBef>
          <a:spcPct val="20000"/>
        </a:spcBef>
        <a:buFont typeface="Arial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7588" indent="-201599" algn="l" defTabSz="40319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0784" indent="-201599" algn="l" defTabSz="40319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3985" indent="-201599" algn="l" defTabSz="40319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7178" indent="-201599" algn="l" defTabSz="403197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1pPr>
      <a:lvl2pPr marL="403197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2pPr>
      <a:lvl3pPr marL="806395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3pPr>
      <a:lvl4pPr marL="1209592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612789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015987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6pPr>
      <a:lvl7pPr marL="2419185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7pPr>
      <a:lvl8pPr marL="2822382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8pPr>
      <a:lvl9pPr marL="3225580" algn="l" defTabSz="403197" rtl="0" eaLnBrk="1" latinLnBrk="0" hangingPunct="1">
        <a:defRPr sz="15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0913" y="219902"/>
            <a:ext cx="11094642" cy="1057108"/>
          </a:xfrm>
          <a:prstGeom prst="rect">
            <a:avLst/>
          </a:prstGeom>
        </p:spPr>
        <p:txBody>
          <a:bodyPr vert="horz" lIns="101846" tIns="50923" rIns="101846" bIns="122215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0913" y="1432773"/>
            <a:ext cx="11094642" cy="4800600"/>
          </a:xfrm>
          <a:prstGeom prst="rect">
            <a:avLst/>
          </a:prstGeom>
        </p:spPr>
        <p:txBody>
          <a:bodyPr vert="horz" lIns="101846" tIns="50923" rIns="101846" bIns="5092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0" y="-6889"/>
            <a:ext cx="12208933" cy="195263"/>
          </a:xfrm>
          <a:prstGeom prst="rect">
            <a:avLst/>
          </a:prstGeom>
          <a:solidFill>
            <a:srgbClr val="33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864" tIns="44932" rIns="89864" bIns="44932" anchor="ctr"/>
          <a:lstStyle/>
          <a:p>
            <a:pPr algn="ctr" defTabSz="898695">
              <a:defRPr/>
            </a:pPr>
            <a:endParaRPr lang="en-US" sz="1765">
              <a:solidFill>
                <a:srgbClr val="FFFFFF"/>
              </a:solidFill>
            </a:endParaRPr>
          </a:p>
        </p:txBody>
      </p:sp>
      <p:pic>
        <p:nvPicPr>
          <p:cNvPr id="15" name="Picture 12" descr="14-MK-0005 LGO1-FINAL.11.17.14jpg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0951" y="5696"/>
            <a:ext cx="2055282" cy="450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3"/>
          <a:stretch>
            <a:fillRect/>
          </a:stretch>
        </p:blipFill>
        <p:spPr bwMode="auto">
          <a:xfrm>
            <a:off x="11286115" y="6207125"/>
            <a:ext cx="8445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1" descr="proprietary_icon_WIR.jpg.jp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020" y="6408484"/>
            <a:ext cx="14795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45942" y="6391277"/>
            <a:ext cx="776817" cy="450851"/>
          </a:xfrm>
          <a:prstGeom prst="rect">
            <a:avLst/>
          </a:prstGeom>
        </p:spPr>
        <p:txBody>
          <a:bodyPr lIns="101846" tIns="50923" rIns="101846" bIns="50923"/>
          <a:lstStyle>
            <a:lvl1pPr>
              <a:defRPr smtClean="0"/>
            </a:lvl1pPr>
          </a:lstStyle>
          <a:p>
            <a:pPr defTabSz="898695">
              <a:defRPr/>
            </a:pPr>
            <a:fld id="{8DB64AD9-B999-4237-B789-322537BF28F8}" type="slidenum">
              <a:rPr lang="en-US" altLang="en-US" smtClean="0">
                <a:solidFill>
                  <a:srgbClr val="000000"/>
                </a:solidFill>
              </a:rPr>
              <a:pPr defTabSz="898695">
                <a:defRPr/>
              </a:pPr>
              <a:t>‹#›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40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l" defTabSz="898695" rtl="0" eaLnBrk="1" latinLnBrk="0" hangingPunct="1">
        <a:lnSpc>
          <a:spcPct val="90000"/>
        </a:lnSpc>
        <a:spcBef>
          <a:spcPct val="0"/>
        </a:spcBef>
        <a:buNone/>
        <a:defRPr sz="2735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6234" indent="-226234" algn="l" defTabSz="898695" rtl="0" eaLnBrk="1" latinLnBrk="0" hangingPunct="1">
        <a:lnSpc>
          <a:spcPct val="90000"/>
        </a:lnSpc>
        <a:spcBef>
          <a:spcPts val="1180"/>
        </a:spcBef>
        <a:buClr>
          <a:schemeClr val="accent1"/>
        </a:buClr>
        <a:buFont typeface="Arial" pitchFamily="34" charset="0"/>
        <a:buChar char="•"/>
        <a:defRPr sz="2382" kern="1200">
          <a:solidFill>
            <a:schemeClr val="tx1"/>
          </a:solidFill>
          <a:latin typeface="+mn-lt"/>
          <a:ea typeface="+mn-ea"/>
          <a:cs typeface="+mn-cs"/>
        </a:defRPr>
      </a:lvl1pPr>
      <a:lvl2pPr marL="563246" indent="-282402" algn="l" defTabSz="898695" rtl="0" eaLnBrk="1" latinLnBrk="0" hangingPunct="1">
        <a:lnSpc>
          <a:spcPct val="90000"/>
        </a:lnSpc>
        <a:spcBef>
          <a:spcPts val="1180"/>
        </a:spcBef>
        <a:buClr>
          <a:schemeClr val="accent1"/>
        </a:buClr>
        <a:buFont typeface="Arial" pitchFamily="34" charset="0"/>
        <a:buChar char="–"/>
        <a:defRPr sz="1941" kern="1200">
          <a:solidFill>
            <a:schemeClr val="tx1"/>
          </a:solidFill>
          <a:latin typeface="+mn-lt"/>
          <a:ea typeface="+mn-ea"/>
          <a:cs typeface="+mn-cs"/>
        </a:defRPr>
      </a:lvl2pPr>
      <a:lvl3pPr marL="844087" indent="-226234" algn="l" defTabSz="898695" rtl="0" eaLnBrk="1" latinLnBrk="0" hangingPunct="1">
        <a:lnSpc>
          <a:spcPct val="90000"/>
        </a:lnSpc>
        <a:spcBef>
          <a:spcPts val="1180"/>
        </a:spcBef>
        <a:buClr>
          <a:schemeClr val="accent1"/>
        </a:buClr>
        <a:buSzPct val="90000"/>
        <a:buFont typeface="Arial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179538" indent="-280842" algn="l" defTabSz="898695" rtl="0" eaLnBrk="1" latinLnBrk="0" hangingPunct="1">
        <a:lnSpc>
          <a:spcPct val="90000"/>
        </a:lnSpc>
        <a:spcBef>
          <a:spcPts val="1180"/>
        </a:spcBef>
        <a:buClr>
          <a:schemeClr val="accent1"/>
        </a:buClr>
        <a:buSzPct val="90000"/>
        <a:buFont typeface="Arial" pitchFamily="34" charset="0"/>
        <a:buChar char="–"/>
        <a:defRPr sz="1588" kern="1200">
          <a:solidFill>
            <a:schemeClr val="tx1"/>
          </a:solidFill>
          <a:latin typeface="+mn-lt"/>
          <a:ea typeface="+mn-ea"/>
          <a:cs typeface="+mn-cs"/>
        </a:defRPr>
      </a:lvl4pPr>
      <a:lvl5pPr marL="1461941" indent="-282402" algn="l" defTabSz="898695" rtl="0" eaLnBrk="1" latinLnBrk="0" hangingPunct="1">
        <a:lnSpc>
          <a:spcPct val="90000"/>
        </a:lnSpc>
        <a:spcBef>
          <a:spcPts val="1180"/>
        </a:spcBef>
        <a:buClr>
          <a:schemeClr val="accent1"/>
        </a:buClr>
        <a:buSzPct val="85000"/>
        <a:buFont typeface="Wingdings" pitchFamily="2" charset="2"/>
        <a:buChar char="Ø"/>
        <a:defRPr sz="1588" kern="1200">
          <a:solidFill>
            <a:schemeClr val="tx1"/>
          </a:solidFill>
          <a:latin typeface="+mn-lt"/>
          <a:ea typeface="+mn-ea"/>
          <a:cs typeface="+mn-cs"/>
        </a:defRPr>
      </a:lvl5pPr>
      <a:lvl6pPr marL="2471413" indent="-224673" algn="l" defTabSz="898695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6pPr>
      <a:lvl7pPr marL="2920761" indent="-224673" algn="l" defTabSz="898695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7pPr>
      <a:lvl8pPr marL="3370107" indent="-224673" algn="l" defTabSz="898695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8pPr>
      <a:lvl9pPr marL="3819455" indent="-224673" algn="l" defTabSz="898695" rtl="0" eaLnBrk="1" latinLnBrk="0" hangingPunct="1">
        <a:spcBef>
          <a:spcPct val="20000"/>
        </a:spcBef>
        <a:buFont typeface="Arial" pitchFamily="34" charset="0"/>
        <a:buChar char="•"/>
        <a:defRPr sz="19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347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695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043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391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6740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085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5435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4780" algn="l" defTabSz="898695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016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24" tIns="42770" rIns="85524" bIns="4277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71602"/>
            <a:ext cx="11176000" cy="475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5524" tIns="42770" rIns="85524" bIns="42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04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85524" tIns="42770" rIns="85524" bIns="42770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882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defTabSz="1006361" fontAlgn="base">
              <a:spcBef>
                <a:spcPct val="0"/>
              </a:spcBef>
              <a:spcAft>
                <a:spcPct val="0"/>
              </a:spcAft>
              <a:defRPr/>
            </a:pPr>
            <a:fld id="{D6709DAC-B5B7-47A4-8368-6C385914C595}" type="slidenum">
              <a:rPr lang="en-US" altLang="en-US" smtClean="0">
                <a:solidFill>
                  <a:srgbClr val="808080"/>
                </a:solidFill>
                <a:ea typeface="ＭＳ Ｐゴシック" pitchFamily="34" charset="-128"/>
              </a:rPr>
              <a:pPr defTabSz="100636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52600" y="6477005"/>
            <a:ext cx="9144000" cy="198426"/>
          </a:xfrm>
          <a:prstGeom prst="rect">
            <a:avLst/>
          </a:prstGeom>
          <a:noFill/>
        </p:spPr>
        <p:txBody>
          <a:bodyPr wrap="square" lIns="75462" tIns="37738" rIns="75462" bIns="37738" rtlCol="0">
            <a:spAutoFit/>
          </a:bodyPr>
          <a:lstStyle/>
          <a:p>
            <a:pPr algn="ctr" defTabSz="754638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794" b="1" dirty="0">
                <a:solidFill>
                  <a:srgbClr val="808080"/>
                </a:solidFill>
                <a:ea typeface="ＭＳ Ｐゴシック" pitchFamily="34" charset="-128"/>
              </a:rPr>
              <a:t>FOR INTERNAL USE ONLY; NOT TO BE SHARED OR DISTRIBUTED TO ANYONE OUTSIDE THE COMPANY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00835"/>
            <a:ext cx="978947" cy="327238"/>
          </a:xfrm>
          <a:prstGeom prst="rect">
            <a:avLst/>
          </a:prstGeom>
        </p:spPr>
      </p:pic>
      <p:pic>
        <p:nvPicPr>
          <p:cNvPr id="16" name="Picture 15" descr="msd_c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38" y="6324601"/>
            <a:ext cx="806514" cy="3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51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5pPr>
      <a:lvl6pPr marL="377317"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cs typeface="Arial" charset="0"/>
        </a:defRPr>
      </a:lvl6pPr>
      <a:lvl7pPr marL="754638"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cs typeface="Arial" charset="0"/>
        </a:defRPr>
      </a:lvl7pPr>
      <a:lvl8pPr marL="1131959"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cs typeface="Arial" charset="0"/>
        </a:defRPr>
      </a:lvl8pPr>
      <a:lvl9pPr marL="1509277" algn="l" rtl="0" eaLnBrk="1" fontAlgn="base" hangingPunct="1">
        <a:spcBef>
          <a:spcPct val="0"/>
        </a:spcBef>
        <a:spcAft>
          <a:spcPct val="0"/>
        </a:spcAft>
        <a:defRPr sz="2647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188662" indent="-188662" algn="l" rtl="0" eaLnBrk="1" fontAlgn="base" hangingPunct="1">
        <a:lnSpc>
          <a:spcPct val="95000"/>
        </a:lnSpc>
        <a:spcBef>
          <a:spcPct val="40000"/>
        </a:spcBef>
        <a:spcAft>
          <a:spcPct val="10000"/>
        </a:spcAft>
        <a:buClr>
          <a:schemeClr val="accent1"/>
        </a:buClr>
        <a:buChar char="•"/>
        <a:tabLst>
          <a:tab pos="94331" algn="l"/>
        </a:tabLst>
        <a:defRPr sz="1941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71652" indent="-188662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B3A79F"/>
        </a:buClr>
        <a:buFont typeface="Arial" charset="0"/>
        <a:buChar char="–"/>
        <a:tabLst>
          <a:tab pos="94331" algn="l"/>
        </a:tabLst>
        <a:defRPr sz="1941">
          <a:solidFill>
            <a:schemeClr val="tx1"/>
          </a:solidFill>
          <a:latin typeface="+mn-lt"/>
          <a:ea typeface="Arial" charset="0"/>
          <a:cs typeface="+mn-cs"/>
        </a:defRPr>
      </a:lvl2pPr>
      <a:lvl3pPr marL="707475" indent="-141499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8CC7BA"/>
        </a:buClr>
        <a:buChar char="•"/>
        <a:tabLst>
          <a:tab pos="94331" algn="l"/>
        </a:tabLst>
        <a:defRPr sz="1941">
          <a:solidFill>
            <a:schemeClr val="tx1"/>
          </a:solidFill>
          <a:latin typeface="+mn-lt"/>
          <a:ea typeface="Arial" charset="0"/>
          <a:cs typeface="+mn-cs"/>
        </a:defRPr>
      </a:lvl3pPr>
      <a:lvl4pPr marL="990464" indent="-188662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har char="–"/>
        <a:tabLst>
          <a:tab pos="94331" algn="l"/>
        </a:tabLst>
        <a:defRPr sz="1677">
          <a:solidFill>
            <a:schemeClr val="tx1"/>
          </a:solidFill>
          <a:latin typeface="+mn-lt"/>
          <a:ea typeface="Arial" charset="0"/>
          <a:cs typeface="+mn-cs"/>
        </a:defRPr>
      </a:lvl4pPr>
      <a:lvl5pPr marL="1697933" indent="-188662" algn="l" rtl="0" eaLnBrk="1" fontAlgn="base" hangingPunct="1">
        <a:spcBef>
          <a:spcPct val="20000"/>
        </a:spcBef>
        <a:spcAft>
          <a:spcPct val="0"/>
        </a:spcAft>
        <a:buChar char="»"/>
        <a:tabLst>
          <a:tab pos="94331" algn="l"/>
        </a:tabLst>
        <a:defRPr sz="1677">
          <a:solidFill>
            <a:schemeClr val="tx1"/>
          </a:solidFill>
          <a:latin typeface="+mn-lt"/>
          <a:ea typeface="Arial" charset="0"/>
          <a:cs typeface="+mn-cs"/>
        </a:defRPr>
      </a:lvl5pPr>
      <a:lvl6pPr marL="2075255" indent="-188662" algn="l" rtl="0" eaLnBrk="1" fontAlgn="base" hangingPunct="1">
        <a:spcBef>
          <a:spcPct val="20000"/>
        </a:spcBef>
        <a:spcAft>
          <a:spcPct val="0"/>
        </a:spcAft>
        <a:buChar char="»"/>
        <a:tabLst>
          <a:tab pos="94331" algn="l"/>
        </a:tabLst>
        <a:defRPr sz="1677">
          <a:solidFill>
            <a:schemeClr val="tx1"/>
          </a:solidFill>
          <a:latin typeface="+mn-lt"/>
          <a:cs typeface="+mn-cs"/>
        </a:defRPr>
      </a:lvl6pPr>
      <a:lvl7pPr marL="2452576" indent="-188662" algn="l" rtl="0" eaLnBrk="1" fontAlgn="base" hangingPunct="1">
        <a:spcBef>
          <a:spcPct val="20000"/>
        </a:spcBef>
        <a:spcAft>
          <a:spcPct val="0"/>
        </a:spcAft>
        <a:buChar char="»"/>
        <a:tabLst>
          <a:tab pos="94331" algn="l"/>
        </a:tabLst>
        <a:defRPr sz="1677">
          <a:solidFill>
            <a:schemeClr val="tx1"/>
          </a:solidFill>
          <a:latin typeface="+mn-lt"/>
          <a:cs typeface="+mn-cs"/>
        </a:defRPr>
      </a:lvl7pPr>
      <a:lvl8pPr marL="2829896" indent="-188662" algn="l" rtl="0" eaLnBrk="1" fontAlgn="base" hangingPunct="1">
        <a:spcBef>
          <a:spcPct val="20000"/>
        </a:spcBef>
        <a:spcAft>
          <a:spcPct val="0"/>
        </a:spcAft>
        <a:buChar char="»"/>
        <a:tabLst>
          <a:tab pos="94331" algn="l"/>
        </a:tabLst>
        <a:defRPr sz="1677">
          <a:solidFill>
            <a:schemeClr val="tx1"/>
          </a:solidFill>
          <a:latin typeface="+mn-lt"/>
          <a:cs typeface="+mn-cs"/>
        </a:defRPr>
      </a:lvl8pPr>
      <a:lvl9pPr marL="3207218" indent="-188662" algn="l" rtl="0" eaLnBrk="1" fontAlgn="base" hangingPunct="1">
        <a:spcBef>
          <a:spcPct val="20000"/>
        </a:spcBef>
        <a:spcAft>
          <a:spcPct val="0"/>
        </a:spcAft>
        <a:buChar char="»"/>
        <a:tabLst>
          <a:tab pos="94331" algn="l"/>
        </a:tabLst>
        <a:defRPr sz="167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77317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54638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31959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09277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601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63916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41231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18549" algn="l" defTabSz="75463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016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74" tIns="38193" rIns="76274" bIns="381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71604"/>
            <a:ext cx="11176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74" tIns="38193" rIns="76274" bIns="381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74" tIns="38193" rIns="76274" bIns="38193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defTabSz="898800" fontAlgn="base">
              <a:spcBef>
                <a:spcPct val="0"/>
              </a:spcBef>
              <a:spcAft>
                <a:spcPct val="0"/>
              </a:spcAft>
              <a:defRPr/>
            </a:pPr>
            <a:fld id="{D6709DAC-B5B7-47A4-8368-6C385914C595}" type="slidenum">
              <a:rPr lang="en-US" altLang="en-US" smtClean="0">
                <a:solidFill>
                  <a:srgbClr val="808080"/>
                </a:solidFill>
                <a:ea typeface="ＭＳ Ｐゴシック" pitchFamily="34" charset="-128"/>
              </a:rPr>
              <a:pPr defTabSz="8988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52600" y="6477103"/>
            <a:ext cx="9144000" cy="176678"/>
          </a:xfrm>
          <a:prstGeom prst="rect">
            <a:avLst/>
          </a:prstGeom>
          <a:noFill/>
        </p:spPr>
        <p:txBody>
          <a:bodyPr wrap="square" lIns="67301" tIns="33700" rIns="67301" bIns="33700" rtlCol="0">
            <a:spAutoFit/>
          </a:bodyPr>
          <a:lstStyle/>
          <a:p>
            <a:pPr algn="ctr" defTabSz="672912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706" b="1" dirty="0">
                <a:solidFill>
                  <a:srgbClr val="808080"/>
                </a:solidFill>
                <a:ea typeface="ＭＳ Ｐゴシック" pitchFamily="34" charset="-128"/>
              </a:rPr>
              <a:t>FOR INTERNAL USE ONLY; NOT TO BE SHARED OR DISTRIBUTED TO ANYONE OUTSIDE THE COMPANY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00918"/>
            <a:ext cx="978947" cy="327239"/>
          </a:xfrm>
          <a:prstGeom prst="rect">
            <a:avLst/>
          </a:prstGeom>
        </p:spPr>
      </p:pic>
      <p:pic>
        <p:nvPicPr>
          <p:cNvPr id="16" name="Picture 15" descr="msd_c.jp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716" y="6324601"/>
            <a:ext cx="806514" cy="3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1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5pPr>
      <a:lvl6pPr marL="336427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6pPr>
      <a:lvl7pPr marL="672912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7pPr>
      <a:lvl8pPr marL="1009368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8pPr>
      <a:lvl9pPr marL="1345824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168245" indent="-168245" algn="l" rtl="0" eaLnBrk="1" fontAlgn="base" hangingPunct="1">
        <a:lnSpc>
          <a:spcPct val="95000"/>
        </a:lnSpc>
        <a:spcBef>
          <a:spcPct val="40000"/>
        </a:spcBef>
        <a:spcAft>
          <a:spcPct val="10000"/>
        </a:spcAft>
        <a:buClr>
          <a:schemeClr val="accent1"/>
        </a:buClr>
        <a:buChar char="•"/>
        <a:tabLst>
          <a:tab pos="84122" algn="l"/>
        </a:tabLst>
        <a:defRPr sz="1765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20578" indent="-168245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B3A79F"/>
        </a:buClr>
        <a:buFont typeface="Arial" charset="0"/>
        <a:buChar char="–"/>
        <a:tabLst>
          <a:tab pos="84122" algn="l"/>
        </a:tabLst>
        <a:defRPr sz="1765">
          <a:solidFill>
            <a:schemeClr val="tx1"/>
          </a:solidFill>
          <a:latin typeface="+mn-lt"/>
          <a:ea typeface="Arial" charset="0"/>
          <a:cs typeface="+mn-cs"/>
        </a:defRPr>
      </a:lvl2pPr>
      <a:lvl3pPr marL="630851" indent="-126184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8CC7BA"/>
        </a:buClr>
        <a:buChar char="•"/>
        <a:tabLst>
          <a:tab pos="84122" algn="l"/>
        </a:tabLst>
        <a:defRPr sz="1765">
          <a:solidFill>
            <a:schemeClr val="tx1"/>
          </a:solidFill>
          <a:latin typeface="+mn-lt"/>
          <a:ea typeface="Arial" charset="0"/>
          <a:cs typeface="+mn-cs"/>
        </a:defRPr>
      </a:lvl3pPr>
      <a:lvl4pPr marL="883185" indent="-168245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har char="–"/>
        <a:tabLst>
          <a:tab pos="84122" algn="l"/>
        </a:tabLst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14006" indent="-168245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22" algn="l"/>
        </a:tabLst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50492" indent="-168245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22" algn="l"/>
        </a:tabLst>
        <a:defRPr sz="1500">
          <a:solidFill>
            <a:schemeClr val="tx1"/>
          </a:solidFill>
          <a:latin typeface="+mn-lt"/>
          <a:cs typeface="+mn-cs"/>
        </a:defRPr>
      </a:lvl6pPr>
      <a:lvl7pPr marL="2186948" indent="-168245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22" algn="l"/>
        </a:tabLst>
        <a:defRPr sz="1500">
          <a:solidFill>
            <a:schemeClr val="tx1"/>
          </a:solidFill>
          <a:latin typeface="+mn-lt"/>
          <a:cs typeface="+mn-cs"/>
        </a:defRPr>
      </a:lvl7pPr>
      <a:lvl8pPr marL="2523402" indent="-168245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22" algn="l"/>
        </a:tabLst>
        <a:defRPr sz="1500">
          <a:solidFill>
            <a:schemeClr val="tx1"/>
          </a:solidFill>
          <a:latin typeface="+mn-lt"/>
          <a:cs typeface="+mn-cs"/>
        </a:defRPr>
      </a:lvl8pPr>
      <a:lvl9pPr marL="2859889" indent="-168245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22" algn="l"/>
        </a:tabLst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1pPr>
      <a:lvl2pPr marL="336427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2pPr>
      <a:lvl3pPr marL="672912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3pPr>
      <a:lvl4pPr marL="1009368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4pPr>
      <a:lvl5pPr marL="1345824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5pPr>
      <a:lvl6pPr marL="1682311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6pPr>
      <a:lvl7pPr marL="2018735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7pPr>
      <a:lvl8pPr marL="2355159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8pPr>
      <a:lvl9pPr marL="2691586" algn="l" defTabSz="672912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304800"/>
            <a:ext cx="10160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92" tIns="38201" rIns="76292" bIns="382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71602"/>
            <a:ext cx="11176000" cy="475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6292" tIns="38201" rIns="76292" bIns="382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71600" y="6477123"/>
            <a:ext cx="9144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76292" tIns="38201" rIns="76292" bIns="38201" numCol="1" anchor="t" anchorCtr="0" compatLnSpc="1">
            <a:prstTxWarp prst="textNoShape">
              <a:avLst/>
            </a:prstTxWarp>
          </a:bodyPr>
          <a:lstStyle>
            <a:lvl1pPr algn="l">
              <a:buFontTx/>
              <a:buNone/>
              <a:defRPr sz="794" smtClean="0">
                <a:solidFill>
                  <a:schemeClr val="bg2"/>
                </a:solidFill>
                <a:latin typeface="Arial" pitchFamily="34" charset="0"/>
              </a:defRPr>
            </a:lvl1pPr>
          </a:lstStyle>
          <a:p>
            <a:pPr defTabSz="899010" fontAlgn="base">
              <a:spcBef>
                <a:spcPct val="0"/>
              </a:spcBef>
              <a:spcAft>
                <a:spcPct val="0"/>
              </a:spcAft>
              <a:defRPr/>
            </a:pPr>
            <a:fld id="{D6709DAC-B5B7-47A4-8368-6C385914C595}" type="slidenum">
              <a:rPr lang="en-US" altLang="en-US" smtClean="0">
                <a:solidFill>
                  <a:srgbClr val="808080"/>
                </a:solidFill>
                <a:ea typeface="ＭＳ Ｐゴシック" pitchFamily="34" charset="-128"/>
              </a:rPr>
              <a:pPr defTabSz="89901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808080"/>
              </a:solidFill>
              <a:ea typeface="ＭＳ Ｐゴシック" pitchFamily="34" charset="-128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752600" y="6477102"/>
            <a:ext cx="9144000" cy="176692"/>
          </a:xfrm>
          <a:prstGeom prst="rect">
            <a:avLst/>
          </a:prstGeom>
          <a:noFill/>
        </p:spPr>
        <p:txBody>
          <a:bodyPr wrap="square" lIns="67316" tIns="33707" rIns="67316" bIns="33707" rtlCol="0">
            <a:spAutoFit/>
          </a:bodyPr>
          <a:lstStyle/>
          <a:p>
            <a:pPr algn="ctr" defTabSz="673069"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sz="706" b="1" dirty="0">
                <a:solidFill>
                  <a:srgbClr val="808080"/>
                </a:solidFill>
                <a:ea typeface="ＭＳ Ｐゴシック" pitchFamily="34" charset="-128"/>
              </a:rPr>
              <a:t>FOR INTERNAL USE ONLY; NOT TO BE SHARED OR DISTRIBUTED TO ANYONE OUTSIDE THE COMPANY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6400916"/>
            <a:ext cx="978947" cy="327239"/>
          </a:xfrm>
          <a:prstGeom prst="rect">
            <a:avLst/>
          </a:prstGeom>
        </p:spPr>
      </p:pic>
      <p:pic>
        <p:nvPicPr>
          <p:cNvPr id="16" name="Picture 15" descr="msd_c.jpg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714" y="6324601"/>
            <a:ext cx="806514" cy="37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776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  <p:sldLayoutId id="2147483845" r:id="rId13"/>
    <p:sldLayoutId id="2147483846" r:id="rId14"/>
    <p:sldLayoutId id="2147483847" r:id="rId15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tx1"/>
          </a:solidFill>
          <a:latin typeface="+mj-lt"/>
          <a:ea typeface="ＭＳ Ｐゴシック" charset="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ea typeface="ＭＳ Ｐゴシック" charset="0"/>
          <a:cs typeface="Arial" charset="0"/>
        </a:defRPr>
      </a:lvl5pPr>
      <a:lvl6pPr marL="336506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6pPr>
      <a:lvl7pPr marL="673069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7pPr>
      <a:lvl8pPr marL="1009604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8pPr>
      <a:lvl9pPr marL="1346139" algn="l" rtl="0" eaLnBrk="1" fontAlgn="base" hangingPunct="1">
        <a:spcBef>
          <a:spcPct val="0"/>
        </a:spcBef>
        <a:spcAft>
          <a:spcPct val="0"/>
        </a:spcAft>
        <a:defRPr sz="2382" b="1">
          <a:solidFill>
            <a:schemeClr val="bg1"/>
          </a:solidFill>
          <a:latin typeface="Arial Narrow" pitchFamily="34" charset="0"/>
          <a:cs typeface="Arial" charset="0"/>
        </a:defRPr>
      </a:lvl9pPr>
    </p:titleStyle>
    <p:bodyStyle>
      <a:lvl1pPr marL="168284" indent="-168284" algn="l" rtl="0" eaLnBrk="1" fontAlgn="base" hangingPunct="1">
        <a:lnSpc>
          <a:spcPct val="95000"/>
        </a:lnSpc>
        <a:spcBef>
          <a:spcPct val="40000"/>
        </a:spcBef>
        <a:spcAft>
          <a:spcPct val="10000"/>
        </a:spcAft>
        <a:buClr>
          <a:schemeClr val="accent1"/>
        </a:buClr>
        <a:buChar char="•"/>
        <a:tabLst>
          <a:tab pos="84141" algn="l"/>
        </a:tabLst>
        <a:defRPr sz="1765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420677" indent="-168284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B3A79F"/>
        </a:buClr>
        <a:buFont typeface="Arial" charset="0"/>
        <a:buChar char="–"/>
        <a:tabLst>
          <a:tab pos="84141" algn="l"/>
        </a:tabLst>
        <a:defRPr sz="1765">
          <a:solidFill>
            <a:schemeClr val="tx1"/>
          </a:solidFill>
          <a:latin typeface="+mn-lt"/>
          <a:ea typeface="Arial" charset="0"/>
          <a:cs typeface="+mn-cs"/>
        </a:defRPr>
      </a:lvl2pPr>
      <a:lvl3pPr marL="630999" indent="-126213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lr>
          <a:srgbClr val="8CC7BA"/>
        </a:buClr>
        <a:buChar char="•"/>
        <a:tabLst>
          <a:tab pos="84141" algn="l"/>
        </a:tabLst>
        <a:defRPr sz="1765">
          <a:solidFill>
            <a:schemeClr val="tx1"/>
          </a:solidFill>
          <a:latin typeface="+mn-lt"/>
          <a:ea typeface="Arial" charset="0"/>
          <a:cs typeface="+mn-cs"/>
        </a:defRPr>
      </a:lvl3pPr>
      <a:lvl4pPr marL="883392" indent="-168284" algn="l" rtl="0" eaLnBrk="1" fontAlgn="base" hangingPunct="1">
        <a:lnSpc>
          <a:spcPct val="95000"/>
        </a:lnSpc>
        <a:spcBef>
          <a:spcPct val="10000"/>
        </a:spcBef>
        <a:spcAft>
          <a:spcPct val="25000"/>
        </a:spcAft>
        <a:buChar char="–"/>
        <a:tabLst>
          <a:tab pos="84141" algn="l"/>
        </a:tabLst>
        <a:defRPr sz="1500">
          <a:solidFill>
            <a:schemeClr val="tx1"/>
          </a:solidFill>
          <a:latin typeface="+mn-lt"/>
          <a:ea typeface="Arial" charset="0"/>
          <a:cs typeface="+mn-cs"/>
        </a:defRPr>
      </a:lvl4pPr>
      <a:lvl5pPr marL="1514360" indent="-168284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41" algn="l"/>
        </a:tabLst>
        <a:defRPr sz="1500">
          <a:solidFill>
            <a:schemeClr val="tx1"/>
          </a:solidFill>
          <a:latin typeface="+mn-lt"/>
          <a:ea typeface="Arial" charset="0"/>
          <a:cs typeface="+mn-cs"/>
        </a:defRPr>
      </a:lvl5pPr>
      <a:lvl6pPr marL="1850924" indent="-168284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41" algn="l"/>
        </a:tabLst>
        <a:defRPr sz="1500">
          <a:solidFill>
            <a:schemeClr val="tx1"/>
          </a:solidFill>
          <a:latin typeface="+mn-lt"/>
          <a:cs typeface="+mn-cs"/>
        </a:defRPr>
      </a:lvl6pPr>
      <a:lvl7pPr marL="2187459" indent="-168284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41" algn="l"/>
        </a:tabLst>
        <a:defRPr sz="1500">
          <a:solidFill>
            <a:schemeClr val="tx1"/>
          </a:solidFill>
          <a:latin typeface="+mn-lt"/>
          <a:cs typeface="+mn-cs"/>
        </a:defRPr>
      </a:lvl7pPr>
      <a:lvl8pPr marL="2523992" indent="-168284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41" algn="l"/>
        </a:tabLst>
        <a:defRPr sz="1500">
          <a:solidFill>
            <a:schemeClr val="tx1"/>
          </a:solidFill>
          <a:latin typeface="+mn-lt"/>
          <a:cs typeface="+mn-cs"/>
        </a:defRPr>
      </a:lvl8pPr>
      <a:lvl9pPr marL="2860558" indent="-168284" algn="l" rtl="0" eaLnBrk="1" fontAlgn="base" hangingPunct="1">
        <a:spcBef>
          <a:spcPct val="20000"/>
        </a:spcBef>
        <a:spcAft>
          <a:spcPct val="0"/>
        </a:spcAft>
        <a:buChar char="»"/>
        <a:tabLst>
          <a:tab pos="84141" algn="l"/>
        </a:tabLst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1pPr>
      <a:lvl2pPr marL="336506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2pPr>
      <a:lvl3pPr marL="673069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3pPr>
      <a:lvl4pPr marL="1009604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4pPr>
      <a:lvl5pPr marL="1346139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5pPr>
      <a:lvl6pPr marL="1682703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6pPr>
      <a:lvl7pPr marL="2019207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7pPr>
      <a:lvl8pPr marL="2355710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8pPr>
      <a:lvl9pPr marL="2692215" algn="l" defTabSz="673069" rtl="0" eaLnBrk="1" latinLnBrk="0" hangingPunct="1">
        <a:defRPr sz="14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White"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0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  <p:sldLayoutId id="2147483866" r:id="rId12"/>
    <p:sldLayoutId id="2147483867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403344" rtl="0" eaLnBrk="1" latinLnBrk="0" hangingPunct="1">
        <a:spcBef>
          <a:spcPct val="0"/>
        </a:spcBef>
        <a:buNone/>
        <a:defRPr sz="370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2508" indent="-302508" algn="l" defTabSz="403344" rtl="0" eaLnBrk="1" latinLnBrk="0" hangingPunct="1">
        <a:spcBef>
          <a:spcPct val="20000"/>
        </a:spcBef>
        <a:buFont typeface="Arial"/>
        <a:buChar char="•"/>
        <a:defRPr sz="2824" kern="1200">
          <a:solidFill>
            <a:schemeClr val="tx1"/>
          </a:solidFill>
          <a:latin typeface="+mn-lt"/>
          <a:ea typeface="+mn-ea"/>
          <a:cs typeface="+mn-cs"/>
        </a:defRPr>
      </a:lvl1pPr>
      <a:lvl2pPr marL="655435" indent="-252090" algn="l" defTabSz="403344" rtl="0" eaLnBrk="1" latinLnBrk="0" hangingPunct="1">
        <a:spcBef>
          <a:spcPct val="20000"/>
        </a:spcBef>
        <a:buFont typeface="Arial"/>
        <a:buChar char="–"/>
        <a:defRPr sz="2382" kern="1200">
          <a:solidFill>
            <a:schemeClr val="tx1"/>
          </a:solidFill>
          <a:latin typeface="+mn-lt"/>
          <a:ea typeface="+mn-ea"/>
          <a:cs typeface="+mn-cs"/>
        </a:defRPr>
      </a:lvl2pPr>
      <a:lvl3pPr marL="1008362" indent="-201673" algn="l" defTabSz="403344" rtl="0" eaLnBrk="1" latinLnBrk="0" hangingPunct="1">
        <a:spcBef>
          <a:spcPct val="20000"/>
        </a:spcBef>
        <a:buFont typeface="Arial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411707" indent="-201673" algn="l" defTabSz="403344" rtl="0" eaLnBrk="1" latinLnBrk="0" hangingPunct="1">
        <a:spcBef>
          <a:spcPct val="20000"/>
        </a:spcBef>
        <a:buFont typeface="Arial"/>
        <a:buChar char="–"/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815053" indent="-201673" algn="l" defTabSz="403344" rtl="0" eaLnBrk="1" latinLnBrk="0" hangingPunct="1">
        <a:spcBef>
          <a:spcPct val="20000"/>
        </a:spcBef>
        <a:buFont typeface="Arial"/>
        <a:buChar char="»"/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18397" indent="-201673" algn="l" defTabSz="403344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21740" indent="-201673" algn="l" defTabSz="403344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025087" indent="-201673" algn="l" defTabSz="403344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428431" indent="-201673" algn="l" defTabSz="403344" rtl="0" eaLnBrk="1" latinLnBrk="0" hangingPunct="1">
        <a:spcBef>
          <a:spcPct val="20000"/>
        </a:spcBef>
        <a:buFont typeface="Arial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403344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06690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10035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13379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16723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20069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23414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26758" algn="l" defTabSz="40334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24927D9-AD9A-F647-B034-59EF4012D84F}"/>
              </a:ext>
            </a:extLst>
          </p:cNvPr>
          <p:cNvSpPr txBox="1">
            <a:spLocks/>
          </p:cNvSpPr>
          <p:nvPr/>
        </p:nvSpPr>
        <p:spPr bwMode="auto">
          <a:xfrm>
            <a:off x="914400" y="2544640"/>
            <a:ext cx="1024568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Please note, these are the actual video-recorded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proceedings from the live CME event and may include </a:t>
            </a:r>
            <a:b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ＭＳ Ｐゴシック" charset="0"/>
                <a:cs typeface="Arial"/>
              </a:rPr>
              <a:t>the use of trade names and other raw, unedited content.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ＭＳ Ｐゴシック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315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17" y="484472"/>
            <a:ext cx="11942803" cy="873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PACIFIC: Consolidation immunotherapy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durvalumab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after CRT </a:t>
            </a:r>
            <a:b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current standard of care for unresectable LA-NSCLC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285" y="1668348"/>
            <a:ext cx="7219296" cy="4355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317" y="6511490"/>
            <a:ext cx="3026609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Antonia SJ et al., NEJM 2017</a:t>
            </a:r>
          </a:p>
        </p:txBody>
      </p:sp>
    </p:spTree>
    <p:extLst>
      <p:ext uri="{BB962C8B-B14F-4D97-AF65-F5344CB8AC3E}">
        <p14:creationId xmlns:p14="http://schemas.microsoft.com/office/powerpoint/2010/main" val="14919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17" y="484472"/>
            <a:ext cx="11942803" cy="873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PACIFIC: Consolidation immunotherapy (</a:t>
            </a:r>
            <a:r>
              <a:rPr lang="en-US" sz="32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durvalumab</a:t>
            </a: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after CRT </a:t>
            </a:r>
            <a:b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the current standard of care for unresectable LA-NSCLC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457" y="1596630"/>
            <a:ext cx="7393086" cy="449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6317" y="6511490"/>
            <a:ext cx="3026609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33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Antonia SJ et al., NEJM 2017</a:t>
            </a:r>
          </a:p>
        </p:txBody>
      </p:sp>
    </p:spTree>
    <p:extLst>
      <p:ext uri="{BB962C8B-B14F-4D97-AF65-F5344CB8AC3E}">
        <p14:creationId xmlns:p14="http://schemas.microsoft.com/office/powerpoint/2010/main" val="2096226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9" name="Table 9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232022"/>
              </p:ext>
            </p:extLst>
          </p:nvPr>
        </p:nvGraphicFramePr>
        <p:xfrm>
          <a:off x="1438665" y="1113165"/>
          <a:ext cx="9375632" cy="4154904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8015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5290">
                  <a:extLst>
                    <a:ext uri="{9D8B030D-6E8A-4147-A177-3AD203B41FA5}">
                      <a16:colId xmlns:a16="http://schemas.microsoft.com/office/drawing/2014/main" val="1031860853"/>
                    </a:ext>
                  </a:extLst>
                </a:gridCol>
                <a:gridCol w="872851">
                  <a:extLst>
                    <a:ext uri="{9D8B030D-6E8A-4147-A177-3AD203B41FA5}">
                      <a16:colId xmlns:a16="http://schemas.microsoft.com/office/drawing/2014/main" val="708288835"/>
                    </a:ext>
                  </a:extLst>
                </a:gridCol>
                <a:gridCol w="7024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387163">
                  <a:extLst>
                    <a:ext uri="{9D8B030D-6E8A-4147-A177-3AD203B41FA5}">
                      <a16:colId xmlns:a16="http://schemas.microsoft.com/office/drawing/2014/main" val="2060833041"/>
                    </a:ext>
                  </a:extLst>
                </a:gridCol>
                <a:gridCol w="1506415">
                  <a:extLst>
                    <a:ext uri="{9D8B030D-6E8A-4147-A177-3AD203B41FA5}">
                      <a16:colId xmlns:a16="http://schemas.microsoft.com/office/drawing/2014/main" val="3943870391"/>
                    </a:ext>
                  </a:extLst>
                </a:gridCol>
              </a:tblGrid>
              <a:tr h="194272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Durvalumab</a:t>
                      </a:r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Placebo</a:t>
                      </a:r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 err="1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Unstratified</a:t>
                      </a:r>
                      <a:r>
                        <a:rPr lang="en-GB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 HR*</a:t>
                      </a:r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03191"/>
                  </a:ext>
                </a:extLst>
              </a:tr>
              <a:tr h="194272"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No. of patients</a:t>
                      </a:r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ln>
                            <a:solidFill>
                              <a:schemeClr val="bg1"/>
                            </a:solidFill>
                          </a:ln>
                          <a:solidFill>
                            <a:schemeClr val="bg1"/>
                          </a:solidFill>
                        </a:rPr>
                        <a:t>(95% CI)</a:t>
                      </a:r>
                      <a:endParaRPr lang="en-GB" sz="1100" b="0" dirty="0">
                        <a:ln>
                          <a:solidFill>
                            <a:schemeClr val="bg1"/>
                          </a:solidFill>
                        </a:ln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04060"/>
                  </a:ext>
                </a:extLst>
              </a:tr>
              <a:tr h="188318">
                <a:tc>
                  <a:txBody>
                    <a:bodyPr/>
                    <a:lstStyle/>
                    <a:p>
                      <a:pPr algn="l"/>
                      <a:endParaRPr lang="en-GB" sz="8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All patients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476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237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0.55 (0.45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0.68)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16643"/>
                  </a:ext>
                </a:extLst>
              </a:tr>
              <a:tr h="188318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45713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Male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334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166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0.56 (0.44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0.71)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97949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Female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142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71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0.54 (0.37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0.79)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09796"/>
                  </a:ext>
                </a:extLst>
              </a:tr>
              <a:tr h="188318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at randomization</a:t>
                      </a:r>
                    </a:p>
                  </a:txBody>
                  <a:tcPr marL="45713" marR="0" marT="0" marB="0" anchor="ctr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&lt;</a:t>
                      </a:r>
                      <a:r>
                        <a:rPr lang="en-GB" sz="1100" b="0" baseline="0" dirty="0">
                          <a:solidFill>
                            <a:schemeClr val="bg1"/>
                          </a:solidFill>
                        </a:rPr>
                        <a:t>65 years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261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130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0.43 (0.32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0.57)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88166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</a:rPr>
                        <a:t>≥</a:t>
                      </a:r>
                      <a:r>
                        <a:rPr lang="en-GB" sz="1100" b="0" kern="1200" baseline="0" dirty="0">
                          <a:solidFill>
                            <a:schemeClr val="bg1"/>
                          </a:solidFill>
                        </a:rPr>
                        <a:t>65 years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215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0.74 (0.54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1.01)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43952"/>
                  </a:ext>
                </a:extLst>
              </a:tr>
              <a:tr h="188318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Smoking status</a:t>
                      </a:r>
                    </a:p>
                  </a:txBody>
                  <a:tcPr marL="45713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Smoker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433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216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0.59 (0.47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0.73)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53674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Non-smoker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43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21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0.29 (0.15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0.57)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95189"/>
                  </a:ext>
                </a:extLst>
              </a:tr>
              <a:tr h="188318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Disease</a:t>
                      </a:r>
                      <a:r>
                        <a:rPr lang="en-GB" sz="1200" b="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stage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Stage IIIA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252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125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0.53 (0.40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0.71)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84607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Stage IIIB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212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107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0.59 (0.44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0.80)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13489"/>
                  </a:ext>
                </a:extLst>
              </a:tr>
              <a:tr h="188318">
                <a:tc rowSpan="2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Histology</a:t>
                      </a:r>
                    </a:p>
                  </a:txBody>
                  <a:tcPr marL="45713" marR="0" marT="0" marB="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Squamous</a:t>
                      </a:r>
                      <a:r>
                        <a:rPr lang="en-GB" sz="1100" b="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224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102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0.68 (0.50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0.92)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21938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Non-squamous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252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135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0.45 (0.33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0.59)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52922"/>
                  </a:ext>
                </a:extLst>
              </a:tr>
              <a:tr h="188318">
                <a:tc rowSpan="3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response to </a:t>
                      </a:r>
                      <a:r>
                        <a:rPr lang="en-GB" sz="1200" b="0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cCRT</a:t>
                      </a:r>
                      <a:endParaRPr lang="en-GB" sz="12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952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baseline="0" dirty="0">
                          <a:solidFill>
                            <a:schemeClr val="bg1"/>
                          </a:solidFill>
                        </a:rPr>
                        <a:t>CR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9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7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535210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PR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232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111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0.55 (0.41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0.75)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51737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SD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222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114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0.55 (0.41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0.74)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57521"/>
                  </a:ext>
                </a:extLst>
              </a:tr>
              <a:tr h="188318">
                <a:tc rowSpan="3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PD-L1 status</a:t>
                      </a:r>
                    </a:p>
                  </a:txBody>
                  <a:tcPr marL="45713" marR="0" marT="0" marB="0" anchor="ctr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≥25%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115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44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0.41 (0.26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0.65)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674746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</a:rPr>
                        <a:t>&lt;25%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187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105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0.59 (0.43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0.82)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9586800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bg1"/>
                          </a:solidFill>
                        </a:rPr>
                        <a:t>Unknown</a:t>
                      </a:r>
                      <a:endParaRPr lang="en-GB" sz="1100" b="0" kern="12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174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88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0.59 (0.42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0.83)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3272"/>
                  </a:ext>
                </a:extLst>
              </a:tr>
              <a:tr h="188318">
                <a:tc rowSpan="3">
                  <a:txBody>
                    <a:bodyPr/>
                    <a:lstStyle/>
                    <a:p>
                      <a:pPr algn="l"/>
                      <a:r>
                        <a:rPr lang="en-GB" sz="1200" b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EGFR status</a:t>
                      </a:r>
                    </a:p>
                  </a:txBody>
                  <a:tcPr marL="45713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Mutant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29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14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0.76 (0.35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1.64)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16529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Wild-type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315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165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0.47 (0.36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0.60)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476769"/>
                  </a:ext>
                </a:extLst>
              </a:tr>
              <a:tr h="188318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100" b="0" baseline="0" dirty="0">
                          <a:solidFill>
                            <a:schemeClr val="bg1"/>
                          </a:solidFill>
                        </a:rPr>
                        <a:t>Unknown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13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132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58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0.79 (0.52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  <a:latin typeface="+mn-lt"/>
                          <a:cs typeface="+mn-cs"/>
                        </a:rPr>
                        <a:t>–</a:t>
                      </a:r>
                      <a:r>
                        <a:rPr lang="en-GB" sz="1100" b="0" dirty="0">
                          <a:solidFill>
                            <a:schemeClr val="bg1"/>
                          </a:solidFill>
                        </a:rPr>
                        <a:t>1.20)</a:t>
                      </a:r>
                      <a:endParaRPr lang="en-GB" sz="1100" b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60446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7976" y="387574"/>
            <a:ext cx="8229600" cy="857250"/>
          </a:xfrm>
        </p:spPr>
        <p:txBody>
          <a:bodyPr/>
          <a:lstStyle/>
          <a:p>
            <a:pPr algn="l">
              <a:defRPr/>
            </a:pPr>
            <a:r>
              <a:rPr lang="en-US" sz="2900" b="1" dirty="0">
                <a:solidFill>
                  <a:srgbClr val="FFFF00"/>
                </a:solidFill>
              </a:rPr>
              <a:t>PFS Subgroup Analysis by BICR (ITT)</a:t>
            </a:r>
          </a:p>
        </p:txBody>
      </p:sp>
      <p:sp>
        <p:nvSpPr>
          <p:cNvPr id="69788" name="TextBox 2"/>
          <p:cNvSpPr txBox="1">
            <a:spLocks noChangeArrowheads="1"/>
          </p:cNvSpPr>
          <p:nvPr/>
        </p:nvSpPr>
        <p:spPr bwMode="auto">
          <a:xfrm>
            <a:off x="1308069" y="5976820"/>
            <a:ext cx="103283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*</a:t>
            </a:r>
            <a:r>
              <a:rPr lang="en-GB" alt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Hazard ratio and 95% CI not calculated if the subgroup has less than 20 events. 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BICR, blinded independent central review; CI, confidence interval; CR, complete response; HR, hazard ratio; ITT, intention-to-treat; EGFR, </a:t>
            </a:r>
            <a:r>
              <a:rPr lang="en-GB" altLang="en-US" sz="1000" dirty="0">
                <a:solidFill>
                  <a:schemeClr val="bg1"/>
                </a:solidFill>
                <a:cs typeface="Arial" panose="020B0604020202020204" pitchFamily="34" charset="0"/>
              </a:rPr>
              <a:t>epidermal growth factor receptor</a:t>
            </a:r>
            <a:endParaRPr lang="en-US" altLang="en-US" sz="1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3F237D0-CB13-BF42-8574-76D9E422C811}"/>
              </a:ext>
            </a:extLst>
          </p:cNvPr>
          <p:cNvGrpSpPr/>
          <p:nvPr/>
        </p:nvGrpSpPr>
        <p:grpSpPr>
          <a:xfrm>
            <a:off x="5956319" y="1536569"/>
            <a:ext cx="3470486" cy="4340245"/>
            <a:chOff x="5805489" y="2078306"/>
            <a:chExt cx="3059273" cy="3666529"/>
          </a:xfrm>
        </p:grpSpPr>
        <p:grpSp>
          <p:nvGrpSpPr>
            <p:cNvPr id="69789" name="Group 14"/>
            <p:cNvGrpSpPr>
              <a:grpSpLocks/>
            </p:cNvGrpSpPr>
            <p:nvPr/>
          </p:nvGrpSpPr>
          <p:grpSpPr bwMode="auto">
            <a:xfrm>
              <a:off x="6983414" y="2078306"/>
              <a:ext cx="396875" cy="60325"/>
              <a:chOff x="5490010" y="1325799"/>
              <a:chExt cx="396440" cy="59893"/>
            </a:xfrm>
          </p:grpSpPr>
          <p:cxnSp>
            <p:nvCxnSpPr>
              <p:cNvPr id="104" name="Straight Connector 103"/>
              <p:cNvCxnSpPr/>
              <p:nvPr/>
            </p:nvCxnSpPr>
            <p:spPr>
              <a:xfrm flipH="1">
                <a:off x="5490010" y="1355745"/>
                <a:ext cx="396440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5884864" y="1325799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0" name="Oval 109"/>
              <p:cNvSpPr/>
              <p:nvPr/>
            </p:nvSpPr>
            <p:spPr>
              <a:xfrm>
                <a:off x="5662857" y="1333679"/>
                <a:ext cx="45988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15" name="Straight Connector 114"/>
              <p:cNvCxnSpPr/>
              <p:nvPr/>
            </p:nvCxnSpPr>
            <p:spPr>
              <a:xfrm>
                <a:off x="5493182" y="1325799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0" name="Group 15"/>
            <p:cNvGrpSpPr>
              <a:grpSpLocks/>
            </p:cNvGrpSpPr>
            <p:nvPr/>
          </p:nvGrpSpPr>
          <p:grpSpPr bwMode="auto">
            <a:xfrm>
              <a:off x="6965950" y="2230706"/>
              <a:ext cx="457200" cy="58737"/>
              <a:chOff x="5473633" y="1462324"/>
              <a:chExt cx="457189" cy="59893"/>
            </a:xfrm>
          </p:grpSpPr>
          <p:cxnSp>
            <p:nvCxnSpPr>
              <p:cNvPr id="125" name="Straight Connector 124"/>
              <p:cNvCxnSpPr/>
              <p:nvPr/>
            </p:nvCxnSpPr>
            <p:spPr>
              <a:xfrm flipH="1">
                <a:off x="5473633" y="1491461"/>
                <a:ext cx="455602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5930822" y="146232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Oval 130"/>
              <p:cNvSpPr/>
              <p:nvPr/>
            </p:nvSpPr>
            <p:spPr>
              <a:xfrm>
                <a:off x="5681591" y="1470417"/>
                <a:ext cx="46036" cy="469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2" name="Straight Connector 131"/>
              <p:cNvCxnSpPr/>
              <p:nvPr/>
            </p:nvCxnSpPr>
            <p:spPr>
              <a:xfrm>
                <a:off x="5473633" y="146232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1" name="Group 13"/>
            <p:cNvGrpSpPr>
              <a:grpSpLocks/>
            </p:cNvGrpSpPr>
            <p:nvPr/>
          </p:nvGrpSpPr>
          <p:grpSpPr bwMode="auto">
            <a:xfrm>
              <a:off x="6802439" y="2398936"/>
              <a:ext cx="725487" cy="60325"/>
              <a:chOff x="5308600" y="1614729"/>
              <a:chExt cx="725414" cy="59893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 flipH="1">
                <a:off x="5308600" y="1644676"/>
                <a:ext cx="720652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034014" y="1614729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Oval 134"/>
              <p:cNvSpPr/>
              <p:nvPr/>
            </p:nvSpPr>
            <p:spPr>
              <a:xfrm>
                <a:off x="5646703" y="1622610"/>
                <a:ext cx="44446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36" name="Straight Connector 135"/>
              <p:cNvCxnSpPr/>
              <p:nvPr/>
            </p:nvCxnSpPr>
            <p:spPr>
              <a:xfrm>
                <a:off x="5311775" y="1614729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2" name="Group 17"/>
            <p:cNvGrpSpPr>
              <a:grpSpLocks/>
            </p:cNvGrpSpPr>
            <p:nvPr/>
          </p:nvGrpSpPr>
          <p:grpSpPr bwMode="auto">
            <a:xfrm>
              <a:off x="6667501" y="2572745"/>
              <a:ext cx="550863" cy="60325"/>
              <a:chOff x="5173581" y="1765543"/>
              <a:chExt cx="550944" cy="59893"/>
            </a:xfrm>
          </p:grpSpPr>
          <p:cxnSp>
            <p:nvCxnSpPr>
              <p:cNvPr id="137" name="Straight Connector 136"/>
              <p:cNvCxnSpPr/>
              <p:nvPr/>
            </p:nvCxnSpPr>
            <p:spPr>
              <a:xfrm flipH="1">
                <a:off x="5175169" y="1795490"/>
                <a:ext cx="549356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5724525" y="1765543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Oval 138"/>
              <p:cNvSpPr/>
              <p:nvPr/>
            </p:nvSpPr>
            <p:spPr>
              <a:xfrm>
                <a:off x="5427618" y="1773424"/>
                <a:ext cx="44457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0" name="Straight Connector 139"/>
              <p:cNvCxnSpPr/>
              <p:nvPr/>
            </p:nvCxnSpPr>
            <p:spPr>
              <a:xfrm>
                <a:off x="5173581" y="1765543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3" name="Group 7"/>
            <p:cNvGrpSpPr>
              <a:grpSpLocks/>
            </p:cNvGrpSpPr>
            <p:nvPr/>
          </p:nvGrpSpPr>
          <p:grpSpPr bwMode="auto">
            <a:xfrm>
              <a:off x="7159626" y="2742563"/>
              <a:ext cx="601663" cy="60325"/>
              <a:chOff x="5634976" y="1910008"/>
              <a:chExt cx="602105" cy="59893"/>
            </a:xfrm>
          </p:grpSpPr>
          <p:cxnSp>
            <p:nvCxnSpPr>
              <p:cNvPr id="141" name="Straight Connector 140"/>
              <p:cNvCxnSpPr/>
              <p:nvPr/>
            </p:nvCxnSpPr>
            <p:spPr>
              <a:xfrm flipH="1">
                <a:off x="5636565" y="1939955"/>
                <a:ext cx="589395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>
                <a:off x="6237081" y="1910008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Oval 142"/>
              <p:cNvSpPr/>
              <p:nvPr/>
            </p:nvSpPr>
            <p:spPr>
              <a:xfrm>
                <a:off x="5911404" y="1917889"/>
                <a:ext cx="46072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4" name="Straight Connector 143"/>
              <p:cNvCxnSpPr/>
              <p:nvPr/>
            </p:nvCxnSpPr>
            <p:spPr>
              <a:xfrm>
                <a:off x="5634976" y="1910008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4" name="Group 23"/>
            <p:cNvGrpSpPr>
              <a:grpSpLocks/>
            </p:cNvGrpSpPr>
            <p:nvPr/>
          </p:nvGrpSpPr>
          <p:grpSpPr bwMode="auto">
            <a:xfrm>
              <a:off x="7035801" y="2893376"/>
              <a:ext cx="411163" cy="60325"/>
              <a:chOff x="5541895" y="2056058"/>
              <a:chExt cx="411162" cy="59893"/>
            </a:xfrm>
          </p:grpSpPr>
          <p:cxnSp>
            <p:nvCxnSpPr>
              <p:cNvPr id="145" name="Straight Connector 144"/>
              <p:cNvCxnSpPr/>
              <p:nvPr/>
            </p:nvCxnSpPr>
            <p:spPr>
              <a:xfrm flipH="1">
                <a:off x="5543483" y="2086004"/>
                <a:ext cx="406399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/>
              <p:cNvCxnSpPr/>
              <p:nvPr/>
            </p:nvCxnSpPr>
            <p:spPr>
              <a:xfrm>
                <a:off x="5953057" y="2056058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7" name="Oval 146"/>
              <p:cNvSpPr/>
              <p:nvPr/>
            </p:nvSpPr>
            <p:spPr>
              <a:xfrm>
                <a:off x="5737158" y="2063938"/>
                <a:ext cx="44450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48" name="Straight Connector 147"/>
              <p:cNvCxnSpPr/>
              <p:nvPr/>
            </p:nvCxnSpPr>
            <p:spPr>
              <a:xfrm>
                <a:off x="5541895" y="2056058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5" name="Group 39"/>
            <p:cNvGrpSpPr>
              <a:grpSpLocks/>
            </p:cNvGrpSpPr>
            <p:nvPr/>
          </p:nvGrpSpPr>
          <p:grpSpPr bwMode="auto">
            <a:xfrm>
              <a:off x="6881813" y="3218769"/>
              <a:ext cx="539750" cy="60325"/>
              <a:chOff x="5387893" y="2349744"/>
              <a:chExt cx="539833" cy="59893"/>
            </a:xfrm>
          </p:grpSpPr>
          <p:cxnSp>
            <p:nvCxnSpPr>
              <p:cNvPr id="153" name="Straight Connector 152"/>
              <p:cNvCxnSpPr/>
              <p:nvPr/>
            </p:nvCxnSpPr>
            <p:spPr>
              <a:xfrm flipH="1">
                <a:off x="5387893" y="2379690"/>
                <a:ext cx="539833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/>
              <p:cNvCxnSpPr/>
              <p:nvPr/>
            </p:nvCxnSpPr>
            <p:spPr>
              <a:xfrm>
                <a:off x="5927726" y="234974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Oval 154"/>
              <p:cNvSpPr/>
              <p:nvPr/>
            </p:nvSpPr>
            <p:spPr>
              <a:xfrm>
                <a:off x="5635581" y="2357624"/>
                <a:ext cx="44457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56" name="Straight Connector 155"/>
              <p:cNvCxnSpPr/>
              <p:nvPr/>
            </p:nvCxnSpPr>
            <p:spPr>
              <a:xfrm>
                <a:off x="5387893" y="234974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6" name="Group 45"/>
            <p:cNvGrpSpPr>
              <a:grpSpLocks/>
            </p:cNvGrpSpPr>
            <p:nvPr/>
          </p:nvGrpSpPr>
          <p:grpSpPr bwMode="auto">
            <a:xfrm>
              <a:off x="6962775" y="3383053"/>
              <a:ext cx="577850" cy="58737"/>
              <a:chOff x="5468870" y="2497384"/>
              <a:chExt cx="577918" cy="59893"/>
            </a:xfrm>
          </p:grpSpPr>
          <p:cxnSp>
            <p:nvCxnSpPr>
              <p:cNvPr id="157" name="Straight Connector 156"/>
              <p:cNvCxnSpPr/>
              <p:nvPr/>
            </p:nvCxnSpPr>
            <p:spPr>
              <a:xfrm flipH="1">
                <a:off x="5468870" y="2526521"/>
                <a:ext cx="577918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/>
              <p:cNvCxnSpPr/>
              <p:nvPr/>
            </p:nvCxnSpPr>
            <p:spPr>
              <a:xfrm>
                <a:off x="6046788" y="249738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158"/>
              <p:cNvSpPr/>
              <p:nvPr/>
            </p:nvSpPr>
            <p:spPr>
              <a:xfrm>
                <a:off x="5735601" y="2505477"/>
                <a:ext cx="44455" cy="469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0" name="Straight Connector 159"/>
              <p:cNvCxnSpPr/>
              <p:nvPr/>
            </p:nvCxnSpPr>
            <p:spPr>
              <a:xfrm>
                <a:off x="5468870" y="249738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797" name="Group 51"/>
            <p:cNvGrpSpPr>
              <a:grpSpLocks/>
            </p:cNvGrpSpPr>
            <p:nvPr/>
          </p:nvGrpSpPr>
          <p:grpSpPr bwMode="auto">
            <a:xfrm>
              <a:off x="7089776" y="3539399"/>
              <a:ext cx="576263" cy="60325"/>
              <a:chOff x="5595877" y="2643902"/>
              <a:chExt cx="576259" cy="59893"/>
            </a:xfrm>
          </p:grpSpPr>
          <p:cxnSp>
            <p:nvCxnSpPr>
              <p:cNvPr id="161" name="Straight Connector 160"/>
              <p:cNvCxnSpPr/>
              <p:nvPr/>
            </p:nvCxnSpPr>
            <p:spPr>
              <a:xfrm flipH="1">
                <a:off x="5599052" y="2673849"/>
                <a:ext cx="571496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/>
              <p:cNvCxnSpPr/>
              <p:nvPr/>
            </p:nvCxnSpPr>
            <p:spPr>
              <a:xfrm>
                <a:off x="6172136" y="2643902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3" name="Oval 162"/>
              <p:cNvSpPr/>
              <p:nvPr/>
            </p:nvSpPr>
            <p:spPr>
              <a:xfrm>
                <a:off x="5864163" y="2651783"/>
                <a:ext cx="44450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64" name="Straight Connector 163"/>
              <p:cNvCxnSpPr/>
              <p:nvPr/>
            </p:nvCxnSpPr>
            <p:spPr>
              <a:xfrm>
                <a:off x="5595877" y="2643902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69" name="Straight Connector 168"/>
            <p:cNvCxnSpPr>
              <a:cxnSpLocks/>
            </p:cNvCxnSpPr>
            <p:nvPr/>
          </p:nvCxnSpPr>
          <p:spPr>
            <a:xfrm flipH="1">
              <a:off x="6907213" y="4048125"/>
              <a:ext cx="565150" cy="0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cxnSpLocks/>
            </p:cNvCxnSpPr>
            <p:nvPr/>
          </p:nvCxnSpPr>
          <p:spPr>
            <a:xfrm>
              <a:off x="7470775" y="4017964"/>
              <a:ext cx="0" cy="60325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1" name="Oval 170"/>
            <p:cNvSpPr/>
            <p:nvPr/>
          </p:nvSpPr>
          <p:spPr>
            <a:xfrm>
              <a:off x="7162800" y="4024314"/>
              <a:ext cx="44450" cy="4603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172" name="Straight Connector 171"/>
            <p:cNvCxnSpPr>
              <a:cxnSpLocks/>
            </p:cNvCxnSpPr>
            <p:nvPr/>
          </p:nvCxnSpPr>
          <p:spPr>
            <a:xfrm>
              <a:off x="6905625" y="4017964"/>
              <a:ext cx="0" cy="60325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>
              <a:cxnSpLocks/>
            </p:cNvCxnSpPr>
            <p:nvPr/>
          </p:nvCxnSpPr>
          <p:spPr>
            <a:xfrm flipH="1">
              <a:off x="6900863" y="4203700"/>
              <a:ext cx="557212" cy="0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cxnSpLocks/>
            </p:cNvCxnSpPr>
            <p:nvPr/>
          </p:nvCxnSpPr>
          <p:spPr>
            <a:xfrm>
              <a:off x="7454900" y="4173539"/>
              <a:ext cx="0" cy="58737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Oval 174"/>
            <p:cNvSpPr/>
            <p:nvPr/>
          </p:nvSpPr>
          <p:spPr>
            <a:xfrm>
              <a:off x="7164388" y="4181475"/>
              <a:ext cx="44450" cy="460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prstClr val="white"/>
                </a:solidFill>
              </a:endParaRPr>
            </a:p>
          </p:txBody>
        </p:sp>
        <p:cxnSp>
          <p:nvCxnSpPr>
            <p:cNvPr id="176" name="Straight Connector 175"/>
            <p:cNvCxnSpPr>
              <a:cxnSpLocks/>
            </p:cNvCxnSpPr>
            <p:nvPr/>
          </p:nvCxnSpPr>
          <p:spPr>
            <a:xfrm>
              <a:off x="6905625" y="4173539"/>
              <a:ext cx="0" cy="58737"/>
            </a:xfrm>
            <a:prstGeom prst="lin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9806" name="Group 6"/>
            <p:cNvGrpSpPr>
              <a:grpSpLocks/>
            </p:cNvGrpSpPr>
            <p:nvPr/>
          </p:nvGrpSpPr>
          <p:grpSpPr bwMode="auto">
            <a:xfrm>
              <a:off x="6472238" y="4324351"/>
              <a:ext cx="868362" cy="60325"/>
              <a:chOff x="4947510" y="3452843"/>
              <a:chExt cx="868359" cy="59893"/>
            </a:xfrm>
          </p:grpSpPr>
          <p:cxnSp>
            <p:nvCxnSpPr>
              <p:cNvPr id="177" name="Straight Connector 176"/>
              <p:cNvCxnSpPr/>
              <p:nvPr/>
            </p:nvCxnSpPr>
            <p:spPr>
              <a:xfrm flipH="1">
                <a:off x="4947510" y="3482790"/>
                <a:ext cx="865184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5815869" y="3452843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9" name="Oval 178"/>
              <p:cNvSpPr/>
              <p:nvPr/>
            </p:nvSpPr>
            <p:spPr>
              <a:xfrm>
                <a:off x="5361846" y="3460724"/>
                <a:ext cx="44450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180" name="Straight Connector 179"/>
              <p:cNvCxnSpPr/>
              <p:nvPr/>
            </p:nvCxnSpPr>
            <p:spPr>
              <a:xfrm>
                <a:off x="4947510" y="3452843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07" name="Group 5"/>
            <p:cNvGrpSpPr>
              <a:grpSpLocks/>
            </p:cNvGrpSpPr>
            <p:nvPr/>
          </p:nvGrpSpPr>
          <p:grpSpPr bwMode="auto">
            <a:xfrm>
              <a:off x="6937375" y="4494169"/>
              <a:ext cx="623888" cy="60325"/>
              <a:chOff x="5413096" y="3525335"/>
              <a:chExt cx="623437" cy="59893"/>
            </a:xfrm>
          </p:grpSpPr>
          <p:cxnSp>
            <p:nvCxnSpPr>
              <p:cNvPr id="181" name="Straight Connector 180"/>
              <p:cNvCxnSpPr/>
              <p:nvPr/>
            </p:nvCxnSpPr>
            <p:spPr>
              <a:xfrm flipH="1">
                <a:off x="5413096" y="3555282"/>
                <a:ext cx="620264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6036533" y="3525335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3" name="Oval 182"/>
              <p:cNvSpPr/>
              <p:nvPr/>
            </p:nvSpPr>
            <p:spPr>
              <a:xfrm>
                <a:off x="5709744" y="3533216"/>
                <a:ext cx="46004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4" name="Straight Connector 183"/>
              <p:cNvCxnSpPr/>
              <p:nvPr/>
            </p:nvCxnSpPr>
            <p:spPr>
              <a:xfrm>
                <a:off x="5416269" y="3525335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08" name="Group 91"/>
            <p:cNvGrpSpPr>
              <a:grpSpLocks/>
            </p:cNvGrpSpPr>
            <p:nvPr/>
          </p:nvGrpSpPr>
          <p:grpSpPr bwMode="auto">
            <a:xfrm>
              <a:off x="6923089" y="4656866"/>
              <a:ext cx="650875" cy="58737"/>
              <a:chOff x="5429629" y="3671271"/>
              <a:chExt cx="650496" cy="59893"/>
            </a:xfrm>
          </p:grpSpPr>
          <p:cxnSp>
            <p:nvCxnSpPr>
              <p:cNvPr id="185" name="Straight Connector 184"/>
              <p:cNvCxnSpPr/>
              <p:nvPr/>
            </p:nvCxnSpPr>
            <p:spPr>
              <a:xfrm flipH="1">
                <a:off x="5429629" y="3700408"/>
                <a:ext cx="650496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6078538" y="3671271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7" name="Oval 186"/>
              <p:cNvSpPr/>
              <p:nvPr/>
            </p:nvSpPr>
            <p:spPr>
              <a:xfrm>
                <a:off x="5732664" y="3679364"/>
                <a:ext cx="46011" cy="469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88" name="Straight Connector 187"/>
              <p:cNvCxnSpPr/>
              <p:nvPr/>
            </p:nvCxnSpPr>
            <p:spPr>
              <a:xfrm>
                <a:off x="5432802" y="3671271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09" name="Group 81"/>
            <p:cNvGrpSpPr>
              <a:grpSpLocks/>
            </p:cNvGrpSpPr>
            <p:nvPr/>
          </p:nvGrpSpPr>
          <p:grpSpPr bwMode="auto">
            <a:xfrm>
              <a:off x="6746875" y="4827455"/>
              <a:ext cx="1468438" cy="60325"/>
              <a:chOff x="5252960" y="3820620"/>
              <a:chExt cx="1468436" cy="59893"/>
            </a:xfrm>
          </p:grpSpPr>
          <p:cxnSp>
            <p:nvCxnSpPr>
              <p:cNvPr id="189" name="Straight Connector 188"/>
              <p:cNvCxnSpPr/>
              <p:nvPr/>
            </p:nvCxnSpPr>
            <p:spPr>
              <a:xfrm flipH="1">
                <a:off x="5254548" y="3850567"/>
                <a:ext cx="1462085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/>
              <p:cNvCxnSpPr/>
              <p:nvPr/>
            </p:nvCxnSpPr>
            <p:spPr>
              <a:xfrm>
                <a:off x="6721396" y="3820620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1" name="Oval 190"/>
              <p:cNvSpPr/>
              <p:nvPr/>
            </p:nvSpPr>
            <p:spPr>
              <a:xfrm>
                <a:off x="5968922" y="3828501"/>
                <a:ext cx="44450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92" name="Straight Connector 191"/>
              <p:cNvCxnSpPr/>
              <p:nvPr/>
            </p:nvCxnSpPr>
            <p:spPr>
              <a:xfrm>
                <a:off x="5252960" y="3820620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10" name="Group 75"/>
            <p:cNvGrpSpPr>
              <a:grpSpLocks/>
            </p:cNvGrpSpPr>
            <p:nvPr/>
          </p:nvGrpSpPr>
          <p:grpSpPr bwMode="auto">
            <a:xfrm>
              <a:off x="6777038" y="4982259"/>
              <a:ext cx="487362" cy="60325"/>
              <a:chOff x="5284087" y="3965444"/>
              <a:chExt cx="486476" cy="59893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flipH="1">
                <a:off x="5284087" y="3995390"/>
                <a:ext cx="486476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/>
              <p:cNvCxnSpPr/>
              <p:nvPr/>
            </p:nvCxnSpPr>
            <p:spPr>
              <a:xfrm>
                <a:off x="5770563" y="396544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9" name="Oval 198"/>
              <p:cNvSpPr/>
              <p:nvPr/>
            </p:nvSpPr>
            <p:spPr>
              <a:xfrm>
                <a:off x="5518610" y="3973324"/>
                <a:ext cx="45953" cy="4728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00" name="Straight Connector 199"/>
              <p:cNvCxnSpPr/>
              <p:nvPr/>
            </p:nvCxnSpPr>
            <p:spPr>
              <a:xfrm>
                <a:off x="5287256" y="396544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811" name="Group 69"/>
            <p:cNvGrpSpPr>
              <a:grpSpLocks/>
            </p:cNvGrpSpPr>
            <p:nvPr/>
          </p:nvGrpSpPr>
          <p:grpSpPr bwMode="auto">
            <a:xfrm>
              <a:off x="7123114" y="5118827"/>
              <a:ext cx="801687" cy="58738"/>
              <a:chOff x="5629275" y="4111379"/>
              <a:chExt cx="802068" cy="59893"/>
            </a:xfrm>
          </p:grpSpPr>
          <p:cxnSp>
            <p:nvCxnSpPr>
              <p:cNvPr id="201" name="Straight Connector 200"/>
              <p:cNvCxnSpPr/>
              <p:nvPr/>
            </p:nvCxnSpPr>
            <p:spPr>
              <a:xfrm flipH="1">
                <a:off x="5629275" y="4140516"/>
                <a:ext cx="802068" cy="0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>
                <a:off x="6426579" y="4111379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1" name="Oval 210"/>
              <p:cNvSpPr/>
              <p:nvPr/>
            </p:nvSpPr>
            <p:spPr>
              <a:xfrm>
                <a:off x="6012044" y="4119473"/>
                <a:ext cx="44471" cy="46942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12" name="Straight Connector 211"/>
              <p:cNvCxnSpPr/>
              <p:nvPr/>
            </p:nvCxnSpPr>
            <p:spPr>
              <a:xfrm>
                <a:off x="5632452" y="4111379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3" name="Straight Connector 212"/>
            <p:cNvCxnSpPr>
              <a:cxnSpLocks/>
            </p:cNvCxnSpPr>
            <p:nvPr/>
          </p:nvCxnSpPr>
          <p:spPr>
            <a:xfrm>
              <a:off x="7748588" y="2128839"/>
              <a:ext cx="0" cy="302577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13" name="TextBox 213"/>
            <p:cNvSpPr txBox="1">
              <a:spLocks noChangeArrowheads="1"/>
            </p:cNvSpPr>
            <p:nvPr/>
          </p:nvSpPr>
          <p:spPr bwMode="auto">
            <a:xfrm>
              <a:off x="6194425" y="5232400"/>
              <a:ext cx="458788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100">
                  <a:solidFill>
                    <a:schemeClr val="bg1"/>
                  </a:solidFill>
                </a:rPr>
                <a:t>0.25</a:t>
              </a:r>
            </a:p>
          </p:txBody>
        </p:sp>
        <p:sp>
          <p:nvSpPr>
            <p:cNvPr id="69814" name="TextBox 214"/>
            <p:cNvSpPr txBox="1">
              <a:spLocks noChangeArrowheads="1"/>
            </p:cNvSpPr>
            <p:nvPr/>
          </p:nvSpPr>
          <p:spPr bwMode="auto">
            <a:xfrm>
              <a:off x="6902450" y="5232400"/>
              <a:ext cx="381000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100">
                  <a:solidFill>
                    <a:schemeClr val="bg1"/>
                  </a:solidFill>
                </a:rPr>
                <a:t>0.5</a:t>
              </a:r>
            </a:p>
          </p:txBody>
        </p:sp>
        <p:sp>
          <p:nvSpPr>
            <p:cNvPr id="69815" name="TextBox 215"/>
            <p:cNvSpPr txBox="1">
              <a:spLocks noChangeArrowheads="1"/>
            </p:cNvSpPr>
            <p:nvPr/>
          </p:nvSpPr>
          <p:spPr bwMode="auto">
            <a:xfrm>
              <a:off x="7615239" y="5232400"/>
              <a:ext cx="2635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10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69816" name="TextBox 216"/>
            <p:cNvSpPr txBox="1">
              <a:spLocks noChangeArrowheads="1"/>
            </p:cNvSpPr>
            <p:nvPr/>
          </p:nvSpPr>
          <p:spPr bwMode="auto">
            <a:xfrm>
              <a:off x="8259764" y="5232400"/>
              <a:ext cx="2635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100">
                  <a:solidFill>
                    <a:schemeClr val="bg1"/>
                  </a:solidFill>
                </a:rPr>
                <a:t>2</a:t>
              </a:r>
            </a:p>
          </p:txBody>
        </p:sp>
        <p:grpSp>
          <p:nvGrpSpPr>
            <p:cNvPr id="69817" name="Group 31"/>
            <p:cNvGrpSpPr>
              <a:grpSpLocks/>
            </p:cNvGrpSpPr>
            <p:nvPr/>
          </p:nvGrpSpPr>
          <p:grpSpPr bwMode="auto">
            <a:xfrm>
              <a:off x="5956300" y="3048951"/>
              <a:ext cx="1265238" cy="58737"/>
              <a:chOff x="4462400" y="2203694"/>
              <a:chExt cx="1265300" cy="59893"/>
            </a:xfrm>
          </p:grpSpPr>
          <p:grpSp>
            <p:nvGrpSpPr>
              <p:cNvPr id="69834" name="Group 30"/>
              <p:cNvGrpSpPr>
                <a:grpSpLocks/>
              </p:cNvGrpSpPr>
              <p:nvPr/>
            </p:nvGrpSpPr>
            <p:grpSpPr bwMode="auto">
              <a:xfrm>
                <a:off x="4462400" y="2203694"/>
                <a:ext cx="1265300" cy="59893"/>
                <a:chOff x="4462400" y="2143364"/>
                <a:chExt cx="1265300" cy="59893"/>
              </a:xfrm>
            </p:grpSpPr>
            <p:cxnSp>
              <p:nvCxnSpPr>
                <p:cNvPr id="149" name="Straight Connector 148"/>
                <p:cNvCxnSpPr/>
                <p:nvPr/>
              </p:nvCxnSpPr>
              <p:spPr>
                <a:xfrm flipH="1">
                  <a:off x="4467163" y="2172501"/>
                  <a:ext cx="1260537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" name="Straight Connector 149"/>
                <p:cNvCxnSpPr/>
                <p:nvPr/>
              </p:nvCxnSpPr>
              <p:spPr>
                <a:xfrm>
                  <a:off x="5722937" y="2143364"/>
                  <a:ext cx="0" cy="59893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2" name="Straight Connector 151"/>
                <p:cNvCxnSpPr/>
                <p:nvPr/>
              </p:nvCxnSpPr>
              <p:spPr>
                <a:xfrm>
                  <a:off x="4462400" y="2143364"/>
                  <a:ext cx="0" cy="59893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1" name="Oval 150"/>
              <p:cNvSpPr/>
              <p:nvPr/>
            </p:nvSpPr>
            <p:spPr>
              <a:xfrm>
                <a:off x="5059329" y="2211787"/>
                <a:ext cx="44452" cy="4694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 dirty="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69818" name="Group 63"/>
            <p:cNvGrpSpPr>
              <a:grpSpLocks/>
            </p:cNvGrpSpPr>
            <p:nvPr/>
          </p:nvGrpSpPr>
          <p:grpSpPr bwMode="auto">
            <a:xfrm>
              <a:off x="6700839" y="3721101"/>
              <a:ext cx="547687" cy="60325"/>
              <a:chOff x="5206921" y="2794344"/>
              <a:chExt cx="547685" cy="59893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5754606" y="279434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5206921" y="2794344"/>
                <a:ext cx="0" cy="59893"/>
              </a:xfrm>
              <a:prstGeom prst="line">
                <a:avLst/>
              </a:prstGeom>
              <a:solidFill>
                <a:schemeClr val="tx2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69831" name="Group 62"/>
              <p:cNvGrpSpPr>
                <a:grpSpLocks/>
              </p:cNvGrpSpPr>
              <p:nvPr/>
            </p:nvGrpSpPr>
            <p:grpSpPr bwMode="auto">
              <a:xfrm>
                <a:off x="5210545" y="2802459"/>
                <a:ext cx="540968" cy="46800"/>
                <a:chOff x="5210545" y="2802459"/>
                <a:chExt cx="540968" cy="46800"/>
              </a:xfrm>
            </p:grpSpPr>
            <p:cxnSp>
              <p:nvCxnSpPr>
                <p:cNvPr id="165" name="Straight Connector 164"/>
                <p:cNvCxnSpPr/>
                <p:nvPr/>
              </p:nvCxnSpPr>
              <p:spPr>
                <a:xfrm flipH="1">
                  <a:off x="5210096" y="2824290"/>
                  <a:ext cx="541335" cy="0"/>
                </a:xfrm>
                <a:prstGeom prst="line">
                  <a:avLst/>
                </a:prstGeom>
                <a:solidFill>
                  <a:schemeClr val="tx2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7" name="Oval 166"/>
                <p:cNvSpPr/>
                <p:nvPr/>
              </p:nvSpPr>
              <p:spPr>
                <a:xfrm>
                  <a:off x="5470445" y="2802225"/>
                  <a:ext cx="46037" cy="47284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GB" dirty="0">
                    <a:solidFill>
                      <a:prstClr val="white"/>
                    </a:solidFill>
                  </a:endParaRPr>
                </a:p>
              </p:txBody>
            </p:sp>
          </p:grpSp>
        </p:grpSp>
        <p:cxnSp>
          <p:nvCxnSpPr>
            <p:cNvPr id="106" name="Straight Connector 105"/>
            <p:cNvCxnSpPr>
              <a:cxnSpLocks/>
            </p:cNvCxnSpPr>
            <p:nvPr/>
          </p:nvCxnSpPr>
          <p:spPr>
            <a:xfrm flipV="1">
              <a:off x="6440488" y="5200651"/>
              <a:ext cx="0" cy="730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>
              <a:cxnSpLocks/>
            </p:cNvCxnSpPr>
            <p:nvPr/>
          </p:nvCxnSpPr>
          <p:spPr>
            <a:xfrm flipV="1">
              <a:off x="7092950" y="5200651"/>
              <a:ext cx="0" cy="730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>
              <a:cxnSpLocks/>
            </p:cNvCxnSpPr>
            <p:nvPr/>
          </p:nvCxnSpPr>
          <p:spPr>
            <a:xfrm flipV="1">
              <a:off x="7748588" y="5119689"/>
              <a:ext cx="0" cy="1619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cxnSpLocks/>
            </p:cNvCxnSpPr>
            <p:nvPr/>
          </p:nvCxnSpPr>
          <p:spPr>
            <a:xfrm flipV="1">
              <a:off x="8393113" y="5200651"/>
              <a:ext cx="0" cy="730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cxnSpLocks/>
            </p:cNvCxnSpPr>
            <p:nvPr/>
          </p:nvCxnSpPr>
          <p:spPr>
            <a:xfrm flipH="1">
              <a:off x="5805489" y="5197475"/>
              <a:ext cx="292417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824" name="TextBox 108"/>
            <p:cNvSpPr txBox="1">
              <a:spLocks noChangeArrowheads="1"/>
            </p:cNvSpPr>
            <p:nvPr/>
          </p:nvSpPr>
          <p:spPr bwMode="auto">
            <a:xfrm>
              <a:off x="6109750" y="5483225"/>
              <a:ext cx="1391727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100">
                  <a:solidFill>
                    <a:schemeClr val="bg1"/>
                  </a:solidFill>
                </a:rPr>
                <a:t>Favors durvalumab</a:t>
              </a:r>
            </a:p>
          </p:txBody>
        </p:sp>
        <p:sp>
          <p:nvSpPr>
            <p:cNvPr id="69825" name="TextBox 112"/>
            <p:cNvSpPr txBox="1">
              <a:spLocks noChangeArrowheads="1"/>
            </p:cNvSpPr>
            <p:nvPr/>
          </p:nvSpPr>
          <p:spPr bwMode="auto">
            <a:xfrm>
              <a:off x="7715088" y="5483225"/>
              <a:ext cx="1149674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anose="05000000000000000000" pitchFamily="2" charset="2"/>
                <a:buBlip>
                  <a:blip r:embed="rId3"/>
                </a:buBlip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2"/>
                </a:buClr>
                <a:buSzPct val="90000"/>
                <a:buFont typeface="Wingdings" panose="05000000000000000000" pitchFamily="2" charset="2"/>
                <a:buBlip>
                  <a:blip r:embed="rId4"/>
                </a:buBlip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" panose="05000000000000000000" pitchFamily="2" charset="2"/>
                <a:buBlip>
                  <a:blip r:embed="rId5"/>
                </a:buBlip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GB" altLang="en-US" sz="1100" dirty="0" err="1">
                  <a:solidFill>
                    <a:schemeClr val="bg1"/>
                  </a:solidFill>
                </a:rPr>
                <a:t>Favors</a:t>
              </a:r>
              <a:r>
                <a:rPr lang="en-GB" altLang="en-US" sz="1100" dirty="0">
                  <a:solidFill>
                    <a:schemeClr val="bg1"/>
                  </a:solidFill>
                </a:rPr>
                <a:t> placebo</a:t>
              </a:r>
            </a:p>
          </p:txBody>
        </p:sp>
        <p:sp>
          <p:nvSpPr>
            <p:cNvPr id="114" name="Down Arrow 113"/>
            <p:cNvSpPr/>
            <p:nvPr/>
          </p:nvSpPr>
          <p:spPr>
            <a:xfrm rot="5400000">
              <a:off x="6727826" y="4549776"/>
              <a:ext cx="65087" cy="1909762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16" name="Down Arrow 115"/>
            <p:cNvSpPr/>
            <p:nvPr/>
          </p:nvSpPr>
          <p:spPr>
            <a:xfrm rot="16200000" flipH="1">
              <a:off x="8239126" y="5027614"/>
              <a:ext cx="73025" cy="962025"/>
            </a:xfrm>
            <a:prstGeom prst="downArrow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 dirty="0">
                <a:solidFill>
                  <a:schemeClr val="bg1"/>
                </a:solidFill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7715088" y="6446838"/>
            <a:ext cx="418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Antonia et al. NEJM. 2017. Nov 16. 1919-1929.</a:t>
            </a:r>
          </a:p>
        </p:txBody>
      </p:sp>
    </p:spTree>
    <p:extLst>
      <p:ext uri="{BB962C8B-B14F-4D97-AF65-F5344CB8AC3E}">
        <p14:creationId xmlns:p14="http://schemas.microsoft.com/office/powerpoint/2010/main" val="217952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96767" y="-54791"/>
            <a:ext cx="11328400" cy="1059105"/>
          </a:xfrm>
        </p:spPr>
        <p:txBody>
          <a:bodyPr anchor="ctr"/>
          <a:lstStyle/>
          <a:p>
            <a:r>
              <a:rPr lang="en-GB" sz="3200" dirty="0">
                <a:solidFill>
                  <a:srgbClr val="FFFF00"/>
                </a:solidFill>
              </a:rPr>
              <a:t>PACIFIC:  Overall Survival* (ITT)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7453" y="6469280"/>
            <a:ext cx="6040947" cy="2873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defTabSz="1219170" hangingPunct="0">
              <a:defRPr/>
            </a:pPr>
            <a:r>
              <a:rPr lang="en-US" sz="1067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*Median duration of follow-up for OS was 25.2 months (range 0.2–43.1)</a:t>
            </a:r>
            <a:endParaRPr lang="en-US" sz="1067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graphicFrame>
        <p:nvGraphicFramePr>
          <p:cNvPr id="120" name="Table 1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6516222"/>
              </p:ext>
            </p:extLst>
          </p:nvPr>
        </p:nvGraphicFramePr>
        <p:xfrm>
          <a:off x="4135917" y="943286"/>
          <a:ext cx="7811430" cy="1859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600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0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0029">
                  <a:extLst>
                    <a:ext uri="{9D8B030D-6E8A-4147-A177-3AD203B41FA5}">
                      <a16:colId xmlns:a16="http://schemas.microsoft.com/office/drawing/2014/main" val="155753849"/>
                    </a:ext>
                  </a:extLst>
                </a:gridCol>
                <a:gridCol w="1560029">
                  <a:extLst>
                    <a:ext uri="{9D8B030D-6E8A-4147-A177-3AD203B41FA5}">
                      <a16:colId xmlns:a16="http://schemas.microsoft.com/office/drawing/2014/main" val="1819169567"/>
                    </a:ext>
                  </a:extLst>
                </a:gridCol>
              </a:tblGrid>
              <a:tr h="606840">
                <a:tc>
                  <a:txBody>
                    <a:bodyPr/>
                    <a:lstStyle/>
                    <a:p>
                      <a:endParaRPr lang="en-GB" sz="1400" b="1" baseline="3000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No. of events / </a:t>
                      </a:r>
                      <a:br>
                        <a:rPr lang="en-GB" sz="1400" dirty="0">
                          <a:latin typeface="+mj-lt"/>
                        </a:rPr>
                      </a:br>
                      <a:r>
                        <a:rPr lang="en-GB" sz="1400" dirty="0">
                          <a:latin typeface="+mj-lt"/>
                        </a:rPr>
                        <a:t>No. of patients</a:t>
                      </a:r>
                      <a:endParaRPr lang="en-GB" sz="14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+mj-lt"/>
                        </a:rPr>
                        <a:t>Median OS</a:t>
                      </a:r>
                      <a:br>
                        <a:rPr lang="en-GB" sz="1400" dirty="0">
                          <a:latin typeface="+mj-lt"/>
                        </a:rPr>
                      </a:br>
                      <a:r>
                        <a:rPr lang="en-GB" sz="1400" dirty="0">
                          <a:latin typeface="+mj-lt"/>
                        </a:rPr>
                        <a:t>(95% CI)</a:t>
                      </a:r>
                      <a:br>
                        <a:rPr lang="en-GB" sz="1400" dirty="0">
                          <a:latin typeface="+mj-lt"/>
                        </a:rPr>
                      </a:br>
                      <a:r>
                        <a:rPr lang="en-GB" sz="1400" b="0" i="0" dirty="0">
                          <a:latin typeface="+mj-lt"/>
                        </a:rPr>
                        <a:t>months</a:t>
                      </a:r>
                      <a:endParaRPr lang="en-GB" sz="1400" b="0" i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12-mo 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(95% CI)</a:t>
                      </a:r>
                      <a:b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21920" marR="121920" marT="60960" marB="6096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24-mo OS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(95% CI)</a:t>
                      </a:r>
                      <a:br>
                        <a:rPr kumimoji="0" lang="en-GB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kumimoji="0" lang="en-GB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121920" marR="121920" marT="60960" marB="6096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31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Durvalumab 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183/476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NR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(34.7–NR)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83.1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(79.4–86.2)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66.3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(61.7–70.4)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Placebo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116/237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28.7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(22.9–NR)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75.3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(69.2–80.4)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55.6 </a:t>
                      </a:r>
                      <a:b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</a:br>
                      <a:r>
                        <a:rPr lang="en-GB" sz="1400" dirty="0">
                          <a:solidFill>
                            <a:schemeClr val="bg1"/>
                          </a:solidFill>
                          <a:latin typeface="+mj-lt"/>
                        </a:rPr>
                        <a:t>(48.9–61.8)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2" name="Rectangle 85"/>
          <p:cNvSpPr>
            <a:spLocks noChangeArrowheads="1"/>
          </p:cNvSpPr>
          <p:nvPr/>
        </p:nvSpPr>
        <p:spPr bwMode="auto">
          <a:xfrm>
            <a:off x="2323243" y="4771427"/>
            <a:ext cx="7041492" cy="20518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Stratified hazard ratio for death, 0.68 (99.73% CI, 0.469–0.997)</a:t>
            </a:r>
          </a:p>
          <a:p>
            <a:pPr defTabSz="1219170">
              <a:defRPr/>
            </a:pPr>
            <a:r>
              <a:rPr lang="en-US" altLang="en-US" sz="1200" dirty="0">
                <a:solidFill>
                  <a:schemeClr val="bg1"/>
                </a:solidFill>
              </a:rPr>
              <a:t>Two-sided P=0.00251</a:t>
            </a:r>
          </a:p>
        </p:txBody>
      </p:sp>
      <p:cxnSp>
        <p:nvCxnSpPr>
          <p:cNvPr id="478" name="Straight Connector 477"/>
          <p:cNvCxnSpPr/>
          <p:nvPr/>
        </p:nvCxnSpPr>
        <p:spPr>
          <a:xfrm flipV="1">
            <a:off x="4110257" y="2783075"/>
            <a:ext cx="0" cy="2410513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/>
          <p:nvPr/>
        </p:nvCxnSpPr>
        <p:spPr>
          <a:xfrm flipV="1">
            <a:off x="6100823" y="3289414"/>
            <a:ext cx="0" cy="1950720"/>
          </a:xfrm>
          <a:prstGeom prst="line">
            <a:avLst/>
          </a:prstGeom>
          <a:ln w="127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9" name="Group 488"/>
          <p:cNvGrpSpPr/>
          <p:nvPr/>
        </p:nvGrpSpPr>
        <p:grpSpPr>
          <a:xfrm>
            <a:off x="1410173" y="2163489"/>
            <a:ext cx="476494" cy="3099872"/>
            <a:chOff x="1615440" y="1413601"/>
            <a:chExt cx="286775" cy="2324904"/>
          </a:xfrm>
        </p:grpSpPr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1615440" y="1413601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1.0</a:t>
              </a: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1615440" y="1633470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0.9</a:t>
              </a:r>
            </a:p>
          </p:txBody>
        </p:sp>
        <p:sp>
          <p:nvSpPr>
            <p:cNvPr id="33" name="Rectangle 29"/>
            <p:cNvSpPr>
              <a:spLocks noChangeArrowheads="1"/>
            </p:cNvSpPr>
            <p:nvPr/>
          </p:nvSpPr>
          <p:spPr bwMode="auto">
            <a:xfrm>
              <a:off x="1615440" y="1850609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0.8</a:t>
              </a: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1615440" y="2070478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0.7</a:t>
              </a: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1615440" y="2287616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0.6</a:t>
              </a: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1615440" y="2507485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0.5</a:t>
              </a: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1615440" y="2723258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0.4</a:t>
              </a:r>
            </a:p>
          </p:txBody>
        </p:sp>
        <p:sp>
          <p:nvSpPr>
            <p:cNvPr id="38" name="Rectangle 34"/>
            <p:cNvSpPr>
              <a:spLocks noChangeArrowheads="1"/>
            </p:cNvSpPr>
            <p:nvPr/>
          </p:nvSpPr>
          <p:spPr bwMode="auto">
            <a:xfrm>
              <a:off x="1615440" y="2943128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0.3</a:t>
              </a:r>
            </a:p>
          </p:txBody>
        </p:sp>
        <p:sp>
          <p:nvSpPr>
            <p:cNvPr id="39" name="Rectangle 35"/>
            <p:cNvSpPr>
              <a:spLocks noChangeArrowheads="1"/>
            </p:cNvSpPr>
            <p:nvPr/>
          </p:nvSpPr>
          <p:spPr bwMode="auto">
            <a:xfrm>
              <a:off x="1615440" y="3160266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0.2</a:t>
              </a:r>
            </a:p>
          </p:txBody>
        </p:sp>
        <p:sp>
          <p:nvSpPr>
            <p:cNvPr id="40" name="Rectangle 36"/>
            <p:cNvSpPr>
              <a:spLocks noChangeArrowheads="1"/>
            </p:cNvSpPr>
            <p:nvPr/>
          </p:nvSpPr>
          <p:spPr bwMode="auto">
            <a:xfrm>
              <a:off x="1615440" y="3380136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0.1</a:t>
              </a:r>
            </a:p>
          </p:txBody>
        </p:sp>
        <p:sp>
          <p:nvSpPr>
            <p:cNvPr id="41" name="Rectangle 37"/>
            <p:cNvSpPr>
              <a:spLocks noChangeArrowheads="1"/>
            </p:cNvSpPr>
            <p:nvPr/>
          </p:nvSpPr>
          <p:spPr bwMode="auto">
            <a:xfrm>
              <a:off x="1615440" y="3600005"/>
              <a:ext cx="286775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0.0</a:t>
              </a:r>
            </a:p>
          </p:txBody>
        </p:sp>
      </p:grpSp>
      <p:sp>
        <p:nvSpPr>
          <p:cNvPr id="59" name="Rectangle 57"/>
          <p:cNvSpPr>
            <a:spLocks noChangeArrowheads="1"/>
          </p:cNvSpPr>
          <p:nvPr/>
        </p:nvSpPr>
        <p:spPr bwMode="auto">
          <a:xfrm rot="16200000">
            <a:off x="-349101" y="3628184"/>
            <a:ext cx="3218515" cy="230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1219170"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Probability of Overall Survival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grpSp>
        <p:nvGrpSpPr>
          <p:cNvPr id="488" name="Group 487"/>
          <p:cNvGrpSpPr/>
          <p:nvPr/>
        </p:nvGrpSpPr>
        <p:grpSpPr>
          <a:xfrm>
            <a:off x="2218190" y="5350003"/>
            <a:ext cx="7457029" cy="184667"/>
            <a:chOff x="2101740" y="3803487"/>
            <a:chExt cx="4487971" cy="138500"/>
          </a:xfrm>
        </p:grpSpPr>
        <p:sp>
          <p:nvSpPr>
            <p:cNvPr id="42" name="Rectangle 38"/>
            <p:cNvSpPr>
              <a:spLocks noChangeArrowheads="1"/>
            </p:cNvSpPr>
            <p:nvPr/>
          </p:nvSpPr>
          <p:spPr bwMode="auto">
            <a:xfrm>
              <a:off x="2101740" y="3803487"/>
              <a:ext cx="6371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2317640" y="3803487"/>
              <a:ext cx="6371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46" name="Rectangle 42"/>
            <p:cNvSpPr>
              <a:spLocks noChangeArrowheads="1"/>
            </p:cNvSpPr>
            <p:nvPr/>
          </p:nvSpPr>
          <p:spPr bwMode="auto">
            <a:xfrm>
              <a:off x="2609740" y="3803487"/>
              <a:ext cx="6371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7" name="Rectangle 43"/>
            <p:cNvSpPr>
              <a:spLocks noChangeArrowheads="1"/>
            </p:cNvSpPr>
            <p:nvPr/>
          </p:nvSpPr>
          <p:spPr bwMode="auto">
            <a:xfrm>
              <a:off x="2914540" y="3803487"/>
              <a:ext cx="6371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31747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49" name="Rectangle 45"/>
            <p:cNvSpPr>
              <a:spLocks noChangeArrowheads="1"/>
            </p:cNvSpPr>
            <p:nvPr/>
          </p:nvSpPr>
          <p:spPr bwMode="auto">
            <a:xfrm>
              <a:off x="34795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50" name="Rectangle 46"/>
            <p:cNvSpPr>
              <a:spLocks noChangeArrowheads="1"/>
            </p:cNvSpPr>
            <p:nvPr/>
          </p:nvSpPr>
          <p:spPr bwMode="auto">
            <a:xfrm>
              <a:off x="37716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51" name="Rectangle 47"/>
            <p:cNvSpPr>
              <a:spLocks noChangeArrowheads="1"/>
            </p:cNvSpPr>
            <p:nvPr/>
          </p:nvSpPr>
          <p:spPr bwMode="auto">
            <a:xfrm>
              <a:off x="40764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21</a:t>
              </a:r>
            </a:p>
          </p:txBody>
        </p:sp>
        <p:sp>
          <p:nvSpPr>
            <p:cNvPr id="52" name="Rectangle 48"/>
            <p:cNvSpPr>
              <a:spLocks noChangeArrowheads="1"/>
            </p:cNvSpPr>
            <p:nvPr/>
          </p:nvSpPr>
          <p:spPr bwMode="auto">
            <a:xfrm>
              <a:off x="4368581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24</a:t>
              </a:r>
            </a:p>
          </p:txBody>
        </p:sp>
        <p:sp>
          <p:nvSpPr>
            <p:cNvPr id="53" name="Rectangle 49"/>
            <p:cNvSpPr>
              <a:spLocks noChangeArrowheads="1"/>
            </p:cNvSpPr>
            <p:nvPr/>
          </p:nvSpPr>
          <p:spPr bwMode="auto">
            <a:xfrm>
              <a:off x="46733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27</a:t>
              </a:r>
            </a:p>
          </p:txBody>
        </p:sp>
        <p:sp>
          <p:nvSpPr>
            <p:cNvPr id="54" name="Rectangle 50"/>
            <p:cNvSpPr>
              <a:spLocks noChangeArrowheads="1"/>
            </p:cNvSpPr>
            <p:nvPr/>
          </p:nvSpPr>
          <p:spPr bwMode="auto">
            <a:xfrm>
              <a:off x="4966486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30</a:t>
              </a:r>
            </a:p>
          </p:txBody>
        </p:sp>
        <p:sp>
          <p:nvSpPr>
            <p:cNvPr id="55" name="Rectangle 51"/>
            <p:cNvSpPr>
              <a:spLocks noChangeArrowheads="1"/>
            </p:cNvSpPr>
            <p:nvPr/>
          </p:nvSpPr>
          <p:spPr bwMode="auto">
            <a:xfrm>
              <a:off x="52702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33</a:t>
              </a:r>
            </a:p>
          </p:txBody>
        </p:sp>
        <p:sp>
          <p:nvSpPr>
            <p:cNvPr id="57" name="Rectangle 53"/>
            <p:cNvSpPr>
              <a:spLocks noChangeArrowheads="1"/>
            </p:cNvSpPr>
            <p:nvPr/>
          </p:nvSpPr>
          <p:spPr bwMode="auto">
            <a:xfrm>
              <a:off x="5564802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36</a:t>
              </a:r>
            </a:p>
          </p:txBody>
        </p:sp>
        <p:sp>
          <p:nvSpPr>
            <p:cNvPr id="58" name="Rectangle 55"/>
            <p:cNvSpPr>
              <a:spLocks noChangeArrowheads="1"/>
            </p:cNvSpPr>
            <p:nvPr/>
          </p:nvSpPr>
          <p:spPr bwMode="auto">
            <a:xfrm>
              <a:off x="6462272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45</a:t>
              </a:r>
            </a:p>
          </p:txBody>
        </p:sp>
        <p:sp>
          <p:nvSpPr>
            <p:cNvPr id="123" name="Rectangle 53"/>
            <p:cNvSpPr>
              <a:spLocks noChangeArrowheads="1"/>
            </p:cNvSpPr>
            <p:nvPr/>
          </p:nvSpPr>
          <p:spPr bwMode="auto">
            <a:xfrm>
              <a:off x="58671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39</a:t>
              </a:r>
            </a:p>
          </p:txBody>
        </p:sp>
        <p:sp>
          <p:nvSpPr>
            <p:cNvPr id="124" name="Rectangle 53"/>
            <p:cNvSpPr>
              <a:spLocks noChangeArrowheads="1"/>
            </p:cNvSpPr>
            <p:nvPr/>
          </p:nvSpPr>
          <p:spPr bwMode="auto">
            <a:xfrm>
              <a:off x="6171980" y="3803487"/>
              <a:ext cx="127439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defTabSz="1219170">
                <a:defRPr/>
              </a:pPr>
              <a:r>
                <a:rPr lang="en-US" altLang="en-US" sz="1200" dirty="0">
                  <a:solidFill>
                    <a:schemeClr val="bg1"/>
                  </a:solidFill>
                </a:rPr>
                <a:t>42</a:t>
              </a:r>
            </a:p>
          </p:txBody>
        </p:sp>
      </p:grpSp>
      <p:grpSp>
        <p:nvGrpSpPr>
          <p:cNvPr id="487" name="Group 486"/>
          <p:cNvGrpSpPr/>
          <p:nvPr/>
        </p:nvGrpSpPr>
        <p:grpSpPr>
          <a:xfrm>
            <a:off x="670557" y="5583166"/>
            <a:ext cx="8955940" cy="725240"/>
            <a:chOff x="1170306" y="3978359"/>
            <a:chExt cx="5390082" cy="543930"/>
          </a:xfrm>
        </p:grpSpPr>
        <p:sp>
          <p:nvSpPr>
            <p:cNvPr id="60" name="Rectangle 58"/>
            <p:cNvSpPr>
              <a:spLocks noChangeArrowheads="1"/>
            </p:cNvSpPr>
            <p:nvPr/>
          </p:nvSpPr>
          <p:spPr bwMode="auto">
            <a:xfrm>
              <a:off x="3183272" y="3978359"/>
              <a:ext cx="1943177" cy="138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>
                <a:defRPr/>
              </a:pPr>
              <a:r>
                <a:rPr lang="en-US" altLang="en-US" sz="1200" b="1" dirty="0">
                  <a:solidFill>
                    <a:schemeClr val="bg1"/>
                  </a:solidFill>
                </a:rPr>
                <a:t>Time from Randomization (months)</a:t>
              </a:r>
              <a:endParaRPr lang="en-US" alt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87" name="Rectangle 60"/>
            <p:cNvSpPr>
              <a:spLocks noChangeArrowheads="1"/>
            </p:cNvSpPr>
            <p:nvPr/>
          </p:nvSpPr>
          <p:spPr bwMode="auto">
            <a:xfrm>
              <a:off x="1224932" y="4102632"/>
              <a:ext cx="530194" cy="123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1219170">
                <a:defRPr/>
              </a:pPr>
              <a:r>
                <a:rPr lang="en-US" altLang="en-US" sz="1067" b="1" dirty="0">
                  <a:solidFill>
                    <a:schemeClr val="bg1"/>
                  </a:solidFill>
                </a:rPr>
                <a:t>No. at Risk</a:t>
              </a:r>
              <a:endParaRPr lang="en-US" altLang="en-US" sz="2400" dirty="0">
                <a:solidFill>
                  <a:schemeClr val="bg1"/>
                </a:solidFill>
              </a:endParaRPr>
            </a:p>
          </p:txBody>
        </p:sp>
        <p:grpSp>
          <p:nvGrpSpPr>
            <p:cNvPr id="486" name="Group 485"/>
            <p:cNvGrpSpPr/>
            <p:nvPr/>
          </p:nvGrpSpPr>
          <p:grpSpPr>
            <a:xfrm>
              <a:off x="1170306" y="4243744"/>
              <a:ext cx="5390082" cy="125581"/>
              <a:chOff x="1170306" y="4243744"/>
              <a:chExt cx="5390082" cy="125581"/>
            </a:xfrm>
          </p:grpSpPr>
          <p:sp>
            <p:nvSpPr>
              <p:cNvPr id="105" name="Rectangle 61"/>
              <p:cNvSpPr>
                <a:spLocks noChangeArrowheads="1"/>
              </p:cNvSpPr>
              <p:nvPr/>
            </p:nvSpPr>
            <p:spPr bwMode="auto">
              <a:xfrm>
                <a:off x="1170306" y="4246166"/>
                <a:ext cx="59150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b="1" dirty="0">
                    <a:solidFill>
                      <a:schemeClr val="bg1"/>
                    </a:solidFill>
                  </a:rPr>
                  <a:t>Durvalumab</a:t>
                </a:r>
                <a:endParaRPr lang="en-US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6" name="Rectangle 422"/>
              <p:cNvSpPr>
                <a:spLocks noChangeArrowheads="1"/>
              </p:cNvSpPr>
              <p:nvPr/>
            </p:nvSpPr>
            <p:spPr bwMode="auto">
              <a:xfrm>
                <a:off x="1913391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  <a:latin typeface="Arial"/>
                  </a:rPr>
                  <a:t>476</a:t>
                </a:r>
              </a:p>
            </p:txBody>
          </p:sp>
          <p:sp>
            <p:nvSpPr>
              <p:cNvPr id="136" name="Rectangle 6"/>
              <p:cNvSpPr>
                <a:spLocks noChangeArrowheads="1"/>
              </p:cNvSpPr>
              <p:nvPr/>
            </p:nvSpPr>
            <p:spPr bwMode="auto">
              <a:xfrm>
                <a:off x="2277743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464</a:t>
                </a:r>
              </a:p>
            </p:txBody>
          </p:sp>
          <p:sp>
            <p:nvSpPr>
              <p:cNvPr id="137" name="Rectangle 7"/>
              <p:cNvSpPr>
                <a:spLocks noChangeArrowheads="1"/>
              </p:cNvSpPr>
              <p:nvPr/>
            </p:nvSpPr>
            <p:spPr bwMode="auto">
              <a:xfrm>
                <a:off x="2569843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431</a:t>
                </a:r>
              </a:p>
            </p:txBody>
          </p:sp>
          <p:sp>
            <p:nvSpPr>
              <p:cNvPr id="138" name="Rectangle 8"/>
              <p:cNvSpPr>
                <a:spLocks noChangeArrowheads="1"/>
              </p:cNvSpPr>
              <p:nvPr/>
            </p:nvSpPr>
            <p:spPr bwMode="auto">
              <a:xfrm>
                <a:off x="2874643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415</a:t>
                </a:r>
              </a:p>
            </p:txBody>
          </p:sp>
          <p:sp>
            <p:nvSpPr>
              <p:cNvPr id="139" name="Rectangle 9"/>
              <p:cNvSpPr>
                <a:spLocks noChangeArrowheads="1"/>
              </p:cNvSpPr>
              <p:nvPr/>
            </p:nvSpPr>
            <p:spPr bwMode="auto">
              <a:xfrm>
                <a:off x="3166743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385</a:t>
                </a:r>
              </a:p>
            </p:txBody>
          </p:sp>
          <p:sp>
            <p:nvSpPr>
              <p:cNvPr id="140" name="Rectangle 10"/>
              <p:cNvSpPr>
                <a:spLocks noChangeArrowheads="1"/>
              </p:cNvSpPr>
              <p:nvPr/>
            </p:nvSpPr>
            <p:spPr bwMode="auto">
              <a:xfrm>
                <a:off x="3471542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364</a:t>
                </a:r>
              </a:p>
            </p:txBody>
          </p:sp>
          <p:sp>
            <p:nvSpPr>
              <p:cNvPr id="141" name="Rectangle 11"/>
              <p:cNvSpPr>
                <a:spLocks noChangeArrowheads="1"/>
              </p:cNvSpPr>
              <p:nvPr/>
            </p:nvSpPr>
            <p:spPr bwMode="auto">
              <a:xfrm>
                <a:off x="3763642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343</a:t>
                </a:r>
              </a:p>
            </p:txBody>
          </p:sp>
          <p:sp>
            <p:nvSpPr>
              <p:cNvPr id="142" name="Rectangle 12"/>
              <p:cNvSpPr>
                <a:spLocks noChangeArrowheads="1"/>
              </p:cNvSpPr>
              <p:nvPr/>
            </p:nvSpPr>
            <p:spPr bwMode="auto">
              <a:xfrm>
                <a:off x="4068442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319</a:t>
                </a:r>
              </a:p>
            </p:txBody>
          </p:sp>
          <p:sp>
            <p:nvSpPr>
              <p:cNvPr id="143" name="Rectangle 13"/>
              <p:cNvSpPr>
                <a:spLocks noChangeArrowheads="1"/>
              </p:cNvSpPr>
              <p:nvPr/>
            </p:nvSpPr>
            <p:spPr bwMode="auto">
              <a:xfrm>
                <a:off x="4360542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274</a:t>
                </a:r>
              </a:p>
            </p:txBody>
          </p:sp>
          <p:sp>
            <p:nvSpPr>
              <p:cNvPr id="144" name="Rectangle 14"/>
              <p:cNvSpPr>
                <a:spLocks noChangeArrowheads="1"/>
              </p:cNvSpPr>
              <p:nvPr/>
            </p:nvSpPr>
            <p:spPr bwMode="auto">
              <a:xfrm>
                <a:off x="4665342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210</a:t>
                </a:r>
              </a:p>
            </p:txBody>
          </p:sp>
          <p:sp>
            <p:nvSpPr>
              <p:cNvPr id="145" name="Rectangle 15"/>
              <p:cNvSpPr>
                <a:spLocks noChangeArrowheads="1"/>
              </p:cNvSpPr>
              <p:nvPr/>
            </p:nvSpPr>
            <p:spPr bwMode="auto">
              <a:xfrm>
                <a:off x="4942638" y="42437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115</a:t>
                </a:r>
              </a:p>
            </p:txBody>
          </p:sp>
          <p:sp>
            <p:nvSpPr>
              <p:cNvPr id="147" name="Rectangle 17"/>
              <p:cNvSpPr>
                <a:spLocks noChangeArrowheads="1"/>
              </p:cNvSpPr>
              <p:nvPr/>
            </p:nvSpPr>
            <p:spPr bwMode="auto">
              <a:xfrm>
                <a:off x="5286161" y="4243744"/>
                <a:ext cx="113012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57</a:t>
                </a:r>
              </a:p>
            </p:txBody>
          </p:sp>
          <p:sp>
            <p:nvSpPr>
              <p:cNvPr id="148" name="Rectangle 18"/>
              <p:cNvSpPr>
                <a:spLocks noChangeArrowheads="1"/>
              </p:cNvSpPr>
              <p:nvPr/>
            </p:nvSpPr>
            <p:spPr bwMode="auto">
              <a:xfrm>
                <a:off x="5578261" y="4243744"/>
                <a:ext cx="113012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23</a:t>
                </a:r>
              </a:p>
            </p:txBody>
          </p:sp>
          <p:sp>
            <p:nvSpPr>
              <p:cNvPr id="149" name="Rectangle 19"/>
              <p:cNvSpPr>
                <a:spLocks noChangeArrowheads="1"/>
              </p:cNvSpPr>
              <p:nvPr/>
            </p:nvSpPr>
            <p:spPr bwMode="auto">
              <a:xfrm>
                <a:off x="5906981" y="4243744"/>
                <a:ext cx="56507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2</a:t>
                </a:r>
              </a:p>
            </p:txBody>
          </p:sp>
          <p:sp>
            <p:nvSpPr>
              <p:cNvPr id="150" name="Rectangle 20"/>
              <p:cNvSpPr>
                <a:spLocks noChangeArrowheads="1"/>
              </p:cNvSpPr>
              <p:nvPr/>
            </p:nvSpPr>
            <p:spPr bwMode="auto">
              <a:xfrm>
                <a:off x="6211781" y="4243744"/>
                <a:ext cx="56507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  <p:sp>
            <p:nvSpPr>
              <p:cNvPr id="151" name="Rectangle 21"/>
              <p:cNvSpPr>
                <a:spLocks noChangeArrowheads="1"/>
              </p:cNvSpPr>
              <p:nvPr/>
            </p:nvSpPr>
            <p:spPr bwMode="auto">
              <a:xfrm>
                <a:off x="6503881" y="4243744"/>
                <a:ext cx="56507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  <p:grpSp>
          <p:nvGrpSpPr>
            <p:cNvPr id="485" name="Group 484"/>
            <p:cNvGrpSpPr/>
            <p:nvPr/>
          </p:nvGrpSpPr>
          <p:grpSpPr>
            <a:xfrm>
              <a:off x="1343744" y="4396144"/>
              <a:ext cx="5216644" cy="126145"/>
              <a:chOff x="1343744" y="4396144"/>
              <a:chExt cx="5216644" cy="126145"/>
            </a:xfrm>
          </p:grpSpPr>
          <p:sp>
            <p:nvSpPr>
              <p:cNvPr id="90" name="Rectangle 62"/>
              <p:cNvSpPr>
                <a:spLocks noChangeArrowheads="1"/>
              </p:cNvSpPr>
              <p:nvPr/>
            </p:nvSpPr>
            <p:spPr bwMode="auto">
              <a:xfrm>
                <a:off x="1343744" y="4399130"/>
                <a:ext cx="391934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b="1" dirty="0">
                    <a:solidFill>
                      <a:schemeClr val="bg1"/>
                    </a:solidFill>
                  </a:rPr>
                  <a:t>Placebo</a:t>
                </a:r>
                <a:endParaRPr lang="en-US" altLang="en-US" sz="2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91" name="Rectangle 436"/>
              <p:cNvSpPr>
                <a:spLocks noChangeArrowheads="1"/>
              </p:cNvSpPr>
              <p:nvPr/>
            </p:nvSpPr>
            <p:spPr bwMode="auto">
              <a:xfrm>
                <a:off x="1913391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  <a:latin typeface="Arial"/>
                  </a:rPr>
                  <a:t>237</a:t>
                </a:r>
              </a:p>
            </p:txBody>
          </p:sp>
          <p:sp>
            <p:nvSpPr>
              <p:cNvPr id="153" name="Rectangle 23"/>
              <p:cNvSpPr>
                <a:spLocks noChangeArrowheads="1"/>
              </p:cNvSpPr>
              <p:nvPr/>
            </p:nvSpPr>
            <p:spPr bwMode="auto">
              <a:xfrm>
                <a:off x="2277743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220</a:t>
                </a:r>
              </a:p>
            </p:txBody>
          </p:sp>
          <p:sp>
            <p:nvSpPr>
              <p:cNvPr id="154" name="Rectangle 24"/>
              <p:cNvSpPr>
                <a:spLocks noChangeArrowheads="1"/>
              </p:cNvSpPr>
              <p:nvPr/>
            </p:nvSpPr>
            <p:spPr bwMode="auto">
              <a:xfrm>
                <a:off x="2569843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198</a:t>
                </a:r>
              </a:p>
            </p:txBody>
          </p:sp>
          <p:sp>
            <p:nvSpPr>
              <p:cNvPr id="155" name="Rectangle 25"/>
              <p:cNvSpPr>
                <a:spLocks noChangeArrowheads="1"/>
              </p:cNvSpPr>
              <p:nvPr/>
            </p:nvSpPr>
            <p:spPr bwMode="auto">
              <a:xfrm>
                <a:off x="2874643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178</a:t>
                </a:r>
              </a:p>
            </p:txBody>
          </p:sp>
          <p:sp>
            <p:nvSpPr>
              <p:cNvPr id="156" name="Rectangle 26"/>
              <p:cNvSpPr>
                <a:spLocks noChangeArrowheads="1"/>
              </p:cNvSpPr>
              <p:nvPr/>
            </p:nvSpPr>
            <p:spPr bwMode="auto">
              <a:xfrm>
                <a:off x="3166743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170</a:t>
                </a:r>
              </a:p>
            </p:txBody>
          </p:sp>
          <p:sp>
            <p:nvSpPr>
              <p:cNvPr id="157" name="Rectangle 27"/>
              <p:cNvSpPr>
                <a:spLocks noChangeArrowheads="1"/>
              </p:cNvSpPr>
              <p:nvPr/>
            </p:nvSpPr>
            <p:spPr bwMode="auto">
              <a:xfrm>
                <a:off x="3471542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155</a:t>
                </a:r>
              </a:p>
            </p:txBody>
          </p:sp>
          <p:sp>
            <p:nvSpPr>
              <p:cNvPr id="158" name="Rectangle 28"/>
              <p:cNvSpPr>
                <a:spLocks noChangeArrowheads="1"/>
              </p:cNvSpPr>
              <p:nvPr/>
            </p:nvSpPr>
            <p:spPr bwMode="auto">
              <a:xfrm>
                <a:off x="3763642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141</a:t>
                </a:r>
              </a:p>
            </p:txBody>
          </p:sp>
          <p:sp>
            <p:nvSpPr>
              <p:cNvPr id="159" name="Rectangle 29"/>
              <p:cNvSpPr>
                <a:spLocks noChangeArrowheads="1"/>
              </p:cNvSpPr>
              <p:nvPr/>
            </p:nvSpPr>
            <p:spPr bwMode="auto">
              <a:xfrm>
                <a:off x="4068442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130</a:t>
                </a:r>
              </a:p>
            </p:txBody>
          </p:sp>
          <p:sp>
            <p:nvSpPr>
              <p:cNvPr id="160" name="Rectangle 30"/>
              <p:cNvSpPr>
                <a:spLocks noChangeArrowheads="1"/>
              </p:cNvSpPr>
              <p:nvPr/>
            </p:nvSpPr>
            <p:spPr bwMode="auto">
              <a:xfrm>
                <a:off x="4345738" y="4396144"/>
                <a:ext cx="169518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117</a:t>
                </a:r>
              </a:p>
            </p:txBody>
          </p:sp>
          <p:sp>
            <p:nvSpPr>
              <p:cNvPr id="162" name="Rectangle 32"/>
              <p:cNvSpPr>
                <a:spLocks noChangeArrowheads="1"/>
              </p:cNvSpPr>
              <p:nvPr/>
            </p:nvSpPr>
            <p:spPr bwMode="auto">
              <a:xfrm>
                <a:off x="4689261" y="4396144"/>
                <a:ext cx="113012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78</a:t>
                </a:r>
              </a:p>
            </p:txBody>
          </p:sp>
          <p:sp>
            <p:nvSpPr>
              <p:cNvPr id="163" name="Rectangle 33"/>
              <p:cNvSpPr>
                <a:spLocks noChangeArrowheads="1"/>
              </p:cNvSpPr>
              <p:nvPr/>
            </p:nvSpPr>
            <p:spPr bwMode="auto">
              <a:xfrm>
                <a:off x="4981361" y="4396144"/>
                <a:ext cx="113012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42</a:t>
                </a:r>
              </a:p>
            </p:txBody>
          </p:sp>
          <p:sp>
            <p:nvSpPr>
              <p:cNvPr id="164" name="Rectangle 34"/>
              <p:cNvSpPr>
                <a:spLocks noChangeArrowheads="1"/>
              </p:cNvSpPr>
              <p:nvPr/>
            </p:nvSpPr>
            <p:spPr bwMode="auto">
              <a:xfrm>
                <a:off x="5286161" y="4396144"/>
                <a:ext cx="113012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21</a:t>
                </a:r>
              </a:p>
            </p:txBody>
          </p:sp>
          <p:sp>
            <p:nvSpPr>
              <p:cNvPr id="165" name="Rectangle 35"/>
              <p:cNvSpPr>
                <a:spLocks noChangeArrowheads="1"/>
              </p:cNvSpPr>
              <p:nvPr/>
            </p:nvSpPr>
            <p:spPr bwMode="auto">
              <a:xfrm>
                <a:off x="5602181" y="4396144"/>
                <a:ext cx="56507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9</a:t>
                </a:r>
              </a:p>
            </p:txBody>
          </p:sp>
          <p:sp>
            <p:nvSpPr>
              <p:cNvPr id="166" name="Rectangle 36"/>
              <p:cNvSpPr>
                <a:spLocks noChangeArrowheads="1"/>
              </p:cNvSpPr>
              <p:nvPr/>
            </p:nvSpPr>
            <p:spPr bwMode="auto">
              <a:xfrm>
                <a:off x="5906981" y="4396144"/>
                <a:ext cx="56507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  <p:sp>
            <p:nvSpPr>
              <p:cNvPr id="167" name="Rectangle 37"/>
              <p:cNvSpPr>
                <a:spLocks noChangeArrowheads="1"/>
              </p:cNvSpPr>
              <p:nvPr/>
            </p:nvSpPr>
            <p:spPr bwMode="auto">
              <a:xfrm>
                <a:off x="6211781" y="4396144"/>
                <a:ext cx="56507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1</a:t>
                </a:r>
              </a:p>
            </p:txBody>
          </p:sp>
          <p:sp>
            <p:nvSpPr>
              <p:cNvPr id="168" name="Rectangle 38"/>
              <p:cNvSpPr>
                <a:spLocks noChangeArrowheads="1"/>
              </p:cNvSpPr>
              <p:nvPr/>
            </p:nvSpPr>
            <p:spPr bwMode="auto">
              <a:xfrm>
                <a:off x="6503881" y="4396144"/>
                <a:ext cx="56507" cy="123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defTabSz="1219170">
                  <a:defRPr/>
                </a:pPr>
                <a:r>
                  <a:rPr lang="en-US" altLang="en-US" sz="1067" dirty="0">
                    <a:solidFill>
                      <a:schemeClr val="bg1"/>
                    </a:solidFill>
                  </a:rPr>
                  <a:t>0</a:t>
                </a:r>
              </a:p>
            </p:txBody>
          </p:sp>
        </p:grpSp>
      </p:grpSp>
      <p:grpSp>
        <p:nvGrpSpPr>
          <p:cNvPr id="492" name="Group 491"/>
          <p:cNvGrpSpPr/>
          <p:nvPr/>
        </p:nvGrpSpPr>
        <p:grpSpPr>
          <a:xfrm>
            <a:off x="1948065" y="2267278"/>
            <a:ext cx="7621929" cy="3018995"/>
            <a:chOff x="1939167" y="1491443"/>
            <a:chExt cx="4587215" cy="2264246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939167" y="1491443"/>
              <a:ext cx="4587215" cy="2264246"/>
            </a:xfrm>
            <a:custGeom>
              <a:avLst/>
              <a:gdLst>
                <a:gd name="T0" fmla="*/ 0 w 3359"/>
                <a:gd name="T1" fmla="*/ 0 h 1658"/>
                <a:gd name="T2" fmla="*/ 45 w 3359"/>
                <a:gd name="T3" fmla="*/ 0 h 1658"/>
                <a:gd name="T4" fmla="*/ 45 w 3359"/>
                <a:gd name="T5" fmla="*/ 1606 h 1658"/>
                <a:gd name="T6" fmla="*/ 3359 w 3359"/>
                <a:gd name="T7" fmla="*/ 1606 h 1658"/>
                <a:gd name="T8" fmla="*/ 3359 w 3359"/>
                <a:gd name="T9" fmla="*/ 1658 h 1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9" h="1658">
                  <a:moveTo>
                    <a:pt x="0" y="0"/>
                  </a:moveTo>
                  <a:lnTo>
                    <a:pt x="45" y="0"/>
                  </a:lnTo>
                  <a:lnTo>
                    <a:pt x="45" y="1606"/>
                  </a:lnTo>
                  <a:lnTo>
                    <a:pt x="3359" y="1606"/>
                  </a:lnTo>
                  <a:lnTo>
                    <a:pt x="3359" y="1658"/>
                  </a:lnTo>
                </a:path>
              </a:pathLst>
            </a:custGeom>
            <a:noFill/>
            <a:ln w="12700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1200" dirty="0">
                <a:solidFill>
                  <a:schemeClr val="bg1"/>
                </a:solidFill>
                <a:latin typeface="Arial"/>
              </a:endParaRPr>
            </a:p>
          </p:txBody>
        </p:sp>
        <p:grpSp>
          <p:nvGrpSpPr>
            <p:cNvPr id="490" name="Group 489"/>
            <p:cNvGrpSpPr/>
            <p:nvPr/>
          </p:nvGrpSpPr>
          <p:grpSpPr>
            <a:xfrm>
              <a:off x="1939167" y="1696932"/>
              <a:ext cx="64186" cy="1993077"/>
              <a:chOff x="1939167" y="1696932"/>
              <a:chExt cx="64186" cy="1993077"/>
            </a:xfrm>
          </p:grpSpPr>
          <p:sp>
            <p:nvSpPr>
              <p:cNvPr id="10" name="Line 6"/>
              <p:cNvSpPr>
                <a:spLocks noChangeShapeType="1"/>
              </p:cNvSpPr>
              <p:nvPr/>
            </p:nvSpPr>
            <p:spPr bwMode="auto">
              <a:xfrm flipH="1">
                <a:off x="1939167" y="1704484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H="1">
                <a:off x="1939167" y="1918891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H="1">
                <a:off x="1939167" y="2131932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3" name="Line 9"/>
              <p:cNvSpPr>
                <a:spLocks noChangeShapeType="1"/>
              </p:cNvSpPr>
              <p:nvPr/>
            </p:nvSpPr>
            <p:spPr bwMode="auto">
              <a:xfrm flipH="1">
                <a:off x="1939167" y="2364093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4" name="Line 10"/>
              <p:cNvSpPr>
                <a:spLocks noChangeShapeType="1"/>
              </p:cNvSpPr>
              <p:nvPr/>
            </p:nvSpPr>
            <p:spPr bwMode="auto">
              <a:xfrm flipH="1">
                <a:off x="1939167" y="2581230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 flipH="1">
                <a:off x="1939167" y="2798369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H="1">
                <a:off x="1939167" y="3014142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 flipH="1">
                <a:off x="1939167" y="3231279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" name="Line 14"/>
              <p:cNvSpPr>
                <a:spLocks noChangeShapeType="1"/>
              </p:cNvSpPr>
              <p:nvPr/>
            </p:nvSpPr>
            <p:spPr bwMode="auto">
              <a:xfrm flipH="1">
                <a:off x="1939167" y="3464806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" name="Line 15"/>
              <p:cNvSpPr>
                <a:spLocks noChangeShapeType="1"/>
              </p:cNvSpPr>
              <p:nvPr/>
            </p:nvSpPr>
            <p:spPr bwMode="auto">
              <a:xfrm flipH="1">
                <a:off x="1939167" y="3684675"/>
                <a:ext cx="64186" cy="0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1" name="Line 192"/>
              <p:cNvSpPr>
                <a:spLocks noChangeShapeType="1"/>
              </p:cNvSpPr>
              <p:nvPr/>
            </p:nvSpPr>
            <p:spPr bwMode="auto">
              <a:xfrm>
                <a:off x="1977593" y="1696932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2" name="Line 193"/>
              <p:cNvSpPr>
                <a:spLocks noChangeShapeType="1"/>
              </p:cNvSpPr>
              <p:nvPr/>
            </p:nvSpPr>
            <p:spPr bwMode="auto">
              <a:xfrm>
                <a:off x="1977593" y="1911831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3" name="Line 194"/>
              <p:cNvSpPr>
                <a:spLocks noChangeShapeType="1"/>
              </p:cNvSpPr>
              <p:nvPr/>
            </p:nvSpPr>
            <p:spPr bwMode="auto">
              <a:xfrm>
                <a:off x="1977593" y="2126730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4" name="Line 195"/>
              <p:cNvSpPr>
                <a:spLocks noChangeShapeType="1"/>
              </p:cNvSpPr>
              <p:nvPr/>
            </p:nvSpPr>
            <p:spPr bwMode="auto">
              <a:xfrm>
                <a:off x="1977593" y="2360647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5" name="Line 196"/>
              <p:cNvSpPr>
                <a:spLocks noChangeShapeType="1"/>
              </p:cNvSpPr>
              <p:nvPr/>
            </p:nvSpPr>
            <p:spPr bwMode="auto">
              <a:xfrm>
                <a:off x="1977593" y="2579350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6" name="Line 197"/>
              <p:cNvSpPr>
                <a:spLocks noChangeShapeType="1"/>
              </p:cNvSpPr>
              <p:nvPr/>
            </p:nvSpPr>
            <p:spPr bwMode="auto">
              <a:xfrm>
                <a:off x="1977593" y="2796151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7" name="Line 198"/>
              <p:cNvSpPr>
                <a:spLocks noChangeShapeType="1"/>
              </p:cNvSpPr>
              <p:nvPr/>
            </p:nvSpPr>
            <p:spPr bwMode="auto">
              <a:xfrm>
                <a:off x="1977593" y="3014854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8" name="Line 199"/>
              <p:cNvSpPr>
                <a:spLocks noChangeShapeType="1"/>
              </p:cNvSpPr>
              <p:nvPr/>
            </p:nvSpPr>
            <p:spPr bwMode="auto">
              <a:xfrm>
                <a:off x="1977593" y="3231656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69" name="Line 200"/>
              <p:cNvSpPr>
                <a:spLocks noChangeShapeType="1"/>
              </p:cNvSpPr>
              <p:nvPr/>
            </p:nvSpPr>
            <p:spPr bwMode="auto">
              <a:xfrm>
                <a:off x="1977593" y="3465573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0" name="Line 201"/>
              <p:cNvSpPr>
                <a:spLocks noChangeShapeType="1"/>
              </p:cNvSpPr>
              <p:nvPr/>
            </p:nvSpPr>
            <p:spPr bwMode="auto">
              <a:xfrm>
                <a:off x="1977593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1" name="Line 202"/>
              <p:cNvSpPr>
                <a:spLocks noChangeShapeType="1"/>
              </p:cNvSpPr>
              <p:nvPr/>
            </p:nvSpPr>
            <p:spPr bwMode="auto">
              <a:xfrm>
                <a:off x="1977593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9" name="Line 43"/>
              <p:cNvSpPr>
                <a:spLocks noChangeShapeType="1"/>
              </p:cNvSpPr>
              <p:nvPr/>
            </p:nvSpPr>
            <p:spPr bwMode="auto">
              <a:xfrm>
                <a:off x="1993651" y="170375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0" name="Line 44"/>
              <p:cNvSpPr>
                <a:spLocks noChangeShapeType="1"/>
              </p:cNvSpPr>
              <p:nvPr/>
            </p:nvSpPr>
            <p:spPr bwMode="auto">
              <a:xfrm>
                <a:off x="1993651" y="1918130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1" name="Line 45"/>
              <p:cNvSpPr>
                <a:spLocks noChangeShapeType="1"/>
              </p:cNvSpPr>
              <p:nvPr/>
            </p:nvSpPr>
            <p:spPr bwMode="auto">
              <a:xfrm>
                <a:off x="1993651" y="2132501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2" name="Line 46"/>
              <p:cNvSpPr>
                <a:spLocks noChangeShapeType="1"/>
              </p:cNvSpPr>
              <p:nvPr/>
            </p:nvSpPr>
            <p:spPr bwMode="auto">
              <a:xfrm>
                <a:off x="1993651" y="2365843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3" name="Line 47"/>
              <p:cNvSpPr>
                <a:spLocks noChangeShapeType="1"/>
              </p:cNvSpPr>
              <p:nvPr/>
            </p:nvSpPr>
            <p:spPr bwMode="auto">
              <a:xfrm>
                <a:off x="1993651" y="2582110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4" name="Line 48"/>
              <p:cNvSpPr>
                <a:spLocks noChangeShapeType="1"/>
              </p:cNvSpPr>
              <p:nvPr/>
            </p:nvSpPr>
            <p:spPr bwMode="auto">
              <a:xfrm>
                <a:off x="1993651" y="2800275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5" name="Line 49"/>
              <p:cNvSpPr>
                <a:spLocks noChangeShapeType="1"/>
              </p:cNvSpPr>
              <p:nvPr/>
            </p:nvSpPr>
            <p:spPr bwMode="auto">
              <a:xfrm>
                <a:off x="1993651" y="3018440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6" name="Line 50"/>
              <p:cNvSpPr>
                <a:spLocks noChangeShapeType="1"/>
              </p:cNvSpPr>
              <p:nvPr/>
            </p:nvSpPr>
            <p:spPr bwMode="auto">
              <a:xfrm>
                <a:off x="1993651" y="3234708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7" name="Line 51"/>
              <p:cNvSpPr>
                <a:spLocks noChangeShapeType="1"/>
              </p:cNvSpPr>
              <p:nvPr/>
            </p:nvSpPr>
            <p:spPr bwMode="auto">
              <a:xfrm>
                <a:off x="1993651" y="3468050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8" name="Line 52"/>
              <p:cNvSpPr>
                <a:spLocks noChangeShapeType="1"/>
              </p:cNvSpPr>
              <p:nvPr/>
            </p:nvSpPr>
            <p:spPr bwMode="auto">
              <a:xfrm>
                <a:off x="1993651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9" name="Line 53"/>
              <p:cNvSpPr>
                <a:spLocks noChangeShapeType="1"/>
              </p:cNvSpPr>
              <p:nvPr/>
            </p:nvSpPr>
            <p:spPr bwMode="auto">
              <a:xfrm>
                <a:off x="1993651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</p:grpSp>
        <p:grpSp>
          <p:nvGrpSpPr>
            <p:cNvPr id="491" name="Group 490"/>
            <p:cNvGrpSpPr/>
            <p:nvPr/>
          </p:nvGrpSpPr>
          <p:grpSpPr>
            <a:xfrm>
              <a:off x="2003352" y="3684675"/>
              <a:ext cx="4232348" cy="71014"/>
              <a:chOff x="2003352" y="3684675"/>
              <a:chExt cx="4232348" cy="71014"/>
            </a:xfrm>
          </p:grpSpPr>
          <p:sp>
            <p:nvSpPr>
              <p:cNvPr id="20" name="Line 16"/>
              <p:cNvSpPr>
                <a:spLocks noChangeShapeType="1"/>
              </p:cNvSpPr>
              <p:nvPr/>
            </p:nvSpPr>
            <p:spPr bwMode="auto">
              <a:xfrm>
                <a:off x="2003352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" name="Line 17"/>
              <p:cNvSpPr>
                <a:spLocks noChangeShapeType="1"/>
              </p:cNvSpPr>
              <p:nvPr/>
            </p:nvSpPr>
            <p:spPr bwMode="auto">
              <a:xfrm>
                <a:off x="2128992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" name="Line 18"/>
              <p:cNvSpPr>
                <a:spLocks noChangeShapeType="1"/>
              </p:cNvSpPr>
              <p:nvPr/>
            </p:nvSpPr>
            <p:spPr bwMode="auto">
              <a:xfrm>
                <a:off x="294367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" name="Line 19"/>
              <p:cNvSpPr>
                <a:spLocks noChangeShapeType="1"/>
              </p:cNvSpPr>
              <p:nvPr/>
            </p:nvSpPr>
            <p:spPr bwMode="auto">
              <a:xfrm>
                <a:off x="324047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" name="Line 20"/>
              <p:cNvSpPr>
                <a:spLocks noChangeShapeType="1"/>
              </p:cNvSpPr>
              <p:nvPr/>
            </p:nvSpPr>
            <p:spPr bwMode="auto">
              <a:xfrm>
                <a:off x="354121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" name="Line 21"/>
              <p:cNvSpPr>
                <a:spLocks noChangeShapeType="1"/>
              </p:cNvSpPr>
              <p:nvPr/>
            </p:nvSpPr>
            <p:spPr bwMode="auto">
              <a:xfrm>
                <a:off x="383998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" name="Line 22"/>
              <p:cNvSpPr>
                <a:spLocks noChangeShapeType="1"/>
              </p:cNvSpPr>
              <p:nvPr/>
            </p:nvSpPr>
            <p:spPr bwMode="auto">
              <a:xfrm>
                <a:off x="413875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" name="Line 23"/>
              <p:cNvSpPr>
                <a:spLocks noChangeShapeType="1"/>
              </p:cNvSpPr>
              <p:nvPr/>
            </p:nvSpPr>
            <p:spPr bwMode="auto">
              <a:xfrm>
                <a:off x="4438481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473629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533383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>
                <a:off x="593137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" name="Line 39"/>
              <p:cNvSpPr>
                <a:spLocks noChangeShapeType="1"/>
              </p:cNvSpPr>
              <p:nvPr/>
            </p:nvSpPr>
            <p:spPr bwMode="auto">
              <a:xfrm>
                <a:off x="234613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" name="Line 41"/>
              <p:cNvSpPr>
                <a:spLocks noChangeShapeType="1"/>
              </p:cNvSpPr>
              <p:nvPr/>
            </p:nvSpPr>
            <p:spPr bwMode="auto">
              <a:xfrm>
                <a:off x="264490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56" name="Line 52"/>
              <p:cNvSpPr>
                <a:spLocks noChangeShapeType="1"/>
              </p:cNvSpPr>
              <p:nvPr/>
            </p:nvSpPr>
            <p:spPr bwMode="auto">
              <a:xfrm>
                <a:off x="623014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2" name="Line 203"/>
              <p:cNvSpPr>
                <a:spLocks noChangeShapeType="1"/>
              </p:cNvSpPr>
              <p:nvPr/>
            </p:nvSpPr>
            <p:spPr bwMode="auto">
              <a:xfrm>
                <a:off x="21336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3" name="Line 204"/>
              <p:cNvSpPr>
                <a:spLocks noChangeShapeType="1"/>
              </p:cNvSpPr>
              <p:nvPr/>
            </p:nvSpPr>
            <p:spPr bwMode="auto">
              <a:xfrm>
                <a:off x="29464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4" name="Line 205"/>
              <p:cNvSpPr>
                <a:spLocks noChangeShapeType="1"/>
              </p:cNvSpPr>
              <p:nvPr/>
            </p:nvSpPr>
            <p:spPr bwMode="auto">
              <a:xfrm>
                <a:off x="32385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5" name="Line 206"/>
              <p:cNvSpPr>
                <a:spLocks noChangeShapeType="1"/>
              </p:cNvSpPr>
              <p:nvPr/>
            </p:nvSpPr>
            <p:spPr bwMode="auto">
              <a:xfrm>
                <a:off x="38354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6" name="Line 207"/>
              <p:cNvSpPr>
                <a:spLocks noChangeShapeType="1"/>
              </p:cNvSpPr>
              <p:nvPr/>
            </p:nvSpPr>
            <p:spPr bwMode="auto">
              <a:xfrm>
                <a:off x="41402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7" name="Line 208"/>
              <p:cNvSpPr>
                <a:spLocks noChangeShapeType="1"/>
              </p:cNvSpPr>
              <p:nvPr/>
            </p:nvSpPr>
            <p:spPr bwMode="auto">
              <a:xfrm>
                <a:off x="44323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8" name="Line 209"/>
              <p:cNvSpPr>
                <a:spLocks noChangeShapeType="1"/>
              </p:cNvSpPr>
              <p:nvPr/>
            </p:nvSpPr>
            <p:spPr bwMode="auto">
              <a:xfrm>
                <a:off x="47371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79" name="Line 210"/>
              <p:cNvSpPr>
                <a:spLocks noChangeShapeType="1"/>
              </p:cNvSpPr>
              <p:nvPr/>
            </p:nvSpPr>
            <p:spPr bwMode="auto">
              <a:xfrm>
                <a:off x="50292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80" name="Line 211"/>
              <p:cNvSpPr>
                <a:spLocks noChangeShapeType="1"/>
              </p:cNvSpPr>
              <p:nvPr/>
            </p:nvSpPr>
            <p:spPr bwMode="auto">
              <a:xfrm>
                <a:off x="53340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81" name="Line 212"/>
              <p:cNvSpPr>
                <a:spLocks noChangeShapeType="1"/>
              </p:cNvSpPr>
              <p:nvPr/>
            </p:nvSpPr>
            <p:spPr bwMode="auto">
              <a:xfrm>
                <a:off x="59309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82" name="Line 213"/>
              <p:cNvSpPr>
                <a:spLocks noChangeShapeType="1"/>
              </p:cNvSpPr>
              <p:nvPr/>
            </p:nvSpPr>
            <p:spPr bwMode="auto">
              <a:xfrm>
                <a:off x="23495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83" name="Line 214"/>
              <p:cNvSpPr>
                <a:spLocks noChangeShapeType="1"/>
              </p:cNvSpPr>
              <p:nvPr/>
            </p:nvSpPr>
            <p:spPr bwMode="auto">
              <a:xfrm>
                <a:off x="26416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84" name="Line 215"/>
              <p:cNvSpPr>
                <a:spLocks noChangeShapeType="1"/>
              </p:cNvSpPr>
              <p:nvPr/>
            </p:nvSpPr>
            <p:spPr bwMode="auto">
              <a:xfrm>
                <a:off x="6235700" y="368807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25" name="Line 26"/>
              <p:cNvSpPr>
                <a:spLocks noChangeShapeType="1"/>
              </p:cNvSpPr>
              <p:nvPr/>
            </p:nvSpPr>
            <p:spPr bwMode="auto">
              <a:xfrm>
                <a:off x="562610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26" name="Line 26"/>
              <p:cNvSpPr>
                <a:spLocks noChangeShapeType="1"/>
              </p:cNvSpPr>
              <p:nvPr/>
            </p:nvSpPr>
            <p:spPr bwMode="auto">
              <a:xfrm>
                <a:off x="5029200" y="3684675"/>
                <a:ext cx="0" cy="71014"/>
              </a:xfrm>
              <a:prstGeom prst="line">
                <a:avLst/>
              </a:prstGeom>
              <a:noFill/>
              <a:ln w="12700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12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0" name="Line 54"/>
              <p:cNvSpPr>
                <a:spLocks noChangeShapeType="1"/>
              </p:cNvSpPr>
              <p:nvPr/>
            </p:nvSpPr>
            <p:spPr bwMode="auto">
              <a:xfrm>
                <a:off x="2096802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1" name="Line 55"/>
              <p:cNvSpPr>
                <a:spLocks noChangeShapeType="1"/>
              </p:cNvSpPr>
              <p:nvPr/>
            </p:nvSpPr>
            <p:spPr bwMode="auto">
              <a:xfrm>
                <a:off x="2290211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2" name="Line 56"/>
              <p:cNvSpPr>
                <a:spLocks noChangeShapeType="1"/>
              </p:cNvSpPr>
              <p:nvPr/>
            </p:nvSpPr>
            <p:spPr bwMode="auto">
              <a:xfrm>
                <a:off x="2592297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3" name="Line 57"/>
              <p:cNvSpPr>
                <a:spLocks noChangeShapeType="1"/>
              </p:cNvSpPr>
              <p:nvPr/>
            </p:nvSpPr>
            <p:spPr bwMode="auto">
              <a:xfrm>
                <a:off x="2898067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4" name="Line 58"/>
              <p:cNvSpPr>
                <a:spLocks noChangeShapeType="1"/>
              </p:cNvSpPr>
              <p:nvPr/>
            </p:nvSpPr>
            <p:spPr bwMode="auto">
              <a:xfrm>
                <a:off x="3201995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5" name="Line 59"/>
              <p:cNvSpPr>
                <a:spLocks noChangeShapeType="1"/>
              </p:cNvSpPr>
              <p:nvPr/>
            </p:nvSpPr>
            <p:spPr bwMode="auto">
              <a:xfrm>
                <a:off x="3504081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6" name="Line 60"/>
              <p:cNvSpPr>
                <a:spLocks noChangeShapeType="1"/>
              </p:cNvSpPr>
              <p:nvPr/>
            </p:nvSpPr>
            <p:spPr bwMode="auto">
              <a:xfrm>
                <a:off x="3808009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7" name="Line 61"/>
              <p:cNvSpPr>
                <a:spLocks noChangeShapeType="1"/>
              </p:cNvSpPr>
              <p:nvPr/>
            </p:nvSpPr>
            <p:spPr bwMode="auto">
              <a:xfrm>
                <a:off x="4113779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8" name="Line 62"/>
              <p:cNvSpPr>
                <a:spLocks noChangeShapeType="1"/>
              </p:cNvSpPr>
              <p:nvPr/>
            </p:nvSpPr>
            <p:spPr bwMode="auto">
              <a:xfrm>
                <a:off x="4419548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99" name="Line 63"/>
              <p:cNvSpPr>
                <a:spLocks noChangeShapeType="1"/>
              </p:cNvSpPr>
              <p:nvPr/>
            </p:nvSpPr>
            <p:spPr bwMode="auto">
              <a:xfrm>
                <a:off x="4714266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0" name="Line 64"/>
              <p:cNvSpPr>
                <a:spLocks noChangeShapeType="1"/>
              </p:cNvSpPr>
              <p:nvPr/>
            </p:nvSpPr>
            <p:spPr bwMode="auto">
              <a:xfrm>
                <a:off x="5016352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1" name="Line 65"/>
              <p:cNvSpPr>
                <a:spLocks noChangeShapeType="1"/>
              </p:cNvSpPr>
              <p:nvPr/>
            </p:nvSpPr>
            <p:spPr bwMode="auto">
              <a:xfrm>
                <a:off x="5318438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2" name="Line 66"/>
              <p:cNvSpPr>
                <a:spLocks noChangeShapeType="1"/>
              </p:cNvSpPr>
              <p:nvPr/>
            </p:nvSpPr>
            <p:spPr bwMode="auto">
              <a:xfrm>
                <a:off x="5622366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3" name="Line 67"/>
              <p:cNvSpPr>
                <a:spLocks noChangeShapeType="1"/>
              </p:cNvSpPr>
              <p:nvPr/>
            </p:nvSpPr>
            <p:spPr bwMode="auto">
              <a:xfrm>
                <a:off x="5924452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4" name="Line 68"/>
              <p:cNvSpPr>
                <a:spLocks noChangeShapeType="1"/>
              </p:cNvSpPr>
              <p:nvPr/>
            </p:nvSpPr>
            <p:spPr bwMode="auto">
              <a:xfrm>
                <a:off x="6228380" y="3690009"/>
                <a:ext cx="0" cy="0"/>
              </a:xfrm>
              <a:prstGeom prst="line">
                <a:avLst/>
              </a:prstGeom>
              <a:noFill/>
              <a:ln w="11113" cap="flat">
                <a:solidFill>
                  <a:schemeClr val="bg1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</p:grpSp>
      </p:grpSp>
      <p:grpSp>
        <p:nvGrpSpPr>
          <p:cNvPr id="496" name="Group 495"/>
          <p:cNvGrpSpPr/>
          <p:nvPr/>
        </p:nvGrpSpPr>
        <p:grpSpPr>
          <a:xfrm>
            <a:off x="2047775" y="2216479"/>
            <a:ext cx="7268856" cy="1742791"/>
            <a:chOff x="1999177" y="1453344"/>
            <a:chExt cx="4374720" cy="1307093"/>
          </a:xfrm>
        </p:grpSpPr>
        <p:sp>
          <p:nvSpPr>
            <p:cNvPr id="305" name="Freeform 69"/>
            <p:cNvSpPr>
              <a:spLocks/>
            </p:cNvSpPr>
            <p:nvPr/>
          </p:nvSpPr>
          <p:spPr bwMode="auto">
            <a:xfrm>
              <a:off x="1999177" y="1485594"/>
              <a:ext cx="4374720" cy="1242592"/>
            </a:xfrm>
            <a:custGeom>
              <a:avLst/>
              <a:gdLst>
                <a:gd name="T0" fmla="*/ 1696 w 2375"/>
                <a:gd name="T1" fmla="*/ 642 h 655"/>
                <a:gd name="T2" fmla="*/ 1607 w 2375"/>
                <a:gd name="T3" fmla="*/ 628 h 655"/>
                <a:gd name="T4" fmla="*/ 1600 w 2375"/>
                <a:gd name="T5" fmla="*/ 592 h 655"/>
                <a:gd name="T6" fmla="*/ 1569 w 2375"/>
                <a:gd name="T7" fmla="*/ 584 h 655"/>
                <a:gd name="T8" fmla="*/ 1513 w 2375"/>
                <a:gd name="T9" fmla="*/ 565 h 655"/>
                <a:gd name="T10" fmla="*/ 1477 w 2375"/>
                <a:gd name="T11" fmla="*/ 554 h 655"/>
                <a:gd name="T12" fmla="*/ 1415 w 2375"/>
                <a:gd name="T13" fmla="*/ 522 h 655"/>
                <a:gd name="T14" fmla="*/ 1271 w 2375"/>
                <a:gd name="T15" fmla="*/ 517 h 655"/>
                <a:gd name="T16" fmla="*/ 1259 w 2375"/>
                <a:gd name="T17" fmla="*/ 501 h 655"/>
                <a:gd name="T18" fmla="*/ 1203 w 2375"/>
                <a:gd name="T19" fmla="*/ 496 h 655"/>
                <a:gd name="T20" fmla="*/ 1157 w 2375"/>
                <a:gd name="T21" fmla="*/ 474 h 655"/>
                <a:gd name="T22" fmla="*/ 1133 w 2375"/>
                <a:gd name="T23" fmla="*/ 466 h 655"/>
                <a:gd name="T24" fmla="*/ 1109 w 2375"/>
                <a:gd name="T25" fmla="*/ 442 h 655"/>
                <a:gd name="T26" fmla="*/ 999 w 2375"/>
                <a:gd name="T27" fmla="*/ 435 h 655"/>
                <a:gd name="T28" fmla="*/ 973 w 2375"/>
                <a:gd name="T29" fmla="*/ 425 h 655"/>
                <a:gd name="T30" fmla="*/ 960 w 2375"/>
                <a:gd name="T31" fmla="*/ 416 h 655"/>
                <a:gd name="T32" fmla="*/ 948 w 2375"/>
                <a:gd name="T33" fmla="*/ 404 h 655"/>
                <a:gd name="T34" fmla="*/ 922 w 2375"/>
                <a:gd name="T35" fmla="*/ 395 h 655"/>
                <a:gd name="T36" fmla="*/ 891 w 2375"/>
                <a:gd name="T37" fmla="*/ 377 h 655"/>
                <a:gd name="T38" fmla="*/ 821 w 2375"/>
                <a:gd name="T39" fmla="*/ 365 h 655"/>
                <a:gd name="T40" fmla="*/ 814 w 2375"/>
                <a:gd name="T41" fmla="*/ 353 h 655"/>
                <a:gd name="T42" fmla="*/ 805 w 2375"/>
                <a:gd name="T43" fmla="*/ 349 h 655"/>
                <a:gd name="T44" fmla="*/ 793 w 2375"/>
                <a:gd name="T45" fmla="*/ 336 h 655"/>
                <a:gd name="T46" fmla="*/ 781 w 2375"/>
                <a:gd name="T47" fmla="*/ 327 h 655"/>
                <a:gd name="T48" fmla="*/ 766 w 2375"/>
                <a:gd name="T49" fmla="*/ 315 h 655"/>
                <a:gd name="T50" fmla="*/ 696 w 2375"/>
                <a:gd name="T51" fmla="*/ 296 h 655"/>
                <a:gd name="T52" fmla="*/ 691 w 2375"/>
                <a:gd name="T53" fmla="*/ 288 h 655"/>
                <a:gd name="T54" fmla="*/ 639 w 2375"/>
                <a:gd name="T55" fmla="*/ 284 h 655"/>
                <a:gd name="T56" fmla="*/ 608 w 2375"/>
                <a:gd name="T57" fmla="*/ 271 h 655"/>
                <a:gd name="T58" fmla="*/ 535 w 2375"/>
                <a:gd name="T59" fmla="*/ 262 h 655"/>
                <a:gd name="T60" fmla="*/ 482 w 2375"/>
                <a:gd name="T61" fmla="*/ 250 h 655"/>
                <a:gd name="T62" fmla="*/ 468 w 2375"/>
                <a:gd name="T63" fmla="*/ 243 h 655"/>
                <a:gd name="T64" fmla="*/ 463 w 2375"/>
                <a:gd name="T65" fmla="*/ 233 h 655"/>
                <a:gd name="T66" fmla="*/ 452 w 2375"/>
                <a:gd name="T67" fmla="*/ 230 h 655"/>
                <a:gd name="T68" fmla="*/ 446 w 2375"/>
                <a:gd name="T69" fmla="*/ 212 h 655"/>
                <a:gd name="T70" fmla="*/ 435 w 2375"/>
                <a:gd name="T71" fmla="*/ 207 h 655"/>
                <a:gd name="T72" fmla="*/ 401 w 2375"/>
                <a:gd name="T73" fmla="*/ 194 h 655"/>
                <a:gd name="T74" fmla="*/ 382 w 2375"/>
                <a:gd name="T75" fmla="*/ 189 h 655"/>
                <a:gd name="T76" fmla="*/ 363 w 2375"/>
                <a:gd name="T77" fmla="*/ 183 h 655"/>
                <a:gd name="T78" fmla="*/ 350 w 2375"/>
                <a:gd name="T79" fmla="*/ 168 h 655"/>
                <a:gd name="T80" fmla="*/ 305 w 2375"/>
                <a:gd name="T81" fmla="*/ 163 h 655"/>
                <a:gd name="T82" fmla="*/ 300 w 2375"/>
                <a:gd name="T83" fmla="*/ 144 h 655"/>
                <a:gd name="T84" fmla="*/ 288 w 2375"/>
                <a:gd name="T85" fmla="*/ 139 h 655"/>
                <a:gd name="T86" fmla="*/ 243 w 2375"/>
                <a:gd name="T87" fmla="*/ 117 h 655"/>
                <a:gd name="T88" fmla="*/ 209 w 2375"/>
                <a:gd name="T89" fmla="*/ 112 h 655"/>
                <a:gd name="T90" fmla="*/ 207 w 2375"/>
                <a:gd name="T91" fmla="*/ 100 h 655"/>
                <a:gd name="T92" fmla="*/ 194 w 2375"/>
                <a:gd name="T93" fmla="*/ 94 h 655"/>
                <a:gd name="T94" fmla="*/ 185 w 2375"/>
                <a:gd name="T95" fmla="*/ 81 h 655"/>
                <a:gd name="T96" fmla="*/ 166 w 2375"/>
                <a:gd name="T97" fmla="*/ 72 h 655"/>
                <a:gd name="T98" fmla="*/ 159 w 2375"/>
                <a:gd name="T99" fmla="*/ 55 h 655"/>
                <a:gd name="T100" fmla="*/ 125 w 2375"/>
                <a:gd name="T101" fmla="*/ 52 h 655"/>
                <a:gd name="T102" fmla="*/ 120 w 2375"/>
                <a:gd name="T103" fmla="*/ 38 h 655"/>
                <a:gd name="T104" fmla="*/ 81 w 2375"/>
                <a:gd name="T105" fmla="*/ 31 h 655"/>
                <a:gd name="T106" fmla="*/ 76 w 2375"/>
                <a:gd name="T107" fmla="*/ 19 h 655"/>
                <a:gd name="T108" fmla="*/ 58 w 2375"/>
                <a:gd name="T109" fmla="*/ 12 h 655"/>
                <a:gd name="T110" fmla="*/ 52 w 2375"/>
                <a:gd name="T111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375" h="655">
                  <a:moveTo>
                    <a:pt x="2375" y="655"/>
                  </a:moveTo>
                  <a:lnTo>
                    <a:pt x="1696" y="655"/>
                  </a:lnTo>
                  <a:lnTo>
                    <a:pt x="1696" y="642"/>
                  </a:lnTo>
                  <a:lnTo>
                    <a:pt x="1689" y="642"/>
                  </a:lnTo>
                  <a:lnTo>
                    <a:pt x="1689" y="628"/>
                  </a:lnTo>
                  <a:lnTo>
                    <a:pt x="1607" y="628"/>
                  </a:lnTo>
                  <a:lnTo>
                    <a:pt x="1607" y="611"/>
                  </a:lnTo>
                  <a:lnTo>
                    <a:pt x="1600" y="611"/>
                  </a:lnTo>
                  <a:lnTo>
                    <a:pt x="1600" y="592"/>
                  </a:lnTo>
                  <a:lnTo>
                    <a:pt x="1590" y="592"/>
                  </a:lnTo>
                  <a:lnTo>
                    <a:pt x="1590" y="584"/>
                  </a:lnTo>
                  <a:lnTo>
                    <a:pt x="1569" y="584"/>
                  </a:lnTo>
                  <a:lnTo>
                    <a:pt x="1569" y="573"/>
                  </a:lnTo>
                  <a:lnTo>
                    <a:pt x="1513" y="573"/>
                  </a:lnTo>
                  <a:lnTo>
                    <a:pt x="1513" y="565"/>
                  </a:lnTo>
                  <a:lnTo>
                    <a:pt x="1487" y="565"/>
                  </a:lnTo>
                  <a:lnTo>
                    <a:pt x="1487" y="554"/>
                  </a:lnTo>
                  <a:lnTo>
                    <a:pt x="1477" y="554"/>
                  </a:lnTo>
                  <a:lnTo>
                    <a:pt x="1477" y="537"/>
                  </a:lnTo>
                  <a:lnTo>
                    <a:pt x="1415" y="537"/>
                  </a:lnTo>
                  <a:lnTo>
                    <a:pt x="1415" y="522"/>
                  </a:lnTo>
                  <a:lnTo>
                    <a:pt x="1318" y="522"/>
                  </a:lnTo>
                  <a:lnTo>
                    <a:pt x="1318" y="517"/>
                  </a:lnTo>
                  <a:lnTo>
                    <a:pt x="1271" y="517"/>
                  </a:lnTo>
                  <a:lnTo>
                    <a:pt x="1271" y="512"/>
                  </a:lnTo>
                  <a:lnTo>
                    <a:pt x="1259" y="512"/>
                  </a:lnTo>
                  <a:lnTo>
                    <a:pt x="1259" y="501"/>
                  </a:lnTo>
                  <a:lnTo>
                    <a:pt x="1251" y="501"/>
                  </a:lnTo>
                  <a:lnTo>
                    <a:pt x="1251" y="496"/>
                  </a:lnTo>
                  <a:lnTo>
                    <a:pt x="1203" y="496"/>
                  </a:lnTo>
                  <a:lnTo>
                    <a:pt x="1203" y="490"/>
                  </a:lnTo>
                  <a:lnTo>
                    <a:pt x="1157" y="490"/>
                  </a:lnTo>
                  <a:lnTo>
                    <a:pt x="1157" y="474"/>
                  </a:lnTo>
                  <a:lnTo>
                    <a:pt x="1148" y="474"/>
                  </a:lnTo>
                  <a:lnTo>
                    <a:pt x="1148" y="466"/>
                  </a:lnTo>
                  <a:lnTo>
                    <a:pt x="1133" y="466"/>
                  </a:lnTo>
                  <a:lnTo>
                    <a:pt x="1133" y="457"/>
                  </a:lnTo>
                  <a:lnTo>
                    <a:pt x="1109" y="457"/>
                  </a:lnTo>
                  <a:lnTo>
                    <a:pt x="1109" y="442"/>
                  </a:lnTo>
                  <a:lnTo>
                    <a:pt x="1021" y="442"/>
                  </a:lnTo>
                  <a:lnTo>
                    <a:pt x="1021" y="435"/>
                  </a:lnTo>
                  <a:lnTo>
                    <a:pt x="999" y="435"/>
                  </a:lnTo>
                  <a:lnTo>
                    <a:pt x="999" y="430"/>
                  </a:lnTo>
                  <a:lnTo>
                    <a:pt x="973" y="430"/>
                  </a:lnTo>
                  <a:lnTo>
                    <a:pt x="973" y="425"/>
                  </a:lnTo>
                  <a:lnTo>
                    <a:pt x="968" y="425"/>
                  </a:lnTo>
                  <a:lnTo>
                    <a:pt x="968" y="416"/>
                  </a:lnTo>
                  <a:lnTo>
                    <a:pt x="960" y="416"/>
                  </a:lnTo>
                  <a:lnTo>
                    <a:pt x="960" y="411"/>
                  </a:lnTo>
                  <a:lnTo>
                    <a:pt x="948" y="411"/>
                  </a:lnTo>
                  <a:lnTo>
                    <a:pt x="948" y="404"/>
                  </a:lnTo>
                  <a:lnTo>
                    <a:pt x="941" y="404"/>
                  </a:lnTo>
                  <a:lnTo>
                    <a:pt x="941" y="395"/>
                  </a:lnTo>
                  <a:lnTo>
                    <a:pt x="922" y="395"/>
                  </a:lnTo>
                  <a:lnTo>
                    <a:pt x="922" y="390"/>
                  </a:lnTo>
                  <a:lnTo>
                    <a:pt x="891" y="390"/>
                  </a:lnTo>
                  <a:lnTo>
                    <a:pt x="891" y="377"/>
                  </a:lnTo>
                  <a:lnTo>
                    <a:pt x="846" y="377"/>
                  </a:lnTo>
                  <a:lnTo>
                    <a:pt x="846" y="365"/>
                  </a:lnTo>
                  <a:lnTo>
                    <a:pt x="821" y="365"/>
                  </a:lnTo>
                  <a:lnTo>
                    <a:pt x="821" y="360"/>
                  </a:lnTo>
                  <a:lnTo>
                    <a:pt x="814" y="360"/>
                  </a:lnTo>
                  <a:lnTo>
                    <a:pt x="814" y="353"/>
                  </a:lnTo>
                  <a:lnTo>
                    <a:pt x="809" y="353"/>
                  </a:lnTo>
                  <a:lnTo>
                    <a:pt x="809" y="349"/>
                  </a:lnTo>
                  <a:lnTo>
                    <a:pt x="805" y="349"/>
                  </a:lnTo>
                  <a:lnTo>
                    <a:pt x="805" y="341"/>
                  </a:lnTo>
                  <a:lnTo>
                    <a:pt x="793" y="341"/>
                  </a:lnTo>
                  <a:lnTo>
                    <a:pt x="793" y="336"/>
                  </a:lnTo>
                  <a:lnTo>
                    <a:pt x="788" y="336"/>
                  </a:lnTo>
                  <a:lnTo>
                    <a:pt x="788" y="327"/>
                  </a:lnTo>
                  <a:lnTo>
                    <a:pt x="781" y="327"/>
                  </a:lnTo>
                  <a:lnTo>
                    <a:pt x="781" y="324"/>
                  </a:lnTo>
                  <a:lnTo>
                    <a:pt x="766" y="324"/>
                  </a:lnTo>
                  <a:lnTo>
                    <a:pt x="766" y="315"/>
                  </a:lnTo>
                  <a:lnTo>
                    <a:pt x="708" y="315"/>
                  </a:lnTo>
                  <a:lnTo>
                    <a:pt x="708" y="296"/>
                  </a:lnTo>
                  <a:lnTo>
                    <a:pt x="696" y="296"/>
                  </a:lnTo>
                  <a:lnTo>
                    <a:pt x="696" y="293"/>
                  </a:lnTo>
                  <a:lnTo>
                    <a:pt x="691" y="293"/>
                  </a:lnTo>
                  <a:lnTo>
                    <a:pt x="691" y="288"/>
                  </a:lnTo>
                  <a:lnTo>
                    <a:pt x="682" y="288"/>
                  </a:lnTo>
                  <a:lnTo>
                    <a:pt x="682" y="284"/>
                  </a:lnTo>
                  <a:lnTo>
                    <a:pt x="639" y="284"/>
                  </a:lnTo>
                  <a:lnTo>
                    <a:pt x="639" y="277"/>
                  </a:lnTo>
                  <a:lnTo>
                    <a:pt x="608" y="277"/>
                  </a:lnTo>
                  <a:lnTo>
                    <a:pt x="608" y="271"/>
                  </a:lnTo>
                  <a:lnTo>
                    <a:pt x="545" y="271"/>
                  </a:lnTo>
                  <a:lnTo>
                    <a:pt x="545" y="262"/>
                  </a:lnTo>
                  <a:lnTo>
                    <a:pt x="535" y="262"/>
                  </a:lnTo>
                  <a:lnTo>
                    <a:pt x="535" y="254"/>
                  </a:lnTo>
                  <a:lnTo>
                    <a:pt x="482" y="254"/>
                  </a:lnTo>
                  <a:lnTo>
                    <a:pt x="482" y="250"/>
                  </a:lnTo>
                  <a:lnTo>
                    <a:pt x="475" y="250"/>
                  </a:lnTo>
                  <a:lnTo>
                    <a:pt x="475" y="243"/>
                  </a:lnTo>
                  <a:lnTo>
                    <a:pt x="468" y="243"/>
                  </a:lnTo>
                  <a:lnTo>
                    <a:pt x="468" y="238"/>
                  </a:lnTo>
                  <a:lnTo>
                    <a:pt x="463" y="238"/>
                  </a:lnTo>
                  <a:lnTo>
                    <a:pt x="463" y="233"/>
                  </a:lnTo>
                  <a:lnTo>
                    <a:pt x="458" y="233"/>
                  </a:lnTo>
                  <a:lnTo>
                    <a:pt x="458" y="230"/>
                  </a:lnTo>
                  <a:lnTo>
                    <a:pt x="452" y="230"/>
                  </a:lnTo>
                  <a:lnTo>
                    <a:pt x="452" y="223"/>
                  </a:lnTo>
                  <a:lnTo>
                    <a:pt x="446" y="223"/>
                  </a:lnTo>
                  <a:lnTo>
                    <a:pt x="446" y="212"/>
                  </a:lnTo>
                  <a:lnTo>
                    <a:pt x="440" y="212"/>
                  </a:lnTo>
                  <a:lnTo>
                    <a:pt x="440" y="207"/>
                  </a:lnTo>
                  <a:lnTo>
                    <a:pt x="435" y="207"/>
                  </a:lnTo>
                  <a:lnTo>
                    <a:pt x="435" y="201"/>
                  </a:lnTo>
                  <a:lnTo>
                    <a:pt x="401" y="201"/>
                  </a:lnTo>
                  <a:lnTo>
                    <a:pt x="401" y="194"/>
                  </a:lnTo>
                  <a:lnTo>
                    <a:pt x="392" y="194"/>
                  </a:lnTo>
                  <a:lnTo>
                    <a:pt x="392" y="189"/>
                  </a:lnTo>
                  <a:lnTo>
                    <a:pt x="382" y="189"/>
                  </a:lnTo>
                  <a:lnTo>
                    <a:pt x="372" y="189"/>
                  </a:lnTo>
                  <a:lnTo>
                    <a:pt x="372" y="183"/>
                  </a:lnTo>
                  <a:lnTo>
                    <a:pt x="363" y="183"/>
                  </a:lnTo>
                  <a:lnTo>
                    <a:pt x="363" y="175"/>
                  </a:lnTo>
                  <a:lnTo>
                    <a:pt x="350" y="175"/>
                  </a:lnTo>
                  <a:lnTo>
                    <a:pt x="350" y="168"/>
                  </a:lnTo>
                  <a:lnTo>
                    <a:pt x="339" y="168"/>
                  </a:lnTo>
                  <a:lnTo>
                    <a:pt x="339" y="163"/>
                  </a:lnTo>
                  <a:lnTo>
                    <a:pt x="305" y="163"/>
                  </a:lnTo>
                  <a:lnTo>
                    <a:pt x="305" y="148"/>
                  </a:lnTo>
                  <a:lnTo>
                    <a:pt x="300" y="148"/>
                  </a:lnTo>
                  <a:lnTo>
                    <a:pt x="300" y="144"/>
                  </a:lnTo>
                  <a:lnTo>
                    <a:pt x="295" y="144"/>
                  </a:lnTo>
                  <a:lnTo>
                    <a:pt x="295" y="139"/>
                  </a:lnTo>
                  <a:lnTo>
                    <a:pt x="288" y="139"/>
                  </a:lnTo>
                  <a:lnTo>
                    <a:pt x="288" y="136"/>
                  </a:lnTo>
                  <a:lnTo>
                    <a:pt x="243" y="136"/>
                  </a:lnTo>
                  <a:lnTo>
                    <a:pt x="243" y="117"/>
                  </a:lnTo>
                  <a:lnTo>
                    <a:pt x="214" y="117"/>
                  </a:lnTo>
                  <a:lnTo>
                    <a:pt x="214" y="112"/>
                  </a:lnTo>
                  <a:lnTo>
                    <a:pt x="209" y="112"/>
                  </a:lnTo>
                  <a:lnTo>
                    <a:pt x="209" y="105"/>
                  </a:lnTo>
                  <a:lnTo>
                    <a:pt x="207" y="105"/>
                  </a:lnTo>
                  <a:lnTo>
                    <a:pt x="207" y="100"/>
                  </a:lnTo>
                  <a:lnTo>
                    <a:pt x="201" y="100"/>
                  </a:lnTo>
                  <a:lnTo>
                    <a:pt x="201" y="94"/>
                  </a:lnTo>
                  <a:lnTo>
                    <a:pt x="194" y="94"/>
                  </a:lnTo>
                  <a:lnTo>
                    <a:pt x="194" y="86"/>
                  </a:lnTo>
                  <a:lnTo>
                    <a:pt x="185" y="86"/>
                  </a:lnTo>
                  <a:lnTo>
                    <a:pt x="185" y="81"/>
                  </a:lnTo>
                  <a:lnTo>
                    <a:pt x="180" y="81"/>
                  </a:lnTo>
                  <a:lnTo>
                    <a:pt x="180" y="72"/>
                  </a:lnTo>
                  <a:lnTo>
                    <a:pt x="166" y="72"/>
                  </a:lnTo>
                  <a:lnTo>
                    <a:pt x="166" y="65"/>
                  </a:lnTo>
                  <a:lnTo>
                    <a:pt x="159" y="65"/>
                  </a:lnTo>
                  <a:lnTo>
                    <a:pt x="159" y="55"/>
                  </a:lnTo>
                  <a:lnTo>
                    <a:pt x="147" y="55"/>
                  </a:lnTo>
                  <a:lnTo>
                    <a:pt x="147" y="52"/>
                  </a:lnTo>
                  <a:lnTo>
                    <a:pt x="125" y="52"/>
                  </a:lnTo>
                  <a:lnTo>
                    <a:pt x="125" y="45"/>
                  </a:lnTo>
                  <a:lnTo>
                    <a:pt x="120" y="45"/>
                  </a:lnTo>
                  <a:lnTo>
                    <a:pt x="120" y="38"/>
                  </a:lnTo>
                  <a:lnTo>
                    <a:pt x="86" y="38"/>
                  </a:lnTo>
                  <a:lnTo>
                    <a:pt x="86" y="31"/>
                  </a:lnTo>
                  <a:lnTo>
                    <a:pt x="81" y="31"/>
                  </a:lnTo>
                  <a:lnTo>
                    <a:pt x="81" y="26"/>
                  </a:lnTo>
                  <a:lnTo>
                    <a:pt x="76" y="26"/>
                  </a:lnTo>
                  <a:lnTo>
                    <a:pt x="76" y="19"/>
                  </a:lnTo>
                  <a:lnTo>
                    <a:pt x="69" y="19"/>
                  </a:lnTo>
                  <a:lnTo>
                    <a:pt x="69" y="12"/>
                  </a:lnTo>
                  <a:lnTo>
                    <a:pt x="58" y="12"/>
                  </a:lnTo>
                  <a:lnTo>
                    <a:pt x="58" y="6"/>
                  </a:lnTo>
                  <a:lnTo>
                    <a:pt x="52" y="6"/>
                  </a:lnTo>
                  <a:lnTo>
                    <a:pt x="52" y="0"/>
                  </a:lnTo>
                  <a:lnTo>
                    <a:pt x="0" y="0"/>
                  </a:lnTo>
                </a:path>
              </a:pathLst>
            </a:custGeom>
            <a:noFill/>
            <a:ln w="19050" cap="flat">
              <a:solidFill>
                <a:srgbClr val="E5A23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dirty="0">
                <a:solidFill>
                  <a:schemeClr val="bg1"/>
                </a:solidFill>
                <a:latin typeface="Arial"/>
              </a:endParaRPr>
            </a:p>
          </p:txBody>
        </p:sp>
        <p:grpSp>
          <p:nvGrpSpPr>
            <p:cNvPr id="493" name="Group 492"/>
            <p:cNvGrpSpPr/>
            <p:nvPr/>
          </p:nvGrpSpPr>
          <p:grpSpPr>
            <a:xfrm>
              <a:off x="2006545" y="1453344"/>
              <a:ext cx="4363669" cy="1307093"/>
              <a:chOff x="2006545" y="1453344"/>
              <a:chExt cx="4363669" cy="1307093"/>
            </a:xfrm>
          </p:grpSpPr>
          <p:sp>
            <p:nvSpPr>
              <p:cNvPr id="306" name="Freeform 70"/>
              <p:cNvSpPr>
                <a:spLocks noEditPoints="1"/>
              </p:cNvSpPr>
              <p:nvPr/>
            </p:nvSpPr>
            <p:spPr bwMode="auto">
              <a:xfrm>
                <a:off x="6309428" y="2694039"/>
                <a:ext cx="60786" cy="66398"/>
              </a:xfrm>
              <a:custGeom>
                <a:avLst/>
                <a:gdLst>
                  <a:gd name="T0" fmla="*/ 18 w 33"/>
                  <a:gd name="T1" fmla="*/ 0 h 35"/>
                  <a:gd name="T2" fmla="*/ 18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8" y="0"/>
                    </a:moveTo>
                    <a:lnTo>
                      <a:pt x="18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7" name="Freeform 71"/>
              <p:cNvSpPr>
                <a:spLocks noEditPoints="1"/>
              </p:cNvSpPr>
              <p:nvPr/>
            </p:nvSpPr>
            <p:spPr bwMode="auto">
              <a:xfrm>
                <a:off x="6099441" y="2694039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8" name="Freeform 72"/>
              <p:cNvSpPr>
                <a:spLocks noEditPoints="1"/>
              </p:cNvSpPr>
              <p:nvPr/>
            </p:nvSpPr>
            <p:spPr bwMode="auto">
              <a:xfrm>
                <a:off x="5959450" y="2694039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09" name="Freeform 73"/>
              <p:cNvSpPr>
                <a:spLocks noEditPoints="1"/>
              </p:cNvSpPr>
              <p:nvPr/>
            </p:nvSpPr>
            <p:spPr bwMode="auto">
              <a:xfrm>
                <a:off x="5839721" y="2694039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0" name="Freeform 74"/>
              <p:cNvSpPr>
                <a:spLocks noEditPoints="1"/>
              </p:cNvSpPr>
              <p:nvPr/>
            </p:nvSpPr>
            <p:spPr bwMode="auto">
              <a:xfrm>
                <a:off x="5817617" y="2694039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1" name="Freeform 75"/>
              <p:cNvSpPr>
                <a:spLocks noEditPoints="1"/>
              </p:cNvSpPr>
              <p:nvPr/>
            </p:nvSpPr>
            <p:spPr bwMode="auto">
              <a:xfrm>
                <a:off x="5738411" y="2694039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2" name="Freeform 76"/>
              <p:cNvSpPr>
                <a:spLocks noEditPoints="1"/>
              </p:cNvSpPr>
              <p:nvPr/>
            </p:nvSpPr>
            <p:spPr bwMode="auto">
              <a:xfrm>
                <a:off x="5714466" y="2694039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3" name="Freeform 77"/>
              <p:cNvSpPr>
                <a:spLocks noEditPoints="1"/>
              </p:cNvSpPr>
              <p:nvPr/>
            </p:nvSpPr>
            <p:spPr bwMode="auto">
              <a:xfrm>
                <a:off x="5648154" y="2694039"/>
                <a:ext cx="55260" cy="66398"/>
              </a:xfrm>
              <a:custGeom>
                <a:avLst/>
                <a:gdLst>
                  <a:gd name="T0" fmla="*/ 15 w 30"/>
                  <a:gd name="T1" fmla="*/ 0 h 35"/>
                  <a:gd name="T2" fmla="*/ 15 w 30"/>
                  <a:gd name="T3" fmla="*/ 35 h 35"/>
                  <a:gd name="T4" fmla="*/ 30 w 30"/>
                  <a:gd name="T5" fmla="*/ 18 h 35"/>
                  <a:gd name="T6" fmla="*/ 0 w 30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0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4" name="Freeform 78"/>
              <p:cNvSpPr>
                <a:spLocks noEditPoints="1"/>
              </p:cNvSpPr>
              <p:nvPr/>
            </p:nvSpPr>
            <p:spPr bwMode="auto">
              <a:xfrm>
                <a:off x="5637102" y="2694039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5" name="Freeform 79"/>
              <p:cNvSpPr>
                <a:spLocks noEditPoints="1"/>
              </p:cNvSpPr>
              <p:nvPr/>
            </p:nvSpPr>
            <p:spPr bwMode="auto">
              <a:xfrm>
                <a:off x="5627892" y="2694039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6" name="Freeform 80"/>
              <p:cNvSpPr>
                <a:spLocks noEditPoints="1"/>
              </p:cNvSpPr>
              <p:nvPr/>
            </p:nvSpPr>
            <p:spPr bwMode="auto">
              <a:xfrm>
                <a:off x="5622366" y="2694039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7" name="Freeform 81"/>
              <p:cNvSpPr>
                <a:spLocks noEditPoints="1"/>
              </p:cNvSpPr>
              <p:nvPr/>
            </p:nvSpPr>
            <p:spPr bwMode="auto">
              <a:xfrm>
                <a:off x="5552371" y="2694039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8" name="Freeform 82"/>
              <p:cNvSpPr>
                <a:spLocks noEditPoints="1"/>
              </p:cNvSpPr>
              <p:nvPr/>
            </p:nvSpPr>
            <p:spPr bwMode="auto">
              <a:xfrm>
                <a:off x="5530267" y="2694039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19" name="Freeform 83"/>
              <p:cNvSpPr>
                <a:spLocks noEditPoints="1"/>
              </p:cNvSpPr>
              <p:nvPr/>
            </p:nvSpPr>
            <p:spPr bwMode="auto">
              <a:xfrm>
                <a:off x="5508163" y="2694039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0" name="Freeform 84"/>
              <p:cNvSpPr>
                <a:spLocks noEditPoints="1"/>
              </p:cNvSpPr>
              <p:nvPr/>
            </p:nvSpPr>
            <p:spPr bwMode="auto">
              <a:xfrm>
                <a:off x="5498953" y="2694039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1" name="Freeform 85"/>
              <p:cNvSpPr>
                <a:spLocks noEditPoints="1"/>
              </p:cNvSpPr>
              <p:nvPr/>
            </p:nvSpPr>
            <p:spPr bwMode="auto">
              <a:xfrm>
                <a:off x="5484217" y="2694039"/>
                <a:ext cx="55260" cy="66398"/>
              </a:xfrm>
              <a:custGeom>
                <a:avLst/>
                <a:gdLst>
                  <a:gd name="T0" fmla="*/ 15 w 30"/>
                  <a:gd name="T1" fmla="*/ 0 h 35"/>
                  <a:gd name="T2" fmla="*/ 15 w 30"/>
                  <a:gd name="T3" fmla="*/ 35 h 35"/>
                  <a:gd name="T4" fmla="*/ 30 w 30"/>
                  <a:gd name="T5" fmla="*/ 18 h 35"/>
                  <a:gd name="T6" fmla="*/ 0 w 30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0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2" name="Freeform 86"/>
              <p:cNvSpPr>
                <a:spLocks noEditPoints="1"/>
              </p:cNvSpPr>
              <p:nvPr/>
            </p:nvSpPr>
            <p:spPr bwMode="auto">
              <a:xfrm>
                <a:off x="5417906" y="2694039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3" name="Freeform 87"/>
              <p:cNvSpPr>
                <a:spLocks noEditPoints="1"/>
              </p:cNvSpPr>
              <p:nvPr/>
            </p:nvSpPr>
            <p:spPr bwMode="auto">
              <a:xfrm>
                <a:off x="5401328" y="2694039"/>
                <a:ext cx="60786" cy="66398"/>
              </a:xfrm>
              <a:custGeom>
                <a:avLst/>
                <a:gdLst>
                  <a:gd name="T0" fmla="*/ 15 w 33"/>
                  <a:gd name="T1" fmla="*/ 0 h 35"/>
                  <a:gd name="T2" fmla="*/ 15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4" name="Freeform 88"/>
              <p:cNvSpPr>
                <a:spLocks noEditPoints="1"/>
              </p:cNvSpPr>
              <p:nvPr/>
            </p:nvSpPr>
            <p:spPr bwMode="auto">
              <a:xfrm>
                <a:off x="5366330" y="2694039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5" name="Freeform 89"/>
              <p:cNvSpPr>
                <a:spLocks noEditPoints="1"/>
              </p:cNvSpPr>
              <p:nvPr/>
            </p:nvSpPr>
            <p:spPr bwMode="auto">
              <a:xfrm>
                <a:off x="5357120" y="2694039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6" name="Freeform 90"/>
              <p:cNvSpPr>
                <a:spLocks noEditPoints="1"/>
              </p:cNvSpPr>
              <p:nvPr/>
            </p:nvSpPr>
            <p:spPr bwMode="auto">
              <a:xfrm>
                <a:off x="5318438" y="2694039"/>
                <a:ext cx="60786" cy="66398"/>
              </a:xfrm>
              <a:custGeom>
                <a:avLst/>
                <a:gdLst>
                  <a:gd name="T0" fmla="*/ 18 w 33"/>
                  <a:gd name="T1" fmla="*/ 0 h 35"/>
                  <a:gd name="T2" fmla="*/ 18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8" y="0"/>
                    </a:moveTo>
                    <a:lnTo>
                      <a:pt x="18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7" name="Freeform 91"/>
              <p:cNvSpPr>
                <a:spLocks noEditPoints="1"/>
              </p:cNvSpPr>
              <p:nvPr/>
            </p:nvSpPr>
            <p:spPr bwMode="auto">
              <a:xfrm>
                <a:off x="5312912" y="2694039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8" name="Freeform 92"/>
              <p:cNvSpPr>
                <a:spLocks noEditPoints="1"/>
              </p:cNvSpPr>
              <p:nvPr/>
            </p:nvSpPr>
            <p:spPr bwMode="auto">
              <a:xfrm>
                <a:off x="5281599" y="2694039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29" name="Freeform 93"/>
              <p:cNvSpPr>
                <a:spLocks noEditPoints="1"/>
              </p:cNvSpPr>
              <p:nvPr/>
            </p:nvSpPr>
            <p:spPr bwMode="auto">
              <a:xfrm>
                <a:off x="5215287" y="2694039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0" name="Freeform 94"/>
              <p:cNvSpPr>
                <a:spLocks noEditPoints="1"/>
              </p:cNvSpPr>
              <p:nvPr/>
            </p:nvSpPr>
            <p:spPr bwMode="auto">
              <a:xfrm>
                <a:off x="5206077" y="2694039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1" name="Freeform 95"/>
              <p:cNvSpPr>
                <a:spLocks noEditPoints="1"/>
              </p:cNvSpPr>
              <p:nvPr/>
            </p:nvSpPr>
            <p:spPr bwMode="auto">
              <a:xfrm>
                <a:off x="5176605" y="2694039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2" name="Freeform 96"/>
              <p:cNvSpPr>
                <a:spLocks noEditPoints="1"/>
              </p:cNvSpPr>
              <p:nvPr/>
            </p:nvSpPr>
            <p:spPr bwMode="auto">
              <a:xfrm>
                <a:off x="5148975" y="2694039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3" name="Freeform 97"/>
              <p:cNvSpPr>
                <a:spLocks noEditPoints="1"/>
              </p:cNvSpPr>
              <p:nvPr/>
            </p:nvSpPr>
            <p:spPr bwMode="auto">
              <a:xfrm>
                <a:off x="5117662" y="2694039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4" name="Freeform 98"/>
              <p:cNvSpPr>
                <a:spLocks noEditPoints="1"/>
              </p:cNvSpPr>
              <p:nvPr/>
            </p:nvSpPr>
            <p:spPr bwMode="auto">
              <a:xfrm>
                <a:off x="5010826" y="2639023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5" name="Freeform 99"/>
              <p:cNvSpPr>
                <a:spLocks noEditPoints="1"/>
              </p:cNvSpPr>
              <p:nvPr/>
            </p:nvSpPr>
            <p:spPr bwMode="auto">
              <a:xfrm>
                <a:off x="4981355" y="2639023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6" name="Freeform 100"/>
              <p:cNvSpPr>
                <a:spLocks noEditPoints="1"/>
              </p:cNvSpPr>
              <p:nvPr/>
            </p:nvSpPr>
            <p:spPr bwMode="auto">
              <a:xfrm>
                <a:off x="4966619" y="2639023"/>
                <a:ext cx="55260" cy="66398"/>
              </a:xfrm>
              <a:custGeom>
                <a:avLst/>
                <a:gdLst>
                  <a:gd name="T0" fmla="*/ 15 w 30"/>
                  <a:gd name="T1" fmla="*/ 0 h 35"/>
                  <a:gd name="T2" fmla="*/ 15 w 30"/>
                  <a:gd name="T3" fmla="*/ 35 h 35"/>
                  <a:gd name="T4" fmla="*/ 30 w 30"/>
                  <a:gd name="T5" fmla="*/ 18 h 35"/>
                  <a:gd name="T6" fmla="*/ 0 w 30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0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7" name="Freeform 101"/>
              <p:cNvSpPr>
                <a:spLocks noEditPoints="1"/>
              </p:cNvSpPr>
              <p:nvPr/>
            </p:nvSpPr>
            <p:spPr bwMode="auto">
              <a:xfrm>
                <a:off x="4953725" y="2639023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8" name="Freeform 102"/>
              <p:cNvSpPr>
                <a:spLocks noEditPoints="1"/>
              </p:cNvSpPr>
              <p:nvPr/>
            </p:nvSpPr>
            <p:spPr bwMode="auto">
              <a:xfrm>
                <a:off x="4940831" y="2639023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39" name="Freeform 103"/>
              <p:cNvSpPr>
                <a:spLocks noEditPoints="1"/>
              </p:cNvSpPr>
              <p:nvPr/>
            </p:nvSpPr>
            <p:spPr bwMode="auto">
              <a:xfrm>
                <a:off x="4933463" y="2616258"/>
                <a:ext cx="60786" cy="66398"/>
              </a:xfrm>
              <a:custGeom>
                <a:avLst/>
                <a:gdLst>
                  <a:gd name="T0" fmla="*/ 18 w 33"/>
                  <a:gd name="T1" fmla="*/ 0 h 35"/>
                  <a:gd name="T2" fmla="*/ 18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8" y="0"/>
                    </a:moveTo>
                    <a:lnTo>
                      <a:pt x="18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0" name="Freeform 104"/>
              <p:cNvSpPr>
                <a:spLocks noEditPoints="1"/>
              </p:cNvSpPr>
              <p:nvPr/>
            </p:nvSpPr>
            <p:spPr bwMode="auto">
              <a:xfrm>
                <a:off x="4927937" y="2604876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1" name="Freeform 105"/>
              <p:cNvSpPr>
                <a:spLocks noEditPoints="1"/>
              </p:cNvSpPr>
              <p:nvPr/>
            </p:nvSpPr>
            <p:spPr bwMode="auto">
              <a:xfrm>
                <a:off x="4922411" y="2604876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8 h 36"/>
                  <a:gd name="T6" fmla="*/ 0 w 32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2" name="Freeform 106"/>
              <p:cNvSpPr>
                <a:spLocks noEditPoints="1"/>
              </p:cNvSpPr>
              <p:nvPr/>
            </p:nvSpPr>
            <p:spPr bwMode="auto">
              <a:xfrm>
                <a:off x="4905833" y="2557448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3" name="Freeform 107"/>
              <p:cNvSpPr>
                <a:spLocks noEditPoints="1"/>
              </p:cNvSpPr>
              <p:nvPr/>
            </p:nvSpPr>
            <p:spPr bwMode="auto">
              <a:xfrm>
                <a:off x="4905833" y="2570728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4" name="Freeform 108"/>
              <p:cNvSpPr>
                <a:spLocks noEditPoints="1"/>
              </p:cNvSpPr>
              <p:nvPr/>
            </p:nvSpPr>
            <p:spPr bwMode="auto">
              <a:xfrm>
                <a:off x="4900307" y="2570728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8 h 36"/>
                  <a:gd name="T6" fmla="*/ 0 w 30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5" name="Freeform 109"/>
              <p:cNvSpPr>
                <a:spLocks noEditPoints="1"/>
              </p:cNvSpPr>
              <p:nvPr/>
            </p:nvSpPr>
            <p:spPr bwMode="auto">
              <a:xfrm>
                <a:off x="4900307" y="2553654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6" name="Freeform 110"/>
              <p:cNvSpPr>
                <a:spLocks noEditPoints="1"/>
              </p:cNvSpPr>
              <p:nvPr/>
            </p:nvSpPr>
            <p:spPr bwMode="auto">
              <a:xfrm>
                <a:off x="4887413" y="2553654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7" name="Freeform 111"/>
              <p:cNvSpPr>
                <a:spLocks noEditPoints="1"/>
              </p:cNvSpPr>
              <p:nvPr/>
            </p:nvSpPr>
            <p:spPr bwMode="auto">
              <a:xfrm>
                <a:off x="4878203" y="2553654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8" name="Freeform 112"/>
              <p:cNvSpPr>
                <a:spLocks noEditPoints="1"/>
              </p:cNvSpPr>
              <p:nvPr/>
            </p:nvSpPr>
            <p:spPr bwMode="auto">
              <a:xfrm>
                <a:off x="4865309" y="2553654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49" name="Freeform 113"/>
              <p:cNvSpPr>
                <a:spLocks noEditPoints="1"/>
              </p:cNvSpPr>
              <p:nvPr/>
            </p:nvSpPr>
            <p:spPr bwMode="auto">
              <a:xfrm>
                <a:off x="4865309" y="2536580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0" name="Freeform 114"/>
              <p:cNvSpPr>
                <a:spLocks noEditPoints="1"/>
              </p:cNvSpPr>
              <p:nvPr/>
            </p:nvSpPr>
            <p:spPr bwMode="auto">
              <a:xfrm>
                <a:off x="4857941" y="2536580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1" name="Freeform 115"/>
              <p:cNvSpPr>
                <a:spLocks noEditPoints="1"/>
              </p:cNvSpPr>
              <p:nvPr/>
            </p:nvSpPr>
            <p:spPr bwMode="auto">
              <a:xfrm>
                <a:off x="4852415" y="2536580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2" name="Freeform 116"/>
              <p:cNvSpPr>
                <a:spLocks noEditPoints="1"/>
              </p:cNvSpPr>
              <p:nvPr/>
            </p:nvSpPr>
            <p:spPr bwMode="auto">
              <a:xfrm>
                <a:off x="4833996" y="2536580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8 h 36"/>
                  <a:gd name="T6" fmla="*/ 0 w 32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3" name="Freeform 117"/>
              <p:cNvSpPr>
                <a:spLocks noEditPoints="1"/>
              </p:cNvSpPr>
              <p:nvPr/>
            </p:nvSpPr>
            <p:spPr bwMode="auto">
              <a:xfrm>
                <a:off x="4817418" y="2536580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4" name="Freeform 118"/>
              <p:cNvSpPr>
                <a:spLocks noEditPoints="1"/>
              </p:cNvSpPr>
              <p:nvPr/>
            </p:nvSpPr>
            <p:spPr bwMode="auto">
              <a:xfrm>
                <a:off x="4811892" y="2536580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8 h 36"/>
                  <a:gd name="T6" fmla="*/ 0 w 30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5" name="Freeform 119"/>
              <p:cNvSpPr>
                <a:spLocks noEditPoints="1"/>
              </p:cNvSpPr>
              <p:nvPr/>
            </p:nvSpPr>
            <p:spPr bwMode="auto">
              <a:xfrm>
                <a:off x="4804524" y="2536580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6" name="Freeform 120"/>
              <p:cNvSpPr>
                <a:spLocks noEditPoints="1"/>
              </p:cNvSpPr>
              <p:nvPr/>
            </p:nvSpPr>
            <p:spPr bwMode="auto">
              <a:xfrm>
                <a:off x="4798998" y="2536580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8 h 36"/>
                  <a:gd name="T6" fmla="*/ 0 w 32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7" name="Freeform 121"/>
              <p:cNvSpPr>
                <a:spLocks noEditPoints="1"/>
              </p:cNvSpPr>
              <p:nvPr/>
            </p:nvSpPr>
            <p:spPr bwMode="auto">
              <a:xfrm>
                <a:off x="4778736" y="2536580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8" name="Freeform 122"/>
              <p:cNvSpPr>
                <a:spLocks noEditPoints="1"/>
              </p:cNvSpPr>
              <p:nvPr/>
            </p:nvSpPr>
            <p:spPr bwMode="auto">
              <a:xfrm>
                <a:off x="4776894" y="2521404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59" name="Freeform 123"/>
              <p:cNvSpPr>
                <a:spLocks noEditPoints="1"/>
              </p:cNvSpPr>
              <p:nvPr/>
            </p:nvSpPr>
            <p:spPr bwMode="auto">
              <a:xfrm>
                <a:off x="4769526" y="2521404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0" name="Freeform 124"/>
              <p:cNvSpPr>
                <a:spLocks noEditPoints="1"/>
              </p:cNvSpPr>
              <p:nvPr/>
            </p:nvSpPr>
            <p:spPr bwMode="auto">
              <a:xfrm>
                <a:off x="4764000" y="2521404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1" name="Freeform 125"/>
              <p:cNvSpPr>
                <a:spLocks noEditPoints="1"/>
              </p:cNvSpPr>
              <p:nvPr/>
            </p:nvSpPr>
            <p:spPr bwMode="auto">
              <a:xfrm>
                <a:off x="4692163" y="2502433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8 h 36"/>
                  <a:gd name="T6" fmla="*/ 0 w 30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2" name="Freeform 126"/>
              <p:cNvSpPr>
                <a:spLocks noEditPoints="1"/>
              </p:cNvSpPr>
              <p:nvPr/>
            </p:nvSpPr>
            <p:spPr bwMode="auto">
              <a:xfrm>
                <a:off x="4666375" y="2470182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3" name="Freeform 127"/>
              <p:cNvSpPr>
                <a:spLocks noEditPoints="1"/>
              </p:cNvSpPr>
              <p:nvPr/>
            </p:nvSpPr>
            <p:spPr bwMode="auto">
              <a:xfrm>
                <a:off x="4640587" y="2475874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4" name="Freeform 128"/>
              <p:cNvSpPr>
                <a:spLocks noEditPoints="1"/>
              </p:cNvSpPr>
              <p:nvPr/>
            </p:nvSpPr>
            <p:spPr bwMode="auto">
              <a:xfrm>
                <a:off x="4614799" y="2462594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5" name="Freeform 129"/>
              <p:cNvSpPr>
                <a:spLocks noEditPoints="1"/>
              </p:cNvSpPr>
              <p:nvPr/>
            </p:nvSpPr>
            <p:spPr bwMode="auto">
              <a:xfrm>
                <a:off x="4612957" y="2462594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6" name="Freeform 130"/>
              <p:cNvSpPr>
                <a:spLocks noEditPoints="1"/>
              </p:cNvSpPr>
              <p:nvPr/>
            </p:nvSpPr>
            <p:spPr bwMode="auto">
              <a:xfrm>
                <a:off x="4559539" y="2434138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7" name="Freeform 131"/>
              <p:cNvSpPr>
                <a:spLocks noEditPoints="1"/>
              </p:cNvSpPr>
              <p:nvPr/>
            </p:nvSpPr>
            <p:spPr bwMode="auto">
              <a:xfrm>
                <a:off x="4552172" y="2434138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8" name="Freeform 132"/>
              <p:cNvSpPr>
                <a:spLocks noEditPoints="1"/>
              </p:cNvSpPr>
              <p:nvPr/>
            </p:nvSpPr>
            <p:spPr bwMode="auto">
              <a:xfrm>
                <a:off x="4524542" y="243413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69" name="Freeform 133"/>
              <p:cNvSpPr>
                <a:spLocks noEditPoints="1"/>
              </p:cNvSpPr>
              <p:nvPr/>
            </p:nvSpPr>
            <p:spPr bwMode="auto">
              <a:xfrm>
                <a:off x="4520858" y="243413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0" name="Freeform 134"/>
              <p:cNvSpPr>
                <a:spLocks noEditPoints="1"/>
              </p:cNvSpPr>
              <p:nvPr/>
            </p:nvSpPr>
            <p:spPr bwMode="auto">
              <a:xfrm>
                <a:off x="4504280" y="243413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1" name="Freeform 135"/>
              <p:cNvSpPr>
                <a:spLocks noEditPoints="1"/>
              </p:cNvSpPr>
              <p:nvPr/>
            </p:nvSpPr>
            <p:spPr bwMode="auto">
              <a:xfrm>
                <a:off x="4495070" y="243413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2" name="Freeform 136"/>
              <p:cNvSpPr>
                <a:spLocks noEditPoints="1"/>
              </p:cNvSpPr>
              <p:nvPr/>
            </p:nvSpPr>
            <p:spPr bwMode="auto">
              <a:xfrm>
                <a:off x="4489544" y="243413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3" name="Freeform 137"/>
              <p:cNvSpPr>
                <a:spLocks noEditPoints="1"/>
              </p:cNvSpPr>
              <p:nvPr/>
            </p:nvSpPr>
            <p:spPr bwMode="auto">
              <a:xfrm>
                <a:off x="4450862" y="243413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4" name="Freeform 138"/>
              <p:cNvSpPr>
                <a:spLocks noEditPoints="1"/>
              </p:cNvSpPr>
              <p:nvPr/>
            </p:nvSpPr>
            <p:spPr bwMode="auto">
              <a:xfrm>
                <a:off x="4437968" y="243413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5" name="Freeform 139"/>
              <p:cNvSpPr>
                <a:spLocks noEditPoints="1"/>
              </p:cNvSpPr>
              <p:nvPr/>
            </p:nvSpPr>
            <p:spPr bwMode="auto">
              <a:xfrm>
                <a:off x="4432442" y="243413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6" name="Freeform 140"/>
              <p:cNvSpPr>
                <a:spLocks noEditPoints="1"/>
              </p:cNvSpPr>
              <p:nvPr/>
            </p:nvSpPr>
            <p:spPr bwMode="auto">
              <a:xfrm>
                <a:off x="4423232" y="243413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7" name="Freeform 141"/>
              <p:cNvSpPr>
                <a:spLocks noEditPoints="1"/>
              </p:cNvSpPr>
              <p:nvPr/>
            </p:nvSpPr>
            <p:spPr bwMode="auto">
              <a:xfrm>
                <a:off x="4410339" y="2434138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8" name="Freeform 142"/>
              <p:cNvSpPr>
                <a:spLocks noEditPoints="1"/>
              </p:cNvSpPr>
              <p:nvPr/>
            </p:nvSpPr>
            <p:spPr bwMode="auto">
              <a:xfrm>
                <a:off x="4393761" y="2434138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79" name="Freeform 143"/>
              <p:cNvSpPr>
                <a:spLocks noEditPoints="1"/>
              </p:cNvSpPr>
              <p:nvPr/>
            </p:nvSpPr>
            <p:spPr bwMode="auto">
              <a:xfrm>
                <a:off x="4388235" y="243413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0" name="Freeform 144"/>
              <p:cNvSpPr>
                <a:spLocks noEditPoints="1"/>
              </p:cNvSpPr>
              <p:nvPr/>
            </p:nvSpPr>
            <p:spPr bwMode="auto">
              <a:xfrm>
                <a:off x="4382709" y="243413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1" name="Freeform 145"/>
              <p:cNvSpPr>
                <a:spLocks noEditPoints="1"/>
              </p:cNvSpPr>
              <p:nvPr/>
            </p:nvSpPr>
            <p:spPr bwMode="auto">
              <a:xfrm>
                <a:off x="4360605" y="243413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2" name="Freeform 146"/>
              <p:cNvSpPr>
                <a:spLocks noEditPoints="1"/>
              </p:cNvSpPr>
              <p:nvPr/>
            </p:nvSpPr>
            <p:spPr bwMode="auto">
              <a:xfrm>
                <a:off x="4334817" y="243413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3" name="Freeform 147"/>
              <p:cNvSpPr>
                <a:spLocks noEditPoints="1"/>
              </p:cNvSpPr>
              <p:nvPr/>
            </p:nvSpPr>
            <p:spPr bwMode="auto">
              <a:xfrm>
                <a:off x="4286925" y="242085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4" name="Freeform 148"/>
              <p:cNvSpPr>
                <a:spLocks noEditPoints="1"/>
              </p:cNvSpPr>
              <p:nvPr/>
            </p:nvSpPr>
            <p:spPr bwMode="auto">
              <a:xfrm>
                <a:off x="4078781" y="2339283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5" name="Freeform 149"/>
              <p:cNvSpPr>
                <a:spLocks noEditPoints="1"/>
              </p:cNvSpPr>
              <p:nvPr/>
            </p:nvSpPr>
            <p:spPr bwMode="auto">
              <a:xfrm>
                <a:off x="3968262" y="2291856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6" name="Freeform 150"/>
              <p:cNvSpPr>
                <a:spLocks noEditPoints="1"/>
              </p:cNvSpPr>
              <p:nvPr/>
            </p:nvSpPr>
            <p:spPr bwMode="auto">
              <a:xfrm>
                <a:off x="3927738" y="2291856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7" name="Freeform 151"/>
              <p:cNvSpPr>
                <a:spLocks noEditPoints="1"/>
              </p:cNvSpPr>
              <p:nvPr/>
            </p:nvSpPr>
            <p:spPr bwMode="auto">
              <a:xfrm>
                <a:off x="3866952" y="2291856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8" name="Freeform 152"/>
              <p:cNvSpPr>
                <a:spLocks noEditPoints="1"/>
              </p:cNvSpPr>
              <p:nvPr/>
            </p:nvSpPr>
            <p:spPr bwMode="auto">
              <a:xfrm>
                <a:off x="3728803" y="2229252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89" name="Freeform 153"/>
              <p:cNvSpPr>
                <a:spLocks noEditPoints="1"/>
              </p:cNvSpPr>
              <p:nvPr/>
            </p:nvSpPr>
            <p:spPr bwMode="auto">
              <a:xfrm>
                <a:off x="2975430" y="1950381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7 h 36"/>
                  <a:gd name="T6" fmla="*/ 0 w 30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0" name="Freeform 154"/>
              <p:cNvSpPr>
                <a:spLocks noEditPoints="1"/>
              </p:cNvSpPr>
              <p:nvPr/>
            </p:nvSpPr>
            <p:spPr bwMode="auto">
              <a:xfrm>
                <a:off x="2684396" y="1813790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1" name="Freeform 155"/>
              <p:cNvSpPr>
                <a:spLocks noEditPoints="1"/>
              </p:cNvSpPr>
              <p:nvPr/>
            </p:nvSpPr>
            <p:spPr bwMode="auto">
              <a:xfrm>
                <a:off x="2671502" y="1804305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2" name="Freeform 156"/>
              <p:cNvSpPr>
                <a:spLocks noEditPoints="1"/>
              </p:cNvSpPr>
              <p:nvPr/>
            </p:nvSpPr>
            <p:spPr bwMode="auto">
              <a:xfrm>
                <a:off x="2599665" y="1772055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3" name="Freeform 157"/>
              <p:cNvSpPr>
                <a:spLocks noEditPoints="1"/>
              </p:cNvSpPr>
              <p:nvPr/>
            </p:nvSpPr>
            <p:spPr bwMode="auto">
              <a:xfrm>
                <a:off x="2432044" y="1694274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4" name="Freeform 158"/>
              <p:cNvSpPr>
                <a:spLocks noEditPoints="1"/>
              </p:cNvSpPr>
              <p:nvPr/>
            </p:nvSpPr>
            <p:spPr bwMode="auto">
              <a:xfrm>
                <a:off x="2369416" y="1671509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7 h 36"/>
                  <a:gd name="T6" fmla="*/ 0 w 30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5" name="Freeform 159"/>
              <p:cNvSpPr>
                <a:spLocks noEditPoints="1"/>
              </p:cNvSpPr>
              <p:nvPr/>
            </p:nvSpPr>
            <p:spPr bwMode="auto">
              <a:xfrm>
                <a:off x="2325209" y="1616493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6" name="Freeform 160"/>
              <p:cNvSpPr>
                <a:spLocks noEditPoints="1"/>
              </p:cNvSpPr>
              <p:nvPr/>
            </p:nvSpPr>
            <p:spPr bwMode="auto">
              <a:xfrm>
                <a:off x="2183376" y="1525433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7" name="Freeform 161"/>
              <p:cNvSpPr>
                <a:spLocks noEditPoints="1"/>
              </p:cNvSpPr>
              <p:nvPr/>
            </p:nvSpPr>
            <p:spPr bwMode="auto">
              <a:xfrm>
                <a:off x="2153904" y="1521639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8" name="Freeform 162"/>
              <p:cNvSpPr>
                <a:spLocks noEditPoints="1"/>
              </p:cNvSpPr>
              <p:nvPr/>
            </p:nvSpPr>
            <p:spPr bwMode="auto">
              <a:xfrm>
                <a:off x="2021281" y="1453344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399" name="Freeform 163"/>
              <p:cNvSpPr>
                <a:spLocks noEditPoints="1"/>
              </p:cNvSpPr>
              <p:nvPr/>
            </p:nvSpPr>
            <p:spPr bwMode="auto">
              <a:xfrm>
                <a:off x="2006545" y="1453344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0" name="Freeform 164"/>
              <p:cNvSpPr>
                <a:spLocks noEditPoints="1"/>
              </p:cNvSpPr>
              <p:nvPr/>
            </p:nvSpPr>
            <p:spPr bwMode="auto">
              <a:xfrm>
                <a:off x="4476650" y="2434138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1" name="Freeform 165"/>
              <p:cNvSpPr>
                <a:spLocks noEditPoints="1"/>
              </p:cNvSpPr>
              <p:nvPr/>
            </p:nvSpPr>
            <p:spPr bwMode="auto">
              <a:xfrm>
                <a:off x="4600063" y="2462594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2" name="Freeform 166"/>
              <p:cNvSpPr>
                <a:spLocks noEditPoints="1"/>
              </p:cNvSpPr>
              <p:nvPr/>
            </p:nvSpPr>
            <p:spPr bwMode="auto">
              <a:xfrm>
                <a:off x="4577959" y="2462594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3" name="Freeform 167"/>
              <p:cNvSpPr>
                <a:spLocks noEditPoints="1"/>
              </p:cNvSpPr>
              <p:nvPr/>
            </p:nvSpPr>
            <p:spPr bwMode="auto">
              <a:xfrm>
                <a:off x="4756632" y="2521404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4" name="Freeform 168"/>
              <p:cNvSpPr>
                <a:spLocks noEditPoints="1"/>
              </p:cNvSpPr>
              <p:nvPr/>
            </p:nvSpPr>
            <p:spPr bwMode="auto">
              <a:xfrm>
                <a:off x="5101084" y="2694039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5" name="Freeform 169"/>
              <p:cNvSpPr>
                <a:spLocks noEditPoints="1"/>
              </p:cNvSpPr>
              <p:nvPr/>
            </p:nvSpPr>
            <p:spPr bwMode="auto">
              <a:xfrm>
                <a:off x="5095558" y="2694039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6" name="Freeform 170"/>
              <p:cNvSpPr>
                <a:spLocks noEditPoints="1"/>
              </p:cNvSpPr>
              <p:nvPr/>
            </p:nvSpPr>
            <p:spPr bwMode="auto">
              <a:xfrm>
                <a:off x="5082664" y="2639023"/>
                <a:ext cx="60786" cy="66398"/>
              </a:xfrm>
              <a:custGeom>
                <a:avLst/>
                <a:gdLst>
                  <a:gd name="T0" fmla="*/ 15 w 33"/>
                  <a:gd name="T1" fmla="*/ 0 h 35"/>
                  <a:gd name="T2" fmla="*/ 15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7" name="Freeform 171"/>
              <p:cNvSpPr>
                <a:spLocks noEditPoints="1"/>
              </p:cNvSpPr>
              <p:nvPr/>
            </p:nvSpPr>
            <p:spPr bwMode="auto">
              <a:xfrm>
                <a:off x="5064244" y="2639023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08" name="Freeform 172"/>
              <p:cNvSpPr>
                <a:spLocks noEditPoints="1"/>
              </p:cNvSpPr>
              <p:nvPr/>
            </p:nvSpPr>
            <p:spPr bwMode="auto">
              <a:xfrm>
                <a:off x="5060560" y="2639023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E5A233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</p:grpSp>
      </p:grpSp>
      <p:grpSp>
        <p:nvGrpSpPr>
          <p:cNvPr id="495" name="Group 494"/>
          <p:cNvGrpSpPr/>
          <p:nvPr/>
        </p:nvGrpSpPr>
        <p:grpSpPr>
          <a:xfrm>
            <a:off x="2047775" y="2216479"/>
            <a:ext cx="6837316" cy="1474668"/>
            <a:chOff x="1999177" y="1453344"/>
            <a:chExt cx="4115000" cy="1106001"/>
          </a:xfrm>
        </p:grpSpPr>
        <p:sp>
          <p:nvSpPr>
            <p:cNvPr id="409" name="Freeform 173"/>
            <p:cNvSpPr>
              <a:spLocks/>
            </p:cNvSpPr>
            <p:nvPr/>
          </p:nvSpPr>
          <p:spPr bwMode="auto">
            <a:xfrm>
              <a:off x="1999177" y="1489389"/>
              <a:ext cx="4115000" cy="1035809"/>
            </a:xfrm>
            <a:custGeom>
              <a:avLst/>
              <a:gdLst>
                <a:gd name="T0" fmla="*/ 1119 w 1304"/>
                <a:gd name="T1" fmla="*/ 310 h 319"/>
                <a:gd name="T2" fmla="*/ 1061 w 1304"/>
                <a:gd name="T3" fmla="*/ 298 h 319"/>
                <a:gd name="T4" fmla="*/ 1056 w 1304"/>
                <a:gd name="T5" fmla="*/ 289 h 319"/>
                <a:gd name="T6" fmla="*/ 1028 w 1304"/>
                <a:gd name="T7" fmla="*/ 283 h 319"/>
                <a:gd name="T8" fmla="*/ 974 w 1304"/>
                <a:gd name="T9" fmla="*/ 273 h 319"/>
                <a:gd name="T10" fmla="*/ 944 w 1304"/>
                <a:gd name="T11" fmla="*/ 268 h 319"/>
                <a:gd name="T12" fmla="*/ 929 w 1304"/>
                <a:gd name="T13" fmla="*/ 259 h 319"/>
                <a:gd name="T14" fmla="*/ 889 w 1304"/>
                <a:gd name="T15" fmla="*/ 249 h 319"/>
                <a:gd name="T16" fmla="*/ 864 w 1304"/>
                <a:gd name="T17" fmla="*/ 241 h 319"/>
                <a:gd name="T18" fmla="*/ 801 w 1304"/>
                <a:gd name="T19" fmla="*/ 235 h 319"/>
                <a:gd name="T20" fmla="*/ 779 w 1304"/>
                <a:gd name="T21" fmla="*/ 225 h 319"/>
                <a:gd name="T22" fmla="*/ 722 w 1304"/>
                <a:gd name="T23" fmla="*/ 222 h 319"/>
                <a:gd name="T24" fmla="*/ 719 w 1304"/>
                <a:gd name="T25" fmla="*/ 214 h 319"/>
                <a:gd name="T26" fmla="*/ 700 w 1304"/>
                <a:gd name="T27" fmla="*/ 212 h 319"/>
                <a:gd name="T28" fmla="*/ 692 w 1304"/>
                <a:gd name="T29" fmla="*/ 206 h 319"/>
                <a:gd name="T30" fmla="*/ 664 w 1304"/>
                <a:gd name="T31" fmla="*/ 202 h 319"/>
                <a:gd name="T32" fmla="*/ 654 w 1304"/>
                <a:gd name="T33" fmla="*/ 196 h 319"/>
                <a:gd name="T34" fmla="*/ 640 w 1304"/>
                <a:gd name="T35" fmla="*/ 193 h 319"/>
                <a:gd name="T36" fmla="*/ 637 w 1304"/>
                <a:gd name="T37" fmla="*/ 188 h 319"/>
                <a:gd name="T38" fmla="*/ 596 w 1304"/>
                <a:gd name="T39" fmla="*/ 185 h 319"/>
                <a:gd name="T40" fmla="*/ 592 w 1304"/>
                <a:gd name="T41" fmla="*/ 181 h 319"/>
                <a:gd name="T42" fmla="*/ 586 w 1304"/>
                <a:gd name="T43" fmla="*/ 179 h 319"/>
                <a:gd name="T44" fmla="*/ 583 w 1304"/>
                <a:gd name="T45" fmla="*/ 173 h 319"/>
                <a:gd name="T46" fmla="*/ 570 w 1304"/>
                <a:gd name="T47" fmla="*/ 170 h 319"/>
                <a:gd name="T48" fmla="*/ 564 w 1304"/>
                <a:gd name="T49" fmla="*/ 165 h 319"/>
                <a:gd name="T50" fmla="*/ 554 w 1304"/>
                <a:gd name="T51" fmla="*/ 162 h 319"/>
                <a:gd name="T52" fmla="*/ 533 w 1304"/>
                <a:gd name="T53" fmla="*/ 156 h 319"/>
                <a:gd name="T54" fmla="*/ 523 w 1304"/>
                <a:gd name="T55" fmla="*/ 154 h 319"/>
                <a:gd name="T56" fmla="*/ 512 w 1304"/>
                <a:gd name="T57" fmla="*/ 147 h 319"/>
                <a:gd name="T58" fmla="*/ 466 w 1304"/>
                <a:gd name="T59" fmla="*/ 144 h 319"/>
                <a:gd name="T60" fmla="*/ 463 w 1304"/>
                <a:gd name="T61" fmla="*/ 136 h 319"/>
                <a:gd name="T62" fmla="*/ 434 w 1304"/>
                <a:gd name="T63" fmla="*/ 132 h 319"/>
                <a:gd name="T64" fmla="*/ 430 w 1304"/>
                <a:gd name="T65" fmla="*/ 126 h 319"/>
                <a:gd name="T66" fmla="*/ 414 w 1304"/>
                <a:gd name="T67" fmla="*/ 123 h 319"/>
                <a:gd name="T68" fmla="*/ 397 w 1304"/>
                <a:gd name="T69" fmla="*/ 117 h 319"/>
                <a:gd name="T70" fmla="*/ 378 w 1304"/>
                <a:gd name="T71" fmla="*/ 115 h 319"/>
                <a:gd name="T72" fmla="*/ 366 w 1304"/>
                <a:gd name="T73" fmla="*/ 109 h 319"/>
                <a:gd name="T74" fmla="*/ 352 w 1304"/>
                <a:gd name="T75" fmla="*/ 107 h 319"/>
                <a:gd name="T76" fmla="*/ 350 w 1304"/>
                <a:gd name="T77" fmla="*/ 102 h 319"/>
                <a:gd name="T78" fmla="*/ 330 w 1304"/>
                <a:gd name="T79" fmla="*/ 99 h 319"/>
                <a:gd name="T80" fmla="*/ 325 w 1304"/>
                <a:gd name="T81" fmla="*/ 94 h 319"/>
                <a:gd name="T82" fmla="*/ 310 w 1304"/>
                <a:gd name="T83" fmla="*/ 90 h 319"/>
                <a:gd name="T84" fmla="*/ 306 w 1304"/>
                <a:gd name="T85" fmla="*/ 84 h 319"/>
                <a:gd name="T86" fmla="*/ 298 w 1304"/>
                <a:gd name="T87" fmla="*/ 79 h 319"/>
                <a:gd name="T88" fmla="*/ 294 w 1304"/>
                <a:gd name="T89" fmla="*/ 72 h 319"/>
                <a:gd name="T90" fmla="*/ 247 w 1304"/>
                <a:gd name="T91" fmla="*/ 69 h 319"/>
                <a:gd name="T92" fmla="*/ 233 w 1304"/>
                <a:gd name="T93" fmla="*/ 62 h 319"/>
                <a:gd name="T94" fmla="*/ 216 w 1304"/>
                <a:gd name="T95" fmla="*/ 58 h 319"/>
                <a:gd name="T96" fmla="*/ 212 w 1304"/>
                <a:gd name="T97" fmla="*/ 52 h 319"/>
                <a:gd name="T98" fmla="*/ 188 w 1304"/>
                <a:gd name="T99" fmla="*/ 48 h 319"/>
                <a:gd name="T100" fmla="*/ 184 w 1304"/>
                <a:gd name="T101" fmla="*/ 42 h 319"/>
                <a:gd name="T102" fmla="*/ 148 w 1304"/>
                <a:gd name="T103" fmla="*/ 39 h 319"/>
                <a:gd name="T104" fmla="*/ 140 w 1304"/>
                <a:gd name="T105" fmla="*/ 31 h 319"/>
                <a:gd name="T106" fmla="*/ 118 w 1304"/>
                <a:gd name="T107" fmla="*/ 26 h 319"/>
                <a:gd name="T108" fmla="*/ 115 w 1304"/>
                <a:gd name="T109" fmla="*/ 19 h 319"/>
                <a:gd name="T110" fmla="*/ 100 w 1304"/>
                <a:gd name="T111" fmla="*/ 16 h 319"/>
                <a:gd name="T112" fmla="*/ 95 w 1304"/>
                <a:gd name="T113" fmla="*/ 10 h 319"/>
                <a:gd name="T114" fmla="*/ 60 w 1304"/>
                <a:gd name="T115" fmla="*/ 7 h 319"/>
                <a:gd name="T116" fmla="*/ 56 w 1304"/>
                <a:gd name="T117" fmla="*/ 3 h 319"/>
                <a:gd name="T118" fmla="*/ 22 w 1304"/>
                <a:gd name="T119" fmla="*/ 0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04" h="319">
                  <a:moveTo>
                    <a:pt x="1304" y="319"/>
                  </a:moveTo>
                  <a:cubicBezTo>
                    <a:pt x="1119" y="319"/>
                    <a:pt x="1119" y="319"/>
                    <a:pt x="1119" y="319"/>
                  </a:cubicBezTo>
                  <a:cubicBezTo>
                    <a:pt x="1119" y="310"/>
                    <a:pt x="1119" y="310"/>
                    <a:pt x="1119" y="310"/>
                  </a:cubicBezTo>
                  <a:cubicBezTo>
                    <a:pt x="1113" y="310"/>
                    <a:pt x="1113" y="310"/>
                    <a:pt x="1113" y="310"/>
                  </a:cubicBezTo>
                  <a:cubicBezTo>
                    <a:pt x="1113" y="298"/>
                    <a:pt x="1113" y="298"/>
                    <a:pt x="1113" y="298"/>
                  </a:cubicBezTo>
                  <a:cubicBezTo>
                    <a:pt x="1061" y="298"/>
                    <a:pt x="1061" y="298"/>
                    <a:pt x="1061" y="298"/>
                  </a:cubicBezTo>
                  <a:cubicBezTo>
                    <a:pt x="1061" y="295"/>
                    <a:pt x="1061" y="295"/>
                    <a:pt x="1061" y="295"/>
                  </a:cubicBezTo>
                  <a:cubicBezTo>
                    <a:pt x="1056" y="295"/>
                    <a:pt x="1056" y="295"/>
                    <a:pt x="1056" y="295"/>
                  </a:cubicBezTo>
                  <a:cubicBezTo>
                    <a:pt x="1056" y="289"/>
                    <a:pt x="1056" y="289"/>
                    <a:pt x="1056" y="289"/>
                  </a:cubicBezTo>
                  <a:cubicBezTo>
                    <a:pt x="1044" y="289"/>
                    <a:pt x="1044" y="289"/>
                    <a:pt x="1044" y="289"/>
                  </a:cubicBezTo>
                  <a:cubicBezTo>
                    <a:pt x="1044" y="283"/>
                    <a:pt x="1044" y="283"/>
                    <a:pt x="1044" y="283"/>
                  </a:cubicBezTo>
                  <a:cubicBezTo>
                    <a:pt x="1028" y="283"/>
                    <a:pt x="1028" y="283"/>
                    <a:pt x="1028" y="283"/>
                  </a:cubicBezTo>
                  <a:cubicBezTo>
                    <a:pt x="1028" y="279"/>
                    <a:pt x="1028" y="279"/>
                    <a:pt x="1028" y="279"/>
                  </a:cubicBezTo>
                  <a:cubicBezTo>
                    <a:pt x="974" y="279"/>
                    <a:pt x="974" y="279"/>
                    <a:pt x="974" y="279"/>
                  </a:cubicBezTo>
                  <a:cubicBezTo>
                    <a:pt x="974" y="273"/>
                    <a:pt x="974" y="273"/>
                    <a:pt x="974" y="273"/>
                  </a:cubicBezTo>
                  <a:cubicBezTo>
                    <a:pt x="955" y="273"/>
                    <a:pt x="955" y="273"/>
                    <a:pt x="955" y="273"/>
                  </a:cubicBezTo>
                  <a:cubicBezTo>
                    <a:pt x="955" y="268"/>
                    <a:pt x="955" y="268"/>
                    <a:pt x="955" y="268"/>
                  </a:cubicBezTo>
                  <a:cubicBezTo>
                    <a:pt x="944" y="268"/>
                    <a:pt x="944" y="268"/>
                    <a:pt x="944" y="268"/>
                  </a:cubicBezTo>
                  <a:cubicBezTo>
                    <a:pt x="944" y="264"/>
                    <a:pt x="944" y="264"/>
                    <a:pt x="944" y="264"/>
                  </a:cubicBezTo>
                  <a:cubicBezTo>
                    <a:pt x="929" y="264"/>
                    <a:pt x="929" y="264"/>
                    <a:pt x="929" y="264"/>
                  </a:cubicBezTo>
                  <a:cubicBezTo>
                    <a:pt x="929" y="259"/>
                    <a:pt x="929" y="259"/>
                    <a:pt x="929" y="259"/>
                  </a:cubicBezTo>
                  <a:cubicBezTo>
                    <a:pt x="899" y="259"/>
                    <a:pt x="899" y="259"/>
                    <a:pt x="899" y="259"/>
                  </a:cubicBezTo>
                  <a:cubicBezTo>
                    <a:pt x="899" y="249"/>
                    <a:pt x="899" y="249"/>
                    <a:pt x="899" y="249"/>
                  </a:cubicBezTo>
                  <a:cubicBezTo>
                    <a:pt x="889" y="249"/>
                    <a:pt x="889" y="249"/>
                    <a:pt x="889" y="249"/>
                  </a:cubicBezTo>
                  <a:cubicBezTo>
                    <a:pt x="889" y="246"/>
                    <a:pt x="889" y="246"/>
                    <a:pt x="889" y="246"/>
                  </a:cubicBezTo>
                  <a:cubicBezTo>
                    <a:pt x="864" y="246"/>
                    <a:pt x="864" y="246"/>
                    <a:pt x="864" y="246"/>
                  </a:cubicBezTo>
                  <a:cubicBezTo>
                    <a:pt x="864" y="241"/>
                    <a:pt x="864" y="241"/>
                    <a:pt x="864" y="241"/>
                  </a:cubicBezTo>
                  <a:cubicBezTo>
                    <a:pt x="827" y="241"/>
                    <a:pt x="827" y="241"/>
                    <a:pt x="827" y="241"/>
                  </a:cubicBezTo>
                  <a:cubicBezTo>
                    <a:pt x="827" y="235"/>
                    <a:pt x="827" y="235"/>
                    <a:pt x="827" y="235"/>
                  </a:cubicBezTo>
                  <a:cubicBezTo>
                    <a:pt x="801" y="235"/>
                    <a:pt x="801" y="235"/>
                    <a:pt x="801" y="235"/>
                  </a:cubicBezTo>
                  <a:cubicBezTo>
                    <a:pt x="801" y="230"/>
                    <a:pt x="801" y="230"/>
                    <a:pt x="801" y="230"/>
                  </a:cubicBezTo>
                  <a:cubicBezTo>
                    <a:pt x="779" y="230"/>
                    <a:pt x="779" y="230"/>
                    <a:pt x="779" y="230"/>
                  </a:cubicBezTo>
                  <a:cubicBezTo>
                    <a:pt x="779" y="225"/>
                    <a:pt x="779" y="225"/>
                    <a:pt x="779" y="225"/>
                  </a:cubicBezTo>
                  <a:cubicBezTo>
                    <a:pt x="758" y="225"/>
                    <a:pt x="758" y="225"/>
                    <a:pt x="758" y="225"/>
                  </a:cubicBezTo>
                  <a:cubicBezTo>
                    <a:pt x="758" y="222"/>
                    <a:pt x="758" y="222"/>
                    <a:pt x="758" y="222"/>
                  </a:cubicBezTo>
                  <a:cubicBezTo>
                    <a:pt x="722" y="222"/>
                    <a:pt x="722" y="222"/>
                    <a:pt x="722" y="222"/>
                  </a:cubicBezTo>
                  <a:cubicBezTo>
                    <a:pt x="722" y="218"/>
                    <a:pt x="722" y="218"/>
                    <a:pt x="722" y="218"/>
                  </a:cubicBezTo>
                  <a:cubicBezTo>
                    <a:pt x="719" y="218"/>
                    <a:pt x="719" y="218"/>
                    <a:pt x="719" y="218"/>
                  </a:cubicBezTo>
                  <a:cubicBezTo>
                    <a:pt x="719" y="214"/>
                    <a:pt x="719" y="214"/>
                    <a:pt x="719" y="214"/>
                  </a:cubicBezTo>
                  <a:cubicBezTo>
                    <a:pt x="711" y="214"/>
                    <a:pt x="711" y="214"/>
                    <a:pt x="711" y="214"/>
                  </a:cubicBezTo>
                  <a:cubicBezTo>
                    <a:pt x="711" y="212"/>
                    <a:pt x="711" y="212"/>
                    <a:pt x="711" y="212"/>
                  </a:cubicBezTo>
                  <a:cubicBezTo>
                    <a:pt x="700" y="212"/>
                    <a:pt x="700" y="212"/>
                    <a:pt x="700" y="212"/>
                  </a:cubicBezTo>
                  <a:cubicBezTo>
                    <a:pt x="700" y="209"/>
                    <a:pt x="700" y="209"/>
                    <a:pt x="700" y="209"/>
                  </a:cubicBezTo>
                  <a:cubicBezTo>
                    <a:pt x="692" y="209"/>
                    <a:pt x="692" y="209"/>
                    <a:pt x="692" y="209"/>
                  </a:cubicBezTo>
                  <a:cubicBezTo>
                    <a:pt x="692" y="206"/>
                    <a:pt x="692" y="206"/>
                    <a:pt x="692" y="206"/>
                  </a:cubicBezTo>
                  <a:cubicBezTo>
                    <a:pt x="681" y="206"/>
                    <a:pt x="681" y="206"/>
                    <a:pt x="681" y="206"/>
                  </a:cubicBezTo>
                  <a:cubicBezTo>
                    <a:pt x="681" y="202"/>
                    <a:pt x="681" y="202"/>
                    <a:pt x="681" y="202"/>
                  </a:cubicBezTo>
                  <a:cubicBezTo>
                    <a:pt x="664" y="202"/>
                    <a:pt x="664" y="202"/>
                    <a:pt x="664" y="202"/>
                  </a:cubicBezTo>
                  <a:cubicBezTo>
                    <a:pt x="664" y="198"/>
                    <a:pt x="664" y="198"/>
                    <a:pt x="664" y="198"/>
                  </a:cubicBezTo>
                  <a:cubicBezTo>
                    <a:pt x="654" y="198"/>
                    <a:pt x="654" y="198"/>
                    <a:pt x="654" y="198"/>
                  </a:cubicBezTo>
                  <a:cubicBezTo>
                    <a:pt x="654" y="196"/>
                    <a:pt x="654" y="196"/>
                    <a:pt x="654" y="196"/>
                  </a:cubicBezTo>
                  <a:cubicBezTo>
                    <a:pt x="644" y="196"/>
                    <a:pt x="644" y="196"/>
                    <a:pt x="644" y="196"/>
                  </a:cubicBezTo>
                  <a:cubicBezTo>
                    <a:pt x="644" y="193"/>
                    <a:pt x="644" y="193"/>
                    <a:pt x="644" y="193"/>
                  </a:cubicBezTo>
                  <a:cubicBezTo>
                    <a:pt x="640" y="193"/>
                    <a:pt x="640" y="193"/>
                    <a:pt x="640" y="193"/>
                  </a:cubicBezTo>
                  <a:cubicBezTo>
                    <a:pt x="640" y="190"/>
                    <a:pt x="640" y="190"/>
                    <a:pt x="640" y="190"/>
                  </a:cubicBezTo>
                  <a:cubicBezTo>
                    <a:pt x="637" y="190"/>
                    <a:pt x="637" y="190"/>
                    <a:pt x="637" y="190"/>
                  </a:cubicBezTo>
                  <a:cubicBezTo>
                    <a:pt x="637" y="188"/>
                    <a:pt x="637" y="188"/>
                    <a:pt x="637" y="188"/>
                  </a:cubicBezTo>
                  <a:cubicBezTo>
                    <a:pt x="600" y="188"/>
                    <a:pt x="600" y="188"/>
                    <a:pt x="600" y="188"/>
                  </a:cubicBezTo>
                  <a:cubicBezTo>
                    <a:pt x="600" y="185"/>
                    <a:pt x="600" y="185"/>
                    <a:pt x="600" y="185"/>
                  </a:cubicBezTo>
                  <a:cubicBezTo>
                    <a:pt x="596" y="185"/>
                    <a:pt x="596" y="185"/>
                    <a:pt x="596" y="185"/>
                  </a:cubicBezTo>
                  <a:cubicBezTo>
                    <a:pt x="596" y="183"/>
                    <a:pt x="596" y="183"/>
                    <a:pt x="596" y="183"/>
                  </a:cubicBezTo>
                  <a:cubicBezTo>
                    <a:pt x="592" y="183"/>
                    <a:pt x="592" y="183"/>
                    <a:pt x="592" y="183"/>
                  </a:cubicBezTo>
                  <a:cubicBezTo>
                    <a:pt x="592" y="181"/>
                    <a:pt x="592" y="181"/>
                    <a:pt x="592" y="181"/>
                  </a:cubicBezTo>
                  <a:cubicBezTo>
                    <a:pt x="589" y="181"/>
                    <a:pt x="589" y="181"/>
                    <a:pt x="589" y="181"/>
                  </a:cubicBezTo>
                  <a:cubicBezTo>
                    <a:pt x="589" y="179"/>
                    <a:pt x="589" y="179"/>
                    <a:pt x="589" y="179"/>
                  </a:cubicBezTo>
                  <a:cubicBezTo>
                    <a:pt x="586" y="179"/>
                    <a:pt x="586" y="179"/>
                    <a:pt x="586" y="179"/>
                  </a:cubicBezTo>
                  <a:cubicBezTo>
                    <a:pt x="586" y="176"/>
                    <a:pt x="586" y="176"/>
                    <a:pt x="586" y="176"/>
                  </a:cubicBezTo>
                  <a:cubicBezTo>
                    <a:pt x="583" y="176"/>
                    <a:pt x="583" y="176"/>
                    <a:pt x="583" y="176"/>
                  </a:cubicBezTo>
                  <a:cubicBezTo>
                    <a:pt x="583" y="173"/>
                    <a:pt x="583" y="173"/>
                    <a:pt x="583" y="173"/>
                  </a:cubicBezTo>
                  <a:cubicBezTo>
                    <a:pt x="575" y="173"/>
                    <a:pt x="575" y="173"/>
                    <a:pt x="575" y="173"/>
                  </a:cubicBezTo>
                  <a:cubicBezTo>
                    <a:pt x="575" y="170"/>
                    <a:pt x="575" y="170"/>
                    <a:pt x="575" y="170"/>
                  </a:cubicBezTo>
                  <a:cubicBezTo>
                    <a:pt x="570" y="170"/>
                    <a:pt x="570" y="170"/>
                    <a:pt x="570" y="170"/>
                  </a:cubicBezTo>
                  <a:cubicBezTo>
                    <a:pt x="570" y="167"/>
                    <a:pt x="570" y="167"/>
                    <a:pt x="570" y="167"/>
                  </a:cubicBezTo>
                  <a:cubicBezTo>
                    <a:pt x="564" y="167"/>
                    <a:pt x="564" y="167"/>
                    <a:pt x="564" y="167"/>
                  </a:cubicBezTo>
                  <a:cubicBezTo>
                    <a:pt x="564" y="165"/>
                    <a:pt x="564" y="165"/>
                    <a:pt x="564" y="165"/>
                  </a:cubicBezTo>
                  <a:cubicBezTo>
                    <a:pt x="556" y="165"/>
                    <a:pt x="556" y="165"/>
                    <a:pt x="556" y="165"/>
                  </a:cubicBezTo>
                  <a:cubicBezTo>
                    <a:pt x="556" y="162"/>
                    <a:pt x="556" y="162"/>
                    <a:pt x="556" y="162"/>
                  </a:cubicBezTo>
                  <a:cubicBezTo>
                    <a:pt x="554" y="162"/>
                    <a:pt x="554" y="162"/>
                    <a:pt x="554" y="162"/>
                  </a:cubicBezTo>
                  <a:cubicBezTo>
                    <a:pt x="554" y="159"/>
                    <a:pt x="554" y="159"/>
                    <a:pt x="554" y="159"/>
                  </a:cubicBezTo>
                  <a:cubicBezTo>
                    <a:pt x="533" y="159"/>
                    <a:pt x="533" y="159"/>
                    <a:pt x="533" y="159"/>
                  </a:cubicBezTo>
                  <a:cubicBezTo>
                    <a:pt x="533" y="156"/>
                    <a:pt x="533" y="156"/>
                    <a:pt x="533" y="156"/>
                  </a:cubicBezTo>
                  <a:cubicBezTo>
                    <a:pt x="526" y="156"/>
                    <a:pt x="526" y="156"/>
                    <a:pt x="526" y="156"/>
                  </a:cubicBezTo>
                  <a:cubicBezTo>
                    <a:pt x="526" y="154"/>
                    <a:pt x="526" y="154"/>
                    <a:pt x="526" y="154"/>
                  </a:cubicBezTo>
                  <a:cubicBezTo>
                    <a:pt x="523" y="154"/>
                    <a:pt x="523" y="154"/>
                    <a:pt x="523" y="154"/>
                  </a:cubicBezTo>
                  <a:cubicBezTo>
                    <a:pt x="523" y="151"/>
                    <a:pt x="523" y="151"/>
                    <a:pt x="523" y="151"/>
                  </a:cubicBezTo>
                  <a:cubicBezTo>
                    <a:pt x="512" y="151"/>
                    <a:pt x="512" y="151"/>
                    <a:pt x="512" y="151"/>
                  </a:cubicBezTo>
                  <a:cubicBezTo>
                    <a:pt x="512" y="147"/>
                    <a:pt x="512" y="147"/>
                    <a:pt x="512" y="147"/>
                  </a:cubicBezTo>
                  <a:cubicBezTo>
                    <a:pt x="500" y="147"/>
                    <a:pt x="500" y="147"/>
                    <a:pt x="500" y="147"/>
                  </a:cubicBezTo>
                  <a:cubicBezTo>
                    <a:pt x="500" y="147"/>
                    <a:pt x="500" y="144"/>
                    <a:pt x="500" y="144"/>
                  </a:cubicBezTo>
                  <a:cubicBezTo>
                    <a:pt x="499" y="144"/>
                    <a:pt x="466" y="144"/>
                    <a:pt x="466" y="144"/>
                  </a:cubicBezTo>
                  <a:cubicBezTo>
                    <a:pt x="466" y="141"/>
                    <a:pt x="466" y="141"/>
                    <a:pt x="466" y="141"/>
                  </a:cubicBezTo>
                  <a:cubicBezTo>
                    <a:pt x="463" y="141"/>
                    <a:pt x="463" y="141"/>
                    <a:pt x="463" y="141"/>
                  </a:cubicBezTo>
                  <a:cubicBezTo>
                    <a:pt x="463" y="136"/>
                    <a:pt x="463" y="136"/>
                    <a:pt x="463" y="136"/>
                  </a:cubicBezTo>
                  <a:cubicBezTo>
                    <a:pt x="456" y="136"/>
                    <a:pt x="456" y="136"/>
                    <a:pt x="456" y="136"/>
                  </a:cubicBezTo>
                  <a:cubicBezTo>
                    <a:pt x="456" y="132"/>
                    <a:pt x="456" y="132"/>
                    <a:pt x="456" y="132"/>
                  </a:cubicBezTo>
                  <a:cubicBezTo>
                    <a:pt x="434" y="132"/>
                    <a:pt x="434" y="132"/>
                    <a:pt x="434" y="132"/>
                  </a:cubicBezTo>
                  <a:cubicBezTo>
                    <a:pt x="434" y="128"/>
                    <a:pt x="434" y="128"/>
                    <a:pt x="434" y="128"/>
                  </a:cubicBezTo>
                  <a:cubicBezTo>
                    <a:pt x="430" y="128"/>
                    <a:pt x="430" y="128"/>
                    <a:pt x="430" y="128"/>
                  </a:cubicBezTo>
                  <a:cubicBezTo>
                    <a:pt x="430" y="126"/>
                    <a:pt x="430" y="126"/>
                    <a:pt x="430" y="126"/>
                  </a:cubicBezTo>
                  <a:cubicBezTo>
                    <a:pt x="419" y="126"/>
                    <a:pt x="419" y="126"/>
                    <a:pt x="419" y="126"/>
                  </a:cubicBezTo>
                  <a:cubicBezTo>
                    <a:pt x="419" y="123"/>
                    <a:pt x="419" y="123"/>
                    <a:pt x="419" y="123"/>
                  </a:cubicBezTo>
                  <a:cubicBezTo>
                    <a:pt x="414" y="123"/>
                    <a:pt x="414" y="123"/>
                    <a:pt x="414" y="123"/>
                  </a:cubicBezTo>
                  <a:cubicBezTo>
                    <a:pt x="414" y="120"/>
                    <a:pt x="414" y="120"/>
                    <a:pt x="414" y="120"/>
                  </a:cubicBezTo>
                  <a:cubicBezTo>
                    <a:pt x="397" y="120"/>
                    <a:pt x="397" y="120"/>
                    <a:pt x="397" y="120"/>
                  </a:cubicBezTo>
                  <a:cubicBezTo>
                    <a:pt x="397" y="117"/>
                    <a:pt x="397" y="117"/>
                    <a:pt x="397" y="117"/>
                  </a:cubicBezTo>
                  <a:cubicBezTo>
                    <a:pt x="391" y="117"/>
                    <a:pt x="391" y="117"/>
                    <a:pt x="391" y="117"/>
                  </a:cubicBezTo>
                  <a:cubicBezTo>
                    <a:pt x="391" y="115"/>
                    <a:pt x="391" y="115"/>
                    <a:pt x="391" y="115"/>
                  </a:cubicBezTo>
                  <a:cubicBezTo>
                    <a:pt x="378" y="115"/>
                    <a:pt x="378" y="115"/>
                    <a:pt x="378" y="115"/>
                  </a:cubicBezTo>
                  <a:cubicBezTo>
                    <a:pt x="378" y="112"/>
                    <a:pt x="378" y="112"/>
                    <a:pt x="378" y="112"/>
                  </a:cubicBezTo>
                  <a:cubicBezTo>
                    <a:pt x="366" y="112"/>
                    <a:pt x="366" y="112"/>
                    <a:pt x="366" y="112"/>
                  </a:cubicBezTo>
                  <a:cubicBezTo>
                    <a:pt x="366" y="109"/>
                    <a:pt x="366" y="109"/>
                    <a:pt x="366" y="109"/>
                  </a:cubicBezTo>
                  <a:cubicBezTo>
                    <a:pt x="357" y="109"/>
                    <a:pt x="357" y="109"/>
                    <a:pt x="357" y="109"/>
                  </a:cubicBezTo>
                  <a:cubicBezTo>
                    <a:pt x="357" y="107"/>
                    <a:pt x="357" y="107"/>
                    <a:pt x="357" y="107"/>
                  </a:cubicBezTo>
                  <a:cubicBezTo>
                    <a:pt x="352" y="107"/>
                    <a:pt x="352" y="107"/>
                    <a:pt x="352" y="107"/>
                  </a:cubicBezTo>
                  <a:cubicBezTo>
                    <a:pt x="352" y="104"/>
                    <a:pt x="352" y="104"/>
                    <a:pt x="352" y="104"/>
                  </a:cubicBezTo>
                  <a:cubicBezTo>
                    <a:pt x="350" y="104"/>
                    <a:pt x="350" y="104"/>
                    <a:pt x="350" y="104"/>
                  </a:cubicBezTo>
                  <a:cubicBezTo>
                    <a:pt x="350" y="102"/>
                    <a:pt x="350" y="102"/>
                    <a:pt x="350" y="102"/>
                  </a:cubicBezTo>
                  <a:cubicBezTo>
                    <a:pt x="333" y="102"/>
                    <a:pt x="333" y="102"/>
                    <a:pt x="333" y="102"/>
                  </a:cubicBezTo>
                  <a:cubicBezTo>
                    <a:pt x="333" y="99"/>
                    <a:pt x="333" y="99"/>
                    <a:pt x="333" y="99"/>
                  </a:cubicBezTo>
                  <a:cubicBezTo>
                    <a:pt x="330" y="99"/>
                    <a:pt x="330" y="99"/>
                    <a:pt x="330" y="99"/>
                  </a:cubicBezTo>
                  <a:cubicBezTo>
                    <a:pt x="330" y="96"/>
                    <a:pt x="330" y="96"/>
                    <a:pt x="330" y="96"/>
                  </a:cubicBezTo>
                  <a:cubicBezTo>
                    <a:pt x="325" y="96"/>
                    <a:pt x="325" y="96"/>
                    <a:pt x="325" y="96"/>
                  </a:cubicBezTo>
                  <a:cubicBezTo>
                    <a:pt x="325" y="94"/>
                    <a:pt x="325" y="94"/>
                    <a:pt x="325" y="94"/>
                  </a:cubicBezTo>
                  <a:cubicBezTo>
                    <a:pt x="315" y="94"/>
                    <a:pt x="315" y="94"/>
                    <a:pt x="315" y="94"/>
                  </a:cubicBezTo>
                  <a:cubicBezTo>
                    <a:pt x="315" y="90"/>
                    <a:pt x="315" y="90"/>
                    <a:pt x="315" y="90"/>
                  </a:cubicBezTo>
                  <a:cubicBezTo>
                    <a:pt x="310" y="90"/>
                    <a:pt x="310" y="90"/>
                    <a:pt x="310" y="90"/>
                  </a:cubicBezTo>
                  <a:cubicBezTo>
                    <a:pt x="310" y="87"/>
                    <a:pt x="310" y="87"/>
                    <a:pt x="310" y="87"/>
                  </a:cubicBezTo>
                  <a:cubicBezTo>
                    <a:pt x="306" y="87"/>
                    <a:pt x="306" y="87"/>
                    <a:pt x="306" y="87"/>
                  </a:cubicBezTo>
                  <a:cubicBezTo>
                    <a:pt x="306" y="84"/>
                    <a:pt x="306" y="84"/>
                    <a:pt x="306" y="84"/>
                  </a:cubicBezTo>
                  <a:cubicBezTo>
                    <a:pt x="301" y="84"/>
                    <a:pt x="301" y="84"/>
                    <a:pt x="301" y="84"/>
                  </a:cubicBezTo>
                  <a:cubicBezTo>
                    <a:pt x="301" y="79"/>
                    <a:pt x="301" y="79"/>
                    <a:pt x="301" y="79"/>
                  </a:cubicBezTo>
                  <a:cubicBezTo>
                    <a:pt x="298" y="79"/>
                    <a:pt x="298" y="79"/>
                    <a:pt x="298" y="79"/>
                  </a:cubicBezTo>
                  <a:cubicBezTo>
                    <a:pt x="298" y="77"/>
                    <a:pt x="298" y="77"/>
                    <a:pt x="298" y="77"/>
                  </a:cubicBezTo>
                  <a:cubicBezTo>
                    <a:pt x="294" y="77"/>
                    <a:pt x="294" y="77"/>
                    <a:pt x="294" y="77"/>
                  </a:cubicBezTo>
                  <a:cubicBezTo>
                    <a:pt x="294" y="72"/>
                    <a:pt x="294" y="72"/>
                    <a:pt x="294" y="72"/>
                  </a:cubicBezTo>
                  <a:cubicBezTo>
                    <a:pt x="264" y="72"/>
                    <a:pt x="264" y="72"/>
                    <a:pt x="264" y="72"/>
                  </a:cubicBezTo>
                  <a:cubicBezTo>
                    <a:pt x="264" y="69"/>
                    <a:pt x="264" y="69"/>
                    <a:pt x="264" y="69"/>
                  </a:cubicBezTo>
                  <a:cubicBezTo>
                    <a:pt x="247" y="69"/>
                    <a:pt x="247" y="69"/>
                    <a:pt x="247" y="69"/>
                  </a:cubicBezTo>
                  <a:cubicBezTo>
                    <a:pt x="247" y="65"/>
                    <a:pt x="247" y="65"/>
                    <a:pt x="247" y="65"/>
                  </a:cubicBezTo>
                  <a:cubicBezTo>
                    <a:pt x="233" y="65"/>
                    <a:pt x="233" y="65"/>
                    <a:pt x="233" y="65"/>
                  </a:cubicBezTo>
                  <a:cubicBezTo>
                    <a:pt x="233" y="62"/>
                    <a:pt x="233" y="62"/>
                    <a:pt x="233" y="62"/>
                  </a:cubicBezTo>
                  <a:cubicBezTo>
                    <a:pt x="219" y="62"/>
                    <a:pt x="219" y="62"/>
                    <a:pt x="219" y="62"/>
                  </a:cubicBezTo>
                  <a:cubicBezTo>
                    <a:pt x="219" y="58"/>
                    <a:pt x="219" y="58"/>
                    <a:pt x="219" y="58"/>
                  </a:cubicBezTo>
                  <a:cubicBezTo>
                    <a:pt x="216" y="58"/>
                    <a:pt x="216" y="58"/>
                    <a:pt x="216" y="58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2" y="54"/>
                    <a:pt x="212" y="54"/>
                    <a:pt x="212" y="54"/>
                  </a:cubicBezTo>
                  <a:cubicBezTo>
                    <a:pt x="212" y="52"/>
                    <a:pt x="212" y="52"/>
                    <a:pt x="212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6" y="48"/>
                    <a:pt x="196" y="48"/>
                    <a:pt x="196" y="48"/>
                  </a:cubicBezTo>
                  <a:cubicBezTo>
                    <a:pt x="188" y="48"/>
                    <a:pt x="188" y="48"/>
                    <a:pt x="188" y="48"/>
                  </a:cubicBezTo>
                  <a:cubicBezTo>
                    <a:pt x="188" y="46"/>
                    <a:pt x="188" y="46"/>
                    <a:pt x="188" y="46"/>
                  </a:cubicBezTo>
                  <a:cubicBezTo>
                    <a:pt x="184" y="46"/>
                    <a:pt x="184" y="46"/>
                    <a:pt x="184" y="46"/>
                  </a:cubicBezTo>
                  <a:cubicBezTo>
                    <a:pt x="184" y="42"/>
                    <a:pt x="184" y="42"/>
                    <a:pt x="184" y="42"/>
                  </a:cubicBezTo>
                  <a:cubicBezTo>
                    <a:pt x="151" y="42"/>
                    <a:pt x="151" y="42"/>
                    <a:pt x="151" y="42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48" y="39"/>
                    <a:pt x="148" y="39"/>
                    <a:pt x="148" y="39"/>
                  </a:cubicBezTo>
                  <a:cubicBezTo>
                    <a:pt x="148" y="33"/>
                    <a:pt x="148" y="33"/>
                    <a:pt x="148" y="33"/>
                  </a:cubicBezTo>
                  <a:cubicBezTo>
                    <a:pt x="140" y="33"/>
                    <a:pt x="140" y="33"/>
                    <a:pt x="140" y="33"/>
                  </a:cubicBezTo>
                  <a:cubicBezTo>
                    <a:pt x="140" y="31"/>
                    <a:pt x="140" y="31"/>
                    <a:pt x="140" y="31"/>
                  </a:cubicBezTo>
                  <a:cubicBezTo>
                    <a:pt x="133" y="31"/>
                    <a:pt x="133" y="31"/>
                    <a:pt x="133" y="31"/>
                  </a:cubicBezTo>
                  <a:cubicBezTo>
                    <a:pt x="133" y="26"/>
                    <a:pt x="133" y="26"/>
                    <a:pt x="133" y="26"/>
                  </a:cubicBezTo>
                  <a:cubicBezTo>
                    <a:pt x="118" y="26"/>
                    <a:pt x="118" y="26"/>
                    <a:pt x="118" y="26"/>
                  </a:cubicBezTo>
                  <a:cubicBezTo>
                    <a:pt x="118" y="23"/>
                    <a:pt x="118" y="23"/>
                    <a:pt x="118" y="23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6"/>
                    <a:pt x="103" y="16"/>
                    <a:pt x="103" y="16"/>
                  </a:cubicBezTo>
                  <a:cubicBezTo>
                    <a:pt x="100" y="16"/>
                    <a:pt x="100" y="16"/>
                    <a:pt x="100" y="16"/>
                  </a:cubicBezTo>
                  <a:cubicBezTo>
                    <a:pt x="100" y="13"/>
                    <a:pt x="100" y="13"/>
                    <a:pt x="100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7"/>
                    <a:pt x="87" y="7"/>
                    <a:pt x="87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5"/>
                    <a:pt x="60" y="5"/>
                    <a:pt x="60" y="5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noFill/>
            <a:ln w="19050" cap="flat">
              <a:solidFill>
                <a:srgbClr val="006DB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en-US" sz="2400" dirty="0">
                <a:solidFill>
                  <a:schemeClr val="bg1"/>
                </a:solidFill>
                <a:latin typeface="Arial"/>
              </a:endParaRPr>
            </a:p>
          </p:txBody>
        </p:sp>
        <p:grpSp>
          <p:nvGrpSpPr>
            <p:cNvPr id="494" name="Group 493"/>
            <p:cNvGrpSpPr/>
            <p:nvPr/>
          </p:nvGrpSpPr>
          <p:grpSpPr>
            <a:xfrm>
              <a:off x="2024965" y="1453344"/>
              <a:ext cx="4089212" cy="1106001"/>
              <a:chOff x="2024965" y="1453344"/>
              <a:chExt cx="4089212" cy="1106001"/>
            </a:xfrm>
          </p:grpSpPr>
          <p:sp>
            <p:nvSpPr>
              <p:cNvPr id="410" name="Freeform 174"/>
              <p:cNvSpPr>
                <a:spLocks noEditPoints="1"/>
              </p:cNvSpPr>
              <p:nvPr/>
            </p:nvSpPr>
            <p:spPr bwMode="auto">
              <a:xfrm>
                <a:off x="6057075" y="2492947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1" name="Freeform 175"/>
              <p:cNvSpPr>
                <a:spLocks noEditPoints="1"/>
              </p:cNvSpPr>
              <p:nvPr/>
            </p:nvSpPr>
            <p:spPr bwMode="auto">
              <a:xfrm>
                <a:off x="5990764" y="2492947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2" name="Freeform 176"/>
              <p:cNvSpPr>
                <a:spLocks noEditPoints="1"/>
              </p:cNvSpPr>
              <p:nvPr/>
            </p:nvSpPr>
            <p:spPr bwMode="auto">
              <a:xfrm>
                <a:off x="5900506" y="2492947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3" name="Freeform 177"/>
              <p:cNvSpPr>
                <a:spLocks noEditPoints="1"/>
              </p:cNvSpPr>
              <p:nvPr/>
            </p:nvSpPr>
            <p:spPr bwMode="auto">
              <a:xfrm>
                <a:off x="5893138" y="2492947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4" name="Freeform 178"/>
              <p:cNvSpPr>
                <a:spLocks noEditPoints="1"/>
              </p:cNvSpPr>
              <p:nvPr/>
            </p:nvSpPr>
            <p:spPr bwMode="auto">
              <a:xfrm>
                <a:off x="5887612" y="2492947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5" name="Freeform 179"/>
              <p:cNvSpPr>
                <a:spLocks noEditPoints="1"/>
              </p:cNvSpPr>
              <p:nvPr/>
            </p:nvSpPr>
            <p:spPr bwMode="auto">
              <a:xfrm>
                <a:off x="5865509" y="2492947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6" name="Freeform 180"/>
              <p:cNvSpPr>
                <a:spLocks noEditPoints="1"/>
              </p:cNvSpPr>
              <p:nvPr/>
            </p:nvSpPr>
            <p:spPr bwMode="auto">
              <a:xfrm>
                <a:off x="5856299" y="2492947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7" name="Freeform 181"/>
              <p:cNvSpPr>
                <a:spLocks noEditPoints="1"/>
              </p:cNvSpPr>
              <p:nvPr/>
            </p:nvSpPr>
            <p:spPr bwMode="auto">
              <a:xfrm>
                <a:off x="5848931" y="2492947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8" name="Freeform 182"/>
              <p:cNvSpPr>
                <a:spLocks noEditPoints="1"/>
              </p:cNvSpPr>
              <p:nvPr/>
            </p:nvSpPr>
            <p:spPr bwMode="auto">
              <a:xfrm>
                <a:off x="5843405" y="2492947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19" name="Freeform 183"/>
              <p:cNvSpPr>
                <a:spLocks noEditPoints="1"/>
              </p:cNvSpPr>
              <p:nvPr/>
            </p:nvSpPr>
            <p:spPr bwMode="auto">
              <a:xfrm>
                <a:off x="5836037" y="2492947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0" name="Freeform 184"/>
              <p:cNvSpPr>
                <a:spLocks noEditPoints="1"/>
              </p:cNvSpPr>
              <p:nvPr/>
            </p:nvSpPr>
            <p:spPr bwMode="auto">
              <a:xfrm>
                <a:off x="5821301" y="2492947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1" name="Freeform 185"/>
              <p:cNvSpPr>
                <a:spLocks noEditPoints="1"/>
              </p:cNvSpPr>
              <p:nvPr/>
            </p:nvSpPr>
            <p:spPr bwMode="auto">
              <a:xfrm>
                <a:off x="5773409" y="2492947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2" name="Freeform 186"/>
              <p:cNvSpPr>
                <a:spLocks noEditPoints="1"/>
              </p:cNvSpPr>
              <p:nvPr/>
            </p:nvSpPr>
            <p:spPr bwMode="auto">
              <a:xfrm>
                <a:off x="5764199" y="2492947"/>
                <a:ext cx="60786" cy="66398"/>
              </a:xfrm>
              <a:custGeom>
                <a:avLst/>
                <a:gdLst>
                  <a:gd name="T0" fmla="*/ 15 w 33"/>
                  <a:gd name="T1" fmla="*/ 0 h 35"/>
                  <a:gd name="T2" fmla="*/ 15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3" name="Freeform 187"/>
              <p:cNvSpPr>
                <a:spLocks noEditPoints="1"/>
              </p:cNvSpPr>
              <p:nvPr/>
            </p:nvSpPr>
            <p:spPr bwMode="auto">
              <a:xfrm>
                <a:off x="5758673" y="2492947"/>
                <a:ext cx="55260" cy="66398"/>
              </a:xfrm>
              <a:custGeom>
                <a:avLst/>
                <a:gdLst>
                  <a:gd name="T0" fmla="*/ 15 w 30"/>
                  <a:gd name="T1" fmla="*/ 0 h 35"/>
                  <a:gd name="T2" fmla="*/ 15 w 30"/>
                  <a:gd name="T3" fmla="*/ 35 h 35"/>
                  <a:gd name="T4" fmla="*/ 30 w 30"/>
                  <a:gd name="T5" fmla="*/ 17 h 35"/>
                  <a:gd name="T6" fmla="*/ 0 w 30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0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4" name="Freeform 188"/>
              <p:cNvSpPr>
                <a:spLocks noEditPoints="1"/>
              </p:cNvSpPr>
              <p:nvPr/>
            </p:nvSpPr>
            <p:spPr bwMode="auto">
              <a:xfrm>
                <a:off x="5747621" y="2492947"/>
                <a:ext cx="60786" cy="66398"/>
              </a:xfrm>
              <a:custGeom>
                <a:avLst/>
                <a:gdLst>
                  <a:gd name="T0" fmla="*/ 18 w 33"/>
                  <a:gd name="T1" fmla="*/ 0 h 35"/>
                  <a:gd name="T2" fmla="*/ 18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8" y="0"/>
                    </a:moveTo>
                    <a:lnTo>
                      <a:pt x="18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5" name="Freeform 189"/>
              <p:cNvSpPr>
                <a:spLocks noEditPoints="1"/>
              </p:cNvSpPr>
              <p:nvPr/>
            </p:nvSpPr>
            <p:spPr bwMode="auto">
              <a:xfrm>
                <a:off x="5742095" y="2492947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6" name="Freeform 190"/>
              <p:cNvSpPr>
                <a:spLocks noEditPoints="1"/>
              </p:cNvSpPr>
              <p:nvPr/>
            </p:nvSpPr>
            <p:spPr bwMode="auto">
              <a:xfrm>
                <a:off x="5729201" y="2492947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7" name="Freeform 191"/>
              <p:cNvSpPr>
                <a:spLocks noEditPoints="1"/>
              </p:cNvSpPr>
              <p:nvPr/>
            </p:nvSpPr>
            <p:spPr bwMode="auto">
              <a:xfrm>
                <a:off x="5714466" y="2492947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8" name="Freeform 192"/>
              <p:cNvSpPr>
                <a:spLocks noEditPoints="1"/>
              </p:cNvSpPr>
              <p:nvPr/>
            </p:nvSpPr>
            <p:spPr bwMode="auto">
              <a:xfrm>
                <a:off x="5697888" y="2492947"/>
                <a:ext cx="60786" cy="66398"/>
              </a:xfrm>
              <a:custGeom>
                <a:avLst/>
                <a:gdLst>
                  <a:gd name="T0" fmla="*/ 15 w 33"/>
                  <a:gd name="T1" fmla="*/ 0 h 35"/>
                  <a:gd name="T2" fmla="*/ 15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29" name="Freeform 193"/>
              <p:cNvSpPr>
                <a:spLocks noEditPoints="1"/>
              </p:cNvSpPr>
              <p:nvPr/>
            </p:nvSpPr>
            <p:spPr bwMode="auto">
              <a:xfrm>
                <a:off x="5692362" y="2492947"/>
                <a:ext cx="55260" cy="66398"/>
              </a:xfrm>
              <a:custGeom>
                <a:avLst/>
                <a:gdLst>
                  <a:gd name="T0" fmla="*/ 15 w 30"/>
                  <a:gd name="T1" fmla="*/ 0 h 35"/>
                  <a:gd name="T2" fmla="*/ 15 w 30"/>
                  <a:gd name="T3" fmla="*/ 35 h 35"/>
                  <a:gd name="T4" fmla="*/ 30 w 30"/>
                  <a:gd name="T5" fmla="*/ 17 h 35"/>
                  <a:gd name="T6" fmla="*/ 0 w 30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0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0" name="Freeform 194"/>
              <p:cNvSpPr>
                <a:spLocks noEditPoints="1"/>
              </p:cNvSpPr>
              <p:nvPr/>
            </p:nvSpPr>
            <p:spPr bwMode="auto">
              <a:xfrm>
                <a:off x="5648154" y="2492947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1" name="Freeform 195"/>
              <p:cNvSpPr>
                <a:spLocks noEditPoints="1"/>
              </p:cNvSpPr>
              <p:nvPr/>
            </p:nvSpPr>
            <p:spPr bwMode="auto">
              <a:xfrm>
                <a:off x="5637102" y="2492947"/>
                <a:ext cx="60786" cy="66398"/>
              </a:xfrm>
              <a:custGeom>
                <a:avLst/>
                <a:gdLst>
                  <a:gd name="T0" fmla="*/ 18 w 33"/>
                  <a:gd name="T1" fmla="*/ 0 h 35"/>
                  <a:gd name="T2" fmla="*/ 18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8" y="0"/>
                    </a:moveTo>
                    <a:lnTo>
                      <a:pt x="18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2" name="Freeform 196"/>
              <p:cNvSpPr>
                <a:spLocks noEditPoints="1"/>
              </p:cNvSpPr>
              <p:nvPr/>
            </p:nvSpPr>
            <p:spPr bwMode="auto">
              <a:xfrm>
                <a:off x="5626050" y="2492947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3" name="Freeform 197"/>
              <p:cNvSpPr>
                <a:spLocks noEditPoints="1"/>
              </p:cNvSpPr>
              <p:nvPr/>
            </p:nvSpPr>
            <p:spPr bwMode="auto">
              <a:xfrm>
                <a:off x="5618682" y="2492947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4" name="Freeform 198"/>
              <p:cNvSpPr>
                <a:spLocks noEditPoints="1"/>
              </p:cNvSpPr>
              <p:nvPr/>
            </p:nvSpPr>
            <p:spPr bwMode="auto">
              <a:xfrm>
                <a:off x="5609472" y="2492947"/>
                <a:ext cx="60786" cy="66398"/>
              </a:xfrm>
              <a:custGeom>
                <a:avLst/>
                <a:gdLst>
                  <a:gd name="T0" fmla="*/ 15 w 33"/>
                  <a:gd name="T1" fmla="*/ 0 h 35"/>
                  <a:gd name="T2" fmla="*/ 15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5" name="Freeform 199"/>
              <p:cNvSpPr>
                <a:spLocks noEditPoints="1"/>
              </p:cNvSpPr>
              <p:nvPr/>
            </p:nvSpPr>
            <p:spPr bwMode="auto">
              <a:xfrm>
                <a:off x="5591052" y="2492947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6" name="Freeform 200"/>
              <p:cNvSpPr>
                <a:spLocks noEditPoints="1"/>
              </p:cNvSpPr>
              <p:nvPr/>
            </p:nvSpPr>
            <p:spPr bwMode="auto">
              <a:xfrm>
                <a:off x="5583684" y="2492947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7" name="Freeform 201"/>
              <p:cNvSpPr>
                <a:spLocks noEditPoints="1"/>
              </p:cNvSpPr>
              <p:nvPr/>
            </p:nvSpPr>
            <p:spPr bwMode="auto">
              <a:xfrm>
                <a:off x="5574475" y="2492947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8" name="Freeform 202"/>
              <p:cNvSpPr>
                <a:spLocks noEditPoints="1"/>
              </p:cNvSpPr>
              <p:nvPr/>
            </p:nvSpPr>
            <p:spPr bwMode="auto">
              <a:xfrm>
                <a:off x="5568949" y="2492947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39" name="Freeform 203"/>
              <p:cNvSpPr>
                <a:spLocks noEditPoints="1"/>
              </p:cNvSpPr>
              <p:nvPr/>
            </p:nvSpPr>
            <p:spPr bwMode="auto">
              <a:xfrm>
                <a:off x="5556055" y="2492947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0" name="Freeform 204"/>
              <p:cNvSpPr>
                <a:spLocks noEditPoints="1"/>
              </p:cNvSpPr>
              <p:nvPr/>
            </p:nvSpPr>
            <p:spPr bwMode="auto">
              <a:xfrm>
                <a:off x="5550529" y="2492947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1" name="Freeform 205"/>
              <p:cNvSpPr>
                <a:spLocks noEditPoints="1"/>
              </p:cNvSpPr>
              <p:nvPr/>
            </p:nvSpPr>
            <p:spPr bwMode="auto">
              <a:xfrm>
                <a:off x="5546845" y="2492947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2" name="Freeform 206"/>
              <p:cNvSpPr>
                <a:spLocks noEditPoints="1"/>
              </p:cNvSpPr>
              <p:nvPr/>
            </p:nvSpPr>
            <p:spPr bwMode="auto">
              <a:xfrm>
                <a:off x="5524741" y="2492947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3" name="Freeform 207"/>
              <p:cNvSpPr>
                <a:spLocks noEditPoints="1"/>
              </p:cNvSpPr>
              <p:nvPr/>
            </p:nvSpPr>
            <p:spPr bwMode="auto">
              <a:xfrm>
                <a:off x="5480533" y="2462594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4" name="Freeform 208"/>
              <p:cNvSpPr>
                <a:spLocks noEditPoints="1"/>
              </p:cNvSpPr>
              <p:nvPr/>
            </p:nvSpPr>
            <p:spPr bwMode="auto">
              <a:xfrm>
                <a:off x="5463955" y="2420858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5" name="Freeform 209"/>
              <p:cNvSpPr>
                <a:spLocks noEditPoints="1"/>
              </p:cNvSpPr>
              <p:nvPr/>
            </p:nvSpPr>
            <p:spPr bwMode="auto">
              <a:xfrm>
                <a:off x="5449219" y="242085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6" name="Freeform 210"/>
              <p:cNvSpPr>
                <a:spLocks noEditPoints="1"/>
              </p:cNvSpPr>
              <p:nvPr/>
            </p:nvSpPr>
            <p:spPr bwMode="auto">
              <a:xfrm>
                <a:off x="5432642" y="242085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7" name="Freeform 211"/>
              <p:cNvSpPr>
                <a:spLocks noEditPoints="1"/>
              </p:cNvSpPr>
              <p:nvPr/>
            </p:nvSpPr>
            <p:spPr bwMode="auto">
              <a:xfrm>
                <a:off x="5417906" y="2420858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8" name="Freeform 212"/>
              <p:cNvSpPr>
                <a:spLocks noEditPoints="1"/>
              </p:cNvSpPr>
              <p:nvPr/>
            </p:nvSpPr>
            <p:spPr bwMode="auto">
              <a:xfrm>
                <a:off x="5405012" y="242085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49" name="Freeform 213"/>
              <p:cNvSpPr>
                <a:spLocks noEditPoints="1"/>
              </p:cNvSpPr>
              <p:nvPr/>
            </p:nvSpPr>
            <p:spPr bwMode="auto">
              <a:xfrm>
                <a:off x="5392118" y="2420858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0" name="Freeform 214"/>
              <p:cNvSpPr>
                <a:spLocks noEditPoints="1"/>
              </p:cNvSpPr>
              <p:nvPr/>
            </p:nvSpPr>
            <p:spPr bwMode="auto">
              <a:xfrm>
                <a:off x="5375540" y="242085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1" name="Freeform 215"/>
              <p:cNvSpPr>
                <a:spLocks noEditPoints="1"/>
              </p:cNvSpPr>
              <p:nvPr/>
            </p:nvSpPr>
            <p:spPr bwMode="auto">
              <a:xfrm>
                <a:off x="5362646" y="242085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2" name="Freeform 216"/>
              <p:cNvSpPr>
                <a:spLocks noEditPoints="1"/>
              </p:cNvSpPr>
              <p:nvPr/>
            </p:nvSpPr>
            <p:spPr bwMode="auto">
              <a:xfrm>
                <a:off x="5357120" y="2420858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3" name="Freeform 217"/>
              <p:cNvSpPr>
                <a:spLocks noEditPoints="1"/>
              </p:cNvSpPr>
              <p:nvPr/>
            </p:nvSpPr>
            <p:spPr bwMode="auto">
              <a:xfrm>
                <a:off x="5344226" y="242085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4" name="Freeform 218"/>
              <p:cNvSpPr>
                <a:spLocks noEditPoints="1"/>
              </p:cNvSpPr>
              <p:nvPr/>
            </p:nvSpPr>
            <p:spPr bwMode="auto">
              <a:xfrm>
                <a:off x="5325806" y="242085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5" name="Freeform 219"/>
              <p:cNvSpPr>
                <a:spLocks noEditPoints="1"/>
              </p:cNvSpPr>
              <p:nvPr/>
            </p:nvSpPr>
            <p:spPr bwMode="auto">
              <a:xfrm>
                <a:off x="5318438" y="242085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6" name="Freeform 220"/>
              <p:cNvSpPr>
                <a:spLocks noEditPoints="1"/>
              </p:cNvSpPr>
              <p:nvPr/>
            </p:nvSpPr>
            <p:spPr bwMode="auto">
              <a:xfrm>
                <a:off x="5300018" y="2392402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8 h 35"/>
                  <a:gd name="T6" fmla="*/ 0 w 33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7" name="Freeform 221"/>
              <p:cNvSpPr>
                <a:spLocks noEditPoints="1"/>
              </p:cNvSpPr>
              <p:nvPr/>
            </p:nvSpPr>
            <p:spPr bwMode="auto">
              <a:xfrm>
                <a:off x="5290808" y="2392402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8 h 35"/>
                  <a:gd name="T6" fmla="*/ 0 w 31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8" name="Freeform 222"/>
              <p:cNvSpPr>
                <a:spLocks noEditPoints="1"/>
              </p:cNvSpPr>
              <p:nvPr/>
            </p:nvSpPr>
            <p:spPr bwMode="auto">
              <a:xfrm>
                <a:off x="5281599" y="2392402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59" name="Freeform 223"/>
              <p:cNvSpPr>
                <a:spLocks noEditPoints="1"/>
              </p:cNvSpPr>
              <p:nvPr/>
            </p:nvSpPr>
            <p:spPr bwMode="auto">
              <a:xfrm>
                <a:off x="5272389" y="2392402"/>
                <a:ext cx="58944" cy="66398"/>
              </a:xfrm>
              <a:custGeom>
                <a:avLst/>
                <a:gdLst>
                  <a:gd name="T0" fmla="*/ 15 w 32"/>
                  <a:gd name="T1" fmla="*/ 0 h 35"/>
                  <a:gd name="T2" fmla="*/ 15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0" name="Freeform 224"/>
              <p:cNvSpPr>
                <a:spLocks noEditPoints="1"/>
              </p:cNvSpPr>
              <p:nvPr/>
            </p:nvSpPr>
            <p:spPr bwMode="auto">
              <a:xfrm>
                <a:off x="5259495" y="2392402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8 h 35"/>
                  <a:gd name="T6" fmla="*/ 0 w 32"/>
                  <a:gd name="T7" fmla="*/ 18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1" name="Freeform 225"/>
              <p:cNvSpPr>
                <a:spLocks noEditPoints="1"/>
              </p:cNvSpPr>
              <p:nvPr/>
            </p:nvSpPr>
            <p:spPr bwMode="auto">
              <a:xfrm>
                <a:off x="5211603" y="2371534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2" name="Freeform 226"/>
              <p:cNvSpPr>
                <a:spLocks noEditPoints="1"/>
              </p:cNvSpPr>
              <p:nvPr/>
            </p:nvSpPr>
            <p:spPr bwMode="auto">
              <a:xfrm>
                <a:off x="5193183" y="2362048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3" name="Freeform 227"/>
              <p:cNvSpPr>
                <a:spLocks noEditPoints="1"/>
              </p:cNvSpPr>
              <p:nvPr/>
            </p:nvSpPr>
            <p:spPr bwMode="auto">
              <a:xfrm>
                <a:off x="5185815" y="236204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4" name="Freeform 228"/>
              <p:cNvSpPr>
                <a:spLocks noEditPoints="1"/>
              </p:cNvSpPr>
              <p:nvPr/>
            </p:nvSpPr>
            <p:spPr bwMode="auto">
              <a:xfrm>
                <a:off x="5167395" y="236204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5" name="Freeform 229"/>
              <p:cNvSpPr>
                <a:spLocks noEditPoints="1"/>
              </p:cNvSpPr>
              <p:nvPr/>
            </p:nvSpPr>
            <p:spPr bwMode="auto">
              <a:xfrm>
                <a:off x="5152659" y="2362048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6" name="Freeform 230"/>
              <p:cNvSpPr>
                <a:spLocks noEditPoints="1"/>
              </p:cNvSpPr>
              <p:nvPr/>
            </p:nvSpPr>
            <p:spPr bwMode="auto">
              <a:xfrm>
                <a:off x="5143449" y="2362048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7" name="Freeform 231"/>
              <p:cNvSpPr>
                <a:spLocks noEditPoints="1"/>
              </p:cNvSpPr>
              <p:nvPr/>
            </p:nvSpPr>
            <p:spPr bwMode="auto">
              <a:xfrm>
                <a:off x="5126872" y="236204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8" name="Freeform 232"/>
              <p:cNvSpPr>
                <a:spLocks noEditPoints="1"/>
              </p:cNvSpPr>
              <p:nvPr/>
            </p:nvSpPr>
            <p:spPr bwMode="auto">
              <a:xfrm>
                <a:off x="5117662" y="2362048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69" name="Freeform 233"/>
              <p:cNvSpPr>
                <a:spLocks noEditPoints="1"/>
              </p:cNvSpPr>
              <p:nvPr/>
            </p:nvSpPr>
            <p:spPr bwMode="auto">
              <a:xfrm>
                <a:off x="5086348" y="236204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0" name="Freeform 234"/>
              <p:cNvSpPr>
                <a:spLocks noEditPoints="1"/>
              </p:cNvSpPr>
              <p:nvPr/>
            </p:nvSpPr>
            <p:spPr bwMode="auto">
              <a:xfrm>
                <a:off x="5077138" y="2362048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1" name="Freeform 235"/>
              <p:cNvSpPr>
                <a:spLocks noEditPoints="1"/>
              </p:cNvSpPr>
              <p:nvPr/>
            </p:nvSpPr>
            <p:spPr bwMode="auto">
              <a:xfrm>
                <a:off x="5066086" y="2362048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2" name="Freeform 236"/>
              <p:cNvSpPr>
                <a:spLocks noEditPoints="1"/>
              </p:cNvSpPr>
              <p:nvPr/>
            </p:nvSpPr>
            <p:spPr bwMode="auto">
              <a:xfrm>
                <a:off x="5056876" y="236204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3" name="Freeform 237"/>
              <p:cNvSpPr>
                <a:spLocks noEditPoints="1"/>
              </p:cNvSpPr>
              <p:nvPr/>
            </p:nvSpPr>
            <p:spPr bwMode="auto">
              <a:xfrm>
                <a:off x="5047666" y="2362048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4" name="Freeform 238"/>
              <p:cNvSpPr>
                <a:spLocks noEditPoints="1"/>
              </p:cNvSpPr>
              <p:nvPr/>
            </p:nvSpPr>
            <p:spPr bwMode="auto">
              <a:xfrm>
                <a:off x="5042140" y="236204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5" name="Freeform 239"/>
              <p:cNvSpPr>
                <a:spLocks noEditPoints="1"/>
              </p:cNvSpPr>
              <p:nvPr/>
            </p:nvSpPr>
            <p:spPr bwMode="auto">
              <a:xfrm>
                <a:off x="5038456" y="2343078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6" name="Freeform 240"/>
              <p:cNvSpPr>
                <a:spLocks noEditPoints="1"/>
              </p:cNvSpPr>
              <p:nvPr/>
            </p:nvSpPr>
            <p:spPr bwMode="auto">
              <a:xfrm>
                <a:off x="5032930" y="234307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477" name="Freeform 241"/>
              <p:cNvSpPr>
                <a:spLocks noEditPoints="1"/>
              </p:cNvSpPr>
              <p:nvPr/>
            </p:nvSpPr>
            <p:spPr bwMode="auto">
              <a:xfrm>
                <a:off x="5025562" y="234307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74" name="Freeform 243"/>
              <p:cNvSpPr>
                <a:spLocks noEditPoints="1"/>
              </p:cNvSpPr>
              <p:nvPr/>
            </p:nvSpPr>
            <p:spPr bwMode="auto">
              <a:xfrm>
                <a:off x="5012668" y="2343077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75" name="Freeform 244"/>
              <p:cNvSpPr>
                <a:spLocks noEditPoints="1"/>
              </p:cNvSpPr>
              <p:nvPr/>
            </p:nvSpPr>
            <p:spPr bwMode="auto">
              <a:xfrm>
                <a:off x="5003458" y="2343077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76" name="Freeform 245"/>
              <p:cNvSpPr>
                <a:spLocks noEditPoints="1"/>
              </p:cNvSpPr>
              <p:nvPr/>
            </p:nvSpPr>
            <p:spPr bwMode="auto">
              <a:xfrm>
                <a:off x="4988723" y="2343077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77" name="Freeform 246"/>
              <p:cNvSpPr>
                <a:spLocks noEditPoints="1"/>
              </p:cNvSpPr>
              <p:nvPr/>
            </p:nvSpPr>
            <p:spPr bwMode="auto">
              <a:xfrm>
                <a:off x="4985039" y="2343077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78" name="Freeform 247"/>
              <p:cNvSpPr>
                <a:spLocks noEditPoints="1"/>
              </p:cNvSpPr>
              <p:nvPr/>
            </p:nvSpPr>
            <p:spPr bwMode="auto">
              <a:xfrm>
                <a:off x="4981355" y="2343077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79" name="Freeform 248"/>
              <p:cNvSpPr>
                <a:spLocks noEditPoints="1"/>
              </p:cNvSpPr>
              <p:nvPr/>
            </p:nvSpPr>
            <p:spPr bwMode="auto">
              <a:xfrm>
                <a:off x="4972145" y="2329798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0" name="Freeform 249"/>
              <p:cNvSpPr>
                <a:spLocks noEditPoints="1"/>
              </p:cNvSpPr>
              <p:nvPr/>
            </p:nvSpPr>
            <p:spPr bwMode="auto">
              <a:xfrm>
                <a:off x="4966619" y="2329798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1" name="Freeform 250"/>
              <p:cNvSpPr>
                <a:spLocks noEditPoints="1"/>
              </p:cNvSpPr>
              <p:nvPr/>
            </p:nvSpPr>
            <p:spPr bwMode="auto">
              <a:xfrm>
                <a:off x="4959251" y="232979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2" name="Freeform 251"/>
              <p:cNvSpPr>
                <a:spLocks noEditPoints="1"/>
              </p:cNvSpPr>
              <p:nvPr/>
            </p:nvSpPr>
            <p:spPr bwMode="auto">
              <a:xfrm>
                <a:off x="4950041" y="232979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3" name="Freeform 252"/>
              <p:cNvSpPr>
                <a:spLocks noEditPoints="1"/>
              </p:cNvSpPr>
              <p:nvPr/>
            </p:nvSpPr>
            <p:spPr bwMode="auto">
              <a:xfrm>
                <a:off x="4944515" y="231651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4" name="Freeform 253"/>
              <p:cNvSpPr>
                <a:spLocks noEditPoints="1"/>
              </p:cNvSpPr>
              <p:nvPr/>
            </p:nvSpPr>
            <p:spPr bwMode="auto">
              <a:xfrm>
                <a:off x="4937147" y="231651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5" name="Freeform 254"/>
              <p:cNvSpPr>
                <a:spLocks noEditPoints="1"/>
              </p:cNvSpPr>
              <p:nvPr/>
            </p:nvSpPr>
            <p:spPr bwMode="auto">
              <a:xfrm>
                <a:off x="4927937" y="231651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6" name="Freeform 255"/>
              <p:cNvSpPr>
                <a:spLocks noEditPoints="1"/>
              </p:cNvSpPr>
              <p:nvPr/>
            </p:nvSpPr>
            <p:spPr bwMode="auto">
              <a:xfrm>
                <a:off x="4922411" y="231651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7" name="Freeform 256"/>
              <p:cNvSpPr>
                <a:spLocks noEditPoints="1"/>
              </p:cNvSpPr>
              <p:nvPr/>
            </p:nvSpPr>
            <p:spPr bwMode="auto">
              <a:xfrm>
                <a:off x="4915043" y="2310827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8" name="Freeform 257"/>
              <p:cNvSpPr>
                <a:spLocks noEditPoints="1"/>
              </p:cNvSpPr>
              <p:nvPr/>
            </p:nvSpPr>
            <p:spPr bwMode="auto">
              <a:xfrm>
                <a:off x="4909517" y="2310827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89" name="Freeform 258"/>
              <p:cNvSpPr>
                <a:spLocks noEditPoints="1"/>
              </p:cNvSpPr>
              <p:nvPr/>
            </p:nvSpPr>
            <p:spPr bwMode="auto">
              <a:xfrm>
                <a:off x="4900307" y="2310827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0" name="Freeform 259"/>
              <p:cNvSpPr>
                <a:spLocks noEditPoints="1"/>
              </p:cNvSpPr>
              <p:nvPr/>
            </p:nvSpPr>
            <p:spPr bwMode="auto">
              <a:xfrm>
                <a:off x="4880045" y="2297547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1" name="Freeform 260"/>
              <p:cNvSpPr>
                <a:spLocks noEditPoints="1"/>
              </p:cNvSpPr>
              <p:nvPr/>
            </p:nvSpPr>
            <p:spPr bwMode="auto">
              <a:xfrm>
                <a:off x="4880045" y="2303239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2" name="Freeform 261"/>
              <p:cNvSpPr>
                <a:spLocks noEditPoints="1"/>
              </p:cNvSpPr>
              <p:nvPr/>
            </p:nvSpPr>
            <p:spPr bwMode="auto">
              <a:xfrm>
                <a:off x="4865309" y="2293753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3" name="Freeform 262"/>
              <p:cNvSpPr>
                <a:spLocks noEditPoints="1"/>
              </p:cNvSpPr>
              <p:nvPr/>
            </p:nvSpPr>
            <p:spPr bwMode="auto">
              <a:xfrm>
                <a:off x="4856099" y="2293753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4" name="Freeform 263"/>
              <p:cNvSpPr>
                <a:spLocks noEditPoints="1"/>
              </p:cNvSpPr>
              <p:nvPr/>
            </p:nvSpPr>
            <p:spPr bwMode="auto">
              <a:xfrm>
                <a:off x="4845048" y="2293753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5" name="Freeform 264"/>
              <p:cNvSpPr>
                <a:spLocks noEditPoints="1"/>
              </p:cNvSpPr>
              <p:nvPr/>
            </p:nvSpPr>
            <p:spPr bwMode="auto">
              <a:xfrm>
                <a:off x="4833996" y="2293753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6" name="Freeform 265"/>
              <p:cNvSpPr>
                <a:spLocks noEditPoints="1"/>
              </p:cNvSpPr>
              <p:nvPr/>
            </p:nvSpPr>
            <p:spPr bwMode="auto">
              <a:xfrm>
                <a:off x="4826628" y="2293753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7" name="Freeform 266"/>
              <p:cNvSpPr>
                <a:spLocks noEditPoints="1"/>
              </p:cNvSpPr>
              <p:nvPr/>
            </p:nvSpPr>
            <p:spPr bwMode="auto">
              <a:xfrm>
                <a:off x="4821102" y="2293753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8" name="Freeform 267"/>
              <p:cNvSpPr>
                <a:spLocks noEditPoints="1"/>
              </p:cNvSpPr>
              <p:nvPr/>
            </p:nvSpPr>
            <p:spPr bwMode="auto">
              <a:xfrm>
                <a:off x="4808208" y="2288062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199" name="Freeform 268"/>
              <p:cNvSpPr>
                <a:spLocks noEditPoints="1"/>
              </p:cNvSpPr>
              <p:nvPr/>
            </p:nvSpPr>
            <p:spPr bwMode="auto">
              <a:xfrm>
                <a:off x="4798998" y="2269091"/>
                <a:ext cx="58944" cy="66398"/>
              </a:xfrm>
              <a:custGeom>
                <a:avLst/>
                <a:gdLst>
                  <a:gd name="T0" fmla="*/ 17 w 32"/>
                  <a:gd name="T1" fmla="*/ 0 h 35"/>
                  <a:gd name="T2" fmla="*/ 17 w 32"/>
                  <a:gd name="T3" fmla="*/ 35 h 35"/>
                  <a:gd name="T4" fmla="*/ 32 w 32"/>
                  <a:gd name="T5" fmla="*/ 17 h 35"/>
                  <a:gd name="T6" fmla="*/ 0 w 32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0" name="Freeform 269"/>
              <p:cNvSpPr>
                <a:spLocks noEditPoints="1"/>
              </p:cNvSpPr>
              <p:nvPr/>
            </p:nvSpPr>
            <p:spPr bwMode="auto">
              <a:xfrm>
                <a:off x="4791630" y="2269091"/>
                <a:ext cx="60786" cy="66398"/>
              </a:xfrm>
              <a:custGeom>
                <a:avLst/>
                <a:gdLst>
                  <a:gd name="T0" fmla="*/ 16 w 33"/>
                  <a:gd name="T1" fmla="*/ 0 h 35"/>
                  <a:gd name="T2" fmla="*/ 16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1" name="Freeform 270"/>
              <p:cNvSpPr>
                <a:spLocks noEditPoints="1"/>
              </p:cNvSpPr>
              <p:nvPr/>
            </p:nvSpPr>
            <p:spPr bwMode="auto">
              <a:xfrm>
                <a:off x="4786104" y="2269091"/>
                <a:ext cx="57102" cy="66398"/>
              </a:xfrm>
              <a:custGeom>
                <a:avLst/>
                <a:gdLst>
                  <a:gd name="T0" fmla="*/ 15 w 31"/>
                  <a:gd name="T1" fmla="*/ 0 h 35"/>
                  <a:gd name="T2" fmla="*/ 15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2" name="Freeform 271"/>
              <p:cNvSpPr>
                <a:spLocks noEditPoints="1"/>
              </p:cNvSpPr>
              <p:nvPr/>
            </p:nvSpPr>
            <p:spPr bwMode="auto">
              <a:xfrm>
                <a:off x="4773210" y="2255812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3" name="Freeform 272"/>
              <p:cNvSpPr>
                <a:spLocks noEditPoints="1"/>
              </p:cNvSpPr>
              <p:nvPr/>
            </p:nvSpPr>
            <p:spPr bwMode="auto">
              <a:xfrm>
                <a:off x="4767684" y="2255812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4" name="Freeform 273"/>
              <p:cNvSpPr>
                <a:spLocks noEditPoints="1"/>
              </p:cNvSpPr>
              <p:nvPr/>
            </p:nvSpPr>
            <p:spPr bwMode="auto">
              <a:xfrm>
                <a:off x="4756632" y="2255812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5" name="Freeform 274"/>
              <p:cNvSpPr>
                <a:spLocks noEditPoints="1"/>
              </p:cNvSpPr>
              <p:nvPr/>
            </p:nvSpPr>
            <p:spPr bwMode="auto">
              <a:xfrm>
                <a:off x="4747422" y="2255812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6" name="Freeform 275"/>
              <p:cNvSpPr>
                <a:spLocks noEditPoints="1"/>
              </p:cNvSpPr>
              <p:nvPr/>
            </p:nvSpPr>
            <p:spPr bwMode="auto">
              <a:xfrm>
                <a:off x="4732686" y="2255812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7" name="Freeform 276"/>
              <p:cNvSpPr>
                <a:spLocks noEditPoints="1"/>
              </p:cNvSpPr>
              <p:nvPr/>
            </p:nvSpPr>
            <p:spPr bwMode="auto">
              <a:xfrm>
                <a:off x="4719792" y="2255812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8" name="Freeform 277"/>
              <p:cNvSpPr>
                <a:spLocks noEditPoints="1"/>
              </p:cNvSpPr>
              <p:nvPr/>
            </p:nvSpPr>
            <p:spPr bwMode="auto">
              <a:xfrm>
                <a:off x="4714266" y="2255812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09" name="Freeform 278"/>
              <p:cNvSpPr>
                <a:spLocks noEditPoints="1"/>
              </p:cNvSpPr>
              <p:nvPr/>
            </p:nvSpPr>
            <p:spPr bwMode="auto">
              <a:xfrm>
                <a:off x="4701373" y="2255812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0" name="Freeform 279"/>
              <p:cNvSpPr>
                <a:spLocks noEditPoints="1"/>
              </p:cNvSpPr>
              <p:nvPr/>
            </p:nvSpPr>
            <p:spPr bwMode="auto">
              <a:xfrm>
                <a:off x="4684795" y="223873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1" name="Freeform 280"/>
              <p:cNvSpPr>
                <a:spLocks noEditPoints="1"/>
              </p:cNvSpPr>
              <p:nvPr/>
            </p:nvSpPr>
            <p:spPr bwMode="auto">
              <a:xfrm>
                <a:off x="4670059" y="2233046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2" name="Freeform 281"/>
              <p:cNvSpPr>
                <a:spLocks noEditPoints="1"/>
              </p:cNvSpPr>
              <p:nvPr/>
            </p:nvSpPr>
            <p:spPr bwMode="auto">
              <a:xfrm>
                <a:off x="4662691" y="2233046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3" name="Freeform 282"/>
              <p:cNvSpPr>
                <a:spLocks noEditPoints="1"/>
              </p:cNvSpPr>
              <p:nvPr/>
            </p:nvSpPr>
            <p:spPr bwMode="auto">
              <a:xfrm>
                <a:off x="4635061" y="2233046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4" name="Freeform 283"/>
              <p:cNvSpPr>
                <a:spLocks noEditPoints="1"/>
              </p:cNvSpPr>
              <p:nvPr/>
            </p:nvSpPr>
            <p:spPr bwMode="auto">
              <a:xfrm>
                <a:off x="4625851" y="2233046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5" name="Freeform 284"/>
              <p:cNvSpPr>
                <a:spLocks noEditPoints="1"/>
              </p:cNvSpPr>
              <p:nvPr/>
            </p:nvSpPr>
            <p:spPr bwMode="auto">
              <a:xfrm>
                <a:off x="4618483" y="2233046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6" name="Freeform 285"/>
              <p:cNvSpPr>
                <a:spLocks noEditPoints="1"/>
              </p:cNvSpPr>
              <p:nvPr/>
            </p:nvSpPr>
            <p:spPr bwMode="auto">
              <a:xfrm>
                <a:off x="4612957" y="2233046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7" name="Freeform 286"/>
              <p:cNvSpPr>
                <a:spLocks noEditPoints="1"/>
              </p:cNvSpPr>
              <p:nvPr/>
            </p:nvSpPr>
            <p:spPr bwMode="auto">
              <a:xfrm>
                <a:off x="4603747" y="2233046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8" name="Freeform 287"/>
              <p:cNvSpPr>
                <a:spLocks noEditPoints="1"/>
              </p:cNvSpPr>
              <p:nvPr/>
            </p:nvSpPr>
            <p:spPr bwMode="auto">
              <a:xfrm>
                <a:off x="4596379" y="2233046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19" name="Freeform 288"/>
              <p:cNvSpPr>
                <a:spLocks noEditPoints="1"/>
              </p:cNvSpPr>
              <p:nvPr/>
            </p:nvSpPr>
            <p:spPr bwMode="auto">
              <a:xfrm>
                <a:off x="4590853" y="2233046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0" name="Freeform 289"/>
              <p:cNvSpPr>
                <a:spLocks noEditPoints="1"/>
              </p:cNvSpPr>
              <p:nvPr/>
            </p:nvSpPr>
            <p:spPr bwMode="auto">
              <a:xfrm>
                <a:off x="4581643" y="2233046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1" name="Freeform 290"/>
              <p:cNvSpPr>
                <a:spLocks noEditPoints="1"/>
              </p:cNvSpPr>
              <p:nvPr/>
            </p:nvSpPr>
            <p:spPr bwMode="auto">
              <a:xfrm>
                <a:off x="4570591" y="2223561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2" name="Freeform 291"/>
              <p:cNvSpPr>
                <a:spLocks noEditPoints="1"/>
              </p:cNvSpPr>
              <p:nvPr/>
            </p:nvSpPr>
            <p:spPr bwMode="auto">
              <a:xfrm>
                <a:off x="4570591" y="2223561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3" name="Freeform 292"/>
              <p:cNvSpPr>
                <a:spLocks noEditPoints="1"/>
              </p:cNvSpPr>
              <p:nvPr/>
            </p:nvSpPr>
            <p:spPr bwMode="auto">
              <a:xfrm>
                <a:off x="4565065" y="2223561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4" name="Freeform 293"/>
              <p:cNvSpPr>
                <a:spLocks noEditPoints="1"/>
              </p:cNvSpPr>
              <p:nvPr/>
            </p:nvSpPr>
            <p:spPr bwMode="auto">
              <a:xfrm>
                <a:off x="4559539" y="2223561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8 h 36"/>
                  <a:gd name="T6" fmla="*/ 0 w 32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5" name="Freeform 294"/>
              <p:cNvSpPr>
                <a:spLocks noEditPoints="1"/>
              </p:cNvSpPr>
              <p:nvPr/>
            </p:nvSpPr>
            <p:spPr bwMode="auto">
              <a:xfrm>
                <a:off x="4552172" y="2223561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6" name="Freeform 295"/>
              <p:cNvSpPr>
                <a:spLocks noEditPoints="1"/>
              </p:cNvSpPr>
              <p:nvPr/>
            </p:nvSpPr>
            <p:spPr bwMode="auto">
              <a:xfrm>
                <a:off x="4537436" y="2223561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8 h 36"/>
                  <a:gd name="T6" fmla="*/ 0 w 32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7" name="Freeform 296"/>
              <p:cNvSpPr>
                <a:spLocks noEditPoints="1"/>
              </p:cNvSpPr>
              <p:nvPr/>
            </p:nvSpPr>
            <p:spPr bwMode="auto">
              <a:xfrm>
                <a:off x="4530068" y="2223561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8" name="Freeform 297"/>
              <p:cNvSpPr>
                <a:spLocks noEditPoints="1"/>
              </p:cNvSpPr>
              <p:nvPr/>
            </p:nvSpPr>
            <p:spPr bwMode="auto">
              <a:xfrm>
                <a:off x="4524542" y="2223561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29" name="Freeform 298"/>
              <p:cNvSpPr>
                <a:spLocks noEditPoints="1"/>
              </p:cNvSpPr>
              <p:nvPr/>
            </p:nvSpPr>
            <p:spPr bwMode="auto">
              <a:xfrm>
                <a:off x="4517174" y="2223561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0" name="Freeform 299"/>
              <p:cNvSpPr>
                <a:spLocks noEditPoints="1"/>
              </p:cNvSpPr>
              <p:nvPr/>
            </p:nvSpPr>
            <p:spPr bwMode="auto">
              <a:xfrm>
                <a:off x="4507964" y="2223561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8 h 36"/>
                  <a:gd name="T6" fmla="*/ 0 w 33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1" name="Freeform 300"/>
              <p:cNvSpPr>
                <a:spLocks noEditPoints="1"/>
              </p:cNvSpPr>
              <p:nvPr/>
            </p:nvSpPr>
            <p:spPr bwMode="auto">
              <a:xfrm>
                <a:off x="4502438" y="2223561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2" name="Freeform 301"/>
              <p:cNvSpPr>
                <a:spLocks noEditPoints="1"/>
              </p:cNvSpPr>
              <p:nvPr/>
            </p:nvSpPr>
            <p:spPr bwMode="auto">
              <a:xfrm>
                <a:off x="4502438" y="2200796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3" name="Freeform 302"/>
              <p:cNvSpPr>
                <a:spLocks noEditPoints="1"/>
              </p:cNvSpPr>
              <p:nvPr/>
            </p:nvSpPr>
            <p:spPr bwMode="auto">
              <a:xfrm>
                <a:off x="4493228" y="2200796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4" name="Freeform 303"/>
              <p:cNvSpPr>
                <a:spLocks noEditPoints="1"/>
              </p:cNvSpPr>
              <p:nvPr/>
            </p:nvSpPr>
            <p:spPr bwMode="auto">
              <a:xfrm>
                <a:off x="4471124" y="2200796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5" name="Freeform 304"/>
              <p:cNvSpPr>
                <a:spLocks noEditPoints="1"/>
              </p:cNvSpPr>
              <p:nvPr/>
            </p:nvSpPr>
            <p:spPr bwMode="auto">
              <a:xfrm>
                <a:off x="4476650" y="2200796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6" name="Freeform 305"/>
              <p:cNvSpPr>
                <a:spLocks noEditPoints="1"/>
              </p:cNvSpPr>
              <p:nvPr/>
            </p:nvSpPr>
            <p:spPr bwMode="auto">
              <a:xfrm>
                <a:off x="4463756" y="2200796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7" name="Freeform 306"/>
              <p:cNvSpPr>
                <a:spLocks noEditPoints="1"/>
              </p:cNvSpPr>
              <p:nvPr/>
            </p:nvSpPr>
            <p:spPr bwMode="auto">
              <a:xfrm>
                <a:off x="4458230" y="2200796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8" name="Freeform 307"/>
              <p:cNvSpPr>
                <a:spLocks noEditPoints="1"/>
              </p:cNvSpPr>
              <p:nvPr/>
            </p:nvSpPr>
            <p:spPr bwMode="auto">
              <a:xfrm>
                <a:off x="4449020" y="2200796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39" name="Freeform 308"/>
              <p:cNvSpPr>
                <a:spLocks noEditPoints="1"/>
              </p:cNvSpPr>
              <p:nvPr/>
            </p:nvSpPr>
            <p:spPr bwMode="auto">
              <a:xfrm>
                <a:off x="4441652" y="2200796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0" name="Freeform 309"/>
              <p:cNvSpPr>
                <a:spLocks noEditPoints="1"/>
              </p:cNvSpPr>
              <p:nvPr/>
            </p:nvSpPr>
            <p:spPr bwMode="auto">
              <a:xfrm>
                <a:off x="4436126" y="2200796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1" name="Freeform 310"/>
              <p:cNvSpPr>
                <a:spLocks noEditPoints="1"/>
              </p:cNvSpPr>
              <p:nvPr/>
            </p:nvSpPr>
            <p:spPr bwMode="auto">
              <a:xfrm>
                <a:off x="4428758" y="2200796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2" name="Freeform 311"/>
              <p:cNvSpPr>
                <a:spLocks noEditPoints="1"/>
              </p:cNvSpPr>
              <p:nvPr/>
            </p:nvSpPr>
            <p:spPr bwMode="auto">
              <a:xfrm>
                <a:off x="4410338" y="2200796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3" name="Freeform 312"/>
              <p:cNvSpPr>
                <a:spLocks noEditPoints="1"/>
              </p:cNvSpPr>
              <p:nvPr/>
            </p:nvSpPr>
            <p:spPr bwMode="auto">
              <a:xfrm>
                <a:off x="4410338" y="2187516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4" name="Freeform 313"/>
              <p:cNvSpPr>
                <a:spLocks noEditPoints="1"/>
              </p:cNvSpPr>
              <p:nvPr/>
            </p:nvSpPr>
            <p:spPr bwMode="auto">
              <a:xfrm>
                <a:off x="4404813" y="2187516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7 h 36"/>
                  <a:gd name="T6" fmla="*/ 0 w 30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5" name="Freeform 314"/>
              <p:cNvSpPr>
                <a:spLocks noEditPoints="1"/>
              </p:cNvSpPr>
              <p:nvPr/>
            </p:nvSpPr>
            <p:spPr bwMode="auto">
              <a:xfrm>
                <a:off x="4397445" y="2187516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6" name="Freeform 315"/>
              <p:cNvSpPr>
                <a:spLocks noEditPoints="1"/>
              </p:cNvSpPr>
              <p:nvPr/>
            </p:nvSpPr>
            <p:spPr bwMode="auto">
              <a:xfrm>
                <a:off x="4391919" y="2187516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7" name="Freeform 316"/>
              <p:cNvSpPr>
                <a:spLocks noEditPoints="1"/>
              </p:cNvSpPr>
              <p:nvPr/>
            </p:nvSpPr>
            <p:spPr bwMode="auto">
              <a:xfrm>
                <a:off x="4382709" y="2187516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7 h 36"/>
                  <a:gd name="T6" fmla="*/ 0 w 32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8" name="Freeform 317"/>
              <p:cNvSpPr>
                <a:spLocks noEditPoints="1"/>
              </p:cNvSpPr>
              <p:nvPr/>
            </p:nvSpPr>
            <p:spPr bwMode="auto">
              <a:xfrm>
                <a:off x="4375341" y="2187516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49" name="Freeform 318"/>
              <p:cNvSpPr>
                <a:spLocks noEditPoints="1"/>
              </p:cNvSpPr>
              <p:nvPr/>
            </p:nvSpPr>
            <p:spPr bwMode="auto">
              <a:xfrm>
                <a:off x="4347711" y="217992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0" name="Freeform 319"/>
              <p:cNvSpPr>
                <a:spLocks noEditPoints="1"/>
              </p:cNvSpPr>
              <p:nvPr/>
            </p:nvSpPr>
            <p:spPr bwMode="auto">
              <a:xfrm>
                <a:off x="4338501" y="2179928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1" name="Freeform 320"/>
              <p:cNvSpPr>
                <a:spLocks noEditPoints="1"/>
              </p:cNvSpPr>
              <p:nvPr/>
            </p:nvSpPr>
            <p:spPr bwMode="auto">
              <a:xfrm>
                <a:off x="4327449" y="2179928"/>
                <a:ext cx="60786" cy="68295"/>
              </a:xfrm>
              <a:custGeom>
                <a:avLst/>
                <a:gdLst>
                  <a:gd name="T0" fmla="*/ 18 w 33"/>
                  <a:gd name="T1" fmla="*/ 0 h 36"/>
                  <a:gd name="T2" fmla="*/ 18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8" y="0"/>
                    </a:moveTo>
                    <a:lnTo>
                      <a:pt x="18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2" name="Freeform 321"/>
              <p:cNvSpPr>
                <a:spLocks noEditPoints="1"/>
              </p:cNvSpPr>
              <p:nvPr/>
            </p:nvSpPr>
            <p:spPr bwMode="auto">
              <a:xfrm>
                <a:off x="4321923" y="2179928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3" name="Freeform 322"/>
              <p:cNvSpPr>
                <a:spLocks noEditPoints="1"/>
              </p:cNvSpPr>
              <p:nvPr/>
            </p:nvSpPr>
            <p:spPr bwMode="auto">
              <a:xfrm>
                <a:off x="4316397" y="2179928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4" name="Freeform 323"/>
              <p:cNvSpPr>
                <a:spLocks noEditPoints="1"/>
              </p:cNvSpPr>
              <p:nvPr/>
            </p:nvSpPr>
            <p:spPr bwMode="auto">
              <a:xfrm>
                <a:off x="4309029" y="217992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5" name="Freeform 324"/>
              <p:cNvSpPr>
                <a:spLocks noEditPoints="1"/>
              </p:cNvSpPr>
              <p:nvPr/>
            </p:nvSpPr>
            <p:spPr bwMode="auto">
              <a:xfrm>
                <a:off x="4296135" y="2179928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6" name="Freeform 325"/>
              <p:cNvSpPr>
                <a:spLocks noEditPoints="1"/>
              </p:cNvSpPr>
              <p:nvPr/>
            </p:nvSpPr>
            <p:spPr bwMode="auto">
              <a:xfrm>
                <a:off x="4286925" y="2179928"/>
                <a:ext cx="60786" cy="68295"/>
              </a:xfrm>
              <a:custGeom>
                <a:avLst/>
                <a:gdLst>
                  <a:gd name="T0" fmla="*/ 16 w 33"/>
                  <a:gd name="T1" fmla="*/ 0 h 36"/>
                  <a:gd name="T2" fmla="*/ 16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7" name="Freeform 326"/>
              <p:cNvSpPr>
                <a:spLocks noEditPoints="1"/>
              </p:cNvSpPr>
              <p:nvPr/>
            </p:nvSpPr>
            <p:spPr bwMode="auto">
              <a:xfrm>
                <a:off x="4277715" y="2179928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8" name="Freeform 327"/>
              <p:cNvSpPr>
                <a:spLocks noEditPoints="1"/>
              </p:cNvSpPr>
              <p:nvPr/>
            </p:nvSpPr>
            <p:spPr bwMode="auto">
              <a:xfrm>
                <a:off x="4272189" y="2179928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59" name="Freeform 328"/>
              <p:cNvSpPr>
                <a:spLocks noEditPoints="1"/>
              </p:cNvSpPr>
              <p:nvPr/>
            </p:nvSpPr>
            <p:spPr bwMode="auto">
              <a:xfrm>
                <a:off x="4227982" y="2147678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0" name="Freeform 329"/>
              <p:cNvSpPr>
                <a:spLocks noEditPoints="1"/>
              </p:cNvSpPr>
              <p:nvPr/>
            </p:nvSpPr>
            <p:spPr bwMode="auto">
              <a:xfrm>
                <a:off x="4091675" y="2111633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1" name="Freeform 330"/>
              <p:cNvSpPr>
                <a:spLocks noEditPoints="1"/>
              </p:cNvSpPr>
              <p:nvPr/>
            </p:nvSpPr>
            <p:spPr bwMode="auto">
              <a:xfrm>
                <a:off x="4086149" y="2111633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2" name="Freeform 331"/>
              <p:cNvSpPr>
                <a:spLocks noEditPoints="1"/>
              </p:cNvSpPr>
              <p:nvPr/>
            </p:nvSpPr>
            <p:spPr bwMode="auto">
              <a:xfrm>
                <a:off x="3981155" y="2068000"/>
                <a:ext cx="60786" cy="66398"/>
              </a:xfrm>
              <a:custGeom>
                <a:avLst/>
                <a:gdLst>
                  <a:gd name="T0" fmla="*/ 17 w 33"/>
                  <a:gd name="T1" fmla="*/ 0 h 35"/>
                  <a:gd name="T2" fmla="*/ 17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7" y="0"/>
                    </a:moveTo>
                    <a:lnTo>
                      <a:pt x="17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3" name="Freeform 332"/>
              <p:cNvSpPr>
                <a:spLocks noEditPoints="1"/>
              </p:cNvSpPr>
              <p:nvPr/>
            </p:nvSpPr>
            <p:spPr bwMode="auto">
              <a:xfrm>
                <a:off x="3684595" y="1969351"/>
                <a:ext cx="60786" cy="68295"/>
              </a:xfrm>
              <a:custGeom>
                <a:avLst/>
                <a:gdLst>
                  <a:gd name="T0" fmla="*/ 15 w 33"/>
                  <a:gd name="T1" fmla="*/ 0 h 36"/>
                  <a:gd name="T2" fmla="*/ 15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4" name="Freeform 333"/>
              <p:cNvSpPr>
                <a:spLocks noEditPoints="1"/>
              </p:cNvSpPr>
              <p:nvPr/>
            </p:nvSpPr>
            <p:spPr bwMode="auto">
              <a:xfrm>
                <a:off x="3570392" y="1933307"/>
                <a:ext cx="57102" cy="68295"/>
              </a:xfrm>
              <a:custGeom>
                <a:avLst/>
                <a:gdLst>
                  <a:gd name="T0" fmla="*/ 16 w 31"/>
                  <a:gd name="T1" fmla="*/ 0 h 36"/>
                  <a:gd name="T2" fmla="*/ 16 w 31"/>
                  <a:gd name="T3" fmla="*/ 36 h 36"/>
                  <a:gd name="T4" fmla="*/ 31 w 31"/>
                  <a:gd name="T5" fmla="*/ 18 h 36"/>
                  <a:gd name="T6" fmla="*/ 0 w 31"/>
                  <a:gd name="T7" fmla="*/ 18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6" y="0"/>
                    </a:moveTo>
                    <a:lnTo>
                      <a:pt x="16" y="36"/>
                    </a:lnTo>
                    <a:moveTo>
                      <a:pt x="31" y="18"/>
                    </a:moveTo>
                    <a:lnTo>
                      <a:pt x="0" y="18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5" name="Freeform 334"/>
              <p:cNvSpPr>
                <a:spLocks noEditPoints="1"/>
              </p:cNvSpPr>
              <p:nvPr/>
            </p:nvSpPr>
            <p:spPr bwMode="auto">
              <a:xfrm>
                <a:off x="3255412" y="1846041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7 h 36"/>
                  <a:gd name="T6" fmla="*/ 0 w 31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6" name="Freeform 335"/>
              <p:cNvSpPr>
                <a:spLocks noEditPoints="1"/>
              </p:cNvSpPr>
              <p:nvPr/>
            </p:nvSpPr>
            <p:spPr bwMode="auto">
              <a:xfrm>
                <a:off x="3249886" y="1846041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7 h 36"/>
                  <a:gd name="T6" fmla="*/ 0 w 30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7" name="Freeform 336"/>
              <p:cNvSpPr>
                <a:spLocks noEditPoints="1"/>
              </p:cNvSpPr>
              <p:nvPr/>
            </p:nvSpPr>
            <p:spPr bwMode="auto">
              <a:xfrm>
                <a:off x="3097001" y="1809996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8" name="Freeform 337"/>
              <p:cNvSpPr>
                <a:spLocks noEditPoints="1"/>
              </p:cNvSpPr>
              <p:nvPr/>
            </p:nvSpPr>
            <p:spPr bwMode="auto">
              <a:xfrm>
                <a:off x="2993850" y="1758775"/>
                <a:ext cx="57102" cy="68295"/>
              </a:xfrm>
              <a:custGeom>
                <a:avLst/>
                <a:gdLst>
                  <a:gd name="T0" fmla="*/ 15 w 31"/>
                  <a:gd name="T1" fmla="*/ 0 h 36"/>
                  <a:gd name="T2" fmla="*/ 15 w 31"/>
                  <a:gd name="T3" fmla="*/ 36 h 36"/>
                  <a:gd name="T4" fmla="*/ 31 w 31"/>
                  <a:gd name="T5" fmla="*/ 19 h 36"/>
                  <a:gd name="T6" fmla="*/ 0 w 31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1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69" name="Freeform 338"/>
              <p:cNvSpPr>
                <a:spLocks noEditPoints="1"/>
              </p:cNvSpPr>
              <p:nvPr/>
            </p:nvSpPr>
            <p:spPr bwMode="auto">
              <a:xfrm>
                <a:off x="2918329" y="1707554"/>
                <a:ext cx="58944" cy="68295"/>
              </a:xfrm>
              <a:custGeom>
                <a:avLst/>
                <a:gdLst>
                  <a:gd name="T0" fmla="*/ 15 w 32"/>
                  <a:gd name="T1" fmla="*/ 0 h 36"/>
                  <a:gd name="T2" fmla="*/ 15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0" name="Freeform 339"/>
              <p:cNvSpPr>
                <a:spLocks noEditPoints="1"/>
              </p:cNvSpPr>
              <p:nvPr/>
            </p:nvSpPr>
            <p:spPr bwMode="auto">
              <a:xfrm>
                <a:off x="2568351" y="1612699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7 h 36"/>
                  <a:gd name="T6" fmla="*/ 0 w 30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1" name="Freeform 340"/>
              <p:cNvSpPr>
                <a:spLocks noEditPoints="1"/>
              </p:cNvSpPr>
              <p:nvPr/>
            </p:nvSpPr>
            <p:spPr bwMode="auto">
              <a:xfrm>
                <a:off x="2406256" y="1561478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7 h 36"/>
                  <a:gd name="T6" fmla="*/ 0 w 33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2" name="Freeform 341"/>
              <p:cNvSpPr>
                <a:spLocks noEditPoints="1"/>
              </p:cNvSpPr>
              <p:nvPr/>
            </p:nvSpPr>
            <p:spPr bwMode="auto">
              <a:xfrm>
                <a:off x="2369416" y="1534919"/>
                <a:ext cx="55260" cy="68295"/>
              </a:xfrm>
              <a:custGeom>
                <a:avLst/>
                <a:gdLst>
                  <a:gd name="T0" fmla="*/ 15 w 30"/>
                  <a:gd name="T1" fmla="*/ 0 h 36"/>
                  <a:gd name="T2" fmla="*/ 15 w 30"/>
                  <a:gd name="T3" fmla="*/ 36 h 36"/>
                  <a:gd name="T4" fmla="*/ 30 w 30"/>
                  <a:gd name="T5" fmla="*/ 19 h 36"/>
                  <a:gd name="T6" fmla="*/ 0 w 30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0" h="36">
                    <a:moveTo>
                      <a:pt x="15" y="0"/>
                    </a:moveTo>
                    <a:lnTo>
                      <a:pt x="15" y="36"/>
                    </a:lnTo>
                    <a:moveTo>
                      <a:pt x="30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3" name="Freeform 342"/>
              <p:cNvSpPr>
                <a:spLocks noEditPoints="1"/>
              </p:cNvSpPr>
              <p:nvPr/>
            </p:nvSpPr>
            <p:spPr bwMode="auto">
              <a:xfrm>
                <a:off x="2317841" y="1519742"/>
                <a:ext cx="57102" cy="66398"/>
              </a:xfrm>
              <a:custGeom>
                <a:avLst/>
                <a:gdLst>
                  <a:gd name="T0" fmla="*/ 16 w 31"/>
                  <a:gd name="T1" fmla="*/ 0 h 35"/>
                  <a:gd name="T2" fmla="*/ 16 w 31"/>
                  <a:gd name="T3" fmla="*/ 35 h 35"/>
                  <a:gd name="T4" fmla="*/ 31 w 31"/>
                  <a:gd name="T5" fmla="*/ 17 h 35"/>
                  <a:gd name="T6" fmla="*/ 0 w 31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35">
                    <a:moveTo>
                      <a:pt x="16" y="0"/>
                    </a:moveTo>
                    <a:lnTo>
                      <a:pt x="16" y="35"/>
                    </a:lnTo>
                    <a:moveTo>
                      <a:pt x="31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4" name="Freeform 343"/>
              <p:cNvSpPr>
                <a:spLocks noEditPoints="1"/>
              </p:cNvSpPr>
              <p:nvPr/>
            </p:nvSpPr>
            <p:spPr bwMode="auto">
              <a:xfrm>
                <a:off x="2308631" y="1519742"/>
                <a:ext cx="60786" cy="66398"/>
              </a:xfrm>
              <a:custGeom>
                <a:avLst/>
                <a:gdLst>
                  <a:gd name="T0" fmla="*/ 15 w 33"/>
                  <a:gd name="T1" fmla="*/ 0 h 35"/>
                  <a:gd name="T2" fmla="*/ 15 w 33"/>
                  <a:gd name="T3" fmla="*/ 35 h 35"/>
                  <a:gd name="T4" fmla="*/ 33 w 33"/>
                  <a:gd name="T5" fmla="*/ 17 h 35"/>
                  <a:gd name="T6" fmla="*/ 0 w 33"/>
                  <a:gd name="T7" fmla="*/ 17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5">
                    <a:moveTo>
                      <a:pt x="15" y="0"/>
                    </a:moveTo>
                    <a:lnTo>
                      <a:pt x="15" y="35"/>
                    </a:lnTo>
                    <a:moveTo>
                      <a:pt x="33" y="17"/>
                    </a:moveTo>
                    <a:lnTo>
                      <a:pt x="0" y="17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5" name="Freeform 344"/>
              <p:cNvSpPr>
                <a:spLocks noEditPoints="1"/>
              </p:cNvSpPr>
              <p:nvPr/>
            </p:nvSpPr>
            <p:spPr bwMode="auto">
              <a:xfrm>
                <a:off x="2104170" y="1460932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6" name="Freeform 345"/>
              <p:cNvSpPr>
                <a:spLocks noEditPoints="1"/>
              </p:cNvSpPr>
              <p:nvPr/>
            </p:nvSpPr>
            <p:spPr bwMode="auto">
              <a:xfrm>
                <a:off x="2096802" y="1460932"/>
                <a:ext cx="60786" cy="68295"/>
              </a:xfrm>
              <a:custGeom>
                <a:avLst/>
                <a:gdLst>
                  <a:gd name="T0" fmla="*/ 17 w 33"/>
                  <a:gd name="T1" fmla="*/ 0 h 36"/>
                  <a:gd name="T2" fmla="*/ 17 w 33"/>
                  <a:gd name="T3" fmla="*/ 36 h 36"/>
                  <a:gd name="T4" fmla="*/ 33 w 33"/>
                  <a:gd name="T5" fmla="*/ 19 h 36"/>
                  <a:gd name="T6" fmla="*/ 0 w 33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3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  <p:sp>
            <p:nvSpPr>
              <p:cNvPr id="277" name="Freeform 346"/>
              <p:cNvSpPr>
                <a:spLocks noEditPoints="1"/>
              </p:cNvSpPr>
              <p:nvPr/>
            </p:nvSpPr>
            <p:spPr bwMode="auto">
              <a:xfrm>
                <a:off x="2024965" y="1453344"/>
                <a:ext cx="58944" cy="68295"/>
              </a:xfrm>
              <a:custGeom>
                <a:avLst/>
                <a:gdLst>
                  <a:gd name="T0" fmla="*/ 17 w 32"/>
                  <a:gd name="T1" fmla="*/ 0 h 36"/>
                  <a:gd name="T2" fmla="*/ 17 w 32"/>
                  <a:gd name="T3" fmla="*/ 36 h 36"/>
                  <a:gd name="T4" fmla="*/ 32 w 32"/>
                  <a:gd name="T5" fmla="*/ 19 h 36"/>
                  <a:gd name="T6" fmla="*/ 0 w 32"/>
                  <a:gd name="T7" fmla="*/ 19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36">
                    <a:moveTo>
                      <a:pt x="17" y="0"/>
                    </a:moveTo>
                    <a:lnTo>
                      <a:pt x="17" y="36"/>
                    </a:lnTo>
                    <a:moveTo>
                      <a:pt x="32" y="19"/>
                    </a:moveTo>
                    <a:lnTo>
                      <a:pt x="0" y="19"/>
                    </a:lnTo>
                  </a:path>
                </a:pathLst>
              </a:custGeom>
              <a:noFill/>
              <a:ln w="6350" cap="flat">
                <a:solidFill>
                  <a:srgbClr val="006DB2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en-US" sz="2400" dirty="0">
                  <a:solidFill>
                    <a:schemeClr val="bg1"/>
                  </a:solidFill>
                  <a:latin typeface="Arial"/>
                </a:endParaRPr>
              </a:p>
            </p:txBody>
          </p:sp>
        </p:grpSp>
      </p:grpSp>
      <p:sp>
        <p:nvSpPr>
          <p:cNvPr id="483" name="Rectangle 70"/>
          <p:cNvSpPr>
            <a:spLocks noChangeArrowheads="1"/>
          </p:cNvSpPr>
          <p:nvPr/>
        </p:nvSpPr>
        <p:spPr bwMode="auto">
          <a:xfrm>
            <a:off x="8214233" y="3322607"/>
            <a:ext cx="1106678" cy="1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Durvalumab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84" name="Rectangle 71"/>
          <p:cNvSpPr>
            <a:spLocks noChangeArrowheads="1"/>
          </p:cNvSpPr>
          <p:nvPr/>
        </p:nvSpPr>
        <p:spPr bwMode="auto">
          <a:xfrm>
            <a:off x="8214233" y="4018638"/>
            <a:ext cx="735122" cy="184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1219170">
              <a:defRPr/>
            </a:pPr>
            <a:r>
              <a:rPr lang="en-US" altLang="en-US" sz="1200" b="1" dirty="0">
                <a:solidFill>
                  <a:schemeClr val="bg1"/>
                </a:solidFill>
              </a:rPr>
              <a:t>Placebo</a:t>
            </a:r>
            <a:endParaRPr lang="en-US" altLang="en-US" sz="1200" dirty="0">
              <a:solidFill>
                <a:schemeClr val="bg1"/>
              </a:solidFill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7343510" y="6396237"/>
            <a:ext cx="418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Antonia et al. NEJM.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5130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31800" y="505258"/>
            <a:ext cx="11328400" cy="541265"/>
          </a:xfrm>
        </p:spPr>
        <p:txBody>
          <a:bodyPr anchor="ctr"/>
          <a:lstStyle/>
          <a:p>
            <a:r>
              <a:rPr lang="en-GB" sz="3600" b="1" dirty="0">
                <a:solidFill>
                  <a:srgbClr val="FFFF00"/>
                </a:solidFill>
              </a:rPr>
              <a:t>Overall Survival by Subgroup (ITT)</a:t>
            </a:r>
          </a:p>
        </p:txBody>
      </p:sp>
      <p:sp>
        <p:nvSpPr>
          <p:cNvPr id="630" name="TextBox 629"/>
          <p:cNvSpPr txBox="1"/>
          <p:nvPr/>
        </p:nvSpPr>
        <p:spPr>
          <a:xfrm>
            <a:off x="207453" y="5999380"/>
            <a:ext cx="6107083" cy="451528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pPr defTabSz="1219170" hangingPunct="0">
              <a:defRPr/>
            </a:pPr>
            <a:r>
              <a:rPr lang="en-US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*Not calculated if the subgroup has less than 20 events</a:t>
            </a:r>
          </a:p>
          <a:p>
            <a:pPr lvl="0" hangingPunct="0">
              <a:defRPr/>
            </a:pPr>
            <a:r>
              <a:rPr lang="en-GB" sz="1067" baseline="30000" dirty="0">
                <a:cs typeface="Arial" panose="020B0604020202020204" pitchFamily="34" charset="0"/>
              </a:rPr>
              <a:t>†</a:t>
            </a:r>
            <a:r>
              <a:rPr lang="en-US" sz="1067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Assessed as part of exploratory post-hoc analyses</a:t>
            </a:r>
          </a:p>
        </p:txBody>
      </p:sp>
      <p:graphicFrame>
        <p:nvGraphicFramePr>
          <p:cNvPr id="619" name="Table 6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131485"/>
              </p:ext>
            </p:extLst>
          </p:nvPr>
        </p:nvGraphicFramePr>
        <p:xfrm>
          <a:off x="335957" y="1180749"/>
          <a:ext cx="11467705" cy="4517475"/>
        </p:xfrm>
        <a:graphic>
          <a:graphicData uri="http://schemas.openxmlformats.org/drawingml/2006/table">
            <a:tbl>
              <a:tblPr firstRow="1" bandRow="1"/>
              <a:tblGrid>
                <a:gridCol w="2360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423">
                  <a:extLst>
                    <a:ext uri="{9D8B030D-6E8A-4147-A177-3AD203B41FA5}">
                      <a16:colId xmlns:a16="http://schemas.microsoft.com/office/drawing/2014/main" val="1031860853"/>
                    </a:ext>
                  </a:extLst>
                </a:gridCol>
                <a:gridCol w="1249807">
                  <a:extLst>
                    <a:ext uri="{9D8B030D-6E8A-4147-A177-3AD203B41FA5}">
                      <a16:colId xmlns:a16="http://schemas.microsoft.com/office/drawing/2014/main" val="708288835"/>
                    </a:ext>
                  </a:extLst>
                </a:gridCol>
                <a:gridCol w="1362064">
                  <a:extLst>
                    <a:ext uri="{9D8B030D-6E8A-4147-A177-3AD203B41FA5}">
                      <a16:colId xmlns:a16="http://schemas.microsoft.com/office/drawing/2014/main" val="1970126959"/>
                    </a:ext>
                  </a:extLst>
                </a:gridCol>
                <a:gridCol w="2943561">
                  <a:extLst>
                    <a:ext uri="{9D8B030D-6E8A-4147-A177-3AD203B41FA5}">
                      <a16:colId xmlns:a16="http://schemas.microsoft.com/office/drawing/2014/main" val="2060833041"/>
                    </a:ext>
                  </a:extLst>
                </a:gridCol>
                <a:gridCol w="1380255">
                  <a:extLst>
                    <a:ext uri="{9D8B030D-6E8A-4147-A177-3AD203B41FA5}">
                      <a16:colId xmlns:a16="http://schemas.microsoft.com/office/drawing/2014/main" val="3943870391"/>
                    </a:ext>
                  </a:extLst>
                </a:gridCol>
              </a:tblGrid>
              <a:tr h="18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Durvalumab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Placebo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bg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latin typeface="+mj-lt"/>
                        </a:rPr>
                        <a:t>Unstratified HR*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9103191"/>
                  </a:ext>
                </a:extLst>
              </a:tr>
              <a:tr h="18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No. of events / No. of patients (%)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1" dirty="0">
                          <a:solidFill>
                            <a:schemeClr val="bg1"/>
                          </a:solidFill>
                          <a:latin typeface="+mj-lt"/>
                        </a:rPr>
                        <a:t>(95% CI)</a:t>
                      </a:r>
                      <a:endParaRPr lang="en-GB" sz="1000" b="1" dirty="0">
                        <a:solidFill>
                          <a:schemeClr val="bg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386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104060"/>
                  </a:ext>
                </a:extLst>
              </a:tr>
              <a:tr h="1806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endParaRPr lang="en-GB" sz="1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All patients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183/476 (38.4)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116/237 (48.9)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Arial"/>
                          <a:cs typeface="Arial"/>
                        </a:rPr>
                        <a:t>0.68 (0.54–0.86)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5916643"/>
                  </a:ext>
                </a:extLst>
              </a:tr>
              <a:tr h="1806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Sex</a:t>
                      </a: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Male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141/334 (42.2)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80/166 (48.2)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dirty="0">
                          <a:latin typeface="+mj-lt"/>
                        </a:rPr>
                        <a:t>0.78 (0.59–1.03)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7497949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Female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42/142 (29.6)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36/71 (50.7)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0.46 (0.30–0.73)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209796"/>
                  </a:ext>
                </a:extLst>
              </a:tr>
              <a:tr h="1806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Age at randomization</a:t>
                      </a: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&lt;</a:t>
                      </a:r>
                      <a:r>
                        <a:rPr lang="en-GB" sz="1000" b="0" baseline="0" dirty="0">
                          <a:latin typeface="+mj-lt"/>
                        </a:rPr>
                        <a:t>65 years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89/261 (34.1)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58/130 (44.6)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0.62 (0.44–0.86)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7888166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latin typeface="+mj-lt"/>
                        </a:rPr>
                        <a:t>≥</a:t>
                      </a:r>
                      <a:r>
                        <a:rPr lang="en-GB" sz="1000" b="0" kern="1200" baseline="0" dirty="0">
                          <a:latin typeface="+mj-lt"/>
                        </a:rPr>
                        <a:t>65 years</a:t>
                      </a:r>
                      <a:endParaRPr lang="en-GB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94/215 (43.7)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58/107 (54.2)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0.76 (0.55–1.06)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43952"/>
                  </a:ext>
                </a:extLst>
              </a:tr>
              <a:tr h="1806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Smoking status</a:t>
                      </a: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Smoker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169/433 (39.0)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103/216 (47.7)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0.72 (0.56–0.92)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553674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Non-smoker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14/43 (32.6)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13/21 (61.9)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0.35 (0.16–0.76)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995189"/>
                  </a:ext>
                </a:extLst>
              </a:tr>
              <a:tr h="1806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Disease stage</a:t>
                      </a: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Stage IIIA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101/252 (40.1)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70/125 (56.0)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0.63 (0.46–0.85)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84607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Stage IIIB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79/212 (37.3)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44/107 (41.1)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0.77 (0.53–1.11)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013489"/>
                  </a:ext>
                </a:extLst>
              </a:tr>
              <a:tr h="180699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Tumor histologic type</a:t>
                      </a: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Squamous</a:t>
                      </a:r>
                      <a:r>
                        <a:rPr lang="en-GB" sz="1000" b="0" baseline="0" dirty="0">
                          <a:latin typeface="+mj-lt"/>
                        </a:rPr>
                        <a:t> 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103/224 (46.0)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56/102 (54.9)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0.72 (0.52–0.99)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21938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Non-squamous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80/252 (31.7)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60/135 (44.4)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0.61 (0.44–0.86)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152922"/>
                  </a:ext>
                </a:extLst>
              </a:tr>
              <a:tr h="18069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Best response to prior treatment</a:t>
                      </a:r>
                      <a:endParaRPr lang="en-GB" sz="10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baseline="0" dirty="0">
                          <a:latin typeface="+mj-lt"/>
                        </a:rPr>
                        <a:t>CR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2/9 (22.2)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3/7 (42.9)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–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535210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PR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83/237 (35.0)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50/112 (44.6)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0.69 (0.49–0.99)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7751737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SD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93/223 (41.7)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61/115 (53.0)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0.66 (0.48–0.91)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157521"/>
                  </a:ext>
                </a:extLst>
              </a:tr>
              <a:tr h="180699">
                <a:tc row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PD-L1 status</a:t>
                      </a: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≥25%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37/115 (32.2)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23/44 (52.3)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0.46 (0.27–0.78)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257787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latin typeface="+mj-lt"/>
                        </a:rPr>
                        <a:t>&lt;25%</a:t>
                      </a:r>
                      <a:endParaRPr lang="en-GB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74/187 (39.6)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41/105 (39.0)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0.92 (0.63–1.34)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5290692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8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0" kern="1200" dirty="0">
                          <a:latin typeface="+mj-lt"/>
                        </a:rPr>
                        <a:t>Unknown</a:t>
                      </a:r>
                      <a:endParaRPr lang="en-GB" sz="10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72/174 (41.4)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52/88 (59.1)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0.62 (0.43–0.89)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233530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≥</a:t>
                      </a:r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1%</a:t>
                      </a:r>
                      <a:r>
                        <a:rPr lang="en-GB" sz="10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70/212 (33.0)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45/91 (49.5)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  <a:cs typeface="Arial"/>
                        </a:rPr>
                        <a:t>0.53 (0.36–0.77)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425718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   1–24%</a:t>
                      </a:r>
                      <a:r>
                        <a:rPr lang="en-GB" sz="1000" b="0" kern="1200" baseline="30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10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33/97 (34.0)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latin typeface="+mj-lt"/>
                        </a:rPr>
                        <a:t>22/47 (46.8)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1000" dirty="0">
                          <a:latin typeface="+mn-lt"/>
                          <a:cs typeface="Arial"/>
                        </a:rPr>
                        <a:t>0.60 (0.35–1.03)</a:t>
                      </a:r>
                      <a:endParaRPr lang="en-US" sz="1000" dirty="0"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417329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600" b="1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1000" b="1" kern="12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&lt;1%</a:t>
                      </a:r>
                      <a:r>
                        <a:rPr lang="en-GB" sz="1000" b="1" kern="1200" baseline="30000" dirty="0">
                          <a:solidFill>
                            <a:srgbClr val="FFFF00"/>
                          </a:solidFill>
                          <a:latin typeface="+mn-lt"/>
                          <a:ea typeface="+mn-ea"/>
                          <a:cs typeface="Arial" panose="020B0604020202020204" pitchFamily="34" charset="0"/>
                        </a:rPr>
                        <a:t>†</a:t>
                      </a:r>
                      <a:endParaRPr lang="en-GB" sz="1000" b="1" kern="1200" dirty="0">
                        <a:solidFill>
                          <a:srgbClr val="FFFF00"/>
                        </a:solidFill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FFFF00"/>
                          </a:solidFill>
                          <a:latin typeface="+mj-lt"/>
                          <a:cs typeface="Arial" panose="020B0604020202020204" pitchFamily="34" charset="0"/>
                        </a:rPr>
                        <a:t>41/90 (45.6)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1" dirty="0">
                          <a:solidFill>
                            <a:srgbClr val="FFFF00"/>
                          </a:solidFill>
                          <a:latin typeface="+mj-lt"/>
                        </a:rPr>
                        <a:t>19/58 (32.8)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000" b="1" dirty="0">
                        <a:solidFill>
                          <a:srgbClr val="FFFF0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</a:pPr>
                      <a:r>
                        <a:rPr lang="en-US" sz="1000" b="1" dirty="0">
                          <a:solidFill>
                            <a:srgbClr val="FFFF00"/>
                          </a:solidFill>
                          <a:latin typeface="+mn-lt"/>
                          <a:cs typeface="Arial"/>
                        </a:rPr>
                        <a:t>1.36 (0.79–2.34)</a:t>
                      </a:r>
                      <a:endParaRPr lang="en-US" sz="1000" b="1" dirty="0">
                        <a:solidFill>
                          <a:srgbClr val="FFFF0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8273795"/>
                  </a:ext>
                </a:extLst>
              </a:tr>
              <a:tr h="18069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1" i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EGFR</a:t>
                      </a:r>
                      <a:r>
                        <a:rPr lang="en-GB" sz="1000" b="1" i="0" baseline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75861" marR="0" marT="0" marB="0" anchor="ctr">
                    <a:lnL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Positive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10/29 (34.5)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6/14 (42.9)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kern="1200" dirty="0">
                          <a:solidFill>
                            <a:schemeClr val="tx1"/>
                          </a:solidFill>
                          <a:latin typeface="Arial" panose="020B0604020202020204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3816529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dirty="0">
                          <a:latin typeface="+mj-lt"/>
                        </a:rPr>
                        <a:t>Negative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117/317 (36.9)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80/165 (48.5)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0.64 (0.48–0.86)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476769"/>
                  </a:ext>
                </a:extLst>
              </a:tr>
              <a:tr h="180699">
                <a:tc vMerge="1">
                  <a:txBody>
                    <a:bodyPr/>
                    <a:lstStyle/>
                    <a:p>
                      <a:pPr algn="l"/>
                      <a:endParaRPr lang="en-GB" sz="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720" marR="0" marT="0" marB="0" anchor="ctr"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/>
                      <a:r>
                        <a:rPr lang="en-GB" sz="1000" b="0" baseline="0" dirty="0">
                          <a:latin typeface="+mj-lt"/>
                        </a:rPr>
                        <a:t>Unknown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75861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56/130 (43.1)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30/58 (51.7)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endParaRPr lang="en-GB" sz="1000" b="0" dirty="0">
                        <a:solidFill>
                          <a:schemeClr val="tx1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/>
                      <a:r>
                        <a:rPr lang="en-GB" sz="1000" b="0" dirty="0">
                          <a:solidFill>
                            <a:schemeClr val="tx1"/>
                          </a:solidFill>
                          <a:latin typeface="+mj-lt"/>
                          <a:cs typeface="Arial" panose="020B0604020202020204" pitchFamily="34" charset="0"/>
                        </a:rPr>
                        <a:t>0.77 (0.49–1.20)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9525" cap="flat" cmpd="sng" algn="ctr">
                      <a:solidFill>
                        <a:srgbClr val="003865">
                          <a:shade val="95000"/>
                          <a:satMod val="105000"/>
                        </a:srgbClr>
                      </a:solidFill>
                      <a:prstDash val="solid"/>
                    </a:lnR>
                    <a:lnT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386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D7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7604464"/>
                  </a:ext>
                </a:extLst>
              </a:tr>
            </a:tbl>
          </a:graphicData>
        </a:graphic>
      </p:graphicFrame>
      <p:grpSp>
        <p:nvGrpSpPr>
          <p:cNvPr id="770" name="Group 769"/>
          <p:cNvGrpSpPr/>
          <p:nvPr/>
        </p:nvGrpSpPr>
        <p:grpSpPr>
          <a:xfrm>
            <a:off x="7870525" y="4657280"/>
            <a:ext cx="507524" cy="73152"/>
            <a:chOff x="5902893" y="3353975"/>
            <a:chExt cx="380643" cy="54864"/>
          </a:xfrm>
        </p:grpSpPr>
        <p:sp>
          <p:nvSpPr>
            <p:cNvPr id="621" name="object 15"/>
            <p:cNvSpPr/>
            <p:nvPr/>
          </p:nvSpPr>
          <p:spPr>
            <a:xfrm>
              <a:off x="5902893" y="3381407"/>
              <a:ext cx="380643" cy="0"/>
            </a:xfrm>
            <a:custGeom>
              <a:avLst/>
              <a:gdLst/>
              <a:ahLst/>
              <a:cxnLst/>
              <a:rect l="l" t="t" r="r" b="b"/>
              <a:pathLst>
                <a:path w="434975">
                  <a:moveTo>
                    <a:pt x="43468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2" name="object 16"/>
            <p:cNvSpPr/>
            <p:nvPr/>
          </p:nvSpPr>
          <p:spPr>
            <a:xfrm>
              <a:off x="6283279" y="3353975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3" name="object 17"/>
            <p:cNvSpPr/>
            <p:nvPr/>
          </p:nvSpPr>
          <p:spPr>
            <a:xfrm>
              <a:off x="5902893" y="3353975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4" name="object 19"/>
            <p:cNvSpPr/>
            <p:nvPr/>
          </p:nvSpPr>
          <p:spPr>
            <a:xfrm>
              <a:off x="6037259" y="3361930"/>
              <a:ext cx="39454" cy="38954"/>
            </a:xfrm>
            <a:custGeom>
              <a:avLst/>
              <a:gdLst/>
              <a:ahLst/>
              <a:cxnLst/>
              <a:rect l="l" t="t" r="r" b="b"/>
              <a:pathLst>
                <a:path w="45084" h="45085">
                  <a:moveTo>
                    <a:pt x="22517" y="0"/>
                  </a:moveTo>
                  <a:lnTo>
                    <a:pt x="13753" y="1771"/>
                  </a:lnTo>
                  <a:lnTo>
                    <a:pt x="6596" y="6602"/>
                  </a:lnTo>
                  <a:lnTo>
                    <a:pt x="1769" y="13764"/>
                  </a:lnTo>
                  <a:lnTo>
                    <a:pt x="0" y="22529"/>
                  </a:lnTo>
                  <a:lnTo>
                    <a:pt x="1769" y="31293"/>
                  </a:lnTo>
                  <a:lnTo>
                    <a:pt x="6596" y="38450"/>
                  </a:lnTo>
                  <a:lnTo>
                    <a:pt x="13753" y="43277"/>
                  </a:lnTo>
                  <a:lnTo>
                    <a:pt x="22517" y="45046"/>
                  </a:lnTo>
                  <a:lnTo>
                    <a:pt x="31290" y="43277"/>
                  </a:lnTo>
                  <a:lnTo>
                    <a:pt x="38455" y="38450"/>
                  </a:lnTo>
                  <a:lnTo>
                    <a:pt x="43287" y="31293"/>
                  </a:lnTo>
                  <a:lnTo>
                    <a:pt x="45059" y="22529"/>
                  </a:lnTo>
                  <a:lnTo>
                    <a:pt x="43287" y="13764"/>
                  </a:lnTo>
                  <a:lnTo>
                    <a:pt x="38455" y="6602"/>
                  </a:lnTo>
                  <a:lnTo>
                    <a:pt x="31290" y="1771"/>
                  </a:lnTo>
                  <a:lnTo>
                    <a:pt x="2251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71" name="Group 770"/>
          <p:cNvGrpSpPr/>
          <p:nvPr/>
        </p:nvGrpSpPr>
        <p:grpSpPr>
          <a:xfrm>
            <a:off x="7843604" y="4853923"/>
            <a:ext cx="846592" cy="73152"/>
            <a:chOff x="5882703" y="3501457"/>
            <a:chExt cx="634944" cy="54864"/>
          </a:xfrm>
        </p:grpSpPr>
        <p:sp>
          <p:nvSpPr>
            <p:cNvPr id="626" name="object 21"/>
            <p:cNvSpPr/>
            <p:nvPr/>
          </p:nvSpPr>
          <p:spPr>
            <a:xfrm>
              <a:off x="6111783" y="3519014"/>
              <a:ext cx="20761" cy="19751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4732" y="0"/>
                  </a:moveTo>
                  <a:lnTo>
                    <a:pt x="8128" y="0"/>
                  </a:lnTo>
                  <a:lnTo>
                    <a:pt x="0" y="8140"/>
                  </a:lnTo>
                  <a:lnTo>
                    <a:pt x="0" y="14744"/>
                  </a:lnTo>
                  <a:lnTo>
                    <a:pt x="8128" y="22872"/>
                  </a:lnTo>
                  <a:lnTo>
                    <a:pt x="14732" y="22872"/>
                  </a:lnTo>
                  <a:lnTo>
                    <a:pt x="22860" y="14744"/>
                  </a:lnTo>
                  <a:lnTo>
                    <a:pt x="22860" y="8140"/>
                  </a:lnTo>
                  <a:lnTo>
                    <a:pt x="1473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7" name="object 27"/>
            <p:cNvSpPr/>
            <p:nvPr/>
          </p:nvSpPr>
          <p:spPr>
            <a:xfrm>
              <a:off x="5882703" y="3528889"/>
              <a:ext cx="634944" cy="0"/>
            </a:xfrm>
            <a:custGeom>
              <a:avLst/>
              <a:gdLst/>
              <a:ahLst/>
              <a:cxnLst/>
              <a:rect l="l" t="t" r="r" b="b"/>
              <a:pathLst>
                <a:path w="699135">
                  <a:moveTo>
                    <a:pt x="69893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29" name="object 28"/>
            <p:cNvSpPr/>
            <p:nvPr/>
          </p:nvSpPr>
          <p:spPr>
            <a:xfrm>
              <a:off x="6517462" y="3501457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37" name="object 29"/>
            <p:cNvSpPr/>
            <p:nvPr/>
          </p:nvSpPr>
          <p:spPr>
            <a:xfrm>
              <a:off x="5882703" y="3501457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00" name="Group 199"/>
          <p:cNvGrpSpPr/>
          <p:nvPr/>
        </p:nvGrpSpPr>
        <p:grpSpPr>
          <a:xfrm>
            <a:off x="7714052" y="4138728"/>
            <a:ext cx="657217" cy="73152"/>
            <a:chOff x="5785538" y="2965061"/>
            <a:chExt cx="492913" cy="54864"/>
          </a:xfrm>
        </p:grpSpPr>
        <p:sp>
          <p:nvSpPr>
            <p:cNvPr id="639" name="bk object 75"/>
            <p:cNvSpPr/>
            <p:nvPr/>
          </p:nvSpPr>
          <p:spPr>
            <a:xfrm>
              <a:off x="5785538" y="2992493"/>
              <a:ext cx="492913" cy="0"/>
            </a:xfrm>
            <a:custGeom>
              <a:avLst/>
              <a:gdLst/>
              <a:ahLst/>
              <a:cxnLst/>
              <a:rect l="l" t="t" r="r" b="b"/>
              <a:pathLst>
                <a:path w="712469">
                  <a:moveTo>
                    <a:pt x="7123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0" name="bk object 76"/>
            <p:cNvSpPr/>
            <p:nvPr/>
          </p:nvSpPr>
          <p:spPr>
            <a:xfrm>
              <a:off x="6278354" y="2965061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1" name="bk object 77"/>
            <p:cNvSpPr/>
            <p:nvPr/>
          </p:nvSpPr>
          <p:spPr>
            <a:xfrm>
              <a:off x="5785538" y="2965061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2" name="bk object 78"/>
            <p:cNvSpPr/>
            <p:nvPr/>
          </p:nvSpPr>
          <p:spPr>
            <a:xfrm>
              <a:off x="5962960" y="2983440"/>
              <a:ext cx="14498" cy="18106"/>
            </a:xfrm>
            <a:custGeom>
              <a:avLst/>
              <a:gdLst/>
              <a:ahLst/>
              <a:cxnLst/>
              <a:rect l="l" t="t" r="r" b="b"/>
              <a:pathLst>
                <a:path w="20954" h="20955">
                  <a:moveTo>
                    <a:pt x="16128" y="0"/>
                  </a:moveTo>
                  <a:lnTo>
                    <a:pt x="4648" y="0"/>
                  </a:lnTo>
                  <a:lnTo>
                    <a:pt x="0" y="4660"/>
                  </a:lnTo>
                  <a:lnTo>
                    <a:pt x="0" y="16141"/>
                  </a:lnTo>
                  <a:lnTo>
                    <a:pt x="4648" y="20802"/>
                  </a:lnTo>
                  <a:lnTo>
                    <a:pt x="16128" y="20802"/>
                  </a:lnTo>
                  <a:lnTo>
                    <a:pt x="20789" y="16141"/>
                  </a:lnTo>
                  <a:lnTo>
                    <a:pt x="20789" y="4660"/>
                  </a:lnTo>
                  <a:lnTo>
                    <a:pt x="1612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68" name="Group 767"/>
          <p:cNvGrpSpPr/>
          <p:nvPr/>
        </p:nvGrpSpPr>
        <p:grpSpPr>
          <a:xfrm>
            <a:off x="8195826" y="4317423"/>
            <a:ext cx="841729" cy="73152"/>
            <a:chOff x="6146869" y="3099082"/>
            <a:chExt cx="631297" cy="54864"/>
          </a:xfrm>
        </p:grpSpPr>
        <p:sp>
          <p:nvSpPr>
            <p:cNvPr id="644" name="bk object 79"/>
            <p:cNvSpPr/>
            <p:nvPr/>
          </p:nvSpPr>
          <p:spPr>
            <a:xfrm>
              <a:off x="6146869" y="3126514"/>
              <a:ext cx="631297" cy="0"/>
            </a:xfrm>
            <a:custGeom>
              <a:avLst/>
              <a:gdLst/>
              <a:ahLst/>
              <a:cxnLst/>
              <a:rect l="l" t="t" r="r" b="b"/>
              <a:pathLst>
                <a:path w="912494">
                  <a:moveTo>
                    <a:pt x="91235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5" name="bk object 80"/>
            <p:cNvSpPr/>
            <p:nvPr/>
          </p:nvSpPr>
          <p:spPr>
            <a:xfrm>
              <a:off x="6778069" y="3099082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6" name="bk object 81"/>
            <p:cNvSpPr/>
            <p:nvPr/>
          </p:nvSpPr>
          <p:spPr>
            <a:xfrm>
              <a:off x="6146869" y="3099082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47" name="bk object 82"/>
            <p:cNvSpPr/>
            <p:nvPr/>
          </p:nvSpPr>
          <p:spPr>
            <a:xfrm>
              <a:off x="6393834" y="3112798"/>
              <a:ext cx="21966" cy="27432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282" y="0"/>
                  </a:moveTo>
                  <a:lnTo>
                    <a:pt x="6984" y="0"/>
                  </a:lnTo>
                  <a:lnTo>
                    <a:pt x="0" y="7010"/>
                  </a:lnTo>
                  <a:lnTo>
                    <a:pt x="0" y="24295"/>
                  </a:lnTo>
                  <a:lnTo>
                    <a:pt x="6984" y="31292"/>
                  </a:lnTo>
                  <a:lnTo>
                    <a:pt x="24282" y="31292"/>
                  </a:lnTo>
                  <a:lnTo>
                    <a:pt x="31280" y="24295"/>
                  </a:lnTo>
                  <a:lnTo>
                    <a:pt x="31280" y="7010"/>
                  </a:lnTo>
                  <a:lnTo>
                    <a:pt x="242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69" name="Group 768"/>
          <p:cNvGrpSpPr/>
          <p:nvPr/>
        </p:nvGrpSpPr>
        <p:grpSpPr>
          <a:xfrm>
            <a:off x="7961533" y="4492157"/>
            <a:ext cx="542995" cy="73152"/>
            <a:chOff x="5971150" y="3230133"/>
            <a:chExt cx="407246" cy="54864"/>
          </a:xfrm>
        </p:grpSpPr>
        <p:sp>
          <p:nvSpPr>
            <p:cNvPr id="649" name="bk object 83"/>
            <p:cNvSpPr/>
            <p:nvPr/>
          </p:nvSpPr>
          <p:spPr>
            <a:xfrm>
              <a:off x="5971150" y="3257565"/>
              <a:ext cx="407246" cy="0"/>
            </a:xfrm>
            <a:custGeom>
              <a:avLst/>
              <a:gdLst/>
              <a:ahLst/>
              <a:cxnLst/>
              <a:rect l="l" t="t" r="r" b="b"/>
              <a:pathLst>
                <a:path w="588644">
                  <a:moveTo>
                    <a:pt x="58850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0" name="bk object 84"/>
            <p:cNvSpPr/>
            <p:nvPr/>
          </p:nvSpPr>
          <p:spPr>
            <a:xfrm>
              <a:off x="6378299" y="3230133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1" name="bk object 85"/>
            <p:cNvSpPr/>
            <p:nvPr/>
          </p:nvSpPr>
          <p:spPr>
            <a:xfrm>
              <a:off x="5971150" y="3230133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2" name="bk object 86"/>
            <p:cNvSpPr/>
            <p:nvPr/>
          </p:nvSpPr>
          <p:spPr>
            <a:xfrm>
              <a:off x="6129155" y="3243849"/>
              <a:ext cx="21966" cy="27432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282" y="0"/>
                  </a:moveTo>
                  <a:lnTo>
                    <a:pt x="6984" y="0"/>
                  </a:lnTo>
                  <a:lnTo>
                    <a:pt x="0" y="7010"/>
                  </a:lnTo>
                  <a:lnTo>
                    <a:pt x="0" y="24295"/>
                  </a:lnTo>
                  <a:lnTo>
                    <a:pt x="6984" y="31292"/>
                  </a:lnTo>
                  <a:lnTo>
                    <a:pt x="24282" y="31292"/>
                  </a:lnTo>
                  <a:lnTo>
                    <a:pt x="31280" y="24295"/>
                  </a:lnTo>
                  <a:lnTo>
                    <a:pt x="31280" y="7010"/>
                  </a:lnTo>
                  <a:lnTo>
                    <a:pt x="242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73" name="Group 772"/>
          <p:cNvGrpSpPr/>
          <p:nvPr/>
        </p:nvGrpSpPr>
        <p:grpSpPr>
          <a:xfrm>
            <a:off x="7980641" y="5396700"/>
            <a:ext cx="490276" cy="70629"/>
            <a:chOff x="5985480" y="3908540"/>
            <a:chExt cx="367707" cy="52972"/>
          </a:xfrm>
        </p:grpSpPr>
        <p:sp>
          <p:nvSpPr>
            <p:cNvPr id="654" name="bk object 87"/>
            <p:cNvSpPr/>
            <p:nvPr/>
          </p:nvSpPr>
          <p:spPr>
            <a:xfrm>
              <a:off x="5985480" y="3935026"/>
              <a:ext cx="367707" cy="0"/>
            </a:xfrm>
            <a:custGeom>
              <a:avLst/>
              <a:gdLst/>
              <a:ahLst/>
              <a:cxnLst/>
              <a:rect l="l" t="t" r="r" b="b"/>
              <a:pathLst>
                <a:path w="531494">
                  <a:moveTo>
                    <a:pt x="531279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5" name="bk object 88"/>
            <p:cNvSpPr/>
            <p:nvPr/>
          </p:nvSpPr>
          <p:spPr>
            <a:xfrm>
              <a:off x="6353039" y="3908540"/>
              <a:ext cx="0" cy="5297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6" name="bk object 89"/>
            <p:cNvSpPr/>
            <p:nvPr/>
          </p:nvSpPr>
          <p:spPr>
            <a:xfrm>
              <a:off x="5985480" y="3908540"/>
              <a:ext cx="0" cy="5297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57" name="bk object 90"/>
            <p:cNvSpPr/>
            <p:nvPr/>
          </p:nvSpPr>
          <p:spPr>
            <a:xfrm>
              <a:off x="6116168" y="3916738"/>
              <a:ext cx="40416" cy="36576"/>
            </a:xfrm>
            <a:custGeom>
              <a:avLst/>
              <a:gdLst/>
              <a:ahLst/>
              <a:cxnLst/>
              <a:rect l="l" t="t" r="r" b="b"/>
              <a:pathLst>
                <a:path w="58419" h="58420">
                  <a:moveTo>
                    <a:pt x="29108" y="0"/>
                  </a:moveTo>
                  <a:lnTo>
                    <a:pt x="17777" y="2287"/>
                  </a:lnTo>
                  <a:lnTo>
                    <a:pt x="8524" y="8524"/>
                  </a:lnTo>
                  <a:lnTo>
                    <a:pt x="2287" y="17777"/>
                  </a:lnTo>
                  <a:lnTo>
                    <a:pt x="0" y="29108"/>
                  </a:lnTo>
                  <a:lnTo>
                    <a:pt x="2287" y="40439"/>
                  </a:lnTo>
                  <a:lnTo>
                    <a:pt x="8524" y="49691"/>
                  </a:lnTo>
                  <a:lnTo>
                    <a:pt x="17777" y="55929"/>
                  </a:lnTo>
                  <a:lnTo>
                    <a:pt x="29108" y="58216"/>
                  </a:lnTo>
                  <a:lnTo>
                    <a:pt x="40439" y="55929"/>
                  </a:lnTo>
                  <a:lnTo>
                    <a:pt x="49691" y="49691"/>
                  </a:lnTo>
                  <a:lnTo>
                    <a:pt x="55929" y="40439"/>
                  </a:lnTo>
                  <a:lnTo>
                    <a:pt x="58216" y="29108"/>
                  </a:lnTo>
                  <a:lnTo>
                    <a:pt x="55929" y="17777"/>
                  </a:lnTo>
                  <a:lnTo>
                    <a:pt x="49691" y="8524"/>
                  </a:lnTo>
                  <a:lnTo>
                    <a:pt x="40439" y="2287"/>
                  </a:lnTo>
                  <a:lnTo>
                    <a:pt x="29108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74" name="Group 773"/>
          <p:cNvGrpSpPr/>
          <p:nvPr/>
        </p:nvGrpSpPr>
        <p:grpSpPr>
          <a:xfrm>
            <a:off x="7995721" y="5572873"/>
            <a:ext cx="873361" cy="73152"/>
            <a:chOff x="5996790" y="4040670"/>
            <a:chExt cx="655021" cy="54864"/>
          </a:xfrm>
        </p:grpSpPr>
        <p:sp>
          <p:nvSpPr>
            <p:cNvPr id="659" name="bk object 91"/>
            <p:cNvSpPr/>
            <p:nvPr/>
          </p:nvSpPr>
          <p:spPr>
            <a:xfrm>
              <a:off x="5996790" y="4068102"/>
              <a:ext cx="655021" cy="0"/>
            </a:xfrm>
            <a:custGeom>
              <a:avLst/>
              <a:gdLst/>
              <a:ahLst/>
              <a:cxnLst/>
              <a:rect l="l" t="t" r="r" b="b"/>
              <a:pathLst>
                <a:path w="946785">
                  <a:moveTo>
                    <a:pt x="946721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0" name="bk object 92"/>
            <p:cNvSpPr/>
            <p:nvPr/>
          </p:nvSpPr>
          <p:spPr>
            <a:xfrm>
              <a:off x="6651767" y="4040670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1" name="bk object 93"/>
            <p:cNvSpPr/>
            <p:nvPr/>
          </p:nvSpPr>
          <p:spPr>
            <a:xfrm>
              <a:off x="5996790" y="4040670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62" name="bk object 94"/>
            <p:cNvSpPr/>
            <p:nvPr/>
          </p:nvSpPr>
          <p:spPr>
            <a:xfrm>
              <a:off x="6243084" y="4054386"/>
              <a:ext cx="22844" cy="27432"/>
            </a:xfrm>
            <a:custGeom>
              <a:avLst/>
              <a:gdLst/>
              <a:ahLst/>
              <a:cxnLst/>
              <a:rect l="l" t="t" r="r" b="b"/>
              <a:pathLst>
                <a:path w="33019" h="31750">
                  <a:moveTo>
                    <a:pt x="25285" y="0"/>
                  </a:moveTo>
                  <a:lnTo>
                    <a:pt x="7289" y="0"/>
                  </a:lnTo>
                  <a:lnTo>
                    <a:pt x="0" y="7010"/>
                  </a:lnTo>
                  <a:lnTo>
                    <a:pt x="0" y="24282"/>
                  </a:lnTo>
                  <a:lnTo>
                    <a:pt x="7289" y="31292"/>
                  </a:lnTo>
                  <a:lnTo>
                    <a:pt x="25285" y="31292"/>
                  </a:lnTo>
                  <a:lnTo>
                    <a:pt x="32575" y="24282"/>
                  </a:lnTo>
                  <a:lnTo>
                    <a:pt x="32575" y="7010"/>
                  </a:lnTo>
                  <a:lnTo>
                    <a:pt x="2528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664" name="Group 663"/>
          <p:cNvGrpSpPr/>
          <p:nvPr/>
        </p:nvGrpSpPr>
        <p:grpSpPr>
          <a:xfrm>
            <a:off x="8046035" y="1587119"/>
            <a:ext cx="421744" cy="80639"/>
            <a:chOff x="5879234" y="815433"/>
            <a:chExt cx="254176" cy="48599"/>
          </a:xfrm>
        </p:grpSpPr>
        <p:sp>
          <p:nvSpPr>
            <p:cNvPr id="725" name="bk object 23"/>
            <p:cNvSpPr/>
            <p:nvPr/>
          </p:nvSpPr>
          <p:spPr>
            <a:xfrm>
              <a:off x="5879234" y="840733"/>
              <a:ext cx="254176" cy="0"/>
            </a:xfrm>
            <a:custGeom>
              <a:avLst/>
              <a:gdLst/>
              <a:ahLst/>
              <a:cxnLst/>
              <a:rect l="l" t="t" r="r" b="b"/>
              <a:pathLst>
                <a:path w="457200">
                  <a:moveTo>
                    <a:pt x="45720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6" name="bk object 24"/>
            <p:cNvSpPr/>
            <p:nvPr/>
          </p:nvSpPr>
          <p:spPr>
            <a:xfrm>
              <a:off x="6133410" y="819944"/>
              <a:ext cx="0" cy="44087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7" name="bk object 25"/>
            <p:cNvSpPr/>
            <p:nvPr/>
          </p:nvSpPr>
          <p:spPr>
            <a:xfrm>
              <a:off x="5879234" y="819945"/>
              <a:ext cx="0" cy="44087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8" name="bk object 26"/>
            <p:cNvSpPr/>
            <p:nvPr/>
          </p:nvSpPr>
          <p:spPr>
            <a:xfrm>
              <a:off x="5975432" y="815433"/>
              <a:ext cx="44128" cy="48408"/>
            </a:xfrm>
            <a:custGeom>
              <a:avLst/>
              <a:gdLst/>
              <a:ahLst/>
              <a:cxnLst/>
              <a:rect l="l" t="t" r="r" b="b"/>
              <a:pathLst>
                <a:path w="79375" h="79375">
                  <a:moveTo>
                    <a:pt x="39687" y="0"/>
                  </a:moveTo>
                  <a:lnTo>
                    <a:pt x="24238" y="3118"/>
                  </a:lnTo>
                  <a:lnTo>
                    <a:pt x="11623" y="11623"/>
                  </a:lnTo>
                  <a:lnTo>
                    <a:pt x="3118" y="24238"/>
                  </a:lnTo>
                  <a:lnTo>
                    <a:pt x="0" y="39687"/>
                  </a:lnTo>
                  <a:lnTo>
                    <a:pt x="3118" y="55136"/>
                  </a:lnTo>
                  <a:lnTo>
                    <a:pt x="11623" y="67751"/>
                  </a:lnTo>
                  <a:lnTo>
                    <a:pt x="24238" y="76256"/>
                  </a:lnTo>
                  <a:lnTo>
                    <a:pt x="39687" y="79375"/>
                  </a:lnTo>
                  <a:lnTo>
                    <a:pt x="55136" y="76256"/>
                  </a:lnTo>
                  <a:lnTo>
                    <a:pt x="67751" y="67751"/>
                  </a:lnTo>
                  <a:lnTo>
                    <a:pt x="76256" y="55136"/>
                  </a:lnTo>
                  <a:lnTo>
                    <a:pt x="79375" y="39687"/>
                  </a:lnTo>
                  <a:lnTo>
                    <a:pt x="76256" y="24238"/>
                  </a:lnTo>
                  <a:lnTo>
                    <a:pt x="67751" y="11623"/>
                  </a:lnTo>
                  <a:lnTo>
                    <a:pt x="55136" y="3118"/>
                  </a:lnTo>
                  <a:lnTo>
                    <a:pt x="3968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8110707" y="1787194"/>
            <a:ext cx="569612" cy="68881"/>
            <a:chOff x="6083030" y="1201410"/>
            <a:chExt cx="427209" cy="51661"/>
          </a:xfrm>
        </p:grpSpPr>
        <p:sp>
          <p:nvSpPr>
            <p:cNvPr id="721" name="bk object 27"/>
            <p:cNvSpPr/>
            <p:nvPr/>
          </p:nvSpPr>
          <p:spPr>
            <a:xfrm>
              <a:off x="6083162" y="1225432"/>
              <a:ext cx="427015" cy="3617"/>
            </a:xfrm>
            <a:custGeom>
              <a:avLst/>
              <a:gdLst/>
              <a:ahLst/>
              <a:cxnLst/>
              <a:rect l="l" t="t" r="r" b="b"/>
              <a:pathLst>
                <a:path w="617219" h="4445">
                  <a:moveTo>
                    <a:pt x="616864" y="3949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2" name="bk object 28"/>
            <p:cNvSpPr/>
            <p:nvPr/>
          </p:nvSpPr>
          <p:spPr>
            <a:xfrm>
              <a:off x="6509800" y="1201410"/>
              <a:ext cx="439" cy="51661"/>
            </a:xfrm>
            <a:custGeom>
              <a:avLst/>
              <a:gdLst/>
              <a:ahLst/>
              <a:cxnLst/>
              <a:rect l="l" t="t" r="r" b="b"/>
              <a:pathLst>
                <a:path w="634" h="63500">
                  <a:moveTo>
                    <a:pt x="419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3" name="bk object 29"/>
            <p:cNvSpPr/>
            <p:nvPr/>
          </p:nvSpPr>
          <p:spPr>
            <a:xfrm>
              <a:off x="6083030" y="1201410"/>
              <a:ext cx="439" cy="51661"/>
            </a:xfrm>
            <a:custGeom>
              <a:avLst/>
              <a:gdLst/>
              <a:ahLst/>
              <a:cxnLst/>
              <a:rect l="l" t="t" r="r" b="b"/>
              <a:pathLst>
                <a:path w="634" h="63500">
                  <a:moveTo>
                    <a:pt x="406" y="0"/>
                  </a:moveTo>
                  <a:lnTo>
                    <a:pt x="0" y="63182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4" name="bk object 30"/>
            <p:cNvSpPr/>
            <p:nvPr/>
          </p:nvSpPr>
          <p:spPr>
            <a:xfrm>
              <a:off x="6257168" y="1204768"/>
              <a:ext cx="38219" cy="44944"/>
            </a:xfrm>
            <a:custGeom>
              <a:avLst/>
              <a:gdLst/>
              <a:ahLst/>
              <a:cxnLst/>
              <a:rect l="l" t="t" r="r" b="b"/>
              <a:pathLst>
                <a:path w="55244" h="55245">
                  <a:moveTo>
                    <a:pt x="30500" y="0"/>
                  </a:moveTo>
                  <a:lnTo>
                    <a:pt x="19955" y="851"/>
                  </a:lnTo>
                  <a:lnTo>
                    <a:pt x="10212" y="5861"/>
                  </a:lnTo>
                  <a:lnTo>
                    <a:pt x="3168" y="14251"/>
                  </a:lnTo>
                  <a:lnTo>
                    <a:pt x="0" y="24344"/>
                  </a:lnTo>
                  <a:lnTo>
                    <a:pt x="848" y="34891"/>
                  </a:lnTo>
                  <a:lnTo>
                    <a:pt x="5856" y="44646"/>
                  </a:lnTo>
                  <a:lnTo>
                    <a:pt x="14247" y="51683"/>
                  </a:lnTo>
                  <a:lnTo>
                    <a:pt x="24339" y="54848"/>
                  </a:lnTo>
                  <a:lnTo>
                    <a:pt x="34886" y="53998"/>
                  </a:lnTo>
                  <a:lnTo>
                    <a:pt x="44642" y="48990"/>
                  </a:lnTo>
                  <a:lnTo>
                    <a:pt x="51678" y="40592"/>
                  </a:lnTo>
                  <a:lnTo>
                    <a:pt x="54844" y="30499"/>
                  </a:lnTo>
                  <a:lnTo>
                    <a:pt x="53998" y="19958"/>
                  </a:lnTo>
                  <a:lnTo>
                    <a:pt x="48998" y="10217"/>
                  </a:lnTo>
                  <a:lnTo>
                    <a:pt x="40598" y="3167"/>
                  </a:lnTo>
                  <a:lnTo>
                    <a:pt x="3050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7747723" y="1956557"/>
            <a:ext cx="551781" cy="73152"/>
            <a:chOff x="5810792" y="1328433"/>
            <a:chExt cx="413836" cy="54864"/>
          </a:xfrm>
        </p:grpSpPr>
        <p:sp>
          <p:nvSpPr>
            <p:cNvPr id="717" name="bk object 31"/>
            <p:cNvSpPr/>
            <p:nvPr/>
          </p:nvSpPr>
          <p:spPr>
            <a:xfrm>
              <a:off x="5810792" y="1355865"/>
              <a:ext cx="413836" cy="0"/>
            </a:xfrm>
            <a:custGeom>
              <a:avLst/>
              <a:gdLst/>
              <a:ahLst/>
              <a:cxnLst/>
              <a:rect l="l" t="t" r="r" b="b"/>
              <a:pathLst>
                <a:path w="598169">
                  <a:moveTo>
                    <a:pt x="598030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8" name="bk object 32"/>
            <p:cNvSpPr/>
            <p:nvPr/>
          </p:nvSpPr>
          <p:spPr>
            <a:xfrm>
              <a:off x="6224531" y="1328433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9" name="bk object 33"/>
            <p:cNvSpPr/>
            <p:nvPr/>
          </p:nvSpPr>
          <p:spPr>
            <a:xfrm>
              <a:off x="5810792" y="1328433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20" name="bk object 34"/>
            <p:cNvSpPr/>
            <p:nvPr/>
          </p:nvSpPr>
          <p:spPr>
            <a:xfrm>
              <a:off x="5956287" y="1341875"/>
              <a:ext cx="22405" cy="27980"/>
            </a:xfrm>
            <a:custGeom>
              <a:avLst/>
              <a:gdLst/>
              <a:ahLst/>
              <a:cxnLst/>
              <a:rect l="l" t="t" r="r" b="b"/>
              <a:pathLst>
                <a:path w="32384" h="32384">
                  <a:moveTo>
                    <a:pt x="24993" y="0"/>
                  </a:moveTo>
                  <a:lnTo>
                    <a:pt x="7213" y="0"/>
                  </a:lnTo>
                  <a:lnTo>
                    <a:pt x="0" y="7200"/>
                  </a:lnTo>
                  <a:lnTo>
                    <a:pt x="0" y="24993"/>
                  </a:lnTo>
                  <a:lnTo>
                    <a:pt x="7213" y="32194"/>
                  </a:lnTo>
                  <a:lnTo>
                    <a:pt x="24993" y="32194"/>
                  </a:lnTo>
                  <a:lnTo>
                    <a:pt x="32207" y="24993"/>
                  </a:lnTo>
                  <a:lnTo>
                    <a:pt x="32207" y="7200"/>
                  </a:lnTo>
                  <a:lnTo>
                    <a:pt x="24993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26378" y="2143540"/>
            <a:ext cx="541823" cy="73152"/>
            <a:chOff x="5944783" y="1468670"/>
            <a:chExt cx="406367" cy="54864"/>
          </a:xfrm>
        </p:grpSpPr>
        <p:sp>
          <p:nvSpPr>
            <p:cNvPr id="713" name="bk object 35"/>
            <p:cNvSpPr/>
            <p:nvPr/>
          </p:nvSpPr>
          <p:spPr>
            <a:xfrm>
              <a:off x="5944783" y="1496102"/>
              <a:ext cx="406367" cy="0"/>
            </a:xfrm>
            <a:custGeom>
              <a:avLst/>
              <a:gdLst/>
              <a:ahLst/>
              <a:cxnLst/>
              <a:rect l="l" t="t" r="r" b="b"/>
              <a:pathLst>
                <a:path w="587375">
                  <a:moveTo>
                    <a:pt x="58691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4" name="bk object 36"/>
            <p:cNvSpPr/>
            <p:nvPr/>
          </p:nvSpPr>
          <p:spPr>
            <a:xfrm>
              <a:off x="6350834" y="1468670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5" name="bk object 37"/>
            <p:cNvSpPr/>
            <p:nvPr/>
          </p:nvSpPr>
          <p:spPr>
            <a:xfrm>
              <a:off x="5944783" y="1468670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6" name="bk object 38"/>
            <p:cNvSpPr/>
            <p:nvPr/>
          </p:nvSpPr>
          <p:spPr>
            <a:xfrm>
              <a:off x="6102585" y="1476625"/>
              <a:ext cx="31192" cy="38954"/>
            </a:xfrm>
            <a:custGeom>
              <a:avLst/>
              <a:gdLst/>
              <a:ahLst/>
              <a:cxnLst/>
              <a:rect l="l" t="t" r="r" b="b"/>
              <a:pathLst>
                <a:path w="45084" h="45084">
                  <a:moveTo>
                    <a:pt x="22275" y="0"/>
                  </a:moveTo>
                  <a:lnTo>
                    <a:pt x="13603" y="1750"/>
                  </a:lnTo>
                  <a:lnTo>
                    <a:pt x="6523" y="6523"/>
                  </a:lnTo>
                  <a:lnTo>
                    <a:pt x="1750" y="13603"/>
                  </a:lnTo>
                  <a:lnTo>
                    <a:pt x="0" y="22275"/>
                  </a:lnTo>
                  <a:lnTo>
                    <a:pt x="1750" y="30948"/>
                  </a:lnTo>
                  <a:lnTo>
                    <a:pt x="6523" y="38028"/>
                  </a:lnTo>
                  <a:lnTo>
                    <a:pt x="13603" y="42801"/>
                  </a:lnTo>
                  <a:lnTo>
                    <a:pt x="22275" y="44551"/>
                  </a:lnTo>
                  <a:lnTo>
                    <a:pt x="30948" y="42801"/>
                  </a:lnTo>
                  <a:lnTo>
                    <a:pt x="38028" y="38028"/>
                  </a:lnTo>
                  <a:lnTo>
                    <a:pt x="42801" y="30948"/>
                  </a:lnTo>
                  <a:lnTo>
                    <a:pt x="44551" y="22275"/>
                  </a:lnTo>
                  <a:lnTo>
                    <a:pt x="42801" y="13603"/>
                  </a:lnTo>
                  <a:lnTo>
                    <a:pt x="38028" y="6523"/>
                  </a:lnTo>
                  <a:lnTo>
                    <a:pt x="30948" y="1750"/>
                  </a:lnTo>
                  <a:lnTo>
                    <a:pt x="2227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064029" y="2326835"/>
            <a:ext cx="650187" cy="73152"/>
            <a:chOff x="6048022" y="1606141"/>
            <a:chExt cx="487640" cy="54864"/>
          </a:xfrm>
        </p:grpSpPr>
        <p:sp>
          <p:nvSpPr>
            <p:cNvPr id="709" name="bk object 39"/>
            <p:cNvSpPr/>
            <p:nvPr/>
          </p:nvSpPr>
          <p:spPr>
            <a:xfrm>
              <a:off x="6048022" y="1633573"/>
              <a:ext cx="487640" cy="0"/>
            </a:xfrm>
            <a:custGeom>
              <a:avLst/>
              <a:gdLst/>
              <a:ahLst/>
              <a:cxnLst/>
              <a:rect l="l" t="t" r="r" b="b"/>
              <a:pathLst>
                <a:path w="704850">
                  <a:moveTo>
                    <a:pt x="70439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0" name="bk object 40"/>
            <p:cNvSpPr/>
            <p:nvPr/>
          </p:nvSpPr>
          <p:spPr>
            <a:xfrm>
              <a:off x="6535346" y="1606141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1" name="bk object 41"/>
            <p:cNvSpPr/>
            <p:nvPr/>
          </p:nvSpPr>
          <p:spPr>
            <a:xfrm>
              <a:off x="6048022" y="1606141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12" name="bk object 42"/>
            <p:cNvSpPr/>
            <p:nvPr/>
          </p:nvSpPr>
          <p:spPr>
            <a:xfrm>
              <a:off x="6231633" y="1614096"/>
              <a:ext cx="31192" cy="38954"/>
            </a:xfrm>
            <a:custGeom>
              <a:avLst/>
              <a:gdLst/>
              <a:ahLst/>
              <a:cxnLst/>
              <a:rect l="l" t="t" r="r" b="b"/>
              <a:pathLst>
                <a:path w="45084" h="45084">
                  <a:moveTo>
                    <a:pt x="22275" y="0"/>
                  </a:moveTo>
                  <a:lnTo>
                    <a:pt x="13603" y="1750"/>
                  </a:lnTo>
                  <a:lnTo>
                    <a:pt x="6523" y="6523"/>
                  </a:lnTo>
                  <a:lnTo>
                    <a:pt x="1750" y="13603"/>
                  </a:lnTo>
                  <a:lnTo>
                    <a:pt x="0" y="22275"/>
                  </a:lnTo>
                  <a:lnTo>
                    <a:pt x="1750" y="30948"/>
                  </a:lnTo>
                  <a:lnTo>
                    <a:pt x="6523" y="38028"/>
                  </a:lnTo>
                  <a:lnTo>
                    <a:pt x="13603" y="42801"/>
                  </a:lnTo>
                  <a:lnTo>
                    <a:pt x="22275" y="44551"/>
                  </a:lnTo>
                  <a:lnTo>
                    <a:pt x="30948" y="42801"/>
                  </a:lnTo>
                  <a:lnTo>
                    <a:pt x="38028" y="38028"/>
                  </a:lnTo>
                  <a:lnTo>
                    <a:pt x="42801" y="30948"/>
                  </a:lnTo>
                  <a:lnTo>
                    <a:pt x="44551" y="22275"/>
                  </a:lnTo>
                  <a:lnTo>
                    <a:pt x="42801" y="13603"/>
                  </a:lnTo>
                  <a:lnTo>
                    <a:pt x="38028" y="6523"/>
                  </a:lnTo>
                  <a:lnTo>
                    <a:pt x="30948" y="1750"/>
                  </a:lnTo>
                  <a:lnTo>
                    <a:pt x="2227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8075745" y="2509364"/>
            <a:ext cx="459817" cy="73152"/>
            <a:chOff x="6056808" y="1743038"/>
            <a:chExt cx="344863" cy="54864"/>
          </a:xfrm>
        </p:grpSpPr>
        <p:sp>
          <p:nvSpPr>
            <p:cNvPr id="705" name="bk object 43"/>
            <p:cNvSpPr/>
            <p:nvPr/>
          </p:nvSpPr>
          <p:spPr>
            <a:xfrm>
              <a:off x="6056808" y="1770470"/>
              <a:ext cx="344863" cy="0"/>
            </a:xfrm>
            <a:custGeom>
              <a:avLst/>
              <a:gdLst/>
              <a:ahLst/>
              <a:cxnLst/>
              <a:rect l="l" t="t" r="r" b="b"/>
              <a:pathLst>
                <a:path w="498475">
                  <a:moveTo>
                    <a:pt x="49801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6" name="bk object 44"/>
            <p:cNvSpPr/>
            <p:nvPr/>
          </p:nvSpPr>
          <p:spPr>
            <a:xfrm>
              <a:off x="6401355" y="1748168"/>
              <a:ext cx="0" cy="44605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7" name="bk object 45"/>
            <p:cNvSpPr/>
            <p:nvPr/>
          </p:nvSpPr>
          <p:spPr>
            <a:xfrm>
              <a:off x="6056808" y="1748168"/>
              <a:ext cx="0" cy="44605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8" name="bk object 46"/>
            <p:cNvSpPr/>
            <p:nvPr/>
          </p:nvSpPr>
          <p:spPr>
            <a:xfrm>
              <a:off x="6181038" y="1743038"/>
              <a:ext cx="54036" cy="54864"/>
            </a:xfrm>
            <a:custGeom>
              <a:avLst/>
              <a:gdLst/>
              <a:ahLst/>
              <a:cxnLst/>
              <a:rect l="l" t="t" r="r" b="b"/>
              <a:pathLst>
                <a:path w="78105" h="78105">
                  <a:moveTo>
                    <a:pt x="39052" y="0"/>
                  </a:moveTo>
                  <a:lnTo>
                    <a:pt x="23852" y="3069"/>
                  </a:lnTo>
                  <a:lnTo>
                    <a:pt x="11439" y="11439"/>
                  </a:lnTo>
                  <a:lnTo>
                    <a:pt x="3069" y="23852"/>
                  </a:lnTo>
                  <a:lnTo>
                    <a:pt x="0" y="39052"/>
                  </a:lnTo>
                  <a:lnTo>
                    <a:pt x="3069" y="54252"/>
                  </a:lnTo>
                  <a:lnTo>
                    <a:pt x="11439" y="66665"/>
                  </a:lnTo>
                  <a:lnTo>
                    <a:pt x="23852" y="75035"/>
                  </a:lnTo>
                  <a:lnTo>
                    <a:pt x="39052" y="78104"/>
                  </a:lnTo>
                  <a:lnTo>
                    <a:pt x="54253" y="75035"/>
                  </a:lnTo>
                  <a:lnTo>
                    <a:pt x="66670" y="66665"/>
                  </a:lnTo>
                  <a:lnTo>
                    <a:pt x="75040" y="54252"/>
                  </a:lnTo>
                  <a:lnTo>
                    <a:pt x="78105" y="39052"/>
                  </a:lnTo>
                  <a:lnTo>
                    <a:pt x="75040" y="23852"/>
                  </a:lnTo>
                  <a:lnTo>
                    <a:pt x="66670" y="11439"/>
                  </a:lnTo>
                  <a:lnTo>
                    <a:pt x="54253" y="3069"/>
                  </a:lnTo>
                  <a:lnTo>
                    <a:pt x="3905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7946879" y="2858025"/>
            <a:ext cx="496135" cy="73152"/>
            <a:chOff x="5960159" y="2004534"/>
            <a:chExt cx="372101" cy="54864"/>
          </a:xfrm>
        </p:grpSpPr>
        <p:sp>
          <p:nvSpPr>
            <p:cNvPr id="701" name="bk object 47"/>
            <p:cNvSpPr/>
            <p:nvPr/>
          </p:nvSpPr>
          <p:spPr>
            <a:xfrm>
              <a:off x="5960159" y="2031966"/>
              <a:ext cx="372101" cy="0"/>
            </a:xfrm>
            <a:custGeom>
              <a:avLst/>
              <a:gdLst/>
              <a:ahLst/>
              <a:cxnLst/>
              <a:rect l="l" t="t" r="r" b="b"/>
              <a:pathLst>
                <a:path w="537844">
                  <a:moveTo>
                    <a:pt x="53770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2" name="bk object 48"/>
            <p:cNvSpPr/>
            <p:nvPr/>
          </p:nvSpPr>
          <p:spPr>
            <a:xfrm>
              <a:off x="6332163" y="2004534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3" name="bk object 49"/>
            <p:cNvSpPr/>
            <p:nvPr/>
          </p:nvSpPr>
          <p:spPr>
            <a:xfrm>
              <a:off x="5960159" y="2004534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4" name="bk object 50"/>
            <p:cNvSpPr/>
            <p:nvPr/>
          </p:nvSpPr>
          <p:spPr>
            <a:xfrm>
              <a:off x="6105485" y="2012215"/>
              <a:ext cx="31631" cy="39502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47" y="0"/>
                  </a:moveTo>
                  <a:lnTo>
                    <a:pt x="13951" y="1794"/>
                  </a:lnTo>
                  <a:lnTo>
                    <a:pt x="6689" y="6689"/>
                  </a:lnTo>
                  <a:lnTo>
                    <a:pt x="1794" y="13951"/>
                  </a:lnTo>
                  <a:lnTo>
                    <a:pt x="0" y="22847"/>
                  </a:lnTo>
                  <a:lnTo>
                    <a:pt x="1794" y="31742"/>
                  </a:lnTo>
                  <a:lnTo>
                    <a:pt x="6689" y="39004"/>
                  </a:lnTo>
                  <a:lnTo>
                    <a:pt x="13951" y="43899"/>
                  </a:lnTo>
                  <a:lnTo>
                    <a:pt x="22847" y="45694"/>
                  </a:lnTo>
                  <a:lnTo>
                    <a:pt x="31744" y="43899"/>
                  </a:lnTo>
                  <a:lnTo>
                    <a:pt x="39009" y="39004"/>
                  </a:lnTo>
                  <a:lnTo>
                    <a:pt x="43905" y="31742"/>
                  </a:lnTo>
                  <a:lnTo>
                    <a:pt x="45694" y="22847"/>
                  </a:lnTo>
                  <a:lnTo>
                    <a:pt x="43905" y="13951"/>
                  </a:lnTo>
                  <a:lnTo>
                    <a:pt x="39009" y="6689"/>
                  </a:lnTo>
                  <a:lnTo>
                    <a:pt x="31744" y="1794"/>
                  </a:lnTo>
                  <a:lnTo>
                    <a:pt x="2284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036205" y="3047309"/>
            <a:ext cx="742152" cy="73152"/>
            <a:chOff x="6027154" y="2146497"/>
            <a:chExt cx="556614" cy="54864"/>
          </a:xfrm>
        </p:grpSpPr>
        <p:sp>
          <p:nvSpPr>
            <p:cNvPr id="697" name="bk object 51"/>
            <p:cNvSpPr/>
            <p:nvPr/>
          </p:nvSpPr>
          <p:spPr>
            <a:xfrm>
              <a:off x="6027154" y="2173929"/>
              <a:ext cx="556614" cy="0"/>
            </a:xfrm>
            <a:custGeom>
              <a:avLst/>
              <a:gdLst/>
              <a:ahLst/>
              <a:cxnLst/>
              <a:rect l="l" t="t" r="r" b="b"/>
              <a:pathLst>
                <a:path w="804544">
                  <a:moveTo>
                    <a:pt x="80440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8" name="bk object 52"/>
            <p:cNvSpPr/>
            <p:nvPr/>
          </p:nvSpPr>
          <p:spPr>
            <a:xfrm>
              <a:off x="6583672" y="2146497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9" name="bk object 53"/>
            <p:cNvSpPr/>
            <p:nvPr/>
          </p:nvSpPr>
          <p:spPr>
            <a:xfrm>
              <a:off x="6027154" y="2146497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00" name="bk object 54"/>
            <p:cNvSpPr/>
            <p:nvPr/>
          </p:nvSpPr>
          <p:spPr>
            <a:xfrm>
              <a:off x="6248104" y="2160762"/>
              <a:ext cx="21087" cy="26335"/>
            </a:xfrm>
            <a:custGeom>
              <a:avLst/>
              <a:gdLst/>
              <a:ahLst/>
              <a:cxnLst/>
              <a:rect l="l" t="t" r="r" b="b"/>
              <a:pathLst>
                <a:path w="30480" h="30480">
                  <a:moveTo>
                    <a:pt x="23494" y="0"/>
                  </a:moveTo>
                  <a:lnTo>
                    <a:pt x="6781" y="0"/>
                  </a:lnTo>
                  <a:lnTo>
                    <a:pt x="0" y="6781"/>
                  </a:lnTo>
                  <a:lnTo>
                    <a:pt x="0" y="23507"/>
                  </a:lnTo>
                  <a:lnTo>
                    <a:pt x="6781" y="30289"/>
                  </a:lnTo>
                  <a:lnTo>
                    <a:pt x="23494" y="30289"/>
                  </a:lnTo>
                  <a:lnTo>
                    <a:pt x="30276" y="23507"/>
                  </a:lnTo>
                  <a:lnTo>
                    <a:pt x="30276" y="6781"/>
                  </a:lnTo>
                  <a:lnTo>
                    <a:pt x="2349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027421" y="3227839"/>
            <a:ext cx="594540" cy="73152"/>
            <a:chOff x="6020565" y="2281894"/>
            <a:chExt cx="445905" cy="54864"/>
          </a:xfrm>
        </p:grpSpPr>
        <p:sp>
          <p:nvSpPr>
            <p:cNvPr id="693" name="bk object 55"/>
            <p:cNvSpPr/>
            <p:nvPr/>
          </p:nvSpPr>
          <p:spPr>
            <a:xfrm>
              <a:off x="6020565" y="2309326"/>
              <a:ext cx="445905" cy="0"/>
            </a:xfrm>
            <a:custGeom>
              <a:avLst/>
              <a:gdLst/>
              <a:ahLst/>
              <a:cxnLst/>
              <a:rect l="l" t="t" r="r" b="b"/>
              <a:pathLst>
                <a:path w="644525">
                  <a:moveTo>
                    <a:pt x="644067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4" name="bk object 56"/>
            <p:cNvSpPr/>
            <p:nvPr/>
          </p:nvSpPr>
          <p:spPr>
            <a:xfrm>
              <a:off x="6466154" y="2281894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5" name="bk object 57"/>
            <p:cNvSpPr/>
            <p:nvPr/>
          </p:nvSpPr>
          <p:spPr>
            <a:xfrm>
              <a:off x="6020565" y="2281894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6" name="bk object 58"/>
            <p:cNvSpPr/>
            <p:nvPr/>
          </p:nvSpPr>
          <p:spPr>
            <a:xfrm>
              <a:off x="6192385" y="2290398"/>
              <a:ext cx="30313" cy="37856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856" y="0"/>
                  </a:moveTo>
                  <a:lnTo>
                    <a:pt x="13351" y="1714"/>
                  </a:lnTo>
                  <a:lnTo>
                    <a:pt x="6403" y="6391"/>
                  </a:lnTo>
                  <a:lnTo>
                    <a:pt x="1718" y="13330"/>
                  </a:lnTo>
                  <a:lnTo>
                    <a:pt x="0" y="21831"/>
                  </a:lnTo>
                  <a:lnTo>
                    <a:pt x="1718" y="30336"/>
                  </a:lnTo>
                  <a:lnTo>
                    <a:pt x="6403" y="37284"/>
                  </a:lnTo>
                  <a:lnTo>
                    <a:pt x="13351" y="41969"/>
                  </a:lnTo>
                  <a:lnTo>
                    <a:pt x="21856" y="43687"/>
                  </a:lnTo>
                  <a:lnTo>
                    <a:pt x="30361" y="41969"/>
                  </a:lnTo>
                  <a:lnTo>
                    <a:pt x="37309" y="37284"/>
                  </a:lnTo>
                  <a:lnTo>
                    <a:pt x="41994" y="30336"/>
                  </a:lnTo>
                  <a:lnTo>
                    <a:pt x="43713" y="21831"/>
                  </a:lnTo>
                  <a:lnTo>
                    <a:pt x="41994" y="13330"/>
                  </a:lnTo>
                  <a:lnTo>
                    <a:pt x="37309" y="6391"/>
                  </a:lnTo>
                  <a:lnTo>
                    <a:pt x="30361" y="1714"/>
                  </a:lnTo>
                  <a:lnTo>
                    <a:pt x="218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921984" y="3407993"/>
            <a:ext cx="538893" cy="73152"/>
            <a:chOff x="5941488" y="2417010"/>
            <a:chExt cx="404170" cy="54864"/>
          </a:xfrm>
        </p:grpSpPr>
        <p:sp>
          <p:nvSpPr>
            <p:cNvPr id="689" name="bk object 59"/>
            <p:cNvSpPr/>
            <p:nvPr/>
          </p:nvSpPr>
          <p:spPr>
            <a:xfrm>
              <a:off x="5941488" y="2444442"/>
              <a:ext cx="404170" cy="0"/>
            </a:xfrm>
            <a:custGeom>
              <a:avLst/>
              <a:gdLst/>
              <a:ahLst/>
              <a:cxnLst/>
              <a:rect l="l" t="t" r="r" b="b"/>
              <a:pathLst>
                <a:path w="584200">
                  <a:moveTo>
                    <a:pt x="583742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0" name="bk object 60"/>
            <p:cNvSpPr/>
            <p:nvPr/>
          </p:nvSpPr>
          <p:spPr>
            <a:xfrm>
              <a:off x="6345342" y="2417010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1" name="bk object 61"/>
            <p:cNvSpPr/>
            <p:nvPr/>
          </p:nvSpPr>
          <p:spPr>
            <a:xfrm>
              <a:off x="5941488" y="2417010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92" name="bk object 62"/>
            <p:cNvSpPr/>
            <p:nvPr/>
          </p:nvSpPr>
          <p:spPr>
            <a:xfrm>
              <a:off x="6088597" y="2425514"/>
              <a:ext cx="30313" cy="37856"/>
            </a:xfrm>
            <a:custGeom>
              <a:avLst/>
              <a:gdLst/>
              <a:ahLst/>
              <a:cxnLst/>
              <a:rect l="l" t="t" r="r" b="b"/>
              <a:pathLst>
                <a:path w="43815" h="43814">
                  <a:moveTo>
                    <a:pt x="21856" y="0"/>
                  </a:moveTo>
                  <a:lnTo>
                    <a:pt x="13351" y="1716"/>
                  </a:lnTo>
                  <a:lnTo>
                    <a:pt x="6403" y="6397"/>
                  </a:lnTo>
                  <a:lnTo>
                    <a:pt x="1718" y="13340"/>
                  </a:lnTo>
                  <a:lnTo>
                    <a:pt x="0" y="21843"/>
                  </a:lnTo>
                  <a:lnTo>
                    <a:pt x="1718" y="30349"/>
                  </a:lnTo>
                  <a:lnTo>
                    <a:pt x="6403" y="37296"/>
                  </a:lnTo>
                  <a:lnTo>
                    <a:pt x="13351" y="41982"/>
                  </a:lnTo>
                  <a:lnTo>
                    <a:pt x="21856" y="43700"/>
                  </a:lnTo>
                  <a:lnTo>
                    <a:pt x="30361" y="41982"/>
                  </a:lnTo>
                  <a:lnTo>
                    <a:pt x="37309" y="37296"/>
                  </a:lnTo>
                  <a:lnTo>
                    <a:pt x="41994" y="30349"/>
                  </a:lnTo>
                  <a:lnTo>
                    <a:pt x="43713" y="21843"/>
                  </a:lnTo>
                  <a:lnTo>
                    <a:pt x="41994" y="13340"/>
                  </a:lnTo>
                  <a:lnTo>
                    <a:pt x="37309" y="6397"/>
                  </a:lnTo>
                  <a:lnTo>
                    <a:pt x="30361" y="1716"/>
                  </a:lnTo>
                  <a:lnTo>
                    <a:pt x="218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685" name="bk object 63"/>
          <p:cNvSpPr/>
          <p:nvPr/>
        </p:nvSpPr>
        <p:spPr>
          <a:xfrm>
            <a:off x="7984954" y="3803260"/>
            <a:ext cx="636716" cy="0"/>
          </a:xfrm>
          <a:custGeom>
            <a:avLst/>
            <a:gdLst/>
            <a:ahLst/>
            <a:cxnLst/>
            <a:rect l="l" t="t" r="r" b="b"/>
            <a:pathLst>
              <a:path w="690244">
                <a:moveTo>
                  <a:pt x="690105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99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6" name="bk object 64"/>
          <p:cNvSpPr/>
          <p:nvPr/>
        </p:nvSpPr>
        <p:spPr>
          <a:xfrm>
            <a:off x="8621540" y="3766684"/>
            <a:ext cx="0" cy="7315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0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99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7" name="bk object 65"/>
          <p:cNvSpPr/>
          <p:nvPr/>
        </p:nvSpPr>
        <p:spPr>
          <a:xfrm>
            <a:off x="7984953" y="3766684"/>
            <a:ext cx="0" cy="73152"/>
          </a:xfrm>
          <a:custGeom>
            <a:avLst/>
            <a:gdLst/>
            <a:ahLst/>
            <a:cxnLst/>
            <a:rect l="l" t="t" r="r" b="b"/>
            <a:pathLst>
              <a:path h="63500">
                <a:moveTo>
                  <a:pt x="0" y="0"/>
                </a:moveTo>
                <a:lnTo>
                  <a:pt x="0" y="63207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pPr defTabSz="1219170">
              <a:defRPr/>
            </a:pPr>
            <a:endParaRPr sz="996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8" name="bk object 66"/>
          <p:cNvSpPr/>
          <p:nvPr/>
        </p:nvSpPr>
        <p:spPr>
          <a:xfrm>
            <a:off x="8227356" y="3785338"/>
            <a:ext cx="28701" cy="35845"/>
          </a:xfrm>
          <a:custGeom>
            <a:avLst/>
            <a:gdLst/>
            <a:ahLst/>
            <a:cxnLst/>
            <a:rect l="l" t="t" r="r" b="b"/>
            <a:pathLst>
              <a:path w="31115" h="31114">
                <a:moveTo>
                  <a:pt x="23850" y="0"/>
                </a:moveTo>
                <a:lnTo>
                  <a:pt x="6883" y="0"/>
                </a:lnTo>
                <a:lnTo>
                  <a:pt x="0" y="6883"/>
                </a:lnTo>
                <a:lnTo>
                  <a:pt x="0" y="23863"/>
                </a:lnTo>
                <a:lnTo>
                  <a:pt x="6883" y="30746"/>
                </a:lnTo>
                <a:lnTo>
                  <a:pt x="23850" y="30746"/>
                </a:lnTo>
                <a:lnTo>
                  <a:pt x="30733" y="23863"/>
                </a:lnTo>
                <a:lnTo>
                  <a:pt x="30733" y="6883"/>
                </a:lnTo>
                <a:lnTo>
                  <a:pt x="2385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pPr defTabSz="1219170">
              <a:defRPr/>
            </a:pPr>
            <a:endParaRPr sz="996" dirty="0">
              <a:solidFill>
                <a:srgbClr val="000000"/>
              </a:solidFill>
              <a:latin typeface="Arial"/>
            </a:endParaRPr>
          </a:p>
        </p:txBody>
      </p:sp>
      <p:grpSp>
        <p:nvGrpSpPr>
          <p:cNvPr id="195" name="Group 194"/>
          <p:cNvGrpSpPr/>
          <p:nvPr/>
        </p:nvGrpSpPr>
        <p:grpSpPr>
          <a:xfrm>
            <a:off x="7974703" y="3956745"/>
            <a:ext cx="548853" cy="73152"/>
            <a:chOff x="5981027" y="2828574"/>
            <a:chExt cx="411640" cy="54864"/>
          </a:xfrm>
        </p:grpSpPr>
        <p:sp>
          <p:nvSpPr>
            <p:cNvPr id="681" name="bk object 67"/>
            <p:cNvSpPr/>
            <p:nvPr/>
          </p:nvSpPr>
          <p:spPr>
            <a:xfrm>
              <a:off x="5981027" y="2856006"/>
              <a:ext cx="411640" cy="0"/>
            </a:xfrm>
            <a:custGeom>
              <a:avLst/>
              <a:gdLst/>
              <a:ahLst/>
              <a:cxnLst/>
              <a:rect l="l" t="t" r="r" b="b"/>
              <a:pathLst>
                <a:path w="594994">
                  <a:moveTo>
                    <a:pt x="59485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2" name="bk object 68"/>
            <p:cNvSpPr/>
            <p:nvPr/>
          </p:nvSpPr>
          <p:spPr>
            <a:xfrm>
              <a:off x="6392570" y="2828574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3" name="bk object 69"/>
            <p:cNvSpPr/>
            <p:nvPr/>
          </p:nvSpPr>
          <p:spPr>
            <a:xfrm>
              <a:off x="5981027" y="2828574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4" name="bk object 70"/>
            <p:cNvSpPr/>
            <p:nvPr/>
          </p:nvSpPr>
          <p:spPr>
            <a:xfrm>
              <a:off x="6136927" y="2837626"/>
              <a:ext cx="29434" cy="36760"/>
            </a:xfrm>
            <a:custGeom>
              <a:avLst/>
              <a:gdLst/>
              <a:ahLst/>
              <a:cxnLst/>
              <a:rect l="l" t="t" r="r" b="b"/>
              <a:pathLst>
                <a:path w="42544" h="42544">
                  <a:moveTo>
                    <a:pt x="21056" y="0"/>
                  </a:moveTo>
                  <a:lnTo>
                    <a:pt x="12858" y="1653"/>
                  </a:lnTo>
                  <a:lnTo>
                    <a:pt x="6165" y="6164"/>
                  </a:lnTo>
                  <a:lnTo>
                    <a:pt x="1654" y="12853"/>
                  </a:lnTo>
                  <a:lnTo>
                    <a:pt x="0" y="21043"/>
                  </a:lnTo>
                  <a:lnTo>
                    <a:pt x="1654" y="29241"/>
                  </a:lnTo>
                  <a:lnTo>
                    <a:pt x="6165" y="35934"/>
                  </a:lnTo>
                  <a:lnTo>
                    <a:pt x="12858" y="40446"/>
                  </a:lnTo>
                  <a:lnTo>
                    <a:pt x="21056" y="42100"/>
                  </a:lnTo>
                  <a:lnTo>
                    <a:pt x="29254" y="40446"/>
                  </a:lnTo>
                  <a:lnTo>
                    <a:pt x="35947" y="35934"/>
                  </a:lnTo>
                  <a:lnTo>
                    <a:pt x="40459" y="29241"/>
                  </a:lnTo>
                  <a:lnTo>
                    <a:pt x="42113" y="21043"/>
                  </a:lnTo>
                  <a:lnTo>
                    <a:pt x="40459" y="12853"/>
                  </a:lnTo>
                  <a:lnTo>
                    <a:pt x="35947" y="6164"/>
                  </a:lnTo>
                  <a:lnTo>
                    <a:pt x="29254" y="1653"/>
                  </a:lnTo>
                  <a:lnTo>
                    <a:pt x="21056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563210" y="2682987"/>
            <a:ext cx="765580" cy="73152"/>
            <a:chOff x="5672407" y="1873255"/>
            <a:chExt cx="574185" cy="54864"/>
          </a:xfrm>
        </p:grpSpPr>
        <p:sp>
          <p:nvSpPr>
            <p:cNvPr id="677" name="bk object 132"/>
            <p:cNvSpPr/>
            <p:nvPr/>
          </p:nvSpPr>
          <p:spPr>
            <a:xfrm>
              <a:off x="5672407" y="1900687"/>
              <a:ext cx="574185" cy="0"/>
            </a:xfrm>
            <a:custGeom>
              <a:avLst/>
              <a:gdLst/>
              <a:ahLst/>
              <a:cxnLst/>
              <a:rect l="l" t="t" r="r" b="b"/>
              <a:pathLst>
                <a:path w="829944">
                  <a:moveTo>
                    <a:pt x="829805" y="0"/>
                  </a:moveTo>
                  <a:lnTo>
                    <a:pt x="0" y="0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8" name="bk object 133"/>
            <p:cNvSpPr/>
            <p:nvPr/>
          </p:nvSpPr>
          <p:spPr>
            <a:xfrm>
              <a:off x="6246496" y="1873255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79" name="bk object 134"/>
            <p:cNvSpPr/>
            <p:nvPr/>
          </p:nvSpPr>
          <p:spPr>
            <a:xfrm>
              <a:off x="5672407" y="1873255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195"/>
                  </a:lnTo>
                </a:path>
              </a:pathLst>
            </a:custGeom>
            <a:ln w="635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80" name="bk object 135"/>
            <p:cNvSpPr/>
            <p:nvPr/>
          </p:nvSpPr>
          <p:spPr>
            <a:xfrm>
              <a:off x="5847301" y="1892183"/>
              <a:ext cx="13619" cy="17008"/>
            </a:xfrm>
            <a:custGeom>
              <a:avLst/>
              <a:gdLst/>
              <a:ahLst/>
              <a:cxnLst/>
              <a:rect l="l" t="t" r="r" b="b"/>
              <a:pathLst>
                <a:path w="19684" h="19684">
                  <a:moveTo>
                    <a:pt x="14820" y="0"/>
                  </a:moveTo>
                  <a:lnTo>
                    <a:pt x="4279" y="0"/>
                  </a:lnTo>
                  <a:lnTo>
                    <a:pt x="0" y="4279"/>
                  </a:lnTo>
                  <a:lnTo>
                    <a:pt x="0" y="14820"/>
                  </a:lnTo>
                  <a:lnTo>
                    <a:pt x="4279" y="19100"/>
                  </a:lnTo>
                  <a:lnTo>
                    <a:pt x="14820" y="19100"/>
                  </a:lnTo>
                  <a:lnTo>
                    <a:pt x="19100" y="14820"/>
                  </a:lnTo>
                  <a:lnTo>
                    <a:pt x="19100" y="4279"/>
                  </a:lnTo>
                  <a:lnTo>
                    <a:pt x="1482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772" name="Group 771"/>
          <p:cNvGrpSpPr/>
          <p:nvPr/>
        </p:nvGrpSpPr>
        <p:grpSpPr>
          <a:xfrm>
            <a:off x="8436130" y="5045148"/>
            <a:ext cx="1892583" cy="73152"/>
            <a:chOff x="6327097" y="3644876"/>
            <a:chExt cx="1419437" cy="54864"/>
          </a:xfrm>
        </p:grpSpPr>
        <p:sp>
          <p:nvSpPr>
            <p:cNvPr id="758" name="object 22"/>
            <p:cNvSpPr/>
            <p:nvPr/>
          </p:nvSpPr>
          <p:spPr>
            <a:xfrm>
              <a:off x="6796163" y="3663634"/>
              <a:ext cx="15816" cy="17349"/>
            </a:xfrm>
            <a:custGeom>
              <a:avLst/>
              <a:gdLst/>
              <a:ahLst/>
              <a:cxnLst/>
              <a:rect l="l" t="t" r="r" b="b"/>
              <a:pathLst>
                <a:path w="22859" h="22860">
                  <a:moveTo>
                    <a:pt x="14731" y="0"/>
                  </a:moveTo>
                  <a:lnTo>
                    <a:pt x="8127" y="0"/>
                  </a:lnTo>
                  <a:lnTo>
                    <a:pt x="0" y="8127"/>
                  </a:lnTo>
                  <a:lnTo>
                    <a:pt x="0" y="14731"/>
                  </a:lnTo>
                  <a:lnTo>
                    <a:pt x="8127" y="22859"/>
                  </a:lnTo>
                  <a:lnTo>
                    <a:pt x="14731" y="22859"/>
                  </a:lnTo>
                  <a:lnTo>
                    <a:pt x="22859" y="14731"/>
                  </a:lnTo>
                  <a:lnTo>
                    <a:pt x="22859" y="8127"/>
                  </a:lnTo>
                  <a:lnTo>
                    <a:pt x="14731" y="0"/>
                  </a:lnTo>
                  <a:close/>
                </a:path>
              </a:pathLst>
            </a:custGeom>
            <a:solidFill>
              <a:srgbClr val="231F20"/>
            </a:solidFill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9" name="object 32"/>
            <p:cNvSpPr/>
            <p:nvPr/>
          </p:nvSpPr>
          <p:spPr>
            <a:xfrm>
              <a:off x="6327097" y="3644876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0" name="object 32"/>
            <p:cNvSpPr/>
            <p:nvPr/>
          </p:nvSpPr>
          <p:spPr>
            <a:xfrm>
              <a:off x="7746534" y="3644876"/>
              <a:ext cx="0" cy="54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207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cxnSp>
          <p:nvCxnSpPr>
            <p:cNvPr id="761" name="Straight Connector 760"/>
            <p:cNvCxnSpPr/>
            <p:nvPr/>
          </p:nvCxnSpPr>
          <p:spPr>
            <a:xfrm>
              <a:off x="6327097" y="3672308"/>
              <a:ext cx="1419437" cy="0"/>
            </a:xfrm>
            <a:prstGeom prst="line">
              <a:avLst/>
            </a:prstGeom>
            <a:ln w="28575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7290764" y="1556913"/>
            <a:ext cx="3246511" cy="4585486"/>
            <a:chOff x="5468072" y="561145"/>
            <a:chExt cx="2434883" cy="3439114"/>
          </a:xfrm>
        </p:grpSpPr>
        <p:sp>
          <p:nvSpPr>
            <p:cNvPr id="731" name="object 3"/>
            <p:cNvSpPr/>
            <p:nvPr/>
          </p:nvSpPr>
          <p:spPr>
            <a:xfrm>
              <a:off x="5710762" y="3875205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1021080">
                  <a:moveTo>
                    <a:pt x="1020749" y="0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2" name="object 4"/>
            <p:cNvSpPr/>
            <p:nvPr/>
          </p:nvSpPr>
          <p:spPr>
            <a:xfrm>
              <a:off x="5674042" y="3850224"/>
              <a:ext cx="54036" cy="50120"/>
            </a:xfrm>
            <a:custGeom>
              <a:avLst/>
              <a:gdLst/>
              <a:ahLst/>
              <a:cxnLst/>
              <a:rect l="l" t="t" r="r" b="b"/>
              <a:pathLst>
                <a:path w="78104" h="66040">
                  <a:moveTo>
                    <a:pt x="78054" y="0"/>
                  </a:moveTo>
                  <a:lnTo>
                    <a:pt x="0" y="32918"/>
                  </a:lnTo>
                  <a:lnTo>
                    <a:pt x="78054" y="65849"/>
                  </a:lnTo>
                  <a:lnTo>
                    <a:pt x="64058" y="32918"/>
                  </a:lnTo>
                  <a:lnTo>
                    <a:pt x="780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3" name="object 5"/>
            <p:cNvSpPr/>
            <p:nvPr/>
          </p:nvSpPr>
          <p:spPr>
            <a:xfrm>
              <a:off x="6535106" y="3875205"/>
              <a:ext cx="731520" cy="0"/>
            </a:xfrm>
            <a:custGeom>
              <a:avLst/>
              <a:gdLst/>
              <a:ahLst/>
              <a:cxnLst/>
              <a:rect l="l" t="t" r="r" b="b"/>
              <a:pathLst>
                <a:path w="553719">
                  <a:moveTo>
                    <a:pt x="0" y="0"/>
                  </a:moveTo>
                  <a:lnTo>
                    <a:pt x="553250" y="0"/>
                  </a:lnTo>
                </a:path>
              </a:pathLst>
            </a:custGeom>
            <a:ln w="12700">
              <a:solidFill>
                <a:schemeClr val="bg1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4" name="object 6"/>
            <p:cNvSpPr/>
            <p:nvPr/>
          </p:nvSpPr>
          <p:spPr>
            <a:xfrm>
              <a:off x="7251808" y="3850220"/>
              <a:ext cx="54036" cy="50120"/>
            </a:xfrm>
            <a:custGeom>
              <a:avLst/>
              <a:gdLst/>
              <a:ahLst/>
              <a:cxnLst/>
              <a:rect l="l" t="t" r="r" b="b"/>
              <a:pathLst>
                <a:path w="78105" h="66040">
                  <a:moveTo>
                    <a:pt x="0" y="0"/>
                  </a:moveTo>
                  <a:lnTo>
                    <a:pt x="13995" y="32918"/>
                  </a:lnTo>
                  <a:lnTo>
                    <a:pt x="0" y="65849"/>
                  </a:lnTo>
                  <a:lnTo>
                    <a:pt x="78041" y="3291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5" name="object 7"/>
            <p:cNvSpPr/>
            <p:nvPr/>
          </p:nvSpPr>
          <p:spPr>
            <a:xfrm>
              <a:off x="5545667" y="3665319"/>
              <a:ext cx="2263987" cy="49432"/>
            </a:xfrm>
            <a:custGeom>
              <a:avLst/>
              <a:gdLst/>
              <a:ahLst/>
              <a:cxnLst/>
              <a:rect l="l" t="t" r="r" b="b"/>
              <a:pathLst>
                <a:path w="1371600" h="62864">
                  <a:moveTo>
                    <a:pt x="0" y="62610"/>
                  </a:moveTo>
                  <a:lnTo>
                    <a:pt x="0" y="0"/>
                  </a:lnTo>
                  <a:lnTo>
                    <a:pt x="1371600" y="0"/>
                  </a:lnTo>
                  <a:lnTo>
                    <a:pt x="1371600" y="62610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6" name="object 8"/>
            <p:cNvSpPr/>
            <p:nvPr/>
          </p:nvSpPr>
          <p:spPr>
            <a:xfrm>
              <a:off x="5894756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7" name="object 9"/>
            <p:cNvSpPr/>
            <p:nvPr/>
          </p:nvSpPr>
          <p:spPr>
            <a:xfrm>
              <a:off x="6086117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8" name="object 10"/>
            <p:cNvSpPr/>
            <p:nvPr/>
          </p:nvSpPr>
          <p:spPr>
            <a:xfrm>
              <a:off x="6277478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39" name="object 11"/>
            <p:cNvSpPr/>
            <p:nvPr/>
          </p:nvSpPr>
          <p:spPr>
            <a:xfrm>
              <a:off x="6468839" y="3669586"/>
              <a:ext cx="0" cy="48192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49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5779228" y="3904560"/>
              <a:ext cx="655228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Durvalumab better</a:t>
              </a:r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6541115" y="3904560"/>
              <a:ext cx="513362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algn="ctr"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Placebo better</a:t>
              </a:r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5658055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0.20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5848038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0.40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6038021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0.60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6228004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0.80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6417987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1.00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6607970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1.20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48" name="object 8"/>
            <p:cNvSpPr/>
            <p:nvPr/>
          </p:nvSpPr>
          <p:spPr>
            <a:xfrm>
              <a:off x="5703395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5468072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0.00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6797953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1.40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51" name="object 8"/>
            <p:cNvSpPr/>
            <p:nvPr/>
          </p:nvSpPr>
          <p:spPr>
            <a:xfrm>
              <a:off x="6660200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6987936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1.60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7177919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1.8</a:t>
              </a:r>
              <a:r>
                <a:rPr lang="en-US" sz="829" dirty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99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7367902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2.00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7557885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2.20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7747864" y="3724867"/>
              <a:ext cx="155091" cy="956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defTabSz="1219170">
                <a:defRPr/>
              </a:pPr>
              <a:r>
                <a:rPr lang="en-US" sz="829" dirty="0">
                  <a:solidFill>
                    <a:schemeClr val="bg1"/>
                  </a:solidFill>
                  <a:latin typeface="Arial"/>
                  <a:cs typeface="Arial"/>
                </a:rPr>
                <a:t>2.40</a:t>
              </a:r>
              <a:endParaRPr lang="en-US" sz="1991" dirty="0">
                <a:solidFill>
                  <a:schemeClr val="bg1"/>
                </a:solidFill>
                <a:latin typeface="Arial"/>
              </a:endParaRPr>
            </a:p>
          </p:txBody>
        </p:sp>
        <p:sp>
          <p:nvSpPr>
            <p:cNvPr id="762" name="object 8"/>
            <p:cNvSpPr/>
            <p:nvPr/>
          </p:nvSpPr>
          <p:spPr>
            <a:xfrm>
              <a:off x="6851561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3" name="object 8"/>
            <p:cNvSpPr/>
            <p:nvPr/>
          </p:nvSpPr>
          <p:spPr>
            <a:xfrm>
              <a:off x="7042922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4" name="object 8"/>
            <p:cNvSpPr/>
            <p:nvPr/>
          </p:nvSpPr>
          <p:spPr>
            <a:xfrm>
              <a:off x="7234283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5" name="object 8"/>
            <p:cNvSpPr/>
            <p:nvPr/>
          </p:nvSpPr>
          <p:spPr>
            <a:xfrm>
              <a:off x="7425644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6" name="object 8"/>
            <p:cNvSpPr/>
            <p:nvPr/>
          </p:nvSpPr>
          <p:spPr>
            <a:xfrm>
              <a:off x="7617003" y="3669644"/>
              <a:ext cx="0" cy="43374"/>
            </a:xfrm>
            <a:custGeom>
              <a:avLst/>
              <a:gdLst/>
              <a:ahLst/>
              <a:cxnLst/>
              <a:rect l="l" t="t" r="r" b="b"/>
              <a:pathLst>
                <a:path h="57150">
                  <a:moveTo>
                    <a:pt x="0" y="0"/>
                  </a:moveTo>
                  <a:lnTo>
                    <a:pt x="0" y="57149"/>
                  </a:lnTo>
                </a:path>
              </a:pathLst>
            </a:custGeom>
            <a:ln w="1270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67" name="object 11"/>
            <p:cNvSpPr/>
            <p:nvPr/>
          </p:nvSpPr>
          <p:spPr>
            <a:xfrm flipH="1">
              <a:off x="6468838" y="561145"/>
              <a:ext cx="0" cy="3101864"/>
            </a:xfrm>
            <a:custGeom>
              <a:avLst/>
              <a:gdLst/>
              <a:ahLst/>
              <a:cxnLst/>
              <a:rect l="l" t="t" r="r" b="b"/>
              <a:pathLst>
                <a:path h="63500">
                  <a:moveTo>
                    <a:pt x="0" y="0"/>
                  </a:moveTo>
                  <a:lnTo>
                    <a:pt x="0" y="63499"/>
                  </a:lnTo>
                </a:path>
              </a:pathLst>
            </a:custGeom>
            <a:ln w="12700">
              <a:solidFill>
                <a:srgbClr val="231F20"/>
              </a:solidFill>
              <a:prstDash val="dash"/>
            </a:ln>
          </p:spPr>
          <p:txBody>
            <a:bodyPr wrap="square" lIns="0" tIns="0" rIns="0" bIns="0" rtlCol="0"/>
            <a:lstStyle/>
            <a:p>
              <a:pPr defTabSz="1219170">
                <a:defRPr/>
              </a:pPr>
              <a:endParaRPr sz="996" dirty="0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2" name="Rounded Rectangle 1"/>
          <p:cNvSpPr/>
          <p:nvPr/>
        </p:nvSpPr>
        <p:spPr>
          <a:xfrm>
            <a:off x="310718" y="4065409"/>
            <a:ext cx="11487705" cy="1088403"/>
          </a:xfrm>
          <a:prstGeom prst="roundRect">
            <a:avLst/>
          </a:prstGeom>
          <a:noFill/>
          <a:ln w="571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TextBox 142"/>
          <p:cNvSpPr txBox="1"/>
          <p:nvPr/>
        </p:nvSpPr>
        <p:spPr>
          <a:xfrm>
            <a:off x="7343510" y="6396237"/>
            <a:ext cx="41844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Antonia et al. NEJM. 2018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403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Langer’s Concerns 2018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00FF00"/>
                </a:solidFill>
              </a:rPr>
              <a:t>PACIFIC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Study Remains Blinded to OS:  </a:t>
            </a:r>
            <a:r>
              <a:rPr lang="en-US" b="1" dirty="0">
                <a:solidFill>
                  <a:srgbClr val="FFFF00"/>
                </a:solidFill>
              </a:rPr>
              <a:t>since addressed by press release and WCLC 2018 presentation – Data on PDL1 &lt; 1% give us pause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Control Group Underperformed </a:t>
            </a:r>
            <a:r>
              <a:rPr lang="en-US" dirty="0" err="1">
                <a:solidFill>
                  <a:schemeClr val="bg1"/>
                </a:solidFill>
              </a:rPr>
              <a:t>wrt</a:t>
            </a:r>
            <a:r>
              <a:rPr lang="en-US" dirty="0">
                <a:solidFill>
                  <a:schemeClr val="bg1"/>
                </a:solidFill>
              </a:rPr>
              <a:t> PFS: </a:t>
            </a:r>
            <a:r>
              <a:rPr lang="en-US" b="1" dirty="0">
                <a:solidFill>
                  <a:srgbClr val="FFFF00"/>
                </a:solidFill>
              </a:rPr>
              <a:t>still unexplained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Significant Percentage of Pts (?Majority) did not Undergo Pre-</a:t>
            </a:r>
            <a:r>
              <a:rPr lang="en-US" dirty="0" err="1">
                <a:solidFill>
                  <a:schemeClr val="bg1"/>
                </a:solidFill>
              </a:rPr>
              <a:t>Tx</a:t>
            </a:r>
            <a:r>
              <a:rPr lang="en-US" dirty="0">
                <a:solidFill>
                  <a:schemeClr val="bg1"/>
                </a:solidFill>
              </a:rPr>
              <a:t> PET:  </a:t>
            </a:r>
            <a:r>
              <a:rPr lang="en-US" b="1" dirty="0">
                <a:solidFill>
                  <a:srgbClr val="FFFF00"/>
                </a:solidFill>
              </a:rPr>
              <a:t>need to see these data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Some Imbalance in Percentage of Pts with &gt; 25% PDL1 Expression Favoring </a:t>
            </a:r>
            <a:r>
              <a:rPr lang="en-US" dirty="0" err="1">
                <a:solidFill>
                  <a:schemeClr val="bg1"/>
                </a:solidFill>
              </a:rPr>
              <a:t>Durvalumab</a:t>
            </a:r>
            <a:r>
              <a:rPr lang="en-US" dirty="0">
                <a:solidFill>
                  <a:schemeClr val="bg1"/>
                </a:solidFill>
              </a:rPr>
              <a:t>:  </a:t>
            </a:r>
            <a:r>
              <a:rPr lang="en-US" b="1" dirty="0">
                <a:solidFill>
                  <a:srgbClr val="FFFF00"/>
                </a:solidFill>
              </a:rPr>
              <a:t>Lucky break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No data on Percentage who Received &lt; 60 </a:t>
            </a:r>
            <a:r>
              <a:rPr lang="en-US" dirty="0" err="1">
                <a:solidFill>
                  <a:schemeClr val="bg1"/>
                </a:solidFill>
              </a:rPr>
              <a:t>Gy</a:t>
            </a:r>
            <a:r>
              <a:rPr lang="en-US" dirty="0">
                <a:solidFill>
                  <a:schemeClr val="bg1"/>
                </a:solidFill>
              </a:rPr>
              <a:t> or Nature of Subsequent or Concurrent Chemo:  </a:t>
            </a:r>
            <a:r>
              <a:rPr lang="en-US" b="1" dirty="0">
                <a:solidFill>
                  <a:srgbClr val="FFFF00"/>
                </a:solidFill>
              </a:rPr>
              <a:t>latter addressed by supplemental tables in NEJM paper; still need information on the former and on f/u </a:t>
            </a:r>
            <a:r>
              <a:rPr lang="en-US" b="1" dirty="0" err="1">
                <a:solidFill>
                  <a:srgbClr val="FFFF00"/>
                </a:solidFill>
              </a:rPr>
              <a:t>Tx</a:t>
            </a:r>
            <a:endParaRPr lang="en-US" b="1" dirty="0">
              <a:solidFill>
                <a:srgbClr val="FFFF00"/>
              </a:solidFill>
            </a:endParaRPr>
          </a:p>
          <a:p>
            <a:pPr>
              <a:defRPr/>
            </a:pPr>
            <a:endParaRPr lang="en-US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58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37359"/>
            <a:ext cx="9144000" cy="2387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Phase II Trial of Concurrent </a:t>
            </a:r>
            <a:r>
              <a:rPr lang="en-US" sz="4000" dirty="0" err="1">
                <a:solidFill>
                  <a:srgbClr val="FFFF00"/>
                </a:solidFill>
              </a:rPr>
              <a:t>Chemoradiation</a:t>
            </a:r>
            <a:r>
              <a:rPr lang="en-US" sz="4000" dirty="0">
                <a:solidFill>
                  <a:srgbClr val="FFFF00"/>
                </a:solidFill>
              </a:rPr>
              <a:t> with Consolidation </a:t>
            </a:r>
            <a:r>
              <a:rPr lang="en-US" sz="4000" dirty="0" err="1">
                <a:solidFill>
                  <a:srgbClr val="FFFF00"/>
                </a:solidFill>
              </a:rPr>
              <a:t>Pembrolizumab</a:t>
            </a:r>
            <a:r>
              <a:rPr lang="en-US" sz="4000" dirty="0">
                <a:solidFill>
                  <a:srgbClr val="FFFF00"/>
                </a:solidFill>
              </a:rPr>
              <a:t> in Patients with </a:t>
            </a:r>
            <a:r>
              <a:rPr lang="en-US" sz="4000" dirty="0" err="1">
                <a:solidFill>
                  <a:srgbClr val="FFFF00"/>
                </a:solidFill>
              </a:rPr>
              <a:t>Unresectable</a:t>
            </a:r>
            <a:r>
              <a:rPr lang="en-US" sz="4000" dirty="0">
                <a:solidFill>
                  <a:srgbClr val="FFFF00"/>
                </a:solidFill>
              </a:rPr>
              <a:t> Stage III NSCLC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452967"/>
            <a:ext cx="9144000" cy="909319"/>
          </a:xfrm>
        </p:spPr>
        <p:txBody>
          <a:bodyPr>
            <a:normAutofit fontScale="77500" lnSpcReduction="20000"/>
          </a:bodyPr>
          <a:lstStyle/>
          <a:p>
            <a:pPr algn="ctr"/>
            <a:endParaRPr lang="en-US" dirty="0"/>
          </a:p>
          <a:p>
            <a:pPr algn="ctr"/>
            <a:r>
              <a:rPr lang="en-US" sz="4100" dirty="0">
                <a:solidFill>
                  <a:srgbClr val="66FF33"/>
                </a:solidFill>
              </a:rPr>
              <a:t>Hoosier Cancer Research Network LUN 14-179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7280" y="3807230"/>
            <a:ext cx="1026740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Greg Durm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Sandra Althouse</a:t>
            </a:r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Ahad</a:t>
            </a:r>
            <a:r>
              <a:rPr lang="en-US" sz="1600" dirty="0">
                <a:solidFill>
                  <a:schemeClr val="bg1"/>
                </a:solidFill>
              </a:rPr>
              <a:t> Sadiq</a:t>
            </a:r>
            <a:r>
              <a:rPr lang="en-US" sz="1600" baseline="30000" dirty="0">
                <a:solidFill>
                  <a:schemeClr val="bg1"/>
                </a:solidFill>
              </a:rPr>
              <a:t>3</a:t>
            </a:r>
            <a:r>
              <a:rPr lang="en-US" sz="1600" dirty="0">
                <a:solidFill>
                  <a:schemeClr val="bg1"/>
                </a:solidFill>
              </a:rPr>
              <a:t>, Shadia Jalal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sz="1600" dirty="0">
                <a:solidFill>
                  <a:schemeClr val="bg1"/>
                </a:solidFill>
              </a:rPr>
              <a:t>, Salma Jabbour</a:t>
            </a:r>
            <a:r>
              <a:rPr lang="en-US" sz="1600" baseline="30000" dirty="0">
                <a:solidFill>
                  <a:schemeClr val="bg1"/>
                </a:solidFill>
              </a:rPr>
              <a:t>4</a:t>
            </a:r>
            <a:r>
              <a:rPr lang="en-US" sz="1600" dirty="0">
                <a:solidFill>
                  <a:schemeClr val="bg1"/>
                </a:solidFill>
              </a:rPr>
              <a:t>, Robin Zon</a:t>
            </a:r>
            <a:r>
              <a:rPr lang="en-US" sz="1600" baseline="30000" dirty="0">
                <a:solidFill>
                  <a:schemeClr val="bg1"/>
                </a:solidFill>
              </a:rPr>
              <a:t>5</a:t>
            </a:r>
            <a:r>
              <a:rPr lang="en-US" sz="1600" dirty="0">
                <a:solidFill>
                  <a:schemeClr val="bg1"/>
                </a:solidFill>
              </a:rPr>
              <a:t>, Goetz Kloecker</a:t>
            </a:r>
            <a:r>
              <a:rPr lang="en-US" sz="1600" baseline="30000" dirty="0">
                <a:solidFill>
                  <a:schemeClr val="bg1"/>
                </a:solidFill>
              </a:rPr>
              <a:t>6</a:t>
            </a:r>
            <a:r>
              <a:rPr lang="en-US" sz="1600" dirty="0">
                <a:solidFill>
                  <a:schemeClr val="bg1"/>
                </a:solidFill>
              </a:rPr>
              <a:t>, William Fisher</a:t>
            </a:r>
            <a:r>
              <a:rPr lang="en-US" sz="1600" baseline="30000" dirty="0">
                <a:solidFill>
                  <a:schemeClr val="bg1"/>
                </a:solidFill>
              </a:rPr>
              <a:t>7</a:t>
            </a:r>
            <a:r>
              <a:rPr lang="en-US" sz="1600" dirty="0">
                <a:solidFill>
                  <a:schemeClr val="bg1"/>
                </a:solidFill>
              </a:rPr>
              <a:t>, Karen Reckamp</a:t>
            </a:r>
            <a:r>
              <a:rPr lang="en-US" sz="1600" baseline="30000" dirty="0">
                <a:solidFill>
                  <a:schemeClr val="bg1"/>
                </a:solidFill>
              </a:rPr>
              <a:t>8</a:t>
            </a:r>
            <a:r>
              <a:rPr lang="en-US" sz="1600" dirty="0">
                <a:solidFill>
                  <a:schemeClr val="bg1"/>
                </a:solidFill>
              </a:rPr>
              <a:t>, Ebenezer Kio</a:t>
            </a:r>
            <a:r>
              <a:rPr lang="en-US" sz="1600" baseline="30000" dirty="0">
                <a:solidFill>
                  <a:schemeClr val="bg1"/>
                </a:solidFill>
              </a:rPr>
              <a:t>9</a:t>
            </a:r>
            <a:r>
              <a:rPr lang="en-US" sz="1600" dirty="0">
                <a:solidFill>
                  <a:schemeClr val="bg1"/>
                </a:solidFill>
              </a:rPr>
              <a:t>, Robert Langdon</a:t>
            </a:r>
            <a:r>
              <a:rPr lang="en-US" sz="1600" baseline="30000" dirty="0">
                <a:solidFill>
                  <a:schemeClr val="bg1"/>
                </a:solidFill>
              </a:rPr>
              <a:t>10</a:t>
            </a:r>
            <a:r>
              <a:rPr lang="en-US" sz="1600" dirty="0">
                <a:solidFill>
                  <a:schemeClr val="bg1"/>
                </a:solidFill>
              </a:rPr>
              <a:t>, </a:t>
            </a:r>
            <a:r>
              <a:rPr lang="en-US" sz="1600" dirty="0" err="1">
                <a:solidFill>
                  <a:schemeClr val="bg1"/>
                </a:solidFill>
              </a:rPr>
              <a:t>Bamidele</a:t>
            </a:r>
            <a:r>
              <a:rPr lang="en-US" sz="1600" dirty="0">
                <a:solidFill>
                  <a:schemeClr val="bg1"/>
                </a:solidFill>
              </a:rPr>
              <a:t> Adesunloye</a:t>
            </a:r>
            <a:r>
              <a:rPr lang="en-US" sz="1600" baseline="30000" dirty="0">
                <a:solidFill>
                  <a:schemeClr val="bg1"/>
                </a:solidFill>
              </a:rPr>
              <a:t>11</a:t>
            </a:r>
            <a:r>
              <a:rPr lang="en-US" sz="1600" dirty="0">
                <a:solidFill>
                  <a:schemeClr val="bg1"/>
                </a:solidFill>
              </a:rPr>
              <a:t>, Ryan Gentzler</a:t>
            </a:r>
            <a:r>
              <a:rPr lang="en-US" sz="1600" baseline="30000" dirty="0">
                <a:solidFill>
                  <a:schemeClr val="bg1"/>
                </a:solidFill>
              </a:rPr>
              <a:t>12</a:t>
            </a:r>
            <a:r>
              <a:rPr lang="en-US" sz="1600" dirty="0">
                <a:solidFill>
                  <a:schemeClr val="bg1"/>
                </a:solidFill>
              </a:rPr>
              <a:t>, and Nasser Hanna</a:t>
            </a:r>
            <a:r>
              <a:rPr lang="en-US" sz="1600" baseline="30000" dirty="0">
                <a:solidFill>
                  <a:schemeClr val="bg1"/>
                </a:solidFill>
              </a:rPr>
              <a:t>1</a:t>
            </a: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200" baseline="30000" dirty="0">
                <a:solidFill>
                  <a:schemeClr val="bg1"/>
                </a:solidFill>
              </a:rPr>
              <a:t>1</a:t>
            </a:r>
            <a:r>
              <a:rPr lang="en-US" sz="1200" dirty="0">
                <a:solidFill>
                  <a:schemeClr val="bg1"/>
                </a:solidFill>
              </a:rPr>
              <a:t> Indiana University Simon Cancer Center, </a:t>
            </a:r>
            <a:r>
              <a:rPr lang="en-US" sz="1200" baseline="30000" dirty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 Indiana University Department of Biostatistics, </a:t>
            </a:r>
            <a:r>
              <a:rPr lang="en-US" sz="1200" baseline="30000" dirty="0">
                <a:solidFill>
                  <a:schemeClr val="bg1"/>
                </a:solidFill>
              </a:rPr>
              <a:t>3</a:t>
            </a:r>
            <a:r>
              <a:rPr lang="en-US" sz="1200" dirty="0">
                <a:solidFill>
                  <a:schemeClr val="bg1"/>
                </a:solidFill>
              </a:rPr>
              <a:t> Fort Wayne Medical Oncology and Hematology, </a:t>
            </a:r>
            <a:r>
              <a:rPr lang="en-US" sz="1200" baseline="30000" dirty="0">
                <a:solidFill>
                  <a:schemeClr val="bg1"/>
                </a:solidFill>
              </a:rPr>
              <a:t>4</a:t>
            </a:r>
            <a:r>
              <a:rPr lang="en-US" sz="1200" dirty="0">
                <a:solidFill>
                  <a:schemeClr val="bg1"/>
                </a:solidFill>
              </a:rPr>
              <a:t> Rutgers Cancer Institute of New Jersey, </a:t>
            </a:r>
            <a:r>
              <a:rPr lang="en-US" sz="1200" baseline="30000" dirty="0">
                <a:solidFill>
                  <a:schemeClr val="bg1"/>
                </a:solidFill>
              </a:rPr>
              <a:t>5</a:t>
            </a:r>
            <a:r>
              <a:rPr lang="en-US" sz="1200" dirty="0">
                <a:solidFill>
                  <a:schemeClr val="bg1"/>
                </a:solidFill>
              </a:rPr>
              <a:t> Michiana Hematology/Oncology, </a:t>
            </a:r>
            <a:r>
              <a:rPr lang="en-US" sz="1200" baseline="30000" dirty="0">
                <a:solidFill>
                  <a:schemeClr val="bg1"/>
                </a:solidFill>
              </a:rPr>
              <a:t>6</a:t>
            </a:r>
            <a:r>
              <a:rPr lang="en-US" sz="1200" dirty="0">
                <a:solidFill>
                  <a:schemeClr val="bg1"/>
                </a:solidFill>
              </a:rPr>
              <a:t> University of Louisville James Graham Brown Cancer Center, </a:t>
            </a:r>
            <a:r>
              <a:rPr lang="en-US" sz="1200" baseline="30000" dirty="0">
                <a:solidFill>
                  <a:schemeClr val="bg1"/>
                </a:solidFill>
              </a:rPr>
              <a:t>7</a:t>
            </a:r>
            <a:r>
              <a:rPr lang="en-US" sz="1200" dirty="0">
                <a:solidFill>
                  <a:schemeClr val="bg1"/>
                </a:solidFill>
              </a:rPr>
              <a:t> IU Health Ball Memorial Hospital, </a:t>
            </a:r>
            <a:r>
              <a:rPr lang="en-US" sz="1200" baseline="30000" dirty="0">
                <a:solidFill>
                  <a:schemeClr val="bg1"/>
                </a:solidFill>
              </a:rPr>
              <a:t>8</a:t>
            </a:r>
            <a:r>
              <a:rPr lang="en-US" sz="1200" dirty="0">
                <a:solidFill>
                  <a:schemeClr val="bg1"/>
                </a:solidFill>
              </a:rPr>
              <a:t> City of Hope Comprehensive Cancer Center, </a:t>
            </a:r>
            <a:r>
              <a:rPr lang="en-US" sz="1200" baseline="30000" dirty="0">
                <a:solidFill>
                  <a:schemeClr val="bg1"/>
                </a:solidFill>
              </a:rPr>
              <a:t>9</a:t>
            </a:r>
            <a:r>
              <a:rPr lang="en-US" sz="1200" dirty="0">
                <a:solidFill>
                  <a:schemeClr val="bg1"/>
                </a:solidFill>
              </a:rPr>
              <a:t> Goshen Center for Cancer Care, </a:t>
            </a:r>
            <a:r>
              <a:rPr lang="en-US" sz="1200" baseline="30000" dirty="0">
                <a:solidFill>
                  <a:schemeClr val="bg1"/>
                </a:solidFill>
              </a:rPr>
              <a:t>10</a:t>
            </a:r>
            <a:r>
              <a:rPr lang="en-US" sz="1200" dirty="0">
                <a:solidFill>
                  <a:schemeClr val="bg1"/>
                </a:solidFill>
              </a:rPr>
              <a:t> Nebraska Methodist Hospital, </a:t>
            </a:r>
            <a:r>
              <a:rPr lang="en-US" sz="1200" baseline="30000" dirty="0">
                <a:solidFill>
                  <a:schemeClr val="bg1"/>
                </a:solidFill>
              </a:rPr>
              <a:t>11</a:t>
            </a:r>
            <a:r>
              <a:rPr lang="en-US" sz="1200" dirty="0">
                <a:solidFill>
                  <a:schemeClr val="bg1"/>
                </a:solidFill>
              </a:rPr>
              <a:t> IU Health Arnett Cancer Center, </a:t>
            </a:r>
            <a:r>
              <a:rPr lang="en-US" sz="1200" baseline="30000" dirty="0">
                <a:solidFill>
                  <a:schemeClr val="bg1"/>
                </a:solidFill>
              </a:rPr>
              <a:t>12</a:t>
            </a:r>
            <a:r>
              <a:rPr lang="en-US" sz="1200" dirty="0">
                <a:solidFill>
                  <a:schemeClr val="bg1"/>
                </a:solidFill>
              </a:rPr>
              <a:t> University of Virginia Cancer Health System</a:t>
            </a:r>
          </a:p>
        </p:txBody>
      </p:sp>
    </p:spTree>
    <p:extLst>
      <p:ext uri="{BB962C8B-B14F-4D97-AF65-F5344CB8AC3E}">
        <p14:creationId xmlns:p14="http://schemas.microsoft.com/office/powerpoint/2010/main" val="3459079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0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Consolidation </a:t>
            </a:r>
            <a:r>
              <a:rPr lang="en-US" dirty="0" err="1">
                <a:solidFill>
                  <a:srgbClr val="FFFF00"/>
                </a:solidFill>
              </a:rPr>
              <a:t>Pembrolizumab</a:t>
            </a:r>
            <a:r>
              <a:rPr lang="en-US" dirty="0">
                <a:solidFill>
                  <a:srgbClr val="FFFF00"/>
                </a:solidFill>
              </a:rPr>
              <a:t> Following CCRT for </a:t>
            </a:r>
            <a:r>
              <a:rPr lang="en-US" dirty="0" err="1">
                <a:solidFill>
                  <a:srgbClr val="FFFF00"/>
                </a:solidFill>
              </a:rPr>
              <a:t>Unresectable</a:t>
            </a:r>
            <a:r>
              <a:rPr lang="en-US" dirty="0">
                <a:solidFill>
                  <a:srgbClr val="FFFF00"/>
                </a:solidFill>
              </a:rPr>
              <a:t> Stage III NSCLC: LUN 14-179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17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47470" y="1641918"/>
            <a:ext cx="10677700" cy="4274854"/>
            <a:chOff x="756458" y="1689418"/>
            <a:chExt cx="10677700" cy="4274854"/>
          </a:xfrm>
        </p:grpSpPr>
        <p:sp>
          <p:nvSpPr>
            <p:cNvPr id="8" name="Rounded Rectangle 7"/>
            <p:cNvSpPr/>
            <p:nvPr/>
          </p:nvSpPr>
          <p:spPr>
            <a:xfrm>
              <a:off x="756458" y="1689418"/>
              <a:ext cx="4289367" cy="3242058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55964" y="1800154"/>
              <a:ext cx="3973483" cy="34470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Concurrent </a:t>
              </a:r>
              <a:r>
                <a:rPr lang="en-US" sz="2400" dirty="0" err="1">
                  <a:solidFill>
                    <a:schemeClr val="bg1"/>
                  </a:solidFill>
                </a:rPr>
                <a:t>Chemoradiation</a:t>
              </a:r>
              <a:endParaRPr lang="en-US" sz="2400" dirty="0">
                <a:solidFill>
                  <a:schemeClr val="bg1"/>
                </a:solidFill>
              </a:endParaRPr>
            </a:p>
            <a:p>
              <a:pPr algn="ctr"/>
              <a:endParaRPr lang="en-US" sz="1400" dirty="0">
                <a:solidFill>
                  <a:schemeClr val="bg1"/>
                </a:solidFill>
              </a:endParaRPr>
            </a:p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Cis/</a:t>
              </a:r>
              <a:r>
                <a:rPr lang="en-US" sz="2400" dirty="0" err="1">
                  <a:solidFill>
                    <a:srgbClr val="FFFF00"/>
                  </a:solidFill>
                </a:rPr>
                <a:t>Etop</a:t>
              </a:r>
              <a:endParaRPr lang="en-US" sz="2400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OR</a:t>
              </a:r>
            </a:p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Carbo/Pac</a:t>
              </a:r>
            </a:p>
            <a:p>
              <a:pPr algn="ctr"/>
              <a:r>
                <a:rPr lang="en-US" sz="2200" dirty="0">
                  <a:solidFill>
                    <a:schemeClr val="bg1"/>
                  </a:solidFill>
                </a:rPr>
                <a:t>OR</a:t>
              </a:r>
            </a:p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Cis/</a:t>
              </a:r>
              <a:r>
                <a:rPr lang="en-US" sz="2400" dirty="0" err="1">
                  <a:solidFill>
                    <a:srgbClr val="FFFF00"/>
                  </a:solidFill>
                </a:rPr>
                <a:t>Pemetrexed</a:t>
              </a:r>
              <a:endParaRPr lang="en-US" sz="2400" dirty="0">
                <a:solidFill>
                  <a:srgbClr val="FFFF00"/>
                </a:solidFill>
              </a:endParaRPr>
            </a:p>
            <a:p>
              <a:pPr algn="ctr"/>
              <a:r>
                <a:rPr lang="en-US" sz="2200" dirty="0">
                  <a:solidFill>
                    <a:srgbClr val="FFFF00"/>
                  </a:solidFill>
                </a:rPr>
                <a:t>+</a:t>
              </a:r>
            </a:p>
            <a:p>
              <a:pPr algn="ctr"/>
              <a:r>
                <a:rPr lang="en-US" sz="2400" dirty="0">
                  <a:solidFill>
                    <a:srgbClr val="FFFF00"/>
                  </a:solidFill>
                </a:rPr>
                <a:t>59.4-66.6 </a:t>
              </a:r>
              <a:r>
                <a:rPr lang="en-US" sz="2400" dirty="0" err="1">
                  <a:solidFill>
                    <a:srgbClr val="FFFF00"/>
                  </a:solidFill>
                </a:rPr>
                <a:t>Gy</a:t>
              </a:r>
              <a:endParaRPr lang="en-US" sz="2400" dirty="0">
                <a:solidFill>
                  <a:srgbClr val="FFFF00"/>
                </a:solidFill>
              </a:endParaRPr>
            </a:p>
            <a:p>
              <a:pPr algn="ctr"/>
              <a:endParaRPr lang="en-US" dirty="0"/>
            </a:p>
          </p:txBody>
        </p:sp>
        <p:sp>
          <p:nvSpPr>
            <p:cNvPr id="10" name="Right Arrow 9"/>
            <p:cNvSpPr/>
            <p:nvPr/>
          </p:nvSpPr>
          <p:spPr>
            <a:xfrm>
              <a:off x="5245331" y="2161809"/>
              <a:ext cx="921617" cy="301869"/>
            </a:xfrm>
            <a:prstGeom prst="rightArrow">
              <a:avLst>
                <a:gd name="adj1" fmla="val 38349"/>
                <a:gd name="adj2" fmla="val 5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6385690" y="1898249"/>
              <a:ext cx="4637714" cy="793516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599414" y="1879508"/>
              <a:ext cx="42102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Repeat imaging (CT or PET) 28-56 days later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013711" y="5040942"/>
              <a:ext cx="396995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Subjects can receive up to 2 cycles of consolidation chemotherapy at the discretion of treating physician</a:t>
              </a:r>
            </a:p>
          </p:txBody>
        </p:sp>
        <p:sp>
          <p:nvSpPr>
            <p:cNvPr id="14" name="Down Arrow 13"/>
            <p:cNvSpPr/>
            <p:nvPr/>
          </p:nvSpPr>
          <p:spPr>
            <a:xfrm rot="2211534">
              <a:off x="6780923" y="2842981"/>
              <a:ext cx="163403" cy="601977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Down Arrow 14"/>
            <p:cNvSpPr/>
            <p:nvPr/>
          </p:nvSpPr>
          <p:spPr>
            <a:xfrm rot="19485080">
              <a:off x="8936225" y="2831526"/>
              <a:ext cx="166051" cy="599958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18346" y="3468226"/>
              <a:ext cx="12631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PD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26500" y="3453429"/>
              <a:ext cx="2819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SD or Response</a:t>
              </a:r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6555719" y="3971586"/>
              <a:ext cx="181682" cy="643116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9165608" y="3980911"/>
              <a:ext cx="189143" cy="611290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5533105" y="4763943"/>
              <a:ext cx="2020121" cy="675844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583525" y="4853156"/>
              <a:ext cx="196970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</a:rPr>
                <a:t>Not Eligible</a:t>
              </a: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7770085" y="4710980"/>
              <a:ext cx="3547695" cy="1207682"/>
            </a:xfrm>
            <a:prstGeom prst="round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832244" y="4754342"/>
              <a:ext cx="360191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rgbClr val="FFFF00"/>
                  </a:solidFill>
                </a:rPr>
                <a:t>Pembrolizumab</a:t>
              </a:r>
              <a:r>
                <a:rPr lang="en-US" sz="2400" dirty="0">
                  <a:solidFill>
                    <a:schemeClr val="bg1"/>
                  </a:solidFill>
                </a:rPr>
                <a:t> 200mg IV every 3 weeks for up to 12 months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9434945" y="4006735"/>
            <a:ext cx="2344190" cy="382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Patient Enrolled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588004" y="6366828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all" dirty="0">
                <a:solidFill>
                  <a:schemeClr val="bg1"/>
                </a:solidFill>
              </a:rPr>
              <a:t>Greg </a:t>
            </a:r>
            <a:r>
              <a:rPr lang="en-US" sz="800" cap="all" dirty="0" err="1">
                <a:solidFill>
                  <a:schemeClr val="bg1"/>
                </a:solidFill>
              </a:rPr>
              <a:t>Durm</a:t>
            </a:r>
            <a:r>
              <a:rPr lang="en-US" sz="800" cap="all" dirty="0">
                <a:solidFill>
                  <a:schemeClr val="bg1"/>
                </a:solidFill>
              </a:rPr>
              <a:t>, WCLC 2018</a:t>
            </a:r>
          </a:p>
        </p:txBody>
      </p:sp>
    </p:spTree>
    <p:extLst>
      <p:ext uri="{BB962C8B-B14F-4D97-AF65-F5344CB8AC3E}">
        <p14:creationId xmlns:p14="http://schemas.microsoft.com/office/powerpoint/2010/main" val="1191058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Treatment Administration: LUN 14-179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61564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Median number of cycles of </a:t>
            </a:r>
            <a:r>
              <a:rPr lang="en-US" dirty="0" err="1">
                <a:solidFill>
                  <a:schemeClr val="bg1"/>
                </a:solidFill>
              </a:rPr>
              <a:t>Pembrolizumab</a:t>
            </a:r>
            <a:r>
              <a:rPr lang="en-US" dirty="0">
                <a:solidFill>
                  <a:schemeClr val="bg1"/>
                </a:solidFill>
              </a:rPr>
              <a:t> – 13.5 (1-19)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b="1" dirty="0">
                <a:solidFill>
                  <a:srgbClr val="FFFF00"/>
                </a:solidFill>
              </a:rPr>
              <a:t>40 (43.5%) pts were able to complete 1 year of treatment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Disease progression- 23 (25%)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Adverse events- 18 (19.6%)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Patient withdrawal- 7 (7.6%)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Death on study- 3 (3.3%)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Other complicating disease- 1 (1.1%)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588004" y="6366828"/>
            <a:ext cx="261787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cap="all" dirty="0">
                <a:solidFill>
                  <a:schemeClr val="bg1"/>
                </a:solidFill>
              </a:rPr>
              <a:t>Greg </a:t>
            </a:r>
            <a:r>
              <a:rPr lang="en-US" sz="800" cap="all" dirty="0" err="1">
                <a:solidFill>
                  <a:schemeClr val="bg1"/>
                </a:solidFill>
              </a:rPr>
              <a:t>Durm</a:t>
            </a:r>
            <a:r>
              <a:rPr lang="en-US" sz="800" cap="all" dirty="0">
                <a:solidFill>
                  <a:schemeClr val="bg1"/>
                </a:solidFill>
              </a:rPr>
              <a:t>, WCLC 2018</a:t>
            </a:r>
          </a:p>
        </p:txBody>
      </p:sp>
    </p:spTree>
    <p:extLst>
      <p:ext uri="{BB962C8B-B14F-4D97-AF65-F5344CB8AC3E}">
        <p14:creationId xmlns:p14="http://schemas.microsoft.com/office/powerpoint/2010/main" val="406655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1515679"/>
              </p:ext>
            </p:extLst>
          </p:nvPr>
        </p:nvGraphicFramePr>
        <p:xfrm>
          <a:off x="1132115" y="1325060"/>
          <a:ext cx="9892936" cy="46026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75723">
                  <a:extLst>
                    <a:ext uri="{9D8B030D-6E8A-4147-A177-3AD203B41FA5}">
                      <a16:colId xmlns:a16="http://schemas.microsoft.com/office/drawing/2014/main" val="2395691431"/>
                    </a:ext>
                  </a:extLst>
                </a:gridCol>
                <a:gridCol w="2121883">
                  <a:extLst>
                    <a:ext uri="{9D8B030D-6E8A-4147-A177-3AD203B41FA5}">
                      <a16:colId xmlns:a16="http://schemas.microsoft.com/office/drawing/2014/main" val="2359977161"/>
                    </a:ext>
                  </a:extLst>
                </a:gridCol>
                <a:gridCol w="2218334">
                  <a:extLst>
                    <a:ext uri="{9D8B030D-6E8A-4147-A177-3AD203B41FA5}">
                      <a16:colId xmlns:a16="http://schemas.microsoft.com/office/drawing/2014/main" val="452712757"/>
                    </a:ext>
                  </a:extLst>
                </a:gridCol>
                <a:gridCol w="2176996">
                  <a:extLst>
                    <a:ext uri="{9D8B030D-6E8A-4147-A177-3AD203B41FA5}">
                      <a16:colId xmlns:a16="http://schemas.microsoft.com/office/drawing/2014/main" val="1819729779"/>
                    </a:ext>
                  </a:extLst>
                </a:gridCol>
              </a:tblGrid>
              <a:tr h="5559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Endpoint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LUN 14-179</a:t>
                      </a:r>
                      <a:r>
                        <a:rPr lang="en-US" sz="1600" baseline="30000" dirty="0"/>
                        <a:t>2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Pembrolizumab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PACIFIC</a:t>
                      </a:r>
                      <a:r>
                        <a:rPr lang="en-US" sz="1600" baseline="30000" dirty="0"/>
                        <a:t>1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</a:t>
                      </a:r>
                      <a:r>
                        <a:rPr lang="en-US" sz="1600" baseline="0" dirty="0" err="1"/>
                        <a:t>Durvalumab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PACIFIC</a:t>
                      </a:r>
                      <a:r>
                        <a:rPr lang="en-US" sz="1600" baseline="30000" dirty="0"/>
                        <a:t>1</a:t>
                      </a:r>
                    </a:p>
                    <a:p>
                      <a:pPr algn="ctr"/>
                      <a:r>
                        <a:rPr lang="en-US" sz="1600" dirty="0"/>
                        <a:t>(Placebo)</a:t>
                      </a:r>
                      <a:endParaRPr lang="en-US" sz="1600" baseline="30000" dirty="0"/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41645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Median Follow-up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23.9 months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14.5 months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14.5 months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293601968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Progression</a:t>
                      </a:r>
                      <a:r>
                        <a:rPr lang="en-US" sz="1600" b="1" baseline="0" dirty="0"/>
                        <a:t> Free Survival</a:t>
                      </a:r>
                      <a:endParaRPr lang="en-US" sz="1600" b="1" dirty="0"/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122286859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 months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16.8</a:t>
                      </a:r>
                      <a:r>
                        <a:rPr lang="en-US" sz="1600" baseline="0" dirty="0"/>
                        <a:t> months</a:t>
                      </a:r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5.6 months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763326874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60.8%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55.9%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35.3%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294992255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18-month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46.9%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44.2%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27.0%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0103151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Overall Survival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33684770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28.7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481521223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81.0%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83.1%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75.3%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75120714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24-month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61.9%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66.3%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55.6%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64794055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Time to Metastatic Disease</a:t>
                      </a:r>
                      <a:r>
                        <a:rPr lang="en-US" sz="1600" b="1" baseline="0" dirty="0"/>
                        <a:t> or Death</a:t>
                      </a:r>
                      <a:endParaRPr lang="en-US" sz="1600" b="1" dirty="0"/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031771602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30.7 months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23.2 months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14.6 months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428578359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76.3%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69213670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18-month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60.0%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949638162"/>
                  </a:ext>
                </a:extLst>
              </a:tr>
            </a:tbl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F5D99002-858F-0B49-85DB-044069B4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060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ts val="3780"/>
              </a:lnSpc>
            </a:pPr>
            <a:r>
              <a:rPr lang="en-US" b="1" dirty="0">
                <a:solidFill>
                  <a:srgbClr val="FFFF00"/>
                </a:solidFill>
              </a:rPr>
              <a:t>Efficacy of Consolidation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Pembrolizumab vs </a:t>
            </a:r>
            <a:r>
              <a:rPr lang="en-US" b="1" dirty="0" err="1">
                <a:solidFill>
                  <a:srgbClr val="FFFF00"/>
                </a:solidFill>
              </a:rPr>
              <a:t>Durvalumab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86285" y="6487697"/>
            <a:ext cx="57193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Antonia et al. NEJM. 2017. Nov 16. 1919-1929; </a:t>
            </a:r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Durm et al. WCLC ‘18</a:t>
            </a:r>
          </a:p>
        </p:txBody>
      </p:sp>
    </p:spTree>
    <p:extLst>
      <p:ext uri="{BB962C8B-B14F-4D97-AF65-F5344CB8AC3E}">
        <p14:creationId xmlns:p14="http://schemas.microsoft.com/office/powerpoint/2010/main" val="2772355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>
          <a:xfrm>
            <a:off x="227213" y="1668675"/>
            <a:ext cx="11834948" cy="1143000"/>
          </a:xfrm>
        </p:spPr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Emergence of Immune Checkpoint Inhibition as a Therapeutic Consideration for Patients with Locally Advanced Non-Small Cell Lung Cancer (NSCLC)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2799152" y="3627167"/>
            <a:ext cx="6691071" cy="1805653"/>
          </a:xfrm>
          <a:prstGeom prst="rect">
            <a:avLst/>
          </a:prstGeom>
        </p:spPr>
        <p:txBody>
          <a:bodyPr lIns="80645" tIns="40323" rIns="80645" bIns="40323"/>
          <a:lstStyle>
            <a:lvl1pPr marL="0" indent="0" algn="ctr" defTabSz="457146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46" indent="0" algn="l" defTabSz="457146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292" indent="0" algn="l" defTabSz="457146" rtl="0" eaLnBrk="1" latinLnBrk="0" hangingPunct="1">
              <a:spcBef>
                <a:spcPct val="20000"/>
              </a:spcBef>
              <a:buFont typeface="Arial"/>
              <a:buNone/>
              <a:defRPr sz="2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438" indent="0" algn="l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586" indent="0" algn="l" defTabSz="457146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306" indent="-228574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52" indent="-228574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00" indent="-228574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46" indent="-228574" algn="l" defTabSz="457146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68"/>
              </a:spcBef>
            </a:pPr>
            <a:r>
              <a:rPr lang="en-US" sz="3200" b="1" dirty="0"/>
              <a:t>Corey J Langer, MD, FACP</a:t>
            </a:r>
          </a:p>
          <a:p>
            <a:pPr>
              <a:spcBef>
                <a:spcPts val="168"/>
              </a:spcBef>
            </a:pPr>
            <a:r>
              <a:rPr lang="en-US" sz="2800" dirty="0"/>
              <a:t>Director of Thoracic Oncology</a:t>
            </a:r>
          </a:p>
          <a:p>
            <a:pPr>
              <a:spcBef>
                <a:spcPts val="168"/>
              </a:spcBef>
            </a:pPr>
            <a:r>
              <a:rPr lang="en-US" sz="2800" dirty="0"/>
              <a:t>Abramson Cancer Center</a:t>
            </a:r>
          </a:p>
          <a:p>
            <a:pPr>
              <a:spcBef>
                <a:spcPts val="168"/>
              </a:spcBef>
            </a:pPr>
            <a:r>
              <a:rPr lang="en-US" sz="2800" dirty="0"/>
              <a:t>Professor of Medicine</a:t>
            </a:r>
          </a:p>
          <a:p>
            <a:pPr>
              <a:spcBef>
                <a:spcPts val="168"/>
              </a:spcBef>
            </a:pPr>
            <a:r>
              <a:rPr lang="en-US" sz="2800" dirty="0"/>
              <a:t>University of Pennsylvania</a:t>
            </a:r>
          </a:p>
          <a:p>
            <a:pPr>
              <a:spcBef>
                <a:spcPts val="168"/>
              </a:spcBef>
            </a:pPr>
            <a:r>
              <a:rPr lang="en-US" sz="2800" dirty="0"/>
              <a:t>Philadelphia, PA </a:t>
            </a:r>
          </a:p>
        </p:txBody>
      </p:sp>
    </p:spTree>
    <p:extLst>
      <p:ext uri="{BB962C8B-B14F-4D97-AF65-F5344CB8AC3E}">
        <p14:creationId xmlns:p14="http://schemas.microsoft.com/office/powerpoint/2010/main" val="1667040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6414140"/>
              </p:ext>
            </p:extLst>
          </p:nvPr>
        </p:nvGraphicFramePr>
        <p:xfrm>
          <a:off x="958924" y="1240949"/>
          <a:ext cx="9892936" cy="48455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4071">
                  <a:extLst>
                    <a:ext uri="{9D8B030D-6E8A-4147-A177-3AD203B41FA5}">
                      <a16:colId xmlns:a16="http://schemas.microsoft.com/office/drawing/2014/main" val="2395691431"/>
                    </a:ext>
                  </a:extLst>
                </a:gridCol>
                <a:gridCol w="1591223">
                  <a:extLst>
                    <a:ext uri="{9D8B030D-6E8A-4147-A177-3AD203B41FA5}">
                      <a16:colId xmlns:a16="http://schemas.microsoft.com/office/drawing/2014/main" val="2359977161"/>
                    </a:ext>
                  </a:extLst>
                </a:gridCol>
                <a:gridCol w="1422584">
                  <a:extLst>
                    <a:ext uri="{9D8B030D-6E8A-4147-A177-3AD203B41FA5}">
                      <a16:colId xmlns:a16="http://schemas.microsoft.com/office/drawing/2014/main" val="452712757"/>
                    </a:ext>
                  </a:extLst>
                </a:gridCol>
                <a:gridCol w="1511686">
                  <a:extLst>
                    <a:ext uri="{9D8B030D-6E8A-4147-A177-3AD203B41FA5}">
                      <a16:colId xmlns:a16="http://schemas.microsoft.com/office/drawing/2014/main" val="1819729779"/>
                    </a:ext>
                  </a:extLst>
                </a:gridCol>
                <a:gridCol w="1511686">
                  <a:extLst>
                    <a:ext uri="{9D8B030D-6E8A-4147-A177-3AD203B41FA5}">
                      <a16:colId xmlns:a16="http://schemas.microsoft.com/office/drawing/2014/main" val="3748790769"/>
                    </a:ext>
                  </a:extLst>
                </a:gridCol>
                <a:gridCol w="1511686">
                  <a:extLst>
                    <a:ext uri="{9D8B030D-6E8A-4147-A177-3AD203B41FA5}">
                      <a16:colId xmlns:a16="http://schemas.microsoft.com/office/drawing/2014/main" val="1128454786"/>
                    </a:ext>
                  </a:extLst>
                </a:gridCol>
              </a:tblGrid>
              <a:tr h="5559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Endpoints</a:t>
                      </a:r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LUN 14-179</a:t>
                      </a:r>
                      <a:r>
                        <a:rPr lang="en-US" sz="1600" baseline="30000" dirty="0"/>
                        <a:t>2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Pembrolizumab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PACIFIC</a:t>
                      </a:r>
                      <a:r>
                        <a:rPr lang="en-US" sz="1600" baseline="30000" dirty="0"/>
                        <a:t>1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</a:t>
                      </a:r>
                      <a:r>
                        <a:rPr lang="en-US" sz="1600" baseline="0" dirty="0" err="1"/>
                        <a:t>Durvalumab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PACIFIC</a:t>
                      </a:r>
                      <a:r>
                        <a:rPr lang="en-US" sz="1600" baseline="30000" dirty="0"/>
                        <a:t>1</a:t>
                      </a:r>
                    </a:p>
                    <a:p>
                      <a:pPr algn="ctr"/>
                      <a:r>
                        <a:rPr lang="en-US" sz="1600" dirty="0"/>
                        <a:t>(Placebo)</a:t>
                      </a:r>
                      <a:endParaRPr lang="en-US" sz="1600" baseline="30000" dirty="0"/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START</a:t>
                      </a:r>
                      <a:r>
                        <a:rPr lang="en-US" sz="1600" baseline="30000" dirty="0"/>
                        <a:t>3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baseline="0" dirty="0"/>
                        <a:t>(Placebo)</a:t>
                      </a:r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START</a:t>
                      </a:r>
                      <a:r>
                        <a:rPr lang="en-US" sz="1600" baseline="30000" dirty="0"/>
                        <a:t>3</a:t>
                      </a:r>
                      <a:r>
                        <a:rPr lang="en-US" sz="1600" baseline="0" dirty="0"/>
                        <a:t>            BLP-25</a:t>
                      </a:r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41645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Median Follow-up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18.6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14.5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14.5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39.9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37.7 months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293601968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Progression</a:t>
                      </a:r>
                      <a:r>
                        <a:rPr lang="en-US" sz="1600" b="1" baseline="0" dirty="0"/>
                        <a:t> Free Survival</a:t>
                      </a:r>
                      <a:endParaRPr lang="en-US" sz="1600" b="1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122286859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15.0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16.8</a:t>
                      </a:r>
                      <a:r>
                        <a:rPr lang="en-US" sz="1600" baseline="0" dirty="0"/>
                        <a:t> months</a:t>
                      </a:r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5.6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8.4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10.0 months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763326874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60.8%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55.9%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35.3%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294992255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46.9%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44.2%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27.0%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0103151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Overall Survival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33684770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 (</a:t>
                      </a:r>
                      <a:r>
                        <a:rPr lang="en-US" sz="1600" dirty="0" err="1"/>
                        <a:t>mos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28.7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22.3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25.6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481521223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 (%)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81.0%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83.1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75.3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75120714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24-month (%)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61.9%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66.3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56.7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64794055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Time to Metastatic Disease</a:t>
                      </a:r>
                      <a:r>
                        <a:rPr lang="en-US" sz="1600" b="1" baseline="0" dirty="0"/>
                        <a:t> or Death</a:t>
                      </a:r>
                      <a:endParaRPr lang="en-US" sz="1600" b="1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52507037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30.7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23.2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14.6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7415268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76.3%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910711597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50.0%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58036994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5959" y="6472386"/>
            <a:ext cx="3046041" cy="406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9" baseline="30000" dirty="0"/>
              <a:t>1</a:t>
            </a:r>
            <a:r>
              <a:rPr lang="en-US" sz="1019" dirty="0"/>
              <a:t>Antonia et al. NEJM. 2017. Nov 16. 1919-1929</a:t>
            </a:r>
          </a:p>
          <a:p>
            <a:pPr algn="r"/>
            <a:r>
              <a:rPr lang="en-US" sz="1019" baseline="30000" dirty="0"/>
              <a:t>2</a:t>
            </a:r>
            <a:r>
              <a:rPr lang="en-US" sz="1019" dirty="0"/>
              <a:t>Durm et al, ASCO  2018.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99002-858F-0B49-85DB-044069B4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2060"/>
            <a:ext cx="10972800" cy="1143000"/>
          </a:xfrm>
        </p:spPr>
        <p:txBody>
          <a:bodyPr>
            <a:normAutofit/>
          </a:bodyPr>
          <a:lstStyle/>
          <a:p>
            <a:pPr>
              <a:lnSpc>
                <a:spcPts val="3780"/>
              </a:lnSpc>
            </a:pPr>
            <a:r>
              <a:rPr lang="en-US" b="1" dirty="0">
                <a:solidFill>
                  <a:srgbClr val="FFFF00"/>
                </a:solidFill>
              </a:rPr>
              <a:t>Efficacy of Consolidation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Pembrolizumab vs </a:t>
            </a:r>
            <a:r>
              <a:rPr lang="en-US" b="1" dirty="0" err="1">
                <a:solidFill>
                  <a:srgbClr val="FFFF00"/>
                </a:solidFill>
              </a:rPr>
              <a:t>Durvalumab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85212" y="6472386"/>
            <a:ext cx="75067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Antonia et al. NEJM. 2017. Nov 16. 1919-1929;   </a:t>
            </a:r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Durm et al.  ASCO ’18,   </a:t>
            </a:r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Butts et al. Lancet 2014</a:t>
            </a:r>
          </a:p>
        </p:txBody>
      </p:sp>
      <p:sp>
        <p:nvSpPr>
          <p:cNvPr id="2" name="Oval 1"/>
          <p:cNvSpPr/>
          <p:nvPr/>
        </p:nvSpPr>
        <p:spPr>
          <a:xfrm>
            <a:off x="6443948" y="2261527"/>
            <a:ext cx="2702011" cy="617838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00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&amp; AUTHORS"/>
          <p:cNvSpPr txBox="1"/>
          <p:nvPr/>
        </p:nvSpPr>
        <p:spPr>
          <a:xfrm>
            <a:off x="533400" y="555289"/>
            <a:ext cx="11034184" cy="16004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algn="ctr" defTabSz="457200"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dirty="0"/>
              <a:t>DETERRED: Phase II trial combining </a:t>
            </a:r>
            <a:r>
              <a:rPr lang="en-US" sz="3200" dirty="0" err="1"/>
              <a:t>atezolizumab</a:t>
            </a:r>
            <a:r>
              <a:rPr lang="en-US" sz="3200" dirty="0"/>
              <a:t> concurrently with </a:t>
            </a:r>
            <a:r>
              <a:rPr lang="en-US" sz="3200" dirty="0" err="1"/>
              <a:t>chemoradiation</a:t>
            </a:r>
            <a:r>
              <a:rPr lang="en-US" sz="3200" dirty="0"/>
              <a:t> therapy in locally advanced non-small cell lung cancer</a:t>
            </a:r>
            <a:endParaRPr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1EDBEE-4A98-FB4D-8CA9-63C33BA964C9}"/>
              </a:ext>
            </a:extLst>
          </p:cNvPr>
          <p:cNvSpPr txBox="1"/>
          <p:nvPr/>
        </p:nvSpPr>
        <p:spPr>
          <a:xfrm>
            <a:off x="785248" y="6411876"/>
            <a:ext cx="9898251" cy="328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0957" tIns="60957" rIns="60957" bIns="60957" numCol="1" spcCol="38100" rtlCol="0" anchor="t">
            <a:spAutoFit/>
          </a:bodyPr>
          <a:lstStyle/>
          <a:p>
            <a:r>
              <a:rPr lang="en-CA" sz="1333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Presenter:  Steven H. Lin, MD Anderson Cancer Center, Houston, Texas, USA</a:t>
            </a:r>
            <a:endParaRPr lang="en-US" sz="133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Helvetica"/>
            </a:endParaRPr>
          </a:p>
        </p:txBody>
      </p:sp>
      <p:sp>
        <p:nvSpPr>
          <p:cNvPr id="4" name="TITLE &amp; AUTHORS"/>
          <p:cNvSpPr txBox="1"/>
          <p:nvPr/>
        </p:nvSpPr>
        <p:spPr>
          <a:xfrm>
            <a:off x="719344" y="2762120"/>
            <a:ext cx="10782336" cy="11077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algn="ctr" defTabSz="457200"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2133" u="sng" dirty="0"/>
              <a:t>Steven H. Lin</a:t>
            </a:r>
            <a:r>
              <a:rPr lang="en-US" sz="2133" b="0" dirty="0"/>
              <a:t>, Yan Lin, Debora Clay, </a:t>
            </a:r>
            <a:r>
              <a:rPr lang="en-US" sz="2133" b="0" dirty="0" err="1"/>
              <a:t>Luyang</a:t>
            </a:r>
            <a:r>
              <a:rPr lang="en-US" sz="2133" b="0" dirty="0"/>
              <a:t> Yao, Isabel </a:t>
            </a:r>
            <a:r>
              <a:rPr lang="en-US" sz="2133" b="0" dirty="0" err="1"/>
              <a:t>Mok</a:t>
            </a:r>
            <a:r>
              <a:rPr lang="en-US" sz="2133" b="0" dirty="0"/>
              <a:t>, Daniel R. Gomez, Jonathan M. </a:t>
            </a:r>
            <a:r>
              <a:rPr lang="en-US" sz="2133" b="0" dirty="0" err="1"/>
              <a:t>Kurie</a:t>
            </a:r>
            <a:r>
              <a:rPr lang="en-US" sz="2133" b="0" dirty="0"/>
              <a:t>, George R. Simon, George R. </a:t>
            </a:r>
            <a:r>
              <a:rPr lang="en-US" sz="2133" b="0" dirty="0" err="1"/>
              <a:t>Blumenschein</a:t>
            </a:r>
            <a:r>
              <a:rPr lang="en-US" sz="2133" b="0" dirty="0"/>
              <a:t>, Jr., </a:t>
            </a:r>
            <a:r>
              <a:rPr lang="en-US" sz="2133" b="0" dirty="0" err="1"/>
              <a:t>Jeanean</a:t>
            </a:r>
            <a:r>
              <a:rPr lang="en-US" sz="2133" b="0" dirty="0"/>
              <a:t> Young, See </a:t>
            </a:r>
            <a:r>
              <a:rPr lang="en-US" sz="2133" b="0" dirty="0" err="1"/>
              <a:t>Phan</a:t>
            </a:r>
            <a:r>
              <a:rPr lang="en-US" sz="2133" b="0" dirty="0"/>
              <a:t>, Alan Sandler, Vali </a:t>
            </a:r>
            <a:r>
              <a:rPr lang="en-US" sz="2133" b="0" dirty="0" err="1"/>
              <a:t>Papadimitrakopoulou</a:t>
            </a:r>
            <a:r>
              <a:rPr lang="en-US" sz="2133" b="0" dirty="0"/>
              <a:t>, John V. </a:t>
            </a:r>
            <a:r>
              <a:rPr lang="en-US" sz="2133" b="0" dirty="0" err="1"/>
              <a:t>Heymach</a:t>
            </a:r>
            <a:r>
              <a:rPr lang="en-US" sz="2133" b="0" dirty="0"/>
              <a:t>, Anne S. </a:t>
            </a:r>
            <a:r>
              <a:rPr lang="en-US" sz="2133" b="0" dirty="0" err="1"/>
              <a:t>Tsao</a:t>
            </a:r>
            <a:endParaRPr sz="2133" b="0" dirty="0"/>
          </a:p>
        </p:txBody>
      </p:sp>
      <p:sp>
        <p:nvSpPr>
          <p:cNvPr id="5" name="TITLE &amp; AUTHORS"/>
          <p:cNvSpPr txBox="1"/>
          <p:nvPr/>
        </p:nvSpPr>
        <p:spPr>
          <a:xfrm>
            <a:off x="533400" y="4343497"/>
            <a:ext cx="10782336" cy="4513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algn="ctr" defTabSz="457200"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l"/>
            <a:endParaRPr sz="2133" b="0" dirty="0"/>
          </a:p>
        </p:txBody>
      </p:sp>
      <p:sp>
        <p:nvSpPr>
          <p:cNvPr id="6" name="TITLE &amp; AUTHORS"/>
          <p:cNvSpPr txBox="1"/>
          <p:nvPr/>
        </p:nvSpPr>
        <p:spPr>
          <a:xfrm>
            <a:off x="759840" y="4132560"/>
            <a:ext cx="10782336" cy="697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60957" tIns="60957" rIns="60957" bIns="60957">
            <a:spAutoFit/>
          </a:bodyPr>
          <a:lstStyle>
            <a:lvl1pPr algn="ctr" defTabSz="457200">
              <a:defRPr sz="5400" b="1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67" b="0" dirty="0"/>
              <a:t>Departments of Radiation Oncology and Thoracic Head &amp; Neck Medical Oncology, The University of Texas MD Anderson Cancer Center, Houston, Texas; Genentech, San Francisco, CA</a:t>
            </a:r>
            <a:endParaRPr sz="1867" b="0" dirty="0"/>
          </a:p>
        </p:txBody>
      </p:sp>
    </p:spTree>
    <p:extLst>
      <p:ext uri="{BB962C8B-B14F-4D97-AF65-F5344CB8AC3E}">
        <p14:creationId xmlns:p14="http://schemas.microsoft.com/office/powerpoint/2010/main" val="233164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95" y="370462"/>
            <a:ext cx="10972800" cy="1591376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DETERRED*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</a:t>
            </a: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-L1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Blockad</a:t>
            </a:r>
            <a:r>
              <a:rPr lang="en-US" sz="28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valuate the safety of Lung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Therapy using Carboplatin, Paclitaxel, and </a:t>
            </a: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adiation 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</a:t>
            </a:r>
            <a:r>
              <a:rPr lang="en-US" sz="2800" u="sng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MP</a:t>
            </a:r>
            <a:r>
              <a:rPr lang="en-US" sz="2800" u="sng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L3280A (</a:t>
            </a:r>
            <a:r>
              <a:rPr lang="en-US" sz="2800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Atezolizumab</a:t>
            </a:r>
            <a:r>
              <a:rPr lang="en-US" sz="28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))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6064" y="2066686"/>
            <a:ext cx="7827263" cy="413425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217690" y="2288183"/>
            <a:ext cx="2286203" cy="5027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Part 1 (N=10)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7690" y="4067052"/>
            <a:ext cx="2286203" cy="50276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Part 2 (N=30)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88268" y="2166263"/>
            <a:ext cx="1497526" cy="502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67" b="1" dirty="0">
                <a:latin typeface="Arial" panose="020B0604020202020204" pitchFamily="34" charset="0"/>
                <a:cs typeface="Arial" panose="020B0604020202020204" pitchFamily="34" charset="0"/>
              </a:rPr>
              <a:t>Schema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9287" y="6485809"/>
            <a:ext cx="3069424" cy="369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defTabSz="1219170" hangingPunct="0"/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*Clinicaltrials.gov NCT02525757</a:t>
            </a:r>
          </a:p>
        </p:txBody>
      </p:sp>
    </p:spTree>
    <p:extLst>
      <p:ext uri="{BB962C8B-B14F-4D97-AF65-F5344CB8AC3E}">
        <p14:creationId xmlns:p14="http://schemas.microsoft.com/office/powerpoint/2010/main" val="159563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9925"/>
            <a:ext cx="12192000" cy="677102"/>
          </a:xfrm>
        </p:spPr>
        <p:txBody>
          <a:bodyPr/>
          <a:lstStyle/>
          <a:p>
            <a:r>
              <a:rPr lang="en-US" sz="3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DETERRED: Early preliminary efficacy results (as of 8/15/18)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48937" y="1771035"/>
            <a:ext cx="3055254" cy="6771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defTabSz="1219170" hangingPunct="0"/>
            <a:r>
              <a:rPr lang="en-US" sz="18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/>
              </a:rPr>
              <a:t>Median F/U 1.3 years for part 1</a:t>
            </a:r>
          </a:p>
          <a:p>
            <a:pPr defTabSz="1219170" hangingPunct="0"/>
            <a:r>
              <a:rPr lang="en-US" sz="1800" dirty="0">
                <a:solidFill>
                  <a:schemeClr val="bg1"/>
                </a:solidFill>
              </a:rPr>
              <a:t>0.75 years for part 2</a:t>
            </a:r>
            <a:endParaRPr lang="en-US" sz="1800" dirty="0">
              <a:solidFill>
                <a:schemeClr val="bg1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3437382"/>
              </p:ext>
            </p:extLst>
          </p:nvPr>
        </p:nvGraphicFramePr>
        <p:xfrm>
          <a:off x="2001795" y="1226773"/>
          <a:ext cx="6211329" cy="114260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6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8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8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67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8289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Cohort</a:t>
                      </a:r>
                    </a:p>
                  </a:txBody>
                  <a:tcPr marL="12700" marR="12700" marT="1270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Median PFS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PFS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Median OS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en-US" sz="18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yr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 OS</a:t>
                      </a:r>
                      <a:endParaRPr lang="en-US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 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20.1 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20.1 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08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Part 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NR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77%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700" marR="12700" marT="1270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357" y="2844880"/>
            <a:ext cx="4018556" cy="352776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0098" y="2851259"/>
            <a:ext cx="4013868" cy="352138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928587" y="4544165"/>
            <a:ext cx="7858898" cy="1186248"/>
          </a:xfrm>
          <a:prstGeom prst="roundRect">
            <a:avLst/>
          </a:prstGeom>
          <a:solidFill>
            <a:srgbClr val="002060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Suggestion that Concurrent and Consolidation may be Superior to Consolidation Alone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7875373" y="4039506"/>
            <a:ext cx="337751" cy="634314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3327033" y="4199369"/>
            <a:ext cx="511799" cy="52918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48099E2-5B60-934A-AB87-1DA473CDCF03}"/>
              </a:ext>
            </a:extLst>
          </p:cNvPr>
          <p:cNvSpPr txBox="1"/>
          <p:nvPr/>
        </p:nvSpPr>
        <p:spPr>
          <a:xfrm>
            <a:off x="9704181" y="6513116"/>
            <a:ext cx="2335441" cy="40010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60957" tIns="60957" rIns="60957" bIns="60957" numCol="1" spcCol="38100" rtlCol="0" anchor="t">
            <a:spAutoFit/>
          </a:bodyPr>
          <a:lstStyle/>
          <a:p>
            <a:pPr defTabSz="1219170" hangingPunct="0"/>
            <a:r>
              <a:rPr lang="en-US" sz="180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Helvetica"/>
              </a:rPr>
              <a:t>Lin SH et al. WCLC 2018</a:t>
            </a:r>
          </a:p>
        </p:txBody>
      </p:sp>
    </p:spTree>
    <p:extLst>
      <p:ext uri="{BB962C8B-B14F-4D97-AF65-F5344CB8AC3E}">
        <p14:creationId xmlns:p14="http://schemas.microsoft.com/office/powerpoint/2010/main" val="62654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5996990"/>
              </p:ext>
            </p:extLst>
          </p:nvPr>
        </p:nvGraphicFramePr>
        <p:xfrm>
          <a:off x="87088" y="1206190"/>
          <a:ext cx="12017824" cy="4968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0107">
                  <a:extLst>
                    <a:ext uri="{9D8B030D-6E8A-4147-A177-3AD203B41FA5}">
                      <a16:colId xmlns:a16="http://schemas.microsoft.com/office/drawing/2014/main" val="2395691431"/>
                    </a:ext>
                  </a:extLst>
                </a:gridCol>
                <a:gridCol w="1676780">
                  <a:extLst>
                    <a:ext uri="{9D8B030D-6E8A-4147-A177-3AD203B41FA5}">
                      <a16:colId xmlns:a16="http://schemas.microsoft.com/office/drawing/2014/main" val="2359977161"/>
                    </a:ext>
                  </a:extLst>
                </a:gridCol>
                <a:gridCol w="1499073">
                  <a:extLst>
                    <a:ext uri="{9D8B030D-6E8A-4147-A177-3AD203B41FA5}">
                      <a16:colId xmlns:a16="http://schemas.microsoft.com/office/drawing/2014/main" val="452712757"/>
                    </a:ext>
                  </a:extLst>
                </a:gridCol>
                <a:gridCol w="1592966">
                  <a:extLst>
                    <a:ext uri="{9D8B030D-6E8A-4147-A177-3AD203B41FA5}">
                      <a16:colId xmlns:a16="http://schemas.microsoft.com/office/drawing/2014/main" val="1819729779"/>
                    </a:ext>
                  </a:extLst>
                </a:gridCol>
                <a:gridCol w="1592966">
                  <a:extLst>
                    <a:ext uri="{9D8B030D-6E8A-4147-A177-3AD203B41FA5}">
                      <a16:colId xmlns:a16="http://schemas.microsoft.com/office/drawing/2014/main" val="3174341123"/>
                    </a:ext>
                  </a:extLst>
                </a:gridCol>
                <a:gridCol w="1592966">
                  <a:extLst>
                    <a:ext uri="{9D8B030D-6E8A-4147-A177-3AD203B41FA5}">
                      <a16:colId xmlns:a16="http://schemas.microsoft.com/office/drawing/2014/main" val="3748790769"/>
                    </a:ext>
                  </a:extLst>
                </a:gridCol>
                <a:gridCol w="1592966">
                  <a:extLst>
                    <a:ext uri="{9D8B030D-6E8A-4147-A177-3AD203B41FA5}">
                      <a16:colId xmlns:a16="http://schemas.microsoft.com/office/drawing/2014/main" val="1128454786"/>
                    </a:ext>
                  </a:extLst>
                </a:gridCol>
              </a:tblGrid>
              <a:tr h="55599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Endpoints</a:t>
                      </a:r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LUN 14-179</a:t>
                      </a:r>
                      <a:r>
                        <a:rPr lang="en-US" sz="1600" baseline="30000" dirty="0"/>
                        <a:t>2</a:t>
                      </a:r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(</a:t>
                      </a:r>
                      <a:r>
                        <a:rPr lang="en-US" sz="1600" dirty="0" err="1"/>
                        <a:t>Pembrolizumab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PACIFIC</a:t>
                      </a:r>
                      <a:r>
                        <a:rPr lang="en-US" sz="1600" baseline="30000" dirty="0"/>
                        <a:t>1</a:t>
                      </a:r>
                      <a:r>
                        <a:rPr lang="en-US" sz="1600" baseline="0" dirty="0"/>
                        <a:t> </a:t>
                      </a:r>
                    </a:p>
                    <a:p>
                      <a:pPr algn="ctr"/>
                      <a:r>
                        <a:rPr lang="en-US" sz="1600" baseline="0" dirty="0"/>
                        <a:t>(</a:t>
                      </a:r>
                      <a:r>
                        <a:rPr lang="en-US" sz="1600" baseline="0" dirty="0" err="1"/>
                        <a:t>Durvalumab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PACIFIC</a:t>
                      </a:r>
                      <a:r>
                        <a:rPr lang="en-US" sz="1600" baseline="30000" dirty="0"/>
                        <a:t>1</a:t>
                      </a:r>
                    </a:p>
                    <a:p>
                      <a:pPr algn="ctr"/>
                      <a:r>
                        <a:rPr lang="en-US" sz="1600" dirty="0"/>
                        <a:t>(Placebo)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/>
                        <a:t>DETERRED</a:t>
                      </a:r>
                      <a:r>
                        <a:rPr lang="en-US" sz="1600" baseline="30000" dirty="0"/>
                        <a:t>4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baseline="0" dirty="0"/>
                        <a:t>(</a:t>
                      </a:r>
                      <a:r>
                        <a:rPr lang="en-US" sz="1600" baseline="0" dirty="0" err="1"/>
                        <a:t>Atezolizumab</a:t>
                      </a:r>
                      <a:r>
                        <a:rPr lang="en-US" sz="1600" baseline="0" dirty="0"/>
                        <a:t>)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START</a:t>
                      </a:r>
                      <a:r>
                        <a:rPr lang="en-US" sz="1600" baseline="30000" dirty="0"/>
                        <a:t>3</a:t>
                      </a:r>
                      <a:endParaRPr lang="en-US" sz="1600" baseline="0" dirty="0"/>
                    </a:p>
                    <a:p>
                      <a:pPr algn="ctr"/>
                      <a:r>
                        <a:rPr lang="en-US" sz="1600" baseline="0" dirty="0"/>
                        <a:t>(Placebo)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START</a:t>
                      </a:r>
                      <a:r>
                        <a:rPr lang="en-US" sz="1600" baseline="30000" dirty="0"/>
                        <a:t>3</a:t>
                      </a:r>
                      <a:r>
                        <a:rPr lang="en-US" sz="1600" baseline="0" dirty="0"/>
                        <a:t>            BLP-25</a:t>
                      </a:r>
                    </a:p>
                  </a:txBody>
                  <a:tcPr marL="66563" marR="66563" marT="33281" marB="33281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041645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Median Follow-up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23.9months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14.5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14.5 months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9 </a:t>
                      </a:r>
                      <a:r>
                        <a:rPr lang="en-US" sz="1600" baseline="0" dirty="0" err="1"/>
                        <a:t>mos</a:t>
                      </a:r>
                      <a:endParaRPr lang="en-US" sz="1600" baseline="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39.9 months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37.7 months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293601968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No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92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476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237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30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829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/>
                        <a:t>410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220987597"/>
                  </a:ext>
                </a:extLst>
              </a:tr>
              <a:tr h="367163"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Time to Metastatic Disease</a:t>
                      </a:r>
                      <a:r>
                        <a:rPr lang="en-US" sz="1600" b="1" baseline="0" dirty="0"/>
                        <a:t> or Death</a:t>
                      </a:r>
                      <a:endParaRPr lang="en-US" sz="1600" b="1" dirty="0"/>
                    </a:p>
                  </a:txBody>
                  <a:tcPr marL="66563" marR="66563" marT="33281" marB="33281"/>
                </a:tc>
                <a:tc h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825239406"/>
                  </a:ext>
                </a:extLst>
              </a:tr>
              <a:tr h="2553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30.7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23.2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14.6 months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216259361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76.3%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41959064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60.0%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-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189235161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Progression</a:t>
                      </a:r>
                      <a:r>
                        <a:rPr lang="en-US" sz="1600" b="1" baseline="0" dirty="0"/>
                        <a:t> Free Survival</a:t>
                      </a:r>
                      <a:endParaRPr lang="en-US" sz="1600" b="1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122286859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15.0 months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16.8</a:t>
                      </a:r>
                      <a:r>
                        <a:rPr lang="en-US" sz="1600" baseline="0" dirty="0"/>
                        <a:t> months</a:t>
                      </a:r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5.6 months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8.4 months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10.0 months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763326874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60.8%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55.9%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35.3%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66%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294992255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18-month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46.9%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44.2%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27.0%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0103151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Overall Survival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33684770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Median (</a:t>
                      </a:r>
                      <a:r>
                        <a:rPr lang="en-US" sz="1600" dirty="0" err="1"/>
                        <a:t>mos</a:t>
                      </a:r>
                      <a:r>
                        <a:rPr lang="en-US" sz="1600" dirty="0"/>
                        <a:t>)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28.7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NR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22.3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25.6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3481521223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12-month (%)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81.0%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83.1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75.3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77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2751207146"/>
                  </a:ext>
                </a:extLst>
              </a:tr>
              <a:tr h="311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24-month (%)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61.9%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66.3</a:t>
                      </a:r>
                    </a:p>
                  </a:txBody>
                  <a:tcPr marL="66563" marR="66563" marT="33281" marB="3328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56.7</a:t>
                      </a:r>
                    </a:p>
                  </a:txBody>
                  <a:tcPr marL="66563" marR="66563" marT="33281" marB="33281"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>
                    <a:lnL w="381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NA</a:t>
                      </a:r>
                    </a:p>
                  </a:txBody>
                  <a:tcPr marL="66563" marR="66563" marT="33281" marB="33281"/>
                </a:tc>
                <a:extLst>
                  <a:ext uri="{0D108BD9-81ED-4DB2-BD59-A6C34878D82A}">
                    <a16:rowId xmlns:a16="http://schemas.microsoft.com/office/drawing/2014/main" val="164794055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145959" y="6472386"/>
            <a:ext cx="3046041" cy="4060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19" baseline="30000" dirty="0"/>
              <a:t>1</a:t>
            </a:r>
            <a:r>
              <a:rPr lang="en-US" sz="1019" dirty="0"/>
              <a:t>Antonia et al. NEJM. 2017. Nov 16. 1919-1929</a:t>
            </a:r>
          </a:p>
          <a:p>
            <a:pPr algn="r"/>
            <a:r>
              <a:rPr lang="en-US" sz="1019" baseline="30000" dirty="0"/>
              <a:t>2</a:t>
            </a:r>
            <a:r>
              <a:rPr lang="en-US" sz="1019" dirty="0"/>
              <a:t>Durm et al, ASCO  2018.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5D99002-858F-0B49-85DB-044069B44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29806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Efficacy of Consolidation +/- Concurrent IO 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b="1" dirty="0">
                <a:solidFill>
                  <a:srgbClr val="FFFF00"/>
                </a:solidFill>
              </a:rPr>
              <a:t>Pembrolizumab vs </a:t>
            </a:r>
            <a:r>
              <a:rPr lang="en-US" b="1" dirty="0" err="1">
                <a:solidFill>
                  <a:srgbClr val="FFFF00"/>
                </a:solidFill>
              </a:rPr>
              <a:t>Durvalumab</a:t>
            </a:r>
            <a:r>
              <a:rPr lang="en-US" b="1" dirty="0">
                <a:solidFill>
                  <a:srgbClr val="FFFF00"/>
                </a:solidFill>
              </a:rPr>
              <a:t> vs </a:t>
            </a:r>
            <a:r>
              <a:rPr lang="en-US" b="1" dirty="0" err="1">
                <a:solidFill>
                  <a:srgbClr val="FFFF00"/>
                </a:solidFill>
              </a:rPr>
              <a:t>Atezolizumab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207" y="6570618"/>
            <a:ext cx="10676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aseline="30000" dirty="0">
                <a:solidFill>
                  <a:schemeClr val="bg1"/>
                </a:solidFill>
              </a:rPr>
              <a:t>1</a:t>
            </a:r>
            <a:r>
              <a:rPr lang="en-US" sz="1400" dirty="0">
                <a:solidFill>
                  <a:schemeClr val="bg1"/>
                </a:solidFill>
              </a:rPr>
              <a:t>Antonia et al. NEJM. 2017. Nov 16. 1919-1929;   </a:t>
            </a:r>
            <a:r>
              <a:rPr lang="en-US" sz="1400" baseline="30000" dirty="0">
                <a:solidFill>
                  <a:schemeClr val="bg1"/>
                </a:solidFill>
              </a:rPr>
              <a:t>2</a:t>
            </a:r>
            <a:r>
              <a:rPr lang="en-US" sz="1400" dirty="0">
                <a:solidFill>
                  <a:schemeClr val="bg1"/>
                </a:solidFill>
              </a:rPr>
              <a:t>Durm et al.  WCLC ’18,   </a:t>
            </a:r>
            <a:r>
              <a:rPr lang="en-US" sz="1400" baseline="30000" dirty="0">
                <a:solidFill>
                  <a:schemeClr val="bg1"/>
                </a:solidFill>
              </a:rPr>
              <a:t>3</a:t>
            </a:r>
            <a:r>
              <a:rPr lang="en-US" sz="1400" dirty="0">
                <a:solidFill>
                  <a:schemeClr val="bg1"/>
                </a:solidFill>
              </a:rPr>
              <a:t>Butts et al. Lancet 2014   </a:t>
            </a:r>
            <a:r>
              <a:rPr lang="en-US" sz="1400" baseline="30000" dirty="0">
                <a:solidFill>
                  <a:schemeClr val="bg1"/>
                </a:solidFill>
              </a:rPr>
              <a:t>4</a:t>
            </a:r>
            <a:r>
              <a:rPr lang="en-US" sz="1400" dirty="0">
                <a:solidFill>
                  <a:schemeClr val="bg1"/>
                </a:solidFill>
              </a:rPr>
              <a:t>Lin et al WCLC 2018 – phase II cohort</a:t>
            </a:r>
          </a:p>
        </p:txBody>
      </p:sp>
    </p:spTree>
    <p:extLst>
      <p:ext uri="{BB962C8B-B14F-4D97-AF65-F5344CB8AC3E}">
        <p14:creationId xmlns:p14="http://schemas.microsoft.com/office/powerpoint/2010/main" val="50200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1595" y="1697425"/>
            <a:ext cx="10781210" cy="1102519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rgbClr val="FFFF00"/>
                </a:solidFill>
              </a:rPr>
              <a:t>Moving PD-1 Blockade with Pembrolizumab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into Concurrent CRT for Locally Advanced NSCLC,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4000" dirty="0">
                <a:solidFill>
                  <a:srgbClr val="FFFF00"/>
                </a:solidFill>
              </a:rPr>
              <a:t>Phase I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038600"/>
            <a:ext cx="6400800" cy="1314450"/>
          </a:xfrm>
        </p:spPr>
        <p:txBody>
          <a:bodyPr>
            <a:noAutofit/>
          </a:bodyPr>
          <a:lstStyle/>
          <a:p>
            <a:r>
              <a:rPr lang="en-US" sz="2800" dirty="0"/>
              <a:t>Trial in Progress</a:t>
            </a:r>
          </a:p>
          <a:p>
            <a:r>
              <a:rPr lang="en-US" sz="2800" dirty="0"/>
              <a:t>CINJ 031507</a:t>
            </a:r>
          </a:p>
          <a:p>
            <a:r>
              <a:rPr lang="en-US" sz="2800" dirty="0"/>
              <a:t>PI: Salma Jabbour</a:t>
            </a:r>
          </a:p>
          <a:p>
            <a:r>
              <a:rPr lang="en-US" sz="2800" dirty="0"/>
              <a:t>Multicenter Study: Rutgers, Penn, Yale</a:t>
            </a:r>
          </a:p>
        </p:txBody>
      </p:sp>
    </p:spTree>
    <p:extLst>
      <p:ext uri="{BB962C8B-B14F-4D97-AF65-F5344CB8AC3E}">
        <p14:creationId xmlns:p14="http://schemas.microsoft.com/office/powerpoint/2010/main" val="281725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3205"/>
            <a:ext cx="10515600" cy="125641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Langer’s Conclusions and Future Directions:</a:t>
            </a:r>
            <a:br>
              <a:rPr lang="en-US" sz="3600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FFFF00"/>
                </a:solidFill>
              </a:rPr>
              <a:t>IO </a:t>
            </a:r>
            <a:r>
              <a:rPr lang="en-US" sz="3600" b="1" dirty="0" err="1">
                <a:solidFill>
                  <a:srgbClr val="FFFF00"/>
                </a:solidFill>
              </a:rPr>
              <a:t>Tx</a:t>
            </a:r>
            <a:r>
              <a:rPr lang="en-US" sz="3600" b="1" dirty="0">
                <a:solidFill>
                  <a:srgbClr val="FFFF00"/>
                </a:solidFill>
              </a:rPr>
              <a:t> in LA-NSCLC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878" y="1629728"/>
            <a:ext cx="10981508" cy="4802187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Vaccines, EGFR MABs and TKIs have “failed” in this space (so far)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Based on (+) PFS and OS results, </a:t>
            </a:r>
            <a:r>
              <a:rPr lang="en-US" dirty="0" err="1">
                <a:solidFill>
                  <a:schemeClr val="bg1"/>
                </a:solidFill>
              </a:rPr>
              <a:t>durvalumab</a:t>
            </a:r>
            <a:r>
              <a:rPr lang="en-US" dirty="0">
                <a:solidFill>
                  <a:schemeClr val="bg1"/>
                </a:solidFill>
              </a:rPr>
              <a:t> “consolidation” X 1 </a:t>
            </a:r>
            <a:r>
              <a:rPr lang="en-US" dirty="0" err="1">
                <a:solidFill>
                  <a:schemeClr val="bg1"/>
                </a:solidFill>
              </a:rPr>
              <a:t>yr</a:t>
            </a:r>
            <a:r>
              <a:rPr lang="en-US" dirty="0">
                <a:solidFill>
                  <a:schemeClr val="bg1"/>
                </a:solidFill>
              </a:rPr>
              <a:t> is now the standard of care in LA-NSCLC who have completed definitive chemoradiation 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</a:rPr>
              <a:t>Pembrolizumab</a:t>
            </a:r>
            <a:r>
              <a:rPr lang="en-US" dirty="0">
                <a:solidFill>
                  <a:schemeClr val="bg1"/>
                </a:solidFill>
              </a:rPr>
              <a:t> consolidation performs on par with </a:t>
            </a:r>
            <a:r>
              <a:rPr lang="en-US" dirty="0" err="1">
                <a:solidFill>
                  <a:schemeClr val="bg1"/>
                </a:solidFill>
              </a:rPr>
              <a:t>durvalumab</a:t>
            </a:r>
            <a:r>
              <a:rPr lang="en-US" dirty="0">
                <a:solidFill>
                  <a:schemeClr val="bg1"/>
                </a:solidFill>
              </a:rPr>
              <a:t> albeit with slightly higher pulmonary toxicity;  OS data exceed historic controls</a:t>
            </a:r>
          </a:p>
          <a:p>
            <a:pPr>
              <a:lnSpc>
                <a:spcPct val="120000"/>
              </a:lnSpc>
            </a:pPr>
            <a:r>
              <a:rPr lang="en-US" dirty="0" err="1">
                <a:solidFill>
                  <a:schemeClr val="bg1"/>
                </a:solidFill>
              </a:rPr>
              <a:t>Atezolizumab</a:t>
            </a:r>
            <a:r>
              <a:rPr lang="en-US" dirty="0">
                <a:solidFill>
                  <a:schemeClr val="bg1"/>
                </a:solidFill>
              </a:rPr>
              <a:t> concurrently with CT/RT appears safe; efficacy data VERY preliminary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Open questions: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Do all PD-1/PD-L1 inhibitors have similar efficacy and toxicity?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What is the optimal duration of consolidation immunotherapy?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Role of concurrent chemo/RT/IO followed by Consolidation IO vs Consolidation IO only?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Consolidation with combination IO agents ?</a:t>
            </a:r>
          </a:p>
          <a:p>
            <a:pPr lvl="1">
              <a:lnSpc>
                <a:spcPct val="120000"/>
              </a:lnSpc>
            </a:pPr>
            <a:r>
              <a:rPr lang="en-US" dirty="0">
                <a:solidFill>
                  <a:schemeClr val="bg1"/>
                </a:solidFill>
              </a:rPr>
              <a:t>Role, if any, of biomarkers. </a:t>
            </a:r>
            <a:r>
              <a:rPr lang="en-US" b="1" dirty="0">
                <a:solidFill>
                  <a:srgbClr val="66FF33"/>
                </a:solidFill>
              </a:rPr>
              <a:t>Critically, should we consider an alternative strategy in those with no PDL1 expression?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fld id="{2FFBAD49-1F68-914B-9DFB-5D552C1A2BE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68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102224" y="322729"/>
            <a:ext cx="7543800" cy="887506"/>
          </a:xfrm>
        </p:spPr>
        <p:txBody>
          <a:bodyPr/>
          <a:lstStyle/>
          <a:p>
            <a:pPr eaLnBrk="1" hangingPunct="1"/>
            <a:r>
              <a:rPr lang="en-US" altLang="en-US" b="1" dirty="0">
                <a:solidFill>
                  <a:srgbClr val="FFFF00"/>
                </a:solidFill>
                <a:ea typeface="ＭＳ Ｐゴシック" panose="020B0600070205080204" pitchFamily="34" charset="-128"/>
              </a:rPr>
              <a:t>Disclosures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3968004"/>
              </p:ext>
            </p:extLst>
          </p:nvPr>
        </p:nvGraphicFramePr>
        <p:xfrm>
          <a:off x="1460874" y="1811866"/>
          <a:ext cx="8826500" cy="32697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33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Advisory Committee</a:t>
                      </a:r>
                    </a:p>
                    <a:p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Abbott Laboratories, AstraZeneca Pharmaceuticals LP,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Boehringer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Ingelheim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Celgene Corporation, Genentech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BioOncology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Lilly, Merck, Pfizer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Roche Laboratories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Takeda Oncology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Consulting Agreements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AstraZeneca Pharmaceuticals LP, Bayer HealthCare Pharmaceuticals,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Boehringer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Ingelheim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Bristol-Myers Squibb Company, Celgene Corporation, Eisai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Genentech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BioOncology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Lilly, Merck, Novartis, Pfizer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Roche Laboratories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Takeda Oncology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Contracted Research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Advantagene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Inc, Ariad Pharmaceuticals Inc, GlaxoSmithKline,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Inovio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Pharmaceuticals Inc, Merck, Takeda Oncology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1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and Safety Monitoring Board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40319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Amgen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Inc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Lilly, Peregrine, </a:t>
                      </a:r>
                      <a:r>
                        <a:rPr lang="en-US" sz="1588" b="0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Synta</a:t>
                      </a:r>
                      <a:r>
                        <a:rPr lang="en-US" sz="1588" b="0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SWOG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3905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0538" y="232951"/>
            <a:ext cx="8907462" cy="1190625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b="1" dirty="0">
                <a:solidFill>
                  <a:srgbClr val="FFFF00"/>
                </a:solidFill>
                <a:latin typeface="Arial Narrow" pitchFamily="34" charset="0"/>
              </a:rPr>
              <a:t>LA-NSCLC </a:t>
            </a:r>
            <a:r>
              <a:rPr lang="en-US" sz="5400" b="1" dirty="0" err="1">
                <a:solidFill>
                  <a:srgbClr val="FFFF00"/>
                </a:solidFill>
                <a:latin typeface="Arial Narrow" pitchFamily="34" charset="0"/>
              </a:rPr>
              <a:t>Chemoradiation</a:t>
            </a:r>
            <a:r>
              <a:rPr lang="en-US" sz="5400" b="1" dirty="0">
                <a:solidFill>
                  <a:srgbClr val="FFFF00"/>
                </a:solidFill>
                <a:latin typeface="Arial Narrow" pitchFamily="34" charset="0"/>
              </a:rPr>
              <a:t>:</a:t>
            </a:r>
            <a:br>
              <a:rPr lang="en-US" sz="5400" b="1" dirty="0">
                <a:solidFill>
                  <a:srgbClr val="FFFF00"/>
                </a:solidFill>
                <a:latin typeface="Arial Narrow" pitchFamily="34" charset="0"/>
              </a:rPr>
            </a:br>
            <a:r>
              <a:rPr lang="en-US" sz="5400" b="1" dirty="0">
                <a:solidFill>
                  <a:srgbClr val="FFFF00"/>
                </a:solidFill>
                <a:latin typeface="Arial Narrow" pitchFamily="34" charset="0"/>
              </a:rPr>
              <a:t>Positive Trials</a:t>
            </a:r>
            <a:r>
              <a:rPr lang="en-US" sz="5400" b="1">
                <a:solidFill>
                  <a:srgbClr val="FFFF00"/>
                </a:solidFill>
                <a:latin typeface="Arial Narrow" pitchFamily="34" charset="0"/>
              </a:rPr>
              <a:t>: OS through 2018</a:t>
            </a:r>
            <a:endParaRPr lang="en-US" sz="54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2473326"/>
            <a:ext cx="9220200" cy="2449513"/>
          </a:xfrm>
        </p:spPr>
        <p:txBody>
          <a:bodyPr/>
          <a:lstStyle/>
          <a:p>
            <a:pPr marL="277813" indent="-277813">
              <a:lnSpc>
                <a:spcPct val="90000"/>
              </a:lnSpc>
              <a:tabLst>
                <a:tab pos="5143500" algn="l"/>
              </a:tabLst>
              <a:defRPr/>
            </a:pPr>
            <a:r>
              <a:rPr lang="en-US" sz="2400" b="1" dirty="0">
                <a:solidFill>
                  <a:srgbClr val="00FF00"/>
                </a:solidFill>
                <a:latin typeface="Arial Narrow" pitchFamily="34" charset="0"/>
              </a:rPr>
              <a:t>INDUCTION:	4 (CALGB; RTOG, French, UK)</a:t>
            </a:r>
          </a:p>
          <a:p>
            <a:pPr marL="277813" indent="-277813">
              <a:lnSpc>
                <a:spcPct val="90000"/>
              </a:lnSpc>
              <a:tabLst>
                <a:tab pos="5143500" algn="l"/>
              </a:tabLst>
              <a:defRPr/>
            </a:pPr>
            <a:r>
              <a:rPr lang="en-US" sz="2400" b="1" dirty="0">
                <a:solidFill>
                  <a:srgbClr val="00FF00"/>
                </a:solidFill>
                <a:latin typeface="Arial Narrow" pitchFamily="34" charset="0"/>
              </a:rPr>
              <a:t>CONCURRENT:	4 (EORTC; Jeremic [2], Japan)</a:t>
            </a:r>
          </a:p>
          <a:p>
            <a:pPr marL="277813" indent="-277813">
              <a:lnSpc>
                <a:spcPct val="90000"/>
              </a:lnSpc>
              <a:tabLst>
                <a:tab pos="5143500" algn="l"/>
              </a:tabLst>
              <a:defRPr/>
            </a:pPr>
            <a:r>
              <a:rPr lang="en-US" sz="2400" b="1" dirty="0">
                <a:solidFill>
                  <a:srgbClr val="00FF00"/>
                </a:solidFill>
                <a:latin typeface="Arial Narrow" pitchFamily="34" charset="0"/>
              </a:rPr>
              <a:t>CONCURRENT v SEQUENTIAL:	3 (</a:t>
            </a:r>
            <a:r>
              <a:rPr lang="en-US" sz="2400" b="1" dirty="0" err="1">
                <a:solidFill>
                  <a:srgbClr val="00FF00"/>
                </a:solidFill>
                <a:latin typeface="Arial Narrow" pitchFamily="34" charset="0"/>
              </a:rPr>
              <a:t>Furuse</a:t>
            </a:r>
            <a:r>
              <a:rPr lang="en-US" sz="2400" b="1" dirty="0">
                <a:solidFill>
                  <a:srgbClr val="00FF00"/>
                </a:solidFill>
                <a:latin typeface="Arial Narrow" pitchFamily="34" charset="0"/>
              </a:rPr>
              <a:t>; RTOG; Czech)</a:t>
            </a:r>
          </a:p>
          <a:p>
            <a:pPr marL="277813" indent="-277813">
              <a:lnSpc>
                <a:spcPct val="90000"/>
              </a:lnSpc>
              <a:tabLst>
                <a:tab pos="5143500" algn="l"/>
              </a:tabLst>
              <a:defRPr/>
            </a:pPr>
            <a:r>
              <a:rPr lang="en-US" sz="2400" b="1" dirty="0">
                <a:solidFill>
                  <a:srgbClr val="66FF33"/>
                </a:solidFill>
                <a:latin typeface="Arial Narrow" pitchFamily="34" charset="0"/>
              </a:rPr>
              <a:t>IMMUNOTHERAPY	1 (PACIFIC)</a:t>
            </a:r>
          </a:p>
          <a:p>
            <a:pPr marL="277813" indent="-277813">
              <a:lnSpc>
                <a:spcPct val="90000"/>
              </a:lnSpc>
              <a:tabLst>
                <a:tab pos="51435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ADJUVANT/CONSOLIDATION:	0 (HOG)</a:t>
            </a:r>
          </a:p>
          <a:p>
            <a:pPr marL="277813" indent="-277813">
              <a:lnSpc>
                <a:spcPct val="90000"/>
              </a:lnSpc>
              <a:tabLst>
                <a:tab pos="51435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TARGETED TX	0 (SWOG 0023)</a:t>
            </a:r>
          </a:p>
          <a:p>
            <a:pPr marL="277813" indent="-277813">
              <a:lnSpc>
                <a:spcPct val="90000"/>
              </a:lnSpc>
              <a:tabLst>
                <a:tab pos="51435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Arial Narrow" pitchFamily="34" charset="0"/>
              </a:rPr>
              <a:t>DOSE ESCALATION of RT	0 (RTOG 0617)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955800" y="2098675"/>
            <a:ext cx="82740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73B286-6EF7-DD4B-8740-E82E0DDA8F4E}"/>
              </a:ext>
            </a:extLst>
          </p:cNvPr>
          <p:cNvSpPr/>
          <p:nvPr/>
        </p:nvSpPr>
        <p:spPr>
          <a:xfrm>
            <a:off x="1263316" y="3657600"/>
            <a:ext cx="9633284" cy="44516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61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3690" y="1508126"/>
            <a:ext cx="4519910" cy="428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864" y="1508126"/>
            <a:ext cx="4629446" cy="42830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1752600" y="152400"/>
            <a:ext cx="8915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Survival Comparison between Sequential and Concurrent </a:t>
            </a:r>
            <a:r>
              <a:rPr lang="en-US" altLang="en-US" sz="3600" b="1" dirty="0" err="1">
                <a:solidFill>
                  <a:srgbClr val="FFFF00"/>
                </a:solidFill>
                <a:latin typeface="Calibri" panose="020F0502020204030204" pitchFamily="34" charset="0"/>
              </a:rPr>
              <a:t>Chemoradiation</a:t>
            </a:r>
            <a:r>
              <a:rPr lang="en-US" altLang="en-US" sz="3600" b="1" dirty="0">
                <a:solidFill>
                  <a:srgbClr val="FFFF00"/>
                </a:solidFill>
                <a:latin typeface="Calibri" panose="020F0502020204030204" pitchFamily="34" charset="0"/>
              </a:rPr>
              <a:t> Therapy 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077200" y="5853113"/>
            <a:ext cx="685800" cy="40011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Calibri" pitchFamily="34" charset="0"/>
              </a:rPr>
              <a:t>PFS</a:t>
            </a: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657600" y="5853113"/>
            <a:ext cx="533400" cy="40011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latin typeface="Calibri" pitchFamily="34" charset="0"/>
              </a:rPr>
              <a:t>OS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74838" y="1256217"/>
            <a:ext cx="8382000" cy="0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423690" y="6366852"/>
            <a:ext cx="8051694" cy="338748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632" tIns="45816" rIns="91632" bIns="45816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6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7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chemeClr val="bg1"/>
                </a:solidFill>
              </a:rPr>
              <a:t>Auperin</a:t>
            </a:r>
            <a:r>
              <a:rPr lang="en-US" altLang="en-US" sz="1600" dirty="0">
                <a:solidFill>
                  <a:schemeClr val="bg1"/>
                </a:solidFill>
              </a:rPr>
              <a:t>, </a:t>
            </a:r>
            <a:r>
              <a:rPr lang="en-US" altLang="en-US" sz="1600" dirty="0" err="1">
                <a:solidFill>
                  <a:schemeClr val="bg1"/>
                </a:solidFill>
              </a:rPr>
              <a:t>LePechoux</a:t>
            </a:r>
            <a:r>
              <a:rPr lang="en-US" altLang="en-US" sz="1600" dirty="0">
                <a:solidFill>
                  <a:schemeClr val="bg1"/>
                </a:solidFill>
              </a:rPr>
              <a:t> et al Seoul, Abstract 1-05, S310, JTO Vol 2, </a:t>
            </a:r>
            <a:r>
              <a:rPr lang="en-US" altLang="en-US" sz="1600" dirty="0" err="1">
                <a:solidFill>
                  <a:schemeClr val="bg1"/>
                </a:solidFill>
              </a:rPr>
              <a:t>Suppl</a:t>
            </a:r>
            <a:r>
              <a:rPr lang="en-US" altLang="en-US" sz="1600" dirty="0">
                <a:solidFill>
                  <a:schemeClr val="bg1"/>
                </a:solidFill>
              </a:rPr>
              <a:t> 4, August 2007</a:t>
            </a:r>
          </a:p>
        </p:txBody>
      </p:sp>
    </p:spTree>
    <p:extLst>
      <p:ext uri="{BB962C8B-B14F-4D97-AF65-F5344CB8AC3E}">
        <p14:creationId xmlns:p14="http://schemas.microsoft.com/office/powerpoint/2010/main" val="9158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Where Have We Failed in Recent Years in LA-NSCLC?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EGFR TKIs: SWOG								</a:t>
            </a:r>
          </a:p>
          <a:p>
            <a:pPr lvl="1"/>
            <a:r>
              <a:rPr lang="en-US" b="1" dirty="0">
                <a:solidFill>
                  <a:srgbClr val="FF3300"/>
                </a:solidFill>
              </a:rPr>
              <a:t>Reduced Survival with Gefitinib in Unselected pts (p = 0.01)</a:t>
            </a:r>
          </a:p>
          <a:p>
            <a:r>
              <a:rPr lang="en-US" dirty="0">
                <a:solidFill>
                  <a:schemeClr val="bg1"/>
                </a:solidFill>
              </a:rPr>
              <a:t>XRT Dose Escalation: RTOG 0617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Deleterious effect on OS for 74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 vs 60 </a:t>
            </a:r>
            <a:r>
              <a:rPr lang="en-US" b="1" dirty="0" err="1">
                <a:solidFill>
                  <a:srgbClr val="FF0000"/>
                </a:solidFill>
              </a:rPr>
              <a:t>Gy</a:t>
            </a:r>
            <a:r>
              <a:rPr lang="en-US" b="1" dirty="0">
                <a:solidFill>
                  <a:srgbClr val="FF0000"/>
                </a:solidFill>
              </a:rPr>
              <a:t> (p = 0.0007)</a:t>
            </a:r>
            <a:endParaRPr lang="en-US" b="1" dirty="0">
              <a:solidFill>
                <a:srgbClr val="FF3300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EGFR </a:t>
            </a:r>
            <a:r>
              <a:rPr lang="en-US" dirty="0" err="1">
                <a:solidFill>
                  <a:schemeClr val="bg1"/>
                </a:solidFill>
              </a:rPr>
              <a:t>MAb</a:t>
            </a:r>
            <a:r>
              <a:rPr lang="en-US" dirty="0">
                <a:solidFill>
                  <a:schemeClr val="bg1"/>
                </a:solidFill>
              </a:rPr>
              <a:t>: RTOG 0617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No benefit to  the addition of C225 (p = 0.48)</a:t>
            </a:r>
          </a:p>
          <a:p>
            <a:r>
              <a:rPr lang="en-US" dirty="0">
                <a:solidFill>
                  <a:schemeClr val="bg1"/>
                </a:solidFill>
              </a:rPr>
              <a:t>Vaccines: START</a:t>
            </a:r>
          </a:p>
          <a:p>
            <a:pPr lvl="1"/>
            <a:r>
              <a:rPr lang="en-US" b="1" dirty="0">
                <a:solidFill>
                  <a:srgbClr val="FFFF00"/>
                </a:solidFill>
              </a:rPr>
              <a:t>No benefit for the addition of L -BLP-25 (liposomal vaccine targeting mucinous glycoprotein) (p= 0. 123)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094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00"/>
                </a:solidFill>
              </a:rPr>
              <a:t>Primacy of Immunotherapy in LA-NSCLC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3600" b="1" dirty="0"/>
              <a:t>PACIFIC (</a:t>
            </a:r>
            <a:r>
              <a:rPr lang="en-US" sz="3600" b="1" dirty="0" err="1"/>
              <a:t>Durvalumab</a:t>
            </a:r>
            <a:r>
              <a:rPr lang="en-US" sz="3600" b="1" dirty="0"/>
              <a:t>)</a:t>
            </a:r>
          </a:p>
          <a:p>
            <a:r>
              <a:rPr lang="en-US" sz="3600" b="1" dirty="0"/>
              <a:t>HOG LUN 14-179 (</a:t>
            </a:r>
            <a:r>
              <a:rPr lang="en-US" sz="3600" b="1" dirty="0" err="1"/>
              <a:t>Pembrolizumab</a:t>
            </a:r>
            <a:r>
              <a:rPr lang="en-US" sz="3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6309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729387"/>
          </a:xfrm>
        </p:spPr>
        <p:txBody>
          <a:bodyPr/>
          <a:lstStyle/>
          <a:p>
            <a:pPr>
              <a:defRPr/>
            </a:pPr>
            <a:r>
              <a:rPr lang="en-US" altLang="en-US" sz="3300" b="1" dirty="0">
                <a:solidFill>
                  <a:srgbClr val="FFFF00"/>
                </a:solidFill>
              </a:rPr>
              <a:t>Rationale for PD(L)1 Inhibition after Chemoradiation in LA-NSCLC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193330" y="957987"/>
            <a:ext cx="11805340" cy="4241800"/>
          </a:xfrm>
        </p:spPr>
        <p:txBody>
          <a:bodyPr/>
          <a:lstStyle/>
          <a:p>
            <a:pPr>
              <a:spcBef>
                <a:spcPts val="1776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Checkpoint Inhibitors (CPIs) have demonstrated activity in lung cancer with OS advantage vs Docetaxel in 2</a:t>
            </a:r>
            <a:r>
              <a:rPr lang="en-US" altLang="en-US" sz="2400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nd</a:t>
            </a: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Line NSCLC and now as single agent (PDL1 &gt; 50%) and in combination with chemo in 1</a:t>
            </a:r>
            <a:r>
              <a:rPr lang="en-US" altLang="en-US" sz="2400" baseline="30000" dirty="0">
                <a:solidFill>
                  <a:schemeClr val="bg1"/>
                </a:solidFill>
                <a:latin typeface="Arial Narrow" panose="020B0606020202030204" pitchFamily="34" charset="0"/>
              </a:rPr>
              <a:t>st</a:t>
            </a: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line </a:t>
            </a:r>
          </a:p>
          <a:p>
            <a:pPr>
              <a:spcBef>
                <a:spcPts val="1776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Potentially enhanced efficacy when used in minimal disease states, therefore well suited as  “consolidation” therapy after definitive </a:t>
            </a:r>
            <a:r>
              <a:rPr lang="en-US" altLang="en-US" sz="2400" dirty="0" err="1">
                <a:solidFill>
                  <a:schemeClr val="bg1"/>
                </a:solidFill>
                <a:latin typeface="Arial Narrow" panose="020B0606020202030204" pitchFamily="34" charset="0"/>
              </a:rPr>
              <a:t>chemoradiation</a:t>
            </a: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ts val="1776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XRT can upregulate PDL1 and cause release of tumor antigen and pro-inflammatory cytokines potentially enhancing immune response, as well as recruit T cells to the tumor bed</a:t>
            </a:r>
          </a:p>
          <a:p>
            <a:pPr>
              <a:spcBef>
                <a:spcPts val="1776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Preclinical studies in mice show that anti-PD1 therapy enhances the efficacy of radiation therapy via </a:t>
            </a:r>
            <a:b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2400" dirty="0">
                <a:solidFill>
                  <a:schemeClr val="bg1"/>
                </a:solidFill>
                <a:latin typeface="Arial Narrow" panose="020B0606020202030204" pitchFamily="34" charset="0"/>
              </a:rPr>
              <a:t>T cell dependent cytotoxic mechanisms </a:t>
            </a:r>
          </a:p>
          <a:p>
            <a:pPr lvl="1">
              <a:spcBef>
                <a:spcPts val="1032"/>
              </a:spcBef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Mouse GBM model: increased OS with concurrent PD1 inhibition and XRT with anti tumor memory response: Zeng et al, IJROP 86:343-349, 2013</a:t>
            </a:r>
          </a:p>
          <a:p>
            <a:pPr lvl="1">
              <a:spcBef>
                <a:spcPts val="1032"/>
              </a:spcBef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Synergy observed with XRT and PD1 </a:t>
            </a:r>
            <a:r>
              <a:rPr lang="en-US" altLang="en-US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MAb</a:t>
            </a: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in Breast and CRC xenografts, with </a:t>
            </a:r>
            <a:r>
              <a:rPr lang="en-US" altLang="en-US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abscopal</a:t>
            </a: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effect (Deng et al, JCI 124; 687-695, 2014</a:t>
            </a:r>
          </a:p>
          <a:p>
            <a:pPr lvl="1">
              <a:spcBef>
                <a:spcPts val="1032"/>
              </a:spcBef>
              <a:defRPr/>
            </a:pP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Melanoma model: addition of PDL1 blockade reverses T cell exhaustion and mitigates depression in CD8/</a:t>
            </a:r>
            <a:r>
              <a:rPr lang="en-US" altLang="en-US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Treg</a:t>
            </a: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ratio; with expansion </a:t>
            </a:r>
            <a:b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of oligoclonal </a:t>
            </a:r>
            <a:r>
              <a:rPr lang="en-US" altLang="en-US" sz="1800" dirty="0" err="1">
                <a:solidFill>
                  <a:schemeClr val="bg1"/>
                </a:solidFill>
                <a:latin typeface="Arial Narrow" panose="020B0606020202030204" pitchFamily="34" charset="0"/>
              </a:rPr>
              <a:t>Tcell</a:t>
            </a:r>
            <a:r>
              <a:rPr lang="en-US" altLang="en-US" sz="1800" dirty="0">
                <a:solidFill>
                  <a:schemeClr val="bg1"/>
                </a:solidFill>
                <a:latin typeface="Arial Narrow" panose="020B0606020202030204" pitchFamily="34" charset="0"/>
              </a:rPr>
              <a:t> population (CT-S Victor et al, Nature 1-5 (2015) doi:10 1038/nature 14292)</a:t>
            </a:r>
          </a:p>
        </p:txBody>
      </p:sp>
    </p:spTree>
    <p:extLst>
      <p:ext uri="{BB962C8B-B14F-4D97-AF65-F5344CB8AC3E}">
        <p14:creationId xmlns:p14="http://schemas.microsoft.com/office/powerpoint/2010/main" val="150123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315914"/>
              </p:ext>
            </p:extLst>
          </p:nvPr>
        </p:nvGraphicFramePr>
        <p:xfrm>
          <a:off x="1571626" y="1295401"/>
          <a:ext cx="9020174" cy="4602163"/>
        </p:xfrm>
        <a:graphic>
          <a:graphicData uri="http://schemas.openxmlformats.org/drawingml/2006/table">
            <a:tbl>
              <a:tblPr firstRow="1" firstCol="1" bandRow="1">
                <a:tableStyleId>{85BE263C-DBD7-4A20-BB59-AAB30ACAA65A}</a:tableStyleId>
              </a:tblPr>
              <a:tblGrid>
                <a:gridCol w="11712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44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85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3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816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137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137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639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Trial name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NCT trial number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Drug name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Outcome</a:t>
                      </a:r>
                      <a:endParaRPr lang="en-US" sz="14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Phase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n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Duration 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Trial status</a:t>
                      </a:r>
                      <a:endParaRPr lang="en-US" sz="1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493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NICOLAS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02434081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Nivolumab</a:t>
                      </a: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Safety (pneumonitis)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II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43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year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Recruiting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RTOG 3505</a:t>
                      </a: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Nivolumab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OS</a:t>
                      </a: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III</a:t>
                      </a: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660</a:t>
                      </a: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year</a:t>
                      </a: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err="1">
                          <a:effectLst/>
                          <a:latin typeface="Calibri"/>
                          <a:ea typeface="Calibri"/>
                          <a:cs typeface="Times New Roman"/>
                        </a:rPr>
                        <a:t>Cx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extLst>
                  <a:ext uri="{0D108BD9-81ED-4DB2-BD59-A6C34878D82A}">
                    <a16:rowId xmlns:a16="http://schemas.microsoft.com/office/drawing/2014/main" val="2475995500"/>
                  </a:ext>
                </a:extLst>
              </a:tr>
              <a:tr h="5066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Rutgers/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Penn/Yale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02621398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Pembrolizumab</a:t>
                      </a: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*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MTD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I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30+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year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Recruiting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0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Hoosier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02343952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Pembrolizumab</a:t>
                      </a:r>
                      <a:r>
                        <a:rPr lang="en-US" sz="1800" b="1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(c)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Time to distant relapse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II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93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1 year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Completed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DETERRED</a:t>
                      </a: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/>
                        <a:t>02525757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Atezolizumab</a:t>
                      </a:r>
                      <a:r>
                        <a:rPr lang="en-US" sz="1800" b="1" baseline="300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#</a:t>
                      </a: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  <a:ea typeface="Calibri"/>
                          <a:cs typeface="Times New Roman"/>
                        </a:rPr>
                        <a:t>Safety</a:t>
                      </a: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II</a:t>
                      </a: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40</a:t>
                      </a: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1 year</a:t>
                      </a: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Recruiting</a:t>
                      </a:r>
                    </a:p>
                  </a:txBody>
                  <a:tcPr marL="7913" marR="7913" marT="7914" marB="7914" anchor="ctr"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65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PACIFIC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913" marR="7913" marT="7914" marB="7914" anchor="ctr">
                    <a:lnL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02125461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Durvalumab</a:t>
                      </a: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(c)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OS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III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effectLst/>
                        </a:rPr>
                        <a:t>702</a:t>
                      </a:r>
                      <a:endParaRPr lang="en-US" sz="12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1 year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Completed (+)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R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650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START2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02049151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Tecemotide</a:t>
                      </a: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(L-BLP25)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OS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III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1,000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Until progression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Terminated (-)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>
                    <a:lnT w="381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4595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ECOG</a:t>
                      </a:r>
                      <a:endParaRPr lang="en-US" sz="14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00828009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Tecemotide</a:t>
                      </a:r>
                      <a:r>
                        <a:rPr lang="en-US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 (L-BLP25) + </a:t>
                      </a:r>
                      <a:r>
                        <a:rPr lang="en-US" sz="1800" b="1" dirty="0" err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 Narrow" panose="020B0606020202030204" pitchFamily="34" charset="0"/>
                        </a:rPr>
                        <a:t>bevacizumab</a:t>
                      </a:r>
                      <a:endParaRPr lang="en-US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Arial Narrow" panose="020B0606020202030204" pitchFamily="34" charset="0"/>
                        </a:rPr>
                        <a:t>Safety</a:t>
                      </a:r>
                      <a:endParaRPr lang="en-US" sz="1400" b="1" dirty="0">
                        <a:effectLst/>
                        <a:latin typeface="Arial Narrow" panose="020B0606020202030204" pitchFamily="34" charset="0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II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>
                          <a:effectLst/>
                        </a:rPr>
                        <a:t>55</a:t>
                      </a:r>
                      <a:endParaRPr lang="en-US" sz="12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</a:rPr>
                        <a:t>Up to 34 courses</a:t>
                      </a:r>
                      <a:endParaRPr lang="en-US" sz="12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Completed</a:t>
                      </a:r>
                      <a:endParaRPr lang="en-US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913" marR="7913" marT="7914" marB="7914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b="1" dirty="0">
                <a:solidFill>
                  <a:srgbClr val="FFFF00"/>
                </a:solidFill>
              </a:rPr>
              <a:t>Select Immunotherapy Trials</a:t>
            </a:r>
            <a:br>
              <a:rPr lang="en-US" b="1" dirty="0">
                <a:solidFill>
                  <a:srgbClr val="FFFF00"/>
                </a:solidFill>
              </a:rPr>
            </a:br>
            <a:r>
              <a:rPr lang="en-US" sz="3600" b="1" dirty="0">
                <a:solidFill>
                  <a:srgbClr val="00FF00"/>
                </a:solidFill>
              </a:rPr>
              <a:t>LA-NSCLC</a:t>
            </a:r>
          </a:p>
        </p:txBody>
      </p:sp>
      <p:sp>
        <p:nvSpPr>
          <p:cNvPr id="46159" name="TextBox 1"/>
          <p:cNvSpPr txBox="1">
            <a:spLocks noChangeArrowheads="1"/>
          </p:cNvSpPr>
          <p:nvPr/>
        </p:nvSpPr>
        <p:spPr bwMode="auto">
          <a:xfrm>
            <a:off x="1600200" y="6049965"/>
            <a:ext cx="32004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*    Concurrent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(c) Consolidation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>
                <a:solidFill>
                  <a:schemeClr val="bg1"/>
                </a:solidFill>
              </a:rPr>
              <a:t>#    Both</a:t>
            </a:r>
          </a:p>
        </p:txBody>
      </p:sp>
    </p:spTree>
    <p:extLst>
      <p:ext uri="{BB962C8B-B14F-4D97-AF65-F5344CB8AC3E}">
        <p14:creationId xmlns:p14="http://schemas.microsoft.com/office/powerpoint/2010/main" val="138894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ntent Slide - Blank">
  <a:themeElements>
    <a:clrScheme name="Custom 1">
      <a:dk1>
        <a:srgbClr val="1C2E37"/>
      </a:dk1>
      <a:lt1>
        <a:sysClr val="window" lastClr="FFFFFF"/>
      </a:lt1>
      <a:dk2>
        <a:srgbClr val="215366"/>
      </a:dk2>
      <a:lt2>
        <a:srgbClr val="EBEBEB"/>
      </a:lt2>
      <a:accent1>
        <a:srgbClr val="6DCFF6"/>
      </a:accent1>
      <a:accent2>
        <a:srgbClr val="00AEF0"/>
      </a:accent2>
      <a:accent3>
        <a:srgbClr val="8FD5F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EF0"/>
      </a:hlink>
      <a:folHlink>
        <a:srgbClr val="00AE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erck_Be_Well_Oncology">
  <a:themeElements>
    <a:clrScheme name="Merck">
      <a:dk1>
        <a:srgbClr val="000000"/>
      </a:dk1>
      <a:lt1>
        <a:srgbClr val="FFFFFF"/>
      </a:lt1>
      <a:dk2>
        <a:srgbClr val="36424A"/>
      </a:dk2>
      <a:lt2>
        <a:srgbClr val="BFBFBF"/>
      </a:lt2>
      <a:accent1>
        <a:srgbClr val="00877C"/>
      </a:accent1>
      <a:accent2>
        <a:srgbClr val="8CC7BA"/>
      </a:accent2>
      <a:accent3>
        <a:srgbClr val="94A545"/>
      </a:accent3>
      <a:accent4>
        <a:srgbClr val="F4DC05"/>
      </a:accent4>
      <a:accent5>
        <a:srgbClr val="7A003C"/>
      </a:accent5>
      <a:accent6>
        <a:srgbClr val="F79646"/>
      </a:accent6>
      <a:hlink>
        <a:srgbClr val="00877C"/>
      </a:hlink>
      <a:folHlink>
        <a:srgbClr val="8CC7BA"/>
      </a:folHlink>
    </a:clrScheme>
    <a:fontScheme name="Merck A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rck_mix_mat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7C"/>
      </a:accent1>
      <a:accent2>
        <a:srgbClr val="BDBDBD"/>
      </a:accent2>
      <a:accent3>
        <a:srgbClr val="FFFFFF"/>
      </a:accent3>
      <a:accent4>
        <a:srgbClr val="000000"/>
      </a:accent4>
      <a:accent5>
        <a:srgbClr val="AAC3BF"/>
      </a:accent5>
      <a:accent6>
        <a:srgbClr val="ABABAB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90578-0003 OGMA.Master.MSD 16x9 09216 1134JL " id="{7F2B4FE3-3DD6-9244-84C2-86935C510A38}" vid="{45936248-969E-F84B-8672-68E2FC2351D3}"/>
    </a:ext>
  </a:extLst>
</a:theme>
</file>

<file path=ppt/theme/theme4.xml><?xml version="1.0" encoding="utf-8"?>
<a:theme xmlns:a="http://schemas.openxmlformats.org/drawingml/2006/main" name="1_merck_mix_mat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7C"/>
      </a:accent1>
      <a:accent2>
        <a:srgbClr val="BDBDBD"/>
      </a:accent2>
      <a:accent3>
        <a:srgbClr val="FFFFFF"/>
      </a:accent3>
      <a:accent4>
        <a:srgbClr val="000000"/>
      </a:accent4>
      <a:accent5>
        <a:srgbClr val="AAC3BF"/>
      </a:accent5>
      <a:accent6>
        <a:srgbClr val="ABABAB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90578-0003 OGMA.Master.MSD 16x9 09216 1134JL " id="{7F2B4FE3-3DD6-9244-84C2-86935C510A38}" vid="{45936248-969E-F84B-8672-68E2FC2351D3}"/>
    </a:ext>
  </a:extLst>
</a:theme>
</file>

<file path=ppt/theme/theme5.xml><?xml version="1.0" encoding="utf-8"?>
<a:theme xmlns:a="http://schemas.openxmlformats.org/drawingml/2006/main" name="2_merck_mix_match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877C"/>
      </a:accent1>
      <a:accent2>
        <a:srgbClr val="BDBDBD"/>
      </a:accent2>
      <a:accent3>
        <a:srgbClr val="FFFFFF"/>
      </a:accent3>
      <a:accent4>
        <a:srgbClr val="000000"/>
      </a:accent4>
      <a:accent5>
        <a:srgbClr val="AAC3BF"/>
      </a:accent5>
      <a:accent6>
        <a:srgbClr val="ABABAB"/>
      </a:accent6>
      <a:hlink>
        <a:srgbClr val="8CC7BA"/>
      </a:hlink>
      <a:folHlink>
        <a:srgbClr val="99CC00"/>
      </a:folHlink>
    </a:clrScheme>
    <a:fontScheme name="Custom Design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charset="0"/>
          <a:buChar char="•"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877C"/>
        </a:accent1>
        <a:accent2>
          <a:srgbClr val="BDBDBD"/>
        </a:accent2>
        <a:accent3>
          <a:srgbClr val="FFFFFF"/>
        </a:accent3>
        <a:accent4>
          <a:srgbClr val="000000"/>
        </a:accent4>
        <a:accent5>
          <a:srgbClr val="AAC3BF"/>
        </a:accent5>
        <a:accent6>
          <a:srgbClr val="ABABAB"/>
        </a:accent6>
        <a:hlink>
          <a:srgbClr val="8CC7BA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90578-0003 OGMA.Master.MSD 16x9 09216 1134JL " id="{7F2B4FE3-3DD6-9244-84C2-86935C510A38}" vid="{45936248-969E-F84B-8672-68E2FC2351D3}"/>
    </a:ext>
  </a:extLst>
</a:theme>
</file>

<file path=ppt/theme/theme6.xml><?xml version="1.0" encoding="utf-8"?>
<a:theme xmlns:a="http://schemas.openxmlformats.org/drawingml/2006/main" name="1_Content Slide - Blank">
  <a:themeElements>
    <a:clrScheme name="Custom 1">
      <a:dk1>
        <a:srgbClr val="1C2E37"/>
      </a:dk1>
      <a:lt1>
        <a:sysClr val="window" lastClr="FFFFFF"/>
      </a:lt1>
      <a:dk2>
        <a:srgbClr val="215366"/>
      </a:dk2>
      <a:lt2>
        <a:srgbClr val="EBEBEB"/>
      </a:lt2>
      <a:accent1>
        <a:srgbClr val="6DCFF6"/>
      </a:accent1>
      <a:accent2>
        <a:srgbClr val="00AEF0"/>
      </a:accent2>
      <a:accent3>
        <a:srgbClr val="8FD5F9"/>
      </a:accent3>
      <a:accent4>
        <a:srgbClr val="8064A2"/>
      </a:accent4>
      <a:accent5>
        <a:srgbClr val="4BACC6"/>
      </a:accent5>
      <a:accent6>
        <a:srgbClr val="F79646"/>
      </a:accent6>
      <a:hlink>
        <a:srgbClr val="00AEF0"/>
      </a:hlink>
      <a:folHlink>
        <a:srgbClr val="00AE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chemeClr val="bg1"/>
          </a:solidFill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69561</TotalTime>
  <Words>2612</Words>
  <Application>Microsoft Macintosh PowerPoint</Application>
  <PresentationFormat>Widescreen</PresentationFormat>
  <Paragraphs>761</Paragraphs>
  <Slides>26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 Narrow</vt:lpstr>
      <vt:lpstr>Calibri</vt:lpstr>
      <vt:lpstr>Wingdings</vt:lpstr>
      <vt:lpstr>Content Slide - Blank</vt:lpstr>
      <vt:lpstr>Merck_Be_Well_Oncology</vt:lpstr>
      <vt:lpstr>merck_mix_match</vt:lpstr>
      <vt:lpstr>1_merck_mix_match</vt:lpstr>
      <vt:lpstr>2_merck_mix_match</vt:lpstr>
      <vt:lpstr>1_Content Slide - Blank</vt:lpstr>
      <vt:lpstr>PowerPoint Presentation</vt:lpstr>
      <vt:lpstr>Emergence of Immune Checkpoint Inhibition as a Therapeutic Consideration for Patients with Locally Advanced Non-Small Cell Lung Cancer (NSCLC)</vt:lpstr>
      <vt:lpstr>Disclosures</vt:lpstr>
      <vt:lpstr>LA-NSCLC Chemoradiation: Positive Trials: OS through 2018</vt:lpstr>
      <vt:lpstr>PowerPoint Presentation</vt:lpstr>
      <vt:lpstr>Where Have We Failed in Recent Years in LA-NSCLC?</vt:lpstr>
      <vt:lpstr>Primacy of Immunotherapy in LA-NSCLC</vt:lpstr>
      <vt:lpstr>Rationale for PD(L)1 Inhibition after Chemoradiation in LA-NSCLC</vt:lpstr>
      <vt:lpstr>Select Immunotherapy Trials LA-NSCLC</vt:lpstr>
      <vt:lpstr>PACIFIC: Consolidation immunotherapy (durvalumab) after CRT  is the current standard of care for unresectable LA-NSCLC</vt:lpstr>
      <vt:lpstr>PACIFIC: Consolidation immunotherapy (durvalumab) after CRT  is the current standard of care for unresectable LA-NSCLC</vt:lpstr>
      <vt:lpstr>PFS Subgroup Analysis by BICR (ITT)</vt:lpstr>
      <vt:lpstr>PACIFIC:  Overall Survival* (ITT)</vt:lpstr>
      <vt:lpstr>Overall Survival by Subgroup (ITT)</vt:lpstr>
      <vt:lpstr>Langer’s Concerns 2018 PACIFIC</vt:lpstr>
      <vt:lpstr>Phase II Trial of Concurrent Chemoradiation with Consolidation Pembrolizumab in Patients with Unresectable Stage III NSCLC</vt:lpstr>
      <vt:lpstr>Consolidation Pembrolizumab Following CCRT for Unresectable Stage III NSCLC: LUN 14-179</vt:lpstr>
      <vt:lpstr>Treatment Administration: LUN 14-179</vt:lpstr>
      <vt:lpstr>Efficacy of Consolidation  Pembrolizumab vs Durvalumab</vt:lpstr>
      <vt:lpstr>Efficacy of Consolidation  Pembrolizumab vs Durvalumab</vt:lpstr>
      <vt:lpstr>PowerPoint Presentation</vt:lpstr>
      <vt:lpstr>DETERRED* (PD-L1 BlockadE To Evaluate the safety of Lung CanceR Therapy using Carboplatin, Paclitaxel, and Radiation combinEd with MPDL3280A (Atezolizumab))</vt:lpstr>
      <vt:lpstr>DETERRED: Early preliminary efficacy results (as of 8/15/18)</vt:lpstr>
      <vt:lpstr>Efficacy of Consolidation +/- Concurrent IO  Pembrolizumab vs Durvalumab vs Atezolizumab</vt:lpstr>
      <vt:lpstr>Moving PD-1 Blockade with Pembrolizumab  into Concurrent CRT for Locally Advanced NSCLC,  Phase I Study</vt:lpstr>
      <vt:lpstr>Langer’s Conclusions and Future Directions: IO Tx in LA-NSCLC</vt:lpstr>
    </vt:vector>
  </TitlesOfParts>
  <Manager/>
  <Company>Research To Practice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To Practice</dc:title>
  <dc:subject/>
  <dc:creator>Research To Practice</dc:creator>
  <cp:keywords/>
  <dc:description>www.ResearchToPractice.com</dc:description>
  <cp:lastModifiedBy>Silvana Izquierdo</cp:lastModifiedBy>
  <cp:revision>2116</cp:revision>
  <cp:lastPrinted>2019-03-27T12:51:38Z</cp:lastPrinted>
  <dcterms:created xsi:type="dcterms:W3CDTF">2013-08-15T00:12:50Z</dcterms:created>
  <dcterms:modified xsi:type="dcterms:W3CDTF">2019-04-02T14:03:59Z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docIndexRef">
    <vt:lpwstr>0147f31b-7028-49ef-80ae-2bda421c7c86</vt:lpwstr>
  </property>
  <property fmtid="{D5CDD505-2E9C-101B-9397-08002B2CF9AE}" pid="4" name="bjSaver">
    <vt:lpwstr>e0D6yHBcEY8/H00Amuo6pbMWdOjMdk4a</vt:lpwstr>
  </property>
  <property fmtid="{D5CDD505-2E9C-101B-9397-08002B2CF9AE}" pid="5" name="bjDocumentLabelXML">
    <vt:lpwstr>&lt;?xml version="1.0" encoding="us-ascii"?&gt;&lt;sisl xmlns:xsi="http://www.w3.org/2001/XMLSchema-instance" xmlns:xsd="http://www.w3.org/2001/XMLSchema" sislVersion="0" policy="a10f9ac0-5937-4b4f-b459-96aedd9ed2c5" xmlns="http://www.boldonjames.com/2008/01/sie/i</vt:lpwstr>
  </property>
  <property fmtid="{D5CDD505-2E9C-101B-9397-08002B2CF9AE}" pid="6" name="bjDocumentLabelXML-0">
    <vt:lpwstr>nternal/label"&gt;&lt;element uid="9920fcc9-9f43-4d43-9e3e-b98a219cfd55" value="" /&gt;&lt;/sisl&gt;</vt:lpwstr>
  </property>
  <property fmtid="{D5CDD505-2E9C-101B-9397-08002B2CF9AE}" pid="7" name="bjDocumentSecurityLabel">
    <vt:lpwstr>Not Classified</vt:lpwstr>
  </property>
</Properties>
</file>