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  <p:sldMasterId id="2147493462" r:id="rId5"/>
    <p:sldMasterId id="2147493477" r:id="rId6"/>
  </p:sldMasterIdLst>
  <p:notesMasterIdLst>
    <p:notesMasterId r:id="rId30"/>
  </p:notesMasterIdLst>
  <p:handoutMasterIdLst>
    <p:handoutMasterId r:id="rId31"/>
  </p:handoutMasterIdLst>
  <p:sldIdLst>
    <p:sldId id="728" r:id="rId7"/>
    <p:sldId id="533" r:id="rId8"/>
    <p:sldId id="699" r:id="rId9"/>
    <p:sldId id="701" r:id="rId10"/>
    <p:sldId id="702" r:id="rId11"/>
    <p:sldId id="703" r:id="rId12"/>
    <p:sldId id="705" r:id="rId13"/>
    <p:sldId id="706" r:id="rId14"/>
    <p:sldId id="707" r:id="rId15"/>
    <p:sldId id="708" r:id="rId16"/>
    <p:sldId id="709" r:id="rId17"/>
    <p:sldId id="711" r:id="rId18"/>
    <p:sldId id="712" r:id="rId19"/>
    <p:sldId id="713" r:id="rId20"/>
    <p:sldId id="720" r:id="rId21"/>
    <p:sldId id="724" r:id="rId22"/>
    <p:sldId id="721" r:id="rId23"/>
    <p:sldId id="722" r:id="rId24"/>
    <p:sldId id="414" r:id="rId25"/>
    <p:sldId id="416" r:id="rId26"/>
    <p:sldId id="719" r:id="rId27"/>
    <p:sldId id="726" r:id="rId28"/>
    <p:sldId id="723" r:id="rId29"/>
  </p:sldIdLst>
  <p:sldSz cx="12192000" cy="6858000"/>
  <p:notesSz cx="6918325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sher Arielle" initials="FA" lastIdx="1" clrIdx="0">
    <p:extLst>
      <p:ext uri="{19B8F6BF-5375-455C-9EA6-DF929625EA0E}">
        <p15:presenceInfo xmlns:p15="http://schemas.microsoft.com/office/powerpoint/2012/main" userId="S::oyd7074@hca.corpad.net::8edcfd7e-09bd-4829-9250-5cdda974ec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A"/>
    <a:srgbClr val="FF40FF"/>
    <a:srgbClr val="606468"/>
    <a:srgbClr val="63666A"/>
    <a:srgbClr val="FFFBEC"/>
    <a:srgbClr val="0085CA"/>
    <a:srgbClr val="004B87"/>
    <a:srgbClr val="F9F9F9"/>
    <a:srgbClr val="66CCFF"/>
    <a:srgbClr val="B1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EA285D-3207-D649-A265-2A6EC1FC8322}" v="5" dt="2019-04-02T14:12:14.69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85" autoAdjust="0"/>
    <p:restoredTop sz="95952"/>
  </p:normalViewPr>
  <p:slideViewPr>
    <p:cSldViewPr snapToObjects="1">
      <p:cViewPr>
        <p:scale>
          <a:sx n="100" d="100"/>
          <a:sy n="100" d="100"/>
        </p:scale>
        <p:origin x="584" y="408"/>
      </p:cViewPr>
      <p:guideLst>
        <p:guide orient="horz" pos="211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7" d="100"/>
        <a:sy n="1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ana Izquierdo" userId="46480b9d-78ec-4659-884d-35c5467fe41c" providerId="ADAL" clId="{086D957F-D2DB-9A41-AF77-3B796DC52716}"/>
    <pc:docChg chg="custSel modSld">
      <pc:chgData name="Silvana Izquierdo" userId="46480b9d-78ec-4659-884d-35c5467fe41c" providerId="ADAL" clId="{086D957F-D2DB-9A41-AF77-3B796DC52716}" dt="2019-03-29T19:36:46.412" v="43" actId="571"/>
      <pc:docMkLst>
        <pc:docMk/>
      </pc:docMkLst>
      <pc:sldChg chg="modSp">
        <pc:chgData name="Silvana Izquierdo" userId="46480b9d-78ec-4659-884d-35c5467fe41c" providerId="ADAL" clId="{086D957F-D2DB-9A41-AF77-3B796DC52716}" dt="2019-03-29T19:34:22.177" v="7" actId="27636"/>
        <pc:sldMkLst>
          <pc:docMk/>
          <pc:sldMk cId="3297732296" sldId="719"/>
        </pc:sldMkLst>
        <pc:spChg chg="mod">
          <ac:chgData name="Silvana Izquierdo" userId="46480b9d-78ec-4659-884d-35c5467fe41c" providerId="ADAL" clId="{086D957F-D2DB-9A41-AF77-3B796DC52716}" dt="2019-03-29T19:34:22.177" v="7" actId="27636"/>
          <ac:spMkLst>
            <pc:docMk/>
            <pc:sldMk cId="3297732296" sldId="719"/>
            <ac:spMk id="10" creationId="{1D875B1B-B78A-9945-8A45-FC6EE1EC15ED}"/>
          </ac:spMkLst>
        </pc:spChg>
      </pc:sldChg>
    </pc:docChg>
  </pc:docChgLst>
  <pc:docChgLst>
    <pc:chgData name="Silvana Izquierdo" userId="46480b9d-78ec-4659-884d-35c5467fe41c" providerId="ADAL" clId="{85EA285D-3207-D649-A265-2A6EC1FC8322}"/>
    <pc:docChg chg="addSld delSld modSld sldOrd">
      <pc:chgData name="Silvana Izquierdo" userId="46480b9d-78ec-4659-884d-35c5467fe41c" providerId="ADAL" clId="{85EA285D-3207-D649-A265-2A6EC1FC8322}" dt="2019-04-02T14:13:04.719" v="14" actId="20577"/>
      <pc:docMkLst>
        <pc:docMk/>
      </pc:docMkLst>
      <pc:sldChg chg="del">
        <pc:chgData name="Silvana Izquierdo" userId="46480b9d-78ec-4659-884d-35c5467fe41c" providerId="ADAL" clId="{85EA285D-3207-D649-A265-2A6EC1FC8322}" dt="2019-04-02T14:12:22.884" v="5" actId="2696"/>
        <pc:sldMkLst>
          <pc:docMk/>
          <pc:sldMk cId="1636290056" sldId="273"/>
        </pc:sldMkLst>
      </pc:sldChg>
      <pc:sldChg chg="del">
        <pc:chgData name="Silvana Izquierdo" userId="46480b9d-78ec-4659-884d-35c5467fe41c" providerId="ADAL" clId="{85EA285D-3207-D649-A265-2A6EC1FC8322}" dt="2019-04-02T14:12:22.909" v="7" actId="2696"/>
        <pc:sldMkLst>
          <pc:docMk/>
          <pc:sldMk cId="2884688587" sldId="274"/>
        </pc:sldMkLst>
      </pc:sldChg>
      <pc:sldChg chg="del">
        <pc:chgData name="Silvana Izquierdo" userId="46480b9d-78ec-4659-884d-35c5467fe41c" providerId="ADAL" clId="{85EA285D-3207-D649-A265-2A6EC1FC8322}" dt="2019-04-02T14:12:22.921" v="8" actId="2696"/>
        <pc:sldMkLst>
          <pc:docMk/>
          <pc:sldMk cId="2460608842" sldId="275"/>
        </pc:sldMkLst>
      </pc:sldChg>
      <pc:sldChg chg="del">
        <pc:chgData name="Silvana Izquierdo" userId="46480b9d-78ec-4659-884d-35c5467fe41c" providerId="ADAL" clId="{85EA285D-3207-D649-A265-2A6EC1FC8322}" dt="2019-04-02T14:12:22.898" v="6" actId="2696"/>
        <pc:sldMkLst>
          <pc:docMk/>
          <pc:sldMk cId="3583549447" sldId="283"/>
        </pc:sldMkLst>
      </pc:sldChg>
      <pc:sldChg chg="del">
        <pc:chgData name="Silvana Izquierdo" userId="46480b9d-78ec-4659-884d-35c5467fe41c" providerId="ADAL" clId="{85EA285D-3207-D649-A265-2A6EC1FC8322}" dt="2019-04-02T14:12:22.932" v="9" actId="2696"/>
        <pc:sldMkLst>
          <pc:docMk/>
          <pc:sldMk cId="273229984" sldId="285"/>
        </pc:sldMkLst>
      </pc:sldChg>
      <pc:sldChg chg="del">
        <pc:chgData name="Silvana Izquierdo" userId="46480b9d-78ec-4659-884d-35c5467fe41c" providerId="ADAL" clId="{85EA285D-3207-D649-A265-2A6EC1FC8322}" dt="2019-04-02T14:12:22.940" v="10" actId="2696"/>
        <pc:sldMkLst>
          <pc:docMk/>
          <pc:sldMk cId="1051792214" sldId="286"/>
        </pc:sldMkLst>
      </pc:sldChg>
      <pc:sldChg chg="del">
        <pc:chgData name="Silvana Izquierdo" userId="46480b9d-78ec-4659-884d-35c5467fe41c" providerId="ADAL" clId="{85EA285D-3207-D649-A265-2A6EC1FC8322}" dt="2019-04-02T14:12:22.950" v="11" actId="2696"/>
        <pc:sldMkLst>
          <pc:docMk/>
          <pc:sldMk cId="3407911990" sldId="287"/>
        </pc:sldMkLst>
      </pc:sldChg>
      <pc:sldChg chg="del">
        <pc:chgData name="Silvana Izquierdo" userId="46480b9d-78ec-4659-884d-35c5467fe41c" providerId="ADAL" clId="{85EA285D-3207-D649-A265-2A6EC1FC8322}" dt="2019-04-02T14:12:22.965" v="12" actId="2696"/>
        <pc:sldMkLst>
          <pc:docMk/>
          <pc:sldMk cId="1676016683" sldId="288"/>
        </pc:sldMkLst>
      </pc:sldChg>
      <pc:sldChg chg="modTransition modNotesTx">
        <pc:chgData name="Silvana Izquierdo" userId="46480b9d-78ec-4659-884d-35c5467fe41c" providerId="ADAL" clId="{85EA285D-3207-D649-A265-2A6EC1FC8322}" dt="2019-04-02T14:13:04.719" v="14" actId="20577"/>
        <pc:sldMkLst>
          <pc:docMk/>
          <pc:sldMk cId="4159577434" sldId="533"/>
        </pc:sldMkLst>
      </pc:sldChg>
      <pc:sldChg chg="del">
        <pc:chgData name="Silvana Izquierdo" userId="46480b9d-78ec-4659-884d-35c5467fe41c" providerId="ADAL" clId="{85EA285D-3207-D649-A265-2A6EC1FC8322}" dt="2019-04-02T14:12:24.690" v="13" actId="2696"/>
        <pc:sldMkLst>
          <pc:docMk/>
          <pc:sldMk cId="1696542371" sldId="727"/>
        </pc:sldMkLst>
      </pc:sldChg>
      <pc:sldChg chg="addSp add ord">
        <pc:chgData name="Silvana Izquierdo" userId="46480b9d-78ec-4659-884d-35c5467fe41c" providerId="ADAL" clId="{85EA285D-3207-D649-A265-2A6EC1FC8322}" dt="2019-04-02T14:12:14.696" v="4"/>
        <pc:sldMkLst>
          <pc:docMk/>
          <pc:sldMk cId="1242627876" sldId="728"/>
        </pc:sldMkLst>
        <pc:spChg chg="add">
          <ac:chgData name="Silvana Izquierdo" userId="46480b9d-78ec-4659-884d-35c5467fe41c" providerId="ADAL" clId="{85EA285D-3207-D649-A265-2A6EC1FC8322}" dt="2019-04-02T14:12:14.696" v="4"/>
          <ac:spMkLst>
            <pc:docMk/>
            <pc:sldMk cId="1242627876" sldId="728"/>
            <ac:spMk id="2" creationId="{99A7AB05-0620-1245-B2DA-3726E5D7D2A3}"/>
          </ac:spMkLst>
        </pc:spChg>
      </pc:sldChg>
    </pc:docChg>
  </pc:docChgLst>
  <pc:docChgLst>
    <pc:chgData name="Silvana Izquierdo" userId="46480b9d-78ec-4659-884d-35c5467fe41c" providerId="ADAL" clId="{C790D2DA-072C-5245-B744-794C89A9313C}"/>
    <pc:docChg chg="delSld modSld">
      <pc:chgData name="Silvana Izquierdo" userId="46480b9d-78ec-4659-884d-35c5467fe41c" providerId="ADAL" clId="{C790D2DA-072C-5245-B744-794C89A9313C}" dt="2019-03-29T21:16:14.995" v="1" actId="2696"/>
      <pc:docMkLst>
        <pc:docMk/>
      </pc:docMkLst>
      <pc:sldChg chg="modSp">
        <pc:chgData name="Silvana Izquierdo" userId="46480b9d-78ec-4659-884d-35c5467fe41c" providerId="ADAL" clId="{C790D2DA-072C-5245-B744-794C89A9313C}" dt="2019-03-29T21:15:47.794" v="0" actId="20577"/>
        <pc:sldMkLst>
          <pc:docMk/>
          <pc:sldMk cId="3297732296" sldId="719"/>
        </pc:sldMkLst>
        <pc:spChg chg="mod">
          <ac:chgData name="Silvana Izquierdo" userId="46480b9d-78ec-4659-884d-35c5467fe41c" providerId="ADAL" clId="{C790D2DA-072C-5245-B744-794C89A9313C}" dt="2019-03-29T21:15:47.794" v="0" actId="20577"/>
          <ac:spMkLst>
            <pc:docMk/>
            <pc:sldMk cId="3297732296" sldId="719"/>
            <ac:spMk id="10" creationId="{1D875B1B-B78A-9945-8A45-FC6EE1EC15ED}"/>
          </ac:spMkLst>
        </pc:spChg>
      </pc:sldChg>
    </pc:docChg>
  </pc:docChgLst>
  <pc:docChgLst>
    <pc:chgData name="Silvana Izquierdo" userId="46480b9d-78ec-4659-884d-35c5467fe41c" providerId="ADAL" clId="{B15547B3-5627-5D4F-86B9-854D14F78D1E}"/>
    <pc:docChg chg="undo custSel modSld">
      <pc:chgData name="Silvana Izquierdo" userId="46480b9d-78ec-4659-884d-35c5467fe41c" providerId="ADAL" clId="{B15547B3-5627-5D4F-86B9-854D14F78D1E}" dt="2019-03-29T18:06:30.209" v="33" actId="1076"/>
      <pc:docMkLst>
        <pc:docMk/>
      </pc:docMkLst>
      <pc:sldChg chg="addSp delSp modSp">
        <pc:chgData name="Silvana Izquierdo" userId="46480b9d-78ec-4659-884d-35c5467fe41c" providerId="ADAL" clId="{B15547B3-5627-5D4F-86B9-854D14F78D1E}" dt="2019-03-29T18:05:02.695" v="9" actId="1076"/>
        <pc:sldMkLst>
          <pc:docMk/>
          <pc:sldMk cId="3297732296" sldId="719"/>
        </pc:sldMkLst>
        <pc:spChg chg="add del">
          <ac:chgData name="Silvana Izquierdo" userId="46480b9d-78ec-4659-884d-35c5467fe41c" providerId="ADAL" clId="{B15547B3-5627-5D4F-86B9-854D14F78D1E}" dt="2019-03-29T18:04:49.528" v="4" actId="478"/>
          <ac:spMkLst>
            <pc:docMk/>
            <pc:sldMk cId="3297732296" sldId="719"/>
            <ac:spMk id="9" creationId="{CBEE1665-7C07-1345-882F-503B1BE034BE}"/>
          </ac:spMkLst>
        </pc:spChg>
        <pc:picChg chg="mod">
          <ac:chgData name="Silvana Izquierdo" userId="46480b9d-78ec-4659-884d-35c5467fe41c" providerId="ADAL" clId="{B15547B3-5627-5D4F-86B9-854D14F78D1E}" dt="2019-03-29T18:04:59.983" v="8" actId="14100"/>
          <ac:picMkLst>
            <pc:docMk/>
            <pc:sldMk cId="3297732296" sldId="719"/>
            <ac:picMk id="11" creationId="{61FE9190-7C34-374C-BC3C-4B331DF74C5C}"/>
          </ac:picMkLst>
        </pc:picChg>
        <pc:picChg chg="mod">
          <ac:chgData name="Silvana Izquierdo" userId="46480b9d-78ec-4659-884d-35c5467fe41c" providerId="ADAL" clId="{B15547B3-5627-5D4F-86B9-854D14F78D1E}" dt="2019-03-29T18:04:56.856" v="7" actId="14100"/>
          <ac:picMkLst>
            <pc:docMk/>
            <pc:sldMk cId="3297732296" sldId="719"/>
            <ac:picMk id="12" creationId="{095E1649-4D3E-6B47-955B-2F327B6C0FFC}"/>
          </ac:picMkLst>
        </pc:picChg>
        <pc:picChg chg="mod">
          <ac:chgData name="Silvana Izquierdo" userId="46480b9d-78ec-4659-884d-35c5467fe41c" providerId="ADAL" clId="{B15547B3-5627-5D4F-86B9-854D14F78D1E}" dt="2019-03-29T18:05:02.695" v="9" actId="1076"/>
          <ac:picMkLst>
            <pc:docMk/>
            <pc:sldMk cId="3297732296" sldId="719"/>
            <ac:picMk id="14" creationId="{404EF872-AD54-3446-8DF5-72417833502C}"/>
          </ac:picMkLst>
        </pc:picChg>
      </pc:sldChg>
      <pc:sldChg chg="delSp modSp">
        <pc:chgData name="Silvana Izquierdo" userId="46480b9d-78ec-4659-884d-35c5467fe41c" providerId="ADAL" clId="{B15547B3-5627-5D4F-86B9-854D14F78D1E}" dt="2019-03-29T18:06:30.209" v="33" actId="1076"/>
        <pc:sldMkLst>
          <pc:docMk/>
          <pc:sldMk cId="45111123" sldId="726"/>
        </pc:sldMkLst>
        <pc:spChg chg="mod">
          <ac:chgData name="Silvana Izquierdo" userId="46480b9d-78ec-4659-884d-35c5467fe41c" providerId="ADAL" clId="{B15547B3-5627-5D4F-86B9-854D14F78D1E}" dt="2019-03-29T18:06:26.825" v="32" actId="115"/>
          <ac:spMkLst>
            <pc:docMk/>
            <pc:sldMk cId="45111123" sldId="726"/>
            <ac:spMk id="24" creationId="{AA7C8DF6-6764-1243-9816-9614D3D2759D}"/>
          </ac:spMkLst>
        </pc:spChg>
        <pc:spChg chg="del">
          <ac:chgData name="Silvana Izquierdo" userId="46480b9d-78ec-4659-884d-35c5467fe41c" providerId="ADAL" clId="{B15547B3-5627-5D4F-86B9-854D14F78D1E}" dt="2019-03-29T18:06:10.614" v="26" actId="478"/>
          <ac:spMkLst>
            <pc:docMk/>
            <pc:sldMk cId="45111123" sldId="726"/>
            <ac:spMk id="27" creationId="{8731F753-38A7-654D-8964-F5DA27FB998D}"/>
          </ac:spMkLst>
        </pc:spChg>
        <pc:picChg chg="mod">
          <ac:chgData name="Silvana Izquierdo" userId="46480b9d-78ec-4659-884d-35c5467fe41c" providerId="ADAL" clId="{B15547B3-5627-5D4F-86B9-854D14F78D1E}" dt="2019-03-29T18:06:30.209" v="33" actId="1076"/>
          <ac:picMkLst>
            <pc:docMk/>
            <pc:sldMk cId="45111123" sldId="726"/>
            <ac:picMk id="26" creationId="{C9854A71-7251-BF45-80CA-98143AE9991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941" cy="461169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18783" y="0"/>
            <a:ext cx="2997941" cy="461169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r">
              <a:defRPr sz="1200"/>
            </a:lvl1pPr>
          </a:lstStyle>
          <a:p>
            <a:fld id="{6065057C-F634-3A44-8488-CFE63A026FDC}" type="datetimeFigureOut">
              <a:rPr lang="en-US" smtClean="0"/>
              <a:t>4/2/19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5"/>
            <a:ext cx="2997941" cy="461169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18783" y="8760605"/>
            <a:ext cx="2997941" cy="461169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r">
              <a:defRPr sz="1200"/>
            </a:lvl1pPr>
          </a:lstStyle>
          <a:p>
            <a:fld id="{F57CC0E8-80DC-1148-BD97-9A79A9919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91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941" cy="461169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8783" y="0"/>
            <a:ext cx="2997941" cy="461169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r">
              <a:defRPr sz="1200"/>
            </a:lvl1pPr>
          </a:lstStyle>
          <a:p>
            <a:fld id="{D58E37AE-987C-984B-AC70-6566E7C59D8E}" type="datetimeFigureOut">
              <a:rPr lang="en-US" smtClean="0"/>
              <a:t>4/2/19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92150"/>
            <a:ext cx="6148387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8" tIns="46264" rIns="92528" bIns="4626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1833" y="4381103"/>
            <a:ext cx="5534660" cy="4150519"/>
          </a:xfrm>
          <a:prstGeom prst="rect">
            <a:avLst/>
          </a:prstGeom>
        </p:spPr>
        <p:txBody>
          <a:bodyPr vert="horz" lIns="92528" tIns="46264" rIns="92528" bIns="4626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2997941" cy="461169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8783" y="8760605"/>
            <a:ext cx="2997941" cy="461169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r">
              <a:defRPr sz="1200"/>
            </a:lvl1pPr>
          </a:lstStyle>
          <a:p>
            <a:fld id="{A106E77A-D234-EB43-88F7-F531D124F9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5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692150"/>
            <a:ext cx="6148387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6E77A-D234-EB43-88F7-F531D124F9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76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692150"/>
            <a:ext cx="6148387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6E77A-D234-EB43-88F7-F531D124F96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85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692150"/>
            <a:ext cx="6148387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6E77A-D234-EB43-88F7-F531D124F9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1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692150"/>
            <a:ext cx="6148387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6E77A-D234-EB43-88F7-F531D124F96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1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692150"/>
            <a:ext cx="6148387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6E77A-D234-EB43-88F7-F531D124F96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02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692150"/>
            <a:ext cx="6148387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6E77A-D234-EB43-88F7-F531D124F96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87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692150"/>
            <a:ext cx="6148387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6E77A-D234-EB43-88F7-F531D124F96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42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692150"/>
            <a:ext cx="6148387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6E77A-D234-EB43-88F7-F531D124F96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082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692150"/>
            <a:ext cx="6148387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6E77A-D234-EB43-88F7-F531D124F96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96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692150"/>
            <a:ext cx="6148387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6E77A-D234-EB43-88F7-F531D124F96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4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rah Cannon Supergraphic_ 20150921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18" b="-3718"/>
          <a:stretch/>
        </p:blipFill>
        <p:spPr>
          <a:xfrm>
            <a:off x="0" y="-116793"/>
            <a:ext cx="12192000" cy="448559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581" y="4749853"/>
            <a:ext cx="10363200" cy="95789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9581" y="5415429"/>
            <a:ext cx="8534400" cy="839005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838201"/>
            <a:ext cx="3047999" cy="75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AE22-CA7A-0343-998E-A2737191F964}" type="datetimeFigureOut">
              <a:rPr lang="it-IT" smtClean="0"/>
              <a:t>02/04/19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20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7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95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51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43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38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93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42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54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6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6647"/>
            <a:ext cx="10972800" cy="49139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2800" b="1" cap="none" baseline="0">
                <a:latin typeface="+mj-lt"/>
              </a:defRPr>
            </a:lvl1pPr>
          </a:lstStyle>
          <a:p>
            <a:r>
              <a:rPr lang="en-US" dirty="0"/>
              <a:t>Click Here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5302"/>
            <a:ext cx="10972800" cy="4273651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  <a:lvl4pPr>
              <a:defRPr>
                <a:solidFill>
                  <a:srgbClr val="0E70C2"/>
                </a:solidFill>
              </a:defRPr>
            </a:lvl4pPr>
            <a:lvl5pPr>
              <a:defRPr>
                <a:solidFill>
                  <a:srgbClr val="0E70C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281" y="6710173"/>
            <a:ext cx="12192000" cy="168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32163" y="895045"/>
            <a:ext cx="1095023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6085099"/>
            <a:ext cx="2413000" cy="5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15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9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T COLOR_Sarah Cannon Supergraphic_ 20150921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2" r="10420" b="42960"/>
          <a:stretch/>
        </p:blipFill>
        <p:spPr>
          <a:xfrm>
            <a:off x="0" y="-1"/>
            <a:ext cx="12192000" cy="428625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721477"/>
            <a:ext cx="12192000" cy="168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3794002" y="6263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09581" y="1554480"/>
            <a:ext cx="10363200" cy="95789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09581" y="2176273"/>
            <a:ext cx="8534400" cy="839005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83480"/>
            <a:ext cx="4296997" cy="85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48272"/>
            <a:ext cx="12192000" cy="10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3" y="5975254"/>
            <a:ext cx="2596896" cy="53118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3606937" y="5934075"/>
            <a:ext cx="0" cy="62230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11600" y="5873750"/>
            <a:ext cx="5410200" cy="381000"/>
          </a:xfrm>
        </p:spPr>
        <p:txBody>
          <a:bodyPr/>
          <a:lstStyle>
            <a:lvl1pPr marL="0" indent="0">
              <a:buFontTx/>
              <a:buNone/>
              <a:defRPr sz="22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title goes here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911600" y="6251575"/>
            <a:ext cx="5418667" cy="304800"/>
          </a:xfrm>
        </p:spPr>
        <p:txBody>
          <a:bodyPr/>
          <a:lstStyle>
            <a:lvl1pPr marL="0" indent="0">
              <a:buFontTx/>
              <a:buNone/>
              <a:defRPr sz="12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Sub-title or Date</a:t>
            </a:r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3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0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s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48272"/>
            <a:ext cx="12192000" cy="10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3" y="5975254"/>
            <a:ext cx="2596896" cy="531183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3328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95401"/>
            <a:ext cx="10972800" cy="973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1"/>
            </a:lvl1pPr>
          </a:lstStyle>
          <a:p>
            <a:r>
              <a:rPr lang="en-US"/>
              <a:t>Thank you.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75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" y="5733288"/>
            <a:ext cx="12191999" cy="1014984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6748272"/>
            <a:ext cx="12192000" cy="10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95401"/>
            <a:ext cx="10972800" cy="973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you.</a:t>
            </a:r>
            <a:endParaRPr lang="en-CA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3" y="5975254"/>
            <a:ext cx="2596896" cy="531183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3606937" y="5934075"/>
            <a:ext cx="0" cy="62230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15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" y="5733288"/>
            <a:ext cx="12191999" cy="1014984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6748272"/>
            <a:ext cx="12192000" cy="10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869296" y="6500930"/>
            <a:ext cx="152038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chemeClr val="accent1"/>
                </a:solidFill>
              </a:rPr>
              <a:t>SIERRA ONCOLOGY 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396468" y="6549625"/>
            <a:ext cx="0" cy="100584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3652" y="6406811"/>
            <a:ext cx="4708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61AD35B-3423-BB45-AA24-0D2280D83A1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5733288"/>
            <a:ext cx="8088923" cy="100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/>
            </a:lvl1pPr>
          </a:lstStyle>
          <a:p>
            <a:r>
              <a:rPr lang="en-US"/>
              <a:t>Section Title Goes Here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464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119360" cy="97366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99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119360" cy="97366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382486"/>
            <a:ext cx="10972800" cy="4739543"/>
          </a:xfrm>
        </p:spPr>
        <p:txBody>
          <a:bodyPr/>
          <a:lstStyle>
            <a:lvl1pPr>
              <a:buClr>
                <a:srgbClr val="153E53"/>
              </a:buClr>
              <a:defRPr>
                <a:latin typeface="+mn-lt"/>
              </a:defRPr>
            </a:lvl1pPr>
            <a:lvl2pPr marL="363538" indent="-182563">
              <a:buClr>
                <a:srgbClr val="153E53"/>
              </a:buClr>
              <a:buFont typeface="Arial"/>
              <a:buChar char="•"/>
              <a:defRPr>
                <a:latin typeface="+mn-lt"/>
              </a:defRPr>
            </a:lvl2pPr>
            <a:lvl3pPr>
              <a:buClr>
                <a:srgbClr val="153E53"/>
              </a:buClr>
              <a:defRPr>
                <a:latin typeface="+mn-lt"/>
              </a:defRPr>
            </a:lvl3pPr>
            <a:lvl4pPr>
              <a:buClr>
                <a:srgbClr val="153E53"/>
              </a:buClr>
              <a:defRPr>
                <a:latin typeface="+mn-lt"/>
              </a:defRPr>
            </a:lvl4pPr>
            <a:lvl5pPr>
              <a:buClr>
                <a:srgbClr val="153E53"/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34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6721477"/>
            <a:ext cx="12192001" cy="168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"/>
            <a:ext cx="10119360" cy="973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38251"/>
            <a:ext cx="10972800" cy="4648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35020" y="950341"/>
            <a:ext cx="10991888" cy="0"/>
          </a:xfrm>
          <a:prstGeom prst="line">
            <a:avLst/>
          </a:prstGeom>
          <a:ln w="9525" cap="rnd" cmpd="sng">
            <a:solidFill>
              <a:schemeClr val="accent5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748272"/>
            <a:ext cx="12192000" cy="109728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8184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3" r:id="rId1"/>
    <p:sldLayoutId id="2147493464" r:id="rId2"/>
    <p:sldLayoutId id="2147493465" r:id="rId3"/>
    <p:sldLayoutId id="2147493466" r:id="rId4"/>
    <p:sldLayoutId id="2147493467" r:id="rId5"/>
    <p:sldLayoutId id="2147493468" r:id="rId6"/>
    <p:sldLayoutId id="2147493476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Calibri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Clr>
          <a:srgbClr val="153E53"/>
        </a:buClr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Calibri"/>
        </a:defRPr>
      </a:lvl1pPr>
      <a:lvl2pPr marL="363538" indent="-182563" algn="l" defTabSz="457200" rtl="0" eaLnBrk="1" latinLnBrk="0" hangingPunct="1">
        <a:spcBef>
          <a:spcPct val="20000"/>
        </a:spcBef>
        <a:buClr>
          <a:srgbClr val="153E53"/>
        </a:buClr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Calibri"/>
        </a:defRPr>
      </a:lvl2pPr>
      <a:lvl3pPr marL="533400" indent="-169863" algn="l" defTabSz="457200" rtl="0" eaLnBrk="1" latinLnBrk="0" hangingPunct="1">
        <a:spcBef>
          <a:spcPct val="20000"/>
        </a:spcBef>
        <a:buClr>
          <a:srgbClr val="153E53"/>
        </a:buClr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Calibri"/>
        </a:defRPr>
      </a:lvl3pPr>
      <a:lvl4pPr marL="714375" indent="-180975" algn="l" defTabSz="457200" rtl="0" eaLnBrk="1" latinLnBrk="0" hangingPunct="1">
        <a:spcBef>
          <a:spcPct val="20000"/>
        </a:spcBef>
        <a:buClr>
          <a:srgbClr val="153E53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Calibri"/>
        </a:defRPr>
      </a:lvl4pPr>
      <a:lvl5pPr marL="895350" indent="-180975" algn="l" defTabSz="457200" rtl="0" eaLnBrk="1" latinLnBrk="0" hangingPunct="1">
        <a:spcBef>
          <a:spcPct val="20000"/>
        </a:spcBef>
        <a:buClr>
          <a:srgbClr val="153E53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54701-E038-6A4D-926E-C69F0F27E507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4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8" r:id="rId1"/>
    <p:sldLayoutId id="2147493479" r:id="rId2"/>
    <p:sldLayoutId id="2147493480" r:id="rId3"/>
    <p:sldLayoutId id="2147493481" r:id="rId4"/>
    <p:sldLayoutId id="2147493482" r:id="rId5"/>
    <p:sldLayoutId id="2147493483" r:id="rId6"/>
    <p:sldLayoutId id="2147493484" r:id="rId7"/>
    <p:sldLayoutId id="2147493485" r:id="rId8"/>
    <p:sldLayoutId id="2147493486" r:id="rId9"/>
    <p:sldLayoutId id="2147493487" r:id="rId10"/>
    <p:sldLayoutId id="21474934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A7AB05-0620-1245-B2DA-3726E5D7D2A3}"/>
              </a:ext>
            </a:extLst>
          </p:cNvPr>
          <p:cNvSpPr txBox="1">
            <a:spLocks/>
          </p:cNvSpPr>
          <p:nvPr/>
        </p:nvSpPr>
        <p:spPr bwMode="auto">
          <a:xfrm>
            <a:off x="914400" y="2544640"/>
            <a:ext cx="1024568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Please note, these are the actual video-recorded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proceedings from the live CME event and may include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the use of trade names and other raw, unedited content.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627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2EF9-A2E9-3B41-91BB-5075E668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KEYNOTE-189: PFS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A626C-8422-7F4D-91D2-D1FCC51CFB72}"/>
              </a:ext>
            </a:extLst>
          </p:cNvPr>
          <p:cNvSpPr txBox="1"/>
          <p:nvPr/>
        </p:nvSpPr>
        <p:spPr>
          <a:xfrm>
            <a:off x="10668000" y="6381353"/>
            <a:ext cx="1433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Gandhi, NEJM 2018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76FA6E-979A-E149-B553-F9FBBA820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968040"/>
            <a:ext cx="8371908" cy="520416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A1B145-16AA-4341-9CD2-97E9D83B0622}"/>
              </a:ext>
            </a:extLst>
          </p:cNvPr>
          <p:cNvSpPr/>
          <p:nvPr/>
        </p:nvSpPr>
        <p:spPr>
          <a:xfrm>
            <a:off x="2514600" y="1038012"/>
            <a:ext cx="1981200" cy="421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2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2EF9-A2E9-3B41-91BB-5075E668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KEYNOTE-189: PFS According to PD-L1 TPS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A626C-8422-7F4D-91D2-D1FCC51CFB72}"/>
              </a:ext>
            </a:extLst>
          </p:cNvPr>
          <p:cNvSpPr txBox="1"/>
          <p:nvPr/>
        </p:nvSpPr>
        <p:spPr>
          <a:xfrm>
            <a:off x="10515600" y="6410923"/>
            <a:ext cx="1433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Gandhi, NEJM 2018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8A80CB-2058-DC43-B9BC-C7B252238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8" t="1449" r="1667" b="67246"/>
          <a:stretch/>
        </p:blipFill>
        <p:spPr>
          <a:xfrm>
            <a:off x="1036320" y="1042521"/>
            <a:ext cx="5259296" cy="2445775"/>
          </a:xfr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A305BA-A65A-C94E-8DA6-82C908663F04}"/>
              </a:ext>
            </a:extLst>
          </p:cNvPr>
          <p:cNvSpPr/>
          <p:nvPr/>
        </p:nvSpPr>
        <p:spPr>
          <a:xfrm>
            <a:off x="1036320" y="1042521"/>
            <a:ext cx="90584" cy="2717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49C976-F1F9-C64D-B1F8-90BCF62CA135}"/>
              </a:ext>
            </a:extLst>
          </p:cNvPr>
          <p:cNvGrpSpPr/>
          <p:nvPr/>
        </p:nvGrpSpPr>
        <p:grpSpPr>
          <a:xfrm>
            <a:off x="1036320" y="3593484"/>
            <a:ext cx="5253887" cy="2536359"/>
            <a:chOff x="1036321" y="3810000"/>
            <a:chExt cx="4419600" cy="2133600"/>
          </a:xfrm>
        </p:grpSpPr>
        <p:pic>
          <p:nvPicPr>
            <p:cNvPr id="9" name="Content Placeholder 7">
              <a:extLst>
                <a:ext uri="{FF2B5EF4-FFF2-40B4-BE49-F238E27FC236}">
                  <a16:creationId xmlns:a16="http://schemas.microsoft.com/office/drawing/2014/main" id="{3E6A0BBF-C835-7C42-921E-A3F40F7E4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7" t="67070" r="1667" b="466"/>
            <a:stretch/>
          </p:blipFill>
          <p:spPr>
            <a:xfrm>
              <a:off x="1036321" y="3810000"/>
              <a:ext cx="4419600" cy="2133600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D433533-2992-424D-A889-DBF70CCDADD0}"/>
                </a:ext>
              </a:extLst>
            </p:cNvPr>
            <p:cNvSpPr/>
            <p:nvPr/>
          </p:nvSpPr>
          <p:spPr>
            <a:xfrm>
              <a:off x="1036321" y="3864441"/>
              <a:ext cx="76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620FAC2-2D23-994D-8119-ABAFC1CABE90}"/>
              </a:ext>
            </a:extLst>
          </p:cNvPr>
          <p:cNvGrpSpPr/>
          <p:nvPr/>
        </p:nvGrpSpPr>
        <p:grpSpPr>
          <a:xfrm>
            <a:off x="6689432" y="2447997"/>
            <a:ext cx="5253887" cy="2536359"/>
            <a:chOff x="6705600" y="3026241"/>
            <a:chExt cx="4419600" cy="2133600"/>
          </a:xfrm>
        </p:grpSpPr>
        <p:pic>
          <p:nvPicPr>
            <p:cNvPr id="7" name="Content Placeholder 7">
              <a:extLst>
                <a:ext uri="{FF2B5EF4-FFF2-40B4-BE49-F238E27FC236}">
                  <a16:creationId xmlns:a16="http://schemas.microsoft.com/office/drawing/2014/main" id="{783C3710-EA99-F34F-B5AF-FBA451EE5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7" t="34364" r="1667" b="33172"/>
            <a:stretch/>
          </p:blipFill>
          <p:spPr>
            <a:xfrm>
              <a:off x="6705600" y="3026241"/>
              <a:ext cx="4419600" cy="2133600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249413-D312-D543-8FD1-528AF3A27131}"/>
                </a:ext>
              </a:extLst>
            </p:cNvPr>
            <p:cNvSpPr/>
            <p:nvPr/>
          </p:nvSpPr>
          <p:spPr>
            <a:xfrm>
              <a:off x="6711215" y="3026241"/>
              <a:ext cx="76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0692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2EF9-A2E9-3B41-91BB-5075E668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KEYNOTE-407: OS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A626C-8422-7F4D-91D2-D1FCC51CFB72}"/>
              </a:ext>
            </a:extLst>
          </p:cNvPr>
          <p:cNvSpPr txBox="1"/>
          <p:nvPr/>
        </p:nvSpPr>
        <p:spPr>
          <a:xfrm>
            <a:off x="10515600" y="6381353"/>
            <a:ext cx="1516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Paz-Ares, NEJM 2018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E94AA8-524E-5148-8AF9-FFC89699B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219200"/>
            <a:ext cx="8842066" cy="46482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AB3A4A-8F27-AC47-BBA7-2851E83067F5}"/>
              </a:ext>
            </a:extLst>
          </p:cNvPr>
          <p:cNvSpPr/>
          <p:nvPr/>
        </p:nvSpPr>
        <p:spPr>
          <a:xfrm>
            <a:off x="1905000" y="1371601"/>
            <a:ext cx="185928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7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2EF9-A2E9-3B41-91BB-5075E668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KEYNOTE-407: OS Subgroup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A626C-8422-7F4D-91D2-D1FCC51CFB72}"/>
              </a:ext>
            </a:extLst>
          </p:cNvPr>
          <p:cNvSpPr txBox="1"/>
          <p:nvPr/>
        </p:nvSpPr>
        <p:spPr>
          <a:xfrm>
            <a:off x="10647879" y="6381353"/>
            <a:ext cx="1516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Paz-Ares, NEJM 2018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778BAE-19E7-0E44-8A39-8C397B130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5600" y="1002159"/>
            <a:ext cx="7503749" cy="5379194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8192E3-D8B6-4942-BE44-FAFA8D44AFDC}"/>
              </a:ext>
            </a:extLst>
          </p:cNvPr>
          <p:cNvSpPr/>
          <p:nvPr/>
        </p:nvSpPr>
        <p:spPr>
          <a:xfrm>
            <a:off x="2952048" y="1066800"/>
            <a:ext cx="2534352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2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2EF9-A2E9-3B41-91BB-5075E668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KEYNOTE-407: PFS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A626C-8422-7F4D-91D2-D1FCC51CFB72}"/>
              </a:ext>
            </a:extLst>
          </p:cNvPr>
          <p:cNvSpPr txBox="1"/>
          <p:nvPr/>
        </p:nvSpPr>
        <p:spPr>
          <a:xfrm>
            <a:off x="10661527" y="6381353"/>
            <a:ext cx="1516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Paz-Ares, NEJM 2018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F7A887-6399-504A-A36E-CB278AD92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400" y="1006300"/>
            <a:ext cx="9378783" cy="484539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48506E-4EEE-6F4E-8A24-AA5039817D05}"/>
              </a:ext>
            </a:extLst>
          </p:cNvPr>
          <p:cNvSpPr/>
          <p:nvPr/>
        </p:nvSpPr>
        <p:spPr>
          <a:xfrm>
            <a:off x="1828800" y="1154961"/>
            <a:ext cx="1981200" cy="216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9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2EF9-A2E9-3B41-91BB-5075E668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IMpower150: PFS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A626C-8422-7F4D-91D2-D1FCC51CFB72}"/>
              </a:ext>
            </a:extLst>
          </p:cNvPr>
          <p:cNvSpPr txBox="1"/>
          <p:nvPr/>
        </p:nvSpPr>
        <p:spPr>
          <a:xfrm>
            <a:off x="10591800" y="6381353"/>
            <a:ext cx="1486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Socinski</a:t>
            </a:r>
            <a:r>
              <a:rPr lang="en-US" sz="1200" b="1" dirty="0"/>
              <a:t>, NEJM 2018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32A2B5-A192-144C-A262-AA27DCB33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7068" y="1371600"/>
            <a:ext cx="10595332" cy="441959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837A5F-74FC-BF4B-B4D8-20F670033938}"/>
              </a:ext>
            </a:extLst>
          </p:cNvPr>
          <p:cNvSpPr/>
          <p:nvPr/>
        </p:nvSpPr>
        <p:spPr>
          <a:xfrm>
            <a:off x="1143000" y="1447800"/>
            <a:ext cx="3886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C30C06-BB9E-BC4D-884B-DFE9444590E0}"/>
              </a:ext>
            </a:extLst>
          </p:cNvPr>
          <p:cNvSpPr/>
          <p:nvPr/>
        </p:nvSpPr>
        <p:spPr>
          <a:xfrm>
            <a:off x="1028700" y="5682733"/>
            <a:ext cx="8001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A =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atezolizumab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; B = bevacizumab; C = carboplatin; P = paclitaxel</a:t>
            </a:r>
            <a:endParaRPr lang="en-US" sz="150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8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2EF9-A2E9-3B41-91BB-5075E668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12" y="457200"/>
            <a:ext cx="10972800" cy="491393"/>
          </a:xfrm>
        </p:spPr>
        <p:txBody>
          <a:bodyPr/>
          <a:lstStyle/>
          <a:p>
            <a:r>
              <a:rPr lang="en-US" dirty="0"/>
              <a:t>IMpower150: Targetable Mutation Status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A626C-8422-7F4D-91D2-D1FCC51CFB72}"/>
              </a:ext>
            </a:extLst>
          </p:cNvPr>
          <p:cNvSpPr txBox="1"/>
          <p:nvPr/>
        </p:nvSpPr>
        <p:spPr>
          <a:xfrm>
            <a:off x="10439400" y="6381353"/>
            <a:ext cx="1486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Socinski</a:t>
            </a:r>
            <a:r>
              <a:rPr lang="en-US" sz="1200" b="1" dirty="0"/>
              <a:t>, NEJM 2018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A599A8A-73EE-A342-8D99-085027B8C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28" t="74756" r="5836" b="2579"/>
          <a:stretch/>
        </p:blipFill>
        <p:spPr>
          <a:xfrm>
            <a:off x="1010508" y="1828800"/>
            <a:ext cx="10161808" cy="293563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30C08C-CA75-DC44-9951-53D467F9775B}"/>
              </a:ext>
            </a:extLst>
          </p:cNvPr>
          <p:cNvSpPr/>
          <p:nvPr/>
        </p:nvSpPr>
        <p:spPr>
          <a:xfrm>
            <a:off x="3995928" y="1905000"/>
            <a:ext cx="381000" cy="254000"/>
          </a:xfrm>
          <a:prstGeom prst="rect">
            <a:avLst/>
          </a:prstGeom>
          <a:solidFill>
            <a:srgbClr val="FFFB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C60B09-98D9-0443-89EC-EA070E9BF65B}"/>
              </a:ext>
            </a:extLst>
          </p:cNvPr>
          <p:cNvSpPr/>
          <p:nvPr/>
        </p:nvSpPr>
        <p:spPr>
          <a:xfrm>
            <a:off x="4919472" y="2895600"/>
            <a:ext cx="381000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F6B54E-1727-A640-81F6-F5ABF5DD3393}"/>
              </a:ext>
            </a:extLst>
          </p:cNvPr>
          <p:cNvSpPr/>
          <p:nvPr/>
        </p:nvSpPr>
        <p:spPr>
          <a:xfrm>
            <a:off x="3986784" y="3858768"/>
            <a:ext cx="381000" cy="254000"/>
          </a:xfrm>
          <a:prstGeom prst="rect">
            <a:avLst/>
          </a:prstGeom>
          <a:solidFill>
            <a:srgbClr val="FFFB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2EF9-A2E9-3B41-91BB-5075E668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IMpower150: PFS Subgroup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A626C-8422-7F4D-91D2-D1FCC51CFB72}"/>
              </a:ext>
            </a:extLst>
          </p:cNvPr>
          <p:cNvSpPr txBox="1"/>
          <p:nvPr/>
        </p:nvSpPr>
        <p:spPr>
          <a:xfrm>
            <a:off x="10591800" y="6381353"/>
            <a:ext cx="1486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Socinski</a:t>
            </a:r>
            <a:r>
              <a:rPr lang="en-US" sz="1200" b="1" dirty="0"/>
              <a:t>, NEJM 2018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B690CB-A5F7-CF44-90AD-1A2E64747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1215983"/>
            <a:ext cx="9849293" cy="4426034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CB1E39-E8DE-5449-AB5F-95F59D381144}"/>
              </a:ext>
            </a:extLst>
          </p:cNvPr>
          <p:cNvSpPr/>
          <p:nvPr/>
        </p:nvSpPr>
        <p:spPr>
          <a:xfrm>
            <a:off x="1371600" y="1295400"/>
            <a:ext cx="4953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67A8E-1753-F444-BC34-D6DC6E87E6CD}"/>
              </a:ext>
            </a:extLst>
          </p:cNvPr>
          <p:cNvSpPr txBox="1"/>
          <p:nvPr/>
        </p:nvSpPr>
        <p:spPr>
          <a:xfrm>
            <a:off x="1937004" y="2724912"/>
            <a:ext cx="1905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606468"/>
                </a:solidFill>
              </a:rPr>
              <a:t>genetic alterations</a:t>
            </a:r>
          </a:p>
        </p:txBody>
      </p:sp>
    </p:spTree>
    <p:extLst>
      <p:ext uri="{BB962C8B-B14F-4D97-AF65-F5344CB8AC3E}">
        <p14:creationId xmlns:p14="http://schemas.microsoft.com/office/powerpoint/2010/main" val="23304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2EF9-A2E9-3B41-91BB-5075E668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IMpower150: OS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A626C-8422-7F4D-91D2-D1FCC51CFB72}"/>
              </a:ext>
            </a:extLst>
          </p:cNvPr>
          <p:cNvSpPr txBox="1"/>
          <p:nvPr/>
        </p:nvSpPr>
        <p:spPr>
          <a:xfrm>
            <a:off x="10515600" y="6375666"/>
            <a:ext cx="1486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Socinski</a:t>
            </a:r>
            <a:r>
              <a:rPr lang="en-US" sz="1200" b="1" dirty="0"/>
              <a:t>, NEJM 2018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874972-DBAF-0149-B903-7679D50D7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295400"/>
            <a:ext cx="9336519" cy="4762623"/>
          </a:xfrm>
        </p:spPr>
      </p:pic>
    </p:spTree>
    <p:extLst>
      <p:ext uri="{BB962C8B-B14F-4D97-AF65-F5344CB8AC3E}">
        <p14:creationId xmlns:p14="http://schemas.microsoft.com/office/powerpoint/2010/main" val="256743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368545"/>
          </a:xfrm>
        </p:spPr>
        <p:txBody>
          <a:bodyPr>
            <a:noAutofit/>
          </a:bodyPr>
          <a:lstStyle/>
          <a:p>
            <a:r>
              <a:rPr lang="en-US" dirty="0"/>
              <a:t>IMpower130: OS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209" t="31688" r="11567" b="11951"/>
          <a:stretch/>
        </p:blipFill>
        <p:spPr>
          <a:xfrm>
            <a:off x="2453712" y="1219200"/>
            <a:ext cx="7845285" cy="47080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90215" y="6400800"/>
            <a:ext cx="1601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>
                <a:solidFill>
                  <a:schemeClr val="accent4"/>
                </a:solidFill>
              </a:rPr>
              <a:t>Cappuzzo</a:t>
            </a:r>
            <a:r>
              <a:rPr lang="fr-FR" sz="1200" b="1" dirty="0">
                <a:solidFill>
                  <a:schemeClr val="accent4"/>
                </a:solidFill>
              </a:rPr>
              <a:t>, ESMO 2018</a:t>
            </a:r>
            <a:endParaRPr lang="en-US" sz="2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2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32" y="4310761"/>
            <a:ext cx="10407068" cy="718419"/>
          </a:xfrm>
        </p:spPr>
        <p:txBody>
          <a:bodyPr/>
          <a:lstStyle/>
          <a:p>
            <a:r>
              <a:rPr lang="en-US" sz="2200" dirty="0"/>
              <a:t>Current Application of Immune Checkpoint Inhibitors in the Treatment of Metastatic NSCLC; Role for Patients with Actionable Tumor Mutations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32" y="5280382"/>
            <a:ext cx="6400800" cy="6292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David R Spigel, MD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Chief Scientific Officer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Program Director, Lung Cancer Research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Sarah Cannon Research Institute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Nashville, TN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E572B-DDB7-3640-AE67-2E0B0D3CD22E}"/>
              </a:ext>
            </a:extLst>
          </p:cNvPr>
          <p:cNvSpPr txBox="1"/>
          <p:nvPr/>
        </p:nvSpPr>
        <p:spPr>
          <a:xfrm>
            <a:off x="6139544" y="33092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F1E604-DF07-5E4E-8CF3-D8F2622A2A13}"/>
              </a:ext>
            </a:extLst>
          </p:cNvPr>
          <p:cNvSpPr txBox="1"/>
          <p:nvPr/>
        </p:nvSpPr>
        <p:spPr>
          <a:xfrm>
            <a:off x="6096001" y="1948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0472"/>
            <a:ext cx="8229600" cy="368545"/>
          </a:xfrm>
        </p:spPr>
        <p:txBody>
          <a:bodyPr>
            <a:normAutofit fontScale="90000"/>
          </a:bodyPr>
          <a:lstStyle/>
          <a:p>
            <a:r>
              <a:rPr lang="en-US" dirty="0"/>
              <a:t>IMpower131: Primary PFS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231" t="15018" r="5323" b="15411"/>
          <a:stretch/>
        </p:blipFill>
        <p:spPr>
          <a:xfrm>
            <a:off x="1752600" y="1447800"/>
            <a:ext cx="9296965" cy="4209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95847" y="6400800"/>
            <a:ext cx="1459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chemeClr val="accent4"/>
                </a:solidFill>
                <a:latin typeface="Arial" charset="0"/>
              </a:rPr>
              <a:t>Jotte</a:t>
            </a:r>
            <a:r>
              <a:rPr lang="en-US" sz="1200" b="1" dirty="0">
                <a:solidFill>
                  <a:schemeClr val="accent4"/>
                </a:solidFill>
                <a:latin typeface="Arial" charset="0"/>
              </a:rPr>
              <a:t>, ASCO 2018</a:t>
            </a:r>
            <a:endParaRPr lang="en-US" sz="12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2EF9-A2E9-3B41-91BB-5075E668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12" y="457200"/>
            <a:ext cx="10972800" cy="491393"/>
          </a:xfrm>
        </p:spPr>
        <p:txBody>
          <a:bodyPr>
            <a:normAutofit fontScale="90000"/>
          </a:bodyPr>
          <a:lstStyle/>
          <a:p>
            <a:r>
              <a:rPr lang="en-US" dirty="0"/>
              <a:t>Lack of Benefit with Checkpoint Inhibition in Patients with EGFR Mutations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30C08C-CA75-DC44-9951-53D467F9775B}"/>
              </a:ext>
            </a:extLst>
          </p:cNvPr>
          <p:cNvSpPr/>
          <p:nvPr/>
        </p:nvSpPr>
        <p:spPr>
          <a:xfrm>
            <a:off x="3995928" y="1905000"/>
            <a:ext cx="381000" cy="254000"/>
          </a:xfrm>
          <a:prstGeom prst="rect">
            <a:avLst/>
          </a:prstGeom>
          <a:solidFill>
            <a:srgbClr val="FFFB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C60B09-98D9-0443-89EC-EA070E9BF65B}"/>
              </a:ext>
            </a:extLst>
          </p:cNvPr>
          <p:cNvSpPr/>
          <p:nvPr/>
        </p:nvSpPr>
        <p:spPr>
          <a:xfrm>
            <a:off x="4919472" y="2895600"/>
            <a:ext cx="381000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F6B54E-1727-A640-81F6-F5ABF5DD3393}"/>
              </a:ext>
            </a:extLst>
          </p:cNvPr>
          <p:cNvSpPr/>
          <p:nvPr/>
        </p:nvSpPr>
        <p:spPr>
          <a:xfrm>
            <a:off x="3986784" y="3858768"/>
            <a:ext cx="381000" cy="254000"/>
          </a:xfrm>
          <a:prstGeom prst="rect">
            <a:avLst/>
          </a:prstGeom>
          <a:solidFill>
            <a:srgbClr val="FFFB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D875B1B-B78A-9945-8A45-FC6EE1EC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8687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CheckMate</a:t>
            </a:r>
            <a:r>
              <a:rPr lang="en-US" sz="2400" dirty="0"/>
              <a:t> 057 – N=82 (14%)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dirty="0"/>
              <a:t>KEYNOTE-010 – N=86 (8.3%)</a:t>
            </a:r>
          </a:p>
          <a:p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400" dirty="0"/>
              <a:t>OAK </a:t>
            </a:r>
            <a:r>
              <a:rPr lang="en-US" dirty="0"/>
              <a:t>– </a:t>
            </a:r>
            <a:r>
              <a:rPr lang="en-US" sz="2400" dirty="0"/>
              <a:t>N=85 (10%)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FE9190-7C34-374C-BC3C-4B331DF74C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05"/>
          <a:stretch/>
        </p:blipFill>
        <p:spPr>
          <a:xfrm>
            <a:off x="2791634" y="1747625"/>
            <a:ext cx="9240280" cy="14851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5E1649-4D3E-6B47-955B-2F327B6C0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400" y="3449856"/>
            <a:ext cx="5928976" cy="10459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4EF872-AD54-3446-8DF5-724178335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172" y="4930528"/>
            <a:ext cx="8660742" cy="14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3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2EF9-A2E9-3B41-91BB-5075E668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12" y="457200"/>
            <a:ext cx="10972800" cy="491393"/>
          </a:xfrm>
        </p:spPr>
        <p:txBody>
          <a:bodyPr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dirty="0" err="1"/>
              <a:t>CheckMate</a:t>
            </a:r>
            <a:r>
              <a:rPr lang="en-US" dirty="0"/>
              <a:t> 012: </a:t>
            </a:r>
            <a:r>
              <a:rPr lang="en-US" dirty="0" err="1"/>
              <a:t>Nivo</a:t>
            </a:r>
            <a:r>
              <a:rPr lang="en-US" dirty="0"/>
              <a:t> + </a:t>
            </a:r>
            <a:r>
              <a:rPr lang="en-US" dirty="0" err="1"/>
              <a:t>Ipi</a:t>
            </a:r>
            <a:r>
              <a:rPr lang="en-US" dirty="0"/>
              <a:t> in EGFR mutation-positive disease</a:t>
            </a:r>
            <a:br>
              <a:rPr lang="en-US" altLang="en-US" dirty="0">
                <a:sym typeface="Gill Sans"/>
              </a:rPr>
            </a:br>
            <a:endParaRPr lang="en-US" altLang="en-US" dirty="0">
              <a:sym typeface="Gill Sans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A7C8DF6-6764-1243-9816-9614D3D27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077" y="2448198"/>
            <a:ext cx="4431323" cy="1830725"/>
          </a:xfrm>
        </p:spPr>
        <p:txBody>
          <a:bodyPr/>
          <a:lstStyle/>
          <a:p>
            <a:r>
              <a:rPr lang="en-US" dirty="0"/>
              <a:t>ORR 50% (4/8)</a:t>
            </a:r>
          </a:p>
          <a:p>
            <a:r>
              <a:rPr lang="en-US" dirty="0"/>
              <a:t>7/8 PD-L1 ≥ 1% </a:t>
            </a:r>
          </a:p>
          <a:p>
            <a:r>
              <a:rPr lang="en-US" dirty="0"/>
              <a:t>3/8 PD-L1 ≥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C4A142-3CCA-8B4E-B519-7085BCB5B467}"/>
              </a:ext>
            </a:extLst>
          </p:cNvPr>
          <p:cNvSpPr txBox="1"/>
          <p:nvPr/>
        </p:nvSpPr>
        <p:spPr>
          <a:xfrm>
            <a:off x="8229600" y="6239407"/>
            <a:ext cx="379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Hellmann M et al Lancet </a:t>
            </a:r>
            <a:r>
              <a:rPr lang="en-US" sz="1400" dirty="0" err="1"/>
              <a:t>Oncol</a:t>
            </a:r>
            <a:r>
              <a:rPr lang="en-US" sz="1400" dirty="0"/>
              <a:t> 2017; 18:31-41.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9854A71-7251-BF45-80CA-98143AE99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359766"/>
            <a:ext cx="6843162" cy="487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EEA30-4FDF-0E4D-B4F1-58358E24A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7A9C5-0C99-9C4A-9776-CF8E47262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35302"/>
            <a:ext cx="11125200" cy="4273651"/>
          </a:xfrm>
        </p:spPr>
        <p:txBody>
          <a:bodyPr>
            <a:normAutofit/>
          </a:bodyPr>
          <a:lstStyle/>
          <a:p>
            <a:pPr>
              <a:spcBef>
                <a:spcPts val="1776"/>
              </a:spcBef>
            </a:pPr>
            <a:r>
              <a:rPr lang="en-US" sz="2600" dirty="0"/>
              <a:t>Multiple RP3 Studies have confirmed IO benefit in 1st-Line NSCLC</a:t>
            </a:r>
          </a:p>
          <a:p>
            <a:pPr>
              <a:spcBef>
                <a:spcPts val="1776"/>
              </a:spcBef>
            </a:pPr>
            <a:r>
              <a:rPr lang="en-US" sz="2600" dirty="0"/>
              <a:t>PD-L1 Testing currently is only used to help guide monotherapy Pembrolizumab use</a:t>
            </a:r>
          </a:p>
          <a:p>
            <a:pPr>
              <a:spcBef>
                <a:spcPts val="1776"/>
              </a:spcBef>
            </a:pPr>
            <a:r>
              <a:rPr lang="en-US" sz="2600" dirty="0"/>
              <a:t>The role of IO in patients with oncogenic driver NSCLC continues to be studied</a:t>
            </a:r>
          </a:p>
        </p:txBody>
      </p:sp>
    </p:spTree>
    <p:extLst>
      <p:ext uri="{BB962C8B-B14F-4D97-AF65-F5344CB8AC3E}">
        <p14:creationId xmlns:p14="http://schemas.microsoft.com/office/powerpoint/2010/main" val="426030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00428-9E51-7A41-9672-B01F928F4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97E48-2853-0A46-A9DA-8CAC18F58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098650"/>
            <a:ext cx="8686800" cy="499735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Leadership</a:t>
            </a:r>
          </a:p>
          <a:p>
            <a:pPr lvl="1"/>
            <a:r>
              <a:rPr lang="en-US" sz="1800" dirty="0"/>
              <a:t>Centennial Medical Center (BOT)</a:t>
            </a:r>
          </a:p>
          <a:p>
            <a:r>
              <a:rPr lang="en-US" sz="1800" dirty="0"/>
              <a:t>Consulting or Advisory Role (payments to institution)</a:t>
            </a:r>
          </a:p>
          <a:p>
            <a:pPr lvl="1"/>
            <a:r>
              <a:rPr lang="en-US" sz="1800" dirty="0"/>
              <a:t>Genentech/Roche, Novartis, Celgene, Bristol-Myers Squibb, Astra-Zeneca, Pfizer, Boehringer Ingelheim, AbbVie, Foundation Medicine, GlaxoSmithKline, Lilly, Merck, Moderna Therapeutics, Nektar, Takeda, Amgen, TRM Oncology, Precision Oncology, Evelo, Illumina, PharmaMar</a:t>
            </a:r>
          </a:p>
          <a:p>
            <a:r>
              <a:rPr lang="en-US" sz="1800" dirty="0"/>
              <a:t>Research Funding (payments to institution)</a:t>
            </a:r>
          </a:p>
          <a:p>
            <a:pPr lvl="1"/>
            <a:r>
              <a:rPr lang="en-US" sz="1800" dirty="0"/>
              <a:t>Genentech/Roche, Novartis, Celgene, Bristol-Myers Squibb, Astra-Zeneca, Pfizer, Boehringer Ingelheim, AbbVie, Foundation Medicine, GlaxoSmithKline, Lilly, University of Texas-Southwestern, G1 Therapeutics, Neon Therapeutics, Takeda, Nektar, Celldex, Clovis Oncology, Daiichi Sankyo, EMD Serono, Acerta Pharma, </a:t>
            </a:r>
            <a:r>
              <a:rPr lang="en-US" sz="1800" dirty="0" err="1"/>
              <a:t>OncoGenex</a:t>
            </a:r>
            <a:r>
              <a:rPr lang="en-US" sz="1800" dirty="0"/>
              <a:t>, Astellas Pharma, GRAIL, Transgene, Aeglea Biotherapeutics, Tesaro, Ipsen, ARMO Biosciences (Lilly), Amgen, Millennium </a:t>
            </a:r>
          </a:p>
          <a:p>
            <a:r>
              <a:rPr lang="en-US" sz="1800" dirty="0"/>
              <a:t>Travel, Accommodations, Expenses</a:t>
            </a:r>
          </a:p>
          <a:p>
            <a:pPr lvl="1"/>
            <a:r>
              <a:rPr lang="en-US" sz="1800" dirty="0"/>
              <a:t>AstraZeneca, Boehringer Ingelheim, Celgene, Lilly, EMD Serono, Bristol-Myers Squibb, Genentech, Genzyme, Intuitive Surgical, Merck, Pfizer, Purdue Pharma, Spectrum Pharmaceuticals, Sysmex</a:t>
            </a:r>
          </a:p>
        </p:txBody>
      </p:sp>
    </p:spTree>
    <p:extLst>
      <p:ext uri="{BB962C8B-B14F-4D97-AF65-F5344CB8AC3E}">
        <p14:creationId xmlns:p14="http://schemas.microsoft.com/office/powerpoint/2010/main" val="257281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2EF9-A2E9-3B41-91BB-5075E668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KEYNOTE-024: Progression-Free Survival (PFS)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A626C-8422-7F4D-91D2-D1FCC51CFB72}"/>
              </a:ext>
            </a:extLst>
          </p:cNvPr>
          <p:cNvSpPr txBox="1"/>
          <p:nvPr/>
        </p:nvSpPr>
        <p:spPr>
          <a:xfrm>
            <a:off x="10744200" y="6381353"/>
            <a:ext cx="1270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Reck</a:t>
            </a:r>
            <a:r>
              <a:rPr lang="en-US" sz="1200" b="1" dirty="0"/>
              <a:t>, NEJM 2016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E54D2C-611C-3048-9D00-7158588AC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968040"/>
            <a:ext cx="8237291" cy="519942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725F71-2570-6746-9547-13D09B5C70A3}"/>
              </a:ext>
            </a:extLst>
          </p:cNvPr>
          <p:cNvSpPr/>
          <p:nvPr/>
        </p:nvSpPr>
        <p:spPr>
          <a:xfrm>
            <a:off x="2819400" y="10668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2EF9-A2E9-3B41-91BB-5075E668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KEYNOTE-024: PFS Subgroup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A626C-8422-7F4D-91D2-D1FCC51CFB72}"/>
              </a:ext>
            </a:extLst>
          </p:cNvPr>
          <p:cNvSpPr txBox="1"/>
          <p:nvPr/>
        </p:nvSpPr>
        <p:spPr>
          <a:xfrm>
            <a:off x="10744200" y="6381353"/>
            <a:ext cx="1270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Reck</a:t>
            </a:r>
            <a:r>
              <a:rPr lang="en-US" sz="1200" b="1" dirty="0"/>
              <a:t>, NEJM 2016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BCF64B-D8AF-8142-8ABC-3C341DAC2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968040"/>
            <a:ext cx="6629400" cy="5639703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17F192-8EF1-0F49-99E2-253ACE5C281D}"/>
              </a:ext>
            </a:extLst>
          </p:cNvPr>
          <p:cNvSpPr/>
          <p:nvPr/>
        </p:nvSpPr>
        <p:spPr>
          <a:xfrm>
            <a:off x="3505200" y="10668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2EF9-A2E9-3B41-91BB-5075E668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KEYNOTE-024: Overall Survival (OS)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A626C-8422-7F4D-91D2-D1FCC51CFB72}"/>
              </a:ext>
            </a:extLst>
          </p:cNvPr>
          <p:cNvSpPr txBox="1"/>
          <p:nvPr/>
        </p:nvSpPr>
        <p:spPr>
          <a:xfrm>
            <a:off x="10820400" y="6381353"/>
            <a:ext cx="1270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Reck</a:t>
            </a:r>
            <a:r>
              <a:rPr lang="en-US" sz="1200" b="1" dirty="0"/>
              <a:t>, NEJM 2016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83ED82-D2EC-764A-A36E-DE381B045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985798"/>
            <a:ext cx="6442284" cy="5543153"/>
          </a:xfrm>
        </p:spPr>
      </p:pic>
    </p:spTree>
    <p:extLst>
      <p:ext uri="{BB962C8B-B14F-4D97-AF65-F5344CB8AC3E}">
        <p14:creationId xmlns:p14="http://schemas.microsoft.com/office/powerpoint/2010/main" val="155840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2EF9-A2E9-3B41-91BB-5075E668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KEYNOTE-189: OS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A626C-8422-7F4D-91D2-D1FCC51CFB72}"/>
              </a:ext>
            </a:extLst>
          </p:cNvPr>
          <p:cNvSpPr txBox="1"/>
          <p:nvPr/>
        </p:nvSpPr>
        <p:spPr>
          <a:xfrm>
            <a:off x="10668746" y="6381353"/>
            <a:ext cx="1433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Gandhi, NEJM 2018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2D8AD50-14A4-6A49-BC80-128279915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946" y="968040"/>
            <a:ext cx="8305800" cy="5154046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E6C9AA-AA7F-4C46-BA94-4FBA2AB59052}"/>
              </a:ext>
            </a:extLst>
          </p:cNvPr>
          <p:cNvSpPr/>
          <p:nvPr/>
        </p:nvSpPr>
        <p:spPr>
          <a:xfrm>
            <a:off x="2514600" y="1066799"/>
            <a:ext cx="1524000" cy="3926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4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2EF9-A2E9-3B41-91BB-5075E668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KEYNOTE-189: OS Subgroup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A626C-8422-7F4D-91D2-D1FCC51CFB72}"/>
              </a:ext>
            </a:extLst>
          </p:cNvPr>
          <p:cNvSpPr txBox="1"/>
          <p:nvPr/>
        </p:nvSpPr>
        <p:spPr>
          <a:xfrm>
            <a:off x="10736985" y="6385902"/>
            <a:ext cx="1433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Gandhi, NEJM 2018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6E73F9-FED1-7D4E-9292-BAE5D2A29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4291" y="968040"/>
            <a:ext cx="6684509" cy="522415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036AF8-530B-4C48-8443-A8F1E0296775}"/>
              </a:ext>
            </a:extLst>
          </p:cNvPr>
          <p:cNvSpPr/>
          <p:nvPr/>
        </p:nvSpPr>
        <p:spPr>
          <a:xfrm>
            <a:off x="2895600" y="1066801"/>
            <a:ext cx="2209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2EF9-A2E9-3B41-91BB-5075E668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16" y="133337"/>
            <a:ext cx="11996183" cy="1656953"/>
          </a:xfrm>
        </p:spPr>
        <p:txBody>
          <a:bodyPr>
            <a:normAutofit/>
          </a:bodyPr>
          <a:lstStyle/>
          <a:p>
            <a:r>
              <a:rPr lang="en-US" dirty="0"/>
              <a:t>KEYNOTE-189: OS According to PD-L1 Tumor Proportion Score (TPS)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A626C-8422-7F4D-91D2-D1FCC51CFB72}"/>
              </a:ext>
            </a:extLst>
          </p:cNvPr>
          <p:cNvSpPr txBox="1"/>
          <p:nvPr/>
        </p:nvSpPr>
        <p:spPr>
          <a:xfrm>
            <a:off x="10591800" y="6381353"/>
            <a:ext cx="1433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Gandhi, NEJM 2018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CA0F827-4CAD-D349-A769-7A0D953A8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1" t="962" r="1718" b="66894"/>
          <a:stretch/>
        </p:blipFill>
        <p:spPr>
          <a:xfrm>
            <a:off x="1026220" y="1037670"/>
            <a:ext cx="5053858" cy="2391330"/>
          </a:xfr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60003-13C4-E045-9E41-9254A461C56C}"/>
              </a:ext>
            </a:extLst>
          </p:cNvPr>
          <p:cNvSpPr/>
          <p:nvPr/>
        </p:nvSpPr>
        <p:spPr>
          <a:xfrm>
            <a:off x="1047825" y="1037670"/>
            <a:ext cx="116781" cy="25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B114F9-AFE3-C54E-BA04-A1E6206EEEA9}"/>
              </a:ext>
            </a:extLst>
          </p:cNvPr>
          <p:cNvGrpSpPr/>
          <p:nvPr/>
        </p:nvGrpSpPr>
        <p:grpSpPr>
          <a:xfrm>
            <a:off x="6377082" y="2133600"/>
            <a:ext cx="5053858" cy="2416250"/>
            <a:chOff x="4191000" y="2602897"/>
            <a:chExt cx="4426714" cy="2116413"/>
          </a:xfrm>
        </p:grpSpPr>
        <p:pic>
          <p:nvPicPr>
            <p:cNvPr id="12" name="Content Placeholder 7">
              <a:extLst>
                <a:ext uri="{FF2B5EF4-FFF2-40B4-BE49-F238E27FC236}">
                  <a16:creationId xmlns:a16="http://schemas.microsoft.com/office/drawing/2014/main" id="{3AB717F1-7760-9A44-9C6D-51BB8A7A4B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6" t="33951" r="1511" b="33571"/>
            <a:stretch/>
          </p:blipFill>
          <p:spPr>
            <a:xfrm>
              <a:off x="4191000" y="2602897"/>
              <a:ext cx="4426714" cy="2116413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D5F5D7-C5DA-584E-8C45-0D2B4FA3BAA9}"/>
                </a:ext>
              </a:extLst>
            </p:cNvPr>
            <p:cNvSpPr/>
            <p:nvPr/>
          </p:nvSpPr>
          <p:spPr>
            <a:xfrm>
              <a:off x="4191000" y="2602897"/>
              <a:ext cx="86834" cy="250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E60E31F-86A0-AB46-820E-C28C4C1BFC34}"/>
              </a:ext>
            </a:extLst>
          </p:cNvPr>
          <p:cNvGrpSpPr/>
          <p:nvPr/>
        </p:nvGrpSpPr>
        <p:grpSpPr>
          <a:xfrm>
            <a:off x="1007080" y="3657600"/>
            <a:ext cx="5053858" cy="2487857"/>
            <a:chOff x="4180366" y="4839279"/>
            <a:chExt cx="4426715" cy="2179134"/>
          </a:xfrm>
        </p:grpSpPr>
        <p:pic>
          <p:nvPicPr>
            <p:cNvPr id="13" name="Content Placeholder 7">
              <a:extLst>
                <a:ext uri="{FF2B5EF4-FFF2-40B4-BE49-F238E27FC236}">
                  <a16:creationId xmlns:a16="http://schemas.microsoft.com/office/drawing/2014/main" id="{C249794F-6D6A-5443-A8DB-9E8E73973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34" t="67248" r="1744" b="-689"/>
            <a:stretch/>
          </p:blipFill>
          <p:spPr>
            <a:xfrm>
              <a:off x="4180366" y="4839279"/>
              <a:ext cx="4426715" cy="2179134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0483C5-5EF6-4E48-9A37-EEC0022D0273}"/>
                </a:ext>
              </a:extLst>
            </p:cNvPr>
            <p:cNvSpPr/>
            <p:nvPr/>
          </p:nvSpPr>
          <p:spPr>
            <a:xfrm>
              <a:off x="4180366" y="4839279"/>
              <a:ext cx="86834" cy="250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153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Sarah Cannon RGB">
      <a:dk1>
        <a:srgbClr val="004B87"/>
      </a:dk1>
      <a:lt1>
        <a:sysClr val="window" lastClr="FFFFFF"/>
      </a:lt1>
      <a:dk2>
        <a:srgbClr val="004B87"/>
      </a:dk2>
      <a:lt2>
        <a:srgbClr val="EEECE1"/>
      </a:lt2>
      <a:accent1>
        <a:srgbClr val="0085CA"/>
      </a:accent1>
      <a:accent2>
        <a:srgbClr val="63666A"/>
      </a:accent2>
      <a:accent3>
        <a:srgbClr val="B1B3B3"/>
      </a:accent3>
      <a:accent4>
        <a:srgbClr val="333333"/>
      </a:accent4>
      <a:accent5>
        <a:srgbClr val="FFFFFF"/>
      </a:accent5>
      <a:accent6>
        <a:srgbClr val="FFFFFF"/>
      </a:accent6>
      <a:hlink>
        <a:srgbClr val="0085CA"/>
      </a:hlink>
      <a:folHlink>
        <a:srgbClr val="6366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SIE PPT Color Theme">
      <a:dk1>
        <a:srgbClr val="000000"/>
      </a:dk1>
      <a:lt1>
        <a:srgbClr val="FFFFFF"/>
      </a:lt1>
      <a:dk2>
        <a:srgbClr val="346680"/>
      </a:dk2>
      <a:lt2>
        <a:srgbClr val="F0F0F0"/>
      </a:lt2>
      <a:accent1>
        <a:srgbClr val="285670"/>
      </a:accent1>
      <a:accent2>
        <a:srgbClr val="28B679"/>
      </a:accent2>
      <a:accent3>
        <a:srgbClr val="0A8DC2"/>
      </a:accent3>
      <a:accent4>
        <a:srgbClr val="DAB941"/>
      </a:accent4>
      <a:accent5>
        <a:srgbClr val="373845"/>
      </a:accent5>
      <a:accent6>
        <a:srgbClr val="BEBDB9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NAi Template Feb 20 15 [Read-Only]" id="{E78756CC-711E-4F24-A14E-95E29D67D72C}" vid="{B15DCD99-A7AC-4210-BCA6-CFA5E8E419FE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13274</TotalTime>
  <Words>536</Words>
  <Application>Microsoft Macintosh PowerPoint</Application>
  <PresentationFormat>Widescreen</PresentationFormat>
  <Paragraphs>82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Helvetica</vt:lpstr>
      <vt:lpstr>Office Theme</vt:lpstr>
      <vt:lpstr>Custom Design</vt:lpstr>
      <vt:lpstr>1_Office Theme</vt:lpstr>
      <vt:lpstr>PowerPoint Presentation</vt:lpstr>
      <vt:lpstr>Current Application of Immune Checkpoint Inhibitors in the Treatment of Metastatic NSCLC; Role for Patients with Actionable Tumor Mutations</vt:lpstr>
      <vt:lpstr>Disclosures</vt:lpstr>
      <vt:lpstr>KEYNOTE-024: Progression-Free Survival (PFS) Analysis</vt:lpstr>
      <vt:lpstr>KEYNOTE-024: PFS Subgroup Analysis</vt:lpstr>
      <vt:lpstr>KEYNOTE-024: Overall Survival (OS) Analysis</vt:lpstr>
      <vt:lpstr>KEYNOTE-189: OS Analysis</vt:lpstr>
      <vt:lpstr>KEYNOTE-189: OS Subgroup Analysis</vt:lpstr>
      <vt:lpstr>KEYNOTE-189: OS According to PD-L1 Tumor Proportion Score (TPS)</vt:lpstr>
      <vt:lpstr>KEYNOTE-189: PFS Analysis</vt:lpstr>
      <vt:lpstr>KEYNOTE-189: PFS According to PD-L1 TPS</vt:lpstr>
      <vt:lpstr>KEYNOTE-407: OS Analysis</vt:lpstr>
      <vt:lpstr>KEYNOTE-407: OS Subgroup Analysis</vt:lpstr>
      <vt:lpstr>KEYNOTE-407: PFS Analysis</vt:lpstr>
      <vt:lpstr>IMpower150: PFS Analysis</vt:lpstr>
      <vt:lpstr>IMpower150: Targetable Mutation Status</vt:lpstr>
      <vt:lpstr>IMpower150: PFS Subgroup Analysis</vt:lpstr>
      <vt:lpstr>IMpower150: OS Analysis</vt:lpstr>
      <vt:lpstr>IMpower130: OS Analysis</vt:lpstr>
      <vt:lpstr>IMpower131: Primary PFS Analysis</vt:lpstr>
      <vt:lpstr>Lack of Benefit with Checkpoint Inhibition in Patients with EGFR Mutations</vt:lpstr>
      <vt:lpstr>CheckMate 012: Nivo + Ipi in EGFR mutation-positive disease </vt:lpstr>
      <vt:lpstr>Summary</vt:lpstr>
    </vt:vector>
  </TitlesOfParts>
  <Manager/>
  <Company>Research To Practice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Silvana Izquierdo</cp:lastModifiedBy>
  <cp:revision>857</cp:revision>
  <cp:lastPrinted>2019-03-29T17:16:25Z</cp:lastPrinted>
  <dcterms:created xsi:type="dcterms:W3CDTF">2010-04-12T23:12:02Z</dcterms:created>
  <dcterms:modified xsi:type="dcterms:W3CDTF">2019-04-02T14:13:37Z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