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08" r:id="rId5"/>
    <p:sldMasterId id="2147484318" r:id="rId6"/>
    <p:sldMasterId id="2147484343" r:id="rId7"/>
  </p:sldMasterIdLst>
  <p:notesMasterIdLst>
    <p:notesMasterId r:id="rId43"/>
  </p:notesMasterIdLst>
  <p:handoutMasterIdLst>
    <p:handoutMasterId r:id="rId44"/>
  </p:handoutMasterIdLst>
  <p:sldIdLst>
    <p:sldId id="1034" r:id="rId8"/>
    <p:sldId id="1033" r:id="rId9"/>
    <p:sldId id="1006" r:id="rId10"/>
    <p:sldId id="922" r:id="rId11"/>
    <p:sldId id="858" r:id="rId12"/>
    <p:sldId id="1008" r:id="rId13"/>
    <p:sldId id="983" r:id="rId14"/>
    <p:sldId id="910" r:id="rId15"/>
    <p:sldId id="913" r:id="rId16"/>
    <p:sldId id="960" r:id="rId17"/>
    <p:sldId id="929" r:id="rId18"/>
    <p:sldId id="1010" r:id="rId19"/>
    <p:sldId id="1014" r:id="rId20"/>
    <p:sldId id="1015" r:id="rId21"/>
    <p:sldId id="1011" r:id="rId22"/>
    <p:sldId id="970" r:id="rId23"/>
    <p:sldId id="1002" r:id="rId24"/>
    <p:sldId id="1027" r:id="rId25"/>
    <p:sldId id="1004" r:id="rId26"/>
    <p:sldId id="1019" r:id="rId27"/>
    <p:sldId id="1017" r:id="rId28"/>
    <p:sldId id="1018" r:id="rId29"/>
    <p:sldId id="1020" r:id="rId30"/>
    <p:sldId id="1021" r:id="rId31"/>
    <p:sldId id="1022" r:id="rId32"/>
    <p:sldId id="1023" r:id="rId33"/>
    <p:sldId id="1029" r:id="rId34"/>
    <p:sldId id="1030" r:id="rId35"/>
    <p:sldId id="1031" r:id="rId36"/>
    <p:sldId id="1032" r:id="rId37"/>
    <p:sldId id="1013" r:id="rId38"/>
    <p:sldId id="1025" r:id="rId39"/>
    <p:sldId id="1024" r:id="rId40"/>
    <p:sldId id="1028" r:id="rId41"/>
    <p:sldId id="915" r:id="rId42"/>
  </p:sldIdLst>
  <p:sldSz cx="12192000" cy="6858000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ael Andrie" initials="RA" lastIdx="370" clrIdx="0">
    <p:extLst/>
  </p:cmAuthor>
  <p:cmAuthor id="2" name="Megan Capel" initials="MC" lastIdx="5" clrIdx="1"/>
  <p:cmAuthor id="3" name="Gordon Kelley" initials="GK" lastIdx="62" clrIdx="2">
    <p:extLst/>
  </p:cmAuthor>
  <p:cmAuthor id="4" name="Jennifer Eimers" initials="JE" lastIdx="2" clrIdx="3">
    <p:extLst/>
  </p:cmAuthor>
  <p:cmAuthor id="5" name="tquill@clinicaloptions.com" initials="t" lastIdx="8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56574"/>
    <a:srgbClr val="00FFFF"/>
    <a:srgbClr val="00004B"/>
    <a:srgbClr val="FF0000"/>
    <a:srgbClr val="FFFF00"/>
    <a:srgbClr val="0000FF"/>
    <a:srgbClr val="FF9900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BC259F-FB5D-EA44-98AD-D06F53FC6D0B}" v="4" dt="2019-04-02T14:33:04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4" autoAdjust="0"/>
    <p:restoredTop sz="95952" autoAdjust="0"/>
  </p:normalViewPr>
  <p:slideViewPr>
    <p:cSldViewPr snapToGrid="0">
      <p:cViewPr>
        <p:scale>
          <a:sx n="100" d="100"/>
          <a:sy n="100" d="100"/>
        </p:scale>
        <p:origin x="952" y="408"/>
      </p:cViewPr>
      <p:guideLst>
        <p:guide orient="horz" pos="912"/>
        <p:guide pos="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7" d="100"/>
        <a:sy n="77" d="100"/>
      </p:scale>
      <p:origin x="0" y="0"/>
    </p:cViewPr>
  </p:notesTextViewPr>
  <p:sorterViewPr>
    <p:cViewPr varScale="1">
      <p:scale>
        <a:sx n="100" d="100"/>
        <a:sy n="100" d="100"/>
      </p:scale>
      <p:origin x="0" y="-4854"/>
    </p:cViewPr>
  </p:sorterViewPr>
  <p:notesViewPr>
    <p:cSldViewPr snapToGrid="0">
      <p:cViewPr>
        <p:scale>
          <a:sx n="66" d="100"/>
          <a:sy n="66" d="100"/>
        </p:scale>
        <p:origin x="-1518" y="594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ana Izquierdo" userId="46480b9d-78ec-4659-884d-35c5467fe41c" providerId="ADAL" clId="{D3BC259F-FB5D-EA44-98AD-D06F53FC6D0B}"/>
    <pc:docChg chg="addSld delSld modSld sldOrd delMainMaster">
      <pc:chgData name="Silvana Izquierdo" userId="46480b9d-78ec-4659-884d-35c5467fe41c" providerId="ADAL" clId="{D3BC259F-FB5D-EA44-98AD-D06F53FC6D0B}" dt="2019-04-02T14:33:04.526" v="21" actId="207"/>
      <pc:docMkLst>
        <pc:docMk/>
      </pc:docMkLst>
      <pc:sldChg chg="del">
        <pc:chgData name="Silvana Izquierdo" userId="46480b9d-78ec-4659-884d-35c5467fe41c" providerId="ADAL" clId="{D3BC259F-FB5D-EA44-98AD-D06F53FC6D0B}" dt="2019-04-02T14:29:58.926" v="0" actId="2696"/>
        <pc:sldMkLst>
          <pc:docMk/>
          <pc:sldMk cId="2590781389" sldId="274"/>
        </pc:sldMkLst>
      </pc:sldChg>
      <pc:sldChg chg="del">
        <pc:chgData name="Silvana Izquierdo" userId="46480b9d-78ec-4659-884d-35c5467fe41c" providerId="ADAL" clId="{D3BC259F-FB5D-EA44-98AD-D06F53FC6D0B}" dt="2019-04-02T14:30:01.776" v="1" actId="2696"/>
        <pc:sldMkLst>
          <pc:docMk/>
          <pc:sldMk cId="3756835868" sldId="275"/>
        </pc:sldMkLst>
      </pc:sldChg>
      <pc:sldChg chg="del">
        <pc:chgData name="Silvana Izquierdo" userId="46480b9d-78ec-4659-884d-35c5467fe41c" providerId="ADAL" clId="{D3BC259F-FB5D-EA44-98AD-D06F53FC6D0B}" dt="2019-04-02T14:30:01.791" v="2" actId="2696"/>
        <pc:sldMkLst>
          <pc:docMk/>
          <pc:sldMk cId="3110450193" sldId="285"/>
        </pc:sldMkLst>
      </pc:sldChg>
      <pc:sldChg chg="del">
        <pc:chgData name="Silvana Izquierdo" userId="46480b9d-78ec-4659-884d-35c5467fe41c" providerId="ADAL" clId="{D3BC259F-FB5D-EA44-98AD-D06F53FC6D0B}" dt="2019-04-02T14:30:01.803" v="3" actId="2696"/>
        <pc:sldMkLst>
          <pc:docMk/>
          <pc:sldMk cId="2993019172" sldId="286"/>
        </pc:sldMkLst>
      </pc:sldChg>
      <pc:sldChg chg="ord">
        <pc:chgData name="Silvana Izquierdo" userId="46480b9d-78ec-4659-884d-35c5467fe41c" providerId="ADAL" clId="{D3BC259F-FB5D-EA44-98AD-D06F53FC6D0B}" dt="2019-04-02T14:30:08.191" v="18"/>
        <pc:sldMkLst>
          <pc:docMk/>
          <pc:sldMk cId="3947031450" sldId="922"/>
        </pc:sldMkLst>
      </pc:sldChg>
      <pc:sldChg chg="del">
        <pc:chgData name="Silvana Izquierdo" userId="46480b9d-78ec-4659-884d-35c5467fe41c" providerId="ADAL" clId="{D3BC259F-FB5D-EA44-98AD-D06F53FC6D0B}" dt="2019-04-02T14:30:05.103" v="17" actId="2696"/>
        <pc:sldMkLst>
          <pc:docMk/>
          <pc:sldMk cId="989272316" sldId="1007"/>
        </pc:sldMkLst>
      </pc:sldChg>
      <pc:sldChg chg="addSp modSp add">
        <pc:chgData name="Silvana Izquierdo" userId="46480b9d-78ec-4659-884d-35c5467fe41c" providerId="ADAL" clId="{D3BC259F-FB5D-EA44-98AD-D06F53FC6D0B}" dt="2019-04-02T14:33:04.526" v="21" actId="207"/>
        <pc:sldMkLst>
          <pc:docMk/>
          <pc:sldMk cId="3035262240" sldId="1034"/>
        </pc:sldMkLst>
        <pc:spChg chg="add mod">
          <ac:chgData name="Silvana Izquierdo" userId="46480b9d-78ec-4659-884d-35c5467fe41c" providerId="ADAL" clId="{D3BC259F-FB5D-EA44-98AD-D06F53FC6D0B}" dt="2019-04-02T14:33:04.526" v="21" actId="207"/>
          <ac:spMkLst>
            <pc:docMk/>
            <pc:sldMk cId="3035262240" sldId="1034"/>
            <ac:spMk id="2" creationId="{ADAE8B08-DDF4-2B47-BB62-657A4CDB9F3A}"/>
          </ac:spMkLst>
        </pc:spChg>
      </pc:sldChg>
      <pc:sldChg chg="del">
        <pc:chgData name="Silvana Izquierdo" userId="46480b9d-78ec-4659-884d-35c5467fe41c" providerId="ADAL" clId="{D3BC259F-FB5D-EA44-98AD-D06F53FC6D0B}" dt="2019-04-02T14:30:01.816" v="4" actId="2696"/>
        <pc:sldMkLst>
          <pc:docMk/>
          <pc:sldMk cId="3266248362" sldId="1034"/>
        </pc:sldMkLst>
      </pc:sldChg>
      <pc:sldMasterChg chg="del delSldLayout">
        <pc:chgData name="Silvana Izquierdo" userId="46480b9d-78ec-4659-884d-35c5467fe41c" providerId="ADAL" clId="{D3BC259F-FB5D-EA44-98AD-D06F53FC6D0B}" dt="2019-04-02T14:30:01.829" v="16" actId="2696"/>
        <pc:sldMasterMkLst>
          <pc:docMk/>
          <pc:sldMasterMk cId="3414129507" sldId="2147484331"/>
        </pc:sldMasterMkLst>
        <pc:sldLayoutChg chg="del">
          <pc:chgData name="Silvana Izquierdo" userId="46480b9d-78ec-4659-884d-35c5467fe41c" providerId="ADAL" clId="{D3BC259F-FB5D-EA44-98AD-D06F53FC6D0B}" dt="2019-04-02T14:30:01.817" v="5" actId="2696"/>
          <pc:sldLayoutMkLst>
            <pc:docMk/>
            <pc:sldMasterMk cId="3414129507" sldId="2147484331"/>
            <pc:sldLayoutMk cId="520105461" sldId="2147484332"/>
          </pc:sldLayoutMkLst>
        </pc:sldLayoutChg>
        <pc:sldLayoutChg chg="del">
          <pc:chgData name="Silvana Izquierdo" userId="46480b9d-78ec-4659-884d-35c5467fe41c" providerId="ADAL" clId="{D3BC259F-FB5D-EA44-98AD-D06F53FC6D0B}" dt="2019-04-02T14:30:01.818" v="6" actId="2696"/>
          <pc:sldLayoutMkLst>
            <pc:docMk/>
            <pc:sldMasterMk cId="3414129507" sldId="2147484331"/>
            <pc:sldLayoutMk cId="3331296107" sldId="2147484333"/>
          </pc:sldLayoutMkLst>
        </pc:sldLayoutChg>
        <pc:sldLayoutChg chg="del">
          <pc:chgData name="Silvana Izquierdo" userId="46480b9d-78ec-4659-884d-35c5467fe41c" providerId="ADAL" clId="{D3BC259F-FB5D-EA44-98AD-D06F53FC6D0B}" dt="2019-04-02T14:30:01.819" v="7" actId="2696"/>
          <pc:sldLayoutMkLst>
            <pc:docMk/>
            <pc:sldMasterMk cId="3414129507" sldId="2147484331"/>
            <pc:sldLayoutMk cId="494708339" sldId="2147484334"/>
          </pc:sldLayoutMkLst>
        </pc:sldLayoutChg>
        <pc:sldLayoutChg chg="del">
          <pc:chgData name="Silvana Izquierdo" userId="46480b9d-78ec-4659-884d-35c5467fe41c" providerId="ADAL" clId="{D3BC259F-FB5D-EA44-98AD-D06F53FC6D0B}" dt="2019-04-02T14:30:01.820" v="8" actId="2696"/>
          <pc:sldLayoutMkLst>
            <pc:docMk/>
            <pc:sldMasterMk cId="3414129507" sldId="2147484331"/>
            <pc:sldLayoutMk cId="2852552879" sldId="2147484335"/>
          </pc:sldLayoutMkLst>
        </pc:sldLayoutChg>
        <pc:sldLayoutChg chg="del">
          <pc:chgData name="Silvana Izquierdo" userId="46480b9d-78ec-4659-884d-35c5467fe41c" providerId="ADAL" clId="{D3BC259F-FB5D-EA44-98AD-D06F53FC6D0B}" dt="2019-04-02T14:30:01.821" v="9" actId="2696"/>
          <pc:sldLayoutMkLst>
            <pc:docMk/>
            <pc:sldMasterMk cId="3414129507" sldId="2147484331"/>
            <pc:sldLayoutMk cId="387234749" sldId="2147484336"/>
          </pc:sldLayoutMkLst>
        </pc:sldLayoutChg>
        <pc:sldLayoutChg chg="del">
          <pc:chgData name="Silvana Izquierdo" userId="46480b9d-78ec-4659-884d-35c5467fe41c" providerId="ADAL" clId="{D3BC259F-FB5D-EA44-98AD-D06F53FC6D0B}" dt="2019-04-02T14:30:01.822" v="10" actId="2696"/>
          <pc:sldLayoutMkLst>
            <pc:docMk/>
            <pc:sldMasterMk cId="3414129507" sldId="2147484331"/>
            <pc:sldLayoutMk cId="1044204149" sldId="2147484337"/>
          </pc:sldLayoutMkLst>
        </pc:sldLayoutChg>
        <pc:sldLayoutChg chg="del">
          <pc:chgData name="Silvana Izquierdo" userId="46480b9d-78ec-4659-884d-35c5467fe41c" providerId="ADAL" clId="{D3BC259F-FB5D-EA44-98AD-D06F53FC6D0B}" dt="2019-04-02T14:30:01.823" v="11" actId="2696"/>
          <pc:sldLayoutMkLst>
            <pc:docMk/>
            <pc:sldMasterMk cId="3414129507" sldId="2147484331"/>
            <pc:sldLayoutMk cId="2324215411" sldId="2147484338"/>
          </pc:sldLayoutMkLst>
        </pc:sldLayoutChg>
        <pc:sldLayoutChg chg="del">
          <pc:chgData name="Silvana Izquierdo" userId="46480b9d-78ec-4659-884d-35c5467fe41c" providerId="ADAL" clId="{D3BC259F-FB5D-EA44-98AD-D06F53FC6D0B}" dt="2019-04-02T14:30:01.824" v="12" actId="2696"/>
          <pc:sldLayoutMkLst>
            <pc:docMk/>
            <pc:sldMasterMk cId="3414129507" sldId="2147484331"/>
            <pc:sldLayoutMk cId="1901556035" sldId="2147484339"/>
          </pc:sldLayoutMkLst>
        </pc:sldLayoutChg>
        <pc:sldLayoutChg chg="del">
          <pc:chgData name="Silvana Izquierdo" userId="46480b9d-78ec-4659-884d-35c5467fe41c" providerId="ADAL" clId="{D3BC259F-FB5D-EA44-98AD-D06F53FC6D0B}" dt="2019-04-02T14:30:01.825" v="13" actId="2696"/>
          <pc:sldLayoutMkLst>
            <pc:docMk/>
            <pc:sldMasterMk cId="3414129507" sldId="2147484331"/>
            <pc:sldLayoutMk cId="3187976058" sldId="2147484340"/>
          </pc:sldLayoutMkLst>
        </pc:sldLayoutChg>
        <pc:sldLayoutChg chg="del">
          <pc:chgData name="Silvana Izquierdo" userId="46480b9d-78ec-4659-884d-35c5467fe41c" providerId="ADAL" clId="{D3BC259F-FB5D-EA44-98AD-D06F53FC6D0B}" dt="2019-04-02T14:30:01.826" v="14" actId="2696"/>
          <pc:sldLayoutMkLst>
            <pc:docMk/>
            <pc:sldMasterMk cId="3414129507" sldId="2147484331"/>
            <pc:sldLayoutMk cId="774533449" sldId="2147484341"/>
          </pc:sldLayoutMkLst>
        </pc:sldLayoutChg>
        <pc:sldLayoutChg chg="del">
          <pc:chgData name="Silvana Izquierdo" userId="46480b9d-78ec-4659-884d-35c5467fe41c" providerId="ADAL" clId="{D3BC259F-FB5D-EA44-98AD-D06F53FC6D0B}" dt="2019-04-02T14:30:01.827" v="15" actId="2696"/>
          <pc:sldLayoutMkLst>
            <pc:docMk/>
            <pc:sldMasterMk cId="3414129507" sldId="2147484331"/>
            <pc:sldLayoutMk cId="4160935373" sldId="214748434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466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3F96237B-368E-4B9E-BDD3-97F8076FBF15}" type="datetime1">
              <a:rPr lang="en-US"/>
              <a:pPr>
                <a:defRPr/>
              </a:pPr>
              <a:t>4/2/19</a:t>
            </a:fld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29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466" y="8842029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8CA4DCEA-DCF9-4091-AF15-ADE37493D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30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466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2C0BCEFB-2E64-4F81-82B6-89B79A6B36F0}" type="datetime1">
              <a:rPr lang="en-US"/>
              <a:pPr>
                <a:defRPr/>
              </a:pPr>
              <a:t>4/2/19</a:t>
            </a:fld>
            <a:endParaRPr lang="en-US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4650" y="698500"/>
            <a:ext cx="62055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466" y="8842029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32E4E2B3-1654-41AA-BCE3-C457FBA62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6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3038" indent="-173038" algn="l" rtl="0" eaLnBrk="0" fontAlgn="base" hangingPunct="0">
      <a:spcBef>
        <a:spcPct val="30000"/>
      </a:spcBef>
      <a:spcAft>
        <a:spcPct val="0"/>
      </a:spcAft>
      <a:buChar char="•"/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74675" indent="-117475" algn="l" rtl="0" eaLnBrk="0" fontAlgn="base" hangingPunct="0">
      <a:spcBef>
        <a:spcPct val="30000"/>
      </a:spcBef>
      <a:spcAft>
        <a:spcPct val="0"/>
      </a:spcAft>
      <a:buChar char="•"/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4E2B3-1654-41AA-BCE3-C457FBA62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46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F097F-967E-45C6-9F74-15641EBB12BB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78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F097F-967E-45C6-9F74-15641EBB12BB}" type="slidenum">
              <a:rPr lang="en-US" smtClean="0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F097F-967E-45C6-9F74-15641EBB12BB}" type="slidenum">
              <a:rPr lang="en-US" smtClean="0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10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F097F-967E-45C6-9F74-15641EBB12BB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89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F097F-967E-45C6-9F74-15641EBB12BB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42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F097F-967E-45C6-9F74-15641EBB12BB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63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C6543-AB64-E140-9ECE-74EFAE5B5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46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C6543-AB64-E140-9ECE-74EFAE5B5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68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F097F-967E-45C6-9F74-15641EBB12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eaLnBrk="1" hangingPunct="1">
              <a:buNone/>
            </a:pPr>
            <a:endParaRPr lang="en-US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29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57D37A0-E1A5-409C-9D62-9D7CFBE53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2B2928-DEC8-4974-B052-9E8419278506}" type="slidenum">
              <a:rPr lang="en-US" altLang="en-US" sz="1300"/>
              <a:pPr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58A1256F-C6E0-40AF-BAC2-21E348EC03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EC8AD5-9354-42AD-9E3B-BD252FDA947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E6AFE837-A2EA-4F39-8508-01661899B2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45D526-B968-4946-B97E-0193A442259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DA1488-B893-4AF5-8F69-DF1C5365B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19138"/>
            <a:ext cx="6400800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C88ADF0B-0B7E-43DC-8A83-C965CB37E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4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7DFB8447-87E5-43A3-A051-61141EA032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4D211C-1AF0-4FB9-BC0D-268AD1D5CB2B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5B54478-1F46-441C-8658-2EA7D84AF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1E88F77-8F78-4D78-98A5-642AC8425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58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F097F-967E-45C6-9F74-15641EBB12BB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88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57D37A0-E1A5-409C-9D62-9D7CFBE53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2B2928-DEC8-4974-B052-9E8419278506}" type="slidenum">
              <a:rPr lang="en-US" altLang="en-US" sz="1300"/>
              <a:pPr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58A1256F-C6E0-40AF-BAC2-21E348EC03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EC8AD5-9354-42AD-9E3B-BD252FDA947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E6AFE837-A2EA-4F39-8508-01661899B2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45D526-B968-4946-B97E-0193A442259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DA1488-B893-4AF5-8F69-DF1C5365B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19138"/>
            <a:ext cx="6400800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C88ADF0B-0B7E-43DC-8A83-C965CB37E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0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57D37A0-E1A5-409C-9D62-9D7CFBE53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2B2928-DEC8-4974-B052-9E8419278506}" type="slidenum">
              <a:rPr lang="en-US" altLang="en-US" sz="1300"/>
              <a:pPr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58A1256F-C6E0-40AF-BAC2-21E348EC03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EC8AD5-9354-42AD-9E3B-BD252FDA947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E6AFE837-A2EA-4F39-8508-01661899B2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45D526-B968-4946-B97E-0193A442259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DA1488-B893-4AF5-8F69-DF1C5365B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19138"/>
            <a:ext cx="6400800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C88ADF0B-0B7E-43DC-8A83-C965CB37E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11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57D37A0-E1A5-409C-9D62-9D7CFBE53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2B2928-DEC8-4974-B052-9E8419278506}" type="slidenum">
              <a:rPr lang="en-US" altLang="en-US" sz="1300"/>
              <a:pPr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58A1256F-C6E0-40AF-BAC2-21E348EC03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EC8AD5-9354-42AD-9E3B-BD252FDA947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E6AFE837-A2EA-4F39-8508-01661899B2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45D526-B968-4946-B97E-0193A442259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DA1488-B893-4AF5-8F69-DF1C5365B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19138"/>
            <a:ext cx="6400800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C88ADF0B-0B7E-43DC-8A83-C965CB37E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41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57D37A0-E1A5-409C-9D62-9D7CFBE53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2B2928-DEC8-4974-B052-9E8419278506}" type="slidenum">
              <a:rPr lang="en-US" altLang="en-US" sz="1300"/>
              <a:pPr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58A1256F-C6E0-40AF-BAC2-21E348EC03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EC8AD5-9354-42AD-9E3B-BD252FDA947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E6AFE837-A2EA-4F39-8508-01661899B2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45D526-B968-4946-B97E-0193A442259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DA1488-B893-4AF5-8F69-DF1C5365B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19138"/>
            <a:ext cx="6400800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C88ADF0B-0B7E-43DC-8A83-C965CB37E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29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57D37A0-E1A5-409C-9D62-9D7CFBE53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2B2928-DEC8-4974-B052-9E8419278506}" type="slidenum">
              <a:rPr lang="en-US" altLang="en-US" sz="1300"/>
              <a:pPr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58A1256F-C6E0-40AF-BAC2-21E348EC03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EC8AD5-9354-42AD-9E3B-BD252FDA947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E6AFE837-A2EA-4F39-8508-01661899B2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45D526-B968-4946-B97E-0193A442259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DA1488-B893-4AF5-8F69-DF1C5365B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19138"/>
            <a:ext cx="6400800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C88ADF0B-0B7E-43DC-8A83-C965CB37E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29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F097F-967E-45C6-9F74-15641EBB12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93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57D37A0-E1A5-409C-9D62-9D7CFBE53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B2928-DEC8-4974-B052-9E841927850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58A1256F-C6E0-40AF-BAC2-21E348EC03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71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C8AD5-9354-42AD-9E3B-BD252FDA9476}" type="slidenum">
              <a:rPr kumimoji="0" lang="en-GB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71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altLang="en-US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E6AFE837-A2EA-4F39-8508-01661899B2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71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5D526-B968-4946-B97E-0193A4422596}" type="slidenum">
              <a:rPr kumimoji="0" lang="en-GB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71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altLang="en-US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DA1488-B893-4AF5-8F69-DF1C5365B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19138"/>
            <a:ext cx="6400800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C88ADF0B-0B7E-43DC-8A83-C965CB37E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025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57D37A0-E1A5-409C-9D62-9D7CFBE53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B2928-DEC8-4974-B052-9E841927850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58A1256F-C6E0-40AF-BAC2-21E348EC03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71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C8AD5-9354-42AD-9E3B-BD252FDA9476}" type="slidenum">
              <a:rPr kumimoji="0" lang="en-GB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71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altLang="en-US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E6AFE837-A2EA-4F39-8508-01661899B2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71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5D526-B968-4946-B97E-0193A4422596}" type="slidenum">
              <a:rPr kumimoji="0" lang="en-GB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71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altLang="en-US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DA1488-B893-4AF5-8F69-DF1C5365B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19138"/>
            <a:ext cx="6400800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C88ADF0B-0B7E-43DC-8A83-C965CB37E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25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57D37A0-E1A5-409C-9D62-9D7CFBE53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B2928-DEC8-4974-B052-9E841927850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58A1256F-C6E0-40AF-BAC2-21E348EC03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71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C8AD5-9354-42AD-9E3B-BD252FDA9476}" type="slidenum">
              <a:rPr kumimoji="0" lang="en-GB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71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altLang="en-US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E6AFE837-A2EA-4F39-8508-01661899B2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71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5D526-B968-4946-B97E-0193A4422596}" type="slidenum">
              <a:rPr kumimoji="0" lang="en-GB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71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altLang="en-US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DA1488-B893-4AF5-8F69-DF1C5365B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19138"/>
            <a:ext cx="6400800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C88ADF0B-0B7E-43DC-8A83-C965CB37E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BBC9E9-DFBC-432E-B4D7-A5E026B032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57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F097F-967E-45C6-9F74-15641EBB12BB}" type="slidenum">
              <a:rPr lang="en-US" smtClean="0">
                <a:latin typeface="Arial" charset="0"/>
              </a:rPr>
              <a:pPr/>
              <a:t>31</a:t>
            </a:fld>
            <a:endParaRPr lang="en-US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21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57D37A0-E1A5-409C-9D62-9D7CFBE53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2B2928-DEC8-4974-B052-9E8419278506}" type="slidenum">
              <a:rPr lang="en-US" altLang="en-US" sz="1300"/>
              <a:pPr>
                <a:spcBef>
                  <a:spcPct val="0"/>
                </a:spcBef>
              </a:pPr>
              <a:t>32</a:t>
            </a:fld>
            <a:endParaRPr lang="en-US" altLang="en-US" sz="1300"/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58A1256F-C6E0-40AF-BAC2-21E348EC03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EC8AD5-9354-42AD-9E3B-BD252FDA947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E6AFE837-A2EA-4F39-8508-01661899B2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45D526-B968-4946-B97E-0193A442259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DA1488-B893-4AF5-8F69-DF1C5365B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19138"/>
            <a:ext cx="6400800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C88ADF0B-0B7E-43DC-8A83-C965CB37E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054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57D37A0-E1A5-409C-9D62-9D7CFBE53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2B2928-DEC8-4974-B052-9E8419278506}" type="slidenum">
              <a:rPr lang="en-US" altLang="en-US" sz="1300"/>
              <a:pPr>
                <a:spcBef>
                  <a:spcPct val="0"/>
                </a:spcBef>
              </a:pPr>
              <a:t>33</a:t>
            </a:fld>
            <a:endParaRPr lang="en-US" altLang="en-US" sz="1300"/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58A1256F-C6E0-40AF-BAC2-21E348EC03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EC8AD5-9354-42AD-9E3B-BD252FDA947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E6AFE837-A2EA-4F39-8508-01661899B2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45D526-B968-4946-B97E-0193A442259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DA1488-B893-4AF5-8F69-DF1C5365B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19138"/>
            <a:ext cx="6400800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C88ADF0B-0B7E-43DC-8A83-C965CB37E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632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57D37A0-E1A5-409C-9D62-9D7CFBE53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2B2928-DEC8-4974-B052-9E8419278506}" type="slidenum">
              <a:rPr lang="en-US" altLang="en-US" sz="1300"/>
              <a:pPr>
                <a:spcBef>
                  <a:spcPct val="0"/>
                </a:spcBef>
              </a:pPr>
              <a:t>34</a:t>
            </a:fld>
            <a:endParaRPr lang="en-US" altLang="en-US" sz="1300"/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58A1256F-C6E0-40AF-BAC2-21E348EC03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EC8AD5-9354-42AD-9E3B-BD252FDA947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E6AFE837-A2EA-4F39-8508-01661899B2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45D526-B968-4946-B97E-0193A442259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DA1488-B893-4AF5-8F69-DF1C5365B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19138"/>
            <a:ext cx="6400800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C88ADF0B-0B7E-43DC-8A83-C965CB37E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85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F097F-967E-45C6-9F74-15641EBB12BB}" type="slidenum">
              <a:rPr lang="en-US" smtClean="0">
                <a:latin typeface="Arial" charset="0"/>
              </a:rPr>
              <a:pPr/>
              <a:t>35</a:t>
            </a:fld>
            <a:endParaRPr lang="en-US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1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F097F-967E-45C6-9F74-15641EBB12BB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5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F097F-967E-45C6-9F74-15641EBB12BB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05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F097F-967E-45C6-9F74-15641EBB12BB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944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F097F-967E-45C6-9F74-15641EBB12BB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47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F097F-967E-45C6-9F74-15641EBB12BB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28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F097F-967E-45C6-9F74-15641EBB12BB}" type="slidenum">
              <a:rPr lang="en-US" smtClean="0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4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7C4A74-69B6-45BD-B456-D8B625987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7" y="3662363"/>
            <a:ext cx="607853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450622-FD21-48D7-85C7-14D4C5100B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4" y="3667125"/>
            <a:ext cx="609123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338915-6323-463A-AB59-E943FEC5AC9A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28575">
            <a:solidFill>
              <a:srgbClr val="8B3D9A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CCO_ONC_ForPPT.gif">
            <a:extLst>
              <a:ext uri="{FF2B5EF4-FFF2-40B4-BE49-F238E27FC236}">
                <a16:creationId xmlns:a16="http://schemas.microsoft.com/office/drawing/2014/main" id="{6660DBC5-2D7F-40A6-97DD-970B1F16E8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283" y="328613"/>
            <a:ext cx="267245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885E6F-0466-421C-90A4-AE95077B442B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28575">
            <a:solidFill>
              <a:srgbClr val="8B3D9A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596901" y="1600200"/>
            <a:ext cx="11277600" cy="2057400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55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58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11760E9-625A-49B7-A011-62AAF86ED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57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5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4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1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69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824FA7FB-26EB-4C91-9927-643BF3951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3" y="-4763"/>
            <a:ext cx="12214231" cy="454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9E2276-EE53-42A7-9882-DBA96D567685}"/>
              </a:ext>
            </a:extLst>
          </p:cNvPr>
          <p:cNvCxnSpPr/>
          <p:nvPr userDrawn="1"/>
        </p:nvCxnSpPr>
        <p:spPr bwMode="auto">
          <a:xfrm>
            <a:off x="-14291" y="4519613"/>
            <a:ext cx="1220629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5" descr="CCO_ONC_RGB.jpg">
            <a:extLst>
              <a:ext uri="{FF2B5EF4-FFF2-40B4-BE49-F238E27FC236}">
                <a16:creationId xmlns:a16="http://schemas.microsoft.com/office/drawing/2014/main" id="{02E3FAC5-61D0-4085-A4CD-9A28FFAFBA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761" y="5876925"/>
            <a:ext cx="367284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chemeClr val="accent6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50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600" y="398351"/>
            <a:ext cx="9941051" cy="1273433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3400"/>
            </a:lvl1pPr>
            <a:lvl2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0" indent="0">
              <a:lnSpc>
                <a:spcPct val="85000"/>
              </a:lnSpc>
              <a:buFontTx/>
              <a:buNone/>
              <a:defRPr sz="3400"/>
            </a:lvl3pPr>
            <a:lvl4pPr marL="0" indent="0">
              <a:lnSpc>
                <a:spcPct val="85000"/>
              </a:lnSpc>
              <a:buFontTx/>
              <a:buNone/>
              <a:defRPr sz="3400"/>
            </a:lvl4pPr>
            <a:lvl5pPr marL="0" indent="0">
              <a:lnSpc>
                <a:spcPct val="85000"/>
              </a:lnSpc>
              <a:buFontTx/>
              <a:buNone/>
              <a:defRPr sz="3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3" y="377292"/>
            <a:ext cx="1291167" cy="324385"/>
          </a:xfrm>
          <a:prstGeom prst="rect">
            <a:avLst/>
          </a:prstGeom>
        </p:spPr>
        <p:txBody>
          <a:bodyPr/>
          <a:lstStyle/>
          <a:p>
            <a:fld id="{B9B2A88A-9ECB-DF45-A377-2575079D05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600" y="398349"/>
            <a:ext cx="9941051" cy="1273433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3400"/>
            </a:lvl1pPr>
            <a:lvl2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0" indent="0">
              <a:lnSpc>
                <a:spcPct val="85000"/>
              </a:lnSpc>
              <a:buFontTx/>
              <a:buNone/>
              <a:defRPr sz="3400"/>
            </a:lvl3pPr>
            <a:lvl4pPr marL="0" indent="0">
              <a:lnSpc>
                <a:spcPct val="85000"/>
              </a:lnSpc>
              <a:buFontTx/>
              <a:buNone/>
              <a:defRPr sz="3400"/>
            </a:lvl4pPr>
            <a:lvl5pPr marL="0" indent="0">
              <a:lnSpc>
                <a:spcPct val="85000"/>
              </a:lnSpc>
              <a:buFontTx/>
              <a:buNone/>
              <a:defRPr sz="3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1" y="377290"/>
            <a:ext cx="1291167" cy="324385"/>
          </a:xfrm>
          <a:prstGeom prst="rect">
            <a:avLst/>
          </a:prstGeom>
        </p:spPr>
        <p:txBody>
          <a:bodyPr/>
          <a:lstStyle/>
          <a:p>
            <a:fld id="{B9B2A88A-9ECB-DF45-A377-2575079D05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0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600" y="398352"/>
            <a:ext cx="9941051" cy="1273433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3400"/>
            </a:lvl1pPr>
            <a:lvl2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0" indent="0">
              <a:lnSpc>
                <a:spcPct val="85000"/>
              </a:lnSpc>
              <a:buFontTx/>
              <a:buNone/>
              <a:defRPr sz="3400"/>
            </a:lvl3pPr>
            <a:lvl4pPr marL="0" indent="0">
              <a:lnSpc>
                <a:spcPct val="85000"/>
              </a:lnSpc>
              <a:buFontTx/>
              <a:buNone/>
              <a:defRPr sz="3400"/>
            </a:lvl4pPr>
            <a:lvl5pPr marL="0" indent="0">
              <a:lnSpc>
                <a:spcPct val="85000"/>
              </a:lnSpc>
              <a:buFontTx/>
              <a:buNone/>
              <a:defRPr sz="3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4" y="377293"/>
            <a:ext cx="1291167" cy="324385"/>
          </a:xfrm>
          <a:prstGeom prst="rect">
            <a:avLst/>
          </a:prstGeom>
        </p:spPr>
        <p:txBody>
          <a:bodyPr/>
          <a:lstStyle/>
          <a:p>
            <a:fld id="{B9B2A88A-9ECB-DF45-A377-2575079D05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11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3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77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4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9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49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89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78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4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99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45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04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265EDDE-9CB4-4CFC-A211-A91A08926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919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1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44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24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063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70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7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2CD5B171-274E-4116-BC06-A0A6EEEAB5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3" y="-4763"/>
            <a:ext cx="12214231" cy="454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F93940-7029-4439-8BE7-0096F3718D6E}"/>
              </a:ext>
            </a:extLst>
          </p:cNvPr>
          <p:cNvCxnSpPr/>
          <p:nvPr userDrawn="1"/>
        </p:nvCxnSpPr>
        <p:spPr bwMode="auto">
          <a:xfrm>
            <a:off x="-14291" y="4519613"/>
            <a:ext cx="1220629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5" descr="CCO_ONC_RGB.jpg">
            <a:extLst>
              <a:ext uri="{FF2B5EF4-FFF2-40B4-BE49-F238E27FC236}">
                <a16:creationId xmlns:a16="http://schemas.microsoft.com/office/drawing/2014/main" id="{6E390BE7-D3B9-46D1-8A7F-03EFCD7347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761" y="5876925"/>
            <a:ext cx="367284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chemeClr val="accent6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4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59DB89-6F4F-4887-B0EB-EB3A75544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7" y="3662363"/>
            <a:ext cx="607853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372ADA-40FE-47DD-895F-022A88960B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4" y="3667125"/>
            <a:ext cx="609123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67587D-F92C-4213-90E6-92911A2498A3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28575">
            <a:solidFill>
              <a:srgbClr val="8B3D9A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CCO_ONC_ForPPT.gif">
            <a:extLst>
              <a:ext uri="{FF2B5EF4-FFF2-40B4-BE49-F238E27FC236}">
                <a16:creationId xmlns:a16="http://schemas.microsoft.com/office/drawing/2014/main" id="{637C3BBD-9137-4130-A916-7530E678A1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283" y="328613"/>
            <a:ext cx="267245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E574D4-8C71-4F0A-B421-CE0CF3377CE6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28575">
            <a:solidFill>
              <a:srgbClr val="8B3D9A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596901" y="1600200"/>
            <a:ext cx="11277600" cy="2057400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331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B9D734F2-E800-4CDF-8A2D-1A2AD6FD98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A512ACB8-4DED-4E7D-8F4E-8E61A15C00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2497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Wingdings" panose="05000000000000000000" pitchFamily="2" charset="2"/>
        <a:buChar char="§"/>
        <a:defRPr sz="28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6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4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200"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000">
          <a:solidFill>
            <a:srgbClr val="FEFDDE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3C377548-2292-4354-BA4A-4308E20EF5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E4296886-F49A-48B8-A50E-D5B74DF7BF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7823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8" r:id="rId9"/>
    <p:sldLayoutId id="2147484329" r:id="rId10"/>
    <p:sldLayoutId id="214748433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Wingdings" panose="05000000000000000000" pitchFamily="2" charset="2"/>
        <a:buChar char="§"/>
        <a:defRPr sz="28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6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4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200"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000">
          <a:solidFill>
            <a:srgbClr val="FEFDDE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137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AE8B08-DDF4-2B47-BB62-657A4CDB9F3A}"/>
              </a:ext>
            </a:extLst>
          </p:cNvPr>
          <p:cNvSpPr txBox="1">
            <a:spLocks/>
          </p:cNvSpPr>
          <p:nvPr/>
        </p:nvSpPr>
        <p:spPr bwMode="auto">
          <a:xfrm>
            <a:off x="914400" y="2544640"/>
            <a:ext cx="1024568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20000"/>
              </a:spcBef>
              <a:defRPr/>
            </a:pPr>
            <a:r>
              <a:rPr lang="en-US" sz="2800" dirty="0">
                <a:latin typeface="Arial"/>
                <a:cs typeface="Arial"/>
              </a:rPr>
              <a:t>Please note, these are the actual video-recorded 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proceedings from the live CME event and may include 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the use of trade names and other raw, unedited content. </a:t>
            </a:r>
            <a:endParaRPr lang="en-US" sz="2800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526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3"/>
          <a:srcRect l="15137" t="15829" r="23465" b="12114"/>
          <a:stretch/>
        </p:blipFill>
        <p:spPr>
          <a:xfrm>
            <a:off x="594752" y="2092330"/>
            <a:ext cx="5295839" cy="380764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00A439-5712-4474-B953-D91932C3D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2633" y="1785050"/>
            <a:ext cx="5377391" cy="1352543"/>
          </a:xfrm>
        </p:spPr>
        <p:txBody>
          <a:bodyPr/>
          <a:lstStyle/>
          <a:p>
            <a:r>
              <a:rPr lang="en-US" sz="2400" dirty="0"/>
              <a:t>Germline mutations in </a:t>
            </a:r>
            <a:r>
              <a:rPr lang="en-US" sz="2400" b="1" dirty="0"/>
              <a:t>14% </a:t>
            </a:r>
            <a:r>
              <a:rPr lang="en-US" sz="2400" dirty="0"/>
              <a:t>(21/150) of men with recurrent/ advanced prostate cancer</a:t>
            </a:r>
          </a:p>
          <a:p>
            <a:r>
              <a:rPr lang="en-US" sz="2400" dirty="0"/>
              <a:t>Men with </a:t>
            </a:r>
            <a:r>
              <a:rPr lang="en-US" sz="2400" dirty="0" err="1"/>
              <a:t>intraductal</a:t>
            </a:r>
            <a:r>
              <a:rPr lang="en-US" sz="2400" dirty="0"/>
              <a:t> histology more likely to have germline mutations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57384" y="323852"/>
            <a:ext cx="11253564" cy="1103313"/>
          </a:xfrm>
        </p:spPr>
        <p:txBody>
          <a:bodyPr/>
          <a:lstStyle/>
          <a:p>
            <a:r>
              <a:rPr lang="en-US" dirty="0"/>
              <a:t>Germline DNA-Repair Defects and Intraductal Cancer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0C65B530-D8E7-414E-BB2E-CF8112BB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15" y="6290966"/>
            <a:ext cx="8010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dirty="0" err="1">
                <a:solidFill>
                  <a:schemeClr val="bg2"/>
                </a:solidFill>
              </a:rPr>
              <a:t>Isaacsson</a:t>
            </a:r>
            <a:r>
              <a:rPr lang="en-US" altLang="en-US" sz="1400" b="0" dirty="0">
                <a:solidFill>
                  <a:schemeClr val="bg2"/>
                </a:solidFill>
              </a:rPr>
              <a:t> Velho P, et al. The Prostate. 2018; 78: 401-407.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E498E6A2-70C9-40FD-B315-57FE21925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21" y="1548233"/>
            <a:ext cx="5372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Distribution of Germline Mutations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88A4C4F-6166-466D-B65A-013B514B4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790186"/>
              </p:ext>
            </p:extLst>
          </p:nvPr>
        </p:nvGraphicFramePr>
        <p:xfrm>
          <a:off x="6385831" y="4722430"/>
          <a:ext cx="522957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437">
                  <a:extLst>
                    <a:ext uri="{9D8B030D-6E8A-4147-A177-3AD203B41FA5}">
                      <a16:colId xmlns:a16="http://schemas.microsoft.com/office/drawing/2014/main" val="2616538196"/>
                    </a:ext>
                  </a:extLst>
                </a:gridCol>
                <a:gridCol w="2018005">
                  <a:extLst>
                    <a:ext uri="{9D8B030D-6E8A-4147-A177-3AD203B41FA5}">
                      <a16:colId xmlns:a16="http://schemas.microsoft.com/office/drawing/2014/main" val="1590316262"/>
                    </a:ext>
                  </a:extLst>
                </a:gridCol>
                <a:gridCol w="1520128">
                  <a:extLst>
                    <a:ext uri="{9D8B030D-6E8A-4147-A177-3AD203B41FA5}">
                      <a16:colId xmlns:a16="http://schemas.microsoft.com/office/drawing/2014/main" val="503345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Intraductal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Histology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Intraductal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Histology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P </a:t>
                      </a:r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Value*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9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40%</a:t>
                      </a:r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(10/25)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9%</a:t>
                      </a:r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(11/125)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i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</a:t>
                      </a:r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= .003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38623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E0A89BA0-32C3-4463-9E86-22CCC786F390}"/>
              </a:ext>
            </a:extLst>
          </p:cNvPr>
          <p:cNvSpPr/>
          <p:nvPr/>
        </p:nvSpPr>
        <p:spPr>
          <a:xfrm>
            <a:off x="10307591" y="5815638"/>
            <a:ext cx="16033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</a:rPr>
              <a:t>*Fisher’s test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AF6EE8-25FD-4A7B-85B1-7AC262E42B07}"/>
              </a:ext>
            </a:extLst>
          </p:cNvPr>
          <p:cNvSpPr/>
          <p:nvPr/>
        </p:nvSpPr>
        <p:spPr>
          <a:xfrm>
            <a:off x="5941206" y="4267793"/>
            <a:ext cx="609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Incidence of Germline Mutations</a:t>
            </a:r>
          </a:p>
        </p:txBody>
      </p:sp>
    </p:spTree>
    <p:extLst>
      <p:ext uri="{BB962C8B-B14F-4D97-AF65-F5344CB8AC3E}">
        <p14:creationId xmlns:p14="http://schemas.microsoft.com/office/powerpoint/2010/main" val="15233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DNA Repair</a:t>
            </a:r>
            <a:r>
              <a:rPr lang="en-US" sz="3600" b="1" dirty="0"/>
              <a:t> Defects </a:t>
            </a:r>
            <a:r>
              <a:rPr lang="en-US" dirty="0"/>
              <a:t>and</a:t>
            </a:r>
            <a:r>
              <a:rPr lang="en-US" sz="3600" b="1" dirty="0"/>
              <a:t> Prostatic Ductal Cancer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DBE7BFD9-3FFB-4683-A2FB-0B131676E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81" y="6321745"/>
            <a:ext cx="4340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400" b="0" dirty="0">
                <a:solidFill>
                  <a:srgbClr val="CDCDCF"/>
                </a:solidFill>
                <a:cs typeface="Arial" panose="020B0604020202020204" pitchFamily="34" charset="0"/>
              </a:rPr>
              <a:t>Schweizer MT, et al. ASCO 2018; abstract 5030.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07" r="1051" b="14858"/>
          <a:stretch/>
        </p:blipFill>
        <p:spPr>
          <a:xfrm>
            <a:off x="4551679" y="1339075"/>
            <a:ext cx="7254241" cy="5221920"/>
          </a:xfrm>
          <a:prstGeom prst="rect">
            <a:avLst/>
          </a:prstGeom>
        </p:spPr>
      </p:pic>
      <p:sp>
        <p:nvSpPr>
          <p:cNvPr id="82" name="Content Placeholder 4">
            <a:extLst>
              <a:ext uri="{FF2B5EF4-FFF2-40B4-BE49-F238E27FC236}">
                <a16:creationId xmlns:a16="http://schemas.microsoft.com/office/drawing/2014/main" id="{DF706061-D9CD-4869-9648-729A81582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03" y="2000727"/>
            <a:ext cx="3653917" cy="3424713"/>
          </a:xfrm>
        </p:spPr>
        <p:txBody>
          <a:bodyPr/>
          <a:lstStyle/>
          <a:p>
            <a:r>
              <a:rPr lang="en-US" sz="2400" dirty="0"/>
              <a:t>Overall, </a:t>
            </a:r>
            <a:r>
              <a:rPr lang="en-US" sz="2400" b="1" dirty="0"/>
              <a:t>49%</a:t>
            </a:r>
            <a:r>
              <a:rPr lang="en-US" sz="2400" dirty="0"/>
              <a:t> had DNA repair gene mutations: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MMR mutations     14%</a:t>
            </a:r>
          </a:p>
          <a:p>
            <a:pPr lvl="1"/>
            <a:r>
              <a:rPr lang="en-US" sz="2400" u="sng" dirty="0">
                <a:solidFill>
                  <a:schemeClr val="tx2"/>
                </a:solidFill>
              </a:rPr>
              <a:t>HRD mutations       </a:t>
            </a:r>
            <a:r>
              <a:rPr lang="en-US" sz="2400" b="1" dirty="0">
                <a:solidFill>
                  <a:schemeClr val="tx2"/>
                </a:solidFill>
              </a:rPr>
              <a:t>31%</a:t>
            </a:r>
          </a:p>
          <a:p>
            <a:endParaRPr lang="en-US" sz="2400" dirty="0"/>
          </a:p>
        </p:txBody>
      </p:sp>
      <p:sp>
        <p:nvSpPr>
          <p:cNvPr id="7" name="Left Brace 6"/>
          <p:cNvSpPr/>
          <p:nvPr/>
        </p:nvSpPr>
        <p:spPr bwMode="auto">
          <a:xfrm>
            <a:off x="4145280" y="1349235"/>
            <a:ext cx="254000" cy="204184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3078" y="330201"/>
            <a:ext cx="8877298" cy="5250792"/>
          </a:xfrm>
        </p:spPr>
        <p:txBody>
          <a:bodyPr/>
          <a:lstStyle/>
          <a:p>
            <a:r>
              <a:rPr lang="en-US" dirty="0"/>
              <a:t>Indications for germline genetic testing</a:t>
            </a:r>
          </a:p>
        </p:txBody>
      </p:sp>
    </p:spTree>
    <p:extLst>
      <p:ext uri="{BB962C8B-B14F-4D97-AF65-F5344CB8AC3E}">
        <p14:creationId xmlns:p14="http://schemas.microsoft.com/office/powerpoint/2010/main" val="18219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759" y="238127"/>
            <a:ext cx="10958464" cy="1103313"/>
          </a:xfrm>
        </p:spPr>
        <p:txBody>
          <a:bodyPr/>
          <a:lstStyle/>
          <a:p>
            <a:r>
              <a:rPr lang="en-US" dirty="0"/>
              <a:t>Germline testing: </a:t>
            </a:r>
            <a:br>
              <a:rPr lang="en-US" dirty="0"/>
            </a:br>
            <a:r>
              <a:rPr lang="en-US" sz="3150" dirty="0"/>
              <a:t>2019 NCCN Prostate </a:t>
            </a:r>
            <a:r>
              <a:rPr lang="en-US" sz="3150" i="1" dirty="0"/>
              <a:t>vs.</a:t>
            </a:r>
            <a:r>
              <a:rPr lang="en-US" sz="3150" dirty="0"/>
              <a:t> NCCN High-Risk Breast/Ovarian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27492AE6-FAC5-42CB-A9F0-66A08DF2B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293151"/>
              </p:ext>
            </p:extLst>
          </p:nvPr>
        </p:nvGraphicFramePr>
        <p:xfrm>
          <a:off x="403224" y="1508995"/>
          <a:ext cx="11407776" cy="506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301">
                  <a:extLst>
                    <a:ext uri="{9D8B030D-6E8A-4147-A177-3AD203B41FA5}">
                      <a16:colId xmlns:a16="http://schemas.microsoft.com/office/drawing/2014/main" val="2106972224"/>
                    </a:ext>
                  </a:extLst>
                </a:gridCol>
                <a:gridCol w="4950883">
                  <a:extLst>
                    <a:ext uri="{9D8B030D-6E8A-4147-A177-3AD203B41FA5}">
                      <a16:colId xmlns:a16="http://schemas.microsoft.com/office/drawing/2014/main" val="4119857103"/>
                    </a:ext>
                  </a:extLst>
                </a:gridCol>
                <a:gridCol w="3802592">
                  <a:extLst>
                    <a:ext uri="{9D8B030D-6E8A-4147-A177-3AD203B41FA5}">
                      <a16:colId xmlns:a16="http://schemas.microsoft.com/office/drawing/2014/main" val="2336826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50" dirty="0"/>
                        <a:t>Prostate Cancer Risk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i="1" dirty="0"/>
                        <a:t>NCCN 1.2019</a:t>
                      </a:r>
                      <a:r>
                        <a:rPr lang="en-US" sz="1450" dirty="0"/>
                        <a:t>  Prostate</a:t>
                      </a:r>
                    </a:p>
                    <a:p>
                      <a:r>
                        <a:rPr lang="en-US" sz="1450" dirty="0"/>
                        <a:t>(“Consider germline testing”)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i="1" dirty="0"/>
                        <a:t>NCCN 2.2019</a:t>
                      </a:r>
                      <a:r>
                        <a:rPr lang="en-US" sz="1450" dirty="0"/>
                        <a:t>  High-Risk Breast/Ovarian </a:t>
                      </a:r>
                    </a:p>
                    <a:p>
                      <a:r>
                        <a:rPr lang="en-US" sz="1450" dirty="0"/>
                        <a:t>(</a:t>
                      </a:r>
                      <a:r>
                        <a:rPr lang="en-US" sz="1450" i="1" dirty="0"/>
                        <a:t>BRCA1/2</a:t>
                      </a:r>
                      <a:r>
                        <a:rPr lang="en-US" sz="1450" dirty="0"/>
                        <a:t> Testing Criteria)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90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50" b="1" dirty="0">
                          <a:solidFill>
                            <a:schemeClr val="bg1"/>
                          </a:solidFill>
                        </a:rPr>
                        <a:t>Gleason score 7, any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If brother or father with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PCa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≤60 </a:t>
                      </a:r>
                      <a:r>
                        <a:rPr lang="en-US" sz="1400" i="1" u="sng" dirty="0">
                          <a:solidFill>
                            <a:schemeClr val="bg1"/>
                          </a:solidFill>
                        </a:rPr>
                        <a:t>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If ≥1 relative with breast, ovarian, pancreas Ca </a:t>
                      </a:r>
                      <a:r>
                        <a:rPr lang="en-US" sz="1400" i="1" u="sng" dirty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If ≥1 relative with CRC, endometrial, gastric, ovarian, pancreas, small bowel, urothelial, kidney, bile 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Ashkenazi Jewish ancestry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If ≥1 close blood relative with ovarian or breast Ca ≤50 </a:t>
                      </a:r>
                      <a:r>
                        <a:rPr lang="en-US" sz="1400" i="1" u="sng" dirty="0">
                          <a:solidFill>
                            <a:schemeClr val="bg1"/>
                          </a:solidFill>
                        </a:rPr>
                        <a:t>OR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If 2 relatives with breast, pancreas, prostate Ca (Gleason ≥7 or metastatic)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15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b="1" dirty="0">
                          <a:solidFill>
                            <a:schemeClr val="bg1"/>
                          </a:solidFill>
                        </a:rPr>
                        <a:t>Gleason score ≥8, any age</a:t>
                      </a:r>
                    </a:p>
                    <a:p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Consider germline testing for all 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Ashkenazi Jewish ancestry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If ≥1 close blood relative with ovarian or breast Ca ≤50 </a:t>
                      </a:r>
                      <a:r>
                        <a:rPr lang="en-US" sz="1400" i="1" u="sng" dirty="0">
                          <a:solidFill>
                            <a:schemeClr val="bg1"/>
                          </a:solidFill>
                        </a:rPr>
                        <a:t>OR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If 2 relatives with breast, pancreas, prostate Ca (Gleason ≥7 or metastatic)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3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50" b="1" dirty="0">
                          <a:solidFill>
                            <a:schemeClr val="bg1"/>
                          </a:solidFill>
                        </a:rPr>
                        <a:t>Metastatic (radiographic)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Consider germline testing for all men</a:t>
                      </a:r>
                    </a:p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Germline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testing for a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ll 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02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50" b="1" dirty="0">
                          <a:solidFill>
                            <a:schemeClr val="bg1"/>
                          </a:solidFill>
                        </a:rPr>
                        <a:t>Any age, and: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50" b="1" dirty="0">
                          <a:solidFill>
                            <a:schemeClr val="bg1"/>
                          </a:solidFill>
                        </a:rPr>
                        <a:t> ≥T3a </a:t>
                      </a:r>
                      <a:r>
                        <a:rPr lang="en-US" sz="1450" b="1" i="1" dirty="0">
                          <a:solidFill>
                            <a:schemeClr val="bg1"/>
                          </a:solidFill>
                        </a:rPr>
                        <a:t>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50" b="1" dirty="0">
                          <a:solidFill>
                            <a:schemeClr val="bg1"/>
                          </a:solidFill>
                        </a:rPr>
                        <a:t>PSA&gt;20 at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Consider germline testing for all 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No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319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50" b="1" dirty="0">
                          <a:solidFill>
                            <a:schemeClr val="bg1"/>
                          </a:solidFill>
                        </a:rPr>
                        <a:t>Any man with prostate Ca (any grade/stage, PSA level)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If brother or father with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PCa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≤ 60 </a:t>
                      </a:r>
                      <a:r>
                        <a:rPr lang="en-US" sz="1400" i="1" u="sng" dirty="0">
                          <a:solidFill>
                            <a:schemeClr val="bg1"/>
                          </a:solidFill>
                        </a:rPr>
                        <a:t>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If ≥1 relative with breast, ovarian, pancreas Ca </a:t>
                      </a:r>
                      <a:r>
                        <a:rPr lang="en-US" sz="1400" i="1" u="sng" dirty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If ≥1 relative with CRC, endometrial, gastric, ovarian, pancreas, small bowel, urothelial, kidney, bile 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No recommendations</a:t>
                      </a:r>
                    </a:p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426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7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759" y="142877"/>
            <a:ext cx="10872444" cy="1103313"/>
          </a:xfrm>
        </p:spPr>
        <p:txBody>
          <a:bodyPr/>
          <a:lstStyle/>
          <a:p>
            <a:r>
              <a:rPr lang="en-US" dirty="0"/>
              <a:t>Germline testing: Merged referral criteria </a:t>
            </a:r>
            <a:endParaRPr lang="en-US" sz="3150" dirty="0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DBE7BFD9-3FFB-4683-A2FB-0B131676E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2" y="6348104"/>
            <a:ext cx="45964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400" b="0" u="sng" dirty="0">
                <a:solidFill>
                  <a:srgbClr val="CDCDCF"/>
                </a:solidFill>
                <a:cs typeface="Arial" panose="020B0604020202020204" pitchFamily="34" charset="0"/>
              </a:rPr>
              <a:t>Courtesy of Veda Giri MD, Thomas Jefferson University</a:t>
            </a:r>
            <a:r>
              <a:rPr lang="en-US" altLang="en-US" sz="1400" b="0" dirty="0">
                <a:solidFill>
                  <a:srgbClr val="CDCDCF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04675" y="1217771"/>
            <a:ext cx="10977565" cy="5021103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sz="2150" dirty="0"/>
              <a:t>Metastatic prostate cancer </a:t>
            </a:r>
            <a:r>
              <a:rPr lang="en-US" sz="2150" i="1" dirty="0"/>
              <a:t>(both NCCN guidelines agree on this)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150" dirty="0"/>
              <a:t>Men with high-risk or locally-advanced disease</a:t>
            </a:r>
          </a:p>
          <a:p>
            <a:pPr>
              <a:spcBef>
                <a:spcPts val="0"/>
              </a:spcBef>
            </a:pPr>
            <a:r>
              <a:rPr lang="en-US" sz="2150" dirty="0"/>
              <a:t>For very-low to unfavorable-intermediate risk disease:</a:t>
            </a:r>
          </a:p>
          <a:p>
            <a:pPr lvl="1">
              <a:spcBef>
                <a:spcPts val="0"/>
              </a:spcBef>
            </a:pPr>
            <a:r>
              <a:rPr lang="en-US" sz="2150" dirty="0"/>
              <a:t>Brother, father, or multiple male relatives diagnosed with prostate cancer &lt;60 </a:t>
            </a:r>
            <a:r>
              <a:rPr lang="en-US" sz="2150" dirty="0" err="1"/>
              <a:t>yrs</a:t>
            </a:r>
            <a:endParaRPr lang="en-US" sz="2150" dirty="0"/>
          </a:p>
          <a:p>
            <a:pPr lvl="1">
              <a:spcBef>
                <a:spcPts val="0"/>
              </a:spcBef>
            </a:pPr>
            <a:r>
              <a:rPr lang="en-US" sz="2150" dirty="0"/>
              <a:t>FH suggestive of HBOC: &gt;1 relative with breast, ovarian, or pancreatic cancers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2150" dirty="0"/>
              <a:t>FH suggestive of Lynch Syndrome: &gt;1 relative with colorectal, endometrial, ovarian, gastric, small bowel, UTUC, bile duct cancers</a:t>
            </a:r>
          </a:p>
          <a:p>
            <a:pPr>
              <a:spcBef>
                <a:spcPts val="0"/>
              </a:spcBef>
            </a:pPr>
            <a:r>
              <a:rPr lang="en-US" sz="2150" dirty="0"/>
              <a:t>If Gleason ≥ 7:</a:t>
            </a:r>
          </a:p>
          <a:p>
            <a:pPr lvl="1">
              <a:spcBef>
                <a:spcPts val="0"/>
              </a:spcBef>
            </a:pPr>
            <a:r>
              <a:rPr lang="en-US" sz="2150" dirty="0"/>
              <a:t>FH: ≥ 1 close blood relative with ovarian, pancreatic, met prostate or breast </a:t>
            </a:r>
            <a:br>
              <a:rPr lang="en-US" sz="2150" dirty="0"/>
            </a:br>
            <a:r>
              <a:rPr lang="en-US" sz="2150" dirty="0"/>
              <a:t>cancer &lt;50</a:t>
            </a:r>
          </a:p>
          <a:p>
            <a:pPr lvl="1">
              <a:spcBef>
                <a:spcPts val="0"/>
              </a:spcBef>
            </a:pPr>
            <a:r>
              <a:rPr lang="en-US" sz="2150" dirty="0"/>
              <a:t>FH: ≥ 2 close blood relatives with breast or prostate cancer (any grade) at any age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2150" dirty="0"/>
              <a:t>Ashkenazi Jewish ancestry</a:t>
            </a:r>
          </a:p>
          <a:p>
            <a:pPr>
              <a:spcBef>
                <a:spcPts val="0"/>
              </a:spcBef>
            </a:pPr>
            <a:r>
              <a:rPr lang="en-US" sz="2150" i="1" dirty="0"/>
              <a:t>BRCA1/2</a:t>
            </a:r>
            <a:r>
              <a:rPr lang="en-US" sz="2150" dirty="0"/>
              <a:t> mutations detected on somatic tumor profiling </a:t>
            </a:r>
          </a:p>
        </p:txBody>
      </p:sp>
    </p:spTree>
    <p:extLst>
      <p:ext uri="{BB962C8B-B14F-4D97-AF65-F5344CB8AC3E}">
        <p14:creationId xmlns:p14="http://schemas.microsoft.com/office/powerpoint/2010/main" val="178244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3078" y="1972491"/>
            <a:ext cx="8877298" cy="881086"/>
          </a:xfrm>
        </p:spPr>
        <p:txBody>
          <a:bodyPr/>
          <a:lstStyle/>
          <a:p>
            <a:r>
              <a:rPr lang="en-US" dirty="0"/>
              <a:t>Clinical data with </a:t>
            </a:r>
            <a:r>
              <a:rPr lang="en-US" dirty="0" err="1"/>
              <a:t>Olaparib</a:t>
            </a:r>
            <a:r>
              <a:rPr lang="en-US" dirty="0"/>
              <a:t> in </a:t>
            </a:r>
            <a:r>
              <a:rPr lang="en-US" dirty="0" err="1"/>
              <a:t>mCRPC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33637" y="3429000"/>
            <a:ext cx="732472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0" u="sng" dirty="0"/>
              <a:t>28 January 2016</a:t>
            </a:r>
            <a:r>
              <a:rPr lang="en-US" b="0" dirty="0"/>
              <a:t> – </a:t>
            </a:r>
            <a:r>
              <a:rPr lang="en-US" b="0" dirty="0" err="1"/>
              <a:t>Olaparib</a:t>
            </a:r>
            <a:r>
              <a:rPr lang="en-US" b="0" dirty="0"/>
              <a:t> granted Breakthrough Therapy designation by the FDA for treatment of </a:t>
            </a:r>
            <a:r>
              <a:rPr lang="en-US" b="0" i="1" dirty="0"/>
              <a:t>BRCA1/2- </a:t>
            </a:r>
            <a:r>
              <a:rPr lang="en-US" b="0" dirty="0"/>
              <a:t>or </a:t>
            </a:r>
            <a:r>
              <a:rPr lang="en-US" b="0" i="1" dirty="0"/>
              <a:t>ATM-</a:t>
            </a:r>
            <a:r>
              <a:rPr lang="en-US" b="0" dirty="0"/>
              <a:t>mutated metastatic CRPC</a:t>
            </a:r>
          </a:p>
        </p:txBody>
      </p:sp>
    </p:spTree>
    <p:extLst>
      <p:ext uri="{BB962C8B-B14F-4D97-AF65-F5344CB8AC3E}">
        <p14:creationId xmlns:p14="http://schemas.microsoft.com/office/powerpoint/2010/main" val="39324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PARPi</a:t>
            </a:r>
            <a:r>
              <a:rPr lang="en-US" dirty="0"/>
              <a:t> in germline </a:t>
            </a:r>
            <a:r>
              <a:rPr lang="en-US" i="1" dirty="0"/>
              <a:t>BRCA1/2</a:t>
            </a:r>
            <a:r>
              <a:rPr lang="en-US" dirty="0"/>
              <a:t> mutation carriers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706061-D9CD-4869-9648-729A81582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823" y="2052061"/>
            <a:ext cx="3970282" cy="4650686"/>
          </a:xfrm>
        </p:spPr>
        <p:txBody>
          <a:bodyPr/>
          <a:lstStyle/>
          <a:p>
            <a:r>
              <a:rPr lang="en-US" sz="2400" dirty="0"/>
              <a:t>Phase I study of </a:t>
            </a:r>
            <a:r>
              <a:rPr lang="en-US" sz="2400" dirty="0" err="1"/>
              <a:t>olaparib</a:t>
            </a:r>
            <a:r>
              <a:rPr lang="en-US" sz="2400" dirty="0"/>
              <a:t> in patients (N=60) with solid tumors, including prostate cancer</a:t>
            </a:r>
          </a:p>
          <a:p>
            <a:pPr lvl="1"/>
            <a:r>
              <a:rPr lang="en-US" sz="2400" dirty="0"/>
              <a:t>22 </a:t>
            </a:r>
            <a:r>
              <a:rPr lang="en-US" sz="2400" i="1" dirty="0"/>
              <a:t>BRCA1/2 </a:t>
            </a:r>
            <a:r>
              <a:rPr lang="en-US" sz="2400" dirty="0"/>
              <a:t>mutation carriers</a:t>
            </a:r>
          </a:p>
          <a:p>
            <a:pPr lvl="1"/>
            <a:r>
              <a:rPr lang="en-US" sz="2400" dirty="0"/>
              <a:t>3 prostate cancer pts, 1 with </a:t>
            </a:r>
            <a:r>
              <a:rPr lang="en-US" sz="2400" dirty="0" err="1"/>
              <a:t>mCRPC</a:t>
            </a:r>
            <a:r>
              <a:rPr lang="en-US" sz="2400" dirty="0"/>
              <a:t> and </a:t>
            </a:r>
            <a:r>
              <a:rPr lang="en-US" sz="2400" i="1" dirty="0"/>
              <a:t>BRCA2 </a:t>
            </a:r>
            <a:r>
              <a:rPr lang="en-US" sz="2400" dirty="0"/>
              <a:t>mutation</a:t>
            </a:r>
          </a:p>
          <a:p>
            <a:endParaRPr lang="en-US" sz="2400" dirty="0"/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6E32229-618D-462F-967F-6B5C3E650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76" y="6327451"/>
            <a:ext cx="8010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dirty="0">
                <a:solidFill>
                  <a:schemeClr val="bg2"/>
                </a:solidFill>
              </a:rPr>
              <a:t>Fong PC, et al. N </a:t>
            </a:r>
            <a:r>
              <a:rPr lang="en-US" altLang="en-US" sz="1400" b="0" dirty="0" err="1">
                <a:solidFill>
                  <a:schemeClr val="bg2"/>
                </a:solidFill>
              </a:rPr>
              <a:t>Engl</a:t>
            </a:r>
            <a:r>
              <a:rPr lang="en-US" altLang="en-US" sz="1400" b="0" dirty="0">
                <a:solidFill>
                  <a:schemeClr val="bg2"/>
                </a:solidFill>
              </a:rPr>
              <a:t> J Med. 2009; 361: 123-134.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59604" y="1449449"/>
            <a:ext cx="5469838" cy="4631600"/>
            <a:chOff x="1902504" y="1630424"/>
            <a:chExt cx="5469838" cy="46316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13D4F2-0184-4498-AF9B-9FDCD468122D}"/>
                </a:ext>
              </a:extLst>
            </p:cNvPr>
            <p:cNvSpPr txBox="1"/>
            <p:nvPr/>
          </p:nvSpPr>
          <p:spPr>
            <a:xfrm>
              <a:off x="2424070" y="1630424"/>
              <a:ext cx="1795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dirty="0">
                  <a:latin typeface="+mn-lt"/>
                </a:rPr>
                <a:t>Baseline CT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8C921B-AF47-4B89-9120-72FB2710E8E2}"/>
                </a:ext>
              </a:extLst>
            </p:cNvPr>
            <p:cNvSpPr txBox="1"/>
            <p:nvPr/>
          </p:nvSpPr>
          <p:spPr>
            <a:xfrm>
              <a:off x="5008179" y="1643918"/>
              <a:ext cx="1795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 sz="2000">
                  <a:latin typeface="+mn-lt"/>
                </a:defRPr>
              </a:lvl1pPr>
            </a:lstStyle>
            <a:p>
              <a:r>
                <a:rPr lang="en-US" sz="1800" dirty="0"/>
                <a:t>Month 4</a:t>
              </a:r>
            </a:p>
          </p:txBody>
        </p:sp>
        <p:grpSp>
          <p:nvGrpSpPr>
            <p:cNvPr id="31" name="Group 2">
              <a:extLst>
                <a:ext uri="{FF2B5EF4-FFF2-40B4-BE49-F238E27FC236}">
                  <a16:creationId xmlns:a16="http://schemas.microsoft.com/office/drawing/2014/main" id="{391C94D3-5986-48DE-91FF-B910712F35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2504" y="2051972"/>
              <a:ext cx="5469838" cy="4210052"/>
              <a:chOff x="-9" y="113"/>
              <a:chExt cx="5769" cy="4111"/>
            </a:xfrm>
          </p:grpSpPr>
          <p:pic>
            <p:nvPicPr>
              <p:cNvPr id="33" name="Picture 3" descr="Scans 1 (Slide 16)">
                <a:extLst>
                  <a:ext uri="{FF2B5EF4-FFF2-40B4-BE49-F238E27FC236}">
                    <a16:creationId xmlns:a16="http://schemas.microsoft.com/office/drawing/2014/main" id="{2507B498-68A4-4E30-91D9-7C9C9DE1F9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3"/>
                <a:ext cx="5760" cy="4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4" descr="529469WilD3">
                <a:extLst>
                  <a:ext uri="{FF2B5EF4-FFF2-40B4-BE49-F238E27FC236}">
                    <a16:creationId xmlns:a16="http://schemas.microsoft.com/office/drawing/2014/main" id="{D4978427-6B4D-4D26-AA32-9568613B2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" y="2214"/>
                <a:ext cx="2767" cy="2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5">
                <a:extLst>
                  <a:ext uri="{FF2B5EF4-FFF2-40B4-BE49-F238E27FC236}">
                    <a16:creationId xmlns:a16="http://schemas.microsoft.com/office/drawing/2014/main" id="{C20BE25D-50A6-4FA8-97C7-5B193C3C3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" y="2591"/>
                <a:ext cx="401" cy="497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anchor="ctr"/>
              <a:lstStyle/>
              <a:p>
                <a:endParaRPr lang="en-US"/>
              </a:p>
            </p:txBody>
          </p:sp>
          <p:sp>
            <p:nvSpPr>
              <p:cNvPr id="36" name="Text Box 7">
                <a:extLst>
                  <a:ext uri="{FF2B5EF4-FFF2-40B4-BE49-F238E27FC236}">
                    <a16:creationId xmlns:a16="http://schemas.microsoft.com/office/drawing/2014/main" id="{8657F93C-5929-458D-A9AC-C1FBC5B39A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8" y="237"/>
                <a:ext cx="1281" cy="47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 eaLnBrk="0" hangingPunct="0"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 eaLnBrk="0" hangingPunct="0"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 eaLnBrk="0" hangingPunct="0"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sz="2300">
                  <a:solidFill>
                    <a:srgbClr val="000000"/>
                  </a:solidFill>
                  <a:latin typeface="Georgia" charset="0"/>
                </a:endParaRPr>
              </a:p>
            </p:txBody>
          </p:sp>
          <p:pic>
            <p:nvPicPr>
              <p:cNvPr id="37" name="Picture 8" descr="529469WilD10">
                <a:extLst>
                  <a:ext uri="{FF2B5EF4-FFF2-40B4-BE49-F238E27FC236}">
                    <a16:creationId xmlns:a16="http://schemas.microsoft.com/office/drawing/2014/main" id="{3E3E3333-0733-4FE3-A212-DFD4542C48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2224"/>
                <a:ext cx="2972" cy="1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Oval 9">
                <a:extLst>
                  <a:ext uri="{FF2B5EF4-FFF2-40B4-BE49-F238E27FC236}">
                    <a16:creationId xmlns:a16="http://schemas.microsoft.com/office/drawing/2014/main" id="{4C25E43A-43E7-4C1F-8B7E-4479878B3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2" y="2592"/>
                <a:ext cx="394" cy="49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 bwMode="auto">
            <a:xfrm>
              <a:off x="2947047" y="2152424"/>
              <a:ext cx="666750" cy="2133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wrap="none" rtlCol="0" anchor="ctr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400" b="0" dirty="0">
                <a:solidFill>
                  <a:schemeClr val="bg2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508692" y="2121943"/>
              <a:ext cx="666750" cy="2133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wrap="none" rtlCol="0" anchor="ctr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400" b="0" dirty="0">
                <a:solidFill>
                  <a:schemeClr val="bg2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637239" y="4230365"/>
              <a:ext cx="666750" cy="2133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wrap="none" rtlCol="0" anchor="ctr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400" b="0" dirty="0">
                <a:solidFill>
                  <a:schemeClr val="bg2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843070" y="4259937"/>
              <a:ext cx="666750" cy="2133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wrap="none" rtlCol="0" anchor="ctr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400" b="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7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F7D9C0-246D-4D63-ACB3-3C9AF077E352}"/>
              </a:ext>
            </a:extLst>
          </p:cNvPr>
          <p:cNvSpPr txBox="1"/>
          <p:nvPr/>
        </p:nvSpPr>
        <p:spPr>
          <a:xfrm>
            <a:off x="241865" y="6466024"/>
            <a:ext cx="4283711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-1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Mateo J, et al. N Engl J Med. 2015; 373: 1697-1708.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FB00A894-0FC2-466B-AE02-DC8FAE28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38128"/>
            <a:ext cx="10872444" cy="676362"/>
          </a:xfrm>
        </p:spPr>
        <p:txBody>
          <a:bodyPr/>
          <a:lstStyle/>
          <a:p>
            <a:r>
              <a:rPr lang="en-US" dirty="0"/>
              <a:t>TOPARP-A: Unselected phase 2 trial in </a:t>
            </a:r>
            <a:r>
              <a:rPr lang="en-US" dirty="0" err="1"/>
              <a:t>mCRPC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F31064A-5A89-4577-8874-CED77F06F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409" y="1816549"/>
            <a:ext cx="2688570" cy="4649475"/>
          </a:xfrm>
        </p:spPr>
        <p:txBody>
          <a:bodyPr/>
          <a:lstStyle/>
          <a:p>
            <a:pPr marL="231775" indent="-231775"/>
            <a:r>
              <a:rPr lang="en-US" sz="2200" dirty="0"/>
              <a:t>16 of 49 pts responded to olaparib</a:t>
            </a:r>
          </a:p>
          <a:p>
            <a:pPr marL="517525" lvl="1">
              <a:tabLst>
                <a:tab pos="284163" algn="l"/>
              </a:tabLst>
            </a:pPr>
            <a:r>
              <a:rPr lang="en-US" sz="2200" dirty="0"/>
              <a:t>14 of 16 (88%) biomarker-positive pts </a:t>
            </a:r>
          </a:p>
          <a:p>
            <a:pPr marL="517525" lvl="1">
              <a:tabLst>
                <a:tab pos="284163" algn="l"/>
              </a:tabLst>
            </a:pPr>
            <a:r>
              <a:rPr lang="en-US" sz="2200" dirty="0"/>
              <a:t>2 of 33 (6%) biomarker-negative pts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/>
          <a:srcRect t="8781"/>
          <a:stretch/>
        </p:blipFill>
        <p:spPr>
          <a:xfrm rot="5400000">
            <a:off x="2165306" y="-932870"/>
            <a:ext cx="5185954" cy="924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55A824-4622-4DA4-A189-FDCB559F8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333821"/>
            <a:ext cx="11050584" cy="1103313"/>
          </a:xfrm>
        </p:spPr>
        <p:txBody>
          <a:bodyPr/>
          <a:lstStyle/>
          <a:p>
            <a:r>
              <a:rPr lang="en-GB" sz="3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TOPARP-A: Survival with </a:t>
            </a:r>
            <a:r>
              <a:rPr lang="en-GB" sz="34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Olaparib</a:t>
            </a:r>
            <a:r>
              <a:rPr lang="en-GB" sz="3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by HR Deficiency</a:t>
            </a:r>
            <a:endParaRPr lang="en-US" sz="3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E93F8A-F6FD-4383-B914-415DFA050B41}"/>
              </a:ext>
            </a:extLst>
          </p:cNvPr>
          <p:cNvSpPr txBox="1"/>
          <p:nvPr/>
        </p:nvSpPr>
        <p:spPr>
          <a:xfrm>
            <a:off x="917894" y="6199506"/>
            <a:ext cx="4283711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-1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Mateo J, et al. N Engl J Med. 2015; 373: 1697-1708.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17" y="1892543"/>
            <a:ext cx="10057133" cy="38831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ADE7B3-44BA-B845-A724-47C48A86F6CA}"/>
              </a:ext>
            </a:extLst>
          </p:cNvPr>
          <p:cNvSpPr txBox="1"/>
          <p:nvPr/>
        </p:nvSpPr>
        <p:spPr>
          <a:xfrm>
            <a:off x="3493008" y="2598422"/>
            <a:ext cx="2468880" cy="307777"/>
          </a:xfrm>
          <a:prstGeom prst="rect">
            <a:avLst/>
          </a:prstGeom>
          <a:solidFill>
            <a:srgbClr val="00004B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&lt; 0.001 by log-rank test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F95FF-CE63-8E40-8110-97A079C9F122}"/>
              </a:ext>
            </a:extLst>
          </p:cNvPr>
          <p:cNvSpPr txBox="1"/>
          <p:nvPr/>
        </p:nvSpPr>
        <p:spPr>
          <a:xfrm>
            <a:off x="8833104" y="2587685"/>
            <a:ext cx="2468880" cy="307777"/>
          </a:xfrm>
          <a:prstGeom prst="rect">
            <a:avLst/>
          </a:prstGeom>
          <a:solidFill>
            <a:srgbClr val="00004B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&lt; 0.05 by log-rank test</a:t>
            </a:r>
          </a:p>
        </p:txBody>
      </p:sp>
    </p:spTree>
    <p:extLst>
      <p:ext uri="{BB962C8B-B14F-4D97-AF65-F5344CB8AC3E}">
        <p14:creationId xmlns:p14="http://schemas.microsoft.com/office/powerpoint/2010/main" val="3498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759" y="381002"/>
            <a:ext cx="10872444" cy="1103313"/>
          </a:xfrm>
        </p:spPr>
        <p:txBody>
          <a:bodyPr/>
          <a:lstStyle/>
          <a:p>
            <a:r>
              <a:rPr lang="en-US" u="sng" dirty="0" err="1"/>
              <a:t>PROfound</a:t>
            </a:r>
            <a:r>
              <a:rPr lang="en-US" dirty="0"/>
              <a:t>: </a:t>
            </a:r>
            <a:r>
              <a:rPr lang="en-US" dirty="0" err="1"/>
              <a:t>Olaparib</a:t>
            </a:r>
            <a:r>
              <a:rPr lang="en-US" dirty="0"/>
              <a:t> vs </a:t>
            </a:r>
            <a:r>
              <a:rPr lang="en-US" dirty="0" err="1"/>
              <a:t>Enza</a:t>
            </a:r>
            <a:r>
              <a:rPr lang="en-US" dirty="0"/>
              <a:t> or Abi in </a:t>
            </a:r>
            <a:r>
              <a:rPr lang="en-US" dirty="0" err="1"/>
              <a:t>mCRPC</a:t>
            </a:r>
            <a:r>
              <a:rPr lang="en-US" dirty="0"/>
              <a:t> with somatic HRD mutations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A4819D6-153C-4A74-99FD-682F6753C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789272"/>
            <a:ext cx="11142825" cy="1348866"/>
          </a:xfrm>
        </p:spPr>
        <p:txBody>
          <a:bodyPr/>
          <a:lstStyle/>
          <a:p>
            <a:r>
              <a:rPr lang="en-US" sz="2200" dirty="0"/>
              <a:t>Open-label, randomized, phase 3 study with </a:t>
            </a:r>
            <a:r>
              <a:rPr lang="en-US" sz="2200" dirty="0" err="1"/>
              <a:t>rPFS</a:t>
            </a:r>
            <a:r>
              <a:rPr lang="en-US" sz="2200" dirty="0"/>
              <a:t> primary endpoint</a:t>
            </a:r>
            <a:endParaRPr lang="en-US" sz="20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A2144-D7F8-4573-951D-E24ECD4FA872}"/>
              </a:ext>
            </a:extLst>
          </p:cNvPr>
          <p:cNvSpPr txBox="1"/>
          <p:nvPr/>
        </p:nvSpPr>
        <p:spPr>
          <a:xfrm>
            <a:off x="243089" y="6376763"/>
            <a:ext cx="2791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-1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ClinicalTrials.gov.  NCT02987543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3AC60A36-13C7-482A-AD02-922560605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47" y="2554314"/>
            <a:ext cx="2337771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Men with </a:t>
            </a:r>
            <a:r>
              <a:rPr kumimoji="0" lang="en-GB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mCRPC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kumimoji="0" lang="en-GB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somatic 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HRD mutations who </a:t>
            </a:r>
            <a:r>
              <a:rPr lang="en-GB" altLang="en-US" sz="1600" b="0" dirty="0">
                <a:solidFill>
                  <a:srgbClr val="FFFFFF"/>
                </a:solidFill>
              </a:rPr>
              <a:t>progressed on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abiraterone and/or enzalutamide;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altLang="en-US" sz="1600" b="0" dirty="0">
                <a:solidFill>
                  <a:srgbClr val="FFFFFF"/>
                </a:solidFill>
              </a:rPr>
              <a:t>a</a:t>
            </a:r>
            <a:r>
              <a:rPr kumimoji="0" lang="en-GB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nd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up to 1 prior taxane</a:t>
            </a:r>
            <a:b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(Planned N = 340)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BFF7B8-957F-46D8-BB35-4FEF137A5133}"/>
              </a:ext>
            </a:extLst>
          </p:cNvPr>
          <p:cNvSpPr txBox="1"/>
          <p:nvPr/>
        </p:nvSpPr>
        <p:spPr>
          <a:xfrm>
            <a:off x="2358665" y="3479746"/>
            <a:ext cx="2843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Randomized 2:1</a:t>
            </a:r>
          </a:p>
        </p:txBody>
      </p:sp>
      <p:sp>
        <p:nvSpPr>
          <p:cNvPr id="16" name="Rectangle 49">
            <a:extLst>
              <a:ext uri="{FF2B5EF4-FFF2-40B4-BE49-F238E27FC236}">
                <a16:creationId xmlns:a16="http://schemas.microsoft.com/office/drawing/2014/main" id="{81CAD128-A448-40F8-AAAD-C0AFE55C9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684" y="2726974"/>
            <a:ext cx="2639506" cy="100584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Olaparib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en-US" sz="1600" b="0" dirty="0">
                <a:solidFill>
                  <a:srgbClr val="000000"/>
                </a:solidFill>
              </a:rPr>
              <a:t>300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mg BID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50">
            <a:extLst>
              <a:ext uri="{FF2B5EF4-FFF2-40B4-BE49-F238E27FC236}">
                <a16:creationId xmlns:a16="http://schemas.microsoft.com/office/drawing/2014/main" id="{D015FF5B-22DF-49F6-AB06-5F4B73A0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683" y="3846575"/>
            <a:ext cx="2639507" cy="100584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Investigator’s Choice: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Enzalutamide 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Abiraterone/prednisone</a:t>
            </a:r>
          </a:p>
        </p:txBody>
      </p:sp>
      <p:sp>
        <p:nvSpPr>
          <p:cNvPr id="18" name="Line 53">
            <a:extLst>
              <a:ext uri="{FF2B5EF4-FFF2-40B4-BE49-F238E27FC236}">
                <a16:creationId xmlns:a16="http://schemas.microsoft.com/office/drawing/2014/main" id="{A004B150-FA35-4E28-BBB3-EEA413CE9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9820" y="3757464"/>
            <a:ext cx="457200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Line 54">
            <a:extLst>
              <a:ext uri="{FF2B5EF4-FFF2-40B4-BE49-F238E27FC236}">
                <a16:creationId xmlns:a16="http://schemas.microsoft.com/office/drawing/2014/main" id="{A2FCD2BC-D30C-4C8D-A5C4-7DFAEC6838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9820" y="3157389"/>
            <a:ext cx="457200" cy="347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Content Placeholder 19">
            <a:extLst>
              <a:ext uri="{FF2B5EF4-FFF2-40B4-BE49-F238E27FC236}">
                <a16:creationId xmlns:a16="http://schemas.microsoft.com/office/drawing/2014/main" id="{DFD3158B-9289-4C27-9084-1A8DD591A920}"/>
              </a:ext>
            </a:extLst>
          </p:cNvPr>
          <p:cNvSpPr txBox="1">
            <a:spLocks/>
          </p:cNvSpPr>
          <p:nvPr/>
        </p:nvSpPr>
        <p:spPr bwMode="auto">
          <a:xfrm>
            <a:off x="762160" y="5624226"/>
            <a:ext cx="5687346" cy="49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EFDD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endpoint: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EFDD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rPFS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EFDD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(Cohort A)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EFDD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Line 53">
            <a:extLst>
              <a:ext uri="{FF2B5EF4-FFF2-40B4-BE49-F238E27FC236}">
                <a16:creationId xmlns:a16="http://schemas.microsoft.com/office/drawing/2014/main" id="{B99CCEDF-AD18-49DA-AE20-8D2545CC27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3282" y="4337770"/>
            <a:ext cx="3657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49">
            <a:extLst>
              <a:ext uri="{FF2B5EF4-FFF2-40B4-BE49-F238E27FC236}">
                <a16:creationId xmlns:a16="http://schemas.microsoft.com/office/drawing/2014/main" id="{AB93179B-0600-4A89-B11C-FDED1656E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3479" y="3841469"/>
            <a:ext cx="2639506" cy="100584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Optional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post-PD switch: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Olaparib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en-US" sz="1600" b="0" dirty="0">
                <a:solidFill>
                  <a:srgbClr val="000000"/>
                </a:solidFill>
              </a:rPr>
              <a:t>300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mg BID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Content Placeholder 19">
            <a:extLst>
              <a:ext uri="{FF2B5EF4-FFF2-40B4-BE49-F238E27FC236}">
                <a16:creationId xmlns:a16="http://schemas.microsoft.com/office/drawing/2014/main" id="{352574CF-C43F-4774-AB3E-57E8D2DC148A}"/>
              </a:ext>
            </a:extLst>
          </p:cNvPr>
          <p:cNvSpPr txBox="1">
            <a:spLocks/>
          </p:cNvSpPr>
          <p:nvPr/>
        </p:nvSpPr>
        <p:spPr bwMode="auto">
          <a:xfrm>
            <a:off x="6420930" y="5154860"/>
            <a:ext cx="5191751" cy="10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EFDD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endpoints: ORR (Cohort A),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EFDD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rPFS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EFDD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(Cohorts A &amp; B), time to pain progression (Cohort A), OS (Cohort A)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EFDD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Line 53">
            <a:extLst>
              <a:ext uri="{FF2B5EF4-FFF2-40B4-BE49-F238E27FC236}">
                <a16:creationId xmlns:a16="http://schemas.microsoft.com/office/drawing/2014/main" id="{F13ECDE6-61F8-49F9-803E-DB751B88E1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2229" y="3249746"/>
            <a:ext cx="35378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Line 53">
            <a:extLst>
              <a:ext uri="{FF2B5EF4-FFF2-40B4-BE49-F238E27FC236}">
                <a16:creationId xmlns:a16="http://schemas.microsoft.com/office/drawing/2014/main" id="{672FF160-CD44-416A-8798-4424D4DE3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41112" y="4350895"/>
            <a:ext cx="3657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8774BB-DFA1-4A98-B9F8-D9F19FDA58FF}"/>
              </a:ext>
            </a:extLst>
          </p:cNvPr>
          <p:cNvSpPr/>
          <p:nvPr/>
        </p:nvSpPr>
        <p:spPr>
          <a:xfrm>
            <a:off x="640548" y="4871308"/>
            <a:ext cx="3985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Cohort A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GB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BRCA1, BRCA2, or ATM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Cohort B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One of 12 other HRD mutations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1819277"/>
            <a:ext cx="10872445" cy="1103313"/>
          </a:xfrm>
        </p:spPr>
        <p:txBody>
          <a:bodyPr/>
          <a:lstStyle/>
          <a:p>
            <a:r>
              <a:rPr lang="en-US" dirty="0"/>
              <a:t>DNA Repair Deficiency in Advanced Prostate Cancer and the Potential Role of PARP Inhibition 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4256247"/>
            <a:ext cx="10877529" cy="192248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b="1" dirty="0"/>
              <a:t>Emmanuel S Antonarakis, M.D.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b="1" dirty="0"/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1" dirty="0"/>
              <a:t>Associate Professor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/>
              <a:t>Departments of Oncology and Urology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/>
              <a:t>Johns Hopkins University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/>
              <a:t>Sidney Kimmel Comprehensive Cancer Center</a:t>
            </a:r>
            <a:br>
              <a:rPr lang="en-US" altLang="en-US" sz="1800" dirty="0"/>
            </a:br>
            <a:r>
              <a:rPr lang="en-US" altLang="en-US" sz="1800" dirty="0"/>
              <a:t>Baltimore, Maryland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5">
            <a:extLst>
              <a:ext uri="{FF2B5EF4-FFF2-40B4-BE49-F238E27FC236}">
                <a16:creationId xmlns:a16="http://schemas.microsoft.com/office/drawing/2014/main" id="{B2E8746E-CD89-4677-8EC8-FDDD56634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284" y="238127"/>
            <a:ext cx="10872444" cy="1103313"/>
          </a:xfrm>
        </p:spPr>
        <p:txBody>
          <a:bodyPr/>
          <a:lstStyle/>
          <a:p>
            <a:r>
              <a:rPr lang="en-GB" altLang="en-US" dirty="0" err="1"/>
              <a:t>Olaparib</a:t>
            </a:r>
            <a:r>
              <a:rPr lang="en-GB" altLang="en-US" dirty="0"/>
              <a:t> sensitivity and </a:t>
            </a:r>
            <a:r>
              <a:rPr lang="en-GB" altLang="en-US" i="1" dirty="0"/>
              <a:t>BRCA1/2</a:t>
            </a:r>
            <a:r>
              <a:rPr lang="en-GB" altLang="en-US" dirty="0"/>
              <a:t> vs. </a:t>
            </a:r>
            <a:r>
              <a:rPr lang="en-GB" altLang="en-US" i="1" dirty="0"/>
              <a:t>ATM</a:t>
            </a:r>
            <a:r>
              <a:rPr lang="en-GB" altLang="en-US" dirty="0"/>
              <a:t> </a:t>
            </a:r>
            <a:endParaRPr lang="en-US" altLang="en-US" dirty="0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EE81B11-1A0E-4C91-8D27-E6A7D6681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6257805"/>
            <a:ext cx="80105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400" b="0" dirty="0">
                <a:solidFill>
                  <a:schemeClr val="bg2"/>
                </a:solidFill>
              </a:rPr>
              <a:t>Marshall CH, et al. </a:t>
            </a:r>
            <a:r>
              <a:rPr lang="en-US" altLang="en-US" sz="1400" b="0" i="1" dirty="0">
                <a:solidFill>
                  <a:schemeClr val="bg2"/>
                </a:solidFill>
              </a:rPr>
              <a:t>European Urology</a:t>
            </a:r>
            <a:r>
              <a:rPr lang="en-US" altLang="en-US" sz="1400" b="0" dirty="0">
                <a:solidFill>
                  <a:schemeClr val="bg2"/>
                </a:solidFill>
              </a:rPr>
              <a:t> 2019 (</a:t>
            </a:r>
            <a:r>
              <a:rPr lang="en-US" altLang="en-US" sz="1400" b="0" dirty="0" err="1">
                <a:solidFill>
                  <a:schemeClr val="bg2"/>
                </a:solidFill>
              </a:rPr>
              <a:t>epub</a:t>
            </a:r>
            <a:r>
              <a:rPr lang="en-US" altLang="en-US" sz="1400" b="0" dirty="0">
                <a:solidFill>
                  <a:schemeClr val="bg2"/>
                </a:solidFill>
              </a:rPr>
              <a:t> ahead of print).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7836" y="1539331"/>
            <a:ext cx="11640565" cy="4417331"/>
            <a:chOff x="259261" y="1539331"/>
            <a:chExt cx="11640565" cy="44173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3874"/>
            <a:stretch/>
          </p:blipFill>
          <p:spPr>
            <a:xfrm>
              <a:off x="259261" y="2040477"/>
              <a:ext cx="6073775" cy="39161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3984" y="2040477"/>
              <a:ext cx="5465842" cy="391618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57AE9D-5F84-4415-87F0-08E1EAB1C494}"/>
                </a:ext>
              </a:extLst>
            </p:cNvPr>
            <p:cNvSpPr txBox="1"/>
            <p:nvPr/>
          </p:nvSpPr>
          <p:spPr>
            <a:xfrm>
              <a:off x="1143136" y="1539331"/>
              <a:ext cx="4306024" cy="400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Best</a:t>
              </a:r>
              <a:r>
                <a:rPr kumimoji="0" lang="en-US" sz="1999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PSA Response</a:t>
              </a:r>
              <a:endParaRPr kumimoji="0" lang="en-US" sz="19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57AE9D-5F84-4415-87F0-08E1EAB1C494}"/>
                </a:ext>
              </a:extLst>
            </p:cNvPr>
            <p:cNvSpPr txBox="1"/>
            <p:nvPr/>
          </p:nvSpPr>
          <p:spPr>
            <a:xfrm>
              <a:off x="7013893" y="1542002"/>
              <a:ext cx="4306024" cy="400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Radiologic PFS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94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3078" y="2129244"/>
            <a:ext cx="8877298" cy="575173"/>
          </a:xfrm>
        </p:spPr>
        <p:txBody>
          <a:bodyPr/>
          <a:lstStyle/>
          <a:p>
            <a:r>
              <a:rPr lang="en-US" dirty="0"/>
              <a:t>Clinical data with </a:t>
            </a:r>
            <a:r>
              <a:rPr lang="en-US" dirty="0" err="1"/>
              <a:t>Rucaparib</a:t>
            </a:r>
            <a:r>
              <a:rPr lang="en-US" dirty="0"/>
              <a:t> in </a:t>
            </a:r>
            <a:r>
              <a:rPr lang="en-US" dirty="0" err="1"/>
              <a:t>mCRPC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57424" y="3262424"/>
            <a:ext cx="7324725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0" u="sng" dirty="0"/>
              <a:t>2 October 2018</a:t>
            </a:r>
            <a:r>
              <a:rPr lang="en-US" b="0" dirty="0"/>
              <a:t> – </a:t>
            </a:r>
            <a:r>
              <a:rPr lang="en-US" b="0" dirty="0" err="1"/>
              <a:t>Rucaparib</a:t>
            </a:r>
            <a:r>
              <a:rPr lang="en-US" b="0" dirty="0"/>
              <a:t> granted Breakthrough Therapy designation by the FDA for treatment of </a:t>
            </a:r>
            <a:r>
              <a:rPr lang="en-US" b="0" i="1" dirty="0"/>
              <a:t>BRCA1/2-</a:t>
            </a:r>
            <a:r>
              <a:rPr lang="en-US" b="0" dirty="0"/>
              <a:t>mutated </a:t>
            </a:r>
            <a:r>
              <a:rPr lang="en-US" b="0" dirty="0" err="1"/>
              <a:t>mCRPC</a:t>
            </a:r>
            <a:r>
              <a:rPr lang="en-US" b="0" dirty="0"/>
              <a:t> with at least one prior AR-directed therapy and taxane-based chemotherapy</a:t>
            </a:r>
          </a:p>
        </p:txBody>
      </p:sp>
    </p:spTree>
    <p:extLst>
      <p:ext uri="{BB962C8B-B14F-4D97-AF65-F5344CB8AC3E}">
        <p14:creationId xmlns:p14="http://schemas.microsoft.com/office/powerpoint/2010/main" val="26737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5">
            <a:extLst>
              <a:ext uri="{FF2B5EF4-FFF2-40B4-BE49-F238E27FC236}">
                <a16:creationId xmlns:a16="http://schemas.microsoft.com/office/drawing/2014/main" id="{B2E8746E-CD89-4677-8EC8-FDDD56634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909" y="361952"/>
            <a:ext cx="10872444" cy="1103313"/>
          </a:xfrm>
        </p:spPr>
        <p:txBody>
          <a:bodyPr/>
          <a:lstStyle/>
          <a:p>
            <a:r>
              <a:rPr lang="en-GB" altLang="en-US" dirty="0"/>
              <a:t>Properties of different PARP inhibitors</a:t>
            </a:r>
            <a:endParaRPr lang="en-US" altLang="en-US" dirty="0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EE81B11-1A0E-4C91-8D27-E6A7D6681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6257607"/>
            <a:ext cx="8010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dirty="0">
                <a:solidFill>
                  <a:schemeClr val="bg2"/>
                </a:solidFill>
              </a:rPr>
              <a:t>Carney B, et al. Nat </a:t>
            </a:r>
            <a:r>
              <a:rPr lang="en-US" altLang="en-US" sz="1400" b="0" dirty="0" err="1">
                <a:solidFill>
                  <a:schemeClr val="bg2"/>
                </a:solidFill>
              </a:rPr>
              <a:t>Commun</a:t>
            </a:r>
            <a:r>
              <a:rPr lang="en-US" altLang="en-US" sz="1400" b="0" dirty="0">
                <a:solidFill>
                  <a:schemeClr val="bg2"/>
                </a:solidFill>
              </a:rPr>
              <a:t>. 2018; 9: 176.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3921" y="1881187"/>
            <a:ext cx="10725687" cy="2928937"/>
            <a:chOff x="683921" y="1881187"/>
            <a:chExt cx="10725687" cy="29289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b="20035"/>
            <a:stretch/>
          </p:blipFill>
          <p:spPr>
            <a:xfrm>
              <a:off x="683921" y="1881187"/>
              <a:ext cx="10725687" cy="292893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 bwMode="auto">
            <a:xfrm rot="16200000">
              <a:off x="2257424" y="3252788"/>
              <a:ext cx="1685926" cy="139065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rtlCol="0" anchor="ctr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400" b="0" dirty="0">
                <a:solidFill>
                  <a:schemeClr val="bg2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 rot="16200000">
              <a:off x="9429749" y="3252788"/>
              <a:ext cx="1685926" cy="139065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rtlCol="0" anchor="ctr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400" b="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1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5">
            <a:extLst>
              <a:ext uri="{FF2B5EF4-FFF2-40B4-BE49-F238E27FC236}">
                <a16:creationId xmlns:a16="http://schemas.microsoft.com/office/drawing/2014/main" id="{B2E8746E-CD89-4677-8EC8-FDDD56634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909" y="361952"/>
            <a:ext cx="10872444" cy="1103313"/>
          </a:xfrm>
        </p:spPr>
        <p:txBody>
          <a:bodyPr/>
          <a:lstStyle/>
          <a:p>
            <a:r>
              <a:rPr lang="en-GB" altLang="en-US" dirty="0" err="1"/>
              <a:t>Rucaparib</a:t>
            </a:r>
            <a:r>
              <a:rPr lang="en-GB" altLang="en-US" dirty="0"/>
              <a:t> (TRITON2 and TRITON3)</a:t>
            </a:r>
            <a:endParaRPr lang="en-US" altLang="en-US" dirty="0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EE81B11-1A0E-4C91-8D27-E6A7D6681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229032"/>
            <a:ext cx="8010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dirty="0">
                <a:solidFill>
                  <a:schemeClr val="bg2"/>
                </a:solidFill>
              </a:rPr>
              <a:t>Chowdhury S, et al. ESMO 2018; abstract 795PD.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1919288"/>
            <a:ext cx="10263188" cy="2323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488" y="4519612"/>
            <a:ext cx="8624888" cy="10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5">
            <a:extLst>
              <a:ext uri="{FF2B5EF4-FFF2-40B4-BE49-F238E27FC236}">
                <a16:creationId xmlns:a16="http://schemas.microsoft.com/office/drawing/2014/main" id="{B2E8746E-CD89-4677-8EC8-FDDD56634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909" y="133353"/>
            <a:ext cx="10872444" cy="807174"/>
          </a:xfrm>
        </p:spPr>
        <p:txBody>
          <a:bodyPr/>
          <a:lstStyle/>
          <a:p>
            <a:r>
              <a:rPr lang="en-GB" altLang="en-US" dirty="0" err="1"/>
              <a:t>Rucaparib</a:t>
            </a:r>
            <a:r>
              <a:rPr lang="en-GB" altLang="en-US" dirty="0"/>
              <a:t>: TRITON2 interim results</a:t>
            </a:r>
            <a:endParaRPr lang="en-US" altLang="en-US" dirty="0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EE81B11-1A0E-4C91-8D27-E6A7D6681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82" y="6416673"/>
            <a:ext cx="8010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dirty="0" err="1">
                <a:solidFill>
                  <a:schemeClr val="bg2"/>
                </a:solidFill>
              </a:rPr>
              <a:t>Abida</a:t>
            </a:r>
            <a:r>
              <a:rPr lang="en-US" altLang="en-US" sz="1400" b="0" dirty="0">
                <a:solidFill>
                  <a:schemeClr val="bg2"/>
                </a:solidFill>
              </a:rPr>
              <a:t> W, et al. ESMO 2018; abstract 793PD.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29414" y="940527"/>
            <a:ext cx="8577626" cy="5253704"/>
            <a:chOff x="1693862" y="1266793"/>
            <a:chExt cx="6534150" cy="49720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3862" y="1266793"/>
              <a:ext cx="6534150" cy="183076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3862" y="3097557"/>
              <a:ext cx="6534150" cy="3141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305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5">
            <a:extLst>
              <a:ext uri="{FF2B5EF4-FFF2-40B4-BE49-F238E27FC236}">
                <a16:creationId xmlns:a16="http://schemas.microsoft.com/office/drawing/2014/main" id="{B2E8746E-CD89-4677-8EC8-FDDD56634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9778" y="133353"/>
            <a:ext cx="10872444" cy="692333"/>
          </a:xfrm>
        </p:spPr>
        <p:txBody>
          <a:bodyPr/>
          <a:lstStyle/>
          <a:p>
            <a:r>
              <a:rPr lang="en-GB" altLang="en-US" dirty="0" err="1"/>
              <a:t>Rucaparib</a:t>
            </a:r>
            <a:r>
              <a:rPr lang="en-GB" altLang="en-US" dirty="0"/>
              <a:t>: TRITON2 interim results</a:t>
            </a:r>
            <a:endParaRPr lang="en-US" altLang="en-US" dirty="0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EE81B11-1A0E-4C91-8D27-E6A7D6681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07" y="6416673"/>
            <a:ext cx="8010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dirty="0" err="1">
                <a:solidFill>
                  <a:schemeClr val="bg2"/>
                </a:solidFill>
              </a:rPr>
              <a:t>Abida</a:t>
            </a:r>
            <a:r>
              <a:rPr lang="en-US" altLang="en-US" sz="1400" b="0" dirty="0">
                <a:solidFill>
                  <a:schemeClr val="bg2"/>
                </a:solidFill>
              </a:rPr>
              <a:t> W, et al. ESMO 2018; abstract 793PD.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26635" y="953590"/>
            <a:ext cx="8575902" cy="5184784"/>
            <a:chOff x="1357312" y="1409700"/>
            <a:chExt cx="7080588" cy="48239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7312" y="1409700"/>
              <a:ext cx="7080588" cy="135716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7312" y="2766867"/>
              <a:ext cx="7080587" cy="3466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73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5">
            <a:extLst>
              <a:ext uri="{FF2B5EF4-FFF2-40B4-BE49-F238E27FC236}">
                <a16:creationId xmlns:a16="http://schemas.microsoft.com/office/drawing/2014/main" id="{B2E8746E-CD89-4677-8EC8-FDDD56634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6484" y="209552"/>
            <a:ext cx="10872444" cy="1103313"/>
          </a:xfrm>
        </p:spPr>
        <p:txBody>
          <a:bodyPr/>
          <a:lstStyle/>
          <a:p>
            <a:r>
              <a:rPr lang="en-GB" altLang="en-US" dirty="0" err="1"/>
              <a:t>Rucaparib</a:t>
            </a:r>
            <a:r>
              <a:rPr lang="en-GB" altLang="en-US" dirty="0"/>
              <a:t> (TRITON2 and TRITON3)</a:t>
            </a:r>
            <a:endParaRPr lang="en-US" altLang="en-US" dirty="0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EE81B11-1A0E-4C91-8D27-E6A7D6681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6257607"/>
            <a:ext cx="8010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dirty="0">
                <a:solidFill>
                  <a:schemeClr val="bg2"/>
                </a:solidFill>
              </a:rPr>
              <a:t>Chowdhury S, et al. ESMO 2018; abstract 795PD.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388" y="1385888"/>
            <a:ext cx="7062787" cy="12715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892423"/>
            <a:ext cx="8420100" cy="312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7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3078" y="573200"/>
            <a:ext cx="8877298" cy="5250792"/>
          </a:xfrm>
        </p:spPr>
        <p:txBody>
          <a:bodyPr/>
          <a:lstStyle/>
          <a:p>
            <a:r>
              <a:rPr lang="en-US" dirty="0"/>
              <a:t>Clinical data with </a:t>
            </a:r>
            <a:r>
              <a:rPr lang="en-US" dirty="0" err="1"/>
              <a:t>Niraparib</a:t>
            </a:r>
            <a:r>
              <a:rPr lang="en-US" dirty="0"/>
              <a:t> in </a:t>
            </a:r>
            <a:r>
              <a:rPr lang="en-US" dirty="0" err="1"/>
              <a:t>mCRPC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86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5">
            <a:extLst>
              <a:ext uri="{FF2B5EF4-FFF2-40B4-BE49-F238E27FC236}">
                <a16:creationId xmlns:a16="http://schemas.microsoft.com/office/drawing/2014/main" id="{B2E8746E-CD89-4677-8EC8-FDDD56634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909" y="361952"/>
            <a:ext cx="10872444" cy="1103313"/>
          </a:xfrm>
        </p:spPr>
        <p:txBody>
          <a:bodyPr/>
          <a:lstStyle/>
          <a:p>
            <a:r>
              <a:rPr lang="en-GB" altLang="en-US" dirty="0"/>
              <a:t>Properties of different PARP inhibitors</a:t>
            </a:r>
            <a:endParaRPr lang="en-US" altLang="en-US" dirty="0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EE81B11-1A0E-4C91-8D27-E6A7D6681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6257607"/>
            <a:ext cx="8010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Carney B, et al. Nat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Commun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2018; 9: 176.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3921" y="1881187"/>
            <a:ext cx="10725687" cy="2928937"/>
            <a:chOff x="683921" y="1881187"/>
            <a:chExt cx="10725687" cy="29289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b="20035"/>
            <a:stretch/>
          </p:blipFill>
          <p:spPr>
            <a:xfrm>
              <a:off x="683921" y="1881187"/>
              <a:ext cx="10725687" cy="2928937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 bwMode="auto">
            <a:xfrm rot="16200000">
              <a:off x="7617619" y="3169443"/>
              <a:ext cx="1704974" cy="155733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40937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5">
            <a:extLst>
              <a:ext uri="{FF2B5EF4-FFF2-40B4-BE49-F238E27FC236}">
                <a16:creationId xmlns:a16="http://schemas.microsoft.com/office/drawing/2014/main" id="{B2E8746E-CD89-4677-8EC8-FDDD56634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909" y="323852"/>
            <a:ext cx="10872444" cy="1103313"/>
          </a:xfrm>
        </p:spPr>
        <p:txBody>
          <a:bodyPr/>
          <a:lstStyle/>
          <a:p>
            <a:r>
              <a:rPr lang="en-GB" altLang="en-US" dirty="0" err="1"/>
              <a:t>Niraparib</a:t>
            </a:r>
            <a:r>
              <a:rPr lang="en-GB" altLang="en-US" dirty="0"/>
              <a:t>: GALAHAD interim results</a:t>
            </a:r>
            <a:endParaRPr lang="en-US" altLang="en-US" dirty="0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AEE81B11-1A0E-4C91-8D27-E6A7D6681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6229230"/>
            <a:ext cx="80105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Smith MR, et al. </a:t>
            </a:r>
            <a:r>
              <a:rPr lang="en-US" altLang="en-US" sz="1400" b="0" dirty="0">
                <a:solidFill>
                  <a:srgbClr val="CDCDCF"/>
                </a:solidFill>
              </a:rPr>
              <a:t>Genitourinary Cancers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Symposium 2019; abstract 202.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6" y="1627012"/>
            <a:ext cx="3719212" cy="394511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757632" y="2717789"/>
            <a:ext cx="7005764" cy="2575191"/>
            <a:chOff x="4965681" y="2647949"/>
            <a:chExt cx="6366558" cy="23402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b="45123"/>
            <a:stretch/>
          </p:blipFill>
          <p:spPr>
            <a:xfrm>
              <a:off x="4965681" y="2647949"/>
              <a:ext cx="6366558" cy="150097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t="69066"/>
            <a:stretch/>
          </p:blipFill>
          <p:spPr>
            <a:xfrm>
              <a:off x="4965681" y="4142092"/>
              <a:ext cx="6366558" cy="84608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F81A1E1-C49A-D642-BEFF-C2859865E8EA}"/>
              </a:ext>
            </a:extLst>
          </p:cNvPr>
          <p:cNvSpPr txBox="1"/>
          <p:nvPr/>
        </p:nvSpPr>
        <p:spPr>
          <a:xfrm>
            <a:off x="4757633" y="1648059"/>
            <a:ext cx="700576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plasma samples were evaluated for DRD (defined as pathogenic mutation in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BRCA1/2, ATM</a:t>
            </a: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FANCA,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PALB2, CHEK2, BRIP1 or HDAC2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using plasma circulating tumor DNA.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55FC5-8151-9D42-BCEA-96C2C2A7BAF7}"/>
              </a:ext>
            </a:extLst>
          </p:cNvPr>
          <p:cNvSpPr txBox="1"/>
          <p:nvPr/>
        </p:nvSpPr>
        <p:spPr>
          <a:xfrm>
            <a:off x="4642218" y="5495240"/>
            <a:ext cx="74050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300" b="0" dirty="0">
                <a:latin typeface="Arial" panose="020B0604020202020204" pitchFamily="34" charset="0"/>
                <a:cs typeface="Arial" panose="020B0604020202020204" pitchFamily="34" charset="0"/>
              </a:rPr>
              <a:t>ATM, FANCA, PALB2, CHEK2, BRIP1, or HDAC2 assayed, not all represented in non-BRCA pts.</a:t>
            </a:r>
          </a:p>
          <a:p>
            <a:r>
              <a:rPr lang="en-US" sz="13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1300" b="0" dirty="0">
                <a:latin typeface="Arial" panose="020B0604020202020204" pitchFamily="34" charset="0"/>
                <a:cs typeface="Arial" panose="020B0604020202020204" pitchFamily="34" charset="0"/>
              </a:rPr>
              <a:t>Investigator assessed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F81C7E-2D0A-7544-9616-61B0D92BEA2C}"/>
              </a:ext>
            </a:extLst>
          </p:cNvPr>
          <p:cNvSpPr txBox="1"/>
          <p:nvPr/>
        </p:nvSpPr>
        <p:spPr>
          <a:xfrm>
            <a:off x="599607" y="5651649"/>
            <a:ext cx="37192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dirty="0">
                <a:latin typeface="Arial" panose="020B0604020202020204" pitchFamily="34" charset="0"/>
                <a:cs typeface="Arial" panose="020B0604020202020204" pitchFamily="34" charset="0"/>
              </a:rPr>
              <a:t>DRD = DNA repair gene defects; </a:t>
            </a:r>
            <a:br>
              <a:rPr lang="en-US" sz="13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0" dirty="0">
                <a:latin typeface="Arial" panose="020B0604020202020204" pitchFamily="34" charset="0"/>
                <a:cs typeface="Arial" panose="020B0604020202020204" pitchFamily="34" charset="0"/>
              </a:rPr>
              <a:t>ARSI = androgen receptor signaling inhibitor</a:t>
            </a:r>
          </a:p>
        </p:txBody>
      </p:sp>
    </p:spTree>
    <p:extLst>
      <p:ext uri="{BB962C8B-B14F-4D97-AF65-F5344CB8AC3E}">
        <p14:creationId xmlns:p14="http://schemas.microsoft.com/office/powerpoint/2010/main" val="6367150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E92E0F2-E585-4027-9994-7D63CDD2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19" y="419101"/>
            <a:ext cx="10869613" cy="1103313"/>
          </a:xfrm>
        </p:spPr>
        <p:txBody>
          <a:bodyPr/>
          <a:lstStyle/>
          <a:p>
            <a:pPr eaLnBrk="1" hangingPunct="1"/>
            <a:r>
              <a:rPr lang="en-US" altLang="en-US" dirty="0"/>
              <a:t>Faculty Disclosures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94D9150-9C24-4F3A-868F-11261D7E6E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7057" y="1693864"/>
            <a:ext cx="10471147" cy="4651375"/>
          </a:xfrm>
        </p:spPr>
        <p:txBody>
          <a:bodyPr rtlCol="0">
            <a:noAutofit/>
          </a:bodyPr>
          <a:lstStyle/>
          <a:p>
            <a:pPr marL="0" indent="0" eaLnBrk="1" hangingPunct="1">
              <a:buClr>
                <a:schemeClr val="accent6"/>
              </a:buClr>
              <a:buNone/>
              <a:defRPr/>
            </a:pPr>
            <a:r>
              <a:rPr lang="en-US" b="1" dirty="0">
                <a:solidFill>
                  <a:schemeClr val="accent3"/>
                </a:solidFill>
              </a:rPr>
              <a:t>Emmanuel S. Antonarakis, MD,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has disclosed that he has received consulting fees and funds for research from Janssen, J&amp;J, AstraZeneca, Bayer,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Astellas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Pfizer, Sanofi, Merck and Clovis; and royalties and intellectual property rights from Qiagen.</a:t>
            </a:r>
          </a:p>
        </p:txBody>
      </p:sp>
    </p:spTree>
    <p:extLst>
      <p:ext uri="{BB962C8B-B14F-4D97-AF65-F5344CB8AC3E}">
        <p14:creationId xmlns:p14="http://schemas.microsoft.com/office/powerpoint/2010/main" val="4663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5">
            <a:extLst>
              <a:ext uri="{FF2B5EF4-FFF2-40B4-BE49-F238E27FC236}">
                <a16:creationId xmlns:a16="http://schemas.microsoft.com/office/drawing/2014/main" id="{B2E8746E-CD89-4677-8EC8-FDDD56634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909" y="333377"/>
            <a:ext cx="10872444" cy="1103313"/>
          </a:xfrm>
        </p:spPr>
        <p:txBody>
          <a:bodyPr/>
          <a:lstStyle/>
          <a:p>
            <a:r>
              <a:rPr lang="en-GB" altLang="en-US" dirty="0" err="1"/>
              <a:t>Niraparib</a:t>
            </a:r>
            <a:r>
              <a:rPr lang="en-GB" altLang="en-US" dirty="0"/>
              <a:t>: GALAHAD interim results</a:t>
            </a:r>
            <a:endParaRPr lang="en-US" altLang="en-US" dirty="0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AEE81B11-1A0E-4C91-8D27-E6A7D6681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257607"/>
            <a:ext cx="8010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400" b="0" dirty="0">
                <a:solidFill>
                  <a:srgbClr val="CDCDCF"/>
                </a:solidFill>
              </a:rPr>
              <a:t>Smith MR, et al. Genitourinary Cancers Symposium 2019; abstract 202.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C9D0B-17BF-5646-A8A4-ADF5F8B0877C}"/>
              </a:ext>
            </a:extLst>
          </p:cNvPr>
          <p:cNvGrpSpPr/>
          <p:nvPr/>
        </p:nvGrpSpPr>
        <p:grpSpPr>
          <a:xfrm>
            <a:off x="373822" y="1790701"/>
            <a:ext cx="4985628" cy="3905250"/>
            <a:chOff x="373822" y="1790701"/>
            <a:chExt cx="4985628" cy="39052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822" y="1790701"/>
              <a:ext cx="4985628" cy="39052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8ADDEE-CBFF-2347-AF69-19CCF9DD43B5}"/>
                </a:ext>
              </a:extLst>
            </p:cNvPr>
            <p:cNvSpPr txBox="1"/>
            <p:nvPr/>
          </p:nvSpPr>
          <p:spPr>
            <a:xfrm>
              <a:off x="373822" y="1829069"/>
              <a:ext cx="4341434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rgbClr val="0565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Maximum change in tumor diameter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0A0F8A-0EBA-DE4D-9379-5371A25F4084}"/>
              </a:ext>
            </a:extLst>
          </p:cNvPr>
          <p:cNvGrpSpPr/>
          <p:nvPr/>
        </p:nvGrpSpPr>
        <p:grpSpPr>
          <a:xfrm>
            <a:off x="5548313" y="1905002"/>
            <a:ext cx="6224587" cy="3627690"/>
            <a:chOff x="5548313" y="1905002"/>
            <a:chExt cx="6224587" cy="362769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8313" y="1905002"/>
              <a:ext cx="6224587" cy="362769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1FC721-3C85-0848-880C-CC65EA8AEA78}"/>
                </a:ext>
              </a:extLst>
            </p:cNvPr>
            <p:cNvSpPr txBox="1"/>
            <p:nvPr/>
          </p:nvSpPr>
          <p:spPr>
            <a:xfrm>
              <a:off x="5679747" y="1944200"/>
              <a:ext cx="4341434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rgbClr val="0565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Maximum change in PSA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742900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1" y="330201"/>
            <a:ext cx="9782174" cy="5250792"/>
          </a:xfrm>
        </p:spPr>
        <p:txBody>
          <a:bodyPr/>
          <a:lstStyle/>
          <a:p>
            <a:r>
              <a:rPr lang="en-US" sz="3700" dirty="0"/>
              <a:t>PARP inhibitor combinations </a:t>
            </a:r>
            <a:br>
              <a:rPr lang="en-US" dirty="0"/>
            </a:br>
            <a:r>
              <a:rPr lang="en-US" sz="3500" dirty="0"/>
              <a:t>(with hormonal agents, immune checkpoint inhibitors)</a:t>
            </a:r>
            <a:endParaRPr lang="en-US" sz="3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8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5">
            <a:extLst>
              <a:ext uri="{FF2B5EF4-FFF2-40B4-BE49-F238E27FC236}">
                <a16:creationId xmlns:a16="http://schemas.microsoft.com/office/drawing/2014/main" id="{B2E8746E-CD89-4677-8EC8-FDDD56634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079" y="438966"/>
            <a:ext cx="6648291" cy="624948"/>
          </a:xfrm>
        </p:spPr>
        <p:txBody>
          <a:bodyPr/>
          <a:lstStyle/>
          <a:p>
            <a:r>
              <a:rPr lang="en-GB" altLang="en-US" dirty="0" err="1"/>
              <a:t>Olaparib</a:t>
            </a:r>
            <a:r>
              <a:rPr lang="en-GB" altLang="en-US" dirty="0"/>
              <a:t> plus Abi in unselected </a:t>
            </a:r>
            <a:r>
              <a:rPr lang="en-GB" altLang="en-US" dirty="0" err="1"/>
              <a:t>mCRPC</a:t>
            </a:r>
            <a:endParaRPr lang="en-US" altLang="en-US" dirty="0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EE81B11-1A0E-4C91-8D27-E6A7D6681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6257607"/>
            <a:ext cx="8010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dirty="0">
                <a:solidFill>
                  <a:schemeClr val="bg2"/>
                </a:solidFill>
              </a:rPr>
              <a:t>Clark N, et al. Lancet </a:t>
            </a:r>
            <a:r>
              <a:rPr lang="en-US" altLang="en-US" sz="1400" b="0" dirty="0" err="1">
                <a:solidFill>
                  <a:schemeClr val="bg2"/>
                </a:solidFill>
              </a:rPr>
              <a:t>Oncol</a:t>
            </a:r>
            <a:r>
              <a:rPr lang="en-US" altLang="en-US" sz="1400" b="0" dirty="0">
                <a:solidFill>
                  <a:schemeClr val="bg2"/>
                </a:solidFill>
              </a:rPr>
              <a:t>. 2018; 19: 975-986.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4691F8-9CE7-694E-B253-03F41D9E7073}"/>
              </a:ext>
            </a:extLst>
          </p:cNvPr>
          <p:cNvGrpSpPr/>
          <p:nvPr/>
        </p:nvGrpSpPr>
        <p:grpSpPr>
          <a:xfrm>
            <a:off x="302903" y="1599821"/>
            <a:ext cx="6672467" cy="4194265"/>
            <a:chOff x="802014" y="1866901"/>
            <a:chExt cx="6197532" cy="38957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014" y="1866901"/>
              <a:ext cx="6197532" cy="389572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D6BE78-5EF3-7B43-A8F5-FF0CD29EC8AB}"/>
                </a:ext>
              </a:extLst>
            </p:cNvPr>
            <p:cNvSpPr txBox="1"/>
            <p:nvPr/>
          </p:nvSpPr>
          <p:spPr>
            <a:xfrm>
              <a:off x="993947" y="1919941"/>
              <a:ext cx="4032418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Intention-to-treat population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89A0CB5-AC86-7B4E-8BB5-8E4058206E0C}"/>
              </a:ext>
            </a:extLst>
          </p:cNvPr>
          <p:cNvGrpSpPr/>
          <p:nvPr/>
        </p:nvGrpSpPr>
        <p:grpSpPr>
          <a:xfrm>
            <a:off x="7416858" y="156754"/>
            <a:ext cx="4593217" cy="6505303"/>
            <a:chOff x="7485063" y="1208796"/>
            <a:chExt cx="3770258" cy="5339759"/>
          </a:xfrm>
        </p:grpSpPr>
        <p:grpSp>
          <p:nvGrpSpPr>
            <p:cNvPr id="13" name="Group 12"/>
            <p:cNvGrpSpPr/>
            <p:nvPr/>
          </p:nvGrpSpPr>
          <p:grpSpPr>
            <a:xfrm>
              <a:off x="7485063" y="1274764"/>
              <a:ext cx="3770258" cy="5273791"/>
              <a:chOff x="7485063" y="1274764"/>
              <a:chExt cx="3770258" cy="527379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5063" y="1274764"/>
                <a:ext cx="3770258" cy="251618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5063" y="3914772"/>
                <a:ext cx="3770258" cy="263378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24750" y="1286514"/>
                <a:ext cx="2362200" cy="27622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44874" y="3967095"/>
                <a:ext cx="1819275" cy="24765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692FAC-F92C-7640-B5A0-564568E94335}"/>
                </a:ext>
              </a:extLst>
            </p:cNvPr>
            <p:cNvSpPr txBox="1"/>
            <p:nvPr/>
          </p:nvSpPr>
          <p:spPr>
            <a:xfrm>
              <a:off x="7485063" y="1208796"/>
              <a:ext cx="3770258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HRR mutation-positive subgroup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2F1B12-7C7E-3D45-818B-D54002325A68}"/>
                </a:ext>
              </a:extLst>
            </p:cNvPr>
            <p:cNvSpPr txBox="1"/>
            <p:nvPr/>
          </p:nvSpPr>
          <p:spPr>
            <a:xfrm>
              <a:off x="7485063" y="3860120"/>
              <a:ext cx="3770258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Wild-type HRR subgroup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596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5">
            <a:extLst>
              <a:ext uri="{FF2B5EF4-FFF2-40B4-BE49-F238E27FC236}">
                <a16:creationId xmlns:a16="http://schemas.microsoft.com/office/drawing/2014/main" id="{B2E8746E-CD89-4677-8EC8-FDDD56634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909" y="209552"/>
            <a:ext cx="11363982" cy="1103313"/>
          </a:xfrm>
        </p:spPr>
        <p:txBody>
          <a:bodyPr/>
          <a:lstStyle/>
          <a:p>
            <a:r>
              <a:rPr lang="en-GB" altLang="en-US" dirty="0" err="1"/>
              <a:t>Olaparib</a:t>
            </a:r>
            <a:r>
              <a:rPr lang="en-GB" altLang="en-US" dirty="0"/>
              <a:t> plus </a:t>
            </a:r>
            <a:r>
              <a:rPr lang="en-GB" altLang="en-US" dirty="0" err="1"/>
              <a:t>Durvalumab</a:t>
            </a:r>
            <a:r>
              <a:rPr lang="en-GB" altLang="en-US" dirty="0"/>
              <a:t> (anti-PD-L1) in </a:t>
            </a:r>
            <a:r>
              <a:rPr lang="en-GB" altLang="en-US" dirty="0" err="1"/>
              <a:t>mCRPC</a:t>
            </a:r>
            <a:endParaRPr lang="en-US" altLang="en-US" dirty="0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EE81B11-1A0E-4C91-8D27-E6A7D6681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33807"/>
            <a:ext cx="8010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dirty="0">
                <a:solidFill>
                  <a:schemeClr val="bg2"/>
                </a:solidFill>
              </a:rPr>
              <a:t>Karzai F, et al. J </a:t>
            </a:r>
            <a:r>
              <a:rPr lang="en-US" altLang="en-US" sz="1400" b="0" dirty="0" err="1">
                <a:solidFill>
                  <a:schemeClr val="bg2"/>
                </a:solidFill>
              </a:rPr>
              <a:t>Immunother</a:t>
            </a:r>
            <a:r>
              <a:rPr lang="en-US" altLang="en-US" sz="1400" b="0" dirty="0">
                <a:solidFill>
                  <a:schemeClr val="bg2"/>
                </a:solidFill>
              </a:rPr>
              <a:t> Cancer. 2018; 6: 141.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42963" y="1455739"/>
            <a:ext cx="10520361" cy="4666821"/>
            <a:chOff x="823913" y="1398589"/>
            <a:chExt cx="10520361" cy="46668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913" y="1398589"/>
              <a:ext cx="3548062" cy="466682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8687" y="1495426"/>
              <a:ext cx="6605587" cy="4489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68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5">
            <a:extLst>
              <a:ext uri="{FF2B5EF4-FFF2-40B4-BE49-F238E27FC236}">
                <a16:creationId xmlns:a16="http://schemas.microsoft.com/office/drawing/2014/main" id="{B2E8746E-CD89-4677-8EC8-FDDD56634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1243" y="127274"/>
            <a:ext cx="10872444" cy="635897"/>
          </a:xfrm>
        </p:spPr>
        <p:txBody>
          <a:bodyPr/>
          <a:lstStyle/>
          <a:p>
            <a:r>
              <a:rPr lang="en-GB" altLang="en-US" dirty="0" err="1"/>
              <a:t>Olaparib</a:t>
            </a:r>
            <a:r>
              <a:rPr lang="en-GB" altLang="en-US" dirty="0"/>
              <a:t> plus </a:t>
            </a:r>
            <a:r>
              <a:rPr lang="en-GB" altLang="en-US" dirty="0" err="1"/>
              <a:t>Pembro</a:t>
            </a:r>
            <a:r>
              <a:rPr lang="en-GB" altLang="en-US" dirty="0"/>
              <a:t> (anti-PD-1) in </a:t>
            </a:r>
            <a:r>
              <a:rPr lang="en-GB" altLang="en-US" dirty="0" err="1"/>
              <a:t>mCRPC</a:t>
            </a:r>
            <a:endParaRPr lang="en-US" altLang="en-US" dirty="0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EE81B11-1A0E-4C91-8D27-E6A7D6681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58" y="6494658"/>
            <a:ext cx="80105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400" b="0" dirty="0">
                <a:solidFill>
                  <a:schemeClr val="bg2"/>
                </a:solidFill>
              </a:rPr>
              <a:t>Yu EY, et al. </a:t>
            </a:r>
            <a:r>
              <a:rPr lang="en-US" altLang="en-US" sz="1400" b="0">
                <a:solidFill>
                  <a:schemeClr val="bg2"/>
                </a:solidFill>
              </a:rPr>
              <a:t>Genitourinary Cancers Symposium </a:t>
            </a:r>
            <a:r>
              <a:rPr lang="en-US" altLang="en-US" sz="1400" b="0" dirty="0">
                <a:solidFill>
                  <a:schemeClr val="bg2"/>
                </a:solidFill>
              </a:rPr>
              <a:t>2019; abstract 145.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9E3DD8-08A0-0C4C-BAA2-173F90D827BD}"/>
              </a:ext>
            </a:extLst>
          </p:cNvPr>
          <p:cNvGrpSpPr/>
          <p:nvPr/>
        </p:nvGrpSpPr>
        <p:grpSpPr>
          <a:xfrm>
            <a:off x="1469876" y="870758"/>
            <a:ext cx="7175510" cy="2651691"/>
            <a:chOff x="1469876" y="1236689"/>
            <a:chExt cx="6435873" cy="2378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2021C5-4DBC-C648-83E5-F6379A0EB75C}"/>
                </a:ext>
              </a:extLst>
            </p:cNvPr>
            <p:cNvSpPr/>
            <p:nvPr/>
          </p:nvSpPr>
          <p:spPr bwMode="auto">
            <a:xfrm>
              <a:off x="1469876" y="1236689"/>
              <a:ext cx="6435873" cy="23783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rtlCol="0" anchor="ctr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400" b="0" dirty="0">
                <a:solidFill>
                  <a:schemeClr val="bg2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8105"/>
            <a:stretch/>
          </p:blipFill>
          <p:spPr>
            <a:xfrm>
              <a:off x="1469876" y="1514007"/>
              <a:ext cx="6435873" cy="210104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2FBB33E-D3D1-2646-BAD8-D4296A584239}"/>
                </a:ext>
              </a:extLst>
            </p:cNvPr>
            <p:cNvSpPr txBox="1"/>
            <p:nvPr/>
          </p:nvSpPr>
          <p:spPr>
            <a:xfrm>
              <a:off x="1561119" y="1236689"/>
              <a:ext cx="5440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Prostate-Specific Antigen Percentage Change From Baseline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34F6F0B-1EE6-8043-A29D-4500AA8C10C8}"/>
              </a:ext>
            </a:extLst>
          </p:cNvPr>
          <p:cNvGrpSpPr/>
          <p:nvPr/>
        </p:nvGrpSpPr>
        <p:grpSpPr>
          <a:xfrm>
            <a:off x="1469876" y="3553234"/>
            <a:ext cx="7175510" cy="2848626"/>
            <a:chOff x="1469876" y="3778012"/>
            <a:chExt cx="6435873" cy="26106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62C2FC-6475-874C-B65D-BE3324CD26CA}"/>
                </a:ext>
              </a:extLst>
            </p:cNvPr>
            <p:cNvSpPr/>
            <p:nvPr/>
          </p:nvSpPr>
          <p:spPr bwMode="auto">
            <a:xfrm>
              <a:off x="1469876" y="3816191"/>
              <a:ext cx="6435873" cy="23783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rtlCol="0" anchor="ctr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400" b="0" dirty="0">
                <a:solidFill>
                  <a:schemeClr val="bg2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t="12620"/>
            <a:stretch/>
          </p:blipFill>
          <p:spPr>
            <a:xfrm>
              <a:off x="1469877" y="4188383"/>
              <a:ext cx="6435872" cy="220025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2DA893-DA9E-F342-869D-2631A0283CFB}"/>
                </a:ext>
              </a:extLst>
            </p:cNvPr>
            <p:cNvSpPr txBox="1"/>
            <p:nvPr/>
          </p:nvSpPr>
          <p:spPr>
            <a:xfrm>
              <a:off x="1552191" y="3778012"/>
              <a:ext cx="6271242" cy="423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 Lesion Change From Baseline Based on Investigator Assessment per PCWG3-Modified RECIST v1.1 Among Patients With RECIST-Measurable </a:t>
              </a:r>
              <a:r>
                <a:rPr lang="en-US" sz="1200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Disease</a:t>
              </a:r>
              <a:r>
                <a:rPr lang="en-US" sz="1200" baseline="30000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1200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B4AB183-1E16-904D-845E-F6698A9F3F5C}"/>
              </a:ext>
            </a:extLst>
          </p:cNvPr>
          <p:cNvSpPr txBox="1"/>
          <p:nvPr/>
        </p:nvSpPr>
        <p:spPr>
          <a:xfrm>
            <a:off x="8645386" y="5755895"/>
            <a:ext cx="32186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300" b="0" dirty="0">
                <a:latin typeface="Arial" panose="020B0604020202020204" pitchFamily="34" charset="0"/>
                <a:cs typeface="Arial" panose="020B0604020202020204" pitchFamily="34" charset="0"/>
              </a:rPr>
              <a:t>Based on investigator assessment. Includes confirmed and unconfirmed responses.</a:t>
            </a:r>
          </a:p>
          <a:p>
            <a:pPr>
              <a:buNone/>
            </a:pPr>
            <a:endParaRPr lang="en-US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7447" y="203349"/>
            <a:ext cx="948907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Conclusions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20047" y="1348653"/>
            <a:ext cx="10519453" cy="4781559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3000" dirty="0"/>
              <a:t>DNA repair mutations are common in </a:t>
            </a:r>
            <a:r>
              <a:rPr lang="en-US" sz="3000" dirty="0" err="1"/>
              <a:t>PCa</a:t>
            </a:r>
            <a:r>
              <a:rPr lang="en-US" sz="3000" dirty="0"/>
              <a:t>, esp. in </a:t>
            </a:r>
            <a:r>
              <a:rPr lang="en-US" sz="3000" dirty="0" err="1"/>
              <a:t>mCRPC</a:t>
            </a:r>
            <a:endParaRPr lang="en-US" sz="3000" dirty="0"/>
          </a:p>
          <a:p>
            <a:pPr eaLnBrk="1" hangingPunct="1">
              <a:spcAft>
                <a:spcPts val="600"/>
              </a:spcAft>
            </a:pPr>
            <a:r>
              <a:rPr lang="en-US" sz="3000" dirty="0"/>
              <a:t>Germline genetic testing is indicated for many </a:t>
            </a:r>
            <a:r>
              <a:rPr lang="en-US" sz="3000" dirty="0" err="1"/>
              <a:t>PCa</a:t>
            </a:r>
            <a:r>
              <a:rPr lang="en-US" sz="3000" dirty="0"/>
              <a:t> patients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000" dirty="0"/>
              <a:t>There may be enrichment for HRD mutations in high-grade </a:t>
            </a:r>
            <a:r>
              <a:rPr lang="en-US" sz="3000" dirty="0" err="1"/>
              <a:t>PCa</a:t>
            </a:r>
            <a:r>
              <a:rPr lang="en-US" sz="3000" dirty="0"/>
              <a:t> and in certain histological subtypes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000" dirty="0"/>
              <a:t>Not all DNA repair mutations are created equal: </a:t>
            </a:r>
            <a:r>
              <a:rPr lang="en-US" sz="3000" i="1" dirty="0"/>
              <a:t>BRCA1/2</a:t>
            </a:r>
            <a:r>
              <a:rPr lang="en-US" sz="3000" dirty="0"/>
              <a:t> mutations (but not </a:t>
            </a:r>
            <a:r>
              <a:rPr lang="en-US" sz="3000" i="1" dirty="0"/>
              <a:t>ATM</a:t>
            </a:r>
            <a:r>
              <a:rPr lang="en-US" sz="3000" dirty="0"/>
              <a:t> or </a:t>
            </a:r>
            <a:r>
              <a:rPr lang="en-US" sz="3000" i="1" dirty="0"/>
              <a:t>CDK12</a:t>
            </a:r>
            <a:r>
              <a:rPr lang="en-US" sz="3000" dirty="0"/>
              <a:t>) may sensitize to </a:t>
            </a:r>
            <a:r>
              <a:rPr lang="en-US" sz="3000" dirty="0" err="1"/>
              <a:t>PARPi</a:t>
            </a:r>
            <a:endParaRPr lang="en-US" sz="3000" i="1" dirty="0"/>
          </a:p>
          <a:p>
            <a:pPr eaLnBrk="1" hangingPunct="1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/>
              <a:t>Olaparib</a:t>
            </a:r>
            <a:r>
              <a:rPr lang="en-US" sz="3000" dirty="0"/>
              <a:t> and </a:t>
            </a:r>
            <a:r>
              <a:rPr lang="en-US" sz="3000" dirty="0" err="1"/>
              <a:t>Rucaparib</a:t>
            </a:r>
            <a:r>
              <a:rPr lang="en-US" sz="3000" dirty="0"/>
              <a:t> may be the first </a:t>
            </a:r>
            <a:r>
              <a:rPr lang="en-US" sz="3000" dirty="0" err="1"/>
              <a:t>PARPi</a:t>
            </a:r>
            <a:r>
              <a:rPr lang="en-US" sz="3000" dirty="0"/>
              <a:t> to receive FDA approval, and combination studies are now underway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3000" dirty="0"/>
              <a:t>The role of germline </a:t>
            </a:r>
            <a:r>
              <a:rPr lang="en-US" sz="3000" i="1" dirty="0"/>
              <a:t>vs.</a:t>
            </a:r>
            <a:r>
              <a:rPr lang="en-US" sz="3000" dirty="0"/>
              <a:t> somatic, and mono- </a:t>
            </a:r>
            <a:r>
              <a:rPr lang="en-US" sz="3000" i="1" dirty="0"/>
              <a:t>vs.</a:t>
            </a:r>
            <a:r>
              <a:rPr lang="en-US" sz="3000" dirty="0"/>
              <a:t> bi-allelic mutations, remains unclear</a:t>
            </a:r>
          </a:p>
        </p:txBody>
      </p:sp>
    </p:spTree>
    <p:extLst>
      <p:ext uri="{BB962C8B-B14F-4D97-AF65-F5344CB8AC3E}">
        <p14:creationId xmlns:p14="http://schemas.microsoft.com/office/powerpoint/2010/main" val="113675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65FD84-73D3-244F-B2C4-FD72725EA7AC}"/>
              </a:ext>
            </a:extLst>
          </p:cNvPr>
          <p:cNvSpPr>
            <a:spLocks noChangeAspect="1"/>
          </p:cNvSpPr>
          <p:nvPr/>
        </p:nvSpPr>
        <p:spPr bwMode="auto">
          <a:xfrm rot="2700000">
            <a:off x="10388796" y="3612643"/>
            <a:ext cx="1163855" cy="1163855"/>
          </a:xfrm>
          <a:prstGeom prst="rect">
            <a:avLst/>
          </a:prstGeom>
          <a:solidFill>
            <a:srgbClr val="F6BF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A42121-EE78-AF40-A43F-33131AC02AE1}"/>
              </a:ext>
            </a:extLst>
          </p:cNvPr>
          <p:cNvSpPr/>
          <p:nvPr/>
        </p:nvSpPr>
        <p:spPr bwMode="auto">
          <a:xfrm>
            <a:off x="740979" y="3373822"/>
            <a:ext cx="10223508" cy="1635840"/>
          </a:xfrm>
          <a:prstGeom prst="rect">
            <a:avLst/>
          </a:prstGeom>
          <a:solidFill>
            <a:srgbClr val="F6BF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CC6A83-0587-0243-96E5-4791D9371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24" y="169687"/>
            <a:ext cx="10360152" cy="379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FC53D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  <a:cs typeface="Arial" panose="020B0604020202020204" pitchFamily="34" charset="0"/>
              </a:rPr>
              <a:t>PARP Inhibition in Four Common Cancers: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FC53D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  <a:cs typeface="Arial" panose="020B0604020202020204" pitchFamily="34" charset="0"/>
              </a:rPr>
              <a:t>Biology, Clinical Research Database and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FC53D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  <a:cs typeface="Arial" panose="020B0604020202020204" pitchFamily="34" charset="0"/>
              </a:rPr>
              <a:t>Therapeutic Strategy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FC53D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  <a:cs typeface="Arial" panose="020B060402020202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EFC53D"/>
              </a:solidFill>
              <a:effectLst/>
              <a:uLnTx/>
              <a:uFillTx/>
              <a:latin typeface="Arial" pitchFamily="34" charset="0"/>
              <a:ea typeface="ヒラギノ角ゴ Pro W3" charset="-128"/>
              <a:cs typeface="ヒラギノ角ゴ Pro W3" pitchFamily="1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1" charset="0"/>
              <a:ea typeface="ヒラギノ角ゴ Pro W3" pitchFamily="1" charset="-128"/>
              <a:cs typeface="ヒラギノ角ゴ Pro W3" pitchFamily="1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17C85D-F32C-B147-9BAC-9A0A17705011}"/>
              </a:ext>
            </a:extLst>
          </p:cNvPr>
          <p:cNvSpPr txBox="1">
            <a:spLocks/>
          </p:cNvSpPr>
          <p:nvPr/>
        </p:nvSpPr>
        <p:spPr bwMode="auto">
          <a:xfrm>
            <a:off x="914639" y="2711668"/>
            <a:ext cx="10362724" cy="332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E2B52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E2B52"/>
                </a:solidFill>
                <a:effectLst/>
                <a:uLnTx/>
                <a:uFillTx/>
                <a:latin typeface="Arial"/>
                <a:ea typeface="ＭＳ Ｐゴシック"/>
              </a:rPr>
              <a:t>Pan-Tumor Considerations:</a:t>
            </a:r>
          </a:p>
          <a:p>
            <a:pPr lvl="0" algn="l">
              <a:spcBef>
                <a:spcPts val="1200"/>
              </a:spcBef>
            </a:pPr>
            <a:r>
              <a:rPr lang="en-US" sz="3200" b="0" i="1" kern="0" dirty="0">
                <a:solidFill>
                  <a:srgbClr val="0E2B52"/>
                </a:solidFill>
              </a:rPr>
              <a:t>Short- and long-term toxicity based on genomic profile?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0E2B52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4703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759" y="397618"/>
            <a:ext cx="10872444" cy="110331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1800" y="1672538"/>
            <a:ext cx="11301575" cy="4650686"/>
          </a:xfrm>
        </p:spPr>
        <p:txBody>
          <a:bodyPr/>
          <a:lstStyle/>
          <a:p>
            <a:r>
              <a:rPr lang="en-US" sz="2600" dirty="0"/>
              <a:t>Prevalence of DNA repair gene mutations in prostate cancer</a:t>
            </a:r>
          </a:p>
          <a:p>
            <a:r>
              <a:rPr lang="en-US" sz="2600" dirty="0"/>
              <a:t>Inherited DNA repair mutations and indications for germline </a:t>
            </a:r>
            <a:r>
              <a:rPr lang="en-US" sz="2600" i="1" dirty="0"/>
              <a:t>BRCA</a:t>
            </a:r>
            <a:r>
              <a:rPr lang="en-US" sz="2600" dirty="0"/>
              <a:t> testing</a:t>
            </a:r>
          </a:p>
          <a:p>
            <a:r>
              <a:rPr lang="en-US" sz="2600" dirty="0"/>
              <a:t>Clinical data with </a:t>
            </a:r>
            <a:r>
              <a:rPr lang="en-US" sz="2600" dirty="0" err="1"/>
              <a:t>Olaparib</a:t>
            </a:r>
            <a:r>
              <a:rPr lang="en-US" sz="2600" dirty="0"/>
              <a:t> in </a:t>
            </a:r>
            <a:r>
              <a:rPr lang="en-US" sz="2600" dirty="0" err="1"/>
              <a:t>mCRPC</a:t>
            </a:r>
            <a:r>
              <a:rPr lang="en-US" sz="2600" dirty="0"/>
              <a:t> (phase 2 and 3)</a:t>
            </a:r>
          </a:p>
          <a:p>
            <a:r>
              <a:rPr lang="en-US" sz="2600" dirty="0"/>
              <a:t>Clinical data with </a:t>
            </a:r>
            <a:r>
              <a:rPr lang="en-US" sz="2600" dirty="0" err="1"/>
              <a:t>Rucaparib</a:t>
            </a:r>
            <a:r>
              <a:rPr lang="en-US" sz="2600" dirty="0"/>
              <a:t> in </a:t>
            </a:r>
            <a:r>
              <a:rPr lang="en-US" sz="2600" dirty="0" err="1"/>
              <a:t>mCRPC</a:t>
            </a:r>
            <a:r>
              <a:rPr lang="en-US" sz="2600" dirty="0"/>
              <a:t> (phase 2 and 3)</a:t>
            </a:r>
          </a:p>
          <a:p>
            <a:r>
              <a:rPr lang="en-US" sz="2600" dirty="0"/>
              <a:t>PARP inhibitor combinations (w/ hormonal agents, checkpoint inhibitors)</a:t>
            </a:r>
          </a:p>
          <a:p>
            <a:r>
              <a:rPr lang="en-US" sz="2600" dirty="0"/>
              <a:t>Conclusions and unanswered questions</a:t>
            </a:r>
          </a:p>
        </p:txBody>
      </p:sp>
    </p:spTree>
    <p:extLst>
      <p:ext uri="{BB962C8B-B14F-4D97-AF65-F5344CB8AC3E}">
        <p14:creationId xmlns:p14="http://schemas.microsoft.com/office/powerpoint/2010/main" val="392019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3078" y="330201"/>
            <a:ext cx="8877298" cy="5250792"/>
          </a:xfrm>
        </p:spPr>
        <p:txBody>
          <a:bodyPr/>
          <a:lstStyle/>
          <a:p>
            <a:r>
              <a:rPr lang="en-US" dirty="0"/>
              <a:t>Frequency of DNA repair mutations in prostate cancer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759" y="397618"/>
            <a:ext cx="10872444" cy="1103313"/>
          </a:xfrm>
        </p:spPr>
        <p:txBody>
          <a:bodyPr/>
          <a:lstStyle/>
          <a:p>
            <a:r>
              <a:rPr lang="en-US" dirty="0"/>
              <a:t>DNA Repair Defects in </a:t>
            </a:r>
            <a:r>
              <a:rPr lang="en-US" i="1" dirty="0"/>
              <a:t>Localized</a:t>
            </a:r>
            <a:r>
              <a:rPr lang="en-US" dirty="0"/>
              <a:t> Prostate Ca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9635" y="1603310"/>
            <a:ext cx="10877529" cy="4650686"/>
          </a:xfrm>
        </p:spPr>
        <p:txBody>
          <a:bodyPr/>
          <a:lstStyle/>
          <a:p>
            <a:r>
              <a:rPr lang="en-US" sz="2600" dirty="0"/>
              <a:t>DNA Sequencing analysis of localized prostate tumors (N = 477)</a:t>
            </a:r>
          </a:p>
          <a:p>
            <a:pPr lvl="1"/>
            <a:r>
              <a:rPr lang="en-US" sz="2400" dirty="0"/>
              <a:t>200 whole-genome sequences, 277 whole-exome sequences</a:t>
            </a:r>
          </a:p>
          <a:p>
            <a:r>
              <a:rPr lang="en-US" sz="2600" dirty="0"/>
              <a:t>47/477 </a:t>
            </a:r>
            <a:r>
              <a:rPr lang="en-US" sz="2600" b="1" dirty="0"/>
              <a:t>(9.9%)</a:t>
            </a:r>
            <a:r>
              <a:rPr lang="en-US" sz="2600" dirty="0"/>
              <a:t> tumors had DNA repair mutations</a:t>
            </a:r>
          </a:p>
          <a:p>
            <a:pPr lvl="1"/>
            <a:r>
              <a:rPr lang="en-US" sz="2400" i="1" dirty="0"/>
              <a:t>FANCA</a:t>
            </a:r>
            <a:r>
              <a:rPr lang="en-US" sz="2400" dirty="0"/>
              <a:t> (n = 9) 1.9%</a:t>
            </a:r>
          </a:p>
          <a:p>
            <a:pPr lvl="1"/>
            <a:r>
              <a:rPr lang="en-US" sz="2400" i="1" dirty="0"/>
              <a:t>ATM</a:t>
            </a:r>
            <a:r>
              <a:rPr lang="en-US" sz="2400" dirty="0"/>
              <a:t> (n = 8) 1.7%</a:t>
            </a:r>
          </a:p>
          <a:p>
            <a:pPr lvl="1"/>
            <a:r>
              <a:rPr lang="en-US" sz="2400" i="1" dirty="0"/>
              <a:t>RAD51</a:t>
            </a:r>
            <a:r>
              <a:rPr lang="en-US" sz="2400" dirty="0"/>
              <a:t> (n = 7) 1.5%</a:t>
            </a:r>
          </a:p>
          <a:p>
            <a:pPr lvl="1"/>
            <a:r>
              <a:rPr lang="en-US" sz="2400" i="1" dirty="0"/>
              <a:t>CDK12</a:t>
            </a:r>
            <a:r>
              <a:rPr lang="en-US" sz="2400" dirty="0"/>
              <a:t> (n = 6) 1.3%</a:t>
            </a:r>
          </a:p>
          <a:p>
            <a:pPr lvl="1"/>
            <a:r>
              <a:rPr lang="en-US" sz="2400" i="1" dirty="0"/>
              <a:t>BRCA2</a:t>
            </a:r>
            <a:r>
              <a:rPr lang="en-US" sz="2400" dirty="0"/>
              <a:t> (n = 5) 1.0%</a:t>
            </a:r>
          </a:p>
          <a:p>
            <a:pPr lvl="1"/>
            <a:endParaRPr lang="en-US" sz="2400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D82D4DED-EE79-4BEB-86CE-7C1D0E426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85" y="6229534"/>
            <a:ext cx="8010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dirty="0">
                <a:solidFill>
                  <a:schemeClr val="bg2"/>
                </a:solidFill>
              </a:rPr>
              <a:t>Fraser M, et al. Nature 2017; 541: 359-364.</a:t>
            </a:r>
          </a:p>
        </p:txBody>
      </p:sp>
    </p:spTree>
    <p:extLst>
      <p:ext uri="{BB962C8B-B14F-4D97-AF65-F5344CB8AC3E}">
        <p14:creationId xmlns:p14="http://schemas.microsoft.com/office/powerpoint/2010/main" val="33982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Repair Defects in </a:t>
            </a:r>
            <a:r>
              <a:rPr lang="en-US" i="1" dirty="0"/>
              <a:t>Metastatic</a:t>
            </a:r>
            <a:r>
              <a:rPr lang="en-US" dirty="0"/>
              <a:t> CRPC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DABF5EF-7957-415B-89F3-F87270D83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342718"/>
            <a:ext cx="10877529" cy="462033"/>
          </a:xfrm>
        </p:spPr>
        <p:txBody>
          <a:bodyPr/>
          <a:lstStyle/>
          <a:p>
            <a:r>
              <a:rPr lang="en-US" dirty="0"/>
              <a:t>32/150 </a:t>
            </a:r>
            <a:r>
              <a:rPr lang="en-US" b="1" dirty="0"/>
              <a:t>(21.3%)</a:t>
            </a:r>
            <a:r>
              <a:rPr lang="en-US" dirty="0"/>
              <a:t> </a:t>
            </a:r>
            <a:r>
              <a:rPr lang="en-US" dirty="0" err="1"/>
              <a:t>mCRPC</a:t>
            </a:r>
            <a:r>
              <a:rPr lang="en-US" dirty="0"/>
              <a:t> pts had bi-allelic DNA repair mutations</a:t>
            </a:r>
          </a:p>
          <a:p>
            <a:endParaRPr lang="en-US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CCC7899B-9249-48FA-B95A-BC7C93852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6394457"/>
            <a:ext cx="8010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dirty="0">
                <a:solidFill>
                  <a:schemeClr val="bg2"/>
                </a:solidFill>
              </a:rPr>
              <a:t>Robinson D, et al. Cell. 2015; 5: 1215-1228.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DC9BB98F-099E-47BE-80AC-EF7D75F70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b="42004"/>
          <a:stretch/>
        </p:blipFill>
        <p:spPr bwMode="auto">
          <a:xfrm>
            <a:off x="2375575" y="2001156"/>
            <a:ext cx="8745160" cy="41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FCDF7B-94B4-48E3-AF68-E3CFD9954988}"/>
              </a:ext>
            </a:extLst>
          </p:cNvPr>
          <p:cNvSpPr txBox="1"/>
          <p:nvPr/>
        </p:nvSpPr>
        <p:spPr>
          <a:xfrm>
            <a:off x="669329" y="2254628"/>
            <a:ext cx="1453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latin typeface="+mn-lt"/>
              </a:rPr>
              <a:t>All DNA Repair</a:t>
            </a:r>
          </a:p>
          <a:p>
            <a:pPr algn="ctr">
              <a:buNone/>
            </a:pPr>
            <a:r>
              <a:rPr lang="en-US" sz="1800" dirty="0">
                <a:latin typeface="+mn-lt"/>
              </a:rPr>
              <a:t>Defects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9E5D74-6C14-4F21-90ED-F748FD8A3F17}"/>
              </a:ext>
            </a:extLst>
          </p:cNvPr>
          <p:cNvSpPr txBox="1"/>
          <p:nvPr/>
        </p:nvSpPr>
        <p:spPr>
          <a:xfrm>
            <a:off x="567878" y="4520578"/>
            <a:ext cx="1453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latin typeface="+mn-lt"/>
              </a:rPr>
              <a:t>Mutations in </a:t>
            </a:r>
            <a:r>
              <a:rPr lang="en-US" sz="1800" i="1" dirty="0">
                <a:latin typeface="+mn-lt"/>
              </a:rPr>
              <a:t>BRCA2, ATM</a:t>
            </a:r>
            <a:endParaRPr lang="en-US" sz="1800" dirty="0">
              <a:latin typeface="+mn-lt"/>
            </a:endParaRP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8C7DB94B-CEB9-43C8-BEAB-1CDFE1606D87}"/>
              </a:ext>
            </a:extLst>
          </p:cNvPr>
          <p:cNvSpPr/>
          <p:nvPr/>
        </p:nvSpPr>
        <p:spPr bwMode="auto">
          <a:xfrm flipH="1">
            <a:off x="2051009" y="2020027"/>
            <a:ext cx="182880" cy="1529458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E4761A4E-B55D-4E4D-9343-9C5F31021DA3}"/>
              </a:ext>
            </a:extLst>
          </p:cNvPr>
          <p:cNvSpPr/>
          <p:nvPr/>
        </p:nvSpPr>
        <p:spPr bwMode="auto">
          <a:xfrm flipH="1">
            <a:off x="2049686" y="3803571"/>
            <a:ext cx="185527" cy="2399334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6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A42C43-04B2-4DB7-98B9-96ACD0CD9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5833" y="1515459"/>
            <a:ext cx="6123085" cy="1194098"/>
          </a:xfrm>
        </p:spPr>
        <p:txBody>
          <a:bodyPr/>
          <a:lstStyle/>
          <a:p>
            <a:r>
              <a:rPr lang="en-US" sz="2400" b="1" dirty="0"/>
              <a:t>11.8%</a:t>
            </a:r>
            <a:r>
              <a:rPr lang="en-US" sz="2400" dirty="0"/>
              <a:t> (82/692) of men with metastatic prostate cancer inherited a germline DNA repair mutation vs 4.6% in localized </a:t>
            </a:r>
            <a:r>
              <a:rPr lang="en-US" sz="2400" dirty="0" err="1"/>
              <a:t>PCa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3105A82-881A-4A6B-90D0-11CE28A4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 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2EF0DC9F-B1AB-405F-BB29-CC802AF0CDDC}"/>
              </a:ext>
            </a:extLst>
          </p:cNvPr>
          <p:cNvSpPr txBox="1">
            <a:spLocks/>
          </p:cNvSpPr>
          <p:nvPr/>
        </p:nvSpPr>
        <p:spPr bwMode="auto">
          <a:xfrm>
            <a:off x="536575" y="450850"/>
            <a:ext cx="10945628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  <a:cs typeface="Arial" panose="020B0604020202020204" pitchFamily="34" charset="0"/>
              </a:rPr>
              <a:t>Germline Mutations in </a:t>
            </a:r>
            <a:r>
              <a:rPr lang="en-US" altLang="en-US" sz="3600" dirty="0">
                <a:solidFill>
                  <a:schemeClr val="tx2"/>
                </a:solidFill>
                <a:cs typeface="Arial" panose="020B0604020202020204" pitchFamily="34" charset="0"/>
              </a:rPr>
              <a:t>Advanced </a:t>
            </a:r>
            <a:r>
              <a:rPr lang="en-US" altLang="en-US" sz="3600" b="1" dirty="0">
                <a:solidFill>
                  <a:schemeClr val="tx2"/>
                </a:solidFill>
                <a:cs typeface="Arial" panose="020B0604020202020204" pitchFamily="34" charset="0"/>
              </a:rPr>
              <a:t>Prostate Cancer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FDA54C25-28F2-409D-9A07-5C781E67B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6375083"/>
            <a:ext cx="544310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dirty="0">
                <a:solidFill>
                  <a:schemeClr val="bg2"/>
                </a:solidFill>
              </a:rPr>
              <a:t>Pritchard CC, et al. N </a:t>
            </a:r>
            <a:r>
              <a:rPr lang="en-US" altLang="en-US" sz="1400" b="0" dirty="0" err="1">
                <a:solidFill>
                  <a:schemeClr val="bg2"/>
                </a:solidFill>
              </a:rPr>
              <a:t>Engl</a:t>
            </a:r>
            <a:r>
              <a:rPr lang="en-US" altLang="en-US" sz="1400" b="0" dirty="0">
                <a:solidFill>
                  <a:schemeClr val="bg2"/>
                </a:solidFill>
              </a:rPr>
              <a:t> J Med. 2016;375:443-453.</a:t>
            </a:r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159A7871-362F-4CAF-B8F5-E4B4AFCE7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5" y="1436091"/>
            <a:ext cx="5372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Pathogenic </a:t>
            </a:r>
            <a:r>
              <a:rPr lang="en-US" altLang="en-US" sz="2000" b="1" i="1" dirty="0">
                <a:solidFill>
                  <a:schemeClr val="tx1"/>
                </a:solidFill>
                <a:cs typeface="Arial" panose="020B0604020202020204" pitchFamily="34" charset="0"/>
              </a:rPr>
              <a:t>Germline</a:t>
            </a:r>
            <a:r>
              <a:rPr lang="en-US" alt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 Mutations</a:t>
            </a:r>
          </a:p>
        </p:txBody>
      </p:sp>
      <p:sp>
        <p:nvSpPr>
          <p:cNvPr id="41" name="AutoShape 12">
            <a:extLst>
              <a:ext uri="{FF2B5EF4-FFF2-40B4-BE49-F238E27FC236}">
                <a16:creationId xmlns:a16="http://schemas.microsoft.com/office/drawing/2014/main" id="{B50010DA-87A7-4515-BF7E-DE45236F4EC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95300" y="712788"/>
            <a:ext cx="81407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D9AF78C-C3CC-4B10-9C55-E5C3F5AA3F61}"/>
              </a:ext>
            </a:extLst>
          </p:cNvPr>
          <p:cNvSpPr txBox="1"/>
          <p:nvPr/>
        </p:nvSpPr>
        <p:spPr>
          <a:xfrm>
            <a:off x="5838245" y="2840714"/>
            <a:ext cx="154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i="1" dirty="0"/>
              <a:t>BRCA2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A44A53-E12A-4B4B-A0AC-AA0F2EFE8602}"/>
              </a:ext>
            </a:extLst>
          </p:cNvPr>
          <p:cNvSpPr txBox="1"/>
          <p:nvPr/>
        </p:nvSpPr>
        <p:spPr>
          <a:xfrm>
            <a:off x="9377911" y="2810336"/>
            <a:ext cx="154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i="1" dirty="0"/>
              <a:t>CHEK2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C32FF06-84EE-4488-B398-57A6F88D9B53}"/>
              </a:ext>
            </a:extLst>
          </p:cNvPr>
          <p:cNvSpPr txBox="1"/>
          <p:nvPr/>
        </p:nvSpPr>
        <p:spPr>
          <a:xfrm>
            <a:off x="5920361" y="4666489"/>
            <a:ext cx="114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i="1" dirty="0"/>
              <a:t>ATM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9A23951-3186-4A4A-9DA8-BFC3464288D1}"/>
              </a:ext>
            </a:extLst>
          </p:cNvPr>
          <p:cNvSpPr txBox="1"/>
          <p:nvPr/>
        </p:nvSpPr>
        <p:spPr>
          <a:xfrm>
            <a:off x="9376159" y="4659613"/>
            <a:ext cx="154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i="1" dirty="0"/>
              <a:t>BRCA1</a:t>
            </a:r>
          </a:p>
        </p:txBody>
      </p:sp>
      <p:cxnSp>
        <p:nvCxnSpPr>
          <p:cNvPr id="80" name="Straight Connector 192">
            <a:extLst>
              <a:ext uri="{FF2B5EF4-FFF2-40B4-BE49-F238E27FC236}">
                <a16:creationId xmlns:a16="http://schemas.microsoft.com/office/drawing/2014/main" id="{9FAEE433-9ACE-4320-B5B9-DEA8820597EC}"/>
              </a:ext>
            </a:extLst>
          </p:cNvPr>
          <p:cNvCxnSpPr>
            <a:cxnSpLocks/>
          </p:cNvCxnSpPr>
          <p:nvPr/>
        </p:nvCxnSpPr>
        <p:spPr bwMode="auto">
          <a:xfrm flipH="1">
            <a:off x="1398322" y="3434851"/>
            <a:ext cx="365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1" name="Group 18588">
            <a:extLst>
              <a:ext uri="{FF2B5EF4-FFF2-40B4-BE49-F238E27FC236}">
                <a16:creationId xmlns:a16="http://schemas.microsoft.com/office/drawing/2014/main" id="{FD95D61A-33E8-4F12-95F3-445954785736}"/>
              </a:ext>
            </a:extLst>
          </p:cNvPr>
          <p:cNvGrpSpPr>
            <a:grpSpLocks/>
          </p:cNvGrpSpPr>
          <p:nvPr/>
        </p:nvGrpSpPr>
        <p:grpSpPr bwMode="auto">
          <a:xfrm>
            <a:off x="1250684" y="2326776"/>
            <a:ext cx="2101850" cy="1708150"/>
            <a:chOff x="7419977" y="2621491"/>
            <a:chExt cx="2101320" cy="1707619"/>
          </a:xfrm>
        </p:grpSpPr>
        <p:sp>
          <p:nvSpPr>
            <p:cNvPr id="82" name="Freeform: Shape 18587">
              <a:extLst>
                <a:ext uri="{FF2B5EF4-FFF2-40B4-BE49-F238E27FC236}">
                  <a16:creationId xmlns:a16="http://schemas.microsoft.com/office/drawing/2014/main" id="{2330D625-7296-402B-A0DE-EA0D544E6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2470" y="3109908"/>
              <a:ext cx="123825" cy="274320"/>
            </a:xfrm>
            <a:custGeom>
              <a:avLst/>
              <a:gdLst>
                <a:gd name="T0" fmla="*/ 123825 w 123825"/>
                <a:gd name="T1" fmla="*/ 17803623 h 180975"/>
                <a:gd name="T2" fmla="*/ 123825 w 123825"/>
                <a:gd name="T3" fmla="*/ 0 h 180975"/>
                <a:gd name="T4" fmla="*/ 0 w 123825"/>
                <a:gd name="T5" fmla="*/ 0 h 1809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825" h="180975">
                  <a:moveTo>
                    <a:pt x="123825" y="180975"/>
                  </a:moveTo>
                  <a:lnTo>
                    <a:pt x="12382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83" name="Straight Connector 18584">
              <a:extLst>
                <a:ext uri="{FF2B5EF4-FFF2-40B4-BE49-F238E27FC236}">
                  <a16:creationId xmlns:a16="http://schemas.microsoft.com/office/drawing/2014/main" id="{DC268AA2-906A-4288-A622-BF441D07C8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740779" y="2621491"/>
              <a:ext cx="0" cy="638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Freeform: Shape 18581">
              <a:extLst>
                <a:ext uri="{FF2B5EF4-FFF2-40B4-BE49-F238E27FC236}">
                  <a16:creationId xmlns:a16="http://schemas.microsoft.com/office/drawing/2014/main" id="{9D29118C-BF5F-4CA0-AAD6-4DBACDEAA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0747" y="2990849"/>
              <a:ext cx="590550" cy="228600"/>
            </a:xfrm>
            <a:custGeom>
              <a:avLst/>
              <a:gdLst>
                <a:gd name="T0" fmla="*/ 0 w 590550"/>
                <a:gd name="T1" fmla="*/ 228600 h 228600"/>
                <a:gd name="T2" fmla="*/ 0 w 590550"/>
                <a:gd name="T3" fmla="*/ 0 h 228600"/>
                <a:gd name="T4" fmla="*/ 590550 w 590550"/>
                <a:gd name="T5" fmla="*/ 0 h 228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0550" h="228600">
                  <a:moveTo>
                    <a:pt x="0" y="228600"/>
                  </a:moveTo>
                  <a:lnTo>
                    <a:pt x="0" y="0"/>
                  </a:lnTo>
                  <a:lnTo>
                    <a:pt x="5905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85" name="Straight Connector 18576">
              <a:extLst>
                <a:ext uri="{FF2B5EF4-FFF2-40B4-BE49-F238E27FC236}">
                  <a16:creationId xmlns:a16="http://schemas.microsoft.com/office/drawing/2014/main" id="{F2B75E34-F8CF-4A31-920F-3CC5C1CC96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419977" y="4329110"/>
              <a:ext cx="2047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Connector 192">
              <a:extLst>
                <a:ext uri="{FF2B5EF4-FFF2-40B4-BE49-F238E27FC236}">
                  <a16:creationId xmlns:a16="http://schemas.microsoft.com/office/drawing/2014/main" id="{53AA7E40-DAAB-4356-8E96-78D1D892881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62845" y="3995731"/>
              <a:ext cx="2571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Straight Connector 196">
              <a:extLst>
                <a:ext uri="{FF2B5EF4-FFF2-40B4-BE49-F238E27FC236}">
                  <a16:creationId xmlns:a16="http://schemas.microsoft.com/office/drawing/2014/main" id="{A311A618-6736-4245-ABCD-0DAA7BA1B8F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627733" y="3574167"/>
              <a:ext cx="444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Freeform: Shape 18580">
              <a:extLst>
                <a:ext uri="{FF2B5EF4-FFF2-40B4-BE49-F238E27FC236}">
                  <a16:creationId xmlns:a16="http://schemas.microsoft.com/office/drawing/2014/main" id="{00633C40-116F-4053-9BB2-43E700E1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77" y="3138488"/>
              <a:ext cx="457200" cy="76200"/>
            </a:xfrm>
            <a:custGeom>
              <a:avLst/>
              <a:gdLst>
                <a:gd name="T0" fmla="*/ 0 w 381000"/>
                <a:gd name="T1" fmla="*/ 76200 h 76200"/>
                <a:gd name="T2" fmla="*/ 49146 w 381000"/>
                <a:gd name="T3" fmla="*/ 0 h 76200"/>
                <a:gd name="T4" fmla="*/ 1965876 w 381000"/>
                <a:gd name="T5" fmla="*/ 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0" h="76200">
                  <a:moveTo>
                    <a:pt x="0" y="76200"/>
                  </a:moveTo>
                  <a:lnTo>
                    <a:pt x="9525" y="0"/>
                  </a:lnTo>
                  <a:lnTo>
                    <a:pt x="38100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9" name="Freeform: Shape 18582">
              <a:extLst>
                <a:ext uri="{FF2B5EF4-FFF2-40B4-BE49-F238E27FC236}">
                  <a16:creationId xmlns:a16="http://schemas.microsoft.com/office/drawing/2014/main" id="{0FBEF390-7A31-423D-8488-DCCE8E0D0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557" y="2752724"/>
              <a:ext cx="576263" cy="485775"/>
            </a:xfrm>
            <a:custGeom>
              <a:avLst/>
              <a:gdLst>
                <a:gd name="T0" fmla="*/ 0 w 576263"/>
                <a:gd name="T1" fmla="*/ 485775 h 485775"/>
                <a:gd name="T2" fmla="*/ 0 w 576263"/>
                <a:gd name="T3" fmla="*/ 0 h 485775"/>
                <a:gd name="T4" fmla="*/ 576263 w 576263"/>
                <a:gd name="T5" fmla="*/ 0 h 4857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263" h="485775">
                  <a:moveTo>
                    <a:pt x="0" y="485775"/>
                  </a:moveTo>
                  <a:lnTo>
                    <a:pt x="0" y="0"/>
                  </a:lnTo>
                  <a:lnTo>
                    <a:pt x="57626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0" name="Freeform: Shape 18585">
              <a:extLst>
                <a:ext uri="{FF2B5EF4-FFF2-40B4-BE49-F238E27FC236}">
                  <a16:creationId xmlns:a16="http://schemas.microsoft.com/office/drawing/2014/main" id="{00F42086-84B7-4C05-95A8-8C3E73E7B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81" y="2709850"/>
              <a:ext cx="190500" cy="548640"/>
            </a:xfrm>
            <a:custGeom>
              <a:avLst/>
              <a:gdLst>
                <a:gd name="T0" fmla="*/ 190500 w 190500"/>
                <a:gd name="T1" fmla="*/ 2000315 h 466725"/>
                <a:gd name="T2" fmla="*/ 190500 w 190500"/>
                <a:gd name="T3" fmla="*/ 0 h 466725"/>
                <a:gd name="T4" fmla="*/ 0 w 190500"/>
                <a:gd name="T5" fmla="*/ 0 h 4667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0500" h="466725">
                  <a:moveTo>
                    <a:pt x="190500" y="466725"/>
                  </a:moveTo>
                  <a:lnTo>
                    <a:pt x="190500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1" name="Freeform: Shape 18586">
              <a:extLst>
                <a:ext uri="{FF2B5EF4-FFF2-40B4-BE49-F238E27FC236}">
                  <a16:creationId xmlns:a16="http://schemas.microsoft.com/office/drawing/2014/main" id="{50FC4175-0B87-46A0-8188-F155052C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81" y="2890834"/>
              <a:ext cx="95250" cy="457200"/>
            </a:xfrm>
            <a:custGeom>
              <a:avLst/>
              <a:gdLst>
                <a:gd name="T0" fmla="*/ 95250 w 95250"/>
                <a:gd name="T1" fmla="*/ 5721261 h 333375"/>
                <a:gd name="T2" fmla="*/ 95250 w 95250"/>
                <a:gd name="T3" fmla="*/ 0 h 333375"/>
                <a:gd name="T4" fmla="*/ 0 w 95250"/>
                <a:gd name="T5" fmla="*/ 0 h 333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250" h="333375">
                  <a:moveTo>
                    <a:pt x="95250" y="333375"/>
                  </a:moveTo>
                  <a:lnTo>
                    <a:pt x="95250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" name="Freeform: Shape 206">
              <a:extLst>
                <a:ext uri="{FF2B5EF4-FFF2-40B4-BE49-F238E27FC236}">
                  <a16:creationId xmlns:a16="http://schemas.microsoft.com/office/drawing/2014/main" id="{87FF5AA4-AB64-49D9-BEC4-FDB0E0B50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505" y="3314693"/>
              <a:ext cx="123825" cy="274320"/>
            </a:xfrm>
            <a:custGeom>
              <a:avLst/>
              <a:gdLst>
                <a:gd name="T0" fmla="*/ 123825 w 123825"/>
                <a:gd name="T1" fmla="*/ 621011 h 180975"/>
                <a:gd name="T2" fmla="*/ 123825 w 123825"/>
                <a:gd name="T3" fmla="*/ 0 h 180975"/>
                <a:gd name="T4" fmla="*/ 0 w 123825"/>
                <a:gd name="T5" fmla="*/ 0 h 1809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825" h="180975">
                  <a:moveTo>
                    <a:pt x="123825" y="180975"/>
                  </a:moveTo>
                  <a:lnTo>
                    <a:pt x="12382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93" name="Group 18572">
            <a:extLst>
              <a:ext uri="{FF2B5EF4-FFF2-40B4-BE49-F238E27FC236}">
                <a16:creationId xmlns:a16="http://schemas.microsoft.com/office/drawing/2014/main" id="{5618A662-A77D-4BC0-82E7-682A2A1FB35A}"/>
              </a:ext>
            </a:extLst>
          </p:cNvPr>
          <p:cNvGrpSpPr>
            <a:grpSpLocks/>
          </p:cNvGrpSpPr>
          <p:nvPr/>
        </p:nvGrpSpPr>
        <p:grpSpPr bwMode="auto">
          <a:xfrm>
            <a:off x="1336409" y="2909388"/>
            <a:ext cx="3167063" cy="3168650"/>
            <a:chOff x="11700740" y="3203081"/>
            <a:chExt cx="3167170" cy="3169438"/>
          </a:xfrm>
        </p:grpSpPr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81566F2C-7DCE-4B23-A539-B23E812ED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5119" y="3204669"/>
              <a:ext cx="1582791" cy="3086867"/>
            </a:xfrm>
            <a:custGeom>
              <a:avLst/>
              <a:gdLst>
                <a:gd name="T0" fmla="*/ 72 w 1396"/>
                <a:gd name="T1" fmla="*/ 2 h 2721"/>
                <a:gd name="T2" fmla="*/ 212 w 1396"/>
                <a:gd name="T3" fmla="*/ 16 h 2721"/>
                <a:gd name="T4" fmla="*/ 348 w 1396"/>
                <a:gd name="T5" fmla="*/ 44 h 2721"/>
                <a:gd name="T6" fmla="*/ 480 w 1396"/>
                <a:gd name="T7" fmla="*/ 84 h 2721"/>
                <a:gd name="T8" fmla="*/ 604 w 1396"/>
                <a:gd name="T9" fmla="*/ 138 h 2721"/>
                <a:gd name="T10" fmla="*/ 724 w 1396"/>
                <a:gd name="T11" fmla="*/ 202 h 2721"/>
                <a:gd name="T12" fmla="*/ 835 w 1396"/>
                <a:gd name="T13" fmla="*/ 277 h 2721"/>
                <a:gd name="T14" fmla="*/ 939 w 1396"/>
                <a:gd name="T15" fmla="*/ 362 h 2721"/>
                <a:gd name="T16" fmla="*/ 1033 w 1396"/>
                <a:gd name="T17" fmla="*/ 456 h 2721"/>
                <a:gd name="T18" fmla="*/ 1118 w 1396"/>
                <a:gd name="T19" fmla="*/ 560 h 2721"/>
                <a:gd name="T20" fmla="*/ 1193 w 1396"/>
                <a:gd name="T21" fmla="*/ 672 h 2721"/>
                <a:gd name="T22" fmla="*/ 1259 w 1396"/>
                <a:gd name="T23" fmla="*/ 791 h 2721"/>
                <a:gd name="T24" fmla="*/ 1312 w 1396"/>
                <a:gd name="T25" fmla="*/ 916 h 2721"/>
                <a:gd name="T26" fmla="*/ 1352 w 1396"/>
                <a:gd name="T27" fmla="*/ 1047 h 2721"/>
                <a:gd name="T28" fmla="*/ 1380 w 1396"/>
                <a:gd name="T29" fmla="*/ 1183 h 2721"/>
                <a:gd name="T30" fmla="*/ 1395 w 1396"/>
                <a:gd name="T31" fmla="*/ 1324 h 2721"/>
                <a:gd name="T32" fmla="*/ 1395 w 1396"/>
                <a:gd name="T33" fmla="*/ 1452 h 2721"/>
                <a:gd name="T34" fmla="*/ 1385 w 1396"/>
                <a:gd name="T35" fmla="*/ 1564 h 2721"/>
                <a:gd name="T36" fmla="*/ 1368 w 1396"/>
                <a:gd name="T37" fmla="*/ 1673 h 2721"/>
                <a:gd name="T38" fmla="*/ 1342 w 1396"/>
                <a:gd name="T39" fmla="*/ 1778 h 2721"/>
                <a:gd name="T40" fmla="*/ 1308 w 1396"/>
                <a:gd name="T41" fmla="*/ 1881 h 2721"/>
                <a:gd name="T42" fmla="*/ 1267 w 1396"/>
                <a:gd name="T43" fmla="*/ 1981 h 2721"/>
                <a:gd name="T44" fmla="*/ 1219 w 1396"/>
                <a:gd name="T45" fmla="*/ 2077 h 2721"/>
                <a:gd name="T46" fmla="*/ 1163 w 1396"/>
                <a:gd name="T47" fmla="*/ 2169 h 2721"/>
                <a:gd name="T48" fmla="*/ 1099 w 1396"/>
                <a:gd name="T49" fmla="*/ 2255 h 2721"/>
                <a:gd name="T50" fmla="*/ 1030 w 1396"/>
                <a:gd name="T51" fmla="*/ 2338 h 2721"/>
                <a:gd name="T52" fmla="*/ 955 w 1396"/>
                <a:gd name="T53" fmla="*/ 2415 h 2721"/>
                <a:gd name="T54" fmla="*/ 873 w 1396"/>
                <a:gd name="T55" fmla="*/ 2485 h 2721"/>
                <a:gd name="T56" fmla="*/ 785 w 1396"/>
                <a:gd name="T57" fmla="*/ 2549 h 2721"/>
                <a:gd name="T58" fmla="*/ 692 w 1396"/>
                <a:gd name="T59" fmla="*/ 2609 h 2721"/>
                <a:gd name="T60" fmla="*/ 595 w 1396"/>
                <a:gd name="T61" fmla="*/ 2658 h 2721"/>
                <a:gd name="T62" fmla="*/ 492 w 1396"/>
                <a:gd name="T63" fmla="*/ 2701 h 2721"/>
                <a:gd name="T64" fmla="*/ 0 w 1396"/>
                <a:gd name="T65" fmla="*/ 1396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96" h="2721">
                  <a:moveTo>
                    <a:pt x="0" y="0"/>
                  </a:moveTo>
                  <a:lnTo>
                    <a:pt x="72" y="2"/>
                  </a:lnTo>
                  <a:lnTo>
                    <a:pt x="142" y="7"/>
                  </a:lnTo>
                  <a:lnTo>
                    <a:pt x="212" y="16"/>
                  </a:lnTo>
                  <a:lnTo>
                    <a:pt x="281" y="28"/>
                  </a:lnTo>
                  <a:lnTo>
                    <a:pt x="348" y="44"/>
                  </a:lnTo>
                  <a:lnTo>
                    <a:pt x="416" y="63"/>
                  </a:lnTo>
                  <a:lnTo>
                    <a:pt x="480" y="84"/>
                  </a:lnTo>
                  <a:lnTo>
                    <a:pt x="544" y="109"/>
                  </a:lnTo>
                  <a:lnTo>
                    <a:pt x="604" y="138"/>
                  </a:lnTo>
                  <a:lnTo>
                    <a:pt x="665" y="168"/>
                  </a:lnTo>
                  <a:lnTo>
                    <a:pt x="724" y="202"/>
                  </a:lnTo>
                  <a:lnTo>
                    <a:pt x="780" y="239"/>
                  </a:lnTo>
                  <a:lnTo>
                    <a:pt x="835" y="277"/>
                  </a:lnTo>
                  <a:lnTo>
                    <a:pt x="888" y="319"/>
                  </a:lnTo>
                  <a:lnTo>
                    <a:pt x="939" y="362"/>
                  </a:lnTo>
                  <a:lnTo>
                    <a:pt x="987" y="408"/>
                  </a:lnTo>
                  <a:lnTo>
                    <a:pt x="1033" y="456"/>
                  </a:lnTo>
                  <a:lnTo>
                    <a:pt x="1076" y="508"/>
                  </a:lnTo>
                  <a:lnTo>
                    <a:pt x="1118" y="560"/>
                  </a:lnTo>
                  <a:lnTo>
                    <a:pt x="1158" y="615"/>
                  </a:lnTo>
                  <a:lnTo>
                    <a:pt x="1193" y="672"/>
                  </a:lnTo>
                  <a:lnTo>
                    <a:pt x="1227" y="730"/>
                  </a:lnTo>
                  <a:lnTo>
                    <a:pt x="1259" y="791"/>
                  </a:lnTo>
                  <a:lnTo>
                    <a:pt x="1286" y="852"/>
                  </a:lnTo>
                  <a:lnTo>
                    <a:pt x="1312" y="916"/>
                  </a:lnTo>
                  <a:lnTo>
                    <a:pt x="1332" y="981"/>
                  </a:lnTo>
                  <a:lnTo>
                    <a:pt x="1352" y="1047"/>
                  </a:lnTo>
                  <a:lnTo>
                    <a:pt x="1368" y="1114"/>
                  </a:lnTo>
                  <a:lnTo>
                    <a:pt x="1380" y="1183"/>
                  </a:lnTo>
                  <a:lnTo>
                    <a:pt x="1388" y="1253"/>
                  </a:lnTo>
                  <a:lnTo>
                    <a:pt x="1395" y="1324"/>
                  </a:lnTo>
                  <a:lnTo>
                    <a:pt x="1396" y="1396"/>
                  </a:lnTo>
                  <a:lnTo>
                    <a:pt x="1395" y="1452"/>
                  </a:lnTo>
                  <a:lnTo>
                    <a:pt x="1392" y="1508"/>
                  </a:lnTo>
                  <a:lnTo>
                    <a:pt x="1385" y="1564"/>
                  </a:lnTo>
                  <a:lnTo>
                    <a:pt x="1379" y="1618"/>
                  </a:lnTo>
                  <a:lnTo>
                    <a:pt x="1368" y="1673"/>
                  </a:lnTo>
                  <a:lnTo>
                    <a:pt x="1356" y="1725"/>
                  </a:lnTo>
                  <a:lnTo>
                    <a:pt x="1342" y="1778"/>
                  </a:lnTo>
                  <a:lnTo>
                    <a:pt x="1326" y="1829"/>
                  </a:lnTo>
                  <a:lnTo>
                    <a:pt x="1308" y="1881"/>
                  </a:lnTo>
                  <a:lnTo>
                    <a:pt x="1289" y="1932"/>
                  </a:lnTo>
                  <a:lnTo>
                    <a:pt x="1267" y="1981"/>
                  </a:lnTo>
                  <a:lnTo>
                    <a:pt x="1244" y="2029"/>
                  </a:lnTo>
                  <a:lnTo>
                    <a:pt x="1219" y="2077"/>
                  </a:lnTo>
                  <a:lnTo>
                    <a:pt x="1192" y="2124"/>
                  </a:lnTo>
                  <a:lnTo>
                    <a:pt x="1163" y="2169"/>
                  </a:lnTo>
                  <a:lnTo>
                    <a:pt x="1132" y="2213"/>
                  </a:lnTo>
                  <a:lnTo>
                    <a:pt x="1099" y="2255"/>
                  </a:lnTo>
                  <a:lnTo>
                    <a:pt x="1065" y="2298"/>
                  </a:lnTo>
                  <a:lnTo>
                    <a:pt x="1030" y="2338"/>
                  </a:lnTo>
                  <a:lnTo>
                    <a:pt x="993" y="2377"/>
                  </a:lnTo>
                  <a:lnTo>
                    <a:pt x="955" y="2415"/>
                  </a:lnTo>
                  <a:lnTo>
                    <a:pt x="915" y="2450"/>
                  </a:lnTo>
                  <a:lnTo>
                    <a:pt x="873" y="2485"/>
                  </a:lnTo>
                  <a:lnTo>
                    <a:pt x="830" y="2519"/>
                  </a:lnTo>
                  <a:lnTo>
                    <a:pt x="785" y="2549"/>
                  </a:lnTo>
                  <a:lnTo>
                    <a:pt x="740" y="2580"/>
                  </a:lnTo>
                  <a:lnTo>
                    <a:pt x="692" y="2609"/>
                  </a:lnTo>
                  <a:lnTo>
                    <a:pt x="644" y="2634"/>
                  </a:lnTo>
                  <a:lnTo>
                    <a:pt x="595" y="2658"/>
                  </a:lnTo>
                  <a:lnTo>
                    <a:pt x="545" y="2681"/>
                  </a:lnTo>
                  <a:lnTo>
                    <a:pt x="492" y="2701"/>
                  </a:lnTo>
                  <a:lnTo>
                    <a:pt x="440" y="2721"/>
                  </a:lnTo>
                  <a:lnTo>
                    <a:pt x="0" y="1396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ヒラギノ角ゴ Pro W3" charset="-128"/>
                <a:cs typeface="+mn-cs"/>
              </a:endParaRPr>
            </a:p>
          </p:txBody>
        </p:sp>
        <p:sp>
          <p:nvSpPr>
            <p:cNvPr id="95" name="Freeform 89">
              <a:extLst>
                <a:ext uri="{FF2B5EF4-FFF2-40B4-BE49-F238E27FC236}">
                  <a16:creationId xmlns:a16="http://schemas.microsoft.com/office/drawing/2014/main" id="{2616CBE4-8F88-45D4-ACDA-EEC3976B1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7217" y="4787800"/>
              <a:ext cx="1276393" cy="1584719"/>
            </a:xfrm>
            <a:custGeom>
              <a:avLst/>
              <a:gdLst>
                <a:gd name="T0" fmla="*/ 1125 w 1125"/>
                <a:gd name="T1" fmla="*/ 1325 h 1397"/>
                <a:gd name="T2" fmla="*/ 1054 w 1125"/>
                <a:gd name="T3" fmla="*/ 1345 h 1397"/>
                <a:gd name="T4" fmla="*/ 984 w 1125"/>
                <a:gd name="T5" fmla="*/ 1363 h 1397"/>
                <a:gd name="T6" fmla="*/ 912 w 1125"/>
                <a:gd name="T7" fmla="*/ 1377 h 1397"/>
                <a:gd name="T8" fmla="*/ 840 w 1125"/>
                <a:gd name="T9" fmla="*/ 1387 h 1397"/>
                <a:gd name="T10" fmla="*/ 768 w 1125"/>
                <a:gd name="T11" fmla="*/ 1393 h 1397"/>
                <a:gd name="T12" fmla="*/ 694 w 1125"/>
                <a:gd name="T13" fmla="*/ 1397 h 1397"/>
                <a:gd name="T14" fmla="*/ 622 w 1125"/>
                <a:gd name="T15" fmla="*/ 1395 h 1397"/>
                <a:gd name="T16" fmla="*/ 550 w 1125"/>
                <a:gd name="T17" fmla="*/ 1390 h 1397"/>
                <a:gd name="T18" fmla="*/ 478 w 1125"/>
                <a:gd name="T19" fmla="*/ 1381 h 1397"/>
                <a:gd name="T20" fmla="*/ 408 w 1125"/>
                <a:gd name="T21" fmla="*/ 1368 h 1397"/>
                <a:gd name="T22" fmla="*/ 337 w 1125"/>
                <a:gd name="T23" fmla="*/ 1352 h 1397"/>
                <a:gd name="T24" fmla="*/ 267 w 1125"/>
                <a:gd name="T25" fmla="*/ 1333 h 1397"/>
                <a:gd name="T26" fmla="*/ 198 w 1125"/>
                <a:gd name="T27" fmla="*/ 1309 h 1397"/>
                <a:gd name="T28" fmla="*/ 131 w 1125"/>
                <a:gd name="T29" fmla="*/ 1281 h 1397"/>
                <a:gd name="T30" fmla="*/ 65 w 1125"/>
                <a:gd name="T31" fmla="*/ 1251 h 1397"/>
                <a:gd name="T32" fmla="*/ 0 w 1125"/>
                <a:gd name="T33" fmla="*/ 1216 h 1397"/>
                <a:gd name="T34" fmla="*/ 685 w 1125"/>
                <a:gd name="T35" fmla="*/ 0 h 1397"/>
                <a:gd name="T36" fmla="*/ 1125 w 1125"/>
                <a:gd name="T37" fmla="*/ 1325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5" h="1397">
                  <a:moveTo>
                    <a:pt x="1125" y="1325"/>
                  </a:moveTo>
                  <a:lnTo>
                    <a:pt x="1054" y="1345"/>
                  </a:lnTo>
                  <a:lnTo>
                    <a:pt x="984" y="1363"/>
                  </a:lnTo>
                  <a:lnTo>
                    <a:pt x="912" y="1377"/>
                  </a:lnTo>
                  <a:lnTo>
                    <a:pt x="840" y="1387"/>
                  </a:lnTo>
                  <a:lnTo>
                    <a:pt x="768" y="1393"/>
                  </a:lnTo>
                  <a:lnTo>
                    <a:pt x="694" y="1397"/>
                  </a:lnTo>
                  <a:lnTo>
                    <a:pt x="622" y="1395"/>
                  </a:lnTo>
                  <a:lnTo>
                    <a:pt x="550" y="1390"/>
                  </a:lnTo>
                  <a:lnTo>
                    <a:pt x="478" y="1381"/>
                  </a:lnTo>
                  <a:lnTo>
                    <a:pt x="408" y="1368"/>
                  </a:lnTo>
                  <a:lnTo>
                    <a:pt x="337" y="1352"/>
                  </a:lnTo>
                  <a:lnTo>
                    <a:pt x="267" y="1333"/>
                  </a:lnTo>
                  <a:lnTo>
                    <a:pt x="198" y="1309"/>
                  </a:lnTo>
                  <a:lnTo>
                    <a:pt x="131" y="1281"/>
                  </a:lnTo>
                  <a:lnTo>
                    <a:pt x="65" y="1251"/>
                  </a:lnTo>
                  <a:lnTo>
                    <a:pt x="0" y="1216"/>
                  </a:lnTo>
                  <a:lnTo>
                    <a:pt x="685" y="0"/>
                  </a:lnTo>
                  <a:lnTo>
                    <a:pt x="1125" y="1325"/>
                  </a:lnTo>
                </a:path>
              </a:pathLst>
            </a:custGeom>
            <a:solidFill>
              <a:schemeClr val="accent2"/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+mn-cs"/>
              </a:endParaRPr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C6D786D6-A045-4BB1-9733-AD525D19A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5830" y="4787800"/>
              <a:ext cx="1519288" cy="1379881"/>
            </a:xfrm>
            <a:custGeom>
              <a:avLst/>
              <a:gdLst>
                <a:gd name="T0" fmla="*/ 653 w 1338"/>
                <a:gd name="T1" fmla="*/ 1216 h 1216"/>
                <a:gd name="T2" fmla="*/ 624 w 1338"/>
                <a:gd name="T3" fmla="*/ 1200 h 1216"/>
                <a:gd name="T4" fmla="*/ 594 w 1338"/>
                <a:gd name="T5" fmla="*/ 1182 h 1216"/>
                <a:gd name="T6" fmla="*/ 566 w 1338"/>
                <a:gd name="T7" fmla="*/ 1163 h 1216"/>
                <a:gd name="T8" fmla="*/ 538 w 1338"/>
                <a:gd name="T9" fmla="*/ 1144 h 1216"/>
                <a:gd name="T10" fmla="*/ 510 w 1338"/>
                <a:gd name="T11" fmla="*/ 1125 h 1216"/>
                <a:gd name="T12" fmla="*/ 483 w 1338"/>
                <a:gd name="T13" fmla="*/ 1104 h 1216"/>
                <a:gd name="T14" fmla="*/ 458 w 1338"/>
                <a:gd name="T15" fmla="*/ 1083 h 1216"/>
                <a:gd name="T16" fmla="*/ 432 w 1338"/>
                <a:gd name="T17" fmla="*/ 1062 h 1216"/>
                <a:gd name="T18" fmla="*/ 406 w 1338"/>
                <a:gd name="T19" fmla="*/ 1040 h 1216"/>
                <a:gd name="T20" fmla="*/ 382 w 1338"/>
                <a:gd name="T21" fmla="*/ 1017 h 1216"/>
                <a:gd name="T22" fmla="*/ 358 w 1338"/>
                <a:gd name="T23" fmla="*/ 995 h 1216"/>
                <a:gd name="T24" fmla="*/ 334 w 1338"/>
                <a:gd name="T25" fmla="*/ 971 h 1216"/>
                <a:gd name="T26" fmla="*/ 312 w 1338"/>
                <a:gd name="T27" fmla="*/ 947 h 1216"/>
                <a:gd name="T28" fmla="*/ 290 w 1338"/>
                <a:gd name="T29" fmla="*/ 921 h 1216"/>
                <a:gd name="T30" fmla="*/ 267 w 1338"/>
                <a:gd name="T31" fmla="*/ 896 h 1216"/>
                <a:gd name="T32" fmla="*/ 246 w 1338"/>
                <a:gd name="T33" fmla="*/ 870 h 1216"/>
                <a:gd name="T34" fmla="*/ 226 w 1338"/>
                <a:gd name="T35" fmla="*/ 845 h 1216"/>
                <a:gd name="T36" fmla="*/ 206 w 1338"/>
                <a:gd name="T37" fmla="*/ 817 h 1216"/>
                <a:gd name="T38" fmla="*/ 187 w 1338"/>
                <a:gd name="T39" fmla="*/ 790 h 1216"/>
                <a:gd name="T40" fmla="*/ 168 w 1338"/>
                <a:gd name="T41" fmla="*/ 761 h 1216"/>
                <a:gd name="T42" fmla="*/ 150 w 1338"/>
                <a:gd name="T43" fmla="*/ 734 h 1216"/>
                <a:gd name="T44" fmla="*/ 133 w 1338"/>
                <a:gd name="T45" fmla="*/ 705 h 1216"/>
                <a:gd name="T46" fmla="*/ 117 w 1338"/>
                <a:gd name="T47" fmla="*/ 677 h 1216"/>
                <a:gd name="T48" fmla="*/ 101 w 1338"/>
                <a:gd name="T49" fmla="*/ 646 h 1216"/>
                <a:gd name="T50" fmla="*/ 85 w 1338"/>
                <a:gd name="T51" fmla="*/ 617 h 1216"/>
                <a:gd name="T52" fmla="*/ 70 w 1338"/>
                <a:gd name="T53" fmla="*/ 587 h 1216"/>
                <a:gd name="T54" fmla="*/ 58 w 1338"/>
                <a:gd name="T55" fmla="*/ 555 h 1216"/>
                <a:gd name="T56" fmla="*/ 45 w 1338"/>
                <a:gd name="T57" fmla="*/ 525 h 1216"/>
                <a:gd name="T58" fmla="*/ 32 w 1338"/>
                <a:gd name="T59" fmla="*/ 493 h 1216"/>
                <a:gd name="T60" fmla="*/ 21 w 1338"/>
                <a:gd name="T61" fmla="*/ 462 h 1216"/>
                <a:gd name="T62" fmla="*/ 10 w 1338"/>
                <a:gd name="T63" fmla="*/ 430 h 1216"/>
                <a:gd name="T64" fmla="*/ 0 w 1338"/>
                <a:gd name="T65" fmla="*/ 397 h 1216"/>
                <a:gd name="T66" fmla="*/ 1338 w 1338"/>
                <a:gd name="T67" fmla="*/ 0 h 1216"/>
                <a:gd name="T68" fmla="*/ 653 w 1338"/>
                <a:gd name="T69" fmla="*/ 1216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216">
                  <a:moveTo>
                    <a:pt x="653" y="1216"/>
                  </a:moveTo>
                  <a:lnTo>
                    <a:pt x="624" y="1200"/>
                  </a:lnTo>
                  <a:lnTo>
                    <a:pt x="594" y="1182"/>
                  </a:lnTo>
                  <a:lnTo>
                    <a:pt x="566" y="1163"/>
                  </a:lnTo>
                  <a:lnTo>
                    <a:pt x="538" y="1144"/>
                  </a:lnTo>
                  <a:lnTo>
                    <a:pt x="510" y="1125"/>
                  </a:lnTo>
                  <a:lnTo>
                    <a:pt x="483" y="1104"/>
                  </a:lnTo>
                  <a:lnTo>
                    <a:pt x="458" y="1083"/>
                  </a:lnTo>
                  <a:lnTo>
                    <a:pt x="432" y="1062"/>
                  </a:lnTo>
                  <a:lnTo>
                    <a:pt x="406" y="1040"/>
                  </a:lnTo>
                  <a:lnTo>
                    <a:pt x="382" y="1017"/>
                  </a:lnTo>
                  <a:lnTo>
                    <a:pt x="358" y="995"/>
                  </a:lnTo>
                  <a:lnTo>
                    <a:pt x="334" y="971"/>
                  </a:lnTo>
                  <a:lnTo>
                    <a:pt x="312" y="947"/>
                  </a:lnTo>
                  <a:lnTo>
                    <a:pt x="290" y="921"/>
                  </a:lnTo>
                  <a:lnTo>
                    <a:pt x="267" y="896"/>
                  </a:lnTo>
                  <a:lnTo>
                    <a:pt x="246" y="870"/>
                  </a:lnTo>
                  <a:lnTo>
                    <a:pt x="226" y="845"/>
                  </a:lnTo>
                  <a:lnTo>
                    <a:pt x="206" y="817"/>
                  </a:lnTo>
                  <a:lnTo>
                    <a:pt x="187" y="790"/>
                  </a:lnTo>
                  <a:lnTo>
                    <a:pt x="168" y="761"/>
                  </a:lnTo>
                  <a:lnTo>
                    <a:pt x="150" y="734"/>
                  </a:lnTo>
                  <a:lnTo>
                    <a:pt x="133" y="705"/>
                  </a:lnTo>
                  <a:lnTo>
                    <a:pt x="117" y="677"/>
                  </a:lnTo>
                  <a:lnTo>
                    <a:pt x="101" y="646"/>
                  </a:lnTo>
                  <a:lnTo>
                    <a:pt x="85" y="617"/>
                  </a:lnTo>
                  <a:lnTo>
                    <a:pt x="70" y="587"/>
                  </a:lnTo>
                  <a:lnTo>
                    <a:pt x="58" y="555"/>
                  </a:lnTo>
                  <a:lnTo>
                    <a:pt x="45" y="525"/>
                  </a:lnTo>
                  <a:lnTo>
                    <a:pt x="32" y="493"/>
                  </a:lnTo>
                  <a:lnTo>
                    <a:pt x="21" y="462"/>
                  </a:lnTo>
                  <a:lnTo>
                    <a:pt x="10" y="430"/>
                  </a:lnTo>
                  <a:lnTo>
                    <a:pt x="0" y="397"/>
                  </a:lnTo>
                  <a:lnTo>
                    <a:pt x="1338" y="0"/>
                  </a:lnTo>
                  <a:lnTo>
                    <a:pt x="653" y="1216"/>
                  </a:lnTo>
                </a:path>
              </a:pathLst>
            </a:custGeom>
            <a:solidFill>
              <a:schemeClr val="accent1"/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+mn-cs"/>
              </a:endParaRPr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F64E656F-4936-491B-BBA8-5F6515FCB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0740" y="4535325"/>
              <a:ext cx="1584379" cy="703437"/>
            </a:xfrm>
            <a:custGeom>
              <a:avLst/>
              <a:gdLst>
                <a:gd name="T0" fmla="*/ 58 w 1396"/>
                <a:gd name="T1" fmla="*/ 620 h 620"/>
                <a:gd name="T2" fmla="*/ 47 w 1396"/>
                <a:gd name="T3" fmla="*/ 583 h 620"/>
                <a:gd name="T4" fmla="*/ 37 w 1396"/>
                <a:gd name="T5" fmla="*/ 544 h 620"/>
                <a:gd name="T6" fmla="*/ 29 w 1396"/>
                <a:gd name="T7" fmla="*/ 506 h 620"/>
                <a:gd name="T8" fmla="*/ 21 w 1396"/>
                <a:gd name="T9" fmla="*/ 468 h 620"/>
                <a:gd name="T10" fmla="*/ 15 w 1396"/>
                <a:gd name="T11" fmla="*/ 429 h 620"/>
                <a:gd name="T12" fmla="*/ 10 w 1396"/>
                <a:gd name="T13" fmla="*/ 391 h 620"/>
                <a:gd name="T14" fmla="*/ 5 w 1396"/>
                <a:gd name="T15" fmla="*/ 351 h 620"/>
                <a:gd name="T16" fmla="*/ 2 w 1396"/>
                <a:gd name="T17" fmla="*/ 312 h 620"/>
                <a:gd name="T18" fmla="*/ 0 w 1396"/>
                <a:gd name="T19" fmla="*/ 274 h 620"/>
                <a:gd name="T20" fmla="*/ 0 w 1396"/>
                <a:gd name="T21" fmla="*/ 234 h 620"/>
                <a:gd name="T22" fmla="*/ 0 w 1396"/>
                <a:gd name="T23" fmla="*/ 195 h 620"/>
                <a:gd name="T24" fmla="*/ 2 w 1396"/>
                <a:gd name="T25" fmla="*/ 155 h 620"/>
                <a:gd name="T26" fmla="*/ 4 w 1396"/>
                <a:gd name="T27" fmla="*/ 117 h 620"/>
                <a:gd name="T28" fmla="*/ 7 w 1396"/>
                <a:gd name="T29" fmla="*/ 77 h 620"/>
                <a:gd name="T30" fmla="*/ 12 w 1396"/>
                <a:gd name="T31" fmla="*/ 39 h 620"/>
                <a:gd name="T32" fmla="*/ 18 w 1396"/>
                <a:gd name="T33" fmla="*/ 0 h 620"/>
                <a:gd name="T34" fmla="*/ 1396 w 1396"/>
                <a:gd name="T35" fmla="*/ 223 h 620"/>
                <a:gd name="T36" fmla="*/ 58 w 1396"/>
                <a:gd name="T37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6" h="620">
                  <a:moveTo>
                    <a:pt x="58" y="620"/>
                  </a:moveTo>
                  <a:lnTo>
                    <a:pt x="47" y="583"/>
                  </a:lnTo>
                  <a:lnTo>
                    <a:pt x="37" y="544"/>
                  </a:lnTo>
                  <a:lnTo>
                    <a:pt x="29" y="506"/>
                  </a:lnTo>
                  <a:lnTo>
                    <a:pt x="21" y="468"/>
                  </a:lnTo>
                  <a:lnTo>
                    <a:pt x="15" y="429"/>
                  </a:lnTo>
                  <a:lnTo>
                    <a:pt x="10" y="391"/>
                  </a:lnTo>
                  <a:lnTo>
                    <a:pt x="5" y="351"/>
                  </a:lnTo>
                  <a:lnTo>
                    <a:pt x="2" y="312"/>
                  </a:lnTo>
                  <a:lnTo>
                    <a:pt x="0" y="274"/>
                  </a:lnTo>
                  <a:lnTo>
                    <a:pt x="0" y="234"/>
                  </a:lnTo>
                  <a:lnTo>
                    <a:pt x="0" y="195"/>
                  </a:lnTo>
                  <a:lnTo>
                    <a:pt x="2" y="155"/>
                  </a:lnTo>
                  <a:lnTo>
                    <a:pt x="4" y="117"/>
                  </a:lnTo>
                  <a:lnTo>
                    <a:pt x="7" y="77"/>
                  </a:lnTo>
                  <a:lnTo>
                    <a:pt x="12" y="39"/>
                  </a:lnTo>
                  <a:lnTo>
                    <a:pt x="18" y="0"/>
                  </a:lnTo>
                  <a:lnTo>
                    <a:pt x="1396" y="223"/>
                  </a:lnTo>
                  <a:lnTo>
                    <a:pt x="58" y="620"/>
                  </a:lnTo>
                </a:path>
              </a:pathLst>
            </a:custGeom>
            <a:solidFill>
              <a:schemeClr val="tx2"/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+mn-cs"/>
              </a:endParaRPr>
            </a:p>
          </p:txBody>
        </p:sp>
        <p:sp>
          <p:nvSpPr>
            <p:cNvPr id="98" name="Freeform 95">
              <a:extLst>
                <a:ext uri="{FF2B5EF4-FFF2-40B4-BE49-F238E27FC236}">
                  <a16:creationId xmlns:a16="http://schemas.microsoft.com/office/drawing/2014/main" id="{93104081-4028-4CDF-8964-96E938B13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1379" y="4146291"/>
              <a:ext cx="1563740" cy="641509"/>
            </a:xfrm>
            <a:custGeom>
              <a:avLst/>
              <a:gdLst>
                <a:gd name="T0" fmla="*/ 0 w 1378"/>
                <a:gd name="T1" fmla="*/ 342 h 565"/>
                <a:gd name="T2" fmla="*/ 8 w 1378"/>
                <a:gd name="T3" fmla="*/ 297 h 565"/>
                <a:gd name="T4" fmla="*/ 16 w 1378"/>
                <a:gd name="T5" fmla="*/ 254 h 565"/>
                <a:gd name="T6" fmla="*/ 27 w 1378"/>
                <a:gd name="T7" fmla="*/ 211 h 565"/>
                <a:gd name="T8" fmla="*/ 40 w 1378"/>
                <a:gd name="T9" fmla="*/ 168 h 565"/>
                <a:gd name="T10" fmla="*/ 53 w 1378"/>
                <a:gd name="T11" fmla="*/ 125 h 565"/>
                <a:gd name="T12" fmla="*/ 67 w 1378"/>
                <a:gd name="T13" fmla="*/ 83 h 565"/>
                <a:gd name="T14" fmla="*/ 83 w 1378"/>
                <a:gd name="T15" fmla="*/ 41 h 565"/>
                <a:gd name="T16" fmla="*/ 101 w 1378"/>
                <a:gd name="T17" fmla="*/ 0 h 565"/>
                <a:gd name="T18" fmla="*/ 1378 w 1378"/>
                <a:gd name="T19" fmla="*/ 565 h 565"/>
                <a:gd name="T20" fmla="*/ 0 w 1378"/>
                <a:gd name="T21" fmla="*/ 342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8" h="565">
                  <a:moveTo>
                    <a:pt x="0" y="342"/>
                  </a:moveTo>
                  <a:lnTo>
                    <a:pt x="8" y="297"/>
                  </a:lnTo>
                  <a:lnTo>
                    <a:pt x="16" y="254"/>
                  </a:lnTo>
                  <a:lnTo>
                    <a:pt x="27" y="211"/>
                  </a:lnTo>
                  <a:lnTo>
                    <a:pt x="40" y="168"/>
                  </a:lnTo>
                  <a:lnTo>
                    <a:pt x="53" y="125"/>
                  </a:lnTo>
                  <a:lnTo>
                    <a:pt x="67" y="83"/>
                  </a:lnTo>
                  <a:lnTo>
                    <a:pt x="83" y="41"/>
                  </a:lnTo>
                  <a:lnTo>
                    <a:pt x="101" y="0"/>
                  </a:lnTo>
                  <a:lnTo>
                    <a:pt x="1378" y="565"/>
                  </a:lnTo>
                  <a:lnTo>
                    <a:pt x="0" y="342"/>
                  </a:lnTo>
                </a:path>
              </a:pathLst>
            </a:custGeom>
            <a:solidFill>
              <a:schemeClr val="bg2"/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+mn-cs"/>
              </a:endParaRPr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53BFD314-D422-4C42-BDE8-6AC994048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5683" y="3800129"/>
              <a:ext cx="1449436" cy="987671"/>
            </a:xfrm>
            <a:custGeom>
              <a:avLst/>
              <a:gdLst>
                <a:gd name="T0" fmla="*/ 0 w 1277"/>
                <a:gd name="T1" fmla="*/ 306 h 871"/>
                <a:gd name="T2" fmla="*/ 19 w 1277"/>
                <a:gd name="T3" fmla="*/ 264 h 871"/>
                <a:gd name="T4" fmla="*/ 38 w 1277"/>
                <a:gd name="T5" fmla="*/ 224 h 871"/>
                <a:gd name="T6" fmla="*/ 61 w 1277"/>
                <a:gd name="T7" fmla="*/ 186 h 871"/>
                <a:gd name="T8" fmla="*/ 83 w 1277"/>
                <a:gd name="T9" fmla="*/ 147 h 871"/>
                <a:gd name="T10" fmla="*/ 107 w 1277"/>
                <a:gd name="T11" fmla="*/ 109 h 871"/>
                <a:gd name="T12" fmla="*/ 131 w 1277"/>
                <a:gd name="T13" fmla="*/ 72 h 871"/>
                <a:gd name="T14" fmla="*/ 158 w 1277"/>
                <a:gd name="T15" fmla="*/ 35 h 871"/>
                <a:gd name="T16" fmla="*/ 185 w 1277"/>
                <a:gd name="T17" fmla="*/ 0 h 871"/>
                <a:gd name="T18" fmla="*/ 1277 w 1277"/>
                <a:gd name="T19" fmla="*/ 871 h 871"/>
                <a:gd name="T20" fmla="*/ 0 w 1277"/>
                <a:gd name="T21" fmla="*/ 306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7" h="871">
                  <a:moveTo>
                    <a:pt x="0" y="306"/>
                  </a:moveTo>
                  <a:lnTo>
                    <a:pt x="19" y="264"/>
                  </a:lnTo>
                  <a:lnTo>
                    <a:pt x="38" y="224"/>
                  </a:lnTo>
                  <a:lnTo>
                    <a:pt x="61" y="186"/>
                  </a:lnTo>
                  <a:lnTo>
                    <a:pt x="83" y="147"/>
                  </a:lnTo>
                  <a:lnTo>
                    <a:pt x="107" y="109"/>
                  </a:lnTo>
                  <a:lnTo>
                    <a:pt x="131" y="72"/>
                  </a:lnTo>
                  <a:lnTo>
                    <a:pt x="158" y="35"/>
                  </a:lnTo>
                  <a:lnTo>
                    <a:pt x="185" y="0"/>
                  </a:lnTo>
                  <a:lnTo>
                    <a:pt x="1277" y="871"/>
                  </a:lnTo>
                  <a:lnTo>
                    <a:pt x="0" y="306"/>
                  </a:lnTo>
                </a:path>
              </a:pathLst>
            </a:custGeom>
            <a:solidFill>
              <a:schemeClr val="accent6"/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+mn-cs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24E5391-30B8-4ACD-A4ED-BEBFEC575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5240" y="3649280"/>
              <a:ext cx="1238292" cy="1138520"/>
            </a:xfrm>
            <a:custGeom>
              <a:avLst/>
              <a:gdLst>
                <a:gd name="T0" fmla="*/ 0 w 1092"/>
                <a:gd name="T1" fmla="*/ 133 h 1004"/>
                <a:gd name="T2" fmla="*/ 29 w 1092"/>
                <a:gd name="T3" fmla="*/ 98 h 1004"/>
                <a:gd name="T4" fmla="*/ 58 w 1092"/>
                <a:gd name="T5" fmla="*/ 64 h 1004"/>
                <a:gd name="T6" fmla="*/ 88 w 1092"/>
                <a:gd name="T7" fmla="*/ 32 h 1004"/>
                <a:gd name="T8" fmla="*/ 120 w 1092"/>
                <a:gd name="T9" fmla="*/ 0 h 1004"/>
                <a:gd name="T10" fmla="*/ 1092 w 1092"/>
                <a:gd name="T11" fmla="*/ 1004 h 1004"/>
                <a:gd name="T12" fmla="*/ 0 w 1092"/>
                <a:gd name="T13" fmla="*/ 133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2" h="1004">
                  <a:moveTo>
                    <a:pt x="0" y="133"/>
                  </a:moveTo>
                  <a:lnTo>
                    <a:pt x="29" y="98"/>
                  </a:lnTo>
                  <a:lnTo>
                    <a:pt x="58" y="64"/>
                  </a:lnTo>
                  <a:lnTo>
                    <a:pt x="88" y="32"/>
                  </a:lnTo>
                  <a:lnTo>
                    <a:pt x="120" y="0"/>
                  </a:lnTo>
                  <a:lnTo>
                    <a:pt x="1092" y="1004"/>
                  </a:lnTo>
                  <a:lnTo>
                    <a:pt x="0" y="133"/>
                  </a:lnTo>
                </a:path>
              </a:pathLst>
            </a:custGeom>
            <a:solidFill>
              <a:srgbClr val="C00000"/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+mn-cs"/>
              </a:endParaRPr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D755A6C2-2BBD-4D23-BE43-EEFCF9A8B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1769" y="3519073"/>
              <a:ext cx="1101762" cy="1268727"/>
            </a:xfrm>
            <a:custGeom>
              <a:avLst/>
              <a:gdLst>
                <a:gd name="T0" fmla="*/ 0 w 972"/>
                <a:gd name="T1" fmla="*/ 115 h 1119"/>
                <a:gd name="T2" fmla="*/ 32 w 972"/>
                <a:gd name="T3" fmla="*/ 85 h 1119"/>
                <a:gd name="T4" fmla="*/ 66 w 972"/>
                <a:gd name="T5" fmla="*/ 56 h 1119"/>
                <a:gd name="T6" fmla="*/ 101 w 972"/>
                <a:gd name="T7" fmla="*/ 27 h 1119"/>
                <a:gd name="T8" fmla="*/ 136 w 972"/>
                <a:gd name="T9" fmla="*/ 0 h 1119"/>
                <a:gd name="T10" fmla="*/ 972 w 972"/>
                <a:gd name="T11" fmla="*/ 1119 h 1119"/>
                <a:gd name="T12" fmla="*/ 0 w 972"/>
                <a:gd name="T13" fmla="*/ 115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2" h="1119">
                  <a:moveTo>
                    <a:pt x="0" y="115"/>
                  </a:moveTo>
                  <a:lnTo>
                    <a:pt x="32" y="85"/>
                  </a:lnTo>
                  <a:lnTo>
                    <a:pt x="66" y="56"/>
                  </a:lnTo>
                  <a:lnTo>
                    <a:pt x="101" y="27"/>
                  </a:lnTo>
                  <a:lnTo>
                    <a:pt x="136" y="0"/>
                  </a:lnTo>
                  <a:lnTo>
                    <a:pt x="972" y="1119"/>
                  </a:lnTo>
                  <a:lnTo>
                    <a:pt x="0" y="115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+mn-cs"/>
              </a:endParaRPr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A6AB0778-0388-4EEA-94B9-2A6DE78A9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5761" y="3407920"/>
              <a:ext cx="949357" cy="1379880"/>
            </a:xfrm>
            <a:custGeom>
              <a:avLst/>
              <a:gdLst>
                <a:gd name="T0" fmla="*/ 0 w 836"/>
                <a:gd name="T1" fmla="*/ 97 h 1216"/>
                <a:gd name="T2" fmla="*/ 37 w 836"/>
                <a:gd name="T3" fmla="*/ 70 h 1216"/>
                <a:gd name="T4" fmla="*/ 74 w 836"/>
                <a:gd name="T5" fmla="*/ 46 h 1216"/>
                <a:gd name="T6" fmla="*/ 112 w 836"/>
                <a:gd name="T7" fmla="*/ 22 h 1216"/>
                <a:gd name="T8" fmla="*/ 151 w 836"/>
                <a:gd name="T9" fmla="*/ 0 h 1216"/>
                <a:gd name="T10" fmla="*/ 836 w 836"/>
                <a:gd name="T11" fmla="*/ 1216 h 1216"/>
                <a:gd name="T12" fmla="*/ 0 w 836"/>
                <a:gd name="T13" fmla="*/ 97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1216">
                  <a:moveTo>
                    <a:pt x="0" y="97"/>
                  </a:moveTo>
                  <a:lnTo>
                    <a:pt x="37" y="70"/>
                  </a:lnTo>
                  <a:lnTo>
                    <a:pt x="74" y="46"/>
                  </a:lnTo>
                  <a:lnTo>
                    <a:pt x="112" y="22"/>
                  </a:lnTo>
                  <a:lnTo>
                    <a:pt x="151" y="0"/>
                  </a:lnTo>
                  <a:lnTo>
                    <a:pt x="836" y="1216"/>
                  </a:lnTo>
                  <a:lnTo>
                    <a:pt x="0" y="97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+mn-cs"/>
              </a:endParaRPr>
            </a:p>
          </p:txBody>
        </p:sp>
        <p:sp>
          <p:nvSpPr>
            <p:cNvPr id="103" name="Freeform 105">
              <a:extLst>
                <a:ext uri="{FF2B5EF4-FFF2-40B4-BE49-F238E27FC236}">
                  <a16:creationId xmlns:a16="http://schemas.microsoft.com/office/drawing/2014/main" id="{503AB618-EE48-4FF7-8CB8-59AF6436B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7217" y="3318998"/>
              <a:ext cx="777901" cy="1468802"/>
            </a:xfrm>
            <a:custGeom>
              <a:avLst/>
              <a:gdLst>
                <a:gd name="T0" fmla="*/ 0 w 685"/>
                <a:gd name="T1" fmla="*/ 79 h 1295"/>
                <a:gd name="T2" fmla="*/ 38 w 685"/>
                <a:gd name="T3" fmla="*/ 56 h 1295"/>
                <a:gd name="T4" fmla="*/ 78 w 685"/>
                <a:gd name="T5" fmla="*/ 37 h 1295"/>
                <a:gd name="T6" fmla="*/ 120 w 685"/>
                <a:gd name="T7" fmla="*/ 18 h 1295"/>
                <a:gd name="T8" fmla="*/ 161 w 685"/>
                <a:gd name="T9" fmla="*/ 0 h 1295"/>
                <a:gd name="T10" fmla="*/ 685 w 685"/>
                <a:gd name="T11" fmla="*/ 1295 h 1295"/>
                <a:gd name="T12" fmla="*/ 0 w 685"/>
                <a:gd name="T13" fmla="*/ 79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5" h="1295">
                  <a:moveTo>
                    <a:pt x="0" y="79"/>
                  </a:moveTo>
                  <a:lnTo>
                    <a:pt x="38" y="56"/>
                  </a:lnTo>
                  <a:lnTo>
                    <a:pt x="78" y="37"/>
                  </a:lnTo>
                  <a:lnTo>
                    <a:pt x="120" y="18"/>
                  </a:lnTo>
                  <a:lnTo>
                    <a:pt x="161" y="0"/>
                  </a:lnTo>
                  <a:lnTo>
                    <a:pt x="685" y="1295"/>
                  </a:lnTo>
                  <a:lnTo>
                    <a:pt x="0" y="79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+mn-cs"/>
              </a:endParaRPr>
            </a:p>
          </p:txBody>
        </p:sp>
        <p:sp>
          <p:nvSpPr>
            <p:cNvPr id="104" name="Freeform 107">
              <a:extLst>
                <a:ext uri="{FF2B5EF4-FFF2-40B4-BE49-F238E27FC236}">
                  <a16:creationId xmlns:a16="http://schemas.microsoft.com/office/drawing/2014/main" id="{D75149A4-EC53-4B4C-B9CB-9BD6D9B16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9786" y="3284064"/>
              <a:ext cx="593745" cy="1503736"/>
            </a:xfrm>
            <a:custGeom>
              <a:avLst/>
              <a:gdLst>
                <a:gd name="T0" fmla="*/ 0 w 524"/>
                <a:gd name="T1" fmla="*/ 30 h 1325"/>
                <a:gd name="T2" fmla="*/ 42 w 524"/>
                <a:gd name="T3" fmla="*/ 14 h 1325"/>
                <a:gd name="T4" fmla="*/ 84 w 524"/>
                <a:gd name="T5" fmla="*/ 0 h 1325"/>
                <a:gd name="T6" fmla="*/ 524 w 524"/>
                <a:gd name="T7" fmla="*/ 1325 h 1325"/>
                <a:gd name="T8" fmla="*/ 0 w 524"/>
                <a:gd name="T9" fmla="*/ 3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1325">
                  <a:moveTo>
                    <a:pt x="0" y="30"/>
                  </a:moveTo>
                  <a:lnTo>
                    <a:pt x="42" y="14"/>
                  </a:lnTo>
                  <a:lnTo>
                    <a:pt x="84" y="0"/>
                  </a:lnTo>
                  <a:lnTo>
                    <a:pt x="524" y="1325"/>
                  </a:lnTo>
                  <a:lnTo>
                    <a:pt x="0" y="30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+mn-cs"/>
              </a:endParaRPr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id="{AE9553A1-77F8-4D7B-B59B-2B21FCD2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5040" y="3255482"/>
              <a:ext cx="498492" cy="1532318"/>
            </a:xfrm>
            <a:custGeom>
              <a:avLst/>
              <a:gdLst>
                <a:gd name="T0" fmla="*/ 0 w 440"/>
                <a:gd name="T1" fmla="*/ 26 h 1351"/>
                <a:gd name="T2" fmla="*/ 43 w 440"/>
                <a:gd name="T3" fmla="*/ 13 h 1351"/>
                <a:gd name="T4" fmla="*/ 86 w 440"/>
                <a:gd name="T5" fmla="*/ 0 h 1351"/>
                <a:gd name="T6" fmla="*/ 440 w 440"/>
                <a:gd name="T7" fmla="*/ 1351 h 1351"/>
                <a:gd name="T8" fmla="*/ 0 w 440"/>
                <a:gd name="T9" fmla="*/ 26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351">
                  <a:moveTo>
                    <a:pt x="0" y="26"/>
                  </a:moveTo>
                  <a:lnTo>
                    <a:pt x="43" y="13"/>
                  </a:lnTo>
                  <a:lnTo>
                    <a:pt x="86" y="0"/>
                  </a:lnTo>
                  <a:lnTo>
                    <a:pt x="440" y="1351"/>
                  </a:lnTo>
                  <a:lnTo>
                    <a:pt x="0" y="26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+mn-cs"/>
              </a:endParaRPr>
            </a:p>
          </p:txBody>
        </p:sp>
        <p:sp>
          <p:nvSpPr>
            <p:cNvPr id="106" name="Freeform 111">
              <a:extLst>
                <a:ext uri="{FF2B5EF4-FFF2-40B4-BE49-F238E27FC236}">
                  <a16:creationId xmlns:a16="http://schemas.microsoft.com/office/drawing/2014/main" id="{D69FE01C-C902-4FA7-801F-FF6652A42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3468" y="3233252"/>
              <a:ext cx="401651" cy="1554548"/>
            </a:xfrm>
            <a:custGeom>
              <a:avLst/>
              <a:gdLst>
                <a:gd name="T0" fmla="*/ 0 w 354"/>
                <a:gd name="T1" fmla="*/ 19 h 1370"/>
                <a:gd name="T2" fmla="*/ 43 w 354"/>
                <a:gd name="T3" fmla="*/ 8 h 1370"/>
                <a:gd name="T4" fmla="*/ 86 w 354"/>
                <a:gd name="T5" fmla="*/ 0 h 1370"/>
                <a:gd name="T6" fmla="*/ 354 w 354"/>
                <a:gd name="T7" fmla="*/ 1370 h 1370"/>
                <a:gd name="T8" fmla="*/ 0 w 354"/>
                <a:gd name="T9" fmla="*/ 19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1370">
                  <a:moveTo>
                    <a:pt x="0" y="19"/>
                  </a:moveTo>
                  <a:lnTo>
                    <a:pt x="43" y="8"/>
                  </a:lnTo>
                  <a:lnTo>
                    <a:pt x="86" y="0"/>
                  </a:lnTo>
                  <a:lnTo>
                    <a:pt x="354" y="1370"/>
                  </a:lnTo>
                  <a:lnTo>
                    <a:pt x="0" y="19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+mn-cs"/>
              </a:endParaRPr>
            </a:p>
          </p:txBody>
        </p:sp>
        <p:sp>
          <p:nvSpPr>
            <p:cNvPr id="107" name="Freeform 113">
              <a:extLst>
                <a:ext uri="{FF2B5EF4-FFF2-40B4-BE49-F238E27FC236}">
                  <a16:creationId xmlns:a16="http://schemas.microsoft.com/office/drawing/2014/main" id="{F5117E6F-BF60-4184-BFDB-2847D2B93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0308" y="3217373"/>
              <a:ext cx="304810" cy="1570427"/>
            </a:xfrm>
            <a:custGeom>
              <a:avLst/>
              <a:gdLst>
                <a:gd name="T0" fmla="*/ 0 w 268"/>
                <a:gd name="T1" fmla="*/ 14 h 1384"/>
                <a:gd name="T2" fmla="*/ 45 w 268"/>
                <a:gd name="T3" fmla="*/ 6 h 1384"/>
                <a:gd name="T4" fmla="*/ 88 w 268"/>
                <a:gd name="T5" fmla="*/ 0 h 1384"/>
                <a:gd name="T6" fmla="*/ 268 w 268"/>
                <a:gd name="T7" fmla="*/ 1384 h 1384"/>
                <a:gd name="T8" fmla="*/ 0 w 268"/>
                <a:gd name="T9" fmla="*/ 1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384">
                  <a:moveTo>
                    <a:pt x="0" y="14"/>
                  </a:moveTo>
                  <a:lnTo>
                    <a:pt x="45" y="6"/>
                  </a:lnTo>
                  <a:lnTo>
                    <a:pt x="88" y="0"/>
                  </a:lnTo>
                  <a:lnTo>
                    <a:pt x="268" y="1384"/>
                  </a:lnTo>
                  <a:lnTo>
                    <a:pt x="0" y="14"/>
                  </a:lnTo>
                </a:path>
              </a:pathLst>
            </a:custGeom>
            <a:solidFill>
              <a:srgbClr val="FF99CC"/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+mn-cs"/>
              </a:endParaRPr>
            </a:p>
          </p:txBody>
        </p:sp>
        <p:sp>
          <p:nvSpPr>
            <p:cNvPr id="108" name="Freeform 115">
              <a:extLst>
                <a:ext uri="{FF2B5EF4-FFF2-40B4-BE49-F238E27FC236}">
                  <a16:creationId xmlns:a16="http://schemas.microsoft.com/office/drawing/2014/main" id="{E83862CB-58E1-4F0F-9EA3-9DAE4FB7A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0325" y="3206257"/>
              <a:ext cx="203207" cy="1581543"/>
            </a:xfrm>
            <a:custGeom>
              <a:avLst/>
              <a:gdLst>
                <a:gd name="T0" fmla="*/ 0 w 180"/>
                <a:gd name="T1" fmla="*/ 10 h 1394"/>
                <a:gd name="T2" fmla="*/ 45 w 180"/>
                <a:gd name="T3" fmla="*/ 3 h 1394"/>
                <a:gd name="T4" fmla="*/ 90 w 180"/>
                <a:gd name="T5" fmla="*/ 0 h 1394"/>
                <a:gd name="T6" fmla="*/ 180 w 180"/>
                <a:gd name="T7" fmla="*/ 1394 h 1394"/>
                <a:gd name="T8" fmla="*/ 0 w 180"/>
                <a:gd name="T9" fmla="*/ 10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394">
                  <a:moveTo>
                    <a:pt x="0" y="10"/>
                  </a:moveTo>
                  <a:lnTo>
                    <a:pt x="45" y="3"/>
                  </a:lnTo>
                  <a:lnTo>
                    <a:pt x="90" y="0"/>
                  </a:lnTo>
                  <a:lnTo>
                    <a:pt x="180" y="1394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25000"/>
                <a:lumOff val="75000"/>
              </a:schemeClr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+mn-cs"/>
              </a:endParaRPr>
            </a:p>
          </p:txBody>
        </p:sp>
        <p:sp>
          <p:nvSpPr>
            <p:cNvPr id="109" name="Freeform 117">
              <a:extLst>
                <a:ext uri="{FF2B5EF4-FFF2-40B4-BE49-F238E27FC236}">
                  <a16:creationId xmlns:a16="http://schemas.microsoft.com/office/drawing/2014/main" id="{A72AA8B9-1557-4ED9-A62B-BDF305317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1928" y="3203081"/>
              <a:ext cx="103190" cy="1584719"/>
            </a:xfrm>
            <a:custGeom>
              <a:avLst/>
              <a:gdLst>
                <a:gd name="T0" fmla="*/ 0 w 90"/>
                <a:gd name="T1" fmla="*/ 3 h 1397"/>
                <a:gd name="T2" fmla="*/ 45 w 90"/>
                <a:gd name="T3" fmla="*/ 1 h 1397"/>
                <a:gd name="T4" fmla="*/ 90 w 90"/>
                <a:gd name="T5" fmla="*/ 0 h 1397"/>
                <a:gd name="T6" fmla="*/ 90 w 90"/>
                <a:gd name="T7" fmla="*/ 1397 h 1397"/>
                <a:gd name="T8" fmla="*/ 0 w 90"/>
                <a:gd name="T9" fmla="*/ 3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397">
                  <a:moveTo>
                    <a:pt x="0" y="3"/>
                  </a:moveTo>
                  <a:lnTo>
                    <a:pt x="45" y="1"/>
                  </a:lnTo>
                  <a:lnTo>
                    <a:pt x="90" y="0"/>
                  </a:lnTo>
                  <a:lnTo>
                    <a:pt x="90" y="1397"/>
                  </a:lnTo>
                  <a:lnTo>
                    <a:pt x="0" y="3"/>
                  </a:lnTo>
                </a:path>
              </a:pathLst>
            </a:custGeom>
            <a:solidFill>
              <a:srgbClr val="00CC99"/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 W3" charset="-128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E8C74620-E287-42C2-8613-1561BD87947E}"/>
              </a:ext>
            </a:extLst>
          </p:cNvPr>
          <p:cNvSpPr txBox="1"/>
          <p:nvPr/>
        </p:nvSpPr>
        <p:spPr>
          <a:xfrm>
            <a:off x="-138378" y="3873001"/>
            <a:ext cx="1446212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i="1" dirty="0">
                <a:latin typeface="+mj-lt"/>
                <a:ea typeface="ヒラギノ角ゴ Pro W3" charset="-128"/>
                <a:cs typeface="+mn-cs"/>
              </a:rPr>
              <a:t>PALB2</a:t>
            </a:r>
            <a:r>
              <a:rPr lang="en-US" sz="1400" dirty="0">
                <a:latin typeface="+mj-lt"/>
                <a:ea typeface="ヒラギノ角ゴ Pro W3" charset="-128"/>
                <a:cs typeface="+mn-cs"/>
              </a:rPr>
              <a:t>, 4%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FC6206F-3B83-4A58-9325-4527830CBE8A}"/>
              </a:ext>
            </a:extLst>
          </p:cNvPr>
          <p:cNvSpPr txBox="1"/>
          <p:nvPr/>
        </p:nvSpPr>
        <p:spPr>
          <a:xfrm>
            <a:off x="-90753" y="3557088"/>
            <a:ext cx="14462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i="1" dirty="0">
                <a:latin typeface="+mj-lt"/>
                <a:ea typeface="ヒラギノ角ゴ Pro W3" charset="-128"/>
                <a:cs typeface="+mn-cs"/>
              </a:rPr>
              <a:t>RAD51D</a:t>
            </a:r>
            <a:r>
              <a:rPr lang="en-US" sz="1400" dirty="0">
                <a:latin typeface="+mj-lt"/>
                <a:ea typeface="ヒラギノ角ゴ Pro W3" charset="-128"/>
                <a:cs typeface="+mn-cs"/>
              </a:rPr>
              <a:t>, 4%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69ADAEF-8EC0-4680-8384-FCA625CDFED7}"/>
              </a:ext>
            </a:extLst>
          </p:cNvPr>
          <p:cNvSpPr txBox="1"/>
          <p:nvPr/>
        </p:nvSpPr>
        <p:spPr>
          <a:xfrm>
            <a:off x="25134" y="3306263"/>
            <a:ext cx="1447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i="1" dirty="0">
                <a:latin typeface="+mj-lt"/>
                <a:ea typeface="ヒラギノ角ゴ Pro W3" charset="-128"/>
                <a:cs typeface="+mn-cs"/>
              </a:rPr>
              <a:t>ATR</a:t>
            </a:r>
            <a:r>
              <a:rPr lang="en-US" sz="1400" dirty="0">
                <a:latin typeface="+mj-lt"/>
                <a:ea typeface="ヒラギノ角ゴ Pro W3" charset="-128"/>
                <a:cs typeface="+mn-cs"/>
              </a:rPr>
              <a:t>, 2%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BB71D36-740B-4F99-B1C1-5E2D67ADF296}"/>
              </a:ext>
            </a:extLst>
          </p:cNvPr>
          <p:cNvSpPr txBox="1"/>
          <p:nvPr/>
        </p:nvSpPr>
        <p:spPr>
          <a:xfrm>
            <a:off x="66409" y="3106238"/>
            <a:ext cx="14478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i="1" dirty="0">
                <a:latin typeface="+mj-lt"/>
                <a:ea typeface="ヒラギノ角ゴ Pro W3" charset="-128"/>
                <a:cs typeface="+mn-cs"/>
              </a:rPr>
              <a:t>NBN</a:t>
            </a:r>
            <a:r>
              <a:rPr lang="en-US" sz="1400" dirty="0">
                <a:latin typeface="+mj-lt"/>
                <a:ea typeface="ヒラギノ角ゴ Pro W3" charset="-128"/>
                <a:cs typeface="+mn-cs"/>
              </a:rPr>
              <a:t>, 2%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2131146-EAE6-4473-B55D-C361FE9EF3AD}"/>
              </a:ext>
            </a:extLst>
          </p:cNvPr>
          <p:cNvSpPr txBox="1"/>
          <p:nvPr/>
        </p:nvSpPr>
        <p:spPr>
          <a:xfrm>
            <a:off x="510909" y="2885576"/>
            <a:ext cx="14462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i="1" dirty="0">
                <a:latin typeface="+mj-lt"/>
                <a:ea typeface="ヒラギノ角ゴ Pro W3" charset="-128"/>
                <a:cs typeface="+mn-cs"/>
              </a:rPr>
              <a:t>PMS2</a:t>
            </a:r>
            <a:r>
              <a:rPr lang="en-US" sz="1400" dirty="0">
                <a:latin typeface="+mj-lt"/>
                <a:ea typeface="ヒラギノ角ゴ Pro W3" charset="-128"/>
                <a:cs typeface="+mn-cs"/>
              </a:rPr>
              <a:t>, 2%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A98A93E-BC3F-401E-9EDB-A24921BC6D18}"/>
              </a:ext>
            </a:extLst>
          </p:cNvPr>
          <p:cNvSpPr txBox="1"/>
          <p:nvPr/>
        </p:nvSpPr>
        <p:spPr>
          <a:xfrm>
            <a:off x="690297" y="2679201"/>
            <a:ext cx="1447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i="1" dirty="0">
                <a:latin typeface="+mj-lt"/>
                <a:ea typeface="ヒラギノ角ゴ Pro W3" charset="-128"/>
                <a:cs typeface="+mn-cs"/>
              </a:rPr>
              <a:t>GEN1</a:t>
            </a:r>
            <a:r>
              <a:rPr lang="en-US" sz="1400" dirty="0">
                <a:latin typeface="+mj-lt"/>
                <a:ea typeface="ヒラギノ角ゴ Pro W3" charset="-128"/>
                <a:cs typeface="+mn-cs"/>
              </a:rPr>
              <a:t>, 2%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EE4DAD0-7FAC-4C65-96A3-C9F7822F9AAF}"/>
              </a:ext>
            </a:extLst>
          </p:cNvPr>
          <p:cNvSpPr txBox="1"/>
          <p:nvPr/>
        </p:nvSpPr>
        <p:spPr>
          <a:xfrm>
            <a:off x="864922" y="2468063"/>
            <a:ext cx="14462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i="1" dirty="0">
                <a:latin typeface="+mj-lt"/>
                <a:ea typeface="ヒラギノ角ゴ Pro W3" charset="-128"/>
                <a:cs typeface="+mn-cs"/>
              </a:rPr>
              <a:t>MSH2</a:t>
            </a:r>
            <a:r>
              <a:rPr lang="en-US" sz="1400" dirty="0">
                <a:latin typeface="+mj-lt"/>
                <a:ea typeface="ヒラギノ角ゴ Pro W3" charset="-128"/>
                <a:cs typeface="+mn-cs"/>
              </a:rPr>
              <a:t>, 1%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F92CA65-6804-4491-B026-23AA07E3C9AC}"/>
              </a:ext>
            </a:extLst>
          </p:cNvPr>
          <p:cNvSpPr txBox="1"/>
          <p:nvPr/>
        </p:nvSpPr>
        <p:spPr>
          <a:xfrm>
            <a:off x="877622" y="2252163"/>
            <a:ext cx="14478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i="1" dirty="0">
                <a:latin typeface="+mj-lt"/>
                <a:ea typeface="ヒラギノ角ゴ Pro W3" charset="-128"/>
                <a:cs typeface="+mn-cs"/>
              </a:rPr>
              <a:t>MSH6</a:t>
            </a:r>
            <a:r>
              <a:rPr lang="en-US" sz="1400" dirty="0">
                <a:latin typeface="+mj-lt"/>
                <a:ea typeface="ヒラギノ角ゴ Pro W3" charset="-128"/>
                <a:cs typeface="+mn-cs"/>
              </a:rPr>
              <a:t>, 1%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3BBCB1C-D461-4BCC-B178-E3301A3A96BE}"/>
              </a:ext>
            </a:extLst>
          </p:cNvPr>
          <p:cNvSpPr txBox="1"/>
          <p:nvPr/>
        </p:nvSpPr>
        <p:spPr>
          <a:xfrm>
            <a:off x="1765034" y="2041026"/>
            <a:ext cx="14462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i="1" dirty="0">
                <a:latin typeface="+mj-lt"/>
                <a:ea typeface="ヒラギノ角ゴ Pro W3" charset="-128"/>
                <a:cs typeface="+mn-cs"/>
              </a:rPr>
              <a:t>RAD51C</a:t>
            </a:r>
            <a:r>
              <a:rPr lang="en-US" sz="1400" dirty="0">
                <a:latin typeface="+mj-lt"/>
                <a:ea typeface="ヒラギノ角ゴ Pro W3" charset="-128"/>
                <a:cs typeface="+mn-cs"/>
              </a:rPr>
              <a:t>, 1%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8B27758-76C6-472D-A991-6F9AD618A611}"/>
              </a:ext>
            </a:extLst>
          </p:cNvPr>
          <p:cNvSpPr txBox="1"/>
          <p:nvPr/>
        </p:nvSpPr>
        <p:spPr>
          <a:xfrm>
            <a:off x="3214422" y="2296613"/>
            <a:ext cx="14462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latin typeface="+mj-lt"/>
                <a:ea typeface="ヒラギノ角ゴ Pro W3" charset="-128"/>
                <a:cs typeface="+mn-cs"/>
              </a:rPr>
              <a:t>MRE11A</a:t>
            </a:r>
            <a:r>
              <a:rPr lang="en-US" sz="1400" dirty="0">
                <a:latin typeface="+mj-lt"/>
                <a:ea typeface="ヒラギノ角ゴ Pro W3" charset="-128"/>
                <a:cs typeface="+mn-cs"/>
              </a:rPr>
              <a:t>, 1%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F264325-1861-4A82-80BC-97E863171E7D}"/>
              </a:ext>
            </a:extLst>
          </p:cNvPr>
          <p:cNvSpPr txBox="1"/>
          <p:nvPr/>
        </p:nvSpPr>
        <p:spPr>
          <a:xfrm>
            <a:off x="3314434" y="2533151"/>
            <a:ext cx="1447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latin typeface="+mj-lt"/>
                <a:ea typeface="ヒラギノ角ゴ Pro W3" charset="-128"/>
                <a:cs typeface="+mn-cs"/>
              </a:rPr>
              <a:t>BRIP1</a:t>
            </a:r>
            <a:r>
              <a:rPr lang="en-US" sz="1400" dirty="0">
                <a:latin typeface="+mj-lt"/>
                <a:ea typeface="ヒラギノ角ゴ Pro W3" charset="-128"/>
                <a:cs typeface="+mn-cs"/>
              </a:rPr>
              <a:t>, 1%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7A16675-73E0-42A9-BD3D-566DCB32AA5D}"/>
              </a:ext>
            </a:extLst>
          </p:cNvPr>
          <p:cNvSpPr txBox="1"/>
          <p:nvPr/>
        </p:nvSpPr>
        <p:spPr>
          <a:xfrm>
            <a:off x="3328722" y="2714126"/>
            <a:ext cx="14462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latin typeface="+mj-lt"/>
                <a:ea typeface="ヒラギノ角ゴ Pro W3" charset="-128"/>
                <a:cs typeface="+mn-cs"/>
              </a:rPr>
              <a:t>FAM175A</a:t>
            </a:r>
            <a:r>
              <a:rPr lang="en-US" sz="1400" dirty="0">
                <a:latin typeface="+mj-lt"/>
                <a:ea typeface="ヒラギノ角ゴ Pro W3" charset="-128"/>
                <a:cs typeface="+mn-cs"/>
              </a:rPr>
              <a:t>, 1%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8822394-5132-4A4B-A5DB-34876B98160B}"/>
              </a:ext>
            </a:extLst>
          </p:cNvPr>
          <p:cNvSpPr txBox="1"/>
          <p:nvPr/>
        </p:nvSpPr>
        <p:spPr>
          <a:xfrm>
            <a:off x="3246172" y="4138113"/>
            <a:ext cx="14462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bg2">
                    <a:lumMod val="10000"/>
                  </a:schemeClr>
                </a:solidFill>
                <a:latin typeface="+mj-lt"/>
                <a:ea typeface="ヒラギノ角ゴ Pro W3" charset="-128"/>
                <a:cs typeface="+mn-cs"/>
              </a:rPr>
              <a:t>BRCA2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j-lt"/>
                <a:ea typeface="ヒラギノ角ゴ Pro W3" charset="-128"/>
                <a:cs typeface="+mn-cs"/>
              </a:rPr>
              <a:t>, </a:t>
            </a:r>
          </a:p>
          <a:p>
            <a:pPr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j-lt"/>
                <a:ea typeface="ヒラギノ角ゴ Pro W3" charset="-128"/>
              </a:rPr>
              <a:t>  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j-lt"/>
                <a:ea typeface="ヒラギノ角ゴ Pro W3" charset="-128"/>
                <a:cs typeface="+mn-cs"/>
              </a:rPr>
              <a:t>44%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D9F3C85-FEAB-4813-A4F4-82E3919EFA86}"/>
              </a:ext>
            </a:extLst>
          </p:cNvPr>
          <p:cNvSpPr txBox="1"/>
          <p:nvPr/>
        </p:nvSpPr>
        <p:spPr>
          <a:xfrm>
            <a:off x="2555609" y="5363663"/>
            <a:ext cx="1447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bg2">
                    <a:lumMod val="10000"/>
                  </a:schemeClr>
                </a:solidFill>
                <a:latin typeface="+mj-lt"/>
                <a:ea typeface="ヒラギノ角ゴ Pro W3" charset="-128"/>
                <a:cs typeface="+mn-cs"/>
              </a:rPr>
              <a:t>ATM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j-lt"/>
                <a:ea typeface="ヒラギノ角ゴ Pro W3" charset="-128"/>
                <a:cs typeface="+mn-cs"/>
              </a:rPr>
              <a:t>, </a:t>
            </a:r>
          </a:p>
          <a:p>
            <a:pPr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j-lt"/>
                <a:ea typeface="ヒラギノ角ゴ Pro W3" charset="-128"/>
                <a:cs typeface="+mn-cs"/>
              </a:rPr>
              <a:t>13%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AD74225-CA8C-448C-8384-037F884A44DB}"/>
              </a:ext>
            </a:extLst>
          </p:cNvPr>
          <p:cNvSpPr txBox="1"/>
          <p:nvPr/>
        </p:nvSpPr>
        <p:spPr>
          <a:xfrm>
            <a:off x="1325297" y="4928688"/>
            <a:ext cx="1447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bg2">
                    <a:lumMod val="10000"/>
                  </a:schemeClr>
                </a:solidFill>
                <a:latin typeface="+mj-lt"/>
                <a:ea typeface="ヒラギノ角ゴ Pro W3" charset="-128"/>
                <a:cs typeface="+mn-cs"/>
              </a:rPr>
              <a:t>CHEK2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j-lt"/>
                <a:ea typeface="ヒラギノ角ゴ Pro W3" charset="-128"/>
                <a:cs typeface="+mn-cs"/>
              </a:rPr>
              <a:t>, </a:t>
            </a:r>
          </a:p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j-lt"/>
                <a:ea typeface="ヒラギノ角ゴ Pro W3" charset="-128"/>
                <a:cs typeface="+mn-cs"/>
              </a:rPr>
              <a:t>12%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E9C8AF7-434C-44F2-A9AD-99578E235D55}"/>
              </a:ext>
            </a:extLst>
          </p:cNvPr>
          <p:cNvSpPr txBox="1"/>
          <p:nvPr/>
        </p:nvSpPr>
        <p:spPr>
          <a:xfrm>
            <a:off x="1326884" y="4339726"/>
            <a:ext cx="14462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bg2">
                    <a:lumMod val="10000"/>
                  </a:schemeClr>
                </a:solidFill>
                <a:latin typeface="+mj-lt"/>
                <a:ea typeface="ヒラギノ角ゴ Pro W3" charset="-128"/>
                <a:cs typeface="+mn-cs"/>
              </a:rPr>
              <a:t>BRCA1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j-lt"/>
                <a:ea typeface="ヒラギノ角ゴ Pro W3" charset="-128"/>
                <a:cs typeface="+mn-cs"/>
              </a:rPr>
              <a:t>, </a:t>
            </a:r>
          </a:p>
          <a:p>
            <a:pPr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j-lt"/>
                <a:ea typeface="ヒラギノ角ゴ Pro W3" charset="-128"/>
              </a:rPr>
              <a:t> 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j-lt"/>
                <a:ea typeface="ヒラギノ角ゴ Pro W3" charset="-128"/>
                <a:cs typeface="+mn-cs"/>
              </a:rPr>
              <a:t>7%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84B7C4FC-E32F-4DE5-869E-F018F5BCA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65" t="62455"/>
          <a:stretch/>
        </p:blipFill>
        <p:spPr>
          <a:xfrm>
            <a:off x="8406010" y="5013668"/>
            <a:ext cx="3673697" cy="920381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BFBFE0B1-DAF5-4EF9-8FC7-6D76990CEC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4" t="62484" r="52006"/>
          <a:stretch/>
        </p:blipFill>
        <p:spPr>
          <a:xfrm>
            <a:off x="4743759" y="5018465"/>
            <a:ext cx="3591148" cy="9196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3A09C38-1E06-4790-B87B-6FB081456FA7}"/>
              </a:ext>
            </a:extLst>
          </p:cNvPr>
          <p:cNvGrpSpPr/>
          <p:nvPr/>
        </p:nvGrpSpPr>
        <p:grpSpPr>
          <a:xfrm>
            <a:off x="4816308" y="3168559"/>
            <a:ext cx="3568821" cy="1264896"/>
            <a:chOff x="4673433" y="3270159"/>
            <a:chExt cx="3568821" cy="1264896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3160D3D9-ED4A-4ECF-B0B1-68A72CCD7A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82" t="5958" r="52124" b="42442"/>
            <a:stretch/>
          </p:blipFill>
          <p:spPr>
            <a:xfrm>
              <a:off x="4673433" y="3270159"/>
              <a:ext cx="3568821" cy="1264896"/>
            </a:xfrm>
            <a:prstGeom prst="rect">
              <a:avLst/>
            </a:prstGeom>
          </p:spPr>
        </p:pic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7D5ADB2-ECF0-4937-8E57-BE9F749F5634}"/>
                </a:ext>
              </a:extLst>
            </p:cNvPr>
            <p:cNvSpPr/>
            <p:nvPr/>
          </p:nvSpPr>
          <p:spPr bwMode="auto">
            <a:xfrm>
              <a:off x="4677662" y="3273546"/>
              <a:ext cx="356810" cy="914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rtlCol="0" anchor="ctr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400" b="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BE3D28-03B2-47C2-945D-516DCD95C2A6}"/>
              </a:ext>
            </a:extLst>
          </p:cNvPr>
          <p:cNvGrpSpPr/>
          <p:nvPr/>
        </p:nvGrpSpPr>
        <p:grpSpPr>
          <a:xfrm>
            <a:off x="8465240" y="3155558"/>
            <a:ext cx="3611420" cy="1264895"/>
            <a:chOff x="8379515" y="3257158"/>
            <a:chExt cx="3611420" cy="1264895"/>
          </a:xfrm>
        </p:grpSpPr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472593C5-21DA-4554-958B-F7D8F1518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175" t="5933" r="685" b="42466"/>
            <a:stretch/>
          </p:blipFill>
          <p:spPr>
            <a:xfrm>
              <a:off x="8379515" y="3257158"/>
              <a:ext cx="3611420" cy="1264895"/>
            </a:xfrm>
            <a:prstGeom prst="rect">
              <a:avLst/>
            </a:prstGeom>
          </p:spPr>
        </p:pic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520464FB-4F2C-4346-8AF0-8723DDF05E0D}"/>
                </a:ext>
              </a:extLst>
            </p:cNvPr>
            <p:cNvSpPr/>
            <p:nvPr/>
          </p:nvSpPr>
          <p:spPr bwMode="auto">
            <a:xfrm>
              <a:off x="8379515" y="3481429"/>
              <a:ext cx="45720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rtlCol="0" anchor="ctr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400" b="0" dirty="0">
                <a:solidFill>
                  <a:schemeClr val="bg2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B6F0D4FD-3B38-4E6E-A510-E66141429A4D}"/>
              </a:ext>
            </a:extLst>
          </p:cNvPr>
          <p:cNvSpPr txBox="1"/>
          <p:nvPr/>
        </p:nvSpPr>
        <p:spPr>
          <a:xfrm>
            <a:off x="5217356" y="3207421"/>
            <a:ext cx="1662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n = 37 (5.3%)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3263B8A-DFFA-4FDC-BCDC-4A7477D75FDB}"/>
              </a:ext>
            </a:extLst>
          </p:cNvPr>
          <p:cNvSpPr txBox="1"/>
          <p:nvPr/>
        </p:nvSpPr>
        <p:spPr>
          <a:xfrm>
            <a:off x="5165934" y="5020658"/>
            <a:ext cx="1662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n = 11 (1.6%)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4F8C7E1-FEC5-4EC3-99D3-FB1BDE5A65BC}"/>
              </a:ext>
            </a:extLst>
          </p:cNvPr>
          <p:cNvSpPr txBox="1"/>
          <p:nvPr/>
        </p:nvSpPr>
        <p:spPr>
          <a:xfrm>
            <a:off x="8983676" y="3195989"/>
            <a:ext cx="1662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n = 10 (1.9%)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DDE5140-687B-445D-ACB6-6F5FC7A8446C}"/>
              </a:ext>
            </a:extLst>
          </p:cNvPr>
          <p:cNvSpPr txBox="1"/>
          <p:nvPr/>
        </p:nvSpPr>
        <p:spPr>
          <a:xfrm>
            <a:off x="8949648" y="5036688"/>
            <a:ext cx="1662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n = 6 (0.9%)</a:t>
            </a:r>
          </a:p>
        </p:txBody>
      </p:sp>
    </p:spTree>
    <p:extLst>
      <p:ext uri="{BB962C8B-B14F-4D97-AF65-F5344CB8AC3E}">
        <p14:creationId xmlns:p14="http://schemas.microsoft.com/office/powerpoint/2010/main" val="970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1_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Category xmlns="d93cb55f-329e-441d-9660-bb552a66b23b">Slides - Live</Document_x0020_Category>
    <_dlc_DocId xmlns="d54cbe69-32bd-412a-b004-9152f949605e">56M7VY3CDVN5-1691268624-2</_dlc_DocId>
    <_dlc_DocIdUrl xmlns="d54cbe69-32bd-412a-b004-9152f949605e">
      <Url>https://intranet.clinicaloptions.com/mews/oncology/ASCO_GU_2018_Prostate_SS/Slides_Live_-_2/_layouts/15/DocIdRedir.aspx?ID=56M7VY3CDVN5-1691268624-2</Url>
      <Description>56M7VY3CDVN5-1691268624-2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1F660613D0634C94B58B9EA625806B" ma:contentTypeVersion="1" ma:contentTypeDescription="Create a new document." ma:contentTypeScope="" ma:versionID="57530977e7644c239bf27bb0c9584bdd">
  <xsd:schema xmlns:xsd="http://www.w3.org/2001/XMLSchema" xmlns:xs="http://www.w3.org/2001/XMLSchema" xmlns:p="http://schemas.microsoft.com/office/2006/metadata/properties" xmlns:ns2="d54cbe69-32bd-412a-b004-9152f949605e" xmlns:ns3="d93cb55f-329e-441d-9660-bb552a66b23b" targetNamespace="http://schemas.microsoft.com/office/2006/metadata/properties" ma:root="true" ma:fieldsID="7e46999f273b778955013d6cce63fce3" ns2:_="" ns3:_="">
    <xsd:import namespace="d54cbe69-32bd-412a-b004-9152f949605e"/>
    <xsd:import namespace="d93cb55f-329e-441d-9660-bb552a66b23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cbe69-32bd-412a-b004-9152f949605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cb55f-329e-441d-9660-bb552a66b23b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11" nillable="true" ma:displayName="Document Category" ma:internalName="Document_x0020_Category">
      <xsd:simpleType>
        <xsd:restriction base="dms:Choice">
          <xsd:enumeration value="Slides - Live"/>
          <xsd:enumeration value="Slides - Downloadable"/>
          <xsd:enumeration value="Slides - Live Print"/>
          <xsd:enumeration value="Permissions"/>
          <xsd:enumeration value="Outcomes - Questions"/>
          <xsd:enumeration value="Slide Des Req - Full Redraw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7D4157-CD3E-44B9-9A18-EA970C49A0AE}">
  <ds:schemaRefs>
    <ds:schemaRef ds:uri="d54cbe69-32bd-412a-b004-9152f949605e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d93cb55f-329e-441d-9660-bb552a66b23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8CFC09-61C9-4B65-9BA2-4E8A1AD1EC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4cbe69-32bd-412a-b004-9152f949605e"/>
    <ds:schemaRef ds:uri="d93cb55f-329e-441d-9660-bb552a66b2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676FE-67AE-4F4C-A453-73400EA1F0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11D1B90-F741-4A74-ACEF-85B79A59CE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56487</TotalTime>
  <Words>1812</Words>
  <Application>Microsoft Macintosh PowerPoint</Application>
  <PresentationFormat>Widescreen</PresentationFormat>
  <Paragraphs>279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Arial Narrow</vt:lpstr>
      <vt:lpstr>Calibri</vt:lpstr>
      <vt:lpstr>Georgia</vt:lpstr>
      <vt:lpstr>Times</vt:lpstr>
      <vt:lpstr>Times New Roman</vt:lpstr>
      <vt:lpstr>Wingdings</vt:lpstr>
      <vt:lpstr>1_Custom Design</vt:lpstr>
      <vt:lpstr>Custom Design</vt:lpstr>
      <vt:lpstr>Blank Presentation</vt:lpstr>
      <vt:lpstr>PowerPoint Presentation</vt:lpstr>
      <vt:lpstr>DNA Repair Deficiency in Advanced Prostate Cancer and the Potential Role of PARP Inhibition </vt:lpstr>
      <vt:lpstr>Faculty Disclosures</vt:lpstr>
      <vt:lpstr>PowerPoint Presentation</vt:lpstr>
      <vt:lpstr>Outline</vt:lpstr>
      <vt:lpstr>Frequency of DNA repair mutations in prostate cancer</vt:lpstr>
      <vt:lpstr>DNA Repair Defects in Localized Prostate Ca</vt:lpstr>
      <vt:lpstr>DNA Repair Defects in Metastatic CRPC</vt:lpstr>
      <vt:lpstr>  </vt:lpstr>
      <vt:lpstr>Germline DNA-Repair Defects and Intraductal Cancer</vt:lpstr>
      <vt:lpstr>DNA Repair Defects and Prostatic Ductal Cancer</vt:lpstr>
      <vt:lpstr>Indications for germline genetic testing</vt:lpstr>
      <vt:lpstr>Germline testing:  2019 NCCN Prostate vs. NCCN High-Risk Breast/Ovarian</vt:lpstr>
      <vt:lpstr>Germline testing: Merged referral criteria </vt:lpstr>
      <vt:lpstr>Clinical data with Olaparib in mCRPC</vt:lpstr>
      <vt:lpstr>PARPi in germline BRCA1/2 mutation carriers</vt:lpstr>
      <vt:lpstr>TOPARP-A: Unselected phase 2 trial in mCRPC</vt:lpstr>
      <vt:lpstr>TOPARP-A: Survival with Olaparib by HR Deficiency</vt:lpstr>
      <vt:lpstr>PROfound: Olaparib vs Enza or Abi in mCRPC with somatic HRD mutations</vt:lpstr>
      <vt:lpstr>Olaparib sensitivity and BRCA1/2 vs. ATM </vt:lpstr>
      <vt:lpstr>Clinical data with Rucaparib in mCRPC</vt:lpstr>
      <vt:lpstr>Properties of different PARP inhibitors</vt:lpstr>
      <vt:lpstr>Rucaparib (TRITON2 and TRITON3)</vt:lpstr>
      <vt:lpstr>Rucaparib: TRITON2 interim results</vt:lpstr>
      <vt:lpstr>Rucaparib: TRITON2 interim results</vt:lpstr>
      <vt:lpstr>Rucaparib (TRITON2 and TRITON3)</vt:lpstr>
      <vt:lpstr>Clinical data with Niraparib in mCRPC</vt:lpstr>
      <vt:lpstr>Properties of different PARP inhibitors</vt:lpstr>
      <vt:lpstr>Niraparib: GALAHAD interim results</vt:lpstr>
      <vt:lpstr>Niraparib: GALAHAD interim results</vt:lpstr>
      <vt:lpstr>PARP inhibitor combinations  (with hormonal agents, immune checkpoint inhibitors)</vt:lpstr>
      <vt:lpstr>Olaparib plus Abi in unselected mCRPC</vt:lpstr>
      <vt:lpstr>Olaparib plus Durvalumab (anti-PD-L1) in mCRPC</vt:lpstr>
      <vt:lpstr>Olaparib plus Pembro (anti-PD-1) in mCRPC</vt:lpstr>
      <vt:lpstr>Conclusions</vt:lpstr>
    </vt:vector>
  </TitlesOfParts>
  <Manager/>
  <Company>Research To Practice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Silvana Izquierdo</cp:lastModifiedBy>
  <cp:revision>1597</cp:revision>
  <cp:lastPrinted>2019-04-02T14:32:27Z</cp:lastPrinted>
  <dcterms:created xsi:type="dcterms:W3CDTF">2009-07-26T15:38:23Z</dcterms:created>
  <dcterms:modified xsi:type="dcterms:W3CDTF">2019-04-02T14:33:10Z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0x010100C01F660613D0634C94B58B9EA625806B</vt:lpwstr>
  </property>
  <property fmtid="{D5CDD505-2E9C-101B-9397-08002B2CF9AE}" pid="3" name="_dlc_DocIdItemGuid">
    <vt:lpwstr>63186452-661b-42c1-b575-519f8497020e</vt:lpwstr>
  </property>
</Properties>
</file>