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8" r:id="rId3"/>
    <p:sldMasterId id="2147483722" r:id="rId4"/>
    <p:sldMasterId id="2147483743" r:id="rId5"/>
    <p:sldMasterId id="2147483755" r:id="rId6"/>
    <p:sldMasterId id="2147483767" r:id="rId7"/>
    <p:sldMasterId id="2147483778" r:id="rId8"/>
    <p:sldMasterId id="2147483826" r:id="rId9"/>
    <p:sldMasterId id="2147483850" r:id="rId10"/>
  </p:sldMasterIdLst>
  <p:notesMasterIdLst>
    <p:notesMasterId r:id="rId40"/>
  </p:notesMasterIdLst>
  <p:handoutMasterIdLst>
    <p:handoutMasterId r:id="rId41"/>
  </p:handoutMasterIdLst>
  <p:sldIdLst>
    <p:sldId id="1823" r:id="rId11"/>
    <p:sldId id="256" r:id="rId12"/>
    <p:sldId id="257" r:id="rId13"/>
    <p:sldId id="944" r:id="rId14"/>
    <p:sldId id="945" r:id="rId15"/>
    <p:sldId id="954" r:id="rId16"/>
    <p:sldId id="955" r:id="rId17"/>
    <p:sldId id="957" r:id="rId18"/>
    <p:sldId id="958" r:id="rId19"/>
    <p:sldId id="959" r:id="rId20"/>
    <p:sldId id="956" r:id="rId21"/>
    <p:sldId id="258" r:id="rId22"/>
    <p:sldId id="1469" r:id="rId23"/>
    <p:sldId id="1005" r:id="rId24"/>
    <p:sldId id="1473" r:id="rId25"/>
    <p:sldId id="1474" r:id="rId26"/>
    <p:sldId id="1475" r:id="rId27"/>
    <p:sldId id="1354" r:id="rId28"/>
    <p:sldId id="1476" r:id="rId29"/>
    <p:sldId id="1088" r:id="rId30"/>
    <p:sldId id="1477" r:id="rId31"/>
    <p:sldId id="590" r:id="rId32"/>
    <p:sldId id="298" r:id="rId33"/>
    <p:sldId id="1478" r:id="rId34"/>
    <p:sldId id="1054" r:id="rId35"/>
    <p:sldId id="268" r:id="rId36"/>
    <p:sldId id="1479" r:id="rId37"/>
    <p:sldId id="1791" r:id="rId38"/>
    <p:sldId id="182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F9F61-A474-7944-9098-8793C58FCEB3}" v="11" dt="2019-06-04T10:37:57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microsoft.com/office/2016/11/relationships/changesInfo" Target="changesInfos/changesInfo1.xml"/><Relationship Id="rId20" Type="http://schemas.openxmlformats.org/officeDocument/2006/relationships/slide" Target="slides/slide10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4D8F9F61-A474-7944-9098-8793C58FCEB3}"/>
    <pc:docChg chg="addSld delSld modSld sldOrd delMainMaster">
      <pc:chgData name="Silvana Izquierdo" userId="46480b9d-78ec-4659-884d-35c5467fe41c" providerId="ADAL" clId="{4D8F9F61-A474-7944-9098-8793C58FCEB3}" dt="2019-06-04T10:30:47.471" v="26"/>
      <pc:docMkLst>
        <pc:docMk/>
      </pc:docMkLst>
      <pc:sldChg chg="ord">
        <pc:chgData name="Silvana Izquierdo" userId="46480b9d-78ec-4659-884d-35c5467fe41c" providerId="ADAL" clId="{4D8F9F61-A474-7944-9098-8793C58FCEB3}" dt="2019-06-04T10:30:47.471" v="26"/>
        <pc:sldMkLst>
          <pc:docMk/>
          <pc:sldMk cId="0" sldId="257"/>
        </pc:sldMkLst>
      </pc:sldChg>
      <pc:sldChg chg="del">
        <pc:chgData name="Silvana Izquierdo" userId="46480b9d-78ec-4659-884d-35c5467fe41c" providerId="ADAL" clId="{4D8F9F61-A474-7944-9098-8793C58FCEB3}" dt="2019-06-04T10:30:37.034" v="12" actId="2696"/>
        <pc:sldMkLst>
          <pc:docMk/>
          <pc:sldMk cId="2514969564" sldId="265"/>
        </pc:sldMkLst>
      </pc:sldChg>
      <pc:sldChg chg="del">
        <pc:chgData name="Silvana Izquierdo" userId="46480b9d-78ec-4659-884d-35c5467fe41c" providerId="ADAL" clId="{4D8F9F61-A474-7944-9098-8793C58FCEB3}" dt="2019-06-04T10:30:37.019" v="11" actId="2696"/>
        <pc:sldMkLst>
          <pc:docMk/>
          <pc:sldMk cId="304512528" sldId="266"/>
        </pc:sldMkLst>
      </pc:sldChg>
      <pc:sldChg chg="del">
        <pc:chgData name="Silvana Izquierdo" userId="46480b9d-78ec-4659-884d-35c5467fe41c" providerId="ADAL" clId="{4D8F9F61-A474-7944-9098-8793C58FCEB3}" dt="2019-06-04T10:30:37.017" v="10" actId="2696"/>
        <pc:sldMkLst>
          <pc:docMk/>
          <pc:sldMk cId="1642332972" sldId="267"/>
        </pc:sldMkLst>
      </pc:sldChg>
      <pc:sldChg chg="del">
        <pc:chgData name="Silvana Izquierdo" userId="46480b9d-78ec-4659-884d-35c5467fe41c" providerId="ADAL" clId="{4D8F9F61-A474-7944-9098-8793C58FCEB3}" dt="2019-06-04T10:30:37.012" v="8" actId="2696"/>
        <pc:sldMkLst>
          <pc:docMk/>
          <pc:sldMk cId="3715923428" sldId="269"/>
        </pc:sldMkLst>
      </pc:sldChg>
      <pc:sldChg chg="del">
        <pc:chgData name="Silvana Izquierdo" userId="46480b9d-78ec-4659-884d-35c5467fe41c" providerId="ADAL" clId="{4D8F9F61-A474-7944-9098-8793C58FCEB3}" dt="2019-06-04T10:30:37.009" v="7" actId="2696"/>
        <pc:sldMkLst>
          <pc:docMk/>
          <pc:sldMk cId="766878397" sldId="270"/>
        </pc:sldMkLst>
      </pc:sldChg>
      <pc:sldChg chg="del">
        <pc:chgData name="Silvana Izquierdo" userId="46480b9d-78ec-4659-884d-35c5467fe41c" providerId="ADAL" clId="{4D8F9F61-A474-7944-9098-8793C58FCEB3}" dt="2019-06-04T10:30:39.535" v="25" actId="2696"/>
        <pc:sldMkLst>
          <pc:docMk/>
          <pc:sldMk cId="2140332223" sldId="1821"/>
        </pc:sldMkLst>
      </pc:sldChg>
      <pc:sldChg chg="del">
        <pc:chgData name="Silvana Izquierdo" userId="46480b9d-78ec-4659-884d-35c5467fe41c" providerId="ADAL" clId="{4D8F9F61-A474-7944-9098-8793C58FCEB3}" dt="2019-06-04T10:30:37.014" v="9" actId="2696"/>
        <pc:sldMkLst>
          <pc:docMk/>
          <pc:sldMk cId="907226027" sldId="1822"/>
        </pc:sldMkLst>
      </pc:sldChg>
      <pc:sldChg chg="addSp delSp modSp add ord setBg">
        <pc:chgData name="Silvana Izquierdo" userId="46480b9d-78ec-4659-884d-35c5467fe41c" providerId="ADAL" clId="{4D8F9F61-A474-7944-9098-8793C58FCEB3}" dt="2019-06-04T10:30:28.633" v="6"/>
        <pc:sldMkLst>
          <pc:docMk/>
          <pc:sldMk cId="4066053246" sldId="1823"/>
        </pc:sldMkLst>
        <pc:spChg chg="del">
          <ac:chgData name="Silvana Izquierdo" userId="46480b9d-78ec-4659-884d-35c5467fe41c" providerId="ADAL" clId="{4D8F9F61-A474-7944-9098-8793C58FCEB3}" dt="2019-06-04T10:30:09.448" v="2"/>
          <ac:spMkLst>
            <pc:docMk/>
            <pc:sldMk cId="4066053246" sldId="1823"/>
            <ac:spMk id="2" creationId="{FEF717A1-CB13-E546-BFEF-88BFA2BA91F9}"/>
          </ac:spMkLst>
        </pc:spChg>
        <pc:spChg chg="del">
          <ac:chgData name="Silvana Izquierdo" userId="46480b9d-78ec-4659-884d-35c5467fe41c" providerId="ADAL" clId="{4D8F9F61-A474-7944-9098-8793C58FCEB3}" dt="2019-06-04T10:30:09.448" v="2"/>
          <ac:spMkLst>
            <pc:docMk/>
            <pc:sldMk cId="4066053246" sldId="1823"/>
            <ac:spMk id="3" creationId="{564BD732-D70C-DB4B-B1B1-7E0A13FD2999}"/>
          </ac:spMkLst>
        </pc:spChg>
        <pc:spChg chg="add mod">
          <ac:chgData name="Silvana Izquierdo" userId="46480b9d-78ec-4659-884d-35c5467fe41c" providerId="ADAL" clId="{4D8F9F61-A474-7944-9098-8793C58FCEB3}" dt="2019-06-04T10:30:25.439" v="5" actId="207"/>
          <ac:spMkLst>
            <pc:docMk/>
            <pc:sldMk cId="4066053246" sldId="1823"/>
            <ac:spMk id="4" creationId="{9B4B4328-4B27-564A-89BB-D3A9FFDBAC62}"/>
          </ac:spMkLst>
        </pc:spChg>
      </pc:sldChg>
      <pc:sldMasterChg chg="del delSldLayout">
        <pc:chgData name="Silvana Izquierdo" userId="46480b9d-78ec-4659-884d-35c5467fe41c" providerId="ADAL" clId="{4D8F9F61-A474-7944-9098-8793C58FCEB3}" dt="2019-06-04T10:30:37.049" v="24" actId="2696"/>
        <pc:sldMasterMkLst>
          <pc:docMk/>
          <pc:sldMasterMk cId="2425859678" sldId="2147483838"/>
        </pc:sldMasterMkLst>
        <pc:sldLayoutChg chg="del">
          <pc:chgData name="Silvana Izquierdo" userId="46480b9d-78ec-4659-884d-35c5467fe41c" providerId="ADAL" clId="{4D8F9F61-A474-7944-9098-8793C58FCEB3}" dt="2019-06-04T10:30:37.037" v="13" actId="2696"/>
          <pc:sldLayoutMkLst>
            <pc:docMk/>
            <pc:sldMasterMk cId="2425859678" sldId="2147483838"/>
            <pc:sldLayoutMk cId="1246554799" sldId="2147483839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38" v="14" actId="2696"/>
          <pc:sldLayoutMkLst>
            <pc:docMk/>
            <pc:sldMasterMk cId="2425859678" sldId="2147483838"/>
            <pc:sldLayoutMk cId="34553072" sldId="2147483840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39" v="15" actId="2696"/>
          <pc:sldLayoutMkLst>
            <pc:docMk/>
            <pc:sldMasterMk cId="2425859678" sldId="2147483838"/>
            <pc:sldLayoutMk cId="3593440264" sldId="2147483841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40" v="16" actId="2696"/>
          <pc:sldLayoutMkLst>
            <pc:docMk/>
            <pc:sldMasterMk cId="2425859678" sldId="2147483838"/>
            <pc:sldLayoutMk cId="269876003" sldId="2147483842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41" v="17" actId="2696"/>
          <pc:sldLayoutMkLst>
            <pc:docMk/>
            <pc:sldMasterMk cId="2425859678" sldId="2147483838"/>
            <pc:sldLayoutMk cId="1245595148" sldId="2147483843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42" v="18" actId="2696"/>
          <pc:sldLayoutMkLst>
            <pc:docMk/>
            <pc:sldMasterMk cId="2425859678" sldId="2147483838"/>
            <pc:sldLayoutMk cId="1404351705" sldId="2147483844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43" v="19" actId="2696"/>
          <pc:sldLayoutMkLst>
            <pc:docMk/>
            <pc:sldMasterMk cId="2425859678" sldId="2147483838"/>
            <pc:sldLayoutMk cId="256288058" sldId="2147483845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44" v="20" actId="2696"/>
          <pc:sldLayoutMkLst>
            <pc:docMk/>
            <pc:sldMasterMk cId="2425859678" sldId="2147483838"/>
            <pc:sldLayoutMk cId="2370594413" sldId="2147483846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45" v="21" actId="2696"/>
          <pc:sldLayoutMkLst>
            <pc:docMk/>
            <pc:sldMasterMk cId="2425859678" sldId="2147483838"/>
            <pc:sldLayoutMk cId="1582608429" sldId="2147483847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46" v="22" actId="2696"/>
          <pc:sldLayoutMkLst>
            <pc:docMk/>
            <pc:sldMasterMk cId="2425859678" sldId="2147483838"/>
            <pc:sldLayoutMk cId="4073307974" sldId="2147483848"/>
          </pc:sldLayoutMkLst>
        </pc:sldLayoutChg>
        <pc:sldLayoutChg chg="del">
          <pc:chgData name="Silvana Izquierdo" userId="46480b9d-78ec-4659-884d-35c5467fe41c" providerId="ADAL" clId="{4D8F9F61-A474-7944-9098-8793C58FCEB3}" dt="2019-06-04T10:30:37.047" v="23" actId="2696"/>
          <pc:sldLayoutMkLst>
            <pc:docMk/>
            <pc:sldMasterMk cId="2425859678" sldId="2147483838"/>
            <pc:sldLayoutMk cId="3355476974" sldId="214748384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5558E7-C579-9345-99F0-BC63372847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F52BE1-471C-E642-AE15-6372132742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1D7DD-9750-7244-95BA-4812601E91C7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1E51C-3F02-2F4E-A04A-01443DC3CF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28C55-B3E6-074E-999F-211491F830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402DF-9420-9241-BDA4-995BC2DC3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8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D5C0-491F-4F70-AF32-1F390EB608EC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B528C-F5E7-41E1-85B9-06E3BE6C5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7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id="{AB58E169-5DBF-4A74-9E7B-189345762C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id="{A3F6B91A-7C69-424F-B63F-A70F52913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id="{C5901038-F8AE-4B13-9129-5243A5AA1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1F06EB-4235-4AD6-8D67-F1D34BB0F8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Slide Image Placeholder 1">
            <a:extLst>
              <a:ext uri="{FF2B5EF4-FFF2-40B4-BE49-F238E27FC236}">
                <a16:creationId xmlns:a16="http://schemas.microsoft.com/office/drawing/2014/main" id="{323C04EA-B160-4068-A1B1-D5D5A6641D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6227" name="Notes Placeholder 2">
            <a:extLst>
              <a:ext uri="{FF2B5EF4-FFF2-40B4-BE49-F238E27FC236}">
                <a16:creationId xmlns:a16="http://schemas.microsoft.com/office/drawing/2014/main" id="{74C22F94-F2FE-42F6-AD1C-61F7C2B3F8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36228" name="Slide Number Placeholder 3">
            <a:extLst>
              <a:ext uri="{FF2B5EF4-FFF2-40B4-BE49-F238E27FC236}">
                <a16:creationId xmlns:a16="http://schemas.microsoft.com/office/drawing/2014/main" id="{A999A583-DED9-4761-AACC-BE7ED5BBF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9C9DD-03FA-4063-82C7-36C2DA999F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51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48710-BF3D-4BBA-9B5C-FBA8715B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DCDD85D-B3C8-4093-98B4-10DDBC00747E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A1953-1E07-4814-BDDF-03A64092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B7CAA-407C-4444-9F69-95189431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B1B610B-E06F-4481-B9B6-E81F9D175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380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F8F1-D838-415B-BB54-2171E5D8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798CB56-21FF-4A5E-A650-3AF15AEB6538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C5CD9-697F-4F08-9E04-D25C8539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1B52-DC76-4EDD-810E-2E3BF531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AB401F0-91F4-45A3-9CAC-DC6B550B2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9225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3">
                  <a:lumMod val="50000"/>
                </a:schemeClr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BB02-FCA1-4C1B-AA89-0208FEA6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624B-2EE8-455D-AC64-EEFDF7EC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2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25295-454C-442E-9B29-FF38D150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585AD-5508-48A7-A9EC-4F0D672D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BD184-3E69-412E-BF89-E62130A8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6240FE4-001C-47C3-BFB2-CE57A5C52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58FB5-04BB-4D64-B741-9C9242F0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02EBE-44DB-4A99-9CE9-3B43E35C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64829-DB19-47B6-A2A3-246D0802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DA10005-1EAA-4B5E-98E8-040E0A22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CB62F-74C3-40B5-9E09-C9CE0B2D0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19B42-DF8C-4D10-81A1-F320D0E7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B37E95-3514-4831-ACE4-302F80F8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0B15C50-5146-4B30-B1DE-2FE6B987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796DC-96A6-4821-915B-8026EF43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DA0C474-2BCB-4661-87C2-7A6E2B4F8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47200" y="65182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18AEA9C-174C-4D5B-9559-195DE207F4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C556F-69EC-4E1F-89FC-E7C00B01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988AB-1A76-419E-9AB5-F92F275A1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3C27E-2D22-4BEF-9BCF-62CD13D4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83A4533-4BB6-4A35-AF73-773F432FB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496C4-A030-43CF-8B10-220074C2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A1D0D-A079-4C22-9BFB-00CE832C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54180-EAD3-4682-8C29-F3E04C21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F82B59F-E686-447B-B975-0C8A09516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6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2B24-5989-417A-9FF8-54AFB0AB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96171-8AEB-40A2-A6BA-85D06135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DEB64-D3BE-412B-BA6D-24F933B9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0E9C4CC-5D40-4766-9194-ECC5F3B24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4C261-833B-42F2-A711-9F5BBFDB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CAEDF-C6E8-4983-A09D-1B5D0B92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3D2B-0C3C-4E86-902C-92008149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1F5E4F0-651E-4771-B02B-B5A7C9D90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A69D8-6576-4AA0-95AA-4DB02D17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8331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DAC4-E514-4C47-82A0-7F30C752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3149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529F7-8373-45E1-99E3-99CA9E32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1DCF56D-F388-47C6-AC0B-C4904BBF2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059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059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C64D6-75E3-4248-AE42-E9F07053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749FEE7-2224-486B-A834-8E96810B5289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74B2-6139-4D2D-B998-F36E155C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F389E-C0AC-4AB2-8713-0C4E16C8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BE314F1-9C12-4D7E-AF8E-A0B33C449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C454DE-A612-E94D-9729-C8AD6DDFB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691558"/>
      </p:ext>
    </p:extLst>
  </p:cSld>
  <p:clrMapOvr>
    <a:masterClrMapping/>
  </p:clrMapOvr>
  <p:transition spd="slow"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376833"/>
      </p:ext>
    </p:extLst>
  </p:cSld>
  <p:clrMapOvr>
    <a:masterClrMapping/>
  </p:clrMapOvr>
  <p:transition spd="slow"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493064"/>
      </p:ext>
    </p:extLst>
  </p:cSld>
  <p:clrMapOvr>
    <a:masterClrMapping/>
  </p:clrMapOvr>
  <p:transition spd="slow"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88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3010116"/>
      </p:ext>
    </p:extLst>
  </p:cSld>
  <p:clrMapOvr>
    <a:masterClrMapping/>
  </p:clrMapOvr>
  <p:transition spd="slow"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069149"/>
      </p:ext>
    </p:extLst>
  </p:cSld>
  <p:clrMapOvr>
    <a:masterClrMapping/>
  </p:clrMapOvr>
  <p:transition spd="slow"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966385"/>
      </p:ext>
    </p:extLst>
  </p:cSld>
  <p:clrMapOvr>
    <a:masterClrMapping/>
  </p:clrMapOvr>
  <p:transition spd="slow"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314336"/>
      </p:ext>
    </p:extLst>
  </p:cSld>
  <p:clrMapOvr>
    <a:masterClrMapping/>
  </p:clrMapOvr>
  <p:transition spd="slow"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30153"/>
      </p:ext>
    </p:extLst>
  </p:cSld>
  <p:clrMapOvr>
    <a:masterClrMapping/>
  </p:clrMapOvr>
  <p:transition spd="slow"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38126"/>
      </p:ext>
    </p:extLst>
  </p:cSld>
  <p:clrMapOvr>
    <a:masterClrMapping/>
  </p:clrMapOvr>
  <p:transition spd="slow"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373918"/>
      </p:ext>
    </p:extLst>
  </p:cSld>
  <p:clrMapOvr>
    <a:masterClrMapping/>
  </p:clrMapOvr>
  <p:transition spd="slow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43873" y="6309320"/>
            <a:ext cx="6934436" cy="431800"/>
          </a:xfrm>
        </p:spPr>
        <p:txBody>
          <a:bodyPr anchor="b"/>
          <a:lstStyle>
            <a:lvl1pPr algn="r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4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0"/>
            <a:ext cx="2590800" cy="6489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0"/>
            <a:ext cx="7569200" cy="6489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718989"/>
      </p:ext>
    </p:extLst>
  </p:cSld>
  <p:clrMapOvr>
    <a:masterClrMapping/>
  </p:clrMapOvr>
  <p:transition spd="slow"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361197"/>
      </p:ext>
    </p:extLst>
  </p:cSld>
  <p:clrMapOvr>
    <a:masterClrMapping/>
  </p:clrMapOvr>
  <p:transition spd="slow"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96EC0D8-CF13-B54F-AABB-1280F8E58F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424473"/>
      </p:ext>
    </p:extLst>
  </p:cSld>
  <p:clrMapOvr>
    <a:masterClrMapping/>
  </p:clrMapOvr>
  <p:transition spd="slow"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E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30767" y="6631087"/>
            <a:ext cx="7738116" cy="153888"/>
          </a:xfrm>
        </p:spPr>
        <p:txBody>
          <a:bodyPr lIns="0" tIns="0" rIns="0" bIns="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4233" y="6489701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59D2F7D-FC5C-3F46-9C72-E18FC1D7FFE0}" type="slidenum">
              <a:rPr lang="en-GB">
                <a:cs typeface="ＭＳ Ｐゴシック"/>
              </a:rPr>
              <a:pPr>
                <a:defRPr/>
              </a:pPr>
              <a:t>‹#›</a:t>
            </a:fld>
            <a:endParaRPr lang="en-GB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94767834"/>
      </p:ext>
    </p:extLst>
  </p:cSld>
  <p:clrMapOvr>
    <a:masterClrMapping/>
  </p:clrMapOvr>
  <p:transition spd="slow"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5" y="115889"/>
            <a:ext cx="10991849" cy="779671"/>
          </a:xfrm>
        </p:spPr>
        <p:txBody>
          <a:bodyPr>
            <a:normAutofit/>
          </a:bodyPr>
          <a:lstStyle>
            <a:lvl1pPr algn="l">
              <a:defRPr sz="2800" b="1" i="0">
                <a:solidFill>
                  <a:srgbClr val="064F59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84" y="1376989"/>
            <a:ext cx="10972800" cy="4525963"/>
          </a:xfrm>
        </p:spPr>
        <p:txBody>
          <a:bodyPr lIns="0" rtlCol="0">
            <a:normAutofit/>
          </a:bodyPr>
          <a:lstStyle>
            <a:lvl1pPr>
              <a:defRPr lang="en-US" sz="21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615951" y="6289940"/>
            <a:ext cx="10993967" cy="463313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1000" b="0">
                <a:solidFill>
                  <a:srgbClr val="064F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767" y="649128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rgbClr val="064F5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65B40A2-B197-3B46-BE14-65D655D54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64F59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25244"/>
      </p:ext>
    </p:extLst>
  </p:cSld>
  <p:clrMapOvr>
    <a:masterClrMapping/>
  </p:clrMapOvr>
  <p:transition spd="slow"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021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45018" y="1268413"/>
            <a:ext cx="11499849" cy="471963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45018" y="116633"/>
            <a:ext cx="11499849" cy="993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88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5897-CAE4-41CA-BED0-0B915BD0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A2FA-AEB4-4F25-AAC1-4BA426FE45B0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4A1C-2EDE-430A-A2A6-833CEF08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BE42E-F0CF-49E9-8FAC-406945CE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DC2E-7E3F-4055-AAF1-A2C38BAB7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567A6-B9FE-430B-A473-6084F7D3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ED9E-2E52-419A-BEA7-C2EF3E585E03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BB2E-59BA-4226-9728-88BFB1FB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88885-7139-4B25-A470-589C25FA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8C8B-6FCE-4708-BBF3-CC600938F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BCE74-C8A7-4471-A9FB-ACEA29F7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11AD-26C5-4F2D-A3D7-94C2A3BF7AD6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37735-718B-47AD-89D6-8D1C730E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3C7C9-F1D1-4BC6-B5C4-09F00B17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DDDF5-F8D9-4974-9B01-DDC132EA3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98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E09CB3-03F4-465A-AA78-6B6DC8C5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5574-C064-4531-9B16-AD3AFB4F23E1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53A7C2-FFBF-40D3-8F55-306203A6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3F245C-3D28-4046-8B3F-673FB3ED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6E5B9-7A50-489A-AD18-C3515D0E7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7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ED4D165-6DB0-43B1-8552-A6FA501B5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C07DC-A752-41A5-ABED-61FA466174BD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70D687-6EAC-404A-9307-F6932ECD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FFD82F-EE4E-448D-A3D9-B69B14EF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209F-2970-4ABC-B29A-199CCAF67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1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349A84-2660-4BBB-AB5D-30FCE520A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2A41-30BB-4600-AF7C-CC422172B4FC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ECA23CB-C1AA-47D8-876F-F68CF7F32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FAD0E4-B8AA-44DE-98F2-82356186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5D89-1669-490B-9BAD-6016DD943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1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873B5-10FD-4C92-A188-E766D7DAD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877404D-7736-4354-A7A6-79D1E2377F23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0A09-3CA1-4E3A-A101-A822CD2C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DE09F-EAF1-4605-8CE2-87A6CCD0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0DE5B38-2EA4-4FF2-AE84-8570A6B2B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A9FC8A-E07B-49C2-A9EE-9C69C2A3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A5D4-88CA-43A6-946C-581DBC26FC59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AED234-0A93-4D66-B8C9-CE98E768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3247AB-E318-4835-BB0B-E29C2A26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2A9D-1960-4735-99C9-74F4C7AA0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05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D0B63C-4506-4F3E-A6AA-B4F7CD43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142E-0C06-4A16-B36A-3C2E2B20A537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CFA7E1-F92F-4A95-BDF9-F479AC56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FB081F-2CEB-4BC2-8E75-094C2927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A4DE-8819-468E-8775-5163FA6F6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4D1188-A5DB-4FF7-A7E8-DC7F4E46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BE099-5AAD-4828-91A3-2D85E15ADC62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5D3FC3-420A-4C85-B378-7546F3E0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37A558-AAB5-4817-880E-025B48E3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92D3-F526-4BEB-B87D-52825E95B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C6748-1535-4179-BD57-21B63FEF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A944D-49D6-47D2-BAEC-0CA5E908EA9F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4C587-86B4-4DB9-8EB7-18EAD5CE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36EE2-4A46-48C3-8FB3-EF4D6087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E18A-0A01-4B49-B804-DC0A05D9C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0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592C6-F098-4999-8162-FD2F2896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FA79-BFFC-439C-BBE8-9A62D92567ED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46FA6-9E8E-4FC5-A0D5-0E3ADD8D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9805A-20DC-4A14-A3F2-875C2708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EA80-9009-4FC2-B640-5B6556905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9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6001A-0BAA-4C1E-9B73-DFCD70AD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DC059EE-F670-4D52-8D88-4EE7D0B566A0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DC10E-3FE8-4FA2-B4BF-275990E1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1585-8E02-448C-AA82-7310E26F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3085133-4DEB-4589-9D1E-7A3866411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77C14-05AB-4568-AE13-13147078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5660F9F-F2DD-48A4-9051-9F46BD81CCE9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29492-51EE-4C1B-B986-1CBD28BF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75507-ADC7-4085-9F00-493C15AC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F1B2E74-9AAB-42F6-8A31-4943A431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8D6D6-1054-47DA-8164-9EFFD7A94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CC063D2-3797-4FF6-80C6-BB09EE2D5828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4E1C8-3403-4497-82CA-3268F77C0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94FB-FFFD-4C43-9C99-16DA2276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CF38FE4-0BF7-4538-B12D-3DF2EA034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61676-56D8-45F3-984D-1AA27AD5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A815076-3D4E-4502-86C4-87765F479CCB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6CFF1-BD5C-4F30-A67D-31CBA6A5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3E27F-CC04-485A-BAAA-3737B93D2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309FC1A-5C27-41EB-9302-0C8F8FB2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3A87A-0BDA-4EC9-A8DC-B75BD6E5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16EAD97-E937-41AD-BDE7-9BE0788075D8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00110-FDC6-4D9C-8265-26098EA8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47515-4F21-4C2D-981A-D81E2525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E2E4869-5FEA-4349-A5C7-4BDAB9483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814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12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E4F9E-1BF6-43B1-B803-2D0DA550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75072D8-D3F2-44BD-BB1D-4A9C2D1AABF0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CD7BF-84A4-4A57-BB97-814ACC77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3333-2849-44EE-A07F-95B057F3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0B6122C-C7AC-4085-9195-47774BA5D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DCF3C-639D-49EF-BF05-A05A3435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3DAC3EE-38D8-41BC-9120-20D86E38C65B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E2CCB-F704-408E-9C80-BB8D35B1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6B1E9-628B-48F2-AAA0-4667C848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EA00E36-D80E-4AA9-BA2C-3E2DAEE4B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D1D7B0-DE50-4AE4-879A-BC76205A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8316C38-BA3D-4A46-9B45-77111DE18FB6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88275A-54E2-41AC-A0A7-88260D00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E5978-5410-45B1-91AC-DE64ED0C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635DEBA-25DD-4BF5-BAEC-33D003547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59F28-480B-4F07-AF70-DFBE974D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E7BDF44-88D9-472E-B78B-4C0D3EB7BE64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C80A4-06C2-4A08-9B06-92F1E9A4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F3576-AFD2-4FB3-BA43-D63EB272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17C45CB-9B13-4D86-8E3A-C6E90DEF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A3996-EFC1-4FD6-918B-E8E18E26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1B1BC4B-8707-4A88-A450-9BDDC633CD2A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046EE-F1F7-4405-BA0A-B2233F7EF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20C91-C229-4464-BB7B-2F03FAFD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9A502A9-410C-48CB-99B6-86188CAD7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EFF2E-BA65-4D21-977B-C33392B1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C2EDBB0-4DC8-4F71-807C-DE58606E1337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9D84-ECEC-4DB4-B88E-BE850608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B16D-AB4E-4380-B360-91B0F7DC4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CBF71DB-C03F-4F47-BC6C-F0255EA58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3B20E-CB5D-4C64-AF76-14BD69A5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A096B15-D548-4344-B85B-5398AB9987CE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FE17-43C0-4925-AD17-BF781344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72FB6-4FEF-4F56-888E-EA197040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9355226-5DD2-4F26-88FA-77D8E0937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51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75F5B-F740-46C7-8DBF-5E17A1B4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C0A0FC4-7F00-48E8-8AB4-845A56ABCE39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970DB-9983-4EBA-A17C-88922205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4F845-3130-4B0B-B8AB-D4E66E3A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7809506-24A8-4109-9193-BA5EFD2E0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44EF2-65AE-44A8-9179-48F38C3A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31C523E-6986-4372-A450-37AB98AFE63C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E68B9-260D-4B53-9494-1B255E51B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9E7AB-A79F-447C-8AE0-77771E2F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BEE1FC0-E13B-45AD-9F3E-282F7C7BD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4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814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12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82A0B-86D6-4892-8907-8795CA4C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9B35E65-7F02-4BB5-97B9-D8676CF3B76F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7A149-25D5-4D54-9D46-5AD820F0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466C-AC13-4006-8BEC-B21C3565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0D3AC20-36EA-49BC-BEE9-F574652D2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C2EB98-5BE0-4219-B507-8BC1BE62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0037446-5373-4318-8C91-751DE662FC79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FE01DF-FA90-430A-ACB2-592A6438B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B02DF-38DD-4B7B-B8DA-31E5FA3E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C67DE1F-99DE-42CE-83DE-7F8AC8DD9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DD86C0-0C89-4C98-AA87-D5FBE448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885E9BF-DE94-46B1-91C9-4BB9C9E9B7D0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B6C4B5-2A6E-45F8-95A4-A45A9849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22406-369E-4A18-A80C-49E2FAD7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D9A8340-AB5E-4C63-82F6-4203982A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E1C26D-79E7-4371-9B35-A0ED9729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CCA0F71-B063-461B-A0BF-956F68FD0874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F4D84A-D3F6-492D-BE8D-79B77EE4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162C43-2074-4A9B-B606-734D7BC1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C497E85-15D3-441B-8C09-4C293386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E788FA-DB64-4C92-BC1C-80064593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CF1894B-F38F-4B3F-8895-3221DE6C7FDE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A7DD2A-35C1-413F-869F-FA7925755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0CFEB1-55F4-48BE-9F22-E816FDA8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A4F2E3B-798A-4307-A19D-3A4E302DD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D77952-3125-4385-A648-878E36EF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56C74F8-394A-4EB8-BD29-84E772837C04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D3B139-2B31-4B9B-94EC-89ADA342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1B71D6-7CEE-4326-89A6-A903DA6B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424B0995-7988-421B-83E9-2A0B37008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r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8227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2DE824-B7C9-4BFB-80EA-C544BAF18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9F9472C-DC34-4788-A25A-45716F9C270C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74C240-40EF-4A3A-91F9-9FC92840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EBBE97-B488-4BB6-8480-40334CF3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5CE3577-883A-4B6E-ABCC-7114EDDCE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005262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57200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AF8542-F030-4259-86BF-3F9AF53B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C6F4FD1-E0D8-4A23-9FEC-81F6D9B90A6C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C80CF1-5A8B-42F1-BF9F-38EE3A72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CE1E79-48CA-413E-AC08-F887226F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FA9450-A918-47C7-A303-7755E5031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380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EF1C2-2296-44BF-83E4-B67C290D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6ECF342-B7F6-4CCB-ABE5-B2542D5940D3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0EC5-20CF-4A6B-966D-4C339014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36E8-9784-43F3-BA8C-549E42447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A569CED-45F4-48B7-8FBC-EAB691BAC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059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059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F24E-35CA-4D2C-B0C9-367583DF0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7223A6F-6C64-4CEF-AD74-0B72B50EF368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5EA6B-3557-4EE4-9D50-0CAD5E6D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1B298-95A4-4306-A49F-89261B82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4FA3D45-6A55-49D3-87EA-77EB90673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C194D-D572-4671-AF82-FB92A157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49A809-4BED-4E07-A7CB-1FAB25E4FFB7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5D04-7CE1-4BD6-9986-414D51F5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0D7EF-6AAC-42B4-A9A0-BE34A166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4090FC-1745-42FF-964B-8F83E9A6D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B8062-6D17-4ECA-9560-1AAFF583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4A6D85-EF9D-48F8-BBA3-304C65CA9122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D0AB0-8AA0-4CF8-B804-7D46C10C0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952F1-E8EC-44A4-930D-03FD422C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BB0F15-A09E-4B65-971E-B1C8E8D08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5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7E2A-461E-4883-81FF-9503B45B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4F56B3-AC03-4244-9E8F-A88130988A27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93FD0-58A5-4F96-8B1D-8490EB4D8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4D969-68CF-487F-B115-D9979BE0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5A5523-64F5-41F6-A16C-98A4AEB22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8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956BC3-2C26-4A84-B777-EF494444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11386EE-78F5-4111-89CE-94E3B9287ECB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693E20-E636-49A3-BE52-7B0890EB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AAF199-26BE-4404-9708-18C72294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9DD3D08-3445-44B0-B32C-509F147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BC18F-7E80-4376-899F-7A0E181C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8119BB-CBCC-49DC-A918-EF290265F1F6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D7E3A-8CDC-421C-93F4-1AB72E61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8A358-119D-4CA2-B65A-7E03F719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56966F-47B3-46DD-B554-E3B85F7263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5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8B761-F577-4D94-B122-28C330AF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7636F6-4DAB-4171-91A1-F7A93F881FB6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8FCC74-C81E-46A8-9557-7F5EA8CF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E34E9-D6C9-406E-AA78-39BBBE5A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C16FDB-635A-4854-B1E4-3310AABF0E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3DA46-2E9C-4673-9F0D-52EA870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A4076F4-B851-40BB-AC85-A156D23BE2D7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204EC-453B-4583-A39A-68C2DC4F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0C6D1-454C-4FD4-A8B8-49A0EEFE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71D91A-D8C1-4E48-AC18-6E2DBAC28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6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19E2F-CD57-4F9A-9F8E-3ACB15CF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262BC5-405B-4FB4-A5AF-7FC00523BAE9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7BA3E-E802-4F60-A3F4-E4117497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05248-2EB8-40D3-8B84-C1976773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504C70-0AEA-4898-BBA4-9F8CF97BE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4B8BD-B07C-49AE-A1A8-6E486B1D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F196CF-9286-4A62-836F-F4A21520ADC2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28537-2584-4D65-9BDC-0277BA64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6F8B9-4E92-4955-B0EB-983263F8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BB885F-E5D9-4BA5-97D7-E02A09442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02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F854F-AFFE-452B-B982-120DA891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C71DD0-B0A0-4A57-8FE6-4A76C96F9412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62981-D024-4653-A857-D5F1ECE6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08A0F-30F5-4AF8-A4EA-E8A922FA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F5CF33-86BE-4E54-ADD1-3B337F935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9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9B1F2-EDEF-4E36-862B-31101C64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DCB624-A93D-4967-B288-15D87E672E33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AF6F3-A13A-481D-B075-5192878D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06D6-E011-4546-A8BD-3D93D599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39E2ED5-44ED-4D8F-B4FD-F651D9653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2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B6E3-B441-4464-9F62-5FA74D05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5E8575D-A9A5-44BE-974B-3A4926A5D9C3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D39B0-9E4D-425B-8691-4D2DD185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BB5AB-8EC8-49AB-8A35-82CD4D50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B2BEFE-443D-4C6D-8E00-5AF13AE6A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6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1"/>
            <a:ext cx="10363200" cy="1470025"/>
          </a:xfrm>
        </p:spPr>
        <p:txBody>
          <a:bodyPr/>
          <a:lstStyle>
            <a:lvl1pPr>
              <a:defRPr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511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69D5F-57D7-4D98-989E-674C6D67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E660-DC95-4AF6-B316-BD4BC41AA676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8C35E-A373-4C99-B056-E2658771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B8F88-964E-4875-BB8F-466C4AF0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75FD6-5C3E-4615-86AA-808624AB6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2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B87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33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D30D4-0C9C-4D58-9F37-757AAC70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AF7FE-E483-4BCC-BA82-6F2D0D8350B2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8BB8-6A22-4A4C-9A80-F56C4657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11522-22E1-45CF-BD56-8B31A255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77A7-2660-4AB4-99D5-5F0448A08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77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D59B18-3158-4E5C-A9D9-EC98D6C4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E5556E9-D575-4596-8F75-9D95882062FC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BFB29B-CAF1-469E-A520-23E52962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8701E27-E11A-4BF3-94F5-9136A29D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7796236-E3A1-466A-B768-8BFAEA03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7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5814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12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9B3D-7A04-44C2-9CD9-A779778F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9BE5-CD7E-4302-912F-3AFA43ACF432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FE937-55D6-4FCC-B668-56BAD7F3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2A7B6-F584-43A4-83A1-BE4912DE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3A62-1F08-422D-B5EC-12343B8C6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B8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733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33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9755A5-F618-499C-91C9-5876E859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11203-6512-4534-8BE2-66D3D60B36F5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A85B8B-17C6-490F-AC20-A2B09FBE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80C638-06F5-4403-AF91-717E2F8F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A8BF-62AD-4953-BCE7-E4FD56DEF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7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B8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08DB3C-EB72-4722-BBA1-3036A4A3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9A76E-D06E-46D3-BC7E-5C66206F03C8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190982-C11E-459F-ACCC-686838D7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>
                <a:solidFill>
                  <a:srgbClr val="A2A4A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32C777-F899-4850-8015-A835A640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C54F5-1761-4DB0-93C4-5363BD1CF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5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B8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93430EB-F52D-4514-A8AF-FA987E78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5F32-3DA1-45FB-AA0E-4037C4AFBEFE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F916E37-06C1-4CAA-AAD6-81537538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4CA30A-2353-4A80-89DA-FD75D59D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BC0-D0EB-4AB6-9746-B8ACADE52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2544577-DDF1-4881-83F6-F7978E42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65AA-6E23-4EA8-80C4-3F5DBFDFB269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16D3A5-0A09-48DD-9E79-2235A14A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142ED5-922F-4D62-BBB8-AE66172BE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C95E0-32F0-4BA6-AEEF-4B952B118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57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r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4984750"/>
          </a:xfrm>
        </p:spPr>
        <p:txBody>
          <a:bodyPr/>
          <a:lstStyle>
            <a:lvl1pPr>
              <a:defRPr sz="3200">
                <a:solidFill>
                  <a:srgbClr val="4B92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solidFill>
                  <a:srgbClr val="4B92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solidFill>
                  <a:srgbClr val="4B92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solidFill>
                  <a:srgbClr val="4B92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solidFill>
                  <a:srgbClr val="4B92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8227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3B59CE-4762-49E1-A4C2-90C5D277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80CD-D8F7-478F-900D-90F28A4528C8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A7021B-E336-4C91-BB26-379D1CC9D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F4735F-F80B-4E2E-AF22-29EF3FE1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E8EC-D51E-46D4-A5F2-0B96AB43B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1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005262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57200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351C61-9A38-409B-ACDA-EE24C69A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960F-6BF0-4814-B131-D81DA4993D3F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1A3F92-8F89-4A22-AFC3-602D82B2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7B2A5F-0E94-420E-93B1-10EE1B3E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7549B-E106-4A4C-B22A-34303D70D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2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FB8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380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C2979-5CD0-4747-813A-29A7DC43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E715-36E1-4EC0-B09A-3C966DBDE4E4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C4168-3D5C-4F01-9BD7-A18AC571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0DF1E-EFB2-450B-A242-C96C7889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6D51-416A-4D0F-A6B2-836408F7F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059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059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48063-02FF-4EC4-B467-C846ED66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D5AC-D727-4C54-B1FD-243D3AAD5B26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4755-E58D-449F-BA65-96426332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ADE78-8882-4A83-AAC0-877F5C1D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5779-C435-40FF-A019-D4935506E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81EC74-B635-42F2-863B-BAE273182D77}"/>
              </a:ext>
            </a:extLst>
          </p:cNvPr>
          <p:cNvSpPr/>
          <p:nvPr/>
        </p:nvSpPr>
        <p:spPr>
          <a:xfrm>
            <a:off x="484718" y="0"/>
            <a:ext cx="205316" cy="1690688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12C274-9AD4-4A38-8039-B12F6AD39D46}"/>
              </a:ext>
            </a:extLst>
          </p:cNvPr>
          <p:cNvSpPr/>
          <p:nvPr/>
        </p:nvSpPr>
        <p:spPr>
          <a:xfrm>
            <a:off x="484718" y="1690689"/>
            <a:ext cx="205316" cy="1804987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6A6D3-4CF5-4285-8D4B-676C29C98D27}"/>
              </a:ext>
            </a:extLst>
          </p:cNvPr>
          <p:cNvSpPr/>
          <p:nvPr/>
        </p:nvSpPr>
        <p:spPr>
          <a:xfrm>
            <a:off x="484718" y="3495676"/>
            <a:ext cx="205316" cy="2549525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12" descr="MSK_logo_bevl_hor_r_pos_d.png">
            <a:extLst>
              <a:ext uri="{FF2B5EF4-FFF2-40B4-BE49-F238E27FC236}">
                <a16:creationId xmlns:a16="http://schemas.microsoft.com/office/drawing/2014/main" id="{368D6A5B-4AC7-47F3-A8BC-B8B2318F0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8" y="771525"/>
            <a:ext cx="401531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894" y="2194896"/>
            <a:ext cx="9266239" cy="1470025"/>
          </a:xfrm>
        </p:spPr>
        <p:txBody>
          <a:bodyPr>
            <a:normAutofit/>
          </a:bodyPr>
          <a:lstStyle>
            <a:lvl1pPr algn="l">
              <a:defRPr sz="4000" b="1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79" y="4292600"/>
            <a:ext cx="10245853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000000"/>
                </a:solidFill>
                <a:latin typeface="Corbel"/>
                <a:cs typeface="Corb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DE6517-C0C5-4809-A7C8-94C8E205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06B4831-3FB8-4CF4-AEA6-7F6DBD6A51CE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5AEA7F8-1A7D-4F08-8C3D-A2283ECA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DD2CE5-BB37-48F1-BBD2-9F3D0395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389C275-865D-4B63-8A39-C359A782D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0F35DB-8CFC-4B72-9710-16E1778E28FA}"/>
              </a:ext>
            </a:extLst>
          </p:cNvPr>
          <p:cNvSpPr/>
          <p:nvPr/>
        </p:nvSpPr>
        <p:spPr>
          <a:xfrm>
            <a:off x="484718" y="0"/>
            <a:ext cx="205316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3AEEA8-0D98-41E6-B012-31DA8B88401D}"/>
              </a:ext>
            </a:extLst>
          </p:cNvPr>
          <p:cNvSpPr/>
          <p:nvPr/>
        </p:nvSpPr>
        <p:spPr>
          <a:xfrm>
            <a:off x="484718" y="971550"/>
            <a:ext cx="205316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A0C3D0-4A1B-4975-A6D8-A9F831C1C453}"/>
              </a:ext>
            </a:extLst>
          </p:cNvPr>
          <p:cNvSpPr/>
          <p:nvPr/>
        </p:nvSpPr>
        <p:spPr>
          <a:xfrm>
            <a:off x="484718" y="1373188"/>
            <a:ext cx="205316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839" y="297658"/>
            <a:ext cx="10239828" cy="7826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39" y="1202967"/>
            <a:ext cx="10239828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B7945B-7241-4687-8284-B2FB4144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233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0BAD63-858E-4C2E-BE61-C290D435BB44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28324-8B12-4994-8A9C-F9CCF3B2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14284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A60835-BBA4-49CF-BEF6-5EDF5D9D0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5867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E2055-660B-4BE7-9931-F9F24322F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0AE838-42BF-4BA3-9A16-78D7C2B88CF5}"/>
              </a:ext>
            </a:extLst>
          </p:cNvPr>
          <p:cNvSpPr/>
          <p:nvPr/>
        </p:nvSpPr>
        <p:spPr>
          <a:xfrm>
            <a:off x="484718" y="0"/>
            <a:ext cx="205316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7E5B81-86E9-4ABB-A251-513E12CF4A7E}"/>
              </a:ext>
            </a:extLst>
          </p:cNvPr>
          <p:cNvSpPr/>
          <p:nvPr/>
        </p:nvSpPr>
        <p:spPr>
          <a:xfrm>
            <a:off x="484718" y="971550"/>
            <a:ext cx="205316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9FFCB-E82B-435E-9DD6-36D8D380EC11}"/>
              </a:ext>
            </a:extLst>
          </p:cNvPr>
          <p:cNvSpPr/>
          <p:nvPr/>
        </p:nvSpPr>
        <p:spPr>
          <a:xfrm>
            <a:off x="484718" y="1373188"/>
            <a:ext cx="205316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578" y="330700"/>
            <a:ext cx="10198707" cy="751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3579" y="1223451"/>
            <a:ext cx="49493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3451"/>
            <a:ext cx="501468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1823609-E05B-4B4C-8C91-13DBBD75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3884" y="6356351"/>
            <a:ext cx="261408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602E9AC-DB40-433B-89A1-E3FB05CD9401}" type="datetimeFigureOut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5A9C51D-2EEE-4DC5-83FC-E5A303F3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7651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2D6335-DCB0-4A89-87C0-F94EA494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7184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fld id="{BFFCF614-F583-46EC-A42A-E64799F8C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7" y="256040"/>
            <a:ext cx="10196285" cy="8112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907" y="1429007"/>
            <a:ext cx="49926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907" y="2068769"/>
            <a:ext cx="49926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9007"/>
            <a:ext cx="50068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8769"/>
            <a:ext cx="50068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45213B-C7A6-4478-87FE-4BA1F576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33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5822F9ED-2372-4C8B-B1A8-81C39B56F550}" type="datetimeFigureOut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6192D-32D6-4991-8303-520F5BB2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3D67D-BF2E-4426-BB6F-34202434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4484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fld id="{CF59FDED-4D65-402C-BB6F-3B507DA6E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43380"/>
            <a:ext cx="10196285" cy="9484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09F0A-14AD-41EF-B59D-53F17CDC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76341C-6133-4DBC-95B1-212B4A3FAA95}" type="datetimeFigureOut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184A7-8390-4BDA-A0C6-4F91A7EE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83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AD57B-AF2D-4C23-BEBC-49258861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7184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fld id="{04643D8F-FE5F-4731-9980-E75C5B73C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209215"/>
            <a:ext cx="10196285" cy="1859783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C92EBD-2E95-4998-85A5-7E7AF386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2D27EA-9D53-4829-BCBC-00177FDBA5CC}" type="datetimeFigureOut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63B6B-3A30-4DCC-B504-015E65C6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83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1C2F7-267D-4CA1-B538-64071B91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7184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fld id="{EB512359-17C9-4E4C-8B7D-1D9993B950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E0D51-451E-4377-8DB8-C4270112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4167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195DEA21-4DA6-4C82-B13C-9C712F91CBF7}" type="datetimeFigureOut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EB2543-DCC8-4B9D-93A4-388A5F57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ACF98-5078-4B51-80AE-0656D689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fld id="{1D749EA6-D663-4018-B395-26FF10CE91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1215513"/>
            <a:ext cx="4158653" cy="74762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15" y="1215512"/>
            <a:ext cx="5660571" cy="49106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1963134"/>
            <a:ext cx="4158653" cy="41630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FA6C1-786A-49E5-B79B-6523F44C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09FBC125-54DF-4AA2-95F9-CEC5BED3B417}" type="datetimeFigureOut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5C259-10CF-4659-82BC-0B67EF02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83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B8243-206D-4B45-B17A-836BE561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fld id="{B434057D-ADE3-4684-A2DB-17DE57AD9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8822263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68375"/>
            <a:ext cx="8822263" cy="3759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882226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CFDB4-7B83-48CF-AAAC-8D3A7FC5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87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fld id="{AF561ADD-8BEE-4E53-8380-121D0B4CF847}" type="datetimeFigureOut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16AE3-9BAC-4BDB-B3F7-A30535B8C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83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68B14-7308-4CD2-83B0-AE31F3E58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7184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defRPr/>
            </a:pPr>
            <a:fld id="{285FA575-7882-4198-A1C6-52953ED50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0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/>
          <a:lstStyle>
            <a:lvl1pPr algn="r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38227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BE0A26-FF11-4D3F-BBC5-D12ECC01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0201EC0-820B-4BF6-A6EA-84FE0F233B4A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2F4AFF-3EB9-442B-827E-54E8A90FD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ABBC4F-4CE4-4396-BA0D-9F0A1773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007DA91-DAEF-4619-916C-07AC69D00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4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6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F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0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dirty="0">
                <a:solidFill>
                  <a:srgbClr val="007FA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1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339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2445"/>
            <a:ext cx="6815667" cy="5758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E877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88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E877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8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3"/>
            <a:ext cx="2743200" cy="5851525"/>
          </a:xfrm>
        </p:spPr>
        <p:txBody>
          <a:bodyPr vert="eaVert">
            <a:normAutofit/>
          </a:bodyPr>
          <a:lstStyle>
            <a:lvl1pPr>
              <a:defRPr sz="4000">
                <a:solidFill>
                  <a:srgbClr val="E877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005262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3273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572000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0D9B7C-E546-4013-ADF8-93FD4172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09A700F-C402-4027-ACFB-C59D95143725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B2C40A-F6E9-4459-B314-B1FC9B481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5562601"/>
            <a:ext cx="3860800" cy="3651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1CA0B8-1622-409C-BB22-C53060E8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5562601"/>
            <a:ext cx="2844800" cy="365125"/>
          </a:xfr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D845C20-5B15-4E51-9D21-BD88A1AD3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1562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Continuing Education</a:t>
            </a:r>
          </a:p>
        </p:txBody>
      </p:sp>
    </p:spTree>
    <p:extLst>
      <p:ext uri="{BB962C8B-B14F-4D97-AF65-F5344CB8AC3E}">
        <p14:creationId xmlns:p14="http://schemas.microsoft.com/office/powerpoint/2010/main" val="35914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3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81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 you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8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1932" y="6356352"/>
            <a:ext cx="3860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00084" y="6356352"/>
            <a:ext cx="2844800" cy="3651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D9DADDD7-F6DB-DE43-84D3-BDE65D6DB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5" y="89097"/>
            <a:ext cx="11394276" cy="685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4"/>
            <a:ext cx="7006269" cy="553999"/>
          </a:xfrm>
        </p:spPr>
        <p:txBody>
          <a:bodyPr anchor="b">
            <a:noAutofit/>
          </a:bodyPr>
          <a:lstStyle>
            <a:lvl1pPr>
              <a:defRPr sz="3200" cap="all" baseline="0">
                <a:uFillTx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4"/>
            <a:ext cx="7006269" cy="488795"/>
          </a:xfrm>
        </p:spPr>
        <p:txBody>
          <a:bodyPr>
            <a:noAutofit/>
          </a:bodyPr>
          <a:lstStyle>
            <a:lvl1pPr marL="0" indent="0">
              <a:buNone/>
              <a:defRPr sz="2667" baseline="0">
                <a:solidFill>
                  <a:schemeClr val="tx1"/>
                </a:solidFill>
                <a:uFillTx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>
            <a:noAutofit/>
          </a:bodyPr>
          <a:lstStyle>
            <a:lvl1pPr marL="0" indent="0">
              <a:buNone/>
              <a:defRPr sz="2133" baseline="0">
                <a:uFillTx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727201" y="6372226"/>
            <a:ext cx="954617" cy="246063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0F1394B-1921-4465-B975-3AA06B8CAA3C}" type="slidenum">
              <a:rPr lang="en-US" altLang="en-US"/>
              <a:pPr>
                <a:defRPr>
                  <a:uFillTx/>
                </a:defRPr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65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03391" y="6278564"/>
            <a:ext cx="9964737" cy="463551"/>
          </a:xfrm>
        </p:spPr>
        <p:txBody>
          <a:bodyPr anchor="b"/>
          <a:lstStyle>
            <a:lvl1pPr marL="0" indent="0" algn="r">
              <a:buNone/>
              <a:defRPr sz="1100">
                <a:uFillTx/>
                <a:latin typeface="+mn-lt"/>
              </a:defRPr>
            </a:lvl1pPr>
            <a:lvl2pPr marL="476250" indent="0" algn="r">
              <a:buNone/>
              <a:defRPr sz="1100">
                <a:uFillTx/>
                <a:latin typeface="+mn-lt"/>
              </a:defRPr>
            </a:lvl2pPr>
            <a:lvl3pPr marL="954087" indent="0" algn="r">
              <a:buNone/>
              <a:defRPr sz="1100">
                <a:uFillTx/>
                <a:latin typeface="+mn-lt"/>
              </a:defRPr>
            </a:lvl3pPr>
            <a:lvl4pPr marL="1431925" indent="0" algn="r">
              <a:buNone/>
              <a:defRPr sz="1100">
                <a:uFillTx/>
                <a:latin typeface="+mn-lt"/>
              </a:defRPr>
            </a:lvl4pPr>
            <a:lvl5pPr marL="1909763" indent="0" algn="r">
              <a:buNone/>
              <a:defRPr sz="1100">
                <a:uFillTx/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621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7"/>
            <a:ext cx="112776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886200"/>
            <a:ext cx="9652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0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image" Target="../media/image10.jp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image" Target="../media/image7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3F9C43-DF31-42C1-A8BF-C3861C0AED2A}"/>
              </a:ext>
            </a:extLst>
          </p:cNvPr>
          <p:cNvSpPr/>
          <p:nvPr/>
        </p:nvSpPr>
        <p:spPr>
          <a:xfrm>
            <a:off x="0" y="6256338"/>
            <a:ext cx="12192000" cy="601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09E58D-F490-4E2B-AB61-832C2820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7CA0F-22DA-4520-9FD5-C63DDD562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BFDA-A177-4B66-A12F-1A6D0490FF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55784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2A4A3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81FBB6-6566-4FDF-BC46-105A8BD7467E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A2825-21AB-4B93-99DB-32D51E28F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55784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A2A4A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8889B-2F85-42BE-9B28-658D5A098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55784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2A4A3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99A1D44-2B14-47DE-A015-2E4F770F4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704" name="Picture 7" descr="uccclogo_horiz_4c_rv.eps">
            <a:extLst>
              <a:ext uri="{FF2B5EF4-FFF2-40B4-BE49-F238E27FC236}">
                <a16:creationId xmlns:a16="http://schemas.microsoft.com/office/drawing/2014/main" id="{2ED3568B-2174-4967-A451-847A1C223C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" y="6316663"/>
            <a:ext cx="31665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141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FB87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ＭＳ Ｐゴシック" panose="020B0600070205080204" pitchFamily="34" charset="-128"/>
          <a:cs typeface="HelveticaNeueLT St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C"/>
          </a:solidFill>
          <a:latin typeface="HelveticaNeueLT Std"/>
          <a:ea typeface="ＭＳ Ｐゴシック" panose="020B0600070205080204" pitchFamily="34" charset="-128"/>
          <a:cs typeface="HelveticaNeueLT St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C"/>
          </a:solidFill>
          <a:latin typeface="HelveticaNeueLT Std"/>
          <a:ea typeface="ＭＳ Ｐゴシック" panose="020B0600070205080204" pitchFamily="34" charset="-128"/>
          <a:cs typeface="HelveticaNeueLT St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C"/>
          </a:solidFill>
          <a:latin typeface="HelveticaNeueLT Std"/>
          <a:ea typeface="ＭＳ Ｐゴシック" panose="020B0600070205080204" pitchFamily="34" charset="-128"/>
          <a:cs typeface="HelveticaNeueLT St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C"/>
          </a:solidFill>
          <a:latin typeface="HelveticaNeueLT Std"/>
          <a:ea typeface="ＭＳ Ｐゴシック" panose="020B0600070205080204" pitchFamily="34" charset="-128"/>
          <a:cs typeface="HelveticaNeueLT Std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HelveticaNeueLT Std"/>
          <a:ea typeface="HelveticaNeueLT Std"/>
          <a:cs typeface="HelveticaNeueLT Std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HelveticaNeueLT Std"/>
          <a:ea typeface="HelveticaNeueLT Std"/>
          <a:cs typeface="HelveticaNeueLT Std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HelveticaNeueLT Std"/>
          <a:ea typeface="HelveticaNeueLT Std"/>
          <a:cs typeface="HelveticaNeueLT Std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HelveticaNeueLT Std"/>
          <a:ea typeface="HelveticaNeueLT Std"/>
          <a:cs typeface="HelveticaNeueLT St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ＭＳ Ｐゴシック" panose="020B0600070205080204" pitchFamily="34" charset="-128"/>
          <a:cs typeface="HelveticaNeueLT St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A313A-E53E-F845-A2A1-F0E3F66A3B4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968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7" r:id="rId13"/>
    <p:sldLayoutId id="2147483870" r:id="rId14"/>
    <p:sldLayoutId id="2147483872" r:id="rId15"/>
    <p:sldLayoutId id="2147483874" r:id="rId16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8DFFA-BE40-428A-A736-8905E74B03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0DF1BF3-42E3-4077-86D9-983B26BC88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44394-9797-4D58-8E48-74193BB46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06511-593F-4A64-9B95-60DAD69F92C6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66798-49BE-446E-8735-E3B818F1E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950CE-DBB9-4DA2-A258-2246C3FB0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414682-FBAE-46CB-ADBC-BB4A842A77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1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3E21B1EA-6E67-4DDD-AAA5-707A17B651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C72642D7-B121-43F2-98A7-E32266641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B7BE5-2F05-4107-9E76-BD1EEF5A2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D86130BD-299D-46F2-A9B4-FDC51C92CC6D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1E84D-69A1-4861-842D-F60A24F86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EB166-F40A-4D22-A0A1-904462979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FD33290F-AA2C-4DBB-AB16-9C0D5F6DE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0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B82FCD-311B-47F5-AF29-97FD29FC0301}"/>
              </a:ext>
            </a:extLst>
          </p:cNvPr>
          <p:cNvSpPr/>
          <p:nvPr/>
        </p:nvSpPr>
        <p:spPr>
          <a:xfrm>
            <a:off x="0" y="6256338"/>
            <a:ext cx="12192000" cy="601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2CFBB-A869-47C1-8F77-421846D0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5734E-7740-4E70-9C7D-CC014F4AF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FBBD5-B559-4E56-BE2D-2AD5FD1B9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55784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2A4A3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3562B88-34D8-4D65-B43B-5E6A6251C6FF}" type="datetimeFigureOut">
              <a:rPr lang="en-US"/>
              <a:pPr>
                <a:defRPr/>
              </a:pPr>
              <a:t>6/4/19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44E8C-BAD6-4C78-83B5-2FE18C300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55784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A2A4A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7232E-7619-4D1F-9906-BB7B93FA8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55784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2A4A3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068EED3-8B61-41E2-BB6F-CB5A94DF8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200" name="Picture 7" descr="uccclogo_horiz_4c_rv.eps">
            <a:extLst>
              <a:ext uri="{FF2B5EF4-FFF2-40B4-BE49-F238E27FC236}">
                <a16:creationId xmlns:a16="http://schemas.microsoft.com/office/drawing/2014/main" id="{8E601687-0343-469A-A9F5-39BDBA05FE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" y="6316663"/>
            <a:ext cx="316653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004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FB87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MS PGothic" panose="020B0600070205080204" pitchFamily="34" charset="-128"/>
          <a:cs typeface="HelveticaNeueLT St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C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C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C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C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HelveticaNeueLT Std"/>
          <a:ea typeface="HelveticaNeueLT Std"/>
          <a:cs typeface="HelveticaNeueLT Std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HelveticaNeueLT Std"/>
          <a:ea typeface="HelveticaNeueLT Std"/>
          <a:cs typeface="HelveticaNeueLT Std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HelveticaNeueLT Std"/>
          <a:ea typeface="HelveticaNeueLT Std"/>
          <a:cs typeface="HelveticaNeueLT Std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C000"/>
          </a:solidFill>
          <a:latin typeface="HelveticaNeueLT Std"/>
          <a:ea typeface="HelveticaNeueLT Std"/>
          <a:cs typeface="HelveticaNeueLT St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MS PGothic" panose="020B0600070205080204" pitchFamily="34" charset="-128"/>
          <a:cs typeface="HelveticaNeueLT St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031525C5-D74C-4C65-98B0-7DFD4F9533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40B275DA-1E90-415F-99E3-CD1D78651E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1BBAB-2265-4410-9BC9-6718611C7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342900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BC2C251-A367-4E8A-96A4-46E664321DDA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283C-B023-46B5-BF4B-D5A6860A0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BA82A-2DB7-4660-A839-42DFAA830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93175E-4876-495D-8147-875CA65DC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9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4E290A-77D6-4906-9392-CE847384524F}"/>
              </a:ext>
            </a:extLst>
          </p:cNvPr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D328FC-A03D-4062-A9F3-A644998B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824B7-23D9-4D01-9679-3C0A2009D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756A-2EBC-405E-91DD-F9C96FC9F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55784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A2A4A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B58547-2C0B-41A9-8222-16E95F2C8113}" type="datetimeFigureOut">
              <a:rPr lang="en-US" altLang="en-US"/>
              <a:pPr>
                <a:defRPr/>
              </a:pPr>
              <a:t>6/4/19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E8E15-1CB8-4260-BE84-98FB5BD22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55784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A2A4A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BAE85-9489-476E-9694-E580A2611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55784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A2A4A3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5324B8-00ED-4B77-A4E6-1752B4FCA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200" name="Picture 10" descr="amc_cmyk_h1r.eps">
            <a:extLst>
              <a:ext uri="{FF2B5EF4-FFF2-40B4-BE49-F238E27FC236}">
                <a16:creationId xmlns:a16="http://schemas.microsoft.com/office/drawing/2014/main" id="{F7DA9ABA-4C8F-4041-9FE0-6D22F34B69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172201"/>
            <a:ext cx="375496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233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FB87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MS PGothic" panose="020B0600070205080204" pitchFamily="34" charset="-128"/>
          <a:cs typeface="HelveticaNeueLT St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9"/>
          </a:solidFill>
          <a:latin typeface="HelveticaNeueLT Std"/>
          <a:ea typeface="MS PGothic" panose="020B0600070205080204" pitchFamily="34" charset="-128"/>
          <a:cs typeface="HelveticaNeueLT St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9"/>
          </a:solidFill>
          <a:latin typeface="HelveticaNeueLT Std"/>
          <a:ea typeface="MS PGothic" panose="020B0600070205080204" pitchFamily="34" charset="-128"/>
          <a:cs typeface="HelveticaNeueLT St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9"/>
          </a:solidFill>
          <a:latin typeface="HelveticaNeueLT Std"/>
          <a:ea typeface="MS PGothic" panose="020B0600070205080204" pitchFamily="34" charset="-128"/>
          <a:cs typeface="HelveticaNeueLT St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FB879"/>
          </a:solidFill>
          <a:latin typeface="HelveticaNeueLT Std"/>
          <a:ea typeface="MS PGothic" panose="020B0600070205080204" pitchFamily="34" charset="-128"/>
          <a:cs typeface="HelveticaNeueLT Std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FB879"/>
          </a:solidFill>
          <a:latin typeface="HelveticaNeueLT Std"/>
          <a:ea typeface="HelveticaNeueLT Std"/>
          <a:cs typeface="HelveticaNeueLT Std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FB879"/>
          </a:solidFill>
          <a:latin typeface="HelveticaNeueLT Std"/>
          <a:ea typeface="HelveticaNeueLT Std"/>
          <a:cs typeface="HelveticaNeueLT Std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FB879"/>
          </a:solidFill>
          <a:latin typeface="HelveticaNeueLT Std"/>
          <a:ea typeface="HelveticaNeueLT Std"/>
          <a:cs typeface="HelveticaNeueLT Std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FB879"/>
          </a:solidFill>
          <a:latin typeface="HelveticaNeueLT Std"/>
          <a:ea typeface="HelveticaNeueLT Std"/>
          <a:cs typeface="HelveticaNeueLT St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MS PGothic" panose="020B0600070205080204" pitchFamily="34" charset="-128"/>
          <a:cs typeface="HelveticaNeueLT St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NeueLT Std"/>
          <a:ea typeface="HelveticaNeueLT Std"/>
          <a:cs typeface="HelveticaNeueLT Std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>
            <a:extLst>
              <a:ext uri="{FF2B5EF4-FFF2-40B4-BE49-F238E27FC236}">
                <a16:creationId xmlns:a16="http://schemas.microsoft.com/office/drawing/2014/main" id="{ACE5A902-E92A-4FE2-8C2C-FF483182A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15889"/>
            <a:ext cx="9992784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875035F4-6E91-42B6-AE65-D7578FF62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223963"/>
            <a:ext cx="999278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DA8AC-94B6-4A3C-9CF5-43A366369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5D6EE-14D6-42E1-ACE7-CBB4055768FB}"/>
              </a:ext>
            </a:extLst>
          </p:cNvPr>
          <p:cNvSpPr/>
          <p:nvPr/>
        </p:nvSpPr>
        <p:spPr>
          <a:xfrm>
            <a:off x="484718" y="0"/>
            <a:ext cx="205316" cy="971550"/>
          </a:xfrm>
          <a:prstGeom prst="rect">
            <a:avLst/>
          </a:prstGeom>
          <a:solidFill>
            <a:srgbClr val="2986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27D635-C8EC-425C-A990-195A6FB8043C}"/>
              </a:ext>
            </a:extLst>
          </p:cNvPr>
          <p:cNvSpPr/>
          <p:nvPr/>
        </p:nvSpPr>
        <p:spPr>
          <a:xfrm>
            <a:off x="484718" y="971550"/>
            <a:ext cx="205316" cy="401638"/>
          </a:xfrm>
          <a:prstGeom prst="rect">
            <a:avLst/>
          </a:prstGeom>
          <a:solidFill>
            <a:srgbClr val="F265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44F4B-8958-4FAC-A28D-9AF6EBA8FBAA}"/>
              </a:ext>
            </a:extLst>
          </p:cNvPr>
          <p:cNvSpPr/>
          <p:nvPr/>
        </p:nvSpPr>
        <p:spPr>
          <a:xfrm>
            <a:off x="484718" y="1373188"/>
            <a:ext cx="205316" cy="703262"/>
          </a:xfrm>
          <a:prstGeom prst="rect">
            <a:avLst/>
          </a:prstGeom>
          <a:solidFill>
            <a:srgbClr val="FFF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21512" name="Picture 2" descr="MSK_logo_bevl_hor_s_pos_d.pdf">
            <a:extLst>
              <a:ext uri="{FF2B5EF4-FFF2-40B4-BE49-F238E27FC236}">
                <a16:creationId xmlns:a16="http://schemas.microsoft.com/office/drawing/2014/main" id="{B3DFCE90-4F29-4B5F-9B91-7B2CEA21DC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467" y="6105526"/>
            <a:ext cx="315171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7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Georgia"/>
          <a:ea typeface="MS PGothic" panose="020B0600070205080204" pitchFamily="34" charset="-128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MS PGothic" panose="020B0600070205080204" pitchFamily="34" charset="-128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MS PGothic" panose="020B0600070205080204" pitchFamily="34" charset="-128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MS PGothic" panose="020B0600070205080204" pitchFamily="34" charset="-128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MS PGothic" panose="020B0600070205080204" pitchFamily="34" charset="-128"/>
          <a:cs typeface="Georgia" panose="02040502050405020303" pitchFamily="18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Georgia" charset="0"/>
          <a:ea typeface="ＭＳ Ｐゴシック" charset="0"/>
        </a:defRPr>
      </a:lvl9pPr>
    </p:titleStyle>
    <p:bodyStyle>
      <a:lvl1pPr marL="227013" indent="-227013" algn="l" defTabSz="457200" rtl="0" eaLnBrk="0" fontAlgn="base" hangingPunct="0">
        <a:spcBef>
          <a:spcPct val="20000"/>
        </a:spcBef>
        <a:spcAft>
          <a:spcPct val="0"/>
        </a:spcAft>
        <a:buClr>
          <a:srgbClr val="2986E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2986E2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986E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986E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986E2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/>
          <a:ea typeface="MS PGothic" panose="020B0600070205080204" pitchFamily="34" charset="-128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522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966" y="6390859"/>
            <a:ext cx="1097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4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5720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rgbClr val="E8772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67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>
            <a:extLst>
              <a:ext uri="{FF2B5EF4-FFF2-40B4-BE49-F238E27FC236}">
                <a16:creationId xmlns:a16="http://schemas.microsoft.com/office/drawing/2014/main" id="{391A0AE6-0DB9-473B-B92A-9F21DF0DF8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4800" y="179388"/>
            <a:ext cx="109728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Text Placeholder 2">
            <a:extLst>
              <a:ext uri="{FF2B5EF4-FFF2-40B4-BE49-F238E27FC236}">
                <a16:creationId xmlns:a16="http://schemas.microsoft.com/office/drawing/2014/main" id="{8469E622-6198-4454-9D26-FFECD3AB1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C8E7C3-DD3D-454B-8620-8D99333A0707}"/>
              </a:ext>
            </a:extLst>
          </p:cNvPr>
          <p:cNvCxnSpPr/>
          <p:nvPr/>
        </p:nvCxnSpPr>
        <p:spPr>
          <a:xfrm>
            <a:off x="0" y="6553200"/>
            <a:ext cx="12192000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672B70-9C09-47F4-BDAE-7AFC18EADB0A}"/>
              </a:ext>
            </a:extLst>
          </p:cNvPr>
          <p:cNvSpPr txBox="1">
            <a:spLocks/>
          </p:cNvSpPr>
          <p:nvPr/>
        </p:nvSpPr>
        <p:spPr>
          <a:xfrm>
            <a:off x="5588000" y="6553200"/>
            <a:ext cx="2946400" cy="30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by: Alice T Shaw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CE12AE7-078A-4890-8A85-679BB50C7109}"/>
              </a:ext>
            </a:extLst>
          </p:cNvPr>
          <p:cNvSpPr txBox="1">
            <a:spLocks/>
          </p:cNvSpPr>
          <p:nvPr/>
        </p:nvSpPr>
        <p:spPr>
          <a:xfrm>
            <a:off x="0" y="6553200"/>
            <a:ext cx="3048000" cy="3127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AACR Annual Meeting 2018</a:t>
            </a:r>
          </a:p>
        </p:txBody>
      </p:sp>
    </p:spTree>
    <p:extLst>
      <p:ext uri="{BB962C8B-B14F-4D97-AF65-F5344CB8AC3E}">
        <p14:creationId xmlns:p14="http://schemas.microsoft.com/office/powerpoint/2010/main" val="390085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B4B4328-4B27-564A-89BB-D3A9FFDBAC62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05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9200"/>
          </a:xfrm>
        </p:spPr>
        <p:txBody>
          <a:bodyPr/>
          <a:lstStyle/>
          <a:p>
            <a:r>
              <a:rPr lang="en-US" dirty="0"/>
              <a:t>Which targeted therapy do you typical offer for your patients with metastatic NSCLC and a MET exon 14 mutation? 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443C32FF-7285-4743-A9FD-5FC04993B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337" y="2586488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24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F3C608C9-A1B5-F845-935A-6BCAFF4C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02" y="2845325"/>
            <a:ext cx="2268815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Crizotinib</a:t>
            </a:r>
          </a:p>
        </p:txBody>
      </p:sp>
      <p:pic>
        <p:nvPicPr>
          <p:cNvPr id="37" name="Picture 36" descr="Square-1.png">
            <a:extLst>
              <a:ext uri="{FF2B5EF4-FFF2-40B4-BE49-F238E27FC236}">
                <a16:creationId xmlns:a16="http://schemas.microsoft.com/office/drawing/2014/main" id="{30C7237A-2416-AD49-8ABB-CEEF32B1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44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quare-1.png">
            <a:extLst>
              <a:ext uri="{FF2B5EF4-FFF2-40B4-BE49-F238E27FC236}">
                <a16:creationId xmlns:a16="http://schemas.microsoft.com/office/drawing/2014/main" id="{320FBF27-8F82-E441-841E-51B14E56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82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quare-1.png">
            <a:extLst>
              <a:ext uri="{FF2B5EF4-FFF2-40B4-BE49-F238E27FC236}">
                <a16:creationId xmlns:a16="http://schemas.microsoft.com/office/drawing/2014/main" id="{5F3487B9-414A-CD42-A514-08B548EB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20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1.png">
            <a:extLst>
              <a:ext uri="{FF2B5EF4-FFF2-40B4-BE49-F238E27FC236}">
                <a16:creationId xmlns:a16="http://schemas.microsoft.com/office/drawing/2014/main" id="{6562002C-0E9C-B24E-9CC3-CD7EEF42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8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quare-1.png">
            <a:extLst>
              <a:ext uri="{FF2B5EF4-FFF2-40B4-BE49-F238E27FC236}">
                <a16:creationId xmlns:a16="http://schemas.microsoft.com/office/drawing/2014/main" id="{BE30FAC2-B9D4-6945-9CCB-CE3084BA3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96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Square-1.png">
            <a:extLst>
              <a:ext uri="{FF2B5EF4-FFF2-40B4-BE49-F238E27FC236}">
                <a16:creationId xmlns:a16="http://schemas.microsoft.com/office/drawing/2014/main" id="{793EA22C-6DAD-A548-A2E1-3B72C18E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34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Square-1.png">
            <a:extLst>
              <a:ext uri="{FF2B5EF4-FFF2-40B4-BE49-F238E27FC236}">
                <a16:creationId xmlns:a16="http://schemas.microsoft.com/office/drawing/2014/main" id="{9D440079-6ABF-1B4D-A858-14316EC0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2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Square-1.png">
            <a:extLst>
              <a:ext uri="{FF2B5EF4-FFF2-40B4-BE49-F238E27FC236}">
                <a16:creationId xmlns:a16="http://schemas.microsoft.com/office/drawing/2014/main" id="{E4794D9B-5BE0-6C4C-A14B-C33A1720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10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Square-1.png">
            <a:extLst>
              <a:ext uri="{FF2B5EF4-FFF2-40B4-BE49-F238E27FC236}">
                <a16:creationId xmlns:a16="http://schemas.microsoft.com/office/drawing/2014/main" id="{BB893AA8-8D8A-C647-8C06-263B4E6F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48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Square-1.png">
            <a:extLst>
              <a:ext uri="{FF2B5EF4-FFF2-40B4-BE49-F238E27FC236}">
                <a16:creationId xmlns:a16="http://schemas.microsoft.com/office/drawing/2014/main" id="{E4BD82CF-0FCC-0949-AF1A-EC7BE47B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 descr="Square-1.png">
            <a:extLst>
              <a:ext uri="{FF2B5EF4-FFF2-40B4-BE49-F238E27FC236}">
                <a16:creationId xmlns:a16="http://schemas.microsoft.com/office/drawing/2014/main" id="{D7704DB2-6123-8340-A957-1C0BC5B7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24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Square-1.png">
            <a:extLst>
              <a:ext uri="{FF2B5EF4-FFF2-40B4-BE49-F238E27FC236}">
                <a16:creationId xmlns:a16="http://schemas.microsoft.com/office/drawing/2014/main" id="{8BE592F3-A381-D345-84DF-A84023F1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62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Square-1.png">
            <a:extLst>
              <a:ext uri="{FF2B5EF4-FFF2-40B4-BE49-F238E27FC236}">
                <a16:creationId xmlns:a16="http://schemas.microsoft.com/office/drawing/2014/main" id="{B2E5D7AC-7829-4143-8C7C-2CD44F563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00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 descr="Square-1.png">
            <a:extLst>
              <a:ext uri="{FF2B5EF4-FFF2-40B4-BE49-F238E27FC236}">
                <a16:creationId xmlns:a16="http://schemas.microsoft.com/office/drawing/2014/main" id="{9982FAC5-B1DF-204C-8336-0EA1321F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38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Square-1.png">
            <a:extLst>
              <a:ext uri="{FF2B5EF4-FFF2-40B4-BE49-F238E27FC236}">
                <a16:creationId xmlns:a16="http://schemas.microsoft.com/office/drawing/2014/main" id="{A4FB85CD-2A28-9A49-A801-418BA47A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 descr="Square-1.png">
            <a:extLst>
              <a:ext uri="{FF2B5EF4-FFF2-40B4-BE49-F238E27FC236}">
                <a16:creationId xmlns:a16="http://schemas.microsoft.com/office/drawing/2014/main" id="{D70E43C2-7A8F-4949-9315-95DA2006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44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 descr="Square-1.png">
            <a:extLst>
              <a:ext uri="{FF2B5EF4-FFF2-40B4-BE49-F238E27FC236}">
                <a16:creationId xmlns:a16="http://schemas.microsoft.com/office/drawing/2014/main" id="{C0E92666-825B-344D-B144-42DC65589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82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Square-1.png">
            <a:extLst>
              <a:ext uri="{FF2B5EF4-FFF2-40B4-BE49-F238E27FC236}">
                <a16:creationId xmlns:a16="http://schemas.microsoft.com/office/drawing/2014/main" id="{688FC487-C62E-E94F-92BA-C72CBD3C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20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Square-1.png">
            <a:extLst>
              <a:ext uri="{FF2B5EF4-FFF2-40B4-BE49-F238E27FC236}">
                <a16:creationId xmlns:a16="http://schemas.microsoft.com/office/drawing/2014/main" id="{F376337F-7CF0-704F-B551-7E2CD82F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8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quare-1.png">
            <a:extLst>
              <a:ext uri="{FF2B5EF4-FFF2-40B4-BE49-F238E27FC236}">
                <a16:creationId xmlns:a16="http://schemas.microsoft.com/office/drawing/2014/main" id="{9D95AF50-9466-6E49-A1E4-BE7E903C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95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id="{FBCA73D3-3FE0-D94D-8DE3-CE41A582F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34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Square-1.png">
            <a:extLst>
              <a:ext uri="{FF2B5EF4-FFF2-40B4-BE49-F238E27FC236}">
                <a16:creationId xmlns:a16="http://schemas.microsoft.com/office/drawing/2014/main" id="{EC6F0668-7B03-894A-A25A-39430827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2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quare-1.png">
            <a:extLst>
              <a:ext uri="{FF2B5EF4-FFF2-40B4-BE49-F238E27FC236}">
                <a16:creationId xmlns:a16="http://schemas.microsoft.com/office/drawing/2014/main" id="{A77790E1-2E0E-7D42-8A15-C16DBC018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10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1.png">
            <a:extLst>
              <a:ext uri="{FF2B5EF4-FFF2-40B4-BE49-F238E27FC236}">
                <a16:creationId xmlns:a16="http://schemas.microsoft.com/office/drawing/2014/main" id="{CDFA82CE-E416-3647-B7D9-0DE4BB05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48" y="29385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040625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1219200"/>
          </a:xfrm>
        </p:spPr>
        <p:txBody>
          <a:bodyPr/>
          <a:lstStyle/>
          <a:p>
            <a:r>
              <a:rPr lang="en-US" dirty="0"/>
              <a:t>In what line of therapy do you typically administer targeted therapy for your patients with metastatic NSCLC and a MET exon 14 mutation?</a:t>
            </a:r>
          </a:p>
        </p:txBody>
      </p:sp>
      <p:sp>
        <p:nvSpPr>
          <p:cNvPr id="108" name="Text Box 9">
            <a:extLst>
              <a:ext uri="{FF2B5EF4-FFF2-40B4-BE49-F238E27FC236}">
                <a16:creationId xmlns:a16="http://schemas.microsoft.com/office/drawing/2014/main" id="{927D68C1-A6CA-654A-9332-59760510E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744" y="2586488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109" name="Text Box 4">
            <a:extLst>
              <a:ext uri="{FF2B5EF4-FFF2-40B4-BE49-F238E27FC236}">
                <a16:creationId xmlns:a16="http://schemas.microsoft.com/office/drawing/2014/main" id="{E06B473B-DED5-1E43-9778-72B443C06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72" y="2657571"/>
            <a:ext cx="2268815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First line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0" name="Picture 109" descr="Square-1.png">
            <a:extLst>
              <a:ext uri="{FF2B5EF4-FFF2-40B4-BE49-F238E27FC236}">
                <a16:creationId xmlns:a16="http://schemas.microsoft.com/office/drawing/2014/main" id="{51E6CED6-2B27-3B48-A7B1-E1D4DBC54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14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10" descr="Square-1.png">
            <a:extLst>
              <a:ext uri="{FF2B5EF4-FFF2-40B4-BE49-F238E27FC236}">
                <a16:creationId xmlns:a16="http://schemas.microsoft.com/office/drawing/2014/main" id="{D52DE376-011E-AA47-A70B-6B0F4AB2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76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3" descr="Square-2.png">
            <a:extLst>
              <a:ext uri="{FF2B5EF4-FFF2-40B4-BE49-F238E27FC236}">
                <a16:creationId xmlns:a16="http://schemas.microsoft.com/office/drawing/2014/main" id="{1E4944BA-8D5C-5242-AEA7-F4BC3CF92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14" y="386396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Text Box 9">
            <a:extLst>
              <a:ext uri="{FF2B5EF4-FFF2-40B4-BE49-F238E27FC236}">
                <a16:creationId xmlns:a16="http://schemas.microsoft.com/office/drawing/2014/main" id="{30A43250-A724-5940-A69C-82AAFCB44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017" y="3933021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14" name="Text Box 4">
            <a:extLst>
              <a:ext uri="{FF2B5EF4-FFF2-40B4-BE49-F238E27FC236}">
                <a16:creationId xmlns:a16="http://schemas.microsoft.com/office/drawing/2014/main" id="{D4D2AD0E-1881-2648-B029-C530B3A9B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32" y="3966154"/>
            <a:ext cx="2198855" cy="1456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Second line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5" name="Picture 114" descr="Square-1.png">
            <a:extLst>
              <a:ext uri="{FF2B5EF4-FFF2-40B4-BE49-F238E27FC236}">
                <a16:creationId xmlns:a16="http://schemas.microsoft.com/office/drawing/2014/main" id="{6F3D18CF-A149-D24C-98D3-70FB5A6C6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38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115" descr="Square-1.png">
            <a:extLst>
              <a:ext uri="{FF2B5EF4-FFF2-40B4-BE49-F238E27FC236}">
                <a16:creationId xmlns:a16="http://schemas.microsoft.com/office/drawing/2014/main" id="{D1F24898-B82F-C449-9A27-F475A6D03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Square-1.png">
            <a:extLst>
              <a:ext uri="{FF2B5EF4-FFF2-40B4-BE49-F238E27FC236}">
                <a16:creationId xmlns:a16="http://schemas.microsoft.com/office/drawing/2014/main" id="{CBACE597-8CAB-B74C-AE51-6C4282224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62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117" descr="Square-1.png">
            <a:extLst>
              <a:ext uri="{FF2B5EF4-FFF2-40B4-BE49-F238E27FC236}">
                <a16:creationId xmlns:a16="http://schemas.microsoft.com/office/drawing/2014/main" id="{CB407A39-F64B-8E4A-A147-1E186430A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124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8" descr="Square-1.png">
            <a:extLst>
              <a:ext uri="{FF2B5EF4-FFF2-40B4-BE49-F238E27FC236}">
                <a16:creationId xmlns:a16="http://schemas.microsoft.com/office/drawing/2014/main" id="{027CA408-FF10-6643-AA68-376744B32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86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9" descr="Square-1.png">
            <a:extLst>
              <a:ext uri="{FF2B5EF4-FFF2-40B4-BE49-F238E27FC236}">
                <a16:creationId xmlns:a16="http://schemas.microsoft.com/office/drawing/2014/main" id="{639DE53C-1E69-C647-9C0C-185F87CEF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48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Square-1.png">
            <a:extLst>
              <a:ext uri="{FF2B5EF4-FFF2-40B4-BE49-F238E27FC236}">
                <a16:creationId xmlns:a16="http://schemas.microsoft.com/office/drawing/2014/main" id="{B4032993-F47C-DD4E-9BE5-8086D3BCA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10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" descr="Square-2.png">
            <a:extLst>
              <a:ext uri="{FF2B5EF4-FFF2-40B4-BE49-F238E27FC236}">
                <a16:creationId xmlns:a16="http://schemas.microsoft.com/office/drawing/2014/main" id="{8085804D-59FB-384A-8C2C-0C9E53E5F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52" y="386396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" descr="Square-2.png">
            <a:extLst>
              <a:ext uri="{FF2B5EF4-FFF2-40B4-BE49-F238E27FC236}">
                <a16:creationId xmlns:a16="http://schemas.microsoft.com/office/drawing/2014/main" id="{3F2158D2-1877-1B4C-A4BA-7BB6B875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90" y="386396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 descr="Square-2.png">
            <a:extLst>
              <a:ext uri="{FF2B5EF4-FFF2-40B4-BE49-F238E27FC236}">
                <a16:creationId xmlns:a16="http://schemas.microsoft.com/office/drawing/2014/main" id="{E9AB7425-0AFC-9846-81B2-65145839F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28" y="386396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3" descr="Square-2.png">
            <a:extLst>
              <a:ext uri="{FF2B5EF4-FFF2-40B4-BE49-F238E27FC236}">
                <a16:creationId xmlns:a16="http://schemas.microsoft.com/office/drawing/2014/main" id="{9A13DF73-8B9F-7947-9D05-2061AF80D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66" y="386396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45" descr="Square-1.png">
            <a:extLst>
              <a:ext uri="{FF2B5EF4-FFF2-40B4-BE49-F238E27FC236}">
                <a16:creationId xmlns:a16="http://schemas.microsoft.com/office/drawing/2014/main" id="{97A4BF80-08F9-7A48-8D39-221481F9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372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146" descr="Square-1.png">
            <a:extLst>
              <a:ext uri="{FF2B5EF4-FFF2-40B4-BE49-F238E27FC236}">
                <a16:creationId xmlns:a16="http://schemas.microsoft.com/office/drawing/2014/main" id="{DCEC5B80-4125-A546-A0F4-191292E67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34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47" descr="Square-1.png">
            <a:extLst>
              <a:ext uri="{FF2B5EF4-FFF2-40B4-BE49-F238E27FC236}">
                <a16:creationId xmlns:a16="http://schemas.microsoft.com/office/drawing/2014/main" id="{C627BEF7-2CBE-FA46-8DB2-D551E6307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96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8" descr="Square-1.png">
            <a:extLst>
              <a:ext uri="{FF2B5EF4-FFF2-40B4-BE49-F238E27FC236}">
                <a16:creationId xmlns:a16="http://schemas.microsoft.com/office/drawing/2014/main" id="{67788C39-6E87-394B-ABB6-02FD95E05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58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49" descr="Square-1.png">
            <a:extLst>
              <a:ext uri="{FF2B5EF4-FFF2-40B4-BE49-F238E27FC236}">
                <a16:creationId xmlns:a16="http://schemas.microsoft.com/office/drawing/2014/main" id="{A3E1BC1C-5C8F-EC40-87DC-4BED62BAA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20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151" descr="Square-1.png">
            <a:extLst>
              <a:ext uri="{FF2B5EF4-FFF2-40B4-BE49-F238E27FC236}">
                <a16:creationId xmlns:a16="http://schemas.microsoft.com/office/drawing/2014/main" id="{CE493DD7-7F99-B34A-895C-A0644932C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82" y="2517432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Square-2.png">
            <a:extLst>
              <a:ext uri="{FF2B5EF4-FFF2-40B4-BE49-F238E27FC236}">
                <a16:creationId xmlns:a16="http://schemas.microsoft.com/office/drawing/2014/main" id="{0A1CC31F-3F57-864F-9703-C39827170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00" y="386396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quare-1.png">
            <a:extLst>
              <a:ext uri="{FF2B5EF4-FFF2-40B4-BE49-F238E27FC236}">
                <a16:creationId xmlns:a16="http://schemas.microsoft.com/office/drawing/2014/main" id="{ADFCC1F0-3731-0649-8C54-DA2F5381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14" y="292650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>
            <a:extLst>
              <a:ext uri="{FF2B5EF4-FFF2-40B4-BE49-F238E27FC236}">
                <a16:creationId xmlns:a16="http://schemas.microsoft.com/office/drawing/2014/main" id="{C9561257-66CE-664E-A9B4-8188BC9A0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76" y="292650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>
            <a:extLst>
              <a:ext uri="{FF2B5EF4-FFF2-40B4-BE49-F238E27FC236}">
                <a16:creationId xmlns:a16="http://schemas.microsoft.com/office/drawing/2014/main" id="{96B0C408-DDDC-9F41-92DE-DF0084419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38" y="2926506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47532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E215-9891-4762-A02D-393AAFBB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BE13-5C8F-4F99-9A7E-ED5390D7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 licenses: </a:t>
            </a:r>
            <a:r>
              <a:rPr lang="en-US" dirty="0" err="1"/>
              <a:t>crizotinib</a:t>
            </a:r>
            <a:r>
              <a:rPr lang="en-US" dirty="0"/>
              <a:t>, </a:t>
            </a:r>
            <a:r>
              <a:rPr lang="en-US" dirty="0" err="1"/>
              <a:t>ceritinib</a:t>
            </a:r>
            <a:r>
              <a:rPr lang="en-US" dirty="0"/>
              <a:t>, </a:t>
            </a:r>
            <a:r>
              <a:rPr lang="en-US" dirty="0" err="1"/>
              <a:t>alectinib</a:t>
            </a:r>
            <a:endParaRPr lang="en-US" dirty="0"/>
          </a:p>
          <a:p>
            <a:r>
              <a:rPr lang="en-US" dirty="0"/>
              <a:t>+ 1</a:t>
            </a:r>
            <a:r>
              <a:rPr lang="en-US" baseline="30000" dirty="0"/>
              <a:t>st</a:t>
            </a:r>
            <a:r>
              <a:rPr lang="en-US" dirty="0"/>
              <a:t> line NCCN: </a:t>
            </a:r>
            <a:r>
              <a:rPr lang="en-US" dirty="0" err="1"/>
              <a:t>brigatinib</a:t>
            </a:r>
            <a:endParaRPr lang="en-US" dirty="0"/>
          </a:p>
          <a:p>
            <a:r>
              <a:rPr lang="en-US" dirty="0"/>
              <a:t>+ ongoing, not yet presented 1</a:t>
            </a:r>
            <a:r>
              <a:rPr lang="en-US" baseline="30000" dirty="0"/>
              <a:t>st</a:t>
            </a:r>
            <a:r>
              <a:rPr lang="en-US" dirty="0"/>
              <a:t> line trials: </a:t>
            </a:r>
            <a:r>
              <a:rPr lang="en-US" dirty="0" err="1"/>
              <a:t>ensartinib</a:t>
            </a:r>
            <a:r>
              <a:rPr lang="en-US" dirty="0"/>
              <a:t>, </a:t>
            </a:r>
            <a:r>
              <a:rPr lang="en-US" dirty="0" err="1"/>
              <a:t>lorlatinib</a:t>
            </a:r>
            <a:endParaRPr lang="en-US" dirty="0"/>
          </a:p>
          <a:p>
            <a:endParaRPr lang="en-US" dirty="0"/>
          </a:p>
          <a:p>
            <a:r>
              <a:rPr lang="en-US" dirty="0"/>
              <a:t>Post </a:t>
            </a:r>
            <a:r>
              <a:rPr lang="en-US" dirty="0" err="1"/>
              <a:t>crizotinib</a:t>
            </a:r>
            <a:r>
              <a:rPr lang="en-US" dirty="0"/>
              <a:t> licenses: </a:t>
            </a:r>
            <a:r>
              <a:rPr lang="en-US" dirty="0" err="1"/>
              <a:t>ceritinib</a:t>
            </a:r>
            <a:r>
              <a:rPr lang="en-US" dirty="0"/>
              <a:t>, </a:t>
            </a:r>
            <a:r>
              <a:rPr lang="en-US" dirty="0" err="1"/>
              <a:t>alectinib</a:t>
            </a:r>
            <a:r>
              <a:rPr lang="en-US" dirty="0"/>
              <a:t>, </a:t>
            </a:r>
            <a:r>
              <a:rPr lang="en-US" dirty="0" err="1"/>
              <a:t>brigatinib</a:t>
            </a:r>
            <a:endParaRPr lang="en-US" dirty="0"/>
          </a:p>
          <a:p>
            <a:r>
              <a:rPr lang="en-US" dirty="0"/>
              <a:t>Post next generation ALK TKI (</a:t>
            </a:r>
            <a:r>
              <a:rPr lang="en-US" dirty="0" err="1"/>
              <a:t>ie</a:t>
            </a:r>
            <a:r>
              <a:rPr lang="en-US" dirty="0"/>
              <a:t> post </a:t>
            </a:r>
            <a:r>
              <a:rPr lang="en-US" dirty="0" err="1"/>
              <a:t>ceritinib</a:t>
            </a:r>
            <a:r>
              <a:rPr lang="en-US" dirty="0"/>
              <a:t>, </a:t>
            </a:r>
            <a:r>
              <a:rPr lang="en-US" dirty="0" err="1"/>
              <a:t>alectinib</a:t>
            </a:r>
            <a:r>
              <a:rPr lang="en-US" dirty="0"/>
              <a:t>, </a:t>
            </a:r>
            <a:r>
              <a:rPr lang="en-US" dirty="0" err="1"/>
              <a:t>brigatinib</a:t>
            </a:r>
            <a:r>
              <a:rPr lang="en-US" dirty="0"/>
              <a:t> +/- prior </a:t>
            </a:r>
            <a:r>
              <a:rPr lang="en-US" dirty="0" err="1"/>
              <a:t>crizotinib</a:t>
            </a:r>
            <a:r>
              <a:rPr lang="en-US" dirty="0"/>
              <a:t>): </a:t>
            </a:r>
            <a:r>
              <a:rPr lang="en-US" dirty="0" err="1"/>
              <a:t>lorlatinib</a:t>
            </a:r>
            <a:r>
              <a:rPr lang="en-US" dirty="0"/>
              <a:t> (+ ASCO 2019 </a:t>
            </a:r>
            <a:r>
              <a:rPr lang="en-US" dirty="0" err="1"/>
              <a:t>brigatinib</a:t>
            </a:r>
            <a:r>
              <a:rPr lang="en-US" dirty="0"/>
              <a:t> data)</a:t>
            </a:r>
          </a:p>
          <a:p>
            <a:r>
              <a:rPr lang="en-US" dirty="0"/>
              <a:t>Elephants in the room</a:t>
            </a: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29F52D-A5B8-470B-A8EA-FD50F9796BD5}"/>
              </a:ext>
            </a:extLst>
          </p:cNvPr>
          <p:cNvSpPr/>
          <p:nvPr/>
        </p:nvSpPr>
        <p:spPr>
          <a:xfrm>
            <a:off x="8033657" y="3853543"/>
            <a:ext cx="1920240" cy="7184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EBE35F-C972-46B6-9763-5D3FF8BC5693}"/>
              </a:ext>
            </a:extLst>
          </p:cNvPr>
          <p:cNvGrpSpPr/>
          <p:nvPr/>
        </p:nvGrpSpPr>
        <p:grpSpPr>
          <a:xfrm>
            <a:off x="3609703" y="1570038"/>
            <a:ext cx="5229497" cy="1288869"/>
            <a:chOff x="3609703" y="1570038"/>
            <a:chExt cx="5229497" cy="128886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10DA28C-E57D-48AE-A217-877C889859A8}"/>
                </a:ext>
              </a:extLst>
            </p:cNvPr>
            <p:cNvSpPr/>
            <p:nvPr/>
          </p:nvSpPr>
          <p:spPr>
            <a:xfrm>
              <a:off x="6918960" y="1570038"/>
              <a:ext cx="1920240" cy="71845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087231B-1D35-4118-A0F5-1D1610EB8171}"/>
                </a:ext>
              </a:extLst>
            </p:cNvPr>
            <p:cNvSpPr/>
            <p:nvPr/>
          </p:nvSpPr>
          <p:spPr>
            <a:xfrm>
              <a:off x="3609703" y="2140450"/>
              <a:ext cx="1920240" cy="71845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6E9B1C-BFE7-4C1D-AF75-1511136ABBE2}"/>
              </a:ext>
            </a:extLst>
          </p:cNvPr>
          <p:cNvSpPr/>
          <p:nvPr/>
        </p:nvSpPr>
        <p:spPr>
          <a:xfrm>
            <a:off x="5947265" y="5079593"/>
            <a:ext cx="1634152" cy="534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2" name="Content Placeholder 3">
            <a:extLst>
              <a:ext uri="{FF2B5EF4-FFF2-40B4-BE49-F238E27FC236}">
                <a16:creationId xmlns:a16="http://schemas.microsoft.com/office/drawing/2014/main" id="{FD2C5DEB-798D-438A-91F1-1C3E39533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87602"/>
              </p:ext>
            </p:extLst>
          </p:nvPr>
        </p:nvGraphicFramePr>
        <p:xfrm>
          <a:off x="3631516" y="1670050"/>
          <a:ext cx="44577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hart" r:id="rId4" imgW="4462659" imgH="3322608" progId="Excel.Chart.8">
                  <p:embed/>
                </p:oleObj>
              </mc:Choice>
              <mc:Fallback>
                <p:oleObj name="Chart" r:id="rId4" imgW="4462659" imgH="3322608" progId="Excel.Chart.8">
                  <p:embed/>
                  <p:pic>
                    <p:nvPicPr>
                      <p:cNvPr id="122882" name="Content Placeholder 3">
                        <a:extLst>
                          <a:ext uri="{FF2B5EF4-FFF2-40B4-BE49-F238E27FC236}">
                            <a16:creationId xmlns:a16="http://schemas.microsoft.com/office/drawing/2014/main" id="{FD2C5DEB-798D-438A-91F1-1C3E3953330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516" y="1670050"/>
                        <a:ext cx="4457700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FBB4335-3565-41D3-8899-7815247435F1}"/>
              </a:ext>
            </a:extLst>
          </p:cNvPr>
          <p:cNvSpPr txBox="1"/>
          <p:nvPr/>
        </p:nvSpPr>
        <p:spPr>
          <a:xfrm>
            <a:off x="3828366" y="4114800"/>
            <a:ext cx="1093788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6.9 months (n=163)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920655-A3F7-408C-AF58-91A04781E610}"/>
              </a:ext>
            </a:extLst>
          </p:cNvPr>
          <p:cNvSpPr txBox="1"/>
          <p:nvPr/>
        </p:nvSpPr>
        <p:spPr>
          <a:xfrm>
            <a:off x="3828366" y="3657600"/>
            <a:ext cx="1039813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8.1 months (n=87)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EF7DF0-15F0-44B0-958A-D57921E1720F}"/>
              </a:ext>
            </a:extLst>
          </p:cNvPr>
          <p:cNvSpPr txBox="1"/>
          <p:nvPr/>
        </p:nvSpPr>
        <p:spPr>
          <a:xfrm>
            <a:off x="3828366" y="3429000"/>
            <a:ext cx="1093788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8.9 months (n=138)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24026-2F7C-4D51-B049-A4627CED37B8}"/>
              </a:ext>
            </a:extLst>
          </p:cNvPr>
          <p:cNvSpPr txBox="1"/>
          <p:nvPr/>
        </p:nvSpPr>
        <p:spPr>
          <a:xfrm>
            <a:off x="3828366" y="2089150"/>
            <a:ext cx="1687513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16.3 months (90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Symbol" panose="05050102010706020507" pitchFamily="18" charset="2"/>
              </a:rPr>
              <a:t>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180mg) (n=25)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46AAE4-A408-4F26-B2CD-04E608BD974D}"/>
              </a:ext>
            </a:extLst>
          </p:cNvPr>
          <p:cNvSpPr txBox="1"/>
          <p:nvPr/>
        </p:nvSpPr>
        <p:spPr>
          <a:xfrm>
            <a:off x="3828366" y="1847850"/>
            <a:ext cx="2136775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16.7 months per IRC (90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Symbol" panose="05050102010706020507" pitchFamily="18" charset="2"/>
              </a:rPr>
              <a:t>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180mg) (n=110)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26549A-FCEE-4123-8ACC-5ECABA143336}"/>
              </a:ext>
            </a:extLst>
          </p:cNvPr>
          <p:cNvSpPr txBox="1"/>
          <p:nvPr/>
        </p:nvSpPr>
        <p:spPr>
          <a:xfrm>
            <a:off x="3828366" y="2320925"/>
            <a:ext cx="3201988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13.5 months (heterogeneous populations at varying doses; n=14)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22889" name="Chart 22">
            <a:extLst>
              <a:ext uri="{FF2B5EF4-FFF2-40B4-BE49-F238E27FC236}">
                <a16:creationId xmlns:a16="http://schemas.microsoft.com/office/drawing/2014/main" id="{B1A3AF4B-14EA-4B54-9845-6DB393695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177116"/>
              </p:ext>
            </p:extLst>
          </p:nvPr>
        </p:nvGraphicFramePr>
        <p:xfrm>
          <a:off x="1529666" y="1608138"/>
          <a:ext cx="2293938" cy="324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6" imgW="2298391" imgH="3255546" progId="Excel.Chart.8">
                  <p:embed/>
                </p:oleObj>
              </mc:Choice>
              <mc:Fallback>
                <p:oleObj name="Chart" r:id="rId6" imgW="2298391" imgH="3255546" progId="Excel.Chart.8">
                  <p:embed/>
                  <p:pic>
                    <p:nvPicPr>
                      <p:cNvPr id="122889" name="Chart 22">
                        <a:extLst>
                          <a:ext uri="{FF2B5EF4-FFF2-40B4-BE49-F238E27FC236}">
                            <a16:creationId xmlns:a16="http://schemas.microsoft.com/office/drawing/2014/main" id="{B1A3AF4B-14EA-4B54-9845-6DB3936953D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666" y="1608138"/>
                        <a:ext cx="2293938" cy="324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0D5EE61-44EA-47CC-BC16-4CE97A07FF6A}"/>
              </a:ext>
            </a:extLst>
          </p:cNvPr>
          <p:cNvSpPr txBox="1"/>
          <p:nvPr/>
        </p:nvSpPr>
        <p:spPr>
          <a:xfrm>
            <a:off x="2123391" y="4183063"/>
            <a:ext cx="839788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56% (Phase 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1262B6-9981-446F-B3C2-8712CDBBE59B}"/>
              </a:ext>
            </a:extLst>
          </p:cNvPr>
          <p:cNvSpPr txBox="1"/>
          <p:nvPr/>
        </p:nvSpPr>
        <p:spPr>
          <a:xfrm>
            <a:off x="2129741" y="3727450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52% (Phase II)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58A789-D777-4614-B414-A57105D2BE57}"/>
              </a:ext>
            </a:extLst>
          </p:cNvPr>
          <p:cNvSpPr txBox="1"/>
          <p:nvPr/>
        </p:nvSpPr>
        <p:spPr>
          <a:xfrm>
            <a:off x="2124979" y="3482975"/>
            <a:ext cx="868362" cy="21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50% (Phase II)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C395ED-B452-4D82-BFFD-8B8A7170BDBF}"/>
              </a:ext>
            </a:extLst>
          </p:cNvPr>
          <p:cNvSpPr txBox="1"/>
          <p:nvPr/>
        </p:nvSpPr>
        <p:spPr>
          <a:xfrm>
            <a:off x="2090054" y="2082800"/>
            <a:ext cx="925512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76% (Phase I/II)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2B0F3-AE19-42B4-93F5-AC41E86C1781}"/>
              </a:ext>
            </a:extLst>
          </p:cNvPr>
          <p:cNvSpPr txBox="1"/>
          <p:nvPr/>
        </p:nvSpPr>
        <p:spPr>
          <a:xfrm>
            <a:off x="2097991" y="1851025"/>
            <a:ext cx="866775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55% (Phase II)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4F4ACC-F954-40DC-A7BC-27C92E37D6FE}"/>
              </a:ext>
            </a:extLst>
          </p:cNvPr>
          <p:cNvSpPr txBox="1"/>
          <p:nvPr/>
        </p:nvSpPr>
        <p:spPr>
          <a:xfrm>
            <a:off x="2107516" y="2308225"/>
            <a:ext cx="839788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57% (Phase 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F60483-40BF-4B07-946A-5B9AAD7C1193}"/>
              </a:ext>
            </a:extLst>
          </p:cNvPr>
          <p:cNvCxnSpPr>
            <a:cxnSpLocks/>
          </p:cNvCxnSpPr>
          <p:nvPr/>
        </p:nvCxnSpPr>
        <p:spPr>
          <a:xfrm>
            <a:off x="3780741" y="4903788"/>
            <a:ext cx="4159250" cy="7937"/>
          </a:xfrm>
          <a:prstGeom prst="straightConnector1">
            <a:avLst/>
          </a:prstGeom>
          <a:ln w="19050" cap="sq">
            <a:solidFill>
              <a:schemeClr val="bg1">
                <a:lumMod val="75000"/>
              </a:schemeClr>
            </a:solidFill>
            <a:miter lim="800000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79C6537-07F0-41EB-ACDF-C25C91189288}"/>
              </a:ext>
            </a:extLst>
          </p:cNvPr>
          <p:cNvSpPr txBox="1"/>
          <p:nvPr/>
        </p:nvSpPr>
        <p:spPr>
          <a:xfrm>
            <a:off x="5295216" y="1638300"/>
            <a:ext cx="1101725" cy="21272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srgbClr val="4C4948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mPFS (months)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AA1C44-DF35-42D7-8E75-7DA8BADC05CB}"/>
              </a:ext>
            </a:extLst>
          </p:cNvPr>
          <p:cNvSpPr txBox="1"/>
          <p:nvPr/>
        </p:nvSpPr>
        <p:spPr>
          <a:xfrm>
            <a:off x="2415491" y="1638300"/>
            <a:ext cx="541338" cy="212725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srgbClr val="4C4948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ORR 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D89197-8E35-4F2B-925E-2F3E3337AC15}"/>
              </a:ext>
            </a:extLst>
          </p:cNvPr>
          <p:cNvSpPr txBox="1"/>
          <p:nvPr/>
        </p:nvSpPr>
        <p:spPr>
          <a:xfrm>
            <a:off x="3828366" y="3200400"/>
            <a:ext cx="682625" cy="20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9 months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11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2B4818B-3F80-4A6E-9F10-494CB84BB47A}"/>
              </a:ext>
            </a:extLst>
          </p:cNvPr>
          <p:cNvCxnSpPr>
            <a:cxnSpLocks/>
          </p:cNvCxnSpPr>
          <p:nvPr/>
        </p:nvCxnSpPr>
        <p:spPr>
          <a:xfrm>
            <a:off x="6196916" y="1819275"/>
            <a:ext cx="0" cy="2849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98C654B-CE7D-44D4-A9C0-5E458F117F5E}"/>
              </a:ext>
            </a:extLst>
          </p:cNvPr>
          <p:cNvCxnSpPr>
            <a:cxnSpLocks/>
          </p:cNvCxnSpPr>
          <p:nvPr/>
        </p:nvCxnSpPr>
        <p:spPr>
          <a:xfrm>
            <a:off x="6906529" y="1819275"/>
            <a:ext cx="0" cy="28527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489F7F-98C1-4462-8933-129FE6357E1C}"/>
              </a:ext>
            </a:extLst>
          </p:cNvPr>
          <p:cNvSpPr txBox="1"/>
          <p:nvPr/>
        </p:nvSpPr>
        <p:spPr>
          <a:xfrm>
            <a:off x="3828366" y="2792413"/>
            <a:ext cx="3067050" cy="20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12.5 months (NO ALK mutant detected pre/post chemo) (n=45)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5C3DDC-B0AF-4458-B121-CC4BABC6B4EA}"/>
              </a:ext>
            </a:extLst>
          </p:cNvPr>
          <p:cNvSpPr txBox="1"/>
          <p:nvPr/>
        </p:nvSpPr>
        <p:spPr>
          <a:xfrm>
            <a:off x="3828366" y="3886200"/>
            <a:ext cx="185896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7.1 months (IRC) (9.6 by Inv) (n=72)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2937D1-2A58-496F-99B5-88575E7C3E7B}"/>
              </a:ext>
            </a:extLst>
          </p:cNvPr>
          <p:cNvSpPr txBox="1"/>
          <p:nvPr/>
        </p:nvSpPr>
        <p:spPr>
          <a:xfrm>
            <a:off x="3828366" y="4357688"/>
            <a:ext cx="1093788" cy="20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5.7 months (n=140)</a:t>
            </a:r>
            <a:r>
              <a:rPr kumimoji="0" lang="en-GB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6E4B68-B981-4039-9C33-7EEFF3DA2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17221"/>
              </p:ext>
            </p:extLst>
          </p:nvPr>
        </p:nvGraphicFramePr>
        <p:xfrm>
          <a:off x="975629" y="1819275"/>
          <a:ext cx="923925" cy="28114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Brigatinib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Brigatinib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Lorlatinib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Lorlatinib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Lorlatinib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Lorlatinib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Ensartinib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Alectinib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Alectinib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Alectinib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Ceritinib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289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err="1">
                          <a:latin typeface="Arial" charset="0"/>
                          <a:ea typeface="Arial" charset="0"/>
                          <a:cs typeface="Arial" charset="0"/>
                        </a:rPr>
                        <a:t>Ceritinib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09" marR="68609" marT="34286" marB="34286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20148033-9AD6-4C8B-A890-24FDFE8A43F1}"/>
              </a:ext>
            </a:extLst>
          </p:cNvPr>
          <p:cNvSpPr txBox="1"/>
          <p:nvPr/>
        </p:nvSpPr>
        <p:spPr>
          <a:xfrm>
            <a:off x="2124979" y="3014663"/>
            <a:ext cx="868362" cy="214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73% (Phase II)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AE3C0E-01CF-4C7A-98BB-82873B69A7FF}"/>
              </a:ext>
            </a:extLst>
          </p:cNvPr>
          <p:cNvSpPr txBox="1"/>
          <p:nvPr/>
        </p:nvSpPr>
        <p:spPr>
          <a:xfrm>
            <a:off x="2121804" y="3941763"/>
            <a:ext cx="896937" cy="212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36% (Phase III)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945C63-0210-41A0-9A71-36AE192DDC1C}"/>
              </a:ext>
            </a:extLst>
          </p:cNvPr>
          <p:cNvSpPr txBox="1"/>
          <p:nvPr/>
        </p:nvSpPr>
        <p:spPr>
          <a:xfrm>
            <a:off x="2120216" y="4418013"/>
            <a:ext cx="952500" cy="212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38.6% (Phase II)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416C3B4-D245-4DC3-8120-B3649086776B}"/>
              </a:ext>
            </a:extLst>
          </p:cNvPr>
          <p:cNvSpPr txBox="1"/>
          <p:nvPr/>
        </p:nvSpPr>
        <p:spPr>
          <a:xfrm>
            <a:off x="2124979" y="3257550"/>
            <a:ext cx="868362" cy="214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69% (Phase II)</a:t>
            </a:r>
            <a:endParaRPr kumimoji="0" lang="en-GB" sz="788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922" name="TextBox 59">
            <a:extLst>
              <a:ext uri="{FF2B5EF4-FFF2-40B4-BE49-F238E27FC236}">
                <a16:creationId xmlns:a16="http://schemas.microsoft.com/office/drawing/2014/main" id="{2A87B207-BB47-47D8-A705-B81333369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066" y="2663825"/>
            <a:ext cx="6127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Overlapping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subgroup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data points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 ph II</a:t>
            </a:r>
          </a:p>
        </p:txBody>
      </p: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F008D4B8-D4A6-4D95-BD2A-EF8AB8528AB4}"/>
              </a:ext>
            </a:extLst>
          </p:cNvPr>
          <p:cNvSpPr/>
          <p:nvPr/>
        </p:nvSpPr>
        <p:spPr>
          <a:xfrm>
            <a:off x="7027179" y="2576513"/>
            <a:ext cx="41275" cy="658812"/>
          </a:xfrm>
          <a:prstGeom prst="rightBracke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1153E4F-3819-473E-BBB2-81D989AB1D76}"/>
              </a:ext>
            </a:extLst>
          </p:cNvPr>
          <p:cNvCxnSpPr>
            <a:cxnSpLocks/>
          </p:cNvCxnSpPr>
          <p:nvPr/>
        </p:nvCxnSpPr>
        <p:spPr>
          <a:xfrm>
            <a:off x="7622491" y="1819275"/>
            <a:ext cx="0" cy="28495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5" name="Title 6">
            <a:extLst>
              <a:ext uri="{FF2B5EF4-FFF2-40B4-BE49-F238E27FC236}">
                <a16:creationId xmlns:a16="http://schemas.microsoft.com/office/drawing/2014/main" id="{119B76D8-CF3B-48D8-8AA1-B838326B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863"/>
            <a:ext cx="10439400" cy="658812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Next-generation ALK TKI efficacy: Indirect comparison* </a:t>
            </a:r>
            <a:r>
              <a:rPr lang="en-US" alt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post-</a:t>
            </a:r>
            <a:r>
              <a:rPr lang="en-US" altLang="en-US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crizotinib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(+/- prior chemo) including experimental agents</a:t>
            </a:r>
          </a:p>
        </p:txBody>
      </p:sp>
      <p:sp>
        <p:nvSpPr>
          <p:cNvPr id="122926" name="Rectangle 60">
            <a:extLst>
              <a:ext uri="{FF2B5EF4-FFF2-40B4-BE49-F238E27FC236}">
                <a16:creationId xmlns:a16="http://schemas.microsoft.com/office/drawing/2014/main" id="{6FE1DBDA-1A7A-4A97-B6B5-AA0A3BAB2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4329" y="1063624"/>
            <a:ext cx="479340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*</a:t>
            </a:r>
            <a:r>
              <a:rPr kumimoji="0" lang="en-GB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Cross-trial comparisons are potentially confounded by differences in trial design and study populations.</a:t>
            </a: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27" name="Footer Placeholder 4">
            <a:extLst>
              <a:ext uri="{FF2B5EF4-FFF2-40B4-BE49-F238E27FC236}">
                <a16:creationId xmlns:a16="http://schemas.microsoft.com/office/drawing/2014/main" id="{F2F532DE-FAFD-4BBE-83E9-7B2024EF9A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" y="5626100"/>
            <a:ext cx="11430000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ALK, anaplastic lymphoma kinase; CNS, central nervous system;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mPFS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median PFS; ORR, objective response rate; PFS, progression-free survival; TKI, tyrosine kinase inhibitor.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Gadgeel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 et al. ESMO 2017 abstract 12990. and associated presentation. 2. Shaw AT, et al. Lancet Oncol. 2016;17:234–242.. 3.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Ou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S-HI, et al. J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Clin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Oncol. 2015;34:661–668. 4.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Bazehnova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LA, et al. Annals of Oncology. 2017;28(suppl_5):479-480.  5.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Ahn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MJ, et al. Journal of Thoracic Oncology. 2017;12(11S2):S1755-S1756.  6. Shaw et al, TLO 2017 (‘1 previous TKI’); 7.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Crino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et al, JCO 2016 ASCEND 2, 34: 2866-73; 8. ALUR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Novello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ESMO 2017; 9. Shaw et al, AACR 2018; 10. </a:t>
            </a: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Besse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et al, ASCO 2018; 11. Horn et al CCR 2018;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8C7B7-B99E-499C-91F7-382BBCAE62D0}"/>
              </a:ext>
            </a:extLst>
          </p:cNvPr>
          <p:cNvSpPr/>
          <p:nvPr/>
        </p:nvSpPr>
        <p:spPr>
          <a:xfrm>
            <a:off x="4364941" y="3017838"/>
            <a:ext cx="3429000" cy="20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95% CI 1.7-NR ALK mutant+ pre/post chemo (n=11)</a:t>
            </a:r>
            <a:r>
              <a:rPr kumimoji="0" lang="en-US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122929" name="TextBox 63">
            <a:extLst>
              <a:ext uri="{FF2B5EF4-FFF2-40B4-BE49-F238E27FC236}">
                <a16:creationId xmlns:a16="http://schemas.microsoft.com/office/drawing/2014/main" id="{26C55DA8-126D-45E8-8E8F-DE87F7BD0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329" y="4987925"/>
            <a:ext cx="912812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Median not reached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F4903617-CADB-46DC-A3FD-10F4D281470E}"/>
              </a:ext>
            </a:extLst>
          </p:cNvPr>
          <p:cNvSpPr/>
          <p:nvPr/>
        </p:nvSpPr>
        <p:spPr>
          <a:xfrm>
            <a:off x="3861704" y="2566988"/>
            <a:ext cx="2747962" cy="165100"/>
          </a:xfrm>
          <a:prstGeom prst="homePlate">
            <a:avLst/>
          </a:prstGeom>
          <a:solidFill>
            <a:srgbClr val="F4B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11.1 months Pre/post chemo (n=59)</a:t>
            </a:r>
            <a:r>
              <a:rPr kumimoji="0" lang="en-US" sz="75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67" name="Pentagon 66">
            <a:extLst>
              <a:ext uri="{FF2B5EF4-FFF2-40B4-BE49-F238E27FC236}">
                <a16:creationId xmlns:a16="http://schemas.microsoft.com/office/drawing/2014/main" id="{E3683367-13F0-4E3B-BD52-69DC06C35D1C}"/>
              </a:ext>
            </a:extLst>
          </p:cNvPr>
          <p:cNvSpPr/>
          <p:nvPr/>
        </p:nvSpPr>
        <p:spPr>
          <a:xfrm>
            <a:off x="3853766" y="3033713"/>
            <a:ext cx="561975" cy="152400"/>
          </a:xfrm>
          <a:prstGeom prst="homePlat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8DE775-1EC3-42CA-9926-EEECD9D6A5BD}"/>
              </a:ext>
            </a:extLst>
          </p:cNvPr>
          <p:cNvSpPr/>
          <p:nvPr/>
        </p:nvSpPr>
        <p:spPr>
          <a:xfrm>
            <a:off x="6490604" y="2546350"/>
            <a:ext cx="120650" cy="220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34" name="Rectangle 49">
            <a:extLst>
              <a:ext uri="{FF2B5EF4-FFF2-40B4-BE49-F238E27FC236}">
                <a16:creationId xmlns:a16="http://schemas.microsoft.com/office/drawing/2014/main" id="{A782AA54-36A8-499D-BE7A-2D60BE1D2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517" y="1756568"/>
            <a:ext cx="3741236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75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PFS REMARKABLY 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75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consistent across 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75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trials for same drug 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75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but differs by drug, </a:t>
            </a:r>
          </a:p>
          <a:p>
            <a:pPr marL="0" marR="0" lvl="0" indent="0" algn="l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75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despite ‘similar’ ORR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AE2B53-042A-4B5F-848E-39E289DD8801}"/>
              </a:ext>
            </a:extLst>
          </p:cNvPr>
          <p:cNvSpPr/>
          <p:nvPr/>
        </p:nvSpPr>
        <p:spPr>
          <a:xfrm>
            <a:off x="975629" y="1816100"/>
            <a:ext cx="6964362" cy="530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393BE1-46FB-4344-9479-78389E960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782346"/>
              </p:ext>
            </p:extLst>
          </p:nvPr>
        </p:nvGraphicFramePr>
        <p:xfrm>
          <a:off x="52249" y="0"/>
          <a:ext cx="883267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910">
                  <a:extLst>
                    <a:ext uri="{9D8B030D-6E8A-4147-A177-3AD203B41FA5}">
                      <a16:colId xmlns:a16="http://schemas.microsoft.com/office/drawing/2014/main" val="286376595"/>
                    </a:ext>
                  </a:extLst>
                </a:gridCol>
                <a:gridCol w="1128910">
                  <a:extLst>
                    <a:ext uri="{9D8B030D-6E8A-4147-A177-3AD203B41FA5}">
                      <a16:colId xmlns:a16="http://schemas.microsoft.com/office/drawing/2014/main" val="2884644517"/>
                    </a:ext>
                  </a:extLst>
                </a:gridCol>
                <a:gridCol w="1121637">
                  <a:extLst>
                    <a:ext uri="{9D8B030D-6E8A-4147-A177-3AD203B41FA5}">
                      <a16:colId xmlns:a16="http://schemas.microsoft.com/office/drawing/2014/main" val="1636309815"/>
                    </a:ext>
                  </a:extLst>
                </a:gridCol>
                <a:gridCol w="905163">
                  <a:extLst>
                    <a:ext uri="{9D8B030D-6E8A-4147-A177-3AD203B41FA5}">
                      <a16:colId xmlns:a16="http://schemas.microsoft.com/office/drawing/2014/main" val="3471682199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val="1676088522"/>
                    </a:ext>
                  </a:extLst>
                </a:gridCol>
                <a:gridCol w="1267097">
                  <a:extLst>
                    <a:ext uri="{9D8B030D-6E8A-4147-A177-3AD203B41FA5}">
                      <a16:colId xmlns:a16="http://schemas.microsoft.com/office/drawing/2014/main" val="1701461682"/>
                    </a:ext>
                  </a:extLst>
                </a:gridCol>
                <a:gridCol w="1067828">
                  <a:extLst>
                    <a:ext uri="{9D8B030D-6E8A-4147-A177-3AD203B41FA5}">
                      <a16:colId xmlns:a16="http://schemas.microsoft.com/office/drawing/2014/main" val="3223004450"/>
                    </a:ext>
                  </a:extLst>
                </a:gridCol>
                <a:gridCol w="1128910">
                  <a:extLst>
                    <a:ext uri="{9D8B030D-6E8A-4147-A177-3AD203B41FA5}">
                      <a16:colId xmlns:a16="http://schemas.microsoft.com/office/drawing/2014/main" val="258108034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IRC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185854"/>
                  </a:ext>
                </a:extLst>
              </a:tr>
              <a:tr h="208857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J-ALEX IRC</a:t>
                      </a:r>
                    </a:p>
                    <a:p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600" b="0" i="1" dirty="0">
                          <a:solidFill>
                            <a:schemeClr val="bg1"/>
                          </a:solidFill>
                        </a:rPr>
                        <a:t>Hida et al</a:t>
                      </a:r>
                      <a:r>
                        <a:rPr lang="en-US" sz="1600" b="0" i="1">
                          <a:solidFill>
                            <a:schemeClr val="bg1"/>
                          </a:solidFill>
                        </a:rPr>
                        <a:t>, Lancet </a:t>
                      </a:r>
                      <a:r>
                        <a:rPr lang="en-US" sz="1600" b="0" i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N=207 pts (1:1)</a:t>
                      </a:r>
                    </a:p>
                    <a:p>
                      <a:r>
                        <a:rPr lang="en-US" sz="1600" dirty="0"/>
                        <a:t>103 </a:t>
                      </a:r>
                      <a:r>
                        <a:rPr lang="en-US" sz="1600" dirty="0" err="1"/>
                        <a:t>alec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104 </a:t>
                      </a:r>
                      <a:r>
                        <a:rPr lang="en-US" sz="1600" dirty="0" err="1"/>
                        <a:t>criz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ALK+</a:t>
                      </a:r>
                    </a:p>
                    <a:p>
                      <a:r>
                        <a:rPr lang="en-US" sz="1600" dirty="0"/>
                        <a:t>Centrally confirmed by IHC </a:t>
                      </a:r>
                      <a:r>
                        <a:rPr lang="en-US" sz="1600" u="sng" dirty="0"/>
                        <a:t>and</a:t>
                      </a:r>
                      <a:r>
                        <a:rPr lang="en-US" sz="1600" dirty="0"/>
                        <a:t> FISH or RT-PCR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Prior chemo</a:t>
                      </a:r>
                      <a:r>
                        <a:rPr lang="en-US" sz="1600" baseline="0" dirty="0"/>
                        <a:t> allowed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CNS </a:t>
                      </a:r>
                      <a:r>
                        <a:rPr lang="en-US" sz="1600" dirty="0" err="1"/>
                        <a:t>mets</a:t>
                      </a:r>
                      <a:r>
                        <a:rPr lang="en-US" sz="1600" dirty="0"/>
                        <a:t>: 14% </a:t>
                      </a:r>
                      <a:r>
                        <a:rPr lang="en-US" sz="1600" dirty="0" err="1"/>
                        <a:t>alec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28% </a:t>
                      </a:r>
                      <a:r>
                        <a:rPr lang="en-US" sz="1600" dirty="0" err="1"/>
                        <a:t>criz</a:t>
                      </a: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CNS Rx:</a:t>
                      </a:r>
                    </a:p>
                    <a:p>
                      <a:r>
                        <a:rPr lang="en-US" sz="1600" dirty="0"/>
                        <a:t>43% Rx </a:t>
                      </a:r>
                      <a:r>
                        <a:rPr lang="en-US" sz="1600" dirty="0" err="1"/>
                        <a:t>alec</a:t>
                      </a:r>
                      <a:r>
                        <a:rPr lang="en-US" sz="1600" dirty="0"/>
                        <a:t>, 55% Rx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criz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(No details)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 follow up </a:t>
                      </a:r>
                    </a:p>
                    <a:p>
                      <a:r>
                        <a:rPr lang="en-US" sz="1600" dirty="0"/>
                        <a:t>12 m </a:t>
                      </a:r>
                      <a:r>
                        <a:rPr lang="en-US" sz="1600" dirty="0" err="1"/>
                        <a:t>alec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12.2 m </a:t>
                      </a:r>
                      <a:r>
                        <a:rPr lang="en-US" sz="1600" dirty="0" err="1"/>
                        <a:t>criz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PFS </a:t>
                      </a:r>
                      <a:r>
                        <a:rPr lang="en-US" sz="1600"/>
                        <a:t>HR 0.34 </a:t>
                      </a:r>
                      <a:r>
                        <a:rPr lang="en-US" sz="1600" dirty="0"/>
                        <a:t>(0.17-71), p&lt;0.0001</a:t>
                      </a:r>
                    </a:p>
                    <a:p>
                      <a:r>
                        <a:rPr lang="en-US" sz="1600" dirty="0"/>
                        <a:t>Median NR and 10.2 </a:t>
                      </a:r>
                      <a:r>
                        <a:rPr lang="en-US" sz="1600" dirty="0" err="1"/>
                        <a:t>mo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322784"/>
                  </a:ext>
                </a:extLst>
              </a:tr>
              <a:tr h="2088573">
                <a:tc>
                  <a:txBody>
                    <a:bodyPr/>
                    <a:lstStyle/>
                    <a:p>
                      <a:r>
                        <a:rPr lang="en-US" sz="1600" dirty="0"/>
                        <a:t>ALEX IRC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i="1" dirty="0"/>
                        <a:t>Peters et al,</a:t>
                      </a:r>
                    </a:p>
                    <a:p>
                      <a:r>
                        <a:rPr lang="en-US" sz="1600" i="1" dirty="0"/>
                        <a:t>NEJM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N=152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alec</a:t>
                      </a:r>
                      <a:r>
                        <a:rPr lang="en-US" sz="1600" baseline="0" dirty="0"/>
                        <a:t>,</a:t>
                      </a:r>
                    </a:p>
                    <a:p>
                      <a:r>
                        <a:rPr lang="en-US" sz="1600" baseline="0" dirty="0"/>
                        <a:t>151 </a:t>
                      </a:r>
                      <a:r>
                        <a:rPr lang="en-US" sz="1600" baseline="0" dirty="0" err="1"/>
                        <a:t>criz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ALK+</a:t>
                      </a:r>
                    </a:p>
                    <a:p>
                      <a:r>
                        <a:rPr lang="en-US" sz="1600" dirty="0"/>
                        <a:t>Centrally confirmed by IHC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</a:t>
                      </a:r>
                      <a:r>
                        <a:rPr lang="en-US" sz="1600" baseline="0" dirty="0"/>
                        <a:t> prior chemo allowed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CNS </a:t>
                      </a:r>
                      <a:r>
                        <a:rPr lang="en-US" sz="1600" dirty="0" err="1"/>
                        <a:t>mets</a:t>
                      </a:r>
                      <a:r>
                        <a:rPr lang="en-US" sz="1600" dirty="0"/>
                        <a:t>: 42% </a:t>
                      </a:r>
                      <a:r>
                        <a:rPr lang="en-US" sz="1600" dirty="0" err="1"/>
                        <a:t>alec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38% </a:t>
                      </a:r>
                      <a:r>
                        <a:rPr lang="en-US" sz="1600" dirty="0" err="1"/>
                        <a:t>criz</a:t>
                      </a: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CNS Rx:</a:t>
                      </a:r>
                    </a:p>
                    <a:p>
                      <a:r>
                        <a:rPr lang="en-US" sz="1600" dirty="0"/>
                        <a:t>31% Rx </a:t>
                      </a:r>
                      <a:r>
                        <a:rPr lang="en-US" sz="1600" dirty="0" err="1"/>
                        <a:t>alec</a:t>
                      </a:r>
                      <a:r>
                        <a:rPr lang="en-US" sz="1600" dirty="0"/>
                        <a:t>, 40% Rx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criz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(WBRT/SRS balanced)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 follow up </a:t>
                      </a:r>
                    </a:p>
                    <a:p>
                      <a:r>
                        <a:rPr lang="en-US" sz="1600" dirty="0"/>
                        <a:t>18.6 m </a:t>
                      </a:r>
                      <a:r>
                        <a:rPr lang="en-US" sz="1600" dirty="0" err="1"/>
                        <a:t>alec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17.6 m </a:t>
                      </a:r>
                      <a:r>
                        <a:rPr lang="en-US" sz="1600" dirty="0" err="1"/>
                        <a:t>criz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PFS HR 0.50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(0.36-7), p&lt;0.0001</a:t>
                      </a:r>
                    </a:p>
                    <a:p>
                      <a:r>
                        <a:rPr lang="en-US" sz="1600" dirty="0"/>
                        <a:t>Median 25.7 and 10.4 </a:t>
                      </a:r>
                      <a:r>
                        <a:rPr lang="en-US" sz="1600" dirty="0" err="1"/>
                        <a:t>mo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787436"/>
                  </a:ext>
                </a:extLst>
              </a:tr>
              <a:tr h="2337955">
                <a:tc>
                  <a:txBody>
                    <a:bodyPr/>
                    <a:lstStyle/>
                    <a:p>
                      <a:r>
                        <a:rPr lang="en-US" sz="1600" dirty="0"/>
                        <a:t>ALTA-1L IRC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i="1" dirty="0"/>
                        <a:t>Camidge et al,</a:t>
                      </a:r>
                      <a:r>
                        <a:rPr lang="en-US" sz="1600" i="1" baseline="0" dirty="0"/>
                        <a:t> NEJM 18;</a:t>
                      </a:r>
                    </a:p>
                    <a:p>
                      <a:r>
                        <a:rPr lang="en-US" sz="1600" i="1" baseline="0" dirty="0"/>
                        <a:t>Popat et al, ESMO 18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N=137</a:t>
                      </a:r>
                      <a:r>
                        <a:rPr lang="en-US" sz="1600" baseline="0" dirty="0"/>
                        <a:t> brig,</a:t>
                      </a:r>
                    </a:p>
                    <a:p>
                      <a:r>
                        <a:rPr lang="en-US" sz="1600" baseline="0" dirty="0"/>
                        <a:t>138 </a:t>
                      </a:r>
                      <a:r>
                        <a:rPr lang="en-US" sz="1600" baseline="0" dirty="0" err="1"/>
                        <a:t>criz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Local ALK</a:t>
                      </a:r>
                    </a:p>
                    <a:p>
                      <a:r>
                        <a:rPr lang="en-US" sz="1600" dirty="0"/>
                        <a:t>Testing allowed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Prior chemo</a:t>
                      </a:r>
                      <a:r>
                        <a:rPr lang="en-US" sz="1600" baseline="0" dirty="0"/>
                        <a:t> allowed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CNS </a:t>
                      </a:r>
                      <a:r>
                        <a:rPr lang="en-US" sz="1600" dirty="0" err="1"/>
                        <a:t>mets</a:t>
                      </a:r>
                      <a:r>
                        <a:rPr lang="en-US" sz="1600" dirty="0"/>
                        <a:t>: 29% brig</a:t>
                      </a:r>
                    </a:p>
                    <a:p>
                      <a:r>
                        <a:rPr lang="en-US" sz="1600" dirty="0"/>
                        <a:t>30% </a:t>
                      </a:r>
                      <a:r>
                        <a:rPr lang="en-US" sz="1600" dirty="0" err="1"/>
                        <a:t>criz</a:t>
                      </a:r>
                      <a:r>
                        <a:rPr lang="en-US" sz="1600" dirty="0"/>
                        <a:t> 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CNS Rx:</a:t>
                      </a:r>
                    </a:p>
                    <a:p>
                      <a:r>
                        <a:rPr lang="en-US" sz="1600" dirty="0"/>
                        <a:t>45% Rx brig, 46% Rx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criz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(</a:t>
                      </a:r>
                      <a:r>
                        <a:rPr lang="en-US" sz="1600" i="1" baseline="0" dirty="0"/>
                        <a:t>WBRT/SRS balanced -</a:t>
                      </a:r>
                      <a:r>
                        <a:rPr lang="en-US" sz="1600" i="1" baseline="0" dirty="0" err="1"/>
                        <a:t>esmo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Median follow up </a:t>
                      </a:r>
                    </a:p>
                    <a:p>
                      <a:r>
                        <a:rPr lang="en-US" sz="1600" dirty="0"/>
                        <a:t>11 m brig</a:t>
                      </a:r>
                    </a:p>
                    <a:p>
                      <a:r>
                        <a:rPr lang="en-US" sz="1600" dirty="0"/>
                        <a:t>9.3 m </a:t>
                      </a:r>
                      <a:r>
                        <a:rPr lang="en-US" sz="1600" dirty="0" err="1"/>
                        <a:t>criz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PFS HR 0.49 (0.33-74), p=0.0007</a:t>
                      </a:r>
                    </a:p>
                    <a:p>
                      <a:r>
                        <a:rPr lang="en-US" sz="1600" dirty="0"/>
                        <a:t>Median NR and 9.8 </a:t>
                      </a:r>
                      <a:r>
                        <a:rPr lang="en-US" sz="1600" dirty="0" err="1"/>
                        <a:t>mo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302931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3D0C77B-10A7-4C3C-B9D7-D59B12B2D135}"/>
              </a:ext>
            </a:extLst>
          </p:cNvPr>
          <p:cNvGrpSpPr>
            <a:grpSpLocks/>
          </p:cNvGrpSpPr>
          <p:nvPr/>
        </p:nvGrpSpPr>
        <p:grpSpPr bwMode="auto">
          <a:xfrm>
            <a:off x="7818118" y="1863634"/>
            <a:ext cx="1066800" cy="4511675"/>
            <a:chOff x="7848598" y="1981200"/>
            <a:chExt cx="1066803" cy="451167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35DF967-C479-4273-9C67-73DCF06411B7}"/>
                </a:ext>
              </a:extLst>
            </p:cNvPr>
            <p:cNvSpPr/>
            <p:nvPr/>
          </p:nvSpPr>
          <p:spPr>
            <a:xfrm>
              <a:off x="7848598" y="1981200"/>
              <a:ext cx="1066803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B66A6FD-1A13-4B41-8CEF-BBE563017C9F}"/>
                </a:ext>
              </a:extLst>
            </p:cNvPr>
            <p:cNvSpPr/>
            <p:nvPr/>
          </p:nvSpPr>
          <p:spPr>
            <a:xfrm>
              <a:off x="7848598" y="4046538"/>
              <a:ext cx="1066803" cy="36562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3EDEB5A-190A-4BA1-BC41-4077C130DE22}"/>
                </a:ext>
              </a:extLst>
            </p:cNvPr>
            <p:cNvSpPr/>
            <p:nvPr/>
          </p:nvSpPr>
          <p:spPr>
            <a:xfrm>
              <a:off x="7848598" y="6111874"/>
              <a:ext cx="1066803" cy="381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95F4E3-FBE9-4F56-9A4E-02A830CBCBE0}"/>
              </a:ext>
            </a:extLst>
          </p:cNvPr>
          <p:cNvGrpSpPr>
            <a:grpSpLocks/>
          </p:cNvGrpSpPr>
          <p:nvPr/>
        </p:nvGrpSpPr>
        <p:grpSpPr bwMode="auto">
          <a:xfrm>
            <a:off x="7818118" y="646612"/>
            <a:ext cx="1066800" cy="4355851"/>
            <a:chOff x="7848598" y="1981200"/>
            <a:chExt cx="1066803" cy="4355850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928B26BC-37C2-4215-86AA-D0273FCDA534}"/>
                </a:ext>
              </a:extLst>
            </p:cNvPr>
            <p:cNvSpPr/>
            <p:nvPr/>
          </p:nvSpPr>
          <p:spPr>
            <a:xfrm>
              <a:off x="7848598" y="1981200"/>
              <a:ext cx="1066803" cy="2251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81AB2EB4-B921-4C0A-A34A-3B13DB9363F4}"/>
                </a:ext>
              </a:extLst>
            </p:cNvPr>
            <p:cNvSpPr/>
            <p:nvPr/>
          </p:nvSpPr>
          <p:spPr>
            <a:xfrm>
              <a:off x="7848598" y="4046538"/>
              <a:ext cx="1066803" cy="2251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BB87631C-804D-42D0-B3F4-BFAF0B48953D}"/>
                </a:ext>
              </a:extLst>
            </p:cNvPr>
            <p:cNvSpPr/>
            <p:nvPr/>
          </p:nvSpPr>
          <p:spPr>
            <a:xfrm>
              <a:off x="7848598" y="6111874"/>
              <a:ext cx="1066803" cy="2251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123BBC-EFFE-4979-8E39-F63CC7182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30902"/>
              </p:ext>
            </p:extLst>
          </p:nvPr>
        </p:nvGraphicFramePr>
        <p:xfrm>
          <a:off x="10142798" y="0"/>
          <a:ext cx="1996953" cy="592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043">
                  <a:extLst>
                    <a:ext uri="{9D8B030D-6E8A-4147-A177-3AD203B41FA5}">
                      <a16:colId xmlns:a16="http://schemas.microsoft.com/office/drawing/2014/main" val="1095700268"/>
                    </a:ext>
                  </a:extLst>
                </a:gridCol>
                <a:gridCol w="1128910">
                  <a:extLst>
                    <a:ext uri="{9D8B030D-6E8A-4147-A177-3AD203B41FA5}">
                      <a16:colId xmlns:a16="http://schemas.microsoft.com/office/drawing/2014/main" val="335061615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ASCO ‘19 Ab9092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18552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JALEX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IRC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5068734"/>
                  </a:ext>
                </a:extLst>
              </a:tr>
              <a:tr h="2088573">
                <a:tc>
                  <a:txBody>
                    <a:bodyPr/>
                    <a:lstStyle/>
                    <a:p>
                      <a:r>
                        <a:rPr lang="en-US" sz="1600" dirty="0"/>
                        <a:t>Median follow up </a:t>
                      </a:r>
                    </a:p>
                    <a:p>
                      <a:r>
                        <a:rPr lang="en-US" sz="1600" dirty="0"/>
                        <a:t>42.2 m </a:t>
                      </a:r>
                      <a:r>
                        <a:rPr lang="en-US" sz="1600" dirty="0" err="1"/>
                        <a:t>alec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42.4 m </a:t>
                      </a:r>
                      <a:r>
                        <a:rPr lang="en-US" sz="1600" dirty="0" err="1"/>
                        <a:t>criz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PFS HR 0.37 (0.26-52), Median 34.1 and 10.2 </a:t>
                      </a:r>
                      <a:r>
                        <a:rPr lang="en-US" sz="1600" dirty="0" err="1"/>
                        <a:t>mo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10083"/>
                  </a:ext>
                </a:extLst>
              </a:tr>
              <a:tr h="795054">
                <a:tc gridSpan="2">
                  <a:txBody>
                    <a:bodyPr/>
                    <a:lstStyle/>
                    <a:p>
                      <a:r>
                        <a:rPr lang="en-US" sz="1600" b="1" dirty="0"/>
                        <a:t>Inv assessed updated ALEX</a:t>
                      </a:r>
                    </a:p>
                    <a:p>
                      <a:r>
                        <a:rPr lang="en-US" sz="1600" i="1" dirty="0"/>
                        <a:t>Camidge et al, JTO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319899"/>
                  </a:ext>
                </a:extLst>
              </a:tr>
              <a:tr h="2088573">
                <a:tc>
                  <a:txBody>
                    <a:bodyPr/>
                    <a:lstStyle/>
                    <a:p>
                      <a:r>
                        <a:rPr lang="en-US" sz="1600" dirty="0"/>
                        <a:t>Median follow up </a:t>
                      </a:r>
                    </a:p>
                    <a:p>
                      <a:r>
                        <a:rPr lang="en-US" sz="1600" dirty="0"/>
                        <a:t>27.8 m </a:t>
                      </a:r>
                      <a:r>
                        <a:rPr lang="en-US" sz="1600" dirty="0" err="1"/>
                        <a:t>alec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22.8 m </a:t>
                      </a:r>
                      <a:r>
                        <a:rPr lang="en-US" sz="1600" dirty="0" err="1"/>
                        <a:t>criz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PFS HR 0.43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(0.32-0.58), </a:t>
                      </a:r>
                    </a:p>
                    <a:p>
                      <a:r>
                        <a:rPr lang="en-US" sz="1600" dirty="0"/>
                        <a:t>Median 34.8 and 10.9 </a:t>
                      </a:r>
                      <a:r>
                        <a:rPr lang="en-US" sz="1600" dirty="0" err="1"/>
                        <a:t>mo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375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460E8D-B77D-43CA-B41A-39770DB72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14725"/>
              </p:ext>
            </p:extLst>
          </p:nvPr>
        </p:nvGraphicFramePr>
        <p:xfrm>
          <a:off x="8917549" y="1"/>
          <a:ext cx="119262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1">
                  <a:extLst>
                    <a:ext uri="{9D8B030D-6E8A-4147-A177-3AD203B41FA5}">
                      <a16:colId xmlns:a16="http://schemas.microsoft.com/office/drawing/2014/main" val="2516758678"/>
                    </a:ext>
                  </a:extLst>
                </a:gridCol>
              </a:tblGrid>
              <a:tr h="34512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Inv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328400"/>
                  </a:ext>
                </a:extLst>
              </a:tr>
              <a:tr h="1948689">
                <a:tc>
                  <a:txBody>
                    <a:bodyPr/>
                    <a:lstStyle/>
                    <a:p>
                      <a:r>
                        <a:rPr lang="en-US" sz="1600" dirty="0"/>
                        <a:t>PFS HR 0.34 (0.21-0.54)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60916"/>
                  </a:ext>
                </a:extLst>
              </a:tr>
              <a:tr h="2181007">
                <a:tc>
                  <a:txBody>
                    <a:bodyPr/>
                    <a:lstStyle/>
                    <a:p>
                      <a:r>
                        <a:rPr lang="en-US" sz="1600" dirty="0"/>
                        <a:t>PFS HR</a:t>
                      </a:r>
                    </a:p>
                    <a:p>
                      <a:r>
                        <a:rPr lang="en-US" sz="1600" dirty="0"/>
                        <a:t>0.47</a:t>
                      </a:r>
                    </a:p>
                    <a:p>
                      <a:r>
                        <a:rPr lang="en-US" sz="1600" dirty="0"/>
                        <a:t>(0.34 to 0.65); p&lt;0.001</a:t>
                      </a:r>
                    </a:p>
                    <a:p>
                      <a:r>
                        <a:rPr lang="en-US" sz="1600" dirty="0"/>
                        <a:t>Median NR and 11.1 </a:t>
                      </a:r>
                      <a:r>
                        <a:rPr lang="en-US" sz="1600" dirty="0" err="1"/>
                        <a:t>mo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515433"/>
                  </a:ext>
                </a:extLst>
              </a:tr>
              <a:tr h="2383179">
                <a:tc>
                  <a:txBody>
                    <a:bodyPr/>
                    <a:lstStyle/>
                    <a:p>
                      <a:r>
                        <a:rPr lang="en-US" sz="1600" dirty="0"/>
                        <a:t>PFS HR</a:t>
                      </a:r>
                    </a:p>
                    <a:p>
                      <a:r>
                        <a:rPr lang="en-US" sz="1600" dirty="0"/>
                        <a:t>0.45</a:t>
                      </a:r>
                    </a:p>
                    <a:p>
                      <a:r>
                        <a:rPr lang="en-US" sz="1600" dirty="0"/>
                        <a:t>(0.3 to 0.68)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407857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340790B-09F5-4CBD-9E30-F83700BB0AB8}"/>
              </a:ext>
            </a:extLst>
          </p:cNvPr>
          <p:cNvSpPr/>
          <p:nvPr/>
        </p:nvSpPr>
        <p:spPr>
          <a:xfrm>
            <a:off x="6688476" y="308225"/>
            <a:ext cx="1129639" cy="6549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4FEB9F-B8F5-403A-9B3C-64D48854C3D5}"/>
              </a:ext>
            </a:extLst>
          </p:cNvPr>
          <p:cNvGrpSpPr>
            <a:grpSpLocks/>
          </p:cNvGrpSpPr>
          <p:nvPr/>
        </p:nvGrpSpPr>
        <p:grpSpPr bwMode="auto">
          <a:xfrm>
            <a:off x="8980459" y="591534"/>
            <a:ext cx="1066800" cy="4410929"/>
            <a:chOff x="7848598" y="2081946"/>
            <a:chExt cx="1066803" cy="4410928"/>
          </a:xfrm>
        </p:grpSpPr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56C67A15-2F3B-4559-96F9-67814FEC1C37}"/>
                </a:ext>
              </a:extLst>
            </p:cNvPr>
            <p:cNvSpPr/>
            <p:nvPr/>
          </p:nvSpPr>
          <p:spPr>
            <a:xfrm>
              <a:off x="7848598" y="2081946"/>
              <a:ext cx="1066803" cy="29124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24AB00B0-2598-4A62-B223-D05991FB3105}"/>
                </a:ext>
              </a:extLst>
            </p:cNvPr>
            <p:cNvSpPr/>
            <p:nvPr/>
          </p:nvSpPr>
          <p:spPr>
            <a:xfrm>
              <a:off x="7848598" y="4046538"/>
              <a:ext cx="1066803" cy="29124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1C0F2F03-3BE6-4E2D-BA6C-E583EF432D87}"/>
                </a:ext>
              </a:extLst>
            </p:cNvPr>
            <p:cNvSpPr/>
            <p:nvPr/>
          </p:nvSpPr>
          <p:spPr>
            <a:xfrm>
              <a:off x="7848598" y="6267698"/>
              <a:ext cx="1066803" cy="22517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EE3C2FC-CFC7-4D73-B616-E60534FDBE17}"/>
              </a:ext>
            </a:extLst>
          </p:cNvPr>
          <p:cNvSpPr/>
          <p:nvPr/>
        </p:nvSpPr>
        <p:spPr>
          <a:xfrm>
            <a:off x="9421402" y="5311740"/>
            <a:ext cx="2219218" cy="154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ALTA-1L Longer follow up awaited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435C6C-64FB-4C05-943D-78B47F568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981450"/>
              </p:ext>
            </p:extLst>
          </p:nvPr>
        </p:nvGraphicFramePr>
        <p:xfrm>
          <a:off x="2557831" y="509398"/>
          <a:ext cx="8391820" cy="5408614"/>
        </p:xfrm>
        <a:graphic>
          <a:graphicData uri="http://schemas.openxmlformats.org/drawingml/2006/table">
            <a:tbl>
              <a:tblPr/>
              <a:tblGrid>
                <a:gridCol w="183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2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Medication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Substrates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Enzymes Induced by Medication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Enzymes Inhibited by Medication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Other Interactions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Alectinib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600mg BID (8 pills/day)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CYP3A4 (minor)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6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Brigatinib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90mg QD 7 days, then 180mg QD thereafter (1 pill/day)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CYP3A4 (major), CYP2C8 (minor), P-glycoprotein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None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83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Ceritinib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450mg QD with food (3 pills/day)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CYP3A4 (major), P-glycoprotein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CYP2C9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QT Prolongation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275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Crizotinib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250mg BID (2 pills/day)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CYP3A4 (major), P-glycoprotein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CYP3A4 (moderate), OCT1, OCT2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QT Prolongation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0713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Lorlatinib 100mg QD (1 pill/day)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CYP3A4 (major)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CYP2B6 &amp; CYP3A4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CYP2C9 &amp; P-glycoprotein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itchFamily="34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itchFamily="34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QT Prolongation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9C06E0-C9EE-4009-B73F-4DD206C954DD}"/>
              </a:ext>
            </a:extLst>
          </p:cNvPr>
          <p:cNvSpPr txBox="1"/>
          <p:nvPr/>
        </p:nvSpPr>
        <p:spPr>
          <a:xfrm>
            <a:off x="384175" y="6494463"/>
            <a:ext cx="116633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alectinib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 product information, 2.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brigatinib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product information, 3.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ceritinib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product information, 4.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crizotinib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product information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D4706E-C54A-43BB-AA67-472615D7F753}"/>
              </a:ext>
            </a:extLst>
          </p:cNvPr>
          <p:cNvSpPr/>
          <p:nvPr/>
        </p:nvSpPr>
        <p:spPr>
          <a:xfrm>
            <a:off x="119856" y="23874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/>
              <a:t>Potential</a:t>
            </a:r>
          </a:p>
          <a:p>
            <a:pPr>
              <a:defRPr/>
            </a:pPr>
            <a:r>
              <a:rPr lang="en-US" b="1" u="sng" dirty="0"/>
              <a:t>Differentiators</a:t>
            </a:r>
            <a:r>
              <a:rPr lang="en-US" dirty="0"/>
              <a:t>: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Efficacy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Convenience </a:t>
            </a:r>
          </a:p>
          <a:p>
            <a:pPr>
              <a:defRPr/>
            </a:pPr>
            <a:r>
              <a:rPr lang="en-US" dirty="0"/>
              <a:t>     (dosing and </a:t>
            </a:r>
          </a:p>
          <a:p>
            <a:pPr>
              <a:defRPr/>
            </a:pPr>
            <a:r>
              <a:rPr lang="en-US" dirty="0"/>
              <a:t>     Drug-drug </a:t>
            </a:r>
          </a:p>
          <a:p>
            <a:pPr>
              <a:defRPr/>
            </a:pPr>
            <a:r>
              <a:rPr lang="en-US" dirty="0"/>
              <a:t>     interaction  </a:t>
            </a:r>
          </a:p>
          <a:p>
            <a:pPr>
              <a:defRPr/>
            </a:pPr>
            <a:r>
              <a:rPr lang="en-US" dirty="0"/>
              <a:t>     potential)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Toxicity/</a:t>
            </a:r>
          </a:p>
          <a:p>
            <a:pPr>
              <a:defRPr/>
            </a:pPr>
            <a:r>
              <a:rPr lang="en-US" dirty="0"/>
              <a:t>     Tolerability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0904-6DA6-449B-AC34-2F98CD98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3" y="193474"/>
            <a:ext cx="9301223" cy="1325563"/>
          </a:xfrm>
        </p:spPr>
        <p:txBody>
          <a:bodyPr/>
          <a:lstStyle/>
          <a:p>
            <a:r>
              <a:rPr lang="en-US" dirty="0"/>
              <a:t>Toxicity/Tolerability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2529D2-48AB-4D04-8C8A-525C8DF56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626992"/>
              </p:ext>
            </p:extLst>
          </p:nvPr>
        </p:nvGraphicFramePr>
        <p:xfrm>
          <a:off x="104175" y="1771121"/>
          <a:ext cx="11956715" cy="1948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995">
                  <a:extLst>
                    <a:ext uri="{9D8B030D-6E8A-4147-A177-3AD203B41FA5}">
                      <a16:colId xmlns:a16="http://schemas.microsoft.com/office/drawing/2014/main" val="532697120"/>
                    </a:ext>
                  </a:extLst>
                </a:gridCol>
                <a:gridCol w="2279904">
                  <a:extLst>
                    <a:ext uri="{9D8B030D-6E8A-4147-A177-3AD203B41FA5}">
                      <a16:colId xmlns:a16="http://schemas.microsoft.com/office/drawing/2014/main" val="1969065758"/>
                    </a:ext>
                  </a:extLst>
                </a:gridCol>
                <a:gridCol w="2913888">
                  <a:extLst>
                    <a:ext uri="{9D8B030D-6E8A-4147-A177-3AD203B41FA5}">
                      <a16:colId xmlns:a16="http://schemas.microsoft.com/office/drawing/2014/main" val="719352631"/>
                    </a:ext>
                  </a:extLst>
                </a:gridCol>
                <a:gridCol w="2584704">
                  <a:extLst>
                    <a:ext uri="{9D8B030D-6E8A-4147-A177-3AD203B41FA5}">
                      <a16:colId xmlns:a16="http://schemas.microsoft.com/office/drawing/2014/main" val="4219663265"/>
                    </a:ext>
                  </a:extLst>
                </a:gridCol>
                <a:gridCol w="2143224">
                  <a:extLst>
                    <a:ext uri="{9D8B030D-6E8A-4147-A177-3AD203B41FA5}">
                      <a16:colId xmlns:a16="http://schemas.microsoft.com/office/drawing/2014/main" val="4005408991"/>
                    </a:ext>
                  </a:extLst>
                </a:gridCol>
              </a:tblGrid>
              <a:tr h="29401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Crizotinib</a:t>
                      </a:r>
                      <a:r>
                        <a:rPr lang="en-US" sz="1600" i="0" baseline="30000" dirty="0"/>
                        <a:t>1-3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Ceritinib</a:t>
                      </a:r>
                      <a:r>
                        <a:rPr lang="en-US" sz="1600" i="0" baseline="30000" dirty="0"/>
                        <a:t>4,5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Alectinib</a:t>
                      </a:r>
                      <a:r>
                        <a:rPr lang="en-US" sz="1600" i="0" baseline="30000" dirty="0"/>
                        <a:t>6,7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0" dirty="0"/>
                        <a:t>Brigatinib (IA1)</a:t>
                      </a:r>
                      <a:r>
                        <a:rPr lang="en-US" sz="1600" i="0" baseline="30000" dirty="0"/>
                        <a:t>8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33631"/>
                  </a:ext>
                </a:extLst>
              </a:tr>
              <a:tr h="882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Grade 3/4 AEs ≥4%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Increased ALT (15%), increased AST (8%), neutropenia (11%), hypophosphatemia (10%), lymphopenia (7%)</a:t>
                      </a:r>
                      <a:endParaRPr lang="en-US" sz="12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Increased gamma-GGT (49%), increased ALT (34%), increased AST (21%), increased alkaline phosphatase (12%), hyperglycemia (10%), increased amylase (8%), fatigue (7%)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Anemia (7%), increased AST (6%), increased ALT (6%), hyponatremia (6%)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Increased CPK (16%), increased lipase (13%), hypertension (10%), increased amylase (5%), ILD/pneumonitis (</a:t>
                      </a:r>
                      <a:r>
                        <a:rPr lang="en-US" sz="1200" strike="noStrike" dirty="0">
                          <a:solidFill>
                            <a:srgbClr val="4C4948"/>
                          </a:solidFill>
                        </a:rPr>
                        <a:t>4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162572"/>
                  </a:ext>
                </a:extLst>
              </a:tr>
              <a:tr h="240561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AE-related discontinuation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8421194"/>
                  </a:ext>
                </a:extLst>
              </a:tr>
              <a:tr h="400935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AE-related dose reductions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45% @ 5-pill dose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10% @ 3-pill dose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21818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45F4E23-6557-41F8-9591-AC2073F2DB7F}"/>
              </a:ext>
            </a:extLst>
          </p:cNvPr>
          <p:cNvSpPr/>
          <p:nvPr/>
        </p:nvSpPr>
        <p:spPr>
          <a:xfrm>
            <a:off x="202058" y="5987803"/>
            <a:ext cx="11956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b="1" dirty="0">
                <a:solidFill>
                  <a:srgbClr val="4C4948"/>
                </a:solidFill>
                <a:latin typeface="Arial"/>
              </a:rPr>
              <a:t>1. 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Solomon BJ, et al. </a:t>
            </a:r>
            <a:r>
              <a:rPr lang="en-US" sz="1000" i="1" dirty="0">
                <a:solidFill>
                  <a:srgbClr val="4C4948"/>
                </a:solidFill>
                <a:latin typeface="Arial"/>
              </a:rPr>
              <a:t>N </a:t>
            </a:r>
            <a:r>
              <a:rPr lang="en-US" sz="1000" i="1" dirty="0" err="1">
                <a:solidFill>
                  <a:srgbClr val="4C4948"/>
                </a:solidFill>
                <a:latin typeface="Arial"/>
              </a:rPr>
              <a:t>Engl</a:t>
            </a:r>
            <a:r>
              <a:rPr lang="en-US" sz="1000" i="1" dirty="0">
                <a:solidFill>
                  <a:srgbClr val="4C4948"/>
                </a:solidFill>
                <a:latin typeface="Arial"/>
              </a:rPr>
              <a:t> J Med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. 2014;371(23):2167-2177. </a:t>
            </a:r>
            <a:r>
              <a:rPr lang="en-US" sz="1000" b="1" dirty="0">
                <a:solidFill>
                  <a:srgbClr val="4C4948"/>
                </a:solidFill>
                <a:latin typeface="Arial"/>
              </a:rPr>
              <a:t>2. 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Solomon BJ, et al. </a:t>
            </a:r>
            <a:r>
              <a:rPr lang="en-US" sz="1000" i="1" dirty="0">
                <a:solidFill>
                  <a:srgbClr val="4C4948"/>
                </a:solidFill>
                <a:latin typeface="Arial"/>
              </a:rPr>
              <a:t>J Clin Oncol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. 2016;34(24):2858-2865. </a:t>
            </a:r>
            <a:r>
              <a:rPr lang="en-US" sz="1000" b="1" dirty="0">
                <a:solidFill>
                  <a:srgbClr val="4C4948"/>
                </a:solidFill>
                <a:latin typeface="Arial"/>
              </a:rPr>
              <a:t>3. 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XALKORI [package insert]. New York, NY: Pfizer Inc; 2018. </a:t>
            </a:r>
            <a:r>
              <a:rPr lang="en-US" sz="1000" b="1" dirty="0">
                <a:solidFill>
                  <a:srgbClr val="4C4948"/>
                </a:solidFill>
                <a:latin typeface="Arial"/>
              </a:rPr>
              <a:t>4. 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Soria JC, et al.</a:t>
            </a:r>
            <a:r>
              <a:rPr lang="fr-FR" sz="1000">
                <a:solidFill>
                  <a:srgbClr val="4C4948"/>
                </a:solidFill>
                <a:latin typeface="Arial"/>
              </a:rPr>
              <a:t> </a:t>
            </a:r>
            <a:r>
              <a:rPr lang="fr-FR" sz="1000" i="1">
                <a:solidFill>
                  <a:srgbClr val="4C4948"/>
                </a:solidFill>
                <a:latin typeface="Arial"/>
              </a:rPr>
              <a:t>Lancet</a:t>
            </a:r>
            <a:r>
              <a:rPr lang="fr-FR" sz="1000">
                <a:solidFill>
                  <a:srgbClr val="4C4948"/>
                </a:solidFill>
                <a:latin typeface="Arial"/>
              </a:rPr>
              <a:t>. </a:t>
            </a:r>
            <a:r>
              <a:rPr lang="fr-FR" sz="1000" dirty="0">
                <a:solidFill>
                  <a:srgbClr val="4C4948"/>
                </a:solidFill>
                <a:latin typeface="Arial"/>
              </a:rPr>
              <a:t>2017;389(10072):917-929.</a:t>
            </a:r>
            <a:r>
              <a:rPr lang="en-US" sz="1000">
                <a:solidFill>
                  <a:srgbClr val="4C4948"/>
                </a:solidFill>
                <a:latin typeface="Arial"/>
              </a:rPr>
              <a:t> </a:t>
            </a:r>
            <a:r>
              <a:rPr lang="en-US" sz="1000" b="1">
                <a:solidFill>
                  <a:srgbClr val="4C4948"/>
                </a:solidFill>
                <a:latin typeface="Arial"/>
              </a:rPr>
              <a:t>5. 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ZYKADIA [package insert]. East Hanover, NJ: Novartis Pharmaceuticals Corporation; 2017. </a:t>
            </a:r>
            <a:r>
              <a:rPr lang="en-US" sz="1000" b="1" dirty="0">
                <a:solidFill>
                  <a:srgbClr val="4C4948"/>
                </a:solidFill>
                <a:latin typeface="Arial"/>
              </a:rPr>
              <a:t>6. 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ALECENSA [package insert]. South San Francisco, CA: Genentech, Inc; 2018. </a:t>
            </a:r>
            <a:r>
              <a:rPr lang="en-US" sz="1000" b="1" dirty="0">
                <a:solidFill>
                  <a:srgbClr val="4C4948"/>
                </a:solidFill>
                <a:latin typeface="Arial"/>
              </a:rPr>
              <a:t>7. </a:t>
            </a:r>
            <a:r>
              <a:rPr lang="en-US" sz="1000" dirty="0" err="1">
                <a:solidFill>
                  <a:srgbClr val="4C4948"/>
                </a:solidFill>
                <a:latin typeface="Arial"/>
              </a:rPr>
              <a:t>Camidge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 DR, et al. Poster presented at: the 54th Annual Meeting of the American Society of Clinical Oncology; June 1-5, 2018; Chicago, IL. Poster 366. </a:t>
            </a:r>
            <a:r>
              <a:rPr lang="en-US" sz="1000" b="1" dirty="0">
                <a:solidFill>
                  <a:srgbClr val="4C4948"/>
                </a:solidFill>
                <a:latin typeface="Arial"/>
              </a:rPr>
              <a:t>8. </a:t>
            </a:r>
            <a:r>
              <a:rPr lang="en-US" sz="1000" dirty="0" err="1">
                <a:solidFill>
                  <a:srgbClr val="4C4948"/>
                </a:solidFill>
                <a:latin typeface="Arial"/>
              </a:rPr>
              <a:t>Camidge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 DR, et al. </a:t>
            </a:r>
            <a:br>
              <a:rPr lang="en-US" sz="1000" dirty="0">
                <a:solidFill>
                  <a:srgbClr val="4C4948"/>
                </a:solidFill>
                <a:latin typeface="Arial"/>
              </a:rPr>
            </a:br>
            <a:r>
              <a:rPr lang="en-US" sz="1000" i="1" dirty="0">
                <a:solidFill>
                  <a:srgbClr val="4C4948"/>
                </a:solidFill>
                <a:latin typeface="Arial"/>
              </a:rPr>
              <a:t>N </a:t>
            </a:r>
            <a:r>
              <a:rPr lang="en-US" sz="1000" i="1" dirty="0" err="1">
                <a:solidFill>
                  <a:srgbClr val="4C4948"/>
                </a:solidFill>
                <a:latin typeface="Arial"/>
              </a:rPr>
              <a:t>Engl</a:t>
            </a:r>
            <a:r>
              <a:rPr lang="en-US" sz="1000" i="1" dirty="0">
                <a:solidFill>
                  <a:srgbClr val="4C4948"/>
                </a:solidFill>
                <a:latin typeface="Arial"/>
              </a:rPr>
              <a:t> J Med</a:t>
            </a:r>
            <a:r>
              <a:rPr lang="en-US" sz="1000" dirty="0">
                <a:solidFill>
                  <a:srgbClr val="4C4948"/>
                </a:solidFill>
                <a:latin typeface="Arial"/>
              </a:rPr>
              <a:t>. 2018;379(21):2027-2039.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FAEEA3-6DDA-46FE-B743-046064549EEA}"/>
              </a:ext>
            </a:extLst>
          </p:cNvPr>
          <p:cNvSpPr/>
          <p:nvPr/>
        </p:nvSpPr>
        <p:spPr>
          <a:xfrm>
            <a:off x="7470746" y="3215811"/>
            <a:ext cx="4366517" cy="5041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C80AB-403E-4BD3-85CB-35A69A63C4F9}"/>
              </a:ext>
            </a:extLst>
          </p:cNvPr>
          <p:cNvCxnSpPr/>
          <p:nvPr/>
        </p:nvCxnSpPr>
        <p:spPr>
          <a:xfrm flipH="1">
            <a:off x="7635132" y="3719979"/>
            <a:ext cx="349322" cy="615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042A94-EBB2-4CDA-9E89-7E01EEE709F4}"/>
              </a:ext>
            </a:extLst>
          </p:cNvPr>
          <p:cNvSpPr txBox="1"/>
          <p:nvPr/>
        </p:nvSpPr>
        <p:spPr>
          <a:xfrm>
            <a:off x="3092522" y="4224147"/>
            <a:ext cx="80007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Trial protocol mandated dose reductions</a:t>
            </a:r>
          </a:p>
          <a:p>
            <a:r>
              <a:rPr lang="en-US" dirty="0"/>
              <a:t>For example, in ALTA-1L: For </a:t>
            </a:r>
            <a:r>
              <a:rPr lang="en-US" dirty="0" err="1"/>
              <a:t>brigatinib</a:t>
            </a:r>
            <a:r>
              <a:rPr lang="en-US" dirty="0"/>
              <a:t>, reduction rate 29% but 63% of these are lab</a:t>
            </a:r>
          </a:p>
          <a:p>
            <a:r>
              <a:rPr lang="en-US" dirty="0"/>
              <a:t>values: increased CPK (10.3%), increased lipase (5.1%); increased amylase (2.9%) </a:t>
            </a:r>
          </a:p>
          <a:p>
            <a:r>
              <a:rPr lang="en-US" dirty="0"/>
              <a:t>Dose reduction rate of these drugs in real world??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3FBB52-DA5E-4CCF-AAA5-3580B87A3B16}"/>
              </a:ext>
            </a:extLst>
          </p:cNvPr>
          <p:cNvSpPr/>
          <p:nvPr/>
        </p:nvSpPr>
        <p:spPr>
          <a:xfrm>
            <a:off x="1284270" y="5475307"/>
            <a:ext cx="9709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Symptomatic events causing dose reduction brig ALTA-1L : pneumonitis, pruritic rash (1.5% each)</a:t>
            </a:r>
          </a:p>
        </p:txBody>
      </p:sp>
    </p:spTree>
    <p:extLst>
      <p:ext uri="{BB962C8B-B14F-4D97-AF65-F5344CB8AC3E}">
        <p14:creationId xmlns:p14="http://schemas.microsoft.com/office/powerpoint/2010/main" val="409931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E7C6-F5E3-4188-954A-19D677C5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Early Onset Pulmonary Events (TEOPEs)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EB3B4-423A-422F-BF6D-A6DA47CFA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dosing regimen 90mg 7 days then 180mg thereafter minimizes risk</a:t>
            </a:r>
          </a:p>
          <a:p>
            <a:r>
              <a:rPr lang="en-US" dirty="0"/>
              <a:t>Onset in first week, usually first day, dyspnea, hypoxia (not subtle)</a:t>
            </a:r>
          </a:p>
          <a:p>
            <a:r>
              <a:rPr lang="en-US" dirty="0"/>
              <a:t>With this regimen, hypoxic events occur in 3% of trial cases</a:t>
            </a:r>
          </a:p>
          <a:p>
            <a:endParaRPr lang="en-US" dirty="0"/>
          </a:p>
          <a:p>
            <a:r>
              <a:rPr lang="en-US" dirty="0"/>
              <a:t>Can </a:t>
            </a:r>
            <a:r>
              <a:rPr lang="en-US" u="sng" dirty="0"/>
              <a:t>tolerize</a:t>
            </a:r>
            <a:r>
              <a:rPr lang="en-US" dirty="0"/>
              <a:t> completely if continue dosing with supportive care (</a:t>
            </a:r>
            <a:r>
              <a:rPr lang="en-US" dirty="0" err="1"/>
              <a:t>eg</a:t>
            </a:r>
            <a:r>
              <a:rPr lang="en-US" dirty="0"/>
              <a:t> O2) usually by Day 5</a:t>
            </a:r>
          </a:p>
          <a:p>
            <a:r>
              <a:rPr lang="en-US" dirty="0"/>
              <a:t>NOT classical pneumonitis ?vascular spasm = short term drop in DLCO</a:t>
            </a:r>
          </a:p>
          <a:p>
            <a:endParaRPr lang="en-US" dirty="0"/>
          </a:p>
          <a:p>
            <a:r>
              <a:rPr lang="en-US" dirty="0"/>
              <a:t>If have to hold, or if poor baseline resp function consider 30mg for 4 days, 60mg for 3 days, 90mg for 3 days, then 180mg</a:t>
            </a:r>
          </a:p>
          <a:p>
            <a:r>
              <a:rPr lang="en-US" dirty="0"/>
              <a:t>‘Sneak up’ on this event if proven or suspected susceptibility (</a:t>
            </a:r>
            <a:r>
              <a:rPr lang="en-US" dirty="0" err="1"/>
              <a:t>ie</a:t>
            </a:r>
            <a:r>
              <a:rPr lang="en-US" dirty="0"/>
              <a:t> poor baseline resp function, recent PE, pneumonia,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4B8A8-6DF6-48AB-ADA5-A0199E722EDB}"/>
              </a:ext>
            </a:extLst>
          </p:cNvPr>
          <p:cNvSpPr txBox="1"/>
          <p:nvPr/>
        </p:nvSpPr>
        <p:spPr>
          <a:xfrm>
            <a:off x="7911101" y="6176963"/>
            <a:ext cx="252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Camidge</a:t>
            </a:r>
            <a:r>
              <a:rPr lang="en-US" dirty="0"/>
              <a:t> et al, TLO 2019</a:t>
            </a:r>
          </a:p>
        </p:txBody>
      </p:sp>
    </p:spTree>
    <p:extLst>
      <p:ext uri="{BB962C8B-B14F-4D97-AF65-F5344CB8AC3E}">
        <p14:creationId xmlns:p14="http://schemas.microsoft.com/office/powerpoint/2010/main" val="26266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3">
            <a:extLst>
              <a:ext uri="{FF2B5EF4-FFF2-40B4-BE49-F238E27FC236}">
                <a16:creationId xmlns:a16="http://schemas.microsoft.com/office/drawing/2014/main" id="{65F5C0D6-20DE-4DF6-A5C4-286A11AC3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1" t="25555" r="31190" b="31570"/>
          <a:stretch>
            <a:fillRect/>
          </a:stretch>
        </p:blipFill>
        <p:spPr bwMode="auto">
          <a:xfrm>
            <a:off x="3372098" y="1097476"/>
            <a:ext cx="83026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26BE0A0-D918-450C-8C59-59B32AE36B77}"/>
              </a:ext>
            </a:extLst>
          </p:cNvPr>
          <p:cNvSpPr/>
          <p:nvPr/>
        </p:nvSpPr>
        <p:spPr>
          <a:xfrm>
            <a:off x="6535986" y="3453327"/>
            <a:ext cx="4440237" cy="315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9C1CAED-1F9C-452A-92B3-DC58DEED6F18}"/>
              </a:ext>
            </a:extLst>
          </p:cNvPr>
          <p:cNvSpPr/>
          <p:nvPr/>
        </p:nvSpPr>
        <p:spPr>
          <a:xfrm>
            <a:off x="6535986" y="5367852"/>
            <a:ext cx="4440237" cy="315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1991649-EEA9-4AE4-A153-C6CC7BF2039D}"/>
              </a:ext>
            </a:extLst>
          </p:cNvPr>
          <p:cNvSpPr/>
          <p:nvPr/>
        </p:nvSpPr>
        <p:spPr>
          <a:xfrm>
            <a:off x="6826497" y="3839090"/>
            <a:ext cx="241300" cy="1379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E72FDF78-47A5-4999-BDE0-030AEE8E5961}"/>
              </a:ext>
            </a:extLst>
          </p:cNvPr>
          <p:cNvSpPr/>
          <p:nvPr/>
        </p:nvSpPr>
        <p:spPr>
          <a:xfrm>
            <a:off x="7721848" y="3839090"/>
            <a:ext cx="239713" cy="1379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58E5BB7-354F-4414-8219-2EDCCB2CD2C7}"/>
              </a:ext>
            </a:extLst>
          </p:cNvPr>
          <p:cNvSpPr/>
          <p:nvPr/>
        </p:nvSpPr>
        <p:spPr>
          <a:xfrm>
            <a:off x="9422060" y="3839090"/>
            <a:ext cx="239712" cy="1379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72C3A010-8A82-43C8-AD0C-A602801BC864}"/>
              </a:ext>
            </a:extLst>
          </p:cNvPr>
          <p:cNvSpPr/>
          <p:nvPr/>
        </p:nvSpPr>
        <p:spPr>
          <a:xfrm>
            <a:off x="8515598" y="3839090"/>
            <a:ext cx="239713" cy="1379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BBDFB9F3-13FC-4FEC-AAFC-994E776F02F3}"/>
              </a:ext>
            </a:extLst>
          </p:cNvPr>
          <p:cNvSpPr/>
          <p:nvPr/>
        </p:nvSpPr>
        <p:spPr>
          <a:xfrm>
            <a:off x="10326935" y="3824801"/>
            <a:ext cx="241300" cy="1379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649EFD-E21B-46FB-84F5-5570EB5314CA}"/>
              </a:ext>
            </a:extLst>
          </p:cNvPr>
          <p:cNvSpPr/>
          <p:nvPr/>
        </p:nvSpPr>
        <p:spPr>
          <a:xfrm>
            <a:off x="6234361" y="3948627"/>
            <a:ext cx="941387" cy="58102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CNS vs </a:t>
            </a:r>
            <a:r>
              <a:rPr lang="en-US" sz="1200" b="1" dirty="0" err="1">
                <a:solidFill>
                  <a:prstClr val="black"/>
                </a:solidFill>
              </a:rPr>
              <a:t>eCNS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88 vs 63%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EC7301-E01F-44C7-9626-603A6A366B64}"/>
              </a:ext>
            </a:extLst>
          </p:cNvPr>
          <p:cNvSpPr/>
          <p:nvPr/>
        </p:nvSpPr>
        <p:spPr>
          <a:xfrm>
            <a:off x="7213848" y="3945452"/>
            <a:ext cx="942975" cy="58102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CNS vs </a:t>
            </a:r>
            <a:r>
              <a:rPr lang="en-US" sz="1200" b="1" dirty="0" err="1">
                <a:solidFill>
                  <a:prstClr val="black"/>
                </a:solidFill>
              </a:rPr>
              <a:t>eCNS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87 vs 47%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A907E3-E928-41EA-A3C5-B686F0E56DC3}"/>
              </a:ext>
            </a:extLst>
          </p:cNvPr>
          <p:cNvSpPr/>
          <p:nvPr/>
        </p:nvSpPr>
        <p:spPr>
          <a:xfrm>
            <a:off x="8202861" y="3937515"/>
            <a:ext cx="942975" cy="58102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CNS vs </a:t>
            </a:r>
            <a:r>
              <a:rPr lang="en-US" sz="1200" b="1" dirty="0" err="1">
                <a:solidFill>
                  <a:prstClr val="black"/>
                </a:solidFill>
              </a:rPr>
              <a:t>eCNS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56 vs 26%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B6742D-64E4-46D9-9BAC-72DD9EABEF3E}"/>
              </a:ext>
            </a:extLst>
          </p:cNvPr>
          <p:cNvSpPr/>
          <p:nvPr/>
        </p:nvSpPr>
        <p:spPr>
          <a:xfrm>
            <a:off x="9199811" y="3950215"/>
            <a:ext cx="941387" cy="58102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CNS vs </a:t>
            </a:r>
            <a:r>
              <a:rPr lang="en-US" sz="1200" b="1" dirty="0" err="1">
                <a:solidFill>
                  <a:prstClr val="black"/>
                </a:solidFill>
              </a:rPr>
              <a:t>eCNS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64 vs 37%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A10B0D-F18F-40D7-90C6-32F058DAF95E}"/>
              </a:ext>
            </a:extLst>
          </p:cNvPr>
          <p:cNvSpPr/>
          <p:nvPr/>
        </p:nvSpPr>
        <p:spPr>
          <a:xfrm>
            <a:off x="10195172" y="3948627"/>
            <a:ext cx="941388" cy="58102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CNS vs </a:t>
            </a:r>
            <a:r>
              <a:rPr lang="en-US" sz="1200" b="1" dirty="0" err="1">
                <a:solidFill>
                  <a:prstClr val="black"/>
                </a:solidFill>
              </a:rPr>
              <a:t>eCNS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 defTabSz="685800">
              <a:defRPr/>
            </a:pPr>
            <a:r>
              <a:rPr lang="en-US" sz="1200" b="1" dirty="0">
                <a:solidFill>
                  <a:prstClr val="black"/>
                </a:solidFill>
              </a:rPr>
              <a:t>42 vs 36%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F2BC3-7DFB-4AB6-B936-7AA97BC5572C}"/>
              </a:ext>
            </a:extLst>
          </p:cNvPr>
          <p:cNvSpPr txBox="1"/>
          <p:nvPr/>
        </p:nvSpPr>
        <p:spPr>
          <a:xfrm>
            <a:off x="1111711" y="149407"/>
            <a:ext cx="2773388" cy="7309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  <a:p>
            <a:pPr defTabSz="685800"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Lorlatinib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 phase II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47F351-0D41-4F30-8347-ED3FC56AFD8E}"/>
              </a:ext>
            </a:extLst>
          </p:cNvPr>
          <p:cNvSpPr/>
          <p:nvPr/>
        </p:nvSpPr>
        <p:spPr>
          <a:xfrm>
            <a:off x="270631" y="1084454"/>
            <a:ext cx="3284198" cy="5509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FDA label is only post </a:t>
            </a:r>
            <a:br>
              <a:rPr lang="en-US" sz="1600" dirty="0"/>
            </a:br>
            <a:r>
              <a:rPr lang="en-US" sz="1600" dirty="0"/>
              <a:t>a next generation inhibitor and quotes a 48% response    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Yet this rate is based on 215 pretreated patients and   includes data from 64 who only had prior </a:t>
            </a:r>
            <a:r>
              <a:rPr lang="en-US" sz="1600" dirty="0" err="1"/>
              <a:t>crizotinib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is the chance of a </a:t>
            </a:r>
            <a:r>
              <a:rPr lang="en-US" sz="1600" dirty="0" err="1"/>
              <a:t>lorlatinib</a:t>
            </a:r>
            <a:r>
              <a:rPr lang="en-US" sz="1600" dirty="0"/>
              <a:t> response in MY patient post a next-generation TKI? Calculate as 37-38%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BUT IT DEPENDS!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CNS=42-64%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eCNS</a:t>
            </a:r>
            <a:r>
              <a:rPr lang="en-US" sz="1600" dirty="0"/>
              <a:t>=26-37%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Median PFS post next gen TKI:</a:t>
            </a:r>
            <a:br>
              <a:rPr lang="en-US" sz="1600" dirty="0"/>
            </a:br>
            <a:r>
              <a:rPr lang="en-US" sz="1600" dirty="0"/>
              <a:t>5.5 (1</a:t>
            </a:r>
            <a:r>
              <a:rPr lang="en-US" sz="1600" baseline="30000" dirty="0"/>
              <a:t>st</a:t>
            </a:r>
            <a:r>
              <a:rPr lang="en-US" sz="1600" dirty="0"/>
              <a:t> line next gen, cohort  3B) -  6.9 months (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1600" dirty="0"/>
              <a:t>2 lines, cohort 4-5)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0F99D-9FDB-4A0C-92B3-3E03E3D8335C}"/>
              </a:ext>
            </a:extLst>
          </p:cNvPr>
          <p:cNvSpPr txBox="1"/>
          <p:nvPr/>
        </p:nvSpPr>
        <p:spPr>
          <a:xfrm>
            <a:off x="6096000" y="118585"/>
            <a:ext cx="597862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80% hypercholesterolemia/</a:t>
            </a:r>
            <a:r>
              <a:rPr lang="en-US" dirty="0" err="1"/>
              <a:t>triglyceridemia</a:t>
            </a:r>
            <a:r>
              <a:rPr lang="en-US" dirty="0"/>
              <a:t> needing </a:t>
            </a:r>
            <a:r>
              <a:rPr lang="en-US" dirty="0" err="1"/>
              <a:t>rx</a:t>
            </a:r>
            <a:endParaRPr lang="en-US" dirty="0"/>
          </a:p>
          <a:p>
            <a:r>
              <a:rPr lang="en-US" dirty="0"/>
              <a:t>54% any grade higher cognitive function change</a:t>
            </a:r>
          </a:p>
          <a:p>
            <a:r>
              <a:rPr lang="en-US" dirty="0"/>
              <a:t>Grade 1-2 edema (41%), neuropathy (28%), weight gain (16%)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618179-ADC2-3141-B407-834FBF4DA6C1}"/>
              </a:ext>
            </a:extLst>
          </p:cNvPr>
          <p:cNvSpPr txBox="1"/>
          <p:nvPr/>
        </p:nvSpPr>
        <p:spPr>
          <a:xfrm>
            <a:off x="3248470" y="6412309"/>
            <a:ext cx="313178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Solomon et al Lancet Oncol 2018</a:t>
            </a:r>
          </a:p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5288-220A-4C63-BF2B-6E26A364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Brigatinib</a:t>
            </a:r>
            <a:r>
              <a:rPr lang="en-US" b="1" dirty="0"/>
              <a:t> post-next generation TKI? Inc ASCO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57E5D-A44F-461C-96FA-51FE7E9A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Lin et al, JTO 2019</a:t>
            </a:r>
            <a:r>
              <a:rPr lang="en-US" dirty="0"/>
              <a:t>. 22 patients. 17% ORR, median PFS 4.4 months. No data on </a:t>
            </a:r>
            <a:r>
              <a:rPr lang="en-US" dirty="0" err="1"/>
              <a:t>DoR</a:t>
            </a:r>
            <a:r>
              <a:rPr lang="en-US" dirty="0"/>
              <a:t>, target lesion location (CNS or </a:t>
            </a:r>
            <a:r>
              <a:rPr lang="en-US" dirty="0" err="1"/>
              <a:t>eCNS</a:t>
            </a:r>
            <a:r>
              <a:rPr lang="en-US" dirty="0"/>
              <a:t>), or detailed molecular information.</a:t>
            </a:r>
          </a:p>
          <a:p>
            <a:r>
              <a:rPr lang="en-US" b="1" dirty="0" err="1"/>
              <a:t>Hochmair</a:t>
            </a:r>
            <a:r>
              <a:rPr lang="en-US" b="1" dirty="0"/>
              <a:t> et al, WCLC 2018</a:t>
            </a:r>
            <a:r>
              <a:rPr lang="en-US" dirty="0"/>
              <a:t>. 18 patients. 77% ORR, median PFS 7.5 months. No data on dose, </a:t>
            </a:r>
            <a:r>
              <a:rPr lang="en-US" dirty="0" err="1"/>
              <a:t>DoR</a:t>
            </a:r>
            <a:r>
              <a:rPr lang="en-US" dirty="0"/>
              <a:t>, target lesion location (CNS or </a:t>
            </a:r>
            <a:r>
              <a:rPr lang="en-US" dirty="0" err="1"/>
              <a:t>eCNS</a:t>
            </a:r>
            <a:r>
              <a:rPr lang="en-US" dirty="0"/>
              <a:t>) or detailed molecular information.</a:t>
            </a:r>
          </a:p>
          <a:p>
            <a:endParaRPr lang="en-US" dirty="0"/>
          </a:p>
          <a:p>
            <a:r>
              <a:rPr lang="en-US" b="1" dirty="0" err="1"/>
              <a:t>Descourt</a:t>
            </a:r>
            <a:r>
              <a:rPr lang="en-US" b="1" dirty="0"/>
              <a:t> et al, ASCO 2019 Ab 9045</a:t>
            </a:r>
            <a:r>
              <a:rPr lang="en-US" dirty="0"/>
              <a:t>. 104 patients. 50% ORR, median PFS 6.6 months. No data on dose, </a:t>
            </a:r>
            <a:r>
              <a:rPr lang="en-US" dirty="0" err="1"/>
              <a:t>DoR</a:t>
            </a:r>
            <a:r>
              <a:rPr lang="en-US" dirty="0"/>
              <a:t>, target lesion location (CNS or </a:t>
            </a:r>
            <a:r>
              <a:rPr lang="en-US" dirty="0" err="1"/>
              <a:t>eCNS</a:t>
            </a:r>
            <a:r>
              <a:rPr lang="en-US" dirty="0"/>
              <a:t>) or detailed molecular information but site of progression CNS in 29% cases</a:t>
            </a:r>
          </a:p>
          <a:p>
            <a:r>
              <a:rPr lang="en-US" b="1" dirty="0"/>
              <a:t>Stinchcombe et al, ASCO 2019 Ab 9027</a:t>
            </a:r>
            <a:r>
              <a:rPr lang="en-US" dirty="0"/>
              <a:t>. 20 patients. 40% ORR, median PFS 6.4 months. Prospective. Data on dose, </a:t>
            </a:r>
            <a:r>
              <a:rPr lang="en-US" dirty="0" err="1"/>
              <a:t>DoR</a:t>
            </a:r>
            <a:r>
              <a:rPr lang="en-US" dirty="0"/>
              <a:t>, target lesion location (CNS or </a:t>
            </a:r>
            <a:r>
              <a:rPr lang="en-US" dirty="0" err="1"/>
              <a:t>eCNS</a:t>
            </a:r>
            <a:r>
              <a:rPr lang="en-US" dirty="0"/>
              <a:t>) and detailed molecular information should be captured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2251-9C03-49E6-AB50-9A3C69159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NSCLC with ALK rearrangements or other targetable abnormalities*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E8D1C-4110-4A6E-BC64-7ED3A4B510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D. Ross </a:t>
            </a:r>
            <a:r>
              <a:rPr lang="en-US" dirty="0" err="1"/>
              <a:t>Camidge</a:t>
            </a:r>
            <a:r>
              <a:rPr lang="en-US" dirty="0"/>
              <a:t>, MD PhD</a:t>
            </a:r>
          </a:p>
          <a:p>
            <a:r>
              <a:rPr lang="en-US" dirty="0"/>
              <a:t>Professor of Medicine/Oncology</a:t>
            </a:r>
          </a:p>
          <a:p>
            <a:r>
              <a:rPr lang="en-US" dirty="0"/>
              <a:t>Joyce Zeff Chair in Lung Cancer Research</a:t>
            </a:r>
          </a:p>
          <a:p>
            <a:r>
              <a:rPr lang="en-US" dirty="0"/>
              <a:t>University of Colorado Cancer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9AB6E-2322-4578-8219-68D364EC9326}"/>
              </a:ext>
            </a:extLst>
          </p:cNvPr>
          <p:cNvSpPr txBox="1"/>
          <p:nvPr/>
        </p:nvSpPr>
        <p:spPr>
          <a:xfrm>
            <a:off x="8430126" y="5590674"/>
            <a:ext cx="244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(ROS1, RET, NTRK)</a:t>
            </a:r>
          </a:p>
        </p:txBody>
      </p:sp>
    </p:spTree>
    <p:extLst>
      <p:ext uri="{BB962C8B-B14F-4D97-AF65-F5344CB8AC3E}">
        <p14:creationId xmlns:p14="http://schemas.microsoft.com/office/powerpoint/2010/main" val="34915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Title 1">
            <a:extLst>
              <a:ext uri="{FF2B5EF4-FFF2-40B4-BE49-F238E27FC236}">
                <a16:creationId xmlns:a16="http://schemas.microsoft.com/office/drawing/2014/main" id="{A52DDA32-6262-448C-9E79-52723107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52" y="334644"/>
            <a:ext cx="8229600" cy="72707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Progression Free Survival with </a:t>
            </a:r>
            <a:r>
              <a:rPr lang="en-US" altLang="en-US" sz="2400" dirty="0" err="1"/>
              <a:t>Lorlatinib</a:t>
            </a:r>
            <a:r>
              <a:rPr lang="en-US" altLang="en-US" sz="2400" dirty="0"/>
              <a:t> in </a:t>
            </a:r>
            <a:r>
              <a:rPr lang="en-GB" altLang="en-US" sz="2400" dirty="0"/>
              <a:t>Patients with Prior 2</a:t>
            </a:r>
            <a:r>
              <a:rPr lang="en-GB" altLang="en-US" sz="2400" baseline="30000" dirty="0"/>
              <a:t>nd</a:t>
            </a:r>
            <a:r>
              <a:rPr lang="en-GB" altLang="en-US" sz="2400" dirty="0"/>
              <a:t>-gen ALK TKI(s) </a:t>
            </a:r>
            <a:r>
              <a:rPr lang="en-US" altLang="en-US" sz="2400" dirty="0"/>
              <a:t>– Tumor </a:t>
            </a:r>
            <a:r>
              <a:rPr lang="en-US" altLang="en-US" sz="2400" dirty="0" err="1"/>
              <a:t>Tissue</a:t>
            </a:r>
            <a:r>
              <a:rPr lang="en-US" altLang="en-US" sz="2400" baseline="30000" dirty="0" err="1"/>
              <a:t>a</a:t>
            </a:r>
            <a:endParaRPr lang="en-US" altLang="en-US" sz="2400" baseline="300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E211A2-241F-4B79-AC29-7322564B0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57709"/>
              </p:ext>
            </p:extLst>
          </p:nvPr>
        </p:nvGraphicFramePr>
        <p:xfrm>
          <a:off x="4537578" y="1088706"/>
          <a:ext cx="4765675" cy="1498737"/>
        </p:xfrm>
        <a:graphic>
          <a:graphicData uri="http://schemas.openxmlformats.org/drawingml/2006/table">
            <a:tbl>
              <a:tblPr/>
              <a:tblGrid>
                <a:gridCol w="1900238">
                  <a:extLst>
                    <a:ext uri="{9D8B030D-6E8A-4147-A177-3AD203B41FA5}">
                      <a16:colId xmlns:a16="http://schemas.microsoft.com/office/drawing/2014/main" val="570895932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602708574"/>
                    </a:ext>
                  </a:extLst>
                </a:gridCol>
                <a:gridCol w="1431925">
                  <a:extLst>
                    <a:ext uri="{9D8B030D-6E8A-4147-A177-3AD203B41FA5}">
                      <a16:colId xmlns:a16="http://schemas.microsoft.com/office/drawing/2014/main" val="904861412"/>
                    </a:ext>
                  </a:extLst>
                </a:gridCol>
              </a:tblGrid>
              <a:tr h="2746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              EXP3B,4–5 (n=135)</a:t>
                      </a:r>
                    </a:p>
                  </a:txBody>
                  <a:tcPr marL="45724" marR="45724" marT="45754" marB="4575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03273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45724" marR="45724" marT="45754" marB="4575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E497D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No Mutation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E497D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(n=81)</a:t>
                      </a:r>
                    </a:p>
                  </a:txBody>
                  <a:tcPr marL="45724" marR="45724" marT="45754" marB="457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E12325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≥1 Mutation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E12325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(n=29)</a:t>
                      </a:r>
                    </a:p>
                  </a:txBody>
                  <a:tcPr marL="45724" marR="45724" marT="45754" marB="4575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54338"/>
                  </a:ext>
                </a:extLst>
              </a:tr>
              <a:tr h="309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Number with event, n (%)</a:t>
                      </a:r>
                    </a:p>
                  </a:txBody>
                  <a:tcPr marL="45724" marR="45724" marT="45754" marB="4575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E497D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57 (70.4)</a:t>
                      </a:r>
                    </a:p>
                  </a:txBody>
                  <a:tcPr marL="45724" marR="45724" marT="45754" marB="4575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E12325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17 (58.6)</a:t>
                      </a:r>
                    </a:p>
                  </a:txBody>
                  <a:tcPr marL="45724" marR="45724" marT="45754" marB="45754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73082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Median PFS, months </a:t>
                      </a:r>
                      <a:b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marL="45724" marR="45724" marT="45754" marB="45754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E497D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5.4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1E497D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(3.9, 6.9) </a:t>
                      </a:r>
                    </a:p>
                  </a:txBody>
                  <a:tcPr marL="45724" marR="45724" marT="45754" marB="45754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E12325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11.0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E12325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(6.9, 22.9)</a:t>
                      </a:r>
                    </a:p>
                  </a:txBody>
                  <a:tcPr marL="45724" marR="45724" marT="45754" marB="45754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511659"/>
                  </a:ext>
                </a:extLst>
              </a:tr>
            </a:tbl>
          </a:graphicData>
        </a:graphic>
      </p:graphicFrame>
      <p:sp>
        <p:nvSpPr>
          <p:cNvPr id="435219" name="Rectangle 196">
            <a:extLst>
              <a:ext uri="{FF2B5EF4-FFF2-40B4-BE49-F238E27FC236}">
                <a16:creationId xmlns:a16="http://schemas.microsoft.com/office/drawing/2014/main" id="{0076B99B-BABB-43FF-88CB-1ADDCAD73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40" y="2612706"/>
            <a:ext cx="3370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1000" baseline="3000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en-GB" altLang="en-US" sz="1000">
                <a:solidFill>
                  <a:srgbClr val="000000"/>
                </a:solidFill>
                <a:cs typeface="Arial" panose="020B0604020202020204" pitchFamily="34" charset="0"/>
              </a:rPr>
              <a:t>Detected in archival or de novo tumor tissue.</a:t>
            </a:r>
          </a:p>
        </p:txBody>
      </p:sp>
      <p:grpSp>
        <p:nvGrpSpPr>
          <p:cNvPr id="435220" name="Group 4">
            <a:extLst>
              <a:ext uri="{FF2B5EF4-FFF2-40B4-BE49-F238E27FC236}">
                <a16:creationId xmlns:a16="http://schemas.microsoft.com/office/drawing/2014/main" id="{01D398CC-AC63-4257-855F-0445B13D42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4841" y="1260155"/>
            <a:ext cx="7361237" cy="3811588"/>
            <a:chOff x="326" y="887"/>
            <a:chExt cx="4090" cy="2014"/>
          </a:xfrm>
        </p:grpSpPr>
        <p:sp>
          <p:nvSpPr>
            <p:cNvPr id="435222" name="AutoShape 3">
              <a:extLst>
                <a:ext uri="{FF2B5EF4-FFF2-40B4-BE49-F238E27FC236}">
                  <a16:creationId xmlns:a16="http://schemas.microsoft.com/office/drawing/2014/main" id="{6E56C4CB-55A0-42EE-BC78-E9E983C242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" y="887"/>
              <a:ext cx="4090" cy="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23" name="Rectangle 5">
              <a:extLst>
                <a:ext uri="{FF2B5EF4-FFF2-40B4-BE49-F238E27FC236}">
                  <a16:creationId xmlns:a16="http://schemas.microsoft.com/office/drawing/2014/main" id="{B3F2571A-C1B7-4C20-A495-46F240427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781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40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24" name="Rectangle 6">
              <a:extLst>
                <a:ext uri="{FF2B5EF4-FFF2-40B4-BE49-F238E27FC236}">
                  <a16:creationId xmlns:a16="http://schemas.microsoft.com/office/drawing/2014/main" id="{EB848DA7-4B3D-485C-A568-23093E844B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3" y="2368"/>
              <a:ext cx="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25" name="Rectangle 13">
              <a:extLst>
                <a:ext uri="{FF2B5EF4-FFF2-40B4-BE49-F238E27FC236}">
                  <a16:creationId xmlns:a16="http://schemas.microsoft.com/office/drawing/2014/main" id="{A400DF43-EA85-40CB-BE41-F16B5CF3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" y="2511"/>
              <a:ext cx="63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  <a:latin typeface="65 Helvetica Medium"/>
                  <a:cs typeface="Arial" panose="020B0604020202020204" pitchFamily="34" charset="0"/>
                </a:rPr>
                <a:t>Time (months)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26" name="Line 14">
              <a:extLst>
                <a:ext uri="{FF2B5EF4-FFF2-40B4-BE49-F238E27FC236}">
                  <a16:creationId xmlns:a16="http://schemas.microsoft.com/office/drawing/2014/main" id="{99FD720B-7197-4E86-B9BE-07D494752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8" y="1091"/>
              <a:ext cx="0" cy="12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27" name="Line 15">
              <a:extLst>
                <a:ext uri="{FF2B5EF4-FFF2-40B4-BE49-F238E27FC236}">
                  <a16:creationId xmlns:a16="http://schemas.microsoft.com/office/drawing/2014/main" id="{18DCF547-33AB-4095-A3A1-7B56DD7BD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841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28" name="Rectangle 16">
              <a:extLst>
                <a:ext uri="{FF2B5EF4-FFF2-40B4-BE49-F238E27FC236}">
                  <a16:creationId xmlns:a16="http://schemas.microsoft.com/office/drawing/2014/main" id="{6E2765A8-CB84-4D0A-9C22-B387779AA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531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60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29" name="Line 17">
              <a:extLst>
                <a:ext uri="{FF2B5EF4-FFF2-40B4-BE49-F238E27FC236}">
                  <a16:creationId xmlns:a16="http://schemas.microsoft.com/office/drawing/2014/main" id="{84ACFED9-FD7D-4393-8C94-E5ABB4F14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591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30" name="Rectangle 18">
              <a:extLst>
                <a:ext uri="{FF2B5EF4-FFF2-40B4-BE49-F238E27FC236}">
                  <a16:creationId xmlns:a16="http://schemas.microsoft.com/office/drawing/2014/main" id="{7CD4F86E-8D7D-42D5-BC44-A1334AFA1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1285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80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31" name="Line 19">
              <a:extLst>
                <a:ext uri="{FF2B5EF4-FFF2-40B4-BE49-F238E27FC236}">
                  <a16:creationId xmlns:a16="http://schemas.microsoft.com/office/drawing/2014/main" id="{15ED9E45-8985-4502-9DA7-5CF513017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345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32" name="Rectangle 20">
              <a:extLst>
                <a:ext uri="{FF2B5EF4-FFF2-40B4-BE49-F238E27FC236}">
                  <a16:creationId xmlns:a16="http://schemas.microsoft.com/office/drawing/2014/main" id="{E67E0547-B68A-4A2C-965C-50EAD2AF8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1035"/>
              <a:ext cx="14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100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33" name="Line 21">
              <a:extLst>
                <a:ext uri="{FF2B5EF4-FFF2-40B4-BE49-F238E27FC236}">
                  <a16:creationId xmlns:a16="http://schemas.microsoft.com/office/drawing/2014/main" id="{AB888E3A-A864-4A0B-A188-EC7B7ADD2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095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34" name="Rectangle 22">
              <a:extLst>
                <a:ext uri="{FF2B5EF4-FFF2-40B4-BE49-F238E27FC236}">
                  <a16:creationId xmlns:a16="http://schemas.microsoft.com/office/drawing/2014/main" id="{A04374B3-293D-4D97-9281-364ECE527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" y="2043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20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35" name="Line 23">
              <a:extLst>
                <a:ext uri="{FF2B5EF4-FFF2-40B4-BE49-F238E27FC236}">
                  <a16:creationId xmlns:a16="http://schemas.microsoft.com/office/drawing/2014/main" id="{C5ABB009-F311-43E8-A6DC-56B1179AB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2095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36" name="Rectangle 24">
              <a:extLst>
                <a:ext uri="{FF2B5EF4-FFF2-40B4-BE49-F238E27FC236}">
                  <a16:creationId xmlns:a16="http://schemas.microsoft.com/office/drawing/2014/main" id="{94943AF0-66EF-4E11-9737-B590E1CFF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2281"/>
              <a:ext cx="54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37" name="Line 25">
              <a:extLst>
                <a:ext uri="{FF2B5EF4-FFF2-40B4-BE49-F238E27FC236}">
                  <a16:creationId xmlns:a16="http://schemas.microsoft.com/office/drawing/2014/main" id="{9A60AEF3-AF2B-437D-BB5A-7D79E6439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2345"/>
              <a:ext cx="3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38" name="Rectangle 26">
              <a:extLst>
                <a:ext uri="{FF2B5EF4-FFF2-40B4-BE49-F238E27FC236}">
                  <a16:creationId xmlns:a16="http://schemas.microsoft.com/office/drawing/2014/main" id="{8410B43F-0E55-4E28-91F1-3D2BD09BB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39" name="Line 27">
              <a:extLst>
                <a:ext uri="{FF2B5EF4-FFF2-40B4-BE49-F238E27FC236}">
                  <a16:creationId xmlns:a16="http://schemas.microsoft.com/office/drawing/2014/main" id="{BC434B3A-D70D-410C-88F9-912B9C73F2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4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40" name="Rectangle 28">
              <a:extLst>
                <a:ext uri="{FF2B5EF4-FFF2-40B4-BE49-F238E27FC236}">
                  <a16:creationId xmlns:a16="http://schemas.microsoft.com/office/drawing/2014/main" id="{94325E63-6FFD-4E9F-8B3B-3DD467AFA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41" name="Line 29">
              <a:extLst>
                <a:ext uri="{FF2B5EF4-FFF2-40B4-BE49-F238E27FC236}">
                  <a16:creationId xmlns:a16="http://schemas.microsoft.com/office/drawing/2014/main" id="{0E50C612-23E6-4D87-B8F5-E2FBF2BDF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42" name="Rectangle 30">
              <a:extLst>
                <a:ext uri="{FF2B5EF4-FFF2-40B4-BE49-F238E27FC236}">
                  <a16:creationId xmlns:a16="http://schemas.microsoft.com/office/drawing/2014/main" id="{2396482A-6083-4C0D-8D1D-1EF9070A0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43" name="Line 31">
              <a:extLst>
                <a:ext uri="{FF2B5EF4-FFF2-40B4-BE49-F238E27FC236}">
                  <a16:creationId xmlns:a16="http://schemas.microsoft.com/office/drawing/2014/main" id="{FA5A061D-2262-4D6B-AC0E-A8DC86C1E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2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44" name="Rectangle 32">
              <a:extLst>
                <a:ext uri="{FF2B5EF4-FFF2-40B4-BE49-F238E27FC236}">
                  <a16:creationId xmlns:a16="http://schemas.microsoft.com/office/drawing/2014/main" id="{9796C27D-7F8A-4FC7-A0F2-1B830E310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45" name="Line 33">
              <a:extLst>
                <a:ext uri="{FF2B5EF4-FFF2-40B4-BE49-F238E27FC236}">
                  <a16:creationId xmlns:a16="http://schemas.microsoft.com/office/drawing/2014/main" id="{7E8734E8-D3D7-434D-96A3-776B53DFA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8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46" name="Rectangle 34">
              <a:extLst>
                <a:ext uri="{FF2B5EF4-FFF2-40B4-BE49-F238E27FC236}">
                  <a16:creationId xmlns:a16="http://schemas.microsoft.com/office/drawing/2014/main" id="{16A6448B-5DA3-49AF-9693-A1E386F07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2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47" name="Line 35">
              <a:extLst>
                <a:ext uri="{FF2B5EF4-FFF2-40B4-BE49-F238E27FC236}">
                  <a16:creationId xmlns:a16="http://schemas.microsoft.com/office/drawing/2014/main" id="{F0FC569C-2C09-44A5-B40F-218B1ACDD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72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48" name="Rectangle 36">
              <a:extLst>
                <a:ext uri="{FF2B5EF4-FFF2-40B4-BE49-F238E27FC236}">
                  <a16:creationId xmlns:a16="http://schemas.microsoft.com/office/drawing/2014/main" id="{99C3373D-9124-493D-A11F-B558DE38E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5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49" name="Line 37">
              <a:extLst>
                <a:ext uri="{FF2B5EF4-FFF2-40B4-BE49-F238E27FC236}">
                  <a16:creationId xmlns:a16="http://schemas.microsoft.com/office/drawing/2014/main" id="{3958C025-3E80-4D5C-9DDB-B0C5A638E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8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50" name="Rectangle 38">
              <a:extLst>
                <a:ext uri="{FF2B5EF4-FFF2-40B4-BE49-F238E27FC236}">
                  <a16:creationId xmlns:a16="http://schemas.microsoft.com/office/drawing/2014/main" id="{45D199DA-0F3F-4BD6-A36F-6862393C8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6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51" name="Line 39">
              <a:extLst>
                <a:ext uri="{FF2B5EF4-FFF2-40B4-BE49-F238E27FC236}">
                  <a16:creationId xmlns:a16="http://schemas.microsoft.com/office/drawing/2014/main" id="{2342AAE3-DEC9-429F-8621-AE359867A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52" name="Rectangle 40">
              <a:extLst>
                <a:ext uri="{FF2B5EF4-FFF2-40B4-BE49-F238E27FC236}">
                  <a16:creationId xmlns:a16="http://schemas.microsoft.com/office/drawing/2014/main" id="{0A1BEC5C-CD67-47DB-8B2D-F1D11FD09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0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7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53" name="Line 41">
              <a:extLst>
                <a:ext uri="{FF2B5EF4-FFF2-40B4-BE49-F238E27FC236}">
                  <a16:creationId xmlns:a16="http://schemas.microsoft.com/office/drawing/2014/main" id="{4E0904FF-550E-4319-969C-798AC59AA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54" name="Rectangle 42">
              <a:extLst>
                <a:ext uri="{FF2B5EF4-FFF2-40B4-BE49-F238E27FC236}">
                  <a16:creationId xmlns:a16="http://schemas.microsoft.com/office/drawing/2014/main" id="{90B9C422-042F-4EA4-9739-0504A7845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8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55" name="Line 43">
              <a:extLst>
                <a:ext uri="{FF2B5EF4-FFF2-40B4-BE49-F238E27FC236}">
                  <a16:creationId xmlns:a16="http://schemas.microsoft.com/office/drawing/2014/main" id="{7B723E40-C0D4-475F-A194-A9BB3D8F7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4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56" name="Rectangle 44">
              <a:extLst>
                <a:ext uri="{FF2B5EF4-FFF2-40B4-BE49-F238E27FC236}">
                  <a16:creationId xmlns:a16="http://schemas.microsoft.com/office/drawing/2014/main" id="{6B4AAE25-998D-41D4-81A4-08028FA45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2" y="2379"/>
              <a:ext cx="4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9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57" name="Line 45">
              <a:extLst>
                <a:ext uri="{FF2B5EF4-FFF2-40B4-BE49-F238E27FC236}">
                  <a16:creationId xmlns:a16="http://schemas.microsoft.com/office/drawing/2014/main" id="{0CA76818-3D87-4283-B58F-1FEADA45BA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2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58" name="Rectangle 46">
              <a:extLst>
                <a:ext uri="{FF2B5EF4-FFF2-40B4-BE49-F238E27FC236}">
                  <a16:creationId xmlns:a16="http://schemas.microsoft.com/office/drawing/2014/main" id="{D39A2B4E-C710-4141-A60D-F24CCCAE0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59" name="Line 47">
              <a:extLst>
                <a:ext uri="{FF2B5EF4-FFF2-40B4-BE49-F238E27FC236}">
                  <a16:creationId xmlns:a16="http://schemas.microsoft.com/office/drawing/2014/main" id="{0D47662C-2B1E-4EB8-88CF-BC19C8B8A8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0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60" name="Rectangle 48">
              <a:extLst>
                <a:ext uri="{FF2B5EF4-FFF2-40B4-BE49-F238E27FC236}">
                  <a16:creationId xmlns:a16="http://schemas.microsoft.com/office/drawing/2014/main" id="{367BF633-85C0-4586-B080-CCAC14B67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2379"/>
              <a:ext cx="9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11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61" name="Line 49">
              <a:extLst>
                <a:ext uri="{FF2B5EF4-FFF2-40B4-BE49-F238E27FC236}">
                  <a16:creationId xmlns:a16="http://schemas.microsoft.com/office/drawing/2014/main" id="{57F26637-C46D-4F94-B762-8EA643F24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6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62" name="Rectangle 50">
              <a:extLst>
                <a:ext uri="{FF2B5EF4-FFF2-40B4-BE49-F238E27FC236}">
                  <a16:creationId xmlns:a16="http://schemas.microsoft.com/office/drawing/2014/main" id="{AE8DFE91-634E-47A6-9A99-7A34A77C0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63" name="Line 51">
              <a:extLst>
                <a:ext uri="{FF2B5EF4-FFF2-40B4-BE49-F238E27FC236}">
                  <a16:creationId xmlns:a16="http://schemas.microsoft.com/office/drawing/2014/main" id="{D0ADB36B-D4C2-4E2C-A2CA-8CAB19CC3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0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64" name="Rectangle 52">
              <a:extLst>
                <a:ext uri="{FF2B5EF4-FFF2-40B4-BE49-F238E27FC236}">
                  <a16:creationId xmlns:a16="http://schemas.microsoft.com/office/drawing/2014/main" id="{66AD433F-E0D0-4EBD-AC30-495D598EF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6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65" name="Line 53">
              <a:extLst>
                <a:ext uri="{FF2B5EF4-FFF2-40B4-BE49-F238E27FC236}">
                  <a16:creationId xmlns:a16="http://schemas.microsoft.com/office/drawing/2014/main" id="{22C8DB4C-FBC0-4918-809C-67994E936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4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66" name="Rectangle 54">
              <a:extLst>
                <a:ext uri="{FF2B5EF4-FFF2-40B4-BE49-F238E27FC236}">
                  <a16:creationId xmlns:a16="http://schemas.microsoft.com/office/drawing/2014/main" id="{0128F64A-849E-427E-83FF-2B206322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67" name="Line 55">
              <a:extLst>
                <a:ext uri="{FF2B5EF4-FFF2-40B4-BE49-F238E27FC236}">
                  <a16:creationId xmlns:a16="http://schemas.microsoft.com/office/drawing/2014/main" id="{E0828C65-F9F7-4114-8C9D-76534741B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2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68" name="Rectangle 56">
              <a:extLst>
                <a:ext uri="{FF2B5EF4-FFF2-40B4-BE49-F238E27FC236}">
                  <a16:creationId xmlns:a16="http://schemas.microsoft.com/office/drawing/2014/main" id="{9714BA12-9663-4EE7-ACBA-5DFE569D3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15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69" name="Line 57">
              <a:extLst>
                <a:ext uri="{FF2B5EF4-FFF2-40B4-BE49-F238E27FC236}">
                  <a16:creationId xmlns:a16="http://schemas.microsoft.com/office/drawing/2014/main" id="{1907CCAF-CE5E-438B-9358-38CBAF4D1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8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70" name="Rectangle 58">
              <a:extLst>
                <a:ext uri="{FF2B5EF4-FFF2-40B4-BE49-F238E27FC236}">
                  <a16:creationId xmlns:a16="http://schemas.microsoft.com/office/drawing/2014/main" id="{9AA15C89-A878-4D85-B318-2BA479991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16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71" name="Line 59">
              <a:extLst>
                <a:ext uri="{FF2B5EF4-FFF2-40B4-BE49-F238E27FC236}">
                  <a16:creationId xmlns:a16="http://schemas.microsoft.com/office/drawing/2014/main" id="{CDBEC47A-FE76-4B05-9314-CF78537F5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6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72" name="Rectangle 60">
              <a:extLst>
                <a:ext uri="{FF2B5EF4-FFF2-40B4-BE49-F238E27FC236}">
                  <a16:creationId xmlns:a16="http://schemas.microsoft.com/office/drawing/2014/main" id="{82FA9EAA-366D-49C6-9FAC-2D4EE04EE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17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73" name="Line 61">
              <a:extLst>
                <a:ext uri="{FF2B5EF4-FFF2-40B4-BE49-F238E27FC236}">
                  <a16:creationId xmlns:a16="http://schemas.microsoft.com/office/drawing/2014/main" id="{173B4B23-70FC-47CD-B701-CD6900DE8B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2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74" name="Rectangle 62">
              <a:extLst>
                <a:ext uri="{FF2B5EF4-FFF2-40B4-BE49-F238E27FC236}">
                  <a16:creationId xmlns:a16="http://schemas.microsoft.com/office/drawing/2014/main" id="{83968C38-F5EC-4140-919B-B3E2CF189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0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18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75" name="Line 63">
              <a:extLst>
                <a:ext uri="{FF2B5EF4-FFF2-40B4-BE49-F238E27FC236}">
                  <a16:creationId xmlns:a16="http://schemas.microsoft.com/office/drawing/2014/main" id="{F713A1B6-A13F-4154-A8E4-E9EC0FE3DF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8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76" name="Rectangle 64">
              <a:extLst>
                <a:ext uri="{FF2B5EF4-FFF2-40B4-BE49-F238E27FC236}">
                  <a16:creationId xmlns:a16="http://schemas.microsoft.com/office/drawing/2014/main" id="{5BD9E270-F512-4FF2-894D-4C5EBF879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19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77" name="Line 65">
              <a:extLst>
                <a:ext uri="{FF2B5EF4-FFF2-40B4-BE49-F238E27FC236}">
                  <a16:creationId xmlns:a16="http://schemas.microsoft.com/office/drawing/2014/main" id="{CA4384DF-4049-4474-A0DD-31757FA21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78" name="Rectangle 66">
              <a:extLst>
                <a:ext uri="{FF2B5EF4-FFF2-40B4-BE49-F238E27FC236}">
                  <a16:creationId xmlns:a16="http://schemas.microsoft.com/office/drawing/2014/main" id="{0B04D5A6-881F-4DE2-B8E2-FF8E24BD5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20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79" name="Line 67">
              <a:extLst>
                <a:ext uri="{FF2B5EF4-FFF2-40B4-BE49-F238E27FC236}">
                  <a16:creationId xmlns:a16="http://schemas.microsoft.com/office/drawing/2014/main" id="{0B8C196F-EC30-4EDB-A92C-99D2F3E82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8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80" name="Rectangle 68">
              <a:extLst>
                <a:ext uri="{FF2B5EF4-FFF2-40B4-BE49-F238E27FC236}">
                  <a16:creationId xmlns:a16="http://schemas.microsoft.com/office/drawing/2014/main" id="{BE0670E1-0716-4BB8-8C93-16C236594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21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81" name="Line 69">
              <a:extLst>
                <a:ext uri="{FF2B5EF4-FFF2-40B4-BE49-F238E27FC236}">
                  <a16:creationId xmlns:a16="http://schemas.microsoft.com/office/drawing/2014/main" id="{01E2DBDC-8184-460B-922D-5BD397504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6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82" name="Rectangle 70">
              <a:extLst>
                <a:ext uri="{FF2B5EF4-FFF2-40B4-BE49-F238E27FC236}">
                  <a16:creationId xmlns:a16="http://schemas.microsoft.com/office/drawing/2014/main" id="{90BF27D0-9CDB-4207-B91F-2554C2333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22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83" name="Line 71">
              <a:extLst>
                <a:ext uri="{FF2B5EF4-FFF2-40B4-BE49-F238E27FC236}">
                  <a16:creationId xmlns:a16="http://schemas.microsoft.com/office/drawing/2014/main" id="{1D2E6BCE-1F6E-433C-9535-9C7372D4E1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2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284" name="Rectangle 72">
              <a:extLst>
                <a:ext uri="{FF2B5EF4-FFF2-40B4-BE49-F238E27FC236}">
                  <a16:creationId xmlns:a16="http://schemas.microsoft.com/office/drawing/2014/main" id="{03E4E502-F397-4CE6-88FE-EFE440174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0" y="2379"/>
              <a:ext cx="9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>
                  <a:solidFill>
                    <a:srgbClr val="000000"/>
                  </a:solidFill>
                  <a:latin typeface="55 Helvetica Roman"/>
                  <a:cs typeface="Arial" panose="020B0604020202020204" pitchFamily="34" charset="0"/>
                </a:rPr>
                <a:t>23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85" name="Rectangle 73">
              <a:extLst>
                <a:ext uri="{FF2B5EF4-FFF2-40B4-BE49-F238E27FC236}">
                  <a16:creationId xmlns:a16="http://schemas.microsoft.com/office/drawing/2014/main" id="{21374D3B-60BE-4690-8913-C0776F7FF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76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86" name="Rectangle 74">
              <a:extLst>
                <a:ext uri="{FF2B5EF4-FFF2-40B4-BE49-F238E27FC236}">
                  <a16:creationId xmlns:a16="http://schemas.microsoft.com/office/drawing/2014/main" id="{C49A8E05-9A7E-4C16-B7C4-FF08AC0E7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81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87" name="Rectangle 75">
              <a:extLst>
                <a:ext uri="{FF2B5EF4-FFF2-40B4-BE49-F238E27FC236}">
                  <a16:creationId xmlns:a16="http://schemas.microsoft.com/office/drawing/2014/main" id="{7ADD3D01-05BA-469B-AB60-8A0BB8B63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56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88" name="Rectangle 76">
              <a:extLst>
                <a:ext uri="{FF2B5EF4-FFF2-40B4-BE49-F238E27FC236}">
                  <a16:creationId xmlns:a16="http://schemas.microsoft.com/office/drawing/2014/main" id="{AB85B893-0F75-4B94-97A6-13C5FE429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44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89" name="Rectangle 77">
              <a:extLst>
                <a:ext uri="{FF2B5EF4-FFF2-40B4-BE49-F238E27FC236}">
                  <a16:creationId xmlns:a16="http://schemas.microsoft.com/office/drawing/2014/main" id="{62FE2B66-0769-45C9-A417-2906F1F31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37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0" name="Rectangle 78">
              <a:extLst>
                <a:ext uri="{FF2B5EF4-FFF2-40B4-BE49-F238E27FC236}">
                  <a16:creationId xmlns:a16="http://schemas.microsoft.com/office/drawing/2014/main" id="{AF3D719B-FD93-44BC-82DB-BB8FA6F6F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34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1" name="Rectangle 79">
              <a:extLst>
                <a:ext uri="{FF2B5EF4-FFF2-40B4-BE49-F238E27FC236}">
                  <a16:creationId xmlns:a16="http://schemas.microsoft.com/office/drawing/2014/main" id="{E837465B-BCCD-42E7-B87F-180A0BA11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30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2" name="Rectangle 80">
              <a:extLst>
                <a:ext uri="{FF2B5EF4-FFF2-40B4-BE49-F238E27FC236}">
                  <a16:creationId xmlns:a16="http://schemas.microsoft.com/office/drawing/2014/main" id="{31087069-6602-441C-A582-9ED58EBB7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25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3" name="Rectangle 81">
              <a:extLst>
                <a:ext uri="{FF2B5EF4-FFF2-40B4-BE49-F238E27FC236}">
                  <a16:creationId xmlns:a16="http://schemas.microsoft.com/office/drawing/2014/main" id="{C63E2300-E6DF-4506-9893-5F6C12205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23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4" name="Rectangle 82">
              <a:extLst>
                <a:ext uri="{FF2B5EF4-FFF2-40B4-BE49-F238E27FC236}">
                  <a16:creationId xmlns:a16="http://schemas.microsoft.com/office/drawing/2014/main" id="{D2B66405-3488-4903-844A-2F6E7F7D0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22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5" name="Rectangle 83">
              <a:extLst>
                <a:ext uri="{FF2B5EF4-FFF2-40B4-BE49-F238E27FC236}">
                  <a16:creationId xmlns:a16="http://schemas.microsoft.com/office/drawing/2014/main" id="{3E62B022-37EA-4664-8F9F-4B465A32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20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6" name="Rectangle 84">
              <a:extLst>
                <a:ext uri="{FF2B5EF4-FFF2-40B4-BE49-F238E27FC236}">
                  <a16:creationId xmlns:a16="http://schemas.microsoft.com/office/drawing/2014/main" id="{44228BB9-D086-45D3-B915-62FBD4C3D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20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7" name="Rectangle 85">
              <a:extLst>
                <a:ext uri="{FF2B5EF4-FFF2-40B4-BE49-F238E27FC236}">
                  <a16:creationId xmlns:a16="http://schemas.microsoft.com/office/drawing/2014/main" id="{A41F5DA7-490B-4DA5-B3E6-CB5CE9A8A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14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8" name="Rectangle 86">
              <a:extLst>
                <a:ext uri="{FF2B5EF4-FFF2-40B4-BE49-F238E27FC236}">
                  <a16:creationId xmlns:a16="http://schemas.microsoft.com/office/drawing/2014/main" id="{1D836F10-4BEC-4F0F-8D88-1901B3F88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81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12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299" name="Rectangle 87">
              <a:extLst>
                <a:ext uri="{FF2B5EF4-FFF2-40B4-BE49-F238E27FC236}">
                  <a16:creationId xmlns:a16="http://schemas.microsoft.com/office/drawing/2014/main" id="{E2D3960C-8E49-46B2-B663-6134B7D43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681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8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0" name="Rectangle 88">
              <a:extLst>
                <a:ext uri="{FF2B5EF4-FFF2-40B4-BE49-F238E27FC236}">
                  <a16:creationId xmlns:a16="http://schemas.microsoft.com/office/drawing/2014/main" id="{1F6B9181-96FB-4F7C-B711-E11ECE6F7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681"/>
              <a:ext cx="4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6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1" name="Rectangle 89">
              <a:extLst>
                <a:ext uri="{FF2B5EF4-FFF2-40B4-BE49-F238E27FC236}">
                  <a16:creationId xmlns:a16="http://schemas.microsoft.com/office/drawing/2014/main" id="{1E154CC6-1E92-4462-9468-EB730185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681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2" name="Rectangle 90">
              <a:extLst>
                <a:ext uri="{FF2B5EF4-FFF2-40B4-BE49-F238E27FC236}">
                  <a16:creationId xmlns:a16="http://schemas.microsoft.com/office/drawing/2014/main" id="{54498744-EB12-4B19-AF7B-894DB197A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681"/>
              <a:ext cx="4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3" name="Rectangle 91">
              <a:extLst>
                <a:ext uri="{FF2B5EF4-FFF2-40B4-BE49-F238E27FC236}">
                  <a16:creationId xmlns:a16="http://schemas.microsoft.com/office/drawing/2014/main" id="{EBDF3FC1-754C-479B-9A61-D27DA8539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681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4" name="Rectangle 92">
              <a:extLst>
                <a:ext uri="{FF2B5EF4-FFF2-40B4-BE49-F238E27FC236}">
                  <a16:creationId xmlns:a16="http://schemas.microsoft.com/office/drawing/2014/main" id="{B7A7F216-3B0F-4119-B3EC-2197659A8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681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5" name="Rectangle 93">
              <a:extLst>
                <a:ext uri="{FF2B5EF4-FFF2-40B4-BE49-F238E27FC236}">
                  <a16:creationId xmlns:a16="http://schemas.microsoft.com/office/drawing/2014/main" id="{875C8DA8-F1BC-4292-89DA-C641B159D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681"/>
              <a:ext cx="4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6" name="Rectangle 94">
              <a:extLst>
                <a:ext uri="{FF2B5EF4-FFF2-40B4-BE49-F238E27FC236}">
                  <a16:creationId xmlns:a16="http://schemas.microsoft.com/office/drawing/2014/main" id="{FF60FF8F-A2C4-4C78-A2D2-D415C300B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681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7" name="Rectangle 95">
              <a:extLst>
                <a:ext uri="{FF2B5EF4-FFF2-40B4-BE49-F238E27FC236}">
                  <a16:creationId xmlns:a16="http://schemas.microsoft.com/office/drawing/2014/main" id="{79274D08-416B-44CB-AA58-6F63BE6C7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681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8" name="Rectangle 96">
              <a:extLst>
                <a:ext uri="{FF2B5EF4-FFF2-40B4-BE49-F238E27FC236}">
                  <a16:creationId xmlns:a16="http://schemas.microsoft.com/office/drawing/2014/main" id="{3EAA1A3E-E48D-4CF4-AB6A-2707D702C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681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1E497D"/>
                  </a:solidFill>
                  <a:latin typeface="55 Helvetica Roman"/>
                  <a:cs typeface="Arial" panose="020B0604020202020204" pitchFamily="34" charset="0"/>
                </a:rPr>
                <a:t>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09" name="Rectangle 97">
              <a:extLst>
                <a:ext uri="{FF2B5EF4-FFF2-40B4-BE49-F238E27FC236}">
                  <a16:creationId xmlns:a16="http://schemas.microsoft.com/office/drawing/2014/main" id="{FA32727B-D6DF-4446-8C7A-9C0D80FD6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29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10" name="Rectangle 98">
              <a:extLst>
                <a:ext uri="{FF2B5EF4-FFF2-40B4-BE49-F238E27FC236}">
                  <a16:creationId xmlns:a16="http://schemas.microsoft.com/office/drawing/2014/main" id="{C0A53CC3-71B0-4ADE-9F66-13186F9F5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29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11" name="Freeform 99">
              <a:extLst>
                <a:ext uri="{FF2B5EF4-FFF2-40B4-BE49-F238E27FC236}">
                  <a16:creationId xmlns:a16="http://schemas.microsoft.com/office/drawing/2014/main" id="{7ADEA6A5-D161-425D-82AC-A868B037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2697"/>
              <a:ext cx="46" cy="64"/>
            </a:xfrm>
            <a:custGeom>
              <a:avLst/>
              <a:gdLst>
                <a:gd name="T0" fmla="*/ 0 w 46"/>
                <a:gd name="T1" fmla="*/ 64 h 64"/>
                <a:gd name="T2" fmla="*/ 8 w 46"/>
                <a:gd name="T3" fmla="*/ 64 h 64"/>
                <a:gd name="T4" fmla="*/ 8 w 46"/>
                <a:gd name="T5" fmla="*/ 14 h 64"/>
                <a:gd name="T6" fmla="*/ 8 w 46"/>
                <a:gd name="T7" fmla="*/ 14 h 64"/>
                <a:gd name="T8" fmla="*/ 38 w 46"/>
                <a:gd name="T9" fmla="*/ 64 h 64"/>
                <a:gd name="T10" fmla="*/ 46 w 46"/>
                <a:gd name="T11" fmla="*/ 64 h 64"/>
                <a:gd name="T12" fmla="*/ 46 w 46"/>
                <a:gd name="T13" fmla="*/ 0 h 64"/>
                <a:gd name="T14" fmla="*/ 38 w 46"/>
                <a:gd name="T15" fmla="*/ 0 h 64"/>
                <a:gd name="T16" fmla="*/ 38 w 46"/>
                <a:gd name="T17" fmla="*/ 52 h 64"/>
                <a:gd name="T18" fmla="*/ 38 w 46"/>
                <a:gd name="T19" fmla="*/ 52 h 64"/>
                <a:gd name="T20" fmla="*/ 8 w 46"/>
                <a:gd name="T21" fmla="*/ 0 h 64"/>
                <a:gd name="T22" fmla="*/ 0 w 46"/>
                <a:gd name="T23" fmla="*/ 0 h 64"/>
                <a:gd name="T24" fmla="*/ 0 w 46"/>
                <a:gd name="T25" fmla="*/ 64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64">
                  <a:moveTo>
                    <a:pt x="0" y="64"/>
                  </a:moveTo>
                  <a:lnTo>
                    <a:pt x="8" y="64"/>
                  </a:lnTo>
                  <a:lnTo>
                    <a:pt x="8" y="14"/>
                  </a:lnTo>
                  <a:lnTo>
                    <a:pt x="38" y="64"/>
                  </a:lnTo>
                  <a:lnTo>
                    <a:pt x="46" y="64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5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1E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12" name="Freeform 100">
              <a:extLst>
                <a:ext uri="{FF2B5EF4-FFF2-40B4-BE49-F238E27FC236}">
                  <a16:creationId xmlns:a16="http://schemas.microsoft.com/office/drawing/2014/main" id="{F35F296D-D969-4B56-AB62-621ABE01FE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" y="2715"/>
              <a:ext cx="40" cy="46"/>
            </a:xfrm>
            <a:custGeom>
              <a:avLst/>
              <a:gdLst>
                <a:gd name="T0" fmla="*/ 0 w 40"/>
                <a:gd name="T1" fmla="*/ 22 h 46"/>
                <a:gd name="T2" fmla="*/ 0 w 40"/>
                <a:gd name="T3" fmla="*/ 22 h 46"/>
                <a:gd name="T4" fmla="*/ 2 w 40"/>
                <a:gd name="T5" fmla="*/ 32 h 46"/>
                <a:gd name="T6" fmla="*/ 6 w 40"/>
                <a:gd name="T7" fmla="*/ 40 h 46"/>
                <a:gd name="T8" fmla="*/ 12 w 40"/>
                <a:gd name="T9" fmla="*/ 44 h 46"/>
                <a:gd name="T10" fmla="*/ 20 w 40"/>
                <a:gd name="T11" fmla="*/ 46 h 46"/>
                <a:gd name="T12" fmla="*/ 20 w 40"/>
                <a:gd name="T13" fmla="*/ 46 h 46"/>
                <a:gd name="T14" fmla="*/ 28 w 40"/>
                <a:gd name="T15" fmla="*/ 44 h 46"/>
                <a:gd name="T16" fmla="*/ 34 w 40"/>
                <a:gd name="T17" fmla="*/ 40 h 46"/>
                <a:gd name="T18" fmla="*/ 38 w 40"/>
                <a:gd name="T19" fmla="*/ 32 h 46"/>
                <a:gd name="T20" fmla="*/ 40 w 40"/>
                <a:gd name="T21" fmla="*/ 22 h 46"/>
                <a:gd name="T22" fmla="*/ 40 w 40"/>
                <a:gd name="T23" fmla="*/ 22 h 46"/>
                <a:gd name="T24" fmla="*/ 38 w 40"/>
                <a:gd name="T25" fmla="*/ 14 h 46"/>
                <a:gd name="T26" fmla="*/ 34 w 40"/>
                <a:gd name="T27" fmla="*/ 6 h 46"/>
                <a:gd name="T28" fmla="*/ 28 w 40"/>
                <a:gd name="T29" fmla="*/ 0 h 46"/>
                <a:gd name="T30" fmla="*/ 20 w 40"/>
                <a:gd name="T31" fmla="*/ 0 h 46"/>
                <a:gd name="T32" fmla="*/ 20 w 40"/>
                <a:gd name="T33" fmla="*/ 0 h 46"/>
                <a:gd name="T34" fmla="*/ 12 w 40"/>
                <a:gd name="T35" fmla="*/ 0 h 46"/>
                <a:gd name="T36" fmla="*/ 6 w 40"/>
                <a:gd name="T37" fmla="*/ 6 h 46"/>
                <a:gd name="T38" fmla="*/ 2 w 40"/>
                <a:gd name="T39" fmla="*/ 14 h 46"/>
                <a:gd name="T40" fmla="*/ 0 w 40"/>
                <a:gd name="T41" fmla="*/ 22 h 46"/>
                <a:gd name="T42" fmla="*/ 0 w 40"/>
                <a:gd name="T43" fmla="*/ 22 h 46"/>
                <a:gd name="T44" fmla="*/ 8 w 40"/>
                <a:gd name="T45" fmla="*/ 22 h 46"/>
                <a:gd name="T46" fmla="*/ 8 w 40"/>
                <a:gd name="T47" fmla="*/ 22 h 46"/>
                <a:gd name="T48" fmla="*/ 8 w 40"/>
                <a:gd name="T49" fmla="*/ 16 h 46"/>
                <a:gd name="T50" fmla="*/ 12 w 40"/>
                <a:gd name="T51" fmla="*/ 10 h 46"/>
                <a:gd name="T52" fmla="*/ 16 w 40"/>
                <a:gd name="T53" fmla="*/ 6 h 46"/>
                <a:gd name="T54" fmla="*/ 20 w 40"/>
                <a:gd name="T55" fmla="*/ 6 h 46"/>
                <a:gd name="T56" fmla="*/ 20 w 40"/>
                <a:gd name="T57" fmla="*/ 6 h 46"/>
                <a:gd name="T58" fmla="*/ 26 w 40"/>
                <a:gd name="T59" fmla="*/ 6 h 46"/>
                <a:gd name="T60" fmla="*/ 30 w 40"/>
                <a:gd name="T61" fmla="*/ 10 h 46"/>
                <a:gd name="T62" fmla="*/ 32 w 40"/>
                <a:gd name="T63" fmla="*/ 16 h 46"/>
                <a:gd name="T64" fmla="*/ 32 w 40"/>
                <a:gd name="T65" fmla="*/ 22 h 46"/>
                <a:gd name="T66" fmla="*/ 32 w 40"/>
                <a:gd name="T67" fmla="*/ 22 h 46"/>
                <a:gd name="T68" fmla="*/ 32 w 40"/>
                <a:gd name="T69" fmla="*/ 30 h 46"/>
                <a:gd name="T70" fmla="*/ 30 w 40"/>
                <a:gd name="T71" fmla="*/ 36 h 46"/>
                <a:gd name="T72" fmla="*/ 26 w 40"/>
                <a:gd name="T73" fmla="*/ 38 h 46"/>
                <a:gd name="T74" fmla="*/ 20 w 40"/>
                <a:gd name="T75" fmla="*/ 40 h 46"/>
                <a:gd name="T76" fmla="*/ 20 w 40"/>
                <a:gd name="T77" fmla="*/ 40 h 46"/>
                <a:gd name="T78" fmla="*/ 16 w 40"/>
                <a:gd name="T79" fmla="*/ 38 h 46"/>
                <a:gd name="T80" fmla="*/ 12 w 40"/>
                <a:gd name="T81" fmla="*/ 36 h 46"/>
                <a:gd name="T82" fmla="*/ 8 w 40"/>
                <a:gd name="T83" fmla="*/ 30 h 46"/>
                <a:gd name="T84" fmla="*/ 8 w 40"/>
                <a:gd name="T85" fmla="*/ 22 h 46"/>
                <a:gd name="T86" fmla="*/ 8 w 40"/>
                <a:gd name="T87" fmla="*/ 22 h 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" h="46">
                  <a:moveTo>
                    <a:pt x="0" y="22"/>
                  </a:moveTo>
                  <a:lnTo>
                    <a:pt x="0" y="22"/>
                  </a:lnTo>
                  <a:lnTo>
                    <a:pt x="2" y="32"/>
                  </a:lnTo>
                  <a:lnTo>
                    <a:pt x="6" y="40"/>
                  </a:lnTo>
                  <a:lnTo>
                    <a:pt x="12" y="44"/>
                  </a:lnTo>
                  <a:lnTo>
                    <a:pt x="20" y="46"/>
                  </a:lnTo>
                  <a:lnTo>
                    <a:pt x="28" y="44"/>
                  </a:lnTo>
                  <a:lnTo>
                    <a:pt x="34" y="40"/>
                  </a:lnTo>
                  <a:lnTo>
                    <a:pt x="38" y="32"/>
                  </a:lnTo>
                  <a:lnTo>
                    <a:pt x="40" y="22"/>
                  </a:lnTo>
                  <a:lnTo>
                    <a:pt x="38" y="14"/>
                  </a:lnTo>
                  <a:lnTo>
                    <a:pt x="34" y="6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8" y="30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1E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13" name="Freeform 101">
              <a:extLst>
                <a:ext uri="{FF2B5EF4-FFF2-40B4-BE49-F238E27FC236}">
                  <a16:creationId xmlns:a16="http://schemas.microsoft.com/office/drawing/2014/main" id="{50584659-78A7-4747-8173-7EFDB802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" y="2715"/>
              <a:ext cx="34" cy="46"/>
            </a:xfrm>
            <a:custGeom>
              <a:avLst/>
              <a:gdLst>
                <a:gd name="T0" fmla="*/ 0 w 34"/>
                <a:gd name="T1" fmla="*/ 46 h 46"/>
                <a:gd name="T2" fmla="*/ 6 w 34"/>
                <a:gd name="T3" fmla="*/ 46 h 46"/>
                <a:gd name="T4" fmla="*/ 6 w 34"/>
                <a:gd name="T5" fmla="*/ 20 h 46"/>
                <a:gd name="T6" fmla="*/ 6 w 34"/>
                <a:gd name="T7" fmla="*/ 20 h 46"/>
                <a:gd name="T8" fmla="*/ 8 w 34"/>
                <a:gd name="T9" fmla="*/ 14 h 46"/>
                <a:gd name="T10" fmla="*/ 10 w 34"/>
                <a:gd name="T11" fmla="*/ 10 h 46"/>
                <a:gd name="T12" fmla="*/ 14 w 34"/>
                <a:gd name="T13" fmla="*/ 6 h 46"/>
                <a:gd name="T14" fmla="*/ 18 w 34"/>
                <a:gd name="T15" fmla="*/ 6 h 46"/>
                <a:gd name="T16" fmla="*/ 18 w 34"/>
                <a:gd name="T17" fmla="*/ 6 h 46"/>
                <a:gd name="T18" fmla="*/ 22 w 34"/>
                <a:gd name="T19" fmla="*/ 6 h 46"/>
                <a:gd name="T20" fmla="*/ 24 w 34"/>
                <a:gd name="T21" fmla="*/ 8 h 46"/>
                <a:gd name="T22" fmla="*/ 26 w 34"/>
                <a:gd name="T23" fmla="*/ 12 h 46"/>
                <a:gd name="T24" fmla="*/ 28 w 34"/>
                <a:gd name="T25" fmla="*/ 14 h 46"/>
                <a:gd name="T26" fmla="*/ 28 w 34"/>
                <a:gd name="T27" fmla="*/ 46 h 46"/>
                <a:gd name="T28" fmla="*/ 34 w 34"/>
                <a:gd name="T29" fmla="*/ 46 h 46"/>
                <a:gd name="T30" fmla="*/ 34 w 34"/>
                <a:gd name="T31" fmla="*/ 16 h 46"/>
                <a:gd name="T32" fmla="*/ 34 w 34"/>
                <a:gd name="T33" fmla="*/ 16 h 46"/>
                <a:gd name="T34" fmla="*/ 34 w 34"/>
                <a:gd name="T35" fmla="*/ 8 h 46"/>
                <a:gd name="T36" fmla="*/ 30 w 34"/>
                <a:gd name="T37" fmla="*/ 4 h 46"/>
                <a:gd name="T38" fmla="*/ 26 w 34"/>
                <a:gd name="T39" fmla="*/ 0 h 46"/>
                <a:gd name="T40" fmla="*/ 20 w 34"/>
                <a:gd name="T41" fmla="*/ 0 h 46"/>
                <a:gd name="T42" fmla="*/ 20 w 34"/>
                <a:gd name="T43" fmla="*/ 0 h 46"/>
                <a:gd name="T44" fmla="*/ 12 w 34"/>
                <a:gd name="T45" fmla="*/ 2 h 46"/>
                <a:gd name="T46" fmla="*/ 6 w 34"/>
                <a:gd name="T47" fmla="*/ 8 h 46"/>
                <a:gd name="T48" fmla="*/ 6 w 34"/>
                <a:gd name="T49" fmla="*/ 8 h 46"/>
                <a:gd name="T50" fmla="*/ 6 w 34"/>
                <a:gd name="T51" fmla="*/ 0 h 46"/>
                <a:gd name="T52" fmla="*/ 0 w 34"/>
                <a:gd name="T53" fmla="*/ 0 h 46"/>
                <a:gd name="T54" fmla="*/ 0 w 34"/>
                <a:gd name="T55" fmla="*/ 46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4" h="46">
                  <a:moveTo>
                    <a:pt x="0" y="46"/>
                  </a:moveTo>
                  <a:lnTo>
                    <a:pt x="6" y="46"/>
                  </a:lnTo>
                  <a:lnTo>
                    <a:pt x="6" y="20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8" y="46"/>
                  </a:lnTo>
                  <a:lnTo>
                    <a:pt x="34" y="46"/>
                  </a:lnTo>
                  <a:lnTo>
                    <a:pt x="34" y="16"/>
                  </a:lnTo>
                  <a:lnTo>
                    <a:pt x="34" y="8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1E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14" name="Freeform 102">
              <a:extLst>
                <a:ext uri="{FF2B5EF4-FFF2-40B4-BE49-F238E27FC236}">
                  <a16:creationId xmlns:a16="http://schemas.microsoft.com/office/drawing/2014/main" id="{68060D6D-09C4-48E9-975A-B22203B87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" y="2715"/>
              <a:ext cx="38" cy="46"/>
            </a:xfrm>
            <a:custGeom>
              <a:avLst/>
              <a:gdLst>
                <a:gd name="T0" fmla="*/ 30 w 38"/>
                <a:gd name="T1" fmla="*/ 32 h 46"/>
                <a:gd name="T2" fmla="*/ 30 w 38"/>
                <a:gd name="T3" fmla="*/ 32 h 46"/>
                <a:gd name="T4" fmla="*/ 28 w 38"/>
                <a:gd name="T5" fmla="*/ 36 h 46"/>
                <a:gd name="T6" fmla="*/ 26 w 38"/>
                <a:gd name="T7" fmla="*/ 38 h 46"/>
                <a:gd name="T8" fmla="*/ 24 w 38"/>
                <a:gd name="T9" fmla="*/ 40 h 46"/>
                <a:gd name="T10" fmla="*/ 20 w 38"/>
                <a:gd name="T11" fmla="*/ 40 h 46"/>
                <a:gd name="T12" fmla="*/ 20 w 38"/>
                <a:gd name="T13" fmla="*/ 40 h 46"/>
                <a:gd name="T14" fmla="*/ 14 w 38"/>
                <a:gd name="T15" fmla="*/ 38 h 46"/>
                <a:gd name="T16" fmla="*/ 10 w 38"/>
                <a:gd name="T17" fmla="*/ 36 h 46"/>
                <a:gd name="T18" fmla="*/ 8 w 38"/>
                <a:gd name="T19" fmla="*/ 30 h 46"/>
                <a:gd name="T20" fmla="*/ 6 w 38"/>
                <a:gd name="T21" fmla="*/ 26 h 46"/>
                <a:gd name="T22" fmla="*/ 38 w 38"/>
                <a:gd name="T23" fmla="*/ 26 h 46"/>
                <a:gd name="T24" fmla="*/ 38 w 38"/>
                <a:gd name="T25" fmla="*/ 26 h 46"/>
                <a:gd name="T26" fmla="*/ 36 w 38"/>
                <a:gd name="T27" fmla="*/ 16 h 46"/>
                <a:gd name="T28" fmla="*/ 34 w 38"/>
                <a:gd name="T29" fmla="*/ 8 h 46"/>
                <a:gd name="T30" fmla="*/ 28 w 38"/>
                <a:gd name="T31" fmla="*/ 2 h 46"/>
                <a:gd name="T32" fmla="*/ 24 w 38"/>
                <a:gd name="T33" fmla="*/ 0 h 46"/>
                <a:gd name="T34" fmla="*/ 18 w 38"/>
                <a:gd name="T35" fmla="*/ 0 h 46"/>
                <a:gd name="T36" fmla="*/ 18 w 38"/>
                <a:gd name="T37" fmla="*/ 0 h 46"/>
                <a:gd name="T38" fmla="*/ 12 w 38"/>
                <a:gd name="T39" fmla="*/ 0 h 46"/>
                <a:gd name="T40" fmla="*/ 6 w 38"/>
                <a:gd name="T41" fmla="*/ 6 h 46"/>
                <a:gd name="T42" fmla="*/ 2 w 38"/>
                <a:gd name="T43" fmla="*/ 14 h 46"/>
                <a:gd name="T44" fmla="*/ 0 w 38"/>
                <a:gd name="T45" fmla="*/ 22 h 46"/>
                <a:gd name="T46" fmla="*/ 0 w 38"/>
                <a:gd name="T47" fmla="*/ 22 h 46"/>
                <a:gd name="T48" fmla="*/ 2 w 38"/>
                <a:gd name="T49" fmla="*/ 32 h 46"/>
                <a:gd name="T50" fmla="*/ 4 w 38"/>
                <a:gd name="T51" fmla="*/ 40 h 46"/>
                <a:gd name="T52" fmla="*/ 10 w 38"/>
                <a:gd name="T53" fmla="*/ 44 h 46"/>
                <a:gd name="T54" fmla="*/ 20 w 38"/>
                <a:gd name="T55" fmla="*/ 46 h 46"/>
                <a:gd name="T56" fmla="*/ 20 w 38"/>
                <a:gd name="T57" fmla="*/ 46 h 46"/>
                <a:gd name="T58" fmla="*/ 26 w 38"/>
                <a:gd name="T59" fmla="*/ 46 h 46"/>
                <a:gd name="T60" fmla="*/ 30 w 38"/>
                <a:gd name="T61" fmla="*/ 42 h 46"/>
                <a:gd name="T62" fmla="*/ 34 w 38"/>
                <a:gd name="T63" fmla="*/ 38 h 46"/>
                <a:gd name="T64" fmla="*/ 36 w 38"/>
                <a:gd name="T65" fmla="*/ 32 h 46"/>
                <a:gd name="T66" fmla="*/ 30 w 38"/>
                <a:gd name="T67" fmla="*/ 32 h 46"/>
                <a:gd name="T68" fmla="*/ 6 w 38"/>
                <a:gd name="T69" fmla="*/ 18 h 46"/>
                <a:gd name="T70" fmla="*/ 6 w 38"/>
                <a:gd name="T71" fmla="*/ 18 h 46"/>
                <a:gd name="T72" fmla="*/ 8 w 38"/>
                <a:gd name="T73" fmla="*/ 14 h 46"/>
                <a:gd name="T74" fmla="*/ 10 w 38"/>
                <a:gd name="T75" fmla="*/ 10 h 46"/>
                <a:gd name="T76" fmla="*/ 14 w 38"/>
                <a:gd name="T77" fmla="*/ 6 h 46"/>
                <a:gd name="T78" fmla="*/ 18 w 38"/>
                <a:gd name="T79" fmla="*/ 6 h 46"/>
                <a:gd name="T80" fmla="*/ 18 w 38"/>
                <a:gd name="T81" fmla="*/ 6 h 46"/>
                <a:gd name="T82" fmla="*/ 24 w 38"/>
                <a:gd name="T83" fmla="*/ 6 h 46"/>
                <a:gd name="T84" fmla="*/ 26 w 38"/>
                <a:gd name="T85" fmla="*/ 10 h 46"/>
                <a:gd name="T86" fmla="*/ 30 w 38"/>
                <a:gd name="T87" fmla="*/ 14 h 46"/>
                <a:gd name="T88" fmla="*/ 30 w 38"/>
                <a:gd name="T89" fmla="*/ 18 h 46"/>
                <a:gd name="T90" fmla="*/ 6 w 38"/>
                <a:gd name="T91" fmla="*/ 18 h 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8" h="46">
                  <a:moveTo>
                    <a:pt x="30" y="32"/>
                  </a:moveTo>
                  <a:lnTo>
                    <a:pt x="30" y="32"/>
                  </a:lnTo>
                  <a:lnTo>
                    <a:pt x="28" y="36"/>
                  </a:lnTo>
                  <a:lnTo>
                    <a:pt x="26" y="38"/>
                  </a:lnTo>
                  <a:lnTo>
                    <a:pt x="24" y="40"/>
                  </a:lnTo>
                  <a:lnTo>
                    <a:pt x="20" y="40"/>
                  </a:lnTo>
                  <a:lnTo>
                    <a:pt x="14" y="38"/>
                  </a:lnTo>
                  <a:lnTo>
                    <a:pt x="10" y="36"/>
                  </a:lnTo>
                  <a:lnTo>
                    <a:pt x="8" y="30"/>
                  </a:lnTo>
                  <a:lnTo>
                    <a:pt x="6" y="26"/>
                  </a:lnTo>
                  <a:lnTo>
                    <a:pt x="38" y="26"/>
                  </a:lnTo>
                  <a:lnTo>
                    <a:pt x="36" y="16"/>
                  </a:lnTo>
                  <a:lnTo>
                    <a:pt x="34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32"/>
                  </a:lnTo>
                  <a:lnTo>
                    <a:pt x="4" y="40"/>
                  </a:lnTo>
                  <a:lnTo>
                    <a:pt x="10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6" y="32"/>
                  </a:lnTo>
                  <a:lnTo>
                    <a:pt x="30" y="32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6" y="1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1E4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15" name="Freeform 103">
              <a:extLst>
                <a:ext uri="{FF2B5EF4-FFF2-40B4-BE49-F238E27FC236}">
                  <a16:creationId xmlns:a16="http://schemas.microsoft.com/office/drawing/2014/main" id="{DA0E0848-6A9D-4431-BFC3-8ECEAB045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" y="2817"/>
              <a:ext cx="38" cy="56"/>
            </a:xfrm>
            <a:custGeom>
              <a:avLst/>
              <a:gdLst>
                <a:gd name="T0" fmla="*/ 0 w 38"/>
                <a:gd name="T1" fmla="*/ 46 h 56"/>
                <a:gd name="T2" fmla="*/ 38 w 38"/>
                <a:gd name="T3" fmla="*/ 24 h 56"/>
                <a:gd name="T4" fmla="*/ 38 w 38"/>
                <a:gd name="T5" fmla="*/ 22 h 56"/>
                <a:gd name="T6" fmla="*/ 0 w 38"/>
                <a:gd name="T7" fmla="*/ 0 h 56"/>
                <a:gd name="T8" fmla="*/ 0 w 38"/>
                <a:gd name="T9" fmla="*/ 6 h 56"/>
                <a:gd name="T10" fmla="*/ 32 w 38"/>
                <a:gd name="T11" fmla="*/ 24 h 56"/>
                <a:gd name="T12" fmla="*/ 0 w 38"/>
                <a:gd name="T13" fmla="*/ 42 h 56"/>
                <a:gd name="T14" fmla="*/ 0 w 38"/>
                <a:gd name="T15" fmla="*/ 46 h 56"/>
                <a:gd name="T16" fmla="*/ 0 w 38"/>
                <a:gd name="T17" fmla="*/ 52 h 56"/>
                <a:gd name="T18" fmla="*/ 0 w 38"/>
                <a:gd name="T19" fmla="*/ 56 h 56"/>
                <a:gd name="T20" fmla="*/ 38 w 38"/>
                <a:gd name="T21" fmla="*/ 56 h 56"/>
                <a:gd name="T22" fmla="*/ 38 w 38"/>
                <a:gd name="T23" fmla="*/ 52 h 56"/>
                <a:gd name="T24" fmla="*/ 0 w 38"/>
                <a:gd name="T25" fmla="*/ 52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56">
                  <a:moveTo>
                    <a:pt x="0" y="46"/>
                  </a:moveTo>
                  <a:lnTo>
                    <a:pt x="38" y="24"/>
                  </a:lnTo>
                  <a:lnTo>
                    <a:pt x="38" y="22"/>
                  </a:lnTo>
                  <a:lnTo>
                    <a:pt x="0" y="0"/>
                  </a:lnTo>
                  <a:lnTo>
                    <a:pt x="0" y="6"/>
                  </a:lnTo>
                  <a:lnTo>
                    <a:pt x="32" y="24"/>
                  </a:lnTo>
                  <a:lnTo>
                    <a:pt x="0" y="42"/>
                  </a:lnTo>
                  <a:lnTo>
                    <a:pt x="0" y="46"/>
                  </a:lnTo>
                  <a:close/>
                  <a:moveTo>
                    <a:pt x="0" y="52"/>
                  </a:moveTo>
                  <a:lnTo>
                    <a:pt x="0" y="56"/>
                  </a:lnTo>
                  <a:lnTo>
                    <a:pt x="38" y="56"/>
                  </a:lnTo>
                  <a:lnTo>
                    <a:pt x="38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16" name="Freeform 104">
              <a:extLst>
                <a:ext uri="{FF2B5EF4-FFF2-40B4-BE49-F238E27FC236}">
                  <a16:creationId xmlns:a16="http://schemas.microsoft.com/office/drawing/2014/main" id="{9A66B671-4747-4ED4-8CD5-34372537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" y="2811"/>
              <a:ext cx="20" cy="62"/>
            </a:xfrm>
            <a:custGeom>
              <a:avLst/>
              <a:gdLst>
                <a:gd name="T0" fmla="*/ 20 w 20"/>
                <a:gd name="T1" fmla="*/ 0 h 62"/>
                <a:gd name="T2" fmla="*/ 16 w 20"/>
                <a:gd name="T3" fmla="*/ 0 h 62"/>
                <a:gd name="T4" fmla="*/ 16 w 20"/>
                <a:gd name="T5" fmla="*/ 0 h 62"/>
                <a:gd name="T6" fmla="*/ 14 w 20"/>
                <a:gd name="T7" fmla="*/ 6 h 62"/>
                <a:gd name="T8" fmla="*/ 10 w 20"/>
                <a:gd name="T9" fmla="*/ 8 h 62"/>
                <a:gd name="T10" fmla="*/ 4 w 20"/>
                <a:gd name="T11" fmla="*/ 10 h 62"/>
                <a:gd name="T12" fmla="*/ 0 w 20"/>
                <a:gd name="T13" fmla="*/ 10 h 62"/>
                <a:gd name="T14" fmla="*/ 0 w 20"/>
                <a:gd name="T15" fmla="*/ 16 h 62"/>
                <a:gd name="T16" fmla="*/ 14 w 20"/>
                <a:gd name="T17" fmla="*/ 16 h 62"/>
                <a:gd name="T18" fmla="*/ 14 w 20"/>
                <a:gd name="T19" fmla="*/ 62 h 62"/>
                <a:gd name="T20" fmla="*/ 20 w 20"/>
                <a:gd name="T21" fmla="*/ 62 h 62"/>
                <a:gd name="T22" fmla="*/ 20 w 20"/>
                <a:gd name="T23" fmla="*/ 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62">
                  <a:moveTo>
                    <a:pt x="20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14" y="16"/>
                  </a:lnTo>
                  <a:lnTo>
                    <a:pt x="14" y="62"/>
                  </a:lnTo>
                  <a:lnTo>
                    <a:pt x="20" y="6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17" name="Freeform 105">
              <a:extLst>
                <a:ext uri="{FF2B5EF4-FFF2-40B4-BE49-F238E27FC236}">
                  <a16:creationId xmlns:a16="http://schemas.microsoft.com/office/drawing/2014/main" id="{7FAA4ADC-9527-4ABD-B70C-C00A9664A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27"/>
              <a:ext cx="56" cy="46"/>
            </a:xfrm>
            <a:custGeom>
              <a:avLst/>
              <a:gdLst>
                <a:gd name="T0" fmla="*/ 0 w 56"/>
                <a:gd name="T1" fmla="*/ 46 h 46"/>
                <a:gd name="T2" fmla="*/ 6 w 56"/>
                <a:gd name="T3" fmla="*/ 46 h 46"/>
                <a:gd name="T4" fmla="*/ 6 w 56"/>
                <a:gd name="T5" fmla="*/ 18 h 46"/>
                <a:gd name="T6" fmla="*/ 6 w 56"/>
                <a:gd name="T7" fmla="*/ 18 h 46"/>
                <a:gd name="T8" fmla="*/ 6 w 56"/>
                <a:gd name="T9" fmla="*/ 14 h 46"/>
                <a:gd name="T10" fmla="*/ 8 w 56"/>
                <a:gd name="T11" fmla="*/ 10 h 46"/>
                <a:gd name="T12" fmla="*/ 12 w 56"/>
                <a:gd name="T13" fmla="*/ 8 h 46"/>
                <a:gd name="T14" fmla="*/ 16 w 56"/>
                <a:gd name="T15" fmla="*/ 6 h 46"/>
                <a:gd name="T16" fmla="*/ 16 w 56"/>
                <a:gd name="T17" fmla="*/ 6 h 46"/>
                <a:gd name="T18" fmla="*/ 20 w 56"/>
                <a:gd name="T19" fmla="*/ 6 h 46"/>
                <a:gd name="T20" fmla="*/ 24 w 56"/>
                <a:gd name="T21" fmla="*/ 8 h 46"/>
                <a:gd name="T22" fmla="*/ 24 w 56"/>
                <a:gd name="T23" fmla="*/ 16 h 46"/>
                <a:gd name="T24" fmla="*/ 24 w 56"/>
                <a:gd name="T25" fmla="*/ 46 h 46"/>
                <a:gd name="T26" fmla="*/ 32 w 56"/>
                <a:gd name="T27" fmla="*/ 46 h 46"/>
                <a:gd name="T28" fmla="*/ 32 w 56"/>
                <a:gd name="T29" fmla="*/ 18 h 46"/>
                <a:gd name="T30" fmla="*/ 32 w 56"/>
                <a:gd name="T31" fmla="*/ 18 h 46"/>
                <a:gd name="T32" fmla="*/ 32 w 56"/>
                <a:gd name="T33" fmla="*/ 12 h 46"/>
                <a:gd name="T34" fmla="*/ 34 w 56"/>
                <a:gd name="T35" fmla="*/ 8 h 46"/>
                <a:gd name="T36" fmla="*/ 38 w 56"/>
                <a:gd name="T37" fmla="*/ 6 h 46"/>
                <a:gd name="T38" fmla="*/ 42 w 56"/>
                <a:gd name="T39" fmla="*/ 6 h 46"/>
                <a:gd name="T40" fmla="*/ 42 w 56"/>
                <a:gd name="T41" fmla="*/ 6 h 46"/>
                <a:gd name="T42" fmla="*/ 46 w 56"/>
                <a:gd name="T43" fmla="*/ 6 h 46"/>
                <a:gd name="T44" fmla="*/ 48 w 56"/>
                <a:gd name="T45" fmla="*/ 8 h 46"/>
                <a:gd name="T46" fmla="*/ 50 w 56"/>
                <a:gd name="T47" fmla="*/ 16 h 46"/>
                <a:gd name="T48" fmla="*/ 50 w 56"/>
                <a:gd name="T49" fmla="*/ 46 h 46"/>
                <a:gd name="T50" fmla="*/ 56 w 56"/>
                <a:gd name="T51" fmla="*/ 46 h 46"/>
                <a:gd name="T52" fmla="*/ 56 w 56"/>
                <a:gd name="T53" fmla="*/ 12 h 46"/>
                <a:gd name="T54" fmla="*/ 56 w 56"/>
                <a:gd name="T55" fmla="*/ 12 h 46"/>
                <a:gd name="T56" fmla="*/ 56 w 56"/>
                <a:gd name="T57" fmla="*/ 6 h 46"/>
                <a:gd name="T58" fmla="*/ 52 w 56"/>
                <a:gd name="T59" fmla="*/ 2 h 46"/>
                <a:gd name="T60" fmla="*/ 48 w 56"/>
                <a:gd name="T61" fmla="*/ 0 h 46"/>
                <a:gd name="T62" fmla="*/ 44 w 56"/>
                <a:gd name="T63" fmla="*/ 0 h 46"/>
                <a:gd name="T64" fmla="*/ 44 w 56"/>
                <a:gd name="T65" fmla="*/ 0 h 46"/>
                <a:gd name="T66" fmla="*/ 36 w 56"/>
                <a:gd name="T67" fmla="*/ 2 h 46"/>
                <a:gd name="T68" fmla="*/ 30 w 56"/>
                <a:gd name="T69" fmla="*/ 6 h 46"/>
                <a:gd name="T70" fmla="*/ 30 w 56"/>
                <a:gd name="T71" fmla="*/ 6 h 46"/>
                <a:gd name="T72" fmla="*/ 28 w 56"/>
                <a:gd name="T73" fmla="*/ 4 h 46"/>
                <a:gd name="T74" fmla="*/ 26 w 56"/>
                <a:gd name="T75" fmla="*/ 0 h 46"/>
                <a:gd name="T76" fmla="*/ 20 w 56"/>
                <a:gd name="T77" fmla="*/ 0 h 46"/>
                <a:gd name="T78" fmla="*/ 20 w 56"/>
                <a:gd name="T79" fmla="*/ 0 h 46"/>
                <a:gd name="T80" fmla="*/ 12 w 56"/>
                <a:gd name="T81" fmla="*/ 2 h 46"/>
                <a:gd name="T82" fmla="*/ 6 w 56"/>
                <a:gd name="T83" fmla="*/ 6 h 46"/>
                <a:gd name="T84" fmla="*/ 6 w 56"/>
                <a:gd name="T85" fmla="*/ 6 h 46"/>
                <a:gd name="T86" fmla="*/ 6 w 56"/>
                <a:gd name="T87" fmla="*/ 0 h 46"/>
                <a:gd name="T88" fmla="*/ 0 w 56"/>
                <a:gd name="T89" fmla="*/ 0 h 46"/>
                <a:gd name="T90" fmla="*/ 0 w 56"/>
                <a:gd name="T91" fmla="*/ 46 h 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" h="46">
                  <a:moveTo>
                    <a:pt x="0" y="46"/>
                  </a:moveTo>
                  <a:lnTo>
                    <a:pt x="6" y="46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46"/>
                  </a:lnTo>
                  <a:lnTo>
                    <a:pt x="32" y="46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4" y="8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50" y="16"/>
                  </a:lnTo>
                  <a:lnTo>
                    <a:pt x="50" y="46"/>
                  </a:lnTo>
                  <a:lnTo>
                    <a:pt x="56" y="46"/>
                  </a:lnTo>
                  <a:lnTo>
                    <a:pt x="56" y="12"/>
                  </a:lnTo>
                  <a:lnTo>
                    <a:pt x="56" y="6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18" name="Freeform 106">
              <a:extLst>
                <a:ext uri="{FF2B5EF4-FFF2-40B4-BE49-F238E27FC236}">
                  <a16:creationId xmlns:a16="http://schemas.microsoft.com/office/drawing/2014/main" id="{82A510A4-0FF3-4D2C-B76C-A938514C3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827"/>
              <a:ext cx="34" cy="46"/>
            </a:xfrm>
            <a:custGeom>
              <a:avLst/>
              <a:gdLst>
                <a:gd name="T0" fmla="*/ 34 w 34"/>
                <a:gd name="T1" fmla="*/ 0 h 46"/>
                <a:gd name="T2" fmla="*/ 28 w 34"/>
                <a:gd name="T3" fmla="*/ 0 h 46"/>
                <a:gd name="T4" fmla="*/ 28 w 34"/>
                <a:gd name="T5" fmla="*/ 26 h 46"/>
                <a:gd name="T6" fmla="*/ 28 w 34"/>
                <a:gd name="T7" fmla="*/ 26 h 46"/>
                <a:gd name="T8" fmla="*/ 28 w 34"/>
                <a:gd name="T9" fmla="*/ 32 h 46"/>
                <a:gd name="T10" fmla="*/ 26 w 34"/>
                <a:gd name="T11" fmla="*/ 36 h 46"/>
                <a:gd name="T12" fmla="*/ 22 w 34"/>
                <a:gd name="T13" fmla="*/ 40 h 46"/>
                <a:gd name="T14" fmla="*/ 16 w 34"/>
                <a:gd name="T15" fmla="*/ 40 h 46"/>
                <a:gd name="T16" fmla="*/ 16 w 34"/>
                <a:gd name="T17" fmla="*/ 40 h 46"/>
                <a:gd name="T18" fmla="*/ 12 w 34"/>
                <a:gd name="T19" fmla="*/ 40 h 46"/>
                <a:gd name="T20" fmla="*/ 10 w 34"/>
                <a:gd name="T21" fmla="*/ 38 h 46"/>
                <a:gd name="T22" fmla="*/ 8 w 34"/>
                <a:gd name="T23" fmla="*/ 34 h 46"/>
                <a:gd name="T24" fmla="*/ 8 w 34"/>
                <a:gd name="T25" fmla="*/ 30 h 46"/>
                <a:gd name="T26" fmla="*/ 8 w 34"/>
                <a:gd name="T27" fmla="*/ 0 h 46"/>
                <a:gd name="T28" fmla="*/ 0 w 34"/>
                <a:gd name="T29" fmla="*/ 0 h 46"/>
                <a:gd name="T30" fmla="*/ 0 w 34"/>
                <a:gd name="T31" fmla="*/ 30 h 46"/>
                <a:gd name="T32" fmla="*/ 0 w 34"/>
                <a:gd name="T33" fmla="*/ 30 h 46"/>
                <a:gd name="T34" fmla="*/ 2 w 34"/>
                <a:gd name="T35" fmla="*/ 36 h 46"/>
                <a:gd name="T36" fmla="*/ 4 w 34"/>
                <a:gd name="T37" fmla="*/ 42 h 46"/>
                <a:gd name="T38" fmla="*/ 8 w 34"/>
                <a:gd name="T39" fmla="*/ 46 h 46"/>
                <a:gd name="T40" fmla="*/ 14 w 34"/>
                <a:gd name="T41" fmla="*/ 46 h 46"/>
                <a:gd name="T42" fmla="*/ 14 w 34"/>
                <a:gd name="T43" fmla="*/ 46 h 46"/>
                <a:gd name="T44" fmla="*/ 22 w 34"/>
                <a:gd name="T45" fmla="*/ 44 h 46"/>
                <a:gd name="T46" fmla="*/ 28 w 34"/>
                <a:gd name="T47" fmla="*/ 38 h 46"/>
                <a:gd name="T48" fmla="*/ 28 w 34"/>
                <a:gd name="T49" fmla="*/ 38 h 46"/>
                <a:gd name="T50" fmla="*/ 28 w 34"/>
                <a:gd name="T51" fmla="*/ 46 h 46"/>
                <a:gd name="T52" fmla="*/ 34 w 34"/>
                <a:gd name="T53" fmla="*/ 46 h 46"/>
                <a:gd name="T54" fmla="*/ 34 w 34"/>
                <a:gd name="T55" fmla="*/ 0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4" h="46">
                  <a:moveTo>
                    <a:pt x="34" y="0"/>
                  </a:moveTo>
                  <a:lnTo>
                    <a:pt x="28" y="0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8" y="46"/>
                  </a:lnTo>
                  <a:lnTo>
                    <a:pt x="14" y="46"/>
                  </a:lnTo>
                  <a:lnTo>
                    <a:pt x="22" y="44"/>
                  </a:lnTo>
                  <a:lnTo>
                    <a:pt x="28" y="38"/>
                  </a:lnTo>
                  <a:lnTo>
                    <a:pt x="28" y="46"/>
                  </a:lnTo>
                  <a:lnTo>
                    <a:pt x="34" y="4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19" name="Freeform 107">
              <a:extLst>
                <a:ext uri="{FF2B5EF4-FFF2-40B4-BE49-F238E27FC236}">
                  <a16:creationId xmlns:a16="http://schemas.microsoft.com/office/drawing/2014/main" id="{280AB596-C3A2-4EC6-A415-334AD509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" y="2813"/>
              <a:ext cx="22" cy="60"/>
            </a:xfrm>
            <a:custGeom>
              <a:avLst/>
              <a:gdLst>
                <a:gd name="T0" fmla="*/ 14 w 22"/>
                <a:gd name="T1" fmla="*/ 0 h 60"/>
                <a:gd name="T2" fmla="*/ 8 w 22"/>
                <a:gd name="T3" fmla="*/ 0 h 60"/>
                <a:gd name="T4" fmla="*/ 8 w 22"/>
                <a:gd name="T5" fmla="*/ 14 h 60"/>
                <a:gd name="T6" fmla="*/ 0 w 22"/>
                <a:gd name="T7" fmla="*/ 14 h 60"/>
                <a:gd name="T8" fmla="*/ 0 w 22"/>
                <a:gd name="T9" fmla="*/ 20 h 60"/>
                <a:gd name="T10" fmla="*/ 8 w 22"/>
                <a:gd name="T11" fmla="*/ 20 h 60"/>
                <a:gd name="T12" fmla="*/ 8 w 22"/>
                <a:gd name="T13" fmla="*/ 50 h 60"/>
                <a:gd name="T14" fmla="*/ 8 w 22"/>
                <a:gd name="T15" fmla="*/ 50 h 60"/>
                <a:gd name="T16" fmla="*/ 8 w 22"/>
                <a:gd name="T17" fmla="*/ 54 h 60"/>
                <a:gd name="T18" fmla="*/ 10 w 22"/>
                <a:gd name="T19" fmla="*/ 58 h 60"/>
                <a:gd name="T20" fmla="*/ 12 w 22"/>
                <a:gd name="T21" fmla="*/ 60 h 60"/>
                <a:gd name="T22" fmla="*/ 18 w 22"/>
                <a:gd name="T23" fmla="*/ 60 h 60"/>
                <a:gd name="T24" fmla="*/ 22 w 22"/>
                <a:gd name="T25" fmla="*/ 60 h 60"/>
                <a:gd name="T26" fmla="*/ 22 w 22"/>
                <a:gd name="T27" fmla="*/ 54 h 60"/>
                <a:gd name="T28" fmla="*/ 20 w 22"/>
                <a:gd name="T29" fmla="*/ 54 h 60"/>
                <a:gd name="T30" fmla="*/ 20 w 22"/>
                <a:gd name="T31" fmla="*/ 54 h 60"/>
                <a:gd name="T32" fmla="*/ 16 w 22"/>
                <a:gd name="T33" fmla="*/ 52 h 60"/>
                <a:gd name="T34" fmla="*/ 14 w 22"/>
                <a:gd name="T35" fmla="*/ 48 h 60"/>
                <a:gd name="T36" fmla="*/ 14 w 22"/>
                <a:gd name="T37" fmla="*/ 20 h 60"/>
                <a:gd name="T38" fmla="*/ 22 w 22"/>
                <a:gd name="T39" fmla="*/ 20 h 60"/>
                <a:gd name="T40" fmla="*/ 22 w 22"/>
                <a:gd name="T41" fmla="*/ 14 h 60"/>
                <a:gd name="T42" fmla="*/ 14 w 22"/>
                <a:gd name="T43" fmla="*/ 14 h 60"/>
                <a:gd name="T44" fmla="*/ 14 w 22"/>
                <a:gd name="T45" fmla="*/ 0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" h="60">
                  <a:moveTo>
                    <a:pt x="14" y="0"/>
                  </a:moveTo>
                  <a:lnTo>
                    <a:pt x="8" y="0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2"/>
                  </a:lnTo>
                  <a:lnTo>
                    <a:pt x="14" y="48"/>
                  </a:lnTo>
                  <a:lnTo>
                    <a:pt x="14" y="20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20" name="Freeform 108">
              <a:extLst>
                <a:ext uri="{FF2B5EF4-FFF2-40B4-BE49-F238E27FC236}">
                  <a16:creationId xmlns:a16="http://schemas.microsoft.com/office/drawing/2014/main" id="{DA9EF8E7-4D06-4D69-974C-58959C071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" y="2827"/>
              <a:ext cx="41" cy="46"/>
            </a:xfrm>
            <a:custGeom>
              <a:avLst/>
              <a:gdLst>
                <a:gd name="T0" fmla="*/ 30 w 38"/>
                <a:gd name="T1" fmla="*/ 30 h 46"/>
                <a:gd name="T2" fmla="*/ 26 w 38"/>
                <a:gd name="T3" fmla="*/ 36 h 46"/>
                <a:gd name="T4" fmla="*/ 15 w 38"/>
                <a:gd name="T5" fmla="*/ 40 h 46"/>
                <a:gd name="T6" fmla="*/ 11 w 38"/>
                <a:gd name="T7" fmla="*/ 38 h 46"/>
                <a:gd name="T8" fmla="*/ 6 w 38"/>
                <a:gd name="T9" fmla="*/ 34 h 46"/>
                <a:gd name="T10" fmla="*/ 9 w 38"/>
                <a:gd name="T11" fmla="*/ 30 h 46"/>
                <a:gd name="T12" fmla="*/ 17 w 38"/>
                <a:gd name="T13" fmla="*/ 26 h 46"/>
                <a:gd name="T14" fmla="*/ 24 w 38"/>
                <a:gd name="T15" fmla="*/ 24 h 46"/>
                <a:gd name="T16" fmla="*/ 30 w 38"/>
                <a:gd name="T17" fmla="*/ 30 h 46"/>
                <a:gd name="T18" fmla="*/ 41 w 38"/>
                <a:gd name="T19" fmla="*/ 40 h 46"/>
                <a:gd name="T20" fmla="*/ 39 w 38"/>
                <a:gd name="T21" fmla="*/ 40 h 46"/>
                <a:gd name="T22" fmla="*/ 37 w 38"/>
                <a:gd name="T23" fmla="*/ 34 h 46"/>
                <a:gd name="T24" fmla="*/ 37 w 38"/>
                <a:gd name="T25" fmla="*/ 12 h 46"/>
                <a:gd name="T26" fmla="*/ 32 w 38"/>
                <a:gd name="T27" fmla="*/ 2 h 46"/>
                <a:gd name="T28" fmla="*/ 19 w 38"/>
                <a:gd name="T29" fmla="*/ 0 h 46"/>
                <a:gd name="T30" fmla="*/ 13 w 38"/>
                <a:gd name="T31" fmla="*/ 0 h 46"/>
                <a:gd name="T32" fmla="*/ 2 w 38"/>
                <a:gd name="T33" fmla="*/ 8 h 46"/>
                <a:gd name="T34" fmla="*/ 9 w 38"/>
                <a:gd name="T35" fmla="*/ 14 h 46"/>
                <a:gd name="T36" fmla="*/ 9 w 38"/>
                <a:gd name="T37" fmla="*/ 10 h 46"/>
                <a:gd name="T38" fmla="*/ 15 w 38"/>
                <a:gd name="T39" fmla="*/ 6 h 46"/>
                <a:gd name="T40" fmla="*/ 19 w 38"/>
                <a:gd name="T41" fmla="*/ 6 h 46"/>
                <a:gd name="T42" fmla="*/ 28 w 38"/>
                <a:gd name="T43" fmla="*/ 10 h 46"/>
                <a:gd name="T44" fmla="*/ 30 w 38"/>
                <a:gd name="T45" fmla="*/ 14 h 46"/>
                <a:gd name="T46" fmla="*/ 26 w 38"/>
                <a:gd name="T47" fmla="*/ 18 h 46"/>
                <a:gd name="T48" fmla="*/ 15 w 38"/>
                <a:gd name="T49" fmla="*/ 20 h 46"/>
                <a:gd name="T50" fmla="*/ 4 w 38"/>
                <a:gd name="T51" fmla="*/ 24 h 46"/>
                <a:gd name="T52" fmla="*/ 0 w 38"/>
                <a:gd name="T53" fmla="*/ 34 h 46"/>
                <a:gd name="T54" fmla="*/ 0 w 38"/>
                <a:gd name="T55" fmla="*/ 40 h 46"/>
                <a:gd name="T56" fmla="*/ 9 w 38"/>
                <a:gd name="T57" fmla="*/ 46 h 46"/>
                <a:gd name="T58" fmla="*/ 15 w 38"/>
                <a:gd name="T59" fmla="*/ 46 h 46"/>
                <a:gd name="T60" fmla="*/ 30 w 38"/>
                <a:gd name="T61" fmla="*/ 40 h 46"/>
                <a:gd name="T62" fmla="*/ 32 w 38"/>
                <a:gd name="T63" fmla="*/ 46 h 46"/>
                <a:gd name="T64" fmla="*/ 37 w 38"/>
                <a:gd name="T65" fmla="*/ 46 h 46"/>
                <a:gd name="T66" fmla="*/ 41 w 38"/>
                <a:gd name="T67" fmla="*/ 40 h 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6">
                  <a:moveTo>
                    <a:pt x="28" y="30"/>
                  </a:moveTo>
                  <a:lnTo>
                    <a:pt x="28" y="30"/>
                  </a:lnTo>
                  <a:lnTo>
                    <a:pt x="26" y="34"/>
                  </a:lnTo>
                  <a:lnTo>
                    <a:pt x="24" y="36"/>
                  </a:lnTo>
                  <a:lnTo>
                    <a:pt x="20" y="40"/>
                  </a:lnTo>
                  <a:lnTo>
                    <a:pt x="14" y="40"/>
                  </a:lnTo>
                  <a:lnTo>
                    <a:pt x="10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10" y="28"/>
                  </a:lnTo>
                  <a:lnTo>
                    <a:pt x="16" y="26"/>
                  </a:lnTo>
                  <a:lnTo>
                    <a:pt x="22" y="24"/>
                  </a:lnTo>
                  <a:lnTo>
                    <a:pt x="28" y="22"/>
                  </a:lnTo>
                  <a:lnTo>
                    <a:pt x="28" y="30"/>
                  </a:lnTo>
                  <a:close/>
                  <a:moveTo>
                    <a:pt x="38" y="40"/>
                  </a:moveTo>
                  <a:lnTo>
                    <a:pt x="38" y="40"/>
                  </a:lnTo>
                  <a:lnTo>
                    <a:pt x="36" y="40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12"/>
                  </a:lnTo>
                  <a:lnTo>
                    <a:pt x="32" y="6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8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24" y="8"/>
                  </a:lnTo>
                  <a:lnTo>
                    <a:pt x="26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14" y="20"/>
                  </a:lnTo>
                  <a:lnTo>
                    <a:pt x="8" y="22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4" y="46"/>
                  </a:lnTo>
                  <a:lnTo>
                    <a:pt x="22" y="44"/>
                  </a:lnTo>
                  <a:lnTo>
                    <a:pt x="28" y="40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8" y="46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21" name="Freeform 109">
              <a:extLst>
                <a:ext uri="{FF2B5EF4-FFF2-40B4-BE49-F238E27FC236}">
                  <a16:creationId xmlns:a16="http://schemas.microsoft.com/office/drawing/2014/main" id="{6F31292A-2BC5-4B40-B228-6217BFF1B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813"/>
              <a:ext cx="22" cy="60"/>
            </a:xfrm>
            <a:custGeom>
              <a:avLst/>
              <a:gdLst>
                <a:gd name="T0" fmla="*/ 14 w 22"/>
                <a:gd name="T1" fmla="*/ 0 h 60"/>
                <a:gd name="T2" fmla="*/ 6 w 22"/>
                <a:gd name="T3" fmla="*/ 0 h 60"/>
                <a:gd name="T4" fmla="*/ 6 w 22"/>
                <a:gd name="T5" fmla="*/ 14 h 60"/>
                <a:gd name="T6" fmla="*/ 0 w 22"/>
                <a:gd name="T7" fmla="*/ 14 h 60"/>
                <a:gd name="T8" fmla="*/ 0 w 22"/>
                <a:gd name="T9" fmla="*/ 20 h 60"/>
                <a:gd name="T10" fmla="*/ 6 w 22"/>
                <a:gd name="T11" fmla="*/ 20 h 60"/>
                <a:gd name="T12" fmla="*/ 6 w 22"/>
                <a:gd name="T13" fmla="*/ 50 h 60"/>
                <a:gd name="T14" fmla="*/ 6 w 22"/>
                <a:gd name="T15" fmla="*/ 50 h 60"/>
                <a:gd name="T16" fmla="*/ 8 w 22"/>
                <a:gd name="T17" fmla="*/ 54 h 60"/>
                <a:gd name="T18" fmla="*/ 10 w 22"/>
                <a:gd name="T19" fmla="*/ 58 h 60"/>
                <a:gd name="T20" fmla="*/ 12 w 22"/>
                <a:gd name="T21" fmla="*/ 60 h 60"/>
                <a:gd name="T22" fmla="*/ 16 w 22"/>
                <a:gd name="T23" fmla="*/ 60 h 60"/>
                <a:gd name="T24" fmla="*/ 22 w 22"/>
                <a:gd name="T25" fmla="*/ 60 h 60"/>
                <a:gd name="T26" fmla="*/ 22 w 22"/>
                <a:gd name="T27" fmla="*/ 54 h 60"/>
                <a:gd name="T28" fmla="*/ 18 w 22"/>
                <a:gd name="T29" fmla="*/ 54 h 60"/>
                <a:gd name="T30" fmla="*/ 18 w 22"/>
                <a:gd name="T31" fmla="*/ 54 h 60"/>
                <a:gd name="T32" fmla="*/ 14 w 22"/>
                <a:gd name="T33" fmla="*/ 52 h 60"/>
                <a:gd name="T34" fmla="*/ 14 w 22"/>
                <a:gd name="T35" fmla="*/ 48 h 60"/>
                <a:gd name="T36" fmla="*/ 14 w 22"/>
                <a:gd name="T37" fmla="*/ 20 h 60"/>
                <a:gd name="T38" fmla="*/ 22 w 22"/>
                <a:gd name="T39" fmla="*/ 20 h 60"/>
                <a:gd name="T40" fmla="*/ 22 w 22"/>
                <a:gd name="T41" fmla="*/ 14 h 60"/>
                <a:gd name="T42" fmla="*/ 14 w 22"/>
                <a:gd name="T43" fmla="*/ 14 h 60"/>
                <a:gd name="T44" fmla="*/ 14 w 22"/>
                <a:gd name="T45" fmla="*/ 0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2" h="60">
                  <a:moveTo>
                    <a:pt x="14" y="0"/>
                  </a:moveTo>
                  <a:lnTo>
                    <a:pt x="6" y="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6" y="20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8"/>
                  </a:lnTo>
                  <a:lnTo>
                    <a:pt x="12" y="60"/>
                  </a:lnTo>
                  <a:lnTo>
                    <a:pt x="16" y="60"/>
                  </a:lnTo>
                  <a:lnTo>
                    <a:pt x="22" y="60"/>
                  </a:lnTo>
                  <a:lnTo>
                    <a:pt x="22" y="54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20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22" name="Freeform 110">
              <a:extLst>
                <a:ext uri="{FF2B5EF4-FFF2-40B4-BE49-F238E27FC236}">
                  <a16:creationId xmlns:a16="http://schemas.microsoft.com/office/drawing/2014/main" id="{6B500F1C-026A-4812-93B4-3DA8D8E04E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" y="2809"/>
              <a:ext cx="6" cy="65"/>
            </a:xfrm>
            <a:custGeom>
              <a:avLst/>
              <a:gdLst>
                <a:gd name="T0" fmla="*/ 0 w 6"/>
                <a:gd name="T1" fmla="*/ 65 h 64"/>
                <a:gd name="T2" fmla="*/ 6 w 6"/>
                <a:gd name="T3" fmla="*/ 65 h 64"/>
                <a:gd name="T4" fmla="*/ 6 w 6"/>
                <a:gd name="T5" fmla="*/ 18 h 64"/>
                <a:gd name="T6" fmla="*/ 0 w 6"/>
                <a:gd name="T7" fmla="*/ 18 h 64"/>
                <a:gd name="T8" fmla="*/ 0 w 6"/>
                <a:gd name="T9" fmla="*/ 65 h 64"/>
                <a:gd name="T10" fmla="*/ 6 w 6"/>
                <a:gd name="T11" fmla="*/ 0 h 64"/>
                <a:gd name="T12" fmla="*/ 0 w 6"/>
                <a:gd name="T13" fmla="*/ 0 h 64"/>
                <a:gd name="T14" fmla="*/ 0 w 6"/>
                <a:gd name="T15" fmla="*/ 10 h 64"/>
                <a:gd name="T16" fmla="*/ 6 w 6"/>
                <a:gd name="T17" fmla="*/ 10 h 64"/>
                <a:gd name="T18" fmla="*/ 6 w 6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64">
                  <a:moveTo>
                    <a:pt x="0" y="64"/>
                  </a:moveTo>
                  <a:lnTo>
                    <a:pt x="6" y="6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4"/>
                  </a:lnTo>
                  <a:close/>
                  <a:moveTo>
                    <a:pt x="6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23" name="Freeform 111">
              <a:extLst>
                <a:ext uri="{FF2B5EF4-FFF2-40B4-BE49-F238E27FC236}">
                  <a16:creationId xmlns:a16="http://schemas.microsoft.com/office/drawing/2014/main" id="{B9798DD5-846D-47FF-908C-CBCAD77C2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" y="2827"/>
              <a:ext cx="40" cy="46"/>
            </a:xfrm>
            <a:custGeom>
              <a:avLst/>
              <a:gdLst>
                <a:gd name="T0" fmla="*/ 0 w 40"/>
                <a:gd name="T1" fmla="*/ 22 h 46"/>
                <a:gd name="T2" fmla="*/ 0 w 40"/>
                <a:gd name="T3" fmla="*/ 22 h 46"/>
                <a:gd name="T4" fmla="*/ 2 w 40"/>
                <a:gd name="T5" fmla="*/ 32 h 46"/>
                <a:gd name="T6" fmla="*/ 6 w 40"/>
                <a:gd name="T7" fmla="*/ 40 h 46"/>
                <a:gd name="T8" fmla="*/ 12 w 40"/>
                <a:gd name="T9" fmla="*/ 44 h 46"/>
                <a:gd name="T10" fmla="*/ 20 w 40"/>
                <a:gd name="T11" fmla="*/ 46 h 46"/>
                <a:gd name="T12" fmla="*/ 20 w 40"/>
                <a:gd name="T13" fmla="*/ 46 h 46"/>
                <a:gd name="T14" fmla="*/ 30 w 40"/>
                <a:gd name="T15" fmla="*/ 44 h 46"/>
                <a:gd name="T16" fmla="*/ 36 w 40"/>
                <a:gd name="T17" fmla="*/ 40 h 46"/>
                <a:gd name="T18" fmla="*/ 40 w 40"/>
                <a:gd name="T19" fmla="*/ 32 h 46"/>
                <a:gd name="T20" fmla="*/ 40 w 40"/>
                <a:gd name="T21" fmla="*/ 22 h 46"/>
                <a:gd name="T22" fmla="*/ 40 w 40"/>
                <a:gd name="T23" fmla="*/ 22 h 46"/>
                <a:gd name="T24" fmla="*/ 40 w 40"/>
                <a:gd name="T25" fmla="*/ 14 h 46"/>
                <a:gd name="T26" fmla="*/ 36 w 40"/>
                <a:gd name="T27" fmla="*/ 6 h 46"/>
                <a:gd name="T28" fmla="*/ 30 w 40"/>
                <a:gd name="T29" fmla="*/ 0 h 46"/>
                <a:gd name="T30" fmla="*/ 20 w 40"/>
                <a:gd name="T31" fmla="*/ 0 h 46"/>
                <a:gd name="T32" fmla="*/ 20 w 40"/>
                <a:gd name="T33" fmla="*/ 0 h 46"/>
                <a:gd name="T34" fmla="*/ 12 w 40"/>
                <a:gd name="T35" fmla="*/ 0 h 46"/>
                <a:gd name="T36" fmla="*/ 6 w 40"/>
                <a:gd name="T37" fmla="*/ 6 h 46"/>
                <a:gd name="T38" fmla="*/ 2 w 40"/>
                <a:gd name="T39" fmla="*/ 14 h 46"/>
                <a:gd name="T40" fmla="*/ 0 w 40"/>
                <a:gd name="T41" fmla="*/ 22 h 46"/>
                <a:gd name="T42" fmla="*/ 0 w 40"/>
                <a:gd name="T43" fmla="*/ 22 h 46"/>
                <a:gd name="T44" fmla="*/ 8 w 40"/>
                <a:gd name="T45" fmla="*/ 22 h 46"/>
                <a:gd name="T46" fmla="*/ 8 w 40"/>
                <a:gd name="T47" fmla="*/ 22 h 46"/>
                <a:gd name="T48" fmla="*/ 8 w 40"/>
                <a:gd name="T49" fmla="*/ 16 h 46"/>
                <a:gd name="T50" fmla="*/ 12 w 40"/>
                <a:gd name="T51" fmla="*/ 10 h 46"/>
                <a:gd name="T52" fmla="*/ 16 w 40"/>
                <a:gd name="T53" fmla="*/ 6 h 46"/>
                <a:gd name="T54" fmla="*/ 20 w 40"/>
                <a:gd name="T55" fmla="*/ 6 h 46"/>
                <a:gd name="T56" fmla="*/ 20 w 40"/>
                <a:gd name="T57" fmla="*/ 6 h 46"/>
                <a:gd name="T58" fmla="*/ 26 w 40"/>
                <a:gd name="T59" fmla="*/ 6 h 46"/>
                <a:gd name="T60" fmla="*/ 30 w 40"/>
                <a:gd name="T61" fmla="*/ 10 h 46"/>
                <a:gd name="T62" fmla="*/ 32 w 40"/>
                <a:gd name="T63" fmla="*/ 16 h 46"/>
                <a:gd name="T64" fmla="*/ 34 w 40"/>
                <a:gd name="T65" fmla="*/ 22 h 46"/>
                <a:gd name="T66" fmla="*/ 34 w 40"/>
                <a:gd name="T67" fmla="*/ 22 h 46"/>
                <a:gd name="T68" fmla="*/ 32 w 40"/>
                <a:gd name="T69" fmla="*/ 30 h 46"/>
                <a:gd name="T70" fmla="*/ 30 w 40"/>
                <a:gd name="T71" fmla="*/ 36 h 46"/>
                <a:gd name="T72" fmla="*/ 26 w 40"/>
                <a:gd name="T73" fmla="*/ 38 h 46"/>
                <a:gd name="T74" fmla="*/ 20 w 40"/>
                <a:gd name="T75" fmla="*/ 40 h 46"/>
                <a:gd name="T76" fmla="*/ 20 w 40"/>
                <a:gd name="T77" fmla="*/ 40 h 46"/>
                <a:gd name="T78" fmla="*/ 16 w 40"/>
                <a:gd name="T79" fmla="*/ 38 h 46"/>
                <a:gd name="T80" fmla="*/ 12 w 40"/>
                <a:gd name="T81" fmla="*/ 36 h 46"/>
                <a:gd name="T82" fmla="*/ 8 w 40"/>
                <a:gd name="T83" fmla="*/ 30 h 46"/>
                <a:gd name="T84" fmla="*/ 8 w 40"/>
                <a:gd name="T85" fmla="*/ 22 h 46"/>
                <a:gd name="T86" fmla="*/ 8 w 40"/>
                <a:gd name="T87" fmla="*/ 22 h 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" h="46">
                  <a:moveTo>
                    <a:pt x="0" y="22"/>
                  </a:moveTo>
                  <a:lnTo>
                    <a:pt x="0" y="22"/>
                  </a:lnTo>
                  <a:lnTo>
                    <a:pt x="2" y="32"/>
                  </a:lnTo>
                  <a:lnTo>
                    <a:pt x="6" y="40"/>
                  </a:lnTo>
                  <a:lnTo>
                    <a:pt x="12" y="44"/>
                  </a:lnTo>
                  <a:lnTo>
                    <a:pt x="20" y="46"/>
                  </a:lnTo>
                  <a:lnTo>
                    <a:pt x="30" y="44"/>
                  </a:lnTo>
                  <a:lnTo>
                    <a:pt x="36" y="40"/>
                  </a:lnTo>
                  <a:lnTo>
                    <a:pt x="40" y="32"/>
                  </a:lnTo>
                  <a:lnTo>
                    <a:pt x="40" y="22"/>
                  </a:lnTo>
                  <a:lnTo>
                    <a:pt x="40" y="14"/>
                  </a:lnTo>
                  <a:lnTo>
                    <a:pt x="36" y="6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4"/>
                  </a:lnTo>
                  <a:lnTo>
                    <a:pt x="0" y="22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32" y="30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0" y="40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8" y="30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24" name="Freeform 112">
              <a:extLst>
                <a:ext uri="{FF2B5EF4-FFF2-40B4-BE49-F238E27FC236}">
                  <a16:creationId xmlns:a16="http://schemas.microsoft.com/office/drawing/2014/main" id="{9B44568B-E51A-41DD-8F15-1186DCF2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" y="2827"/>
              <a:ext cx="34" cy="46"/>
            </a:xfrm>
            <a:custGeom>
              <a:avLst/>
              <a:gdLst>
                <a:gd name="T0" fmla="*/ 0 w 34"/>
                <a:gd name="T1" fmla="*/ 46 h 46"/>
                <a:gd name="T2" fmla="*/ 8 w 34"/>
                <a:gd name="T3" fmla="*/ 46 h 46"/>
                <a:gd name="T4" fmla="*/ 8 w 34"/>
                <a:gd name="T5" fmla="*/ 20 h 46"/>
                <a:gd name="T6" fmla="*/ 8 w 34"/>
                <a:gd name="T7" fmla="*/ 20 h 46"/>
                <a:gd name="T8" fmla="*/ 8 w 34"/>
                <a:gd name="T9" fmla="*/ 14 h 46"/>
                <a:gd name="T10" fmla="*/ 10 w 34"/>
                <a:gd name="T11" fmla="*/ 10 h 46"/>
                <a:gd name="T12" fmla="*/ 14 w 34"/>
                <a:gd name="T13" fmla="*/ 6 h 46"/>
                <a:gd name="T14" fmla="*/ 20 w 34"/>
                <a:gd name="T15" fmla="*/ 6 h 46"/>
                <a:gd name="T16" fmla="*/ 20 w 34"/>
                <a:gd name="T17" fmla="*/ 6 h 46"/>
                <a:gd name="T18" fmla="*/ 22 w 34"/>
                <a:gd name="T19" fmla="*/ 6 h 46"/>
                <a:gd name="T20" fmla="*/ 26 w 34"/>
                <a:gd name="T21" fmla="*/ 8 h 46"/>
                <a:gd name="T22" fmla="*/ 26 w 34"/>
                <a:gd name="T23" fmla="*/ 12 h 46"/>
                <a:gd name="T24" fmla="*/ 28 w 34"/>
                <a:gd name="T25" fmla="*/ 14 h 46"/>
                <a:gd name="T26" fmla="*/ 28 w 34"/>
                <a:gd name="T27" fmla="*/ 46 h 46"/>
                <a:gd name="T28" fmla="*/ 34 w 34"/>
                <a:gd name="T29" fmla="*/ 46 h 46"/>
                <a:gd name="T30" fmla="*/ 34 w 34"/>
                <a:gd name="T31" fmla="*/ 16 h 46"/>
                <a:gd name="T32" fmla="*/ 34 w 34"/>
                <a:gd name="T33" fmla="*/ 16 h 46"/>
                <a:gd name="T34" fmla="*/ 34 w 34"/>
                <a:gd name="T35" fmla="*/ 8 h 46"/>
                <a:gd name="T36" fmla="*/ 32 w 34"/>
                <a:gd name="T37" fmla="*/ 4 h 46"/>
                <a:gd name="T38" fmla="*/ 26 w 34"/>
                <a:gd name="T39" fmla="*/ 0 h 46"/>
                <a:gd name="T40" fmla="*/ 20 w 34"/>
                <a:gd name="T41" fmla="*/ 0 h 46"/>
                <a:gd name="T42" fmla="*/ 20 w 34"/>
                <a:gd name="T43" fmla="*/ 0 h 46"/>
                <a:gd name="T44" fmla="*/ 12 w 34"/>
                <a:gd name="T45" fmla="*/ 2 h 46"/>
                <a:gd name="T46" fmla="*/ 6 w 34"/>
                <a:gd name="T47" fmla="*/ 8 h 46"/>
                <a:gd name="T48" fmla="*/ 6 w 34"/>
                <a:gd name="T49" fmla="*/ 8 h 46"/>
                <a:gd name="T50" fmla="*/ 6 w 34"/>
                <a:gd name="T51" fmla="*/ 0 h 46"/>
                <a:gd name="T52" fmla="*/ 0 w 34"/>
                <a:gd name="T53" fmla="*/ 0 h 46"/>
                <a:gd name="T54" fmla="*/ 0 w 34"/>
                <a:gd name="T55" fmla="*/ 46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4" h="46">
                  <a:moveTo>
                    <a:pt x="0" y="46"/>
                  </a:moveTo>
                  <a:lnTo>
                    <a:pt x="8" y="46"/>
                  </a:lnTo>
                  <a:lnTo>
                    <a:pt x="8" y="20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8" y="14"/>
                  </a:lnTo>
                  <a:lnTo>
                    <a:pt x="28" y="46"/>
                  </a:lnTo>
                  <a:lnTo>
                    <a:pt x="34" y="46"/>
                  </a:lnTo>
                  <a:lnTo>
                    <a:pt x="34" y="16"/>
                  </a:lnTo>
                  <a:lnTo>
                    <a:pt x="34" y="8"/>
                  </a:lnTo>
                  <a:lnTo>
                    <a:pt x="32" y="4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E12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25" name="Rectangle 113">
              <a:extLst>
                <a:ext uri="{FF2B5EF4-FFF2-40B4-BE49-F238E27FC236}">
                  <a16:creationId xmlns:a16="http://schemas.microsoft.com/office/drawing/2014/main" id="{0B7ABD8C-BE8B-49FD-BB23-60E10B893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26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26" name="Rectangle 114">
              <a:extLst>
                <a:ext uri="{FF2B5EF4-FFF2-40B4-BE49-F238E27FC236}">
                  <a16:creationId xmlns:a16="http://schemas.microsoft.com/office/drawing/2014/main" id="{42AD5DAB-3942-4493-BED0-DD3668456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27" name="Rectangle 115">
              <a:extLst>
                <a:ext uri="{FF2B5EF4-FFF2-40B4-BE49-F238E27FC236}">
                  <a16:creationId xmlns:a16="http://schemas.microsoft.com/office/drawing/2014/main" id="{54C3E737-1613-4C80-9FAA-06D642D9D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28" name="Rectangle 116">
              <a:extLst>
                <a:ext uri="{FF2B5EF4-FFF2-40B4-BE49-F238E27FC236}">
                  <a16:creationId xmlns:a16="http://schemas.microsoft.com/office/drawing/2014/main" id="{9A620CBF-F83A-44F7-ACF1-D9588A43B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8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29" name="Rectangle 117">
              <a:extLst>
                <a:ext uri="{FF2B5EF4-FFF2-40B4-BE49-F238E27FC236}">
                  <a16:creationId xmlns:a16="http://schemas.microsoft.com/office/drawing/2014/main" id="{FC2244AC-AAAC-4628-A15F-0DBB0FD96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0" name="Rectangle 118">
              <a:extLst>
                <a:ext uri="{FF2B5EF4-FFF2-40B4-BE49-F238E27FC236}">
                  <a16:creationId xmlns:a16="http://schemas.microsoft.com/office/drawing/2014/main" id="{022A26CC-AD24-4400-A39E-9FB860782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18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1" name="Rectangle 119">
              <a:extLst>
                <a:ext uri="{FF2B5EF4-FFF2-40B4-BE49-F238E27FC236}">
                  <a16:creationId xmlns:a16="http://schemas.microsoft.com/office/drawing/2014/main" id="{248AEF48-3CF0-48C4-8169-348F0F7CF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17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2" name="Rectangle 120">
              <a:extLst>
                <a:ext uri="{FF2B5EF4-FFF2-40B4-BE49-F238E27FC236}">
                  <a16:creationId xmlns:a16="http://schemas.microsoft.com/office/drawing/2014/main" id="{21D413D6-F087-4AAC-B47F-A5DD9E636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15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3" name="Rectangle 121">
              <a:extLst>
                <a:ext uri="{FF2B5EF4-FFF2-40B4-BE49-F238E27FC236}">
                  <a16:creationId xmlns:a16="http://schemas.microsoft.com/office/drawing/2014/main" id="{AFB73598-C6A2-4DD6-A5A9-9C2B1C1D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0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14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4" name="Rectangle 122">
              <a:extLst>
                <a:ext uri="{FF2B5EF4-FFF2-40B4-BE49-F238E27FC236}">
                  <a16:creationId xmlns:a16="http://schemas.microsoft.com/office/drawing/2014/main" id="{CF1B4E0E-6366-4885-8F5C-5CF171721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14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5" name="Rectangle 123">
              <a:extLst>
                <a:ext uri="{FF2B5EF4-FFF2-40B4-BE49-F238E27FC236}">
                  <a16:creationId xmlns:a16="http://schemas.microsoft.com/office/drawing/2014/main" id="{969C4325-A42E-4E9E-9987-35B075FB8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793"/>
              <a:ext cx="8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10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6" name="Rectangle 124">
              <a:extLst>
                <a:ext uri="{FF2B5EF4-FFF2-40B4-BE49-F238E27FC236}">
                  <a16:creationId xmlns:a16="http://schemas.microsoft.com/office/drawing/2014/main" id="{F48A8F10-6844-4A68-9382-88B54A4E3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2793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8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7" name="Rectangle 125">
              <a:extLst>
                <a:ext uri="{FF2B5EF4-FFF2-40B4-BE49-F238E27FC236}">
                  <a16:creationId xmlns:a16="http://schemas.microsoft.com/office/drawing/2014/main" id="{BB7DE965-90A6-48EC-B62D-A68A44FBE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2793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7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8" name="Rectangle 126">
              <a:extLst>
                <a:ext uri="{FF2B5EF4-FFF2-40B4-BE49-F238E27FC236}">
                  <a16:creationId xmlns:a16="http://schemas.microsoft.com/office/drawing/2014/main" id="{6C3A09B4-0066-4678-A624-E52099DB7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793"/>
              <a:ext cx="4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4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39" name="Rectangle 127">
              <a:extLst>
                <a:ext uri="{FF2B5EF4-FFF2-40B4-BE49-F238E27FC236}">
                  <a16:creationId xmlns:a16="http://schemas.microsoft.com/office/drawing/2014/main" id="{A6563242-BF01-4EC0-8A9A-2B01CE63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" y="2793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40" name="Rectangle 128">
              <a:extLst>
                <a:ext uri="{FF2B5EF4-FFF2-40B4-BE49-F238E27FC236}">
                  <a16:creationId xmlns:a16="http://schemas.microsoft.com/office/drawing/2014/main" id="{9B5150CC-BA03-4C2C-8E5F-5A475B30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6" y="2793"/>
              <a:ext cx="4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41" name="Rectangle 129">
              <a:extLst>
                <a:ext uri="{FF2B5EF4-FFF2-40B4-BE49-F238E27FC236}">
                  <a16:creationId xmlns:a16="http://schemas.microsoft.com/office/drawing/2014/main" id="{AC1961B6-93E7-4CD1-A1C7-346409896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793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42" name="Rectangle 130">
              <a:extLst>
                <a:ext uri="{FF2B5EF4-FFF2-40B4-BE49-F238E27FC236}">
                  <a16:creationId xmlns:a16="http://schemas.microsoft.com/office/drawing/2014/main" id="{9A1C8C57-B350-4F4D-9B40-F7E75439C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" y="2793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43" name="Rectangle 131">
              <a:extLst>
                <a:ext uri="{FF2B5EF4-FFF2-40B4-BE49-F238E27FC236}">
                  <a16:creationId xmlns:a16="http://schemas.microsoft.com/office/drawing/2014/main" id="{70E72C4C-3C37-4DEE-8C94-B4E55AEF7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" y="2793"/>
              <a:ext cx="4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3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44" name="Rectangle 132">
              <a:extLst>
                <a:ext uri="{FF2B5EF4-FFF2-40B4-BE49-F238E27FC236}">
                  <a16:creationId xmlns:a16="http://schemas.microsoft.com/office/drawing/2014/main" id="{73B217C2-8E47-49E3-AD74-7F8A7C0C1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793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45" name="Rectangle 133">
              <a:extLst>
                <a:ext uri="{FF2B5EF4-FFF2-40B4-BE49-F238E27FC236}">
                  <a16:creationId xmlns:a16="http://schemas.microsoft.com/office/drawing/2014/main" id="{669D559C-0C47-4EA5-A846-D90FD8C7F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793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2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46" name="Rectangle 134">
              <a:extLst>
                <a:ext uri="{FF2B5EF4-FFF2-40B4-BE49-F238E27FC236}">
                  <a16:creationId xmlns:a16="http://schemas.microsoft.com/office/drawing/2014/main" id="{A7434F18-8613-4265-B329-7AB3F1C27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2793"/>
              <a:ext cx="40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100">
                  <a:solidFill>
                    <a:srgbClr val="E12325"/>
                  </a:solidFill>
                  <a:latin typeface="55 Helvetica Roman"/>
                  <a:cs typeface="Arial" panose="020B0604020202020204" pitchFamily="34" charset="0"/>
                </a:rPr>
                <a:t>0</a:t>
              </a:r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35347" name="Line 135">
              <a:extLst>
                <a:ext uri="{FF2B5EF4-FFF2-40B4-BE49-F238E27FC236}">
                  <a16:creationId xmlns:a16="http://schemas.microsoft.com/office/drawing/2014/main" id="{3285F8B0-CCFC-4615-9C5F-8E6FC25D5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8" y="2347"/>
              <a:ext cx="0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48" name="Line 136">
              <a:extLst>
                <a:ext uri="{FF2B5EF4-FFF2-40B4-BE49-F238E27FC236}">
                  <a16:creationId xmlns:a16="http://schemas.microsoft.com/office/drawing/2014/main" id="{189CA4D8-9638-4586-8DDD-DB5AB53C7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4" y="2345"/>
              <a:ext cx="351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49" name="Line 137">
              <a:extLst>
                <a:ext uri="{FF2B5EF4-FFF2-40B4-BE49-F238E27FC236}">
                  <a16:creationId xmlns:a16="http://schemas.microsoft.com/office/drawing/2014/main" id="{89000E64-2816-4AA0-8025-4053D98688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" y="2151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0" name="Line 138">
              <a:extLst>
                <a:ext uri="{FF2B5EF4-FFF2-40B4-BE49-F238E27FC236}">
                  <a16:creationId xmlns:a16="http://schemas.microsoft.com/office/drawing/2014/main" id="{2260AF73-F626-4BB4-BC18-CFC79B7647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2" y="2173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1" name="Line 139">
              <a:extLst>
                <a:ext uri="{FF2B5EF4-FFF2-40B4-BE49-F238E27FC236}">
                  <a16:creationId xmlns:a16="http://schemas.microsoft.com/office/drawing/2014/main" id="{DDDAFF2A-94D1-42B2-BE92-079C0DFAE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2" y="2151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2" name="Line 140">
              <a:extLst>
                <a:ext uri="{FF2B5EF4-FFF2-40B4-BE49-F238E27FC236}">
                  <a16:creationId xmlns:a16="http://schemas.microsoft.com/office/drawing/2014/main" id="{CFEBB1E4-B2BE-409A-A108-F2880689E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0" y="2173"/>
              <a:ext cx="44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3" name="Line 141">
              <a:extLst>
                <a:ext uri="{FF2B5EF4-FFF2-40B4-BE49-F238E27FC236}">
                  <a16:creationId xmlns:a16="http://schemas.microsoft.com/office/drawing/2014/main" id="{5301A02C-297E-4DE3-95F0-104417F85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2151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4" name="Line 142">
              <a:extLst>
                <a:ext uri="{FF2B5EF4-FFF2-40B4-BE49-F238E27FC236}">
                  <a16:creationId xmlns:a16="http://schemas.microsoft.com/office/drawing/2014/main" id="{3D1D7C89-B234-4AEF-BCB2-418CFB11DE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2" y="2173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5" name="Line 143">
              <a:extLst>
                <a:ext uri="{FF2B5EF4-FFF2-40B4-BE49-F238E27FC236}">
                  <a16:creationId xmlns:a16="http://schemas.microsoft.com/office/drawing/2014/main" id="{0FF7D937-20DF-41E9-9030-840C123E9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151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6" name="Line 144">
              <a:extLst>
                <a:ext uri="{FF2B5EF4-FFF2-40B4-BE49-F238E27FC236}">
                  <a16:creationId xmlns:a16="http://schemas.microsoft.com/office/drawing/2014/main" id="{502C1D68-8FB4-40A8-B92C-CDBDFC979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6" y="2173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7" name="Line 145">
              <a:extLst>
                <a:ext uri="{FF2B5EF4-FFF2-40B4-BE49-F238E27FC236}">
                  <a16:creationId xmlns:a16="http://schemas.microsoft.com/office/drawing/2014/main" id="{AB59CEA4-A3FF-4DE8-8C28-02DF4A301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0" y="2151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8" name="Line 146">
              <a:extLst>
                <a:ext uri="{FF2B5EF4-FFF2-40B4-BE49-F238E27FC236}">
                  <a16:creationId xmlns:a16="http://schemas.microsoft.com/office/drawing/2014/main" id="{60940785-0322-4481-84AD-263710277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6" y="2173"/>
              <a:ext cx="49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59" name="Line 147">
              <a:extLst>
                <a:ext uri="{FF2B5EF4-FFF2-40B4-BE49-F238E27FC236}">
                  <a16:creationId xmlns:a16="http://schemas.microsoft.com/office/drawing/2014/main" id="{F2EE4042-6F40-4057-B511-535BCFE7F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2119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0" name="Line 148">
              <a:extLst>
                <a:ext uri="{FF2B5EF4-FFF2-40B4-BE49-F238E27FC236}">
                  <a16:creationId xmlns:a16="http://schemas.microsoft.com/office/drawing/2014/main" id="{2CF0E4DB-B4E5-48AF-A2F6-36F385269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4" y="2141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1" name="Line 149">
              <a:extLst>
                <a:ext uri="{FF2B5EF4-FFF2-40B4-BE49-F238E27FC236}">
                  <a16:creationId xmlns:a16="http://schemas.microsoft.com/office/drawing/2014/main" id="{7200F585-3AE3-42D6-8E8A-3968DB986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" y="2119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2" name="Line 150">
              <a:extLst>
                <a:ext uri="{FF2B5EF4-FFF2-40B4-BE49-F238E27FC236}">
                  <a16:creationId xmlns:a16="http://schemas.microsoft.com/office/drawing/2014/main" id="{AEE8057C-3531-4C30-AFB1-7DF7CA88A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0" y="2141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3" name="Line 151">
              <a:extLst>
                <a:ext uri="{FF2B5EF4-FFF2-40B4-BE49-F238E27FC236}">
                  <a16:creationId xmlns:a16="http://schemas.microsoft.com/office/drawing/2014/main" id="{EDA99322-189A-40B5-89B5-A44543A7B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" y="2005"/>
              <a:ext cx="0" cy="46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4" name="Line 152">
              <a:extLst>
                <a:ext uri="{FF2B5EF4-FFF2-40B4-BE49-F238E27FC236}">
                  <a16:creationId xmlns:a16="http://schemas.microsoft.com/office/drawing/2014/main" id="{26E217B4-EB20-493C-AF08-771CDFEEF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52" y="2029"/>
              <a:ext cx="49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5" name="Line 153">
              <a:extLst>
                <a:ext uri="{FF2B5EF4-FFF2-40B4-BE49-F238E27FC236}">
                  <a16:creationId xmlns:a16="http://schemas.microsoft.com/office/drawing/2014/main" id="{9AA65AFF-9817-4404-8978-6684CE928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6" y="2005"/>
              <a:ext cx="0" cy="46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6" name="Line 154">
              <a:extLst>
                <a:ext uri="{FF2B5EF4-FFF2-40B4-BE49-F238E27FC236}">
                  <a16:creationId xmlns:a16="http://schemas.microsoft.com/office/drawing/2014/main" id="{021A5D01-84BA-485A-8944-2A8E32F30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2" y="2029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7" name="Line 155">
              <a:extLst>
                <a:ext uri="{FF2B5EF4-FFF2-40B4-BE49-F238E27FC236}">
                  <a16:creationId xmlns:a16="http://schemas.microsoft.com/office/drawing/2014/main" id="{3E990A92-4D8A-4516-9658-15E55581A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4" y="2005"/>
              <a:ext cx="0" cy="46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8" name="Line 156">
              <a:extLst>
                <a:ext uri="{FF2B5EF4-FFF2-40B4-BE49-F238E27FC236}">
                  <a16:creationId xmlns:a16="http://schemas.microsoft.com/office/drawing/2014/main" id="{8F06EBC9-CC04-41BA-8C21-0CEF36E12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2" y="2029"/>
              <a:ext cx="44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69" name="Line 157">
              <a:extLst>
                <a:ext uri="{FF2B5EF4-FFF2-40B4-BE49-F238E27FC236}">
                  <a16:creationId xmlns:a16="http://schemas.microsoft.com/office/drawing/2014/main" id="{3734518E-A6AC-4A52-B05B-B2A413868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005"/>
              <a:ext cx="0" cy="46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0" name="Line 158">
              <a:extLst>
                <a:ext uri="{FF2B5EF4-FFF2-40B4-BE49-F238E27FC236}">
                  <a16:creationId xmlns:a16="http://schemas.microsoft.com/office/drawing/2014/main" id="{0213E491-08E6-4151-A589-9043D2A250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0" y="2029"/>
              <a:ext cx="49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1" name="Line 159">
              <a:extLst>
                <a:ext uri="{FF2B5EF4-FFF2-40B4-BE49-F238E27FC236}">
                  <a16:creationId xmlns:a16="http://schemas.microsoft.com/office/drawing/2014/main" id="{8468EF71-6BC5-4128-9828-0DF5E01B7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8" y="1645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2" name="Line 160">
              <a:extLst>
                <a:ext uri="{FF2B5EF4-FFF2-40B4-BE49-F238E27FC236}">
                  <a16:creationId xmlns:a16="http://schemas.microsoft.com/office/drawing/2014/main" id="{4D50EC23-1732-4683-82D4-FF95777F7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4" y="1667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3" name="Line 161">
              <a:extLst>
                <a:ext uri="{FF2B5EF4-FFF2-40B4-BE49-F238E27FC236}">
                  <a16:creationId xmlns:a16="http://schemas.microsoft.com/office/drawing/2014/main" id="{1285B747-3D17-436C-9783-649C39D4F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1389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4" name="Line 162">
              <a:extLst>
                <a:ext uri="{FF2B5EF4-FFF2-40B4-BE49-F238E27FC236}">
                  <a16:creationId xmlns:a16="http://schemas.microsoft.com/office/drawing/2014/main" id="{DD8F6E44-FD09-4C2D-84A9-DC304F40E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4" y="1411"/>
              <a:ext cx="44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5" name="Line 163">
              <a:extLst>
                <a:ext uri="{FF2B5EF4-FFF2-40B4-BE49-F238E27FC236}">
                  <a16:creationId xmlns:a16="http://schemas.microsoft.com/office/drawing/2014/main" id="{B1AB553A-0EF5-451B-A857-4A7A3E46E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2" y="1407"/>
              <a:ext cx="0" cy="46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6" name="Line 164">
              <a:extLst>
                <a:ext uri="{FF2B5EF4-FFF2-40B4-BE49-F238E27FC236}">
                  <a16:creationId xmlns:a16="http://schemas.microsoft.com/office/drawing/2014/main" id="{6699F577-8CC9-4C63-BA93-22E17B5012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0" y="1429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7" name="Line 165">
              <a:extLst>
                <a:ext uri="{FF2B5EF4-FFF2-40B4-BE49-F238E27FC236}">
                  <a16:creationId xmlns:a16="http://schemas.microsoft.com/office/drawing/2014/main" id="{9BA3E459-7315-44AD-AA82-4063852EB2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0" y="1423"/>
              <a:ext cx="0" cy="46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8" name="Line 166">
              <a:extLst>
                <a:ext uri="{FF2B5EF4-FFF2-40B4-BE49-F238E27FC236}">
                  <a16:creationId xmlns:a16="http://schemas.microsoft.com/office/drawing/2014/main" id="{55945D50-555E-43F7-A491-F6C1E2B7D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38" y="1445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79" name="Line 167">
              <a:extLst>
                <a:ext uri="{FF2B5EF4-FFF2-40B4-BE49-F238E27FC236}">
                  <a16:creationId xmlns:a16="http://schemas.microsoft.com/office/drawing/2014/main" id="{187DEB88-AE11-446E-9AE2-43AECFA03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0" y="1301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0" name="Line 168">
              <a:extLst>
                <a:ext uri="{FF2B5EF4-FFF2-40B4-BE49-F238E27FC236}">
                  <a16:creationId xmlns:a16="http://schemas.microsoft.com/office/drawing/2014/main" id="{32533CD3-5171-4208-9D41-E475393EA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6" y="1325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1" name="Line 169">
              <a:extLst>
                <a:ext uri="{FF2B5EF4-FFF2-40B4-BE49-F238E27FC236}">
                  <a16:creationId xmlns:a16="http://schemas.microsoft.com/office/drawing/2014/main" id="{37358F8E-926E-48CE-B93E-24C3583B3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2" y="1265"/>
              <a:ext cx="0" cy="44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2" name="Line 170">
              <a:extLst>
                <a:ext uri="{FF2B5EF4-FFF2-40B4-BE49-F238E27FC236}">
                  <a16:creationId xmlns:a16="http://schemas.microsoft.com/office/drawing/2014/main" id="{8C9166F8-8ACF-4971-8CAA-05317B04B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8" y="1289"/>
              <a:ext cx="46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3" name="Line 171">
              <a:extLst>
                <a:ext uri="{FF2B5EF4-FFF2-40B4-BE49-F238E27FC236}">
                  <a16:creationId xmlns:a16="http://schemas.microsoft.com/office/drawing/2014/main" id="{4B67A8BA-75F3-4BF4-8267-1469DAE41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4" y="1203"/>
              <a:ext cx="0" cy="46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4" name="Line 172">
              <a:extLst>
                <a:ext uri="{FF2B5EF4-FFF2-40B4-BE49-F238E27FC236}">
                  <a16:creationId xmlns:a16="http://schemas.microsoft.com/office/drawing/2014/main" id="{F44AA2A2-6A77-48F4-9ED1-1E68C1F95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32" y="1225"/>
              <a:ext cx="44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5" name="Line 173">
              <a:extLst>
                <a:ext uri="{FF2B5EF4-FFF2-40B4-BE49-F238E27FC236}">
                  <a16:creationId xmlns:a16="http://schemas.microsoft.com/office/drawing/2014/main" id="{E2182850-8A3C-42B3-B91D-8E1839F74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" y="1185"/>
              <a:ext cx="0" cy="46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6" name="Line 174">
              <a:extLst>
                <a:ext uri="{FF2B5EF4-FFF2-40B4-BE49-F238E27FC236}">
                  <a16:creationId xmlns:a16="http://schemas.microsoft.com/office/drawing/2014/main" id="{5AC1D04D-F324-46D9-A384-88368413E4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1209"/>
              <a:ext cx="44" cy="0"/>
            </a:xfrm>
            <a:prstGeom prst="line">
              <a:avLst/>
            </a:prstGeom>
            <a:noFill/>
            <a:ln w="4">
              <a:solidFill>
                <a:srgbClr val="1E497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7" name="Freeform 175">
              <a:extLst>
                <a:ext uri="{FF2B5EF4-FFF2-40B4-BE49-F238E27FC236}">
                  <a16:creationId xmlns:a16="http://schemas.microsoft.com/office/drawing/2014/main" id="{FCDC8475-686C-4662-9D3D-CA7795760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1095"/>
              <a:ext cx="3136" cy="1078"/>
            </a:xfrm>
            <a:custGeom>
              <a:avLst/>
              <a:gdLst>
                <a:gd name="T0" fmla="*/ 36 w 3136"/>
                <a:gd name="T1" fmla="*/ 0 h 1078"/>
                <a:gd name="T2" fmla="*/ 60 w 3136"/>
                <a:gd name="T3" fmla="*/ 22 h 1078"/>
                <a:gd name="T4" fmla="*/ 146 w 3136"/>
                <a:gd name="T5" fmla="*/ 34 h 1078"/>
                <a:gd name="T6" fmla="*/ 166 w 3136"/>
                <a:gd name="T7" fmla="*/ 50 h 1078"/>
                <a:gd name="T8" fmla="*/ 174 w 3136"/>
                <a:gd name="T9" fmla="*/ 86 h 1078"/>
                <a:gd name="T10" fmla="*/ 184 w 3136"/>
                <a:gd name="T11" fmla="*/ 118 h 1078"/>
                <a:gd name="T12" fmla="*/ 194 w 3136"/>
                <a:gd name="T13" fmla="*/ 138 h 1078"/>
                <a:gd name="T14" fmla="*/ 194 w 3136"/>
                <a:gd name="T15" fmla="*/ 172 h 1078"/>
                <a:gd name="T16" fmla="*/ 202 w 3136"/>
                <a:gd name="T17" fmla="*/ 202 h 1078"/>
                <a:gd name="T18" fmla="*/ 210 w 3136"/>
                <a:gd name="T19" fmla="*/ 248 h 1078"/>
                <a:gd name="T20" fmla="*/ 222 w 3136"/>
                <a:gd name="T21" fmla="*/ 266 h 1078"/>
                <a:gd name="T22" fmla="*/ 262 w 3136"/>
                <a:gd name="T23" fmla="*/ 284 h 1078"/>
                <a:gd name="T24" fmla="*/ 314 w 3136"/>
                <a:gd name="T25" fmla="*/ 300 h 1078"/>
                <a:gd name="T26" fmla="*/ 378 w 3136"/>
                <a:gd name="T27" fmla="*/ 322 h 1078"/>
                <a:gd name="T28" fmla="*/ 386 w 3136"/>
                <a:gd name="T29" fmla="*/ 334 h 1078"/>
                <a:gd name="T30" fmla="*/ 392 w 3136"/>
                <a:gd name="T31" fmla="*/ 352 h 1078"/>
                <a:gd name="T32" fmla="*/ 404 w 3136"/>
                <a:gd name="T33" fmla="*/ 372 h 1078"/>
                <a:gd name="T34" fmla="*/ 412 w 3136"/>
                <a:gd name="T35" fmla="*/ 396 h 1078"/>
                <a:gd name="T36" fmla="*/ 422 w 3136"/>
                <a:gd name="T37" fmla="*/ 410 h 1078"/>
                <a:gd name="T38" fmla="*/ 430 w 3136"/>
                <a:gd name="T39" fmla="*/ 450 h 1078"/>
                <a:gd name="T40" fmla="*/ 454 w 3136"/>
                <a:gd name="T41" fmla="*/ 462 h 1078"/>
                <a:gd name="T42" fmla="*/ 470 w 3136"/>
                <a:gd name="T43" fmla="*/ 482 h 1078"/>
                <a:gd name="T44" fmla="*/ 582 w 3136"/>
                <a:gd name="T45" fmla="*/ 508 h 1078"/>
                <a:gd name="T46" fmla="*/ 590 w 3136"/>
                <a:gd name="T47" fmla="*/ 526 h 1078"/>
                <a:gd name="T48" fmla="*/ 598 w 3136"/>
                <a:gd name="T49" fmla="*/ 576 h 1078"/>
                <a:gd name="T50" fmla="*/ 622 w 3136"/>
                <a:gd name="T51" fmla="*/ 610 h 1078"/>
                <a:gd name="T52" fmla="*/ 812 w 3136"/>
                <a:gd name="T53" fmla="*/ 646 h 1078"/>
                <a:gd name="T54" fmla="*/ 822 w 3136"/>
                <a:gd name="T55" fmla="*/ 690 h 1078"/>
                <a:gd name="T56" fmla="*/ 988 w 3136"/>
                <a:gd name="T57" fmla="*/ 706 h 1078"/>
                <a:gd name="T58" fmla="*/ 1018 w 3136"/>
                <a:gd name="T59" fmla="*/ 728 h 1078"/>
                <a:gd name="T60" fmla="*/ 1036 w 3136"/>
                <a:gd name="T61" fmla="*/ 746 h 1078"/>
                <a:gd name="T62" fmla="*/ 1042 w 3136"/>
                <a:gd name="T63" fmla="*/ 786 h 1078"/>
                <a:gd name="T64" fmla="*/ 1070 w 3136"/>
                <a:gd name="T65" fmla="*/ 802 h 1078"/>
                <a:gd name="T66" fmla="*/ 1078 w 3136"/>
                <a:gd name="T67" fmla="*/ 822 h 1078"/>
                <a:gd name="T68" fmla="*/ 1246 w 3136"/>
                <a:gd name="T69" fmla="*/ 842 h 1078"/>
                <a:gd name="T70" fmla="*/ 1366 w 3136"/>
                <a:gd name="T71" fmla="*/ 858 h 1078"/>
                <a:gd name="T72" fmla="*/ 1500 w 3136"/>
                <a:gd name="T73" fmla="*/ 882 h 1078"/>
                <a:gd name="T74" fmla="*/ 1668 w 3136"/>
                <a:gd name="T75" fmla="*/ 920 h 1078"/>
                <a:gd name="T76" fmla="*/ 1674 w 3136"/>
                <a:gd name="T77" fmla="*/ 934 h 1078"/>
                <a:gd name="T78" fmla="*/ 1978 w 3136"/>
                <a:gd name="T79" fmla="*/ 960 h 1078"/>
                <a:gd name="T80" fmla="*/ 2070 w 3136"/>
                <a:gd name="T81" fmla="*/ 990 h 1078"/>
                <a:gd name="T82" fmla="*/ 2080 w 3136"/>
                <a:gd name="T83" fmla="*/ 1018 h 1078"/>
                <a:gd name="T84" fmla="*/ 2114 w 3136"/>
                <a:gd name="T85" fmla="*/ 1046 h 1078"/>
                <a:gd name="T86" fmla="*/ 2268 w 3136"/>
                <a:gd name="T87" fmla="*/ 1078 h 10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36" h="1078">
                  <a:moveTo>
                    <a:pt x="0" y="0"/>
                  </a:moveTo>
                  <a:lnTo>
                    <a:pt x="36" y="0"/>
                  </a:lnTo>
                  <a:lnTo>
                    <a:pt x="36" y="22"/>
                  </a:lnTo>
                  <a:lnTo>
                    <a:pt x="60" y="22"/>
                  </a:lnTo>
                  <a:lnTo>
                    <a:pt x="60" y="34"/>
                  </a:lnTo>
                  <a:lnTo>
                    <a:pt x="146" y="34"/>
                  </a:lnTo>
                  <a:lnTo>
                    <a:pt x="146" y="50"/>
                  </a:lnTo>
                  <a:lnTo>
                    <a:pt x="166" y="50"/>
                  </a:lnTo>
                  <a:lnTo>
                    <a:pt x="166" y="86"/>
                  </a:lnTo>
                  <a:lnTo>
                    <a:pt x="174" y="86"/>
                  </a:lnTo>
                  <a:lnTo>
                    <a:pt x="174" y="118"/>
                  </a:lnTo>
                  <a:lnTo>
                    <a:pt x="184" y="118"/>
                  </a:lnTo>
                  <a:lnTo>
                    <a:pt x="184" y="138"/>
                  </a:lnTo>
                  <a:lnTo>
                    <a:pt x="194" y="138"/>
                  </a:lnTo>
                  <a:lnTo>
                    <a:pt x="194" y="152"/>
                  </a:lnTo>
                  <a:lnTo>
                    <a:pt x="194" y="172"/>
                  </a:lnTo>
                  <a:lnTo>
                    <a:pt x="202" y="172"/>
                  </a:lnTo>
                  <a:lnTo>
                    <a:pt x="202" y="202"/>
                  </a:lnTo>
                  <a:lnTo>
                    <a:pt x="210" y="202"/>
                  </a:lnTo>
                  <a:lnTo>
                    <a:pt x="210" y="248"/>
                  </a:lnTo>
                  <a:lnTo>
                    <a:pt x="222" y="248"/>
                  </a:lnTo>
                  <a:lnTo>
                    <a:pt x="222" y="266"/>
                  </a:lnTo>
                  <a:lnTo>
                    <a:pt x="262" y="266"/>
                  </a:lnTo>
                  <a:lnTo>
                    <a:pt x="262" y="284"/>
                  </a:lnTo>
                  <a:lnTo>
                    <a:pt x="314" y="284"/>
                  </a:lnTo>
                  <a:lnTo>
                    <a:pt x="314" y="300"/>
                  </a:lnTo>
                  <a:lnTo>
                    <a:pt x="378" y="300"/>
                  </a:lnTo>
                  <a:lnTo>
                    <a:pt x="378" y="322"/>
                  </a:lnTo>
                  <a:lnTo>
                    <a:pt x="386" y="322"/>
                  </a:lnTo>
                  <a:lnTo>
                    <a:pt x="386" y="334"/>
                  </a:lnTo>
                  <a:lnTo>
                    <a:pt x="392" y="334"/>
                  </a:lnTo>
                  <a:lnTo>
                    <a:pt x="392" y="352"/>
                  </a:lnTo>
                  <a:lnTo>
                    <a:pt x="404" y="352"/>
                  </a:lnTo>
                  <a:lnTo>
                    <a:pt x="404" y="372"/>
                  </a:lnTo>
                  <a:lnTo>
                    <a:pt x="412" y="372"/>
                  </a:lnTo>
                  <a:lnTo>
                    <a:pt x="412" y="396"/>
                  </a:lnTo>
                  <a:lnTo>
                    <a:pt x="422" y="396"/>
                  </a:lnTo>
                  <a:lnTo>
                    <a:pt x="422" y="410"/>
                  </a:lnTo>
                  <a:lnTo>
                    <a:pt x="430" y="410"/>
                  </a:lnTo>
                  <a:lnTo>
                    <a:pt x="430" y="450"/>
                  </a:lnTo>
                  <a:lnTo>
                    <a:pt x="454" y="450"/>
                  </a:lnTo>
                  <a:lnTo>
                    <a:pt x="454" y="462"/>
                  </a:lnTo>
                  <a:lnTo>
                    <a:pt x="470" y="462"/>
                  </a:lnTo>
                  <a:lnTo>
                    <a:pt x="470" y="482"/>
                  </a:lnTo>
                  <a:lnTo>
                    <a:pt x="582" y="482"/>
                  </a:lnTo>
                  <a:lnTo>
                    <a:pt x="582" y="508"/>
                  </a:lnTo>
                  <a:lnTo>
                    <a:pt x="590" y="508"/>
                  </a:lnTo>
                  <a:lnTo>
                    <a:pt x="590" y="526"/>
                  </a:lnTo>
                  <a:lnTo>
                    <a:pt x="598" y="526"/>
                  </a:lnTo>
                  <a:lnTo>
                    <a:pt x="598" y="576"/>
                  </a:lnTo>
                  <a:lnTo>
                    <a:pt x="622" y="576"/>
                  </a:lnTo>
                  <a:lnTo>
                    <a:pt x="622" y="610"/>
                  </a:lnTo>
                  <a:lnTo>
                    <a:pt x="812" y="610"/>
                  </a:lnTo>
                  <a:lnTo>
                    <a:pt x="812" y="646"/>
                  </a:lnTo>
                  <a:lnTo>
                    <a:pt x="822" y="646"/>
                  </a:lnTo>
                  <a:lnTo>
                    <a:pt x="822" y="690"/>
                  </a:lnTo>
                  <a:lnTo>
                    <a:pt x="988" y="690"/>
                  </a:lnTo>
                  <a:lnTo>
                    <a:pt x="988" y="706"/>
                  </a:lnTo>
                  <a:lnTo>
                    <a:pt x="1018" y="706"/>
                  </a:lnTo>
                  <a:lnTo>
                    <a:pt x="1018" y="728"/>
                  </a:lnTo>
                  <a:lnTo>
                    <a:pt x="1036" y="728"/>
                  </a:lnTo>
                  <a:lnTo>
                    <a:pt x="1036" y="746"/>
                  </a:lnTo>
                  <a:lnTo>
                    <a:pt x="1042" y="746"/>
                  </a:lnTo>
                  <a:lnTo>
                    <a:pt x="1042" y="786"/>
                  </a:lnTo>
                  <a:lnTo>
                    <a:pt x="1070" y="786"/>
                  </a:lnTo>
                  <a:lnTo>
                    <a:pt x="1070" y="802"/>
                  </a:lnTo>
                  <a:lnTo>
                    <a:pt x="1078" y="802"/>
                  </a:lnTo>
                  <a:lnTo>
                    <a:pt x="1078" y="822"/>
                  </a:lnTo>
                  <a:lnTo>
                    <a:pt x="1246" y="822"/>
                  </a:lnTo>
                  <a:lnTo>
                    <a:pt x="1246" y="842"/>
                  </a:lnTo>
                  <a:lnTo>
                    <a:pt x="1366" y="842"/>
                  </a:lnTo>
                  <a:lnTo>
                    <a:pt x="1366" y="858"/>
                  </a:lnTo>
                  <a:lnTo>
                    <a:pt x="1500" y="858"/>
                  </a:lnTo>
                  <a:lnTo>
                    <a:pt x="1500" y="882"/>
                  </a:lnTo>
                  <a:lnTo>
                    <a:pt x="1668" y="882"/>
                  </a:lnTo>
                  <a:lnTo>
                    <a:pt x="1668" y="920"/>
                  </a:lnTo>
                  <a:lnTo>
                    <a:pt x="1674" y="920"/>
                  </a:lnTo>
                  <a:lnTo>
                    <a:pt x="1674" y="934"/>
                  </a:lnTo>
                  <a:lnTo>
                    <a:pt x="1978" y="934"/>
                  </a:lnTo>
                  <a:lnTo>
                    <a:pt x="1978" y="960"/>
                  </a:lnTo>
                  <a:lnTo>
                    <a:pt x="2070" y="960"/>
                  </a:lnTo>
                  <a:lnTo>
                    <a:pt x="2070" y="990"/>
                  </a:lnTo>
                  <a:lnTo>
                    <a:pt x="2080" y="990"/>
                  </a:lnTo>
                  <a:lnTo>
                    <a:pt x="2080" y="1018"/>
                  </a:lnTo>
                  <a:lnTo>
                    <a:pt x="2114" y="1018"/>
                  </a:lnTo>
                  <a:lnTo>
                    <a:pt x="2114" y="1046"/>
                  </a:lnTo>
                  <a:lnTo>
                    <a:pt x="2268" y="1046"/>
                  </a:lnTo>
                  <a:lnTo>
                    <a:pt x="2268" y="1078"/>
                  </a:lnTo>
                  <a:lnTo>
                    <a:pt x="3136" y="1078"/>
                  </a:lnTo>
                </a:path>
              </a:pathLst>
            </a:custGeom>
            <a:noFill/>
            <a:ln w="12700">
              <a:solidFill>
                <a:srgbClr val="1E497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8" name="Line 176">
              <a:extLst>
                <a:ext uri="{FF2B5EF4-FFF2-40B4-BE49-F238E27FC236}">
                  <a16:creationId xmlns:a16="http://schemas.microsoft.com/office/drawing/2014/main" id="{B9249918-6A94-4111-A27D-E858E7FC5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1811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89" name="Line 177">
              <a:extLst>
                <a:ext uri="{FF2B5EF4-FFF2-40B4-BE49-F238E27FC236}">
                  <a16:creationId xmlns:a16="http://schemas.microsoft.com/office/drawing/2014/main" id="{8F5F26BD-4870-438B-95D6-C8690D2157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4" y="183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0" name="Line 178">
              <a:extLst>
                <a:ext uri="{FF2B5EF4-FFF2-40B4-BE49-F238E27FC236}">
                  <a16:creationId xmlns:a16="http://schemas.microsoft.com/office/drawing/2014/main" id="{92673998-5A36-45E6-B887-D491DAAAB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8" y="1811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1" name="Line 179">
              <a:extLst>
                <a:ext uri="{FF2B5EF4-FFF2-40B4-BE49-F238E27FC236}">
                  <a16:creationId xmlns:a16="http://schemas.microsoft.com/office/drawing/2014/main" id="{C3CE71E7-6E9B-415C-8E16-3953E2EED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6" y="183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2" name="Line 180">
              <a:extLst>
                <a:ext uri="{FF2B5EF4-FFF2-40B4-BE49-F238E27FC236}">
                  <a16:creationId xmlns:a16="http://schemas.microsoft.com/office/drawing/2014/main" id="{4607A35E-FF57-4436-AF67-9BE66F7A8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6" y="1811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3" name="Line 181">
              <a:extLst>
                <a:ext uri="{FF2B5EF4-FFF2-40B4-BE49-F238E27FC236}">
                  <a16:creationId xmlns:a16="http://schemas.microsoft.com/office/drawing/2014/main" id="{79238670-22F0-4D67-A3BA-3921F28309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52" y="183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4" name="Line 182">
              <a:extLst>
                <a:ext uri="{FF2B5EF4-FFF2-40B4-BE49-F238E27FC236}">
                  <a16:creationId xmlns:a16="http://schemas.microsoft.com/office/drawing/2014/main" id="{510DC104-DF6B-4B24-98B0-60FF161065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1811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5" name="Line 183">
              <a:extLst>
                <a:ext uri="{FF2B5EF4-FFF2-40B4-BE49-F238E27FC236}">
                  <a16:creationId xmlns:a16="http://schemas.microsoft.com/office/drawing/2014/main" id="{3D5130A9-67C7-459F-A2EB-40B60D344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2" y="183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6" name="Line 184">
              <a:extLst>
                <a:ext uri="{FF2B5EF4-FFF2-40B4-BE49-F238E27FC236}">
                  <a16:creationId xmlns:a16="http://schemas.microsoft.com/office/drawing/2014/main" id="{A2208DC0-DBD5-4469-8C66-0A5AE292C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811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7" name="Line 185">
              <a:extLst>
                <a:ext uri="{FF2B5EF4-FFF2-40B4-BE49-F238E27FC236}">
                  <a16:creationId xmlns:a16="http://schemas.microsoft.com/office/drawing/2014/main" id="{4835274B-FF62-4E24-9009-6AD505348F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2" y="183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8" name="Line 186">
              <a:extLst>
                <a:ext uri="{FF2B5EF4-FFF2-40B4-BE49-F238E27FC236}">
                  <a16:creationId xmlns:a16="http://schemas.microsoft.com/office/drawing/2014/main" id="{51E1E089-2FB2-4145-B2F0-8AFD45380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2" y="1811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399" name="Line 187">
              <a:extLst>
                <a:ext uri="{FF2B5EF4-FFF2-40B4-BE49-F238E27FC236}">
                  <a16:creationId xmlns:a16="http://schemas.microsoft.com/office/drawing/2014/main" id="{1235C2C8-84B9-418D-8C9A-EECD1BA8E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8" y="183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0" name="Line 188">
              <a:extLst>
                <a:ext uri="{FF2B5EF4-FFF2-40B4-BE49-F238E27FC236}">
                  <a16:creationId xmlns:a16="http://schemas.microsoft.com/office/drawing/2014/main" id="{771C58DC-70BA-495C-A289-6EE15BB46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4" y="1811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1" name="Line 189">
              <a:extLst>
                <a:ext uri="{FF2B5EF4-FFF2-40B4-BE49-F238E27FC236}">
                  <a16:creationId xmlns:a16="http://schemas.microsoft.com/office/drawing/2014/main" id="{15ABF041-308C-4D35-892E-6738E9AE8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2" y="183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2" name="Line 190">
              <a:extLst>
                <a:ext uri="{FF2B5EF4-FFF2-40B4-BE49-F238E27FC236}">
                  <a16:creationId xmlns:a16="http://schemas.microsoft.com/office/drawing/2014/main" id="{95971DA7-0E46-4423-965E-5FDFB0FF2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6" y="1811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3" name="Line 191">
              <a:extLst>
                <a:ext uri="{FF2B5EF4-FFF2-40B4-BE49-F238E27FC236}">
                  <a16:creationId xmlns:a16="http://schemas.microsoft.com/office/drawing/2014/main" id="{100FD277-44A8-4B76-BFDD-1F3B67BCB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2" y="183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4" name="Line 192">
              <a:extLst>
                <a:ext uri="{FF2B5EF4-FFF2-40B4-BE49-F238E27FC236}">
                  <a16:creationId xmlns:a16="http://schemas.microsoft.com/office/drawing/2014/main" id="{D1F370A3-7A55-4ABD-9D94-EBA4E7380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" y="1755"/>
              <a:ext cx="0" cy="46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5" name="Line 193">
              <a:extLst>
                <a:ext uri="{FF2B5EF4-FFF2-40B4-BE49-F238E27FC236}">
                  <a16:creationId xmlns:a16="http://schemas.microsoft.com/office/drawing/2014/main" id="{DA81992F-20EC-41F6-98B8-9B7D9B414C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" y="1779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6" name="Line 194">
              <a:extLst>
                <a:ext uri="{FF2B5EF4-FFF2-40B4-BE49-F238E27FC236}">
                  <a16:creationId xmlns:a16="http://schemas.microsoft.com/office/drawing/2014/main" id="{9D840137-7F82-4622-9D20-83A562772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1755"/>
              <a:ext cx="0" cy="46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7" name="Line 195">
              <a:extLst>
                <a:ext uri="{FF2B5EF4-FFF2-40B4-BE49-F238E27FC236}">
                  <a16:creationId xmlns:a16="http://schemas.microsoft.com/office/drawing/2014/main" id="{A6398C48-1D53-4023-9A29-6D4AF396BD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94" y="1779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8" name="Line 196">
              <a:extLst>
                <a:ext uri="{FF2B5EF4-FFF2-40B4-BE49-F238E27FC236}">
                  <a16:creationId xmlns:a16="http://schemas.microsoft.com/office/drawing/2014/main" id="{233B3688-97A2-47C5-A381-D48ABA63B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8" y="1563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09" name="Line 197">
              <a:extLst>
                <a:ext uri="{FF2B5EF4-FFF2-40B4-BE49-F238E27FC236}">
                  <a16:creationId xmlns:a16="http://schemas.microsoft.com/office/drawing/2014/main" id="{DE4BA7E5-5EA3-480B-B446-45F05EDC72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4" y="1585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10" name="Line 198">
              <a:extLst>
                <a:ext uri="{FF2B5EF4-FFF2-40B4-BE49-F238E27FC236}">
                  <a16:creationId xmlns:a16="http://schemas.microsoft.com/office/drawing/2014/main" id="{36BA367A-CD8F-4F04-8ACA-1C7586D13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245"/>
              <a:ext cx="0" cy="44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11" name="Line 199">
              <a:extLst>
                <a:ext uri="{FF2B5EF4-FFF2-40B4-BE49-F238E27FC236}">
                  <a16:creationId xmlns:a16="http://schemas.microsoft.com/office/drawing/2014/main" id="{A1BD1EBC-26C6-4EED-B8D1-712336B37F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0" y="1267"/>
              <a:ext cx="46" cy="0"/>
            </a:xfrm>
            <a:prstGeom prst="line">
              <a:avLst/>
            </a:prstGeom>
            <a:noFill/>
            <a:ln w="4">
              <a:solidFill>
                <a:srgbClr val="E123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35412" name="Freeform 200">
              <a:extLst>
                <a:ext uri="{FF2B5EF4-FFF2-40B4-BE49-F238E27FC236}">
                  <a16:creationId xmlns:a16="http://schemas.microsoft.com/office/drawing/2014/main" id="{F2DA9AEE-0729-48C6-A7F3-ACBA4621B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095"/>
              <a:ext cx="3472" cy="1242"/>
            </a:xfrm>
            <a:custGeom>
              <a:avLst/>
              <a:gdLst>
                <a:gd name="T0" fmla="*/ 0 w 3472"/>
                <a:gd name="T1" fmla="*/ 0 h 1242"/>
                <a:gd name="T2" fmla="*/ 190 w 3472"/>
                <a:gd name="T3" fmla="*/ 0 h 1242"/>
                <a:gd name="T4" fmla="*/ 190 w 3472"/>
                <a:gd name="T5" fmla="*/ 46 h 1242"/>
                <a:gd name="T6" fmla="*/ 208 w 3472"/>
                <a:gd name="T7" fmla="*/ 46 h 1242"/>
                <a:gd name="T8" fmla="*/ 208 w 3472"/>
                <a:gd name="T9" fmla="*/ 86 h 1242"/>
                <a:gd name="T10" fmla="*/ 244 w 3472"/>
                <a:gd name="T11" fmla="*/ 86 h 1242"/>
                <a:gd name="T12" fmla="*/ 244 w 3472"/>
                <a:gd name="T13" fmla="*/ 132 h 1242"/>
                <a:gd name="T14" fmla="*/ 420 w 3472"/>
                <a:gd name="T15" fmla="*/ 132 h 1242"/>
                <a:gd name="T16" fmla="*/ 420 w 3472"/>
                <a:gd name="T17" fmla="*/ 176 h 1242"/>
                <a:gd name="T18" fmla="*/ 622 w 3472"/>
                <a:gd name="T19" fmla="*/ 176 h 1242"/>
                <a:gd name="T20" fmla="*/ 622 w 3472"/>
                <a:gd name="T21" fmla="*/ 222 h 1242"/>
                <a:gd name="T22" fmla="*/ 836 w 3472"/>
                <a:gd name="T23" fmla="*/ 222 h 1242"/>
                <a:gd name="T24" fmla="*/ 836 w 3472"/>
                <a:gd name="T25" fmla="*/ 308 h 1242"/>
                <a:gd name="T26" fmla="*/ 842 w 3472"/>
                <a:gd name="T27" fmla="*/ 308 h 1242"/>
                <a:gd name="T28" fmla="*/ 842 w 3472"/>
                <a:gd name="T29" fmla="*/ 356 h 1242"/>
                <a:gd name="T30" fmla="*/ 1050 w 3472"/>
                <a:gd name="T31" fmla="*/ 356 h 1242"/>
                <a:gd name="T32" fmla="*/ 1050 w 3472"/>
                <a:gd name="T33" fmla="*/ 400 h 1242"/>
                <a:gd name="T34" fmla="*/ 1056 w 3472"/>
                <a:gd name="T35" fmla="*/ 400 h 1242"/>
                <a:gd name="T36" fmla="*/ 1056 w 3472"/>
                <a:gd name="T37" fmla="*/ 444 h 1242"/>
                <a:gd name="T38" fmla="*/ 1130 w 3472"/>
                <a:gd name="T39" fmla="*/ 444 h 1242"/>
                <a:gd name="T40" fmla="*/ 1130 w 3472"/>
                <a:gd name="T41" fmla="*/ 490 h 1242"/>
                <a:gd name="T42" fmla="*/ 1274 w 3472"/>
                <a:gd name="T43" fmla="*/ 490 h 1242"/>
                <a:gd name="T44" fmla="*/ 1274 w 3472"/>
                <a:gd name="T45" fmla="*/ 538 h 1242"/>
                <a:gd name="T46" fmla="*/ 1440 w 3472"/>
                <a:gd name="T47" fmla="*/ 538 h 1242"/>
                <a:gd name="T48" fmla="*/ 1440 w 3472"/>
                <a:gd name="T49" fmla="*/ 584 h 1242"/>
                <a:gd name="T50" fmla="*/ 1670 w 3472"/>
                <a:gd name="T51" fmla="*/ 584 h 1242"/>
                <a:gd name="T52" fmla="*/ 1670 w 3472"/>
                <a:gd name="T53" fmla="*/ 634 h 1242"/>
                <a:gd name="T54" fmla="*/ 1710 w 3472"/>
                <a:gd name="T55" fmla="*/ 634 h 1242"/>
                <a:gd name="T56" fmla="*/ 1710 w 3472"/>
                <a:gd name="T57" fmla="*/ 682 h 1242"/>
                <a:gd name="T58" fmla="*/ 1890 w 3472"/>
                <a:gd name="T59" fmla="*/ 682 h 1242"/>
                <a:gd name="T60" fmla="*/ 1890 w 3472"/>
                <a:gd name="T61" fmla="*/ 740 h 1242"/>
                <a:gd name="T62" fmla="*/ 3472 w 3472"/>
                <a:gd name="T63" fmla="*/ 740 h 1242"/>
                <a:gd name="T64" fmla="*/ 3472 w 3472"/>
                <a:gd name="T65" fmla="*/ 1242 h 1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472" h="1242">
                  <a:moveTo>
                    <a:pt x="0" y="0"/>
                  </a:moveTo>
                  <a:lnTo>
                    <a:pt x="190" y="0"/>
                  </a:lnTo>
                  <a:lnTo>
                    <a:pt x="190" y="46"/>
                  </a:lnTo>
                  <a:lnTo>
                    <a:pt x="208" y="46"/>
                  </a:lnTo>
                  <a:lnTo>
                    <a:pt x="208" y="86"/>
                  </a:lnTo>
                  <a:lnTo>
                    <a:pt x="244" y="86"/>
                  </a:lnTo>
                  <a:lnTo>
                    <a:pt x="244" y="132"/>
                  </a:lnTo>
                  <a:lnTo>
                    <a:pt x="420" y="132"/>
                  </a:lnTo>
                  <a:lnTo>
                    <a:pt x="420" y="176"/>
                  </a:lnTo>
                  <a:lnTo>
                    <a:pt x="622" y="176"/>
                  </a:lnTo>
                  <a:lnTo>
                    <a:pt x="622" y="222"/>
                  </a:lnTo>
                  <a:lnTo>
                    <a:pt x="836" y="222"/>
                  </a:lnTo>
                  <a:lnTo>
                    <a:pt x="836" y="308"/>
                  </a:lnTo>
                  <a:lnTo>
                    <a:pt x="842" y="308"/>
                  </a:lnTo>
                  <a:lnTo>
                    <a:pt x="842" y="356"/>
                  </a:lnTo>
                  <a:lnTo>
                    <a:pt x="1050" y="356"/>
                  </a:lnTo>
                  <a:lnTo>
                    <a:pt x="1050" y="400"/>
                  </a:lnTo>
                  <a:lnTo>
                    <a:pt x="1056" y="400"/>
                  </a:lnTo>
                  <a:lnTo>
                    <a:pt x="1056" y="444"/>
                  </a:lnTo>
                  <a:lnTo>
                    <a:pt x="1130" y="444"/>
                  </a:lnTo>
                  <a:lnTo>
                    <a:pt x="1130" y="490"/>
                  </a:lnTo>
                  <a:lnTo>
                    <a:pt x="1274" y="490"/>
                  </a:lnTo>
                  <a:lnTo>
                    <a:pt x="1274" y="538"/>
                  </a:lnTo>
                  <a:lnTo>
                    <a:pt x="1440" y="538"/>
                  </a:lnTo>
                  <a:lnTo>
                    <a:pt x="1440" y="584"/>
                  </a:lnTo>
                  <a:lnTo>
                    <a:pt x="1670" y="584"/>
                  </a:lnTo>
                  <a:lnTo>
                    <a:pt x="1670" y="634"/>
                  </a:lnTo>
                  <a:lnTo>
                    <a:pt x="1710" y="634"/>
                  </a:lnTo>
                  <a:lnTo>
                    <a:pt x="1710" y="682"/>
                  </a:lnTo>
                  <a:lnTo>
                    <a:pt x="1890" y="682"/>
                  </a:lnTo>
                  <a:lnTo>
                    <a:pt x="1890" y="740"/>
                  </a:lnTo>
                  <a:lnTo>
                    <a:pt x="3472" y="740"/>
                  </a:lnTo>
                  <a:lnTo>
                    <a:pt x="3472" y="1242"/>
                  </a:lnTo>
                </a:path>
              </a:pathLst>
            </a:custGeom>
            <a:noFill/>
            <a:ln w="12700">
              <a:solidFill>
                <a:srgbClr val="E1232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5221" name="Rectangle 10">
            <a:extLst>
              <a:ext uri="{FF2B5EF4-FFF2-40B4-BE49-F238E27FC236}">
                <a16:creationId xmlns:a16="http://schemas.microsoft.com/office/drawing/2014/main" id="{B705D86F-027A-4944-9F6D-953F8985F2E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405897" y="2798443"/>
            <a:ext cx="2308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Progression-free survival (%)</a:t>
            </a:r>
            <a:endParaRPr lang="en-US" altLang="en-US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99" name="Table 198">
            <a:extLst>
              <a:ext uri="{FF2B5EF4-FFF2-40B4-BE49-F238E27FC236}">
                <a16:creationId xmlns:a16="http://schemas.microsoft.com/office/drawing/2014/main" id="{5253FE25-45CD-4787-8C6C-5E95B7555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52725"/>
              </p:ext>
            </p:extLst>
          </p:nvPr>
        </p:nvGraphicFramePr>
        <p:xfrm>
          <a:off x="7949698" y="3429000"/>
          <a:ext cx="3602037" cy="2584451"/>
        </p:xfrm>
        <a:graphic>
          <a:graphicData uri="http://schemas.openxmlformats.org/drawingml/2006/table">
            <a:tbl>
              <a:tblPr/>
              <a:tblGrid>
                <a:gridCol w="1163637">
                  <a:extLst>
                    <a:ext uri="{9D8B030D-6E8A-4147-A177-3AD203B41FA5}">
                      <a16:colId xmlns:a16="http://schemas.microsoft.com/office/drawing/2014/main" val="37983176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0274012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42575677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2" marR="91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EXP3B,4–5: Prior 2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-gen TKI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(N=139)</a:t>
                      </a:r>
                      <a:r>
                        <a:rPr kumimoji="0" lang="en-GB" alt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1432" marR="91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5153"/>
                  </a:ext>
                </a:extLst>
              </a:tr>
              <a:tr h="46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1432" marR="91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No Mutation</a:t>
                      </a:r>
                      <a:r>
                        <a:rPr kumimoji="0" lang="en-GB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(n=87)</a:t>
                      </a:r>
                    </a:p>
                  </a:txBody>
                  <a:tcPr marL="91432" marR="91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≥1 Mutation</a:t>
                      </a:r>
                      <a:r>
                        <a:rPr kumimoji="0" lang="en-GB" alt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(n=49)</a:t>
                      </a:r>
                    </a:p>
                  </a:txBody>
                  <a:tcPr marL="91432" marR="91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836209"/>
                  </a:ext>
                </a:extLst>
              </a:tr>
              <a:tr h="1195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BOR, n (%)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CR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PR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SD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PD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  IND</a:t>
                      </a:r>
                    </a:p>
                  </a:txBody>
                  <a:tcPr marL="91432" marR="914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 (2.3)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21 (24.1)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36 (41.4)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21 (24.1)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7 (8.0)</a:t>
                      </a:r>
                    </a:p>
                  </a:txBody>
                  <a:tcPr marL="91432" marR="914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 (2.0)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29 (59.2)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10 (20.4)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 (10.2)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 (8.2)</a:t>
                      </a:r>
                    </a:p>
                  </a:txBody>
                  <a:tcPr marL="91432" marR="91432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544365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ORR, n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95% CI</a:t>
                      </a:r>
                    </a:p>
                  </a:txBody>
                  <a:tcPr marL="91432" marR="91432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23 (26.4)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17.6, 37.0</a:t>
                      </a:r>
                    </a:p>
                  </a:txBody>
                  <a:tcPr marL="91432" marR="91432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4F6228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30 (61.2)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46.2, 74.8</a:t>
                      </a:r>
                    </a:p>
                  </a:txBody>
                  <a:tcPr marL="91432" marR="91432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035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EFCEA62-9EB1-4700-9359-E04127FDD472}"/>
              </a:ext>
            </a:extLst>
          </p:cNvPr>
          <p:cNvSpPr txBox="1"/>
          <p:nvPr/>
        </p:nvSpPr>
        <p:spPr>
          <a:xfrm>
            <a:off x="9312679" y="146359"/>
            <a:ext cx="27072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ELEPHANTS!</a:t>
            </a:r>
          </a:p>
          <a:p>
            <a:r>
              <a:rPr lang="en-US" dirty="0"/>
              <a:t>Non-ALK driven resistance</a:t>
            </a:r>
          </a:p>
          <a:p>
            <a:r>
              <a:rPr lang="en-US" dirty="0"/>
              <a:t>-Local ablative therapy</a:t>
            </a:r>
          </a:p>
          <a:p>
            <a:r>
              <a:rPr lang="en-US" dirty="0"/>
              <a:t>-Pemetrexed-based chemo</a:t>
            </a:r>
          </a:p>
          <a:p>
            <a:r>
              <a:rPr lang="en-US" dirty="0"/>
              <a:t>(prob with TKI and without</a:t>
            </a:r>
          </a:p>
          <a:p>
            <a:r>
              <a:rPr lang="en-US" dirty="0"/>
              <a:t>IO)</a:t>
            </a:r>
          </a:p>
          <a:p>
            <a:r>
              <a:rPr lang="en-US" dirty="0"/>
              <a:t>-Actionable second drivers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D6F0-845C-47F4-90E9-055B308D0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ROS1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9C67-FE67-4DBB-884A-65BB31EA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2400" dirty="0" err="1"/>
              <a:t>Crizotinib</a:t>
            </a:r>
            <a:r>
              <a:rPr lang="en-US" sz="2400" dirty="0"/>
              <a:t> is licensed but has CNS liability, presence/absence of CNS disease may explain variable median PFS of </a:t>
            </a:r>
            <a:r>
              <a:rPr lang="en-US" sz="2400" dirty="0" err="1"/>
              <a:t>crizotinib</a:t>
            </a:r>
            <a:r>
              <a:rPr lang="en-US" sz="2400" dirty="0"/>
              <a:t> across PFS trials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2400" dirty="0" err="1"/>
              <a:t>Entrectinib</a:t>
            </a:r>
            <a:r>
              <a:rPr lang="en-US" sz="2400" dirty="0"/>
              <a:t> (seeking a license) has similar spectrum of activity as </a:t>
            </a:r>
            <a:r>
              <a:rPr lang="en-US" sz="2400" dirty="0" err="1"/>
              <a:t>crizotinib</a:t>
            </a:r>
            <a:r>
              <a:rPr lang="en-US" sz="2400" dirty="0"/>
              <a:t> but CNS penetration. </a:t>
            </a:r>
            <a:r>
              <a:rPr lang="en-US" sz="2400" b="1" dirty="0"/>
              <a:t>ASCO 2019 Abstract 3017</a:t>
            </a:r>
            <a:r>
              <a:rPr lang="en-US" sz="2400" dirty="0"/>
              <a:t>. CNS ORR 55%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2400" dirty="0" err="1"/>
              <a:t>Repotrectinib</a:t>
            </a:r>
            <a:r>
              <a:rPr lang="en-US" sz="2400" dirty="0"/>
              <a:t> (AKA </a:t>
            </a:r>
            <a:r>
              <a:rPr lang="en-US" sz="2400" dirty="0" err="1"/>
              <a:t>ropotrectinib</a:t>
            </a:r>
            <a:r>
              <a:rPr lang="en-US" sz="2400" dirty="0"/>
              <a:t> and TPX-0005) has CNS penetration and activity against G2032R reported in 2/4 cases previously (</a:t>
            </a:r>
            <a:r>
              <a:rPr lang="en-US" sz="2400" dirty="0" err="1"/>
              <a:t>Drilon</a:t>
            </a:r>
            <a:r>
              <a:rPr lang="en-US" sz="2400" dirty="0"/>
              <a:t> et al, ASCO 2018). </a:t>
            </a:r>
            <a:r>
              <a:rPr lang="en-US" sz="2400" b="1" dirty="0"/>
              <a:t>ASCO 2019 abstract 9011</a:t>
            </a:r>
            <a:r>
              <a:rPr lang="en-US" sz="2400" dirty="0"/>
              <a:t>. 18 TKI-pretreated ROS1 pts, ORR 28%, DOR of 10.2 mos. </a:t>
            </a:r>
            <a:r>
              <a:rPr lang="en-US" sz="2400" dirty="0" err="1"/>
              <a:t>cORR</a:t>
            </a:r>
            <a:r>
              <a:rPr lang="en-US" sz="2400" dirty="0"/>
              <a:t> 44% in 9 such pts at dose levels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sz="2400" dirty="0"/>
              <a:t>160 mg QD. Intracranial ORR was 3/3 (100%). LOOK for G2032R response rate!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2400" dirty="0" err="1"/>
              <a:t>Lorlatinib</a:t>
            </a:r>
            <a:r>
              <a:rPr lang="en-US" sz="2400" dirty="0"/>
              <a:t> (being used off label) has excellent CNS penetration and possibly additional activity in some ROS1 resistance mutations (but not G2032R)</a:t>
            </a:r>
          </a:p>
        </p:txBody>
      </p:sp>
    </p:spTree>
    <p:extLst>
      <p:ext uri="{BB962C8B-B14F-4D97-AF65-F5344CB8AC3E}">
        <p14:creationId xmlns:p14="http://schemas.microsoft.com/office/powerpoint/2010/main" val="3116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217">
            <a:extLst>
              <a:ext uri="{FF2B5EF4-FFF2-40B4-BE49-F238E27FC236}">
                <a16:creationId xmlns:a16="http://schemas.microsoft.com/office/drawing/2014/main" id="{2CBBE2D4-5D9D-5940-B974-33E33A953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622179"/>
              </p:ext>
            </p:extLst>
          </p:nvPr>
        </p:nvGraphicFramePr>
        <p:xfrm>
          <a:off x="7726101" y="2009099"/>
          <a:ext cx="4114800" cy="2331696"/>
        </p:xfrm>
        <a:graphic>
          <a:graphicData uri="http://schemas.openxmlformats.org/drawingml/2006/table">
            <a:tbl>
              <a:tblPr>
                <a:solidFill>
                  <a:srgbClr val="072B50"/>
                </a:solidFill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314471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539009351"/>
                    </a:ext>
                  </a:extLst>
                </a:gridCol>
              </a:tblGrid>
              <a:tr h="586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 (%)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Total</a:t>
                      </a:r>
                      <a:b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 = 53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CNS disease at baseline</a:t>
                      </a:r>
                      <a:b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 = 23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No CNS disease at baseline</a:t>
                      </a:r>
                      <a:b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</a:b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N = 30</a:t>
                      </a:r>
                    </a:p>
                  </a:txBody>
                  <a:tcPr marL="91454" marR="91454" marT="45718" marB="457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ORR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41.7 (77.4)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17 (73.9)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24 (80.0)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   CR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 (5.7)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0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 (10.0)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0775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   PR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38 (71.7)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17 (73.9)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21 (70.0)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   SD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 (1.9)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0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1 (3.3)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0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Clinical benefit rate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41 (77.4)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—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—</a:t>
                      </a:r>
                    </a:p>
                  </a:txBody>
                  <a:tcPr marL="91454" marR="9145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756040" y="-95321"/>
            <a:ext cx="10515600" cy="1325563"/>
          </a:xfrm>
        </p:spPr>
        <p:txBody>
          <a:bodyPr/>
          <a:lstStyle/>
          <a:p>
            <a:r>
              <a:rPr lang="en-US" dirty="0"/>
              <a:t>Entrectinib for Locally Advanced or Metastatic ROS1 Fusion-Positive NSCLC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DDA85D-D7AC-184B-9EDE-4343CD4E8657}"/>
              </a:ext>
            </a:extLst>
          </p:cNvPr>
          <p:cNvSpPr txBox="1"/>
          <p:nvPr/>
        </p:nvSpPr>
        <p:spPr>
          <a:xfrm>
            <a:off x="117890" y="6466480"/>
            <a:ext cx="5363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Doebele</a:t>
            </a:r>
            <a:r>
              <a:rPr lang="en-US" sz="1600" dirty="0"/>
              <a:t> RC et al. </a:t>
            </a:r>
            <a:r>
              <a:rPr lang="en-US" sz="1600" i="1" dirty="0"/>
              <a:t>Proc WCLC </a:t>
            </a:r>
            <a:r>
              <a:rPr lang="en-US" sz="1600" dirty="0"/>
              <a:t>2018;Abstract OA02.01. </a:t>
            </a:r>
          </a:p>
        </p:txBody>
      </p:sp>
      <p:sp>
        <p:nvSpPr>
          <p:cNvPr id="82" name="Content Placeholder 6">
            <a:extLst>
              <a:ext uri="{FF2B5EF4-FFF2-40B4-BE49-F238E27FC236}">
                <a16:creationId xmlns:a16="http://schemas.microsoft.com/office/drawing/2014/main" id="{BCA17551-F051-8B4A-ABEA-205CD6C38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40" y="5473729"/>
            <a:ext cx="10363200" cy="887261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In patients with CNS disease at baseline, intracranial ORR and </a:t>
            </a:r>
            <a:r>
              <a:rPr lang="en-US" sz="1600" dirty="0" err="1">
                <a:solidFill>
                  <a:schemeClr val="tx1"/>
                </a:solidFill>
              </a:rPr>
              <a:t>DoR</a:t>
            </a:r>
            <a:r>
              <a:rPr lang="en-US" sz="1600" dirty="0">
                <a:solidFill>
                  <a:schemeClr val="tx1"/>
                </a:solidFill>
              </a:rPr>
              <a:t> were 55% and 12.9 </a:t>
            </a:r>
            <a:r>
              <a:rPr lang="en-US" sz="1600" dirty="0" err="1">
                <a:solidFill>
                  <a:schemeClr val="tx1"/>
                </a:solidFill>
              </a:rPr>
              <a:t>mo</a:t>
            </a:r>
            <a:r>
              <a:rPr lang="en-US" sz="1600" dirty="0">
                <a:solidFill>
                  <a:schemeClr val="tx1"/>
                </a:solidFill>
              </a:rPr>
              <a:t>, respectively.</a:t>
            </a:r>
          </a:p>
          <a:p>
            <a:r>
              <a:rPr lang="en-US" sz="1600" dirty="0">
                <a:solidFill>
                  <a:schemeClr val="tx1"/>
                </a:solidFill>
              </a:rPr>
              <a:t>Most adverse events were Grade 1-2 and reversible.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Grade 3 adverse events included anemia (4.5%), fatigue (2.8%) and increased weight (5.1%).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2C0F9-1D2B-FD4F-ACB9-3EC6FC6D2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8" y="1480287"/>
            <a:ext cx="6824615" cy="3834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131" y="1182174"/>
            <a:ext cx="758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Change in tumor size: ROS1+ NSCLC population (n = 53) (BICR assessment)</a:t>
            </a:r>
          </a:p>
        </p:txBody>
      </p:sp>
    </p:spTree>
    <p:extLst>
      <p:ext uri="{BB962C8B-B14F-4D97-AF65-F5344CB8AC3E}">
        <p14:creationId xmlns:p14="http://schemas.microsoft.com/office/powerpoint/2010/main" val="21782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018" name="Group 4"/>
          <p:cNvGrpSpPr>
            <a:grpSpLocks/>
          </p:cNvGrpSpPr>
          <p:nvPr/>
        </p:nvGrpSpPr>
        <p:grpSpPr bwMode="auto">
          <a:xfrm>
            <a:off x="7004051" y="739776"/>
            <a:ext cx="3108325" cy="4048125"/>
            <a:chOff x="6544851" y="539942"/>
            <a:chExt cx="3108511" cy="4047933"/>
          </a:xfrm>
        </p:grpSpPr>
        <p:grpSp>
          <p:nvGrpSpPr>
            <p:cNvPr id="726157" name="Group 5"/>
            <p:cNvGrpSpPr>
              <a:grpSpLocks/>
            </p:cNvGrpSpPr>
            <p:nvPr/>
          </p:nvGrpSpPr>
          <p:grpSpPr bwMode="auto">
            <a:xfrm>
              <a:off x="6544851" y="539942"/>
              <a:ext cx="3108511" cy="4047933"/>
              <a:chOff x="6544851" y="539942"/>
              <a:chExt cx="3108511" cy="4047933"/>
            </a:xfrm>
          </p:grpSpPr>
          <p:sp>
            <p:nvSpPr>
              <p:cNvPr id="13" name="Oval 173"/>
              <p:cNvSpPr>
                <a:spLocks/>
              </p:cNvSpPr>
              <p:nvPr/>
            </p:nvSpPr>
            <p:spPr bwMode="auto">
              <a:xfrm>
                <a:off x="7246568" y="2617881"/>
                <a:ext cx="44453" cy="4603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900" kern="0">
                  <a:solidFill>
                    <a:srgbClr val="000000"/>
                  </a:solidFill>
                  <a:ea typeface="Heiti SC Light"/>
                  <a:cs typeface="Arial" panose="020B0604020202020204" pitchFamily="34" charset="0"/>
                  <a:sym typeface="Gill Sans"/>
                </a:endParaRPr>
              </a:p>
            </p:txBody>
          </p:sp>
          <p:sp>
            <p:nvSpPr>
              <p:cNvPr id="14" name="Oval 174"/>
              <p:cNvSpPr>
                <a:spLocks/>
              </p:cNvSpPr>
              <p:nvPr/>
            </p:nvSpPr>
            <p:spPr bwMode="auto">
              <a:xfrm>
                <a:off x="7473595" y="3651294"/>
                <a:ext cx="46040" cy="460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900" kern="0">
                  <a:solidFill>
                    <a:srgbClr val="000000"/>
                  </a:solidFill>
                  <a:ea typeface="Heiti SC Light"/>
                  <a:cs typeface="Arial" panose="020B0604020202020204" pitchFamily="34" charset="0"/>
                  <a:sym typeface="Gill Sans"/>
                </a:endParaRPr>
              </a:p>
            </p:txBody>
          </p:sp>
          <p:sp>
            <p:nvSpPr>
              <p:cNvPr id="15" name="Oval 175"/>
              <p:cNvSpPr>
                <a:spLocks/>
              </p:cNvSpPr>
              <p:nvPr/>
            </p:nvSpPr>
            <p:spPr bwMode="auto">
              <a:xfrm>
                <a:off x="7702208" y="3816387"/>
                <a:ext cx="46040" cy="460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900" kern="0">
                  <a:solidFill>
                    <a:srgbClr val="000000"/>
                  </a:solidFill>
                  <a:ea typeface="Heiti SC Light"/>
                  <a:cs typeface="Arial" panose="020B0604020202020204" pitchFamily="34" charset="0"/>
                  <a:sym typeface="Gill Sans"/>
                </a:endParaRPr>
              </a:p>
            </p:txBody>
          </p:sp>
          <p:sp>
            <p:nvSpPr>
              <p:cNvPr id="16" name="Oval 176"/>
              <p:cNvSpPr>
                <a:spLocks/>
              </p:cNvSpPr>
              <p:nvPr/>
            </p:nvSpPr>
            <p:spPr bwMode="auto">
              <a:xfrm>
                <a:off x="8386461" y="4394209"/>
                <a:ext cx="46041" cy="460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900" kern="0">
                  <a:solidFill>
                    <a:srgbClr val="000000"/>
                  </a:solidFill>
                  <a:ea typeface="Heiti SC Light"/>
                  <a:cs typeface="Arial" panose="020B0604020202020204" pitchFamily="34" charset="0"/>
                  <a:sym typeface="Gill Sans"/>
                </a:endParaRPr>
              </a:p>
            </p:txBody>
          </p:sp>
          <p:sp>
            <p:nvSpPr>
              <p:cNvPr id="17" name="Oval 177"/>
              <p:cNvSpPr>
                <a:spLocks/>
              </p:cNvSpPr>
              <p:nvPr/>
            </p:nvSpPr>
            <p:spPr bwMode="auto">
              <a:xfrm>
                <a:off x="8615075" y="4397384"/>
                <a:ext cx="46041" cy="4444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900" kern="0">
                  <a:solidFill>
                    <a:srgbClr val="000000"/>
                  </a:solidFill>
                  <a:ea typeface="Heiti SC Light"/>
                  <a:cs typeface="Arial" panose="020B0604020202020204" pitchFamily="34" charset="0"/>
                  <a:sym typeface="Gill Sans"/>
                </a:endParaRPr>
              </a:p>
            </p:txBody>
          </p:sp>
          <p:grpSp>
            <p:nvGrpSpPr>
              <p:cNvPr id="726169" name="Group 4"/>
              <p:cNvGrpSpPr>
                <a:grpSpLocks/>
              </p:cNvGrpSpPr>
              <p:nvPr/>
            </p:nvGrpSpPr>
            <p:grpSpPr bwMode="auto">
              <a:xfrm>
                <a:off x="6621819" y="539942"/>
                <a:ext cx="3031543" cy="4047933"/>
                <a:chOff x="6621819" y="539942"/>
                <a:chExt cx="3031543" cy="4047933"/>
              </a:xfrm>
            </p:grpSpPr>
            <p:grpSp>
              <p:nvGrpSpPr>
                <p:cNvPr id="726180" name="Group 1"/>
                <p:cNvGrpSpPr>
                  <a:grpSpLocks/>
                </p:cNvGrpSpPr>
                <p:nvPr/>
              </p:nvGrpSpPr>
              <p:grpSpPr bwMode="auto">
                <a:xfrm>
                  <a:off x="6621819" y="1171575"/>
                  <a:ext cx="2422732" cy="3416300"/>
                  <a:chOff x="6621819" y="1171575"/>
                  <a:chExt cx="2422732" cy="3416300"/>
                </a:xfrm>
              </p:grpSpPr>
              <p:sp>
                <p:nvSpPr>
                  <p:cNvPr id="31" name="Freeform 84"/>
                  <p:cNvSpPr>
                    <a:spLocks/>
                  </p:cNvSpPr>
                  <p:nvPr/>
                </p:nvSpPr>
                <p:spPr bwMode="auto">
                  <a:xfrm>
                    <a:off x="6876659" y="1251108"/>
                    <a:ext cx="0" cy="3336767"/>
                  </a:xfrm>
                  <a:custGeom>
                    <a:avLst/>
                    <a:gdLst>
                      <a:gd name="T0" fmla="*/ 8768401 h 2749973"/>
                      <a:gd name="T1" fmla="*/ 0 h 2749973"/>
                      <a:gd name="T2" fmla="*/ 0 60000 65536"/>
                      <a:gd name="T3" fmla="*/ 0 60000 65536"/>
                    </a:gdLst>
                    <a:ahLst/>
                    <a:cxnLst>
                      <a:cxn ang="T2">
                        <a:pos x="0" y="T0"/>
                      </a:cxn>
                      <a:cxn ang="T3">
                        <a:pos x="0" y="T1"/>
                      </a:cxn>
                    </a:cxnLst>
                    <a:rect l="0" t="0" r="r" b="b"/>
                    <a:pathLst>
                      <a:path h="2749973">
                        <a:moveTo>
                          <a:pt x="0" y="2749973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srgbClr val="000000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endParaRPr>
                  </a:p>
                </p:txBody>
              </p:sp>
              <p:cxnSp>
                <p:nvCxnSpPr>
                  <p:cNvPr id="726183" name="Straight Connector 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1260953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84" name="Straight Connector 8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1444349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85" name="Straight Connector 8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1627746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86" name="Straight Connector 8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1811143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87" name="Straight Connector 8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1994540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88" name="Straight Connector 9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2177937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89" name="Straight Connector 9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2361334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0" name="Straight Connector 9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2544730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1" name="Straight Connector 9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2728127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2" name="Straight Connector 9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2911524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3" name="Straight Connector 9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3094921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4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3278318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5" name="Straight Connector 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3461715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6" name="Straight Connector 9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3645112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7" name="Straight Connector 9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3828508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8" name="Straight Connector 10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4011905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199" name="Straight Connector 10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4195302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200" name="Straight Connector 10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27449" y="4378701"/>
                    <a:ext cx="45719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0" name="TextBox 1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1056" y="1171737"/>
                    <a:ext cx="193687" cy="138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>
                      <a:defRPr/>
                    </a:pPr>
                    <a:r>
                      <a:rPr lang="en-US" altLang="en-US" sz="900" kern="0">
                        <a:solidFill>
                          <a:srgbClr val="000000"/>
                        </a:solidFill>
                        <a:sym typeface="Gill Sans"/>
                      </a:rPr>
                      <a:t>70</a:t>
                    </a:r>
                  </a:p>
                </p:txBody>
              </p:sp>
              <p:sp>
                <p:nvSpPr>
                  <p:cNvPr id="51" name="TextBox 10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1056" y="1354291"/>
                    <a:ext cx="193687" cy="1396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>
                      <a:defRPr/>
                    </a:pPr>
                    <a:r>
                      <a:rPr lang="en-US" altLang="en-US" sz="900" kern="0">
                        <a:solidFill>
                          <a:srgbClr val="000000"/>
                        </a:solidFill>
                        <a:sym typeface="Gill Sans"/>
                      </a:rPr>
                      <a:t>60</a:t>
                    </a:r>
                  </a:p>
                </p:txBody>
              </p:sp>
              <p:sp>
                <p:nvSpPr>
                  <p:cNvPr id="52" name="TextBox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1056" y="2271823"/>
                    <a:ext cx="193687" cy="138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>
                      <a:defRPr/>
                    </a:pPr>
                    <a:r>
                      <a:rPr lang="en-US" altLang="en-US" sz="900" kern="0">
                        <a:solidFill>
                          <a:srgbClr val="000000"/>
                        </a:solidFill>
                        <a:sym typeface="Gill Sans"/>
                      </a:rPr>
                      <a:t>10</a:t>
                    </a:r>
                  </a:p>
                </p:txBody>
              </p:sp>
              <p:sp>
                <p:nvSpPr>
                  <p:cNvPr id="53" name="Text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1056" y="2467076"/>
                    <a:ext cx="193687" cy="1396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>
                      <a:defRPr/>
                    </a:pPr>
                    <a:r>
                      <a:rPr lang="en-US" altLang="en-US" sz="900" kern="0">
                        <a:solidFill>
                          <a:srgbClr val="000000"/>
                        </a:solidFill>
                        <a:sym typeface="Gill Sans"/>
                      </a:rPr>
                      <a:t>0</a:t>
                    </a:r>
                  </a:p>
                </p:txBody>
              </p:sp>
              <p:sp>
                <p:nvSpPr>
                  <p:cNvPr id="54" name="Text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1056" y="1905127"/>
                    <a:ext cx="193687" cy="138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>
                      <a:defRPr/>
                    </a:pPr>
                    <a:r>
                      <a:rPr lang="en-US" altLang="en-US" sz="900" kern="0">
                        <a:solidFill>
                          <a:srgbClr val="000000"/>
                        </a:solidFill>
                        <a:sym typeface="Gill Sans"/>
                      </a:rPr>
                      <a:t>30</a:t>
                    </a:r>
                  </a:p>
                </p:txBody>
              </p:sp>
              <p:sp>
                <p:nvSpPr>
                  <p:cNvPr id="55" name="TextBox 1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1056" y="2087682"/>
                    <a:ext cx="193687" cy="138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>
                      <a:defRPr/>
                    </a:pPr>
                    <a:r>
                      <a:rPr lang="en-US" altLang="en-US" sz="900" kern="0">
                        <a:solidFill>
                          <a:srgbClr val="000000"/>
                        </a:solidFill>
                        <a:sym typeface="Gill Sans"/>
                      </a:rPr>
                      <a:t>20</a:t>
                    </a:r>
                  </a:p>
                </p:txBody>
              </p:sp>
              <p:sp>
                <p:nvSpPr>
                  <p:cNvPr id="56" name="Text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1056" y="1538433"/>
                    <a:ext cx="193687" cy="138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>
                      <a:defRPr/>
                    </a:pPr>
                    <a:r>
                      <a:rPr lang="en-US" altLang="en-US" sz="900" kern="0">
                        <a:solidFill>
                          <a:srgbClr val="000000"/>
                        </a:solidFill>
                        <a:sym typeface="Gill Sans"/>
                      </a:rPr>
                      <a:t>50</a:t>
                    </a:r>
                  </a:p>
                </p:txBody>
              </p:sp>
              <p:sp>
                <p:nvSpPr>
                  <p:cNvPr id="57" name="TextBox 1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21056" y="1720986"/>
                    <a:ext cx="193687" cy="1396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algn="r">
                      <a:defRPr/>
                    </a:pPr>
                    <a:r>
                      <a:rPr lang="en-US" altLang="en-US" sz="900" kern="0">
                        <a:solidFill>
                          <a:srgbClr val="000000"/>
                        </a:solidFill>
                        <a:sym typeface="Gill Sans"/>
                      </a:rPr>
                      <a:t>40</a:t>
                    </a:r>
                  </a:p>
                </p:txBody>
              </p:sp>
              <p:sp>
                <p:nvSpPr>
                  <p:cNvPr id="5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6941750" y="2538510"/>
                    <a:ext cx="182574" cy="22224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sp>
                <p:nvSpPr>
                  <p:cNvPr id="59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7175127" y="2538510"/>
                    <a:ext cx="182573" cy="55559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sp>
                <p:nvSpPr>
                  <p:cNvPr id="60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7402153" y="2538510"/>
                    <a:ext cx="182574" cy="109849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latin typeface="Gill Sans"/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sp>
                <p:nvSpPr>
                  <p:cNvPr id="61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7630766" y="2538510"/>
                    <a:ext cx="182574" cy="1263590"/>
                  </a:xfrm>
                  <a:prstGeom prst="rect">
                    <a:avLst/>
                  </a:prstGeom>
                  <a:solidFill>
                    <a:srgbClr val="00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latin typeface="Gill Sans"/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sp>
                <p:nvSpPr>
                  <p:cNvPr id="62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7856205" y="2538510"/>
                    <a:ext cx="182574" cy="1338199"/>
                  </a:xfrm>
                  <a:prstGeom prst="rect">
                    <a:avLst/>
                  </a:prstGeom>
                  <a:solidFill>
                    <a:srgbClr val="00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latin typeface="Gill Sans"/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sp>
                <p:nvSpPr>
                  <p:cNvPr id="63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8083231" y="2538510"/>
                    <a:ext cx="184161" cy="1515990"/>
                  </a:xfrm>
                  <a:prstGeom prst="rect">
                    <a:avLst/>
                  </a:prstGeom>
                  <a:solidFill>
                    <a:srgbClr val="00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latin typeface="Gill Sans"/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sp>
                <p:nvSpPr>
                  <p:cNvPr id="64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8311845" y="2538510"/>
                    <a:ext cx="182573" cy="1846174"/>
                  </a:xfrm>
                  <a:prstGeom prst="rect">
                    <a:avLst/>
                  </a:prstGeom>
                  <a:solidFill>
                    <a:srgbClr val="00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latin typeface="Gill Sans"/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sp>
                <p:nvSpPr>
                  <p:cNvPr id="65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8540459" y="2538510"/>
                    <a:ext cx="182573" cy="1846174"/>
                  </a:xfrm>
                  <a:prstGeom prst="rect">
                    <a:avLst/>
                  </a:prstGeom>
                  <a:solidFill>
                    <a:srgbClr val="009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latin typeface="Gill Sans"/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sp>
                <p:nvSpPr>
                  <p:cNvPr id="6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8769073" y="2538510"/>
                    <a:ext cx="182573" cy="1846174"/>
                  </a:xfrm>
                  <a:prstGeom prst="rect">
                    <a:avLst/>
                  </a:prstGeom>
                  <a:solidFill>
                    <a:srgbClr val="4F81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>
                      <a:defRPr/>
                    </a:pPr>
                    <a:endParaRPr lang="en-US" altLang="en-US" sz="1200" kern="0">
                      <a:solidFill>
                        <a:srgbClr val="000000"/>
                      </a:solidFill>
                      <a:latin typeface="Gill Sans"/>
                      <a:ea typeface="Heiti SC Light"/>
                      <a:cs typeface="Heiti SC Light"/>
                      <a:sym typeface="Gill Sans"/>
                    </a:endParaRPr>
                  </a:p>
                </p:txBody>
              </p:sp>
              <p:cxnSp>
                <p:nvCxnSpPr>
                  <p:cNvPr id="726218" name="Straight Connector 13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81880" y="2543808"/>
                    <a:ext cx="2162671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6219" name="Straight Connector 1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81880" y="3094098"/>
                    <a:ext cx="2162671" cy="0"/>
                  </a:xfrm>
                  <a:prstGeom prst="line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>
                  <a:off x="7244981" y="539942"/>
                  <a:ext cx="2408381" cy="707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defRPr/>
                  </a:pPr>
                  <a:r>
                    <a:rPr lang="en-US" altLang="en-US" sz="2000" b="1" u="sng" kern="0" dirty="0">
                      <a:solidFill>
                        <a:prstClr val="black"/>
                      </a:solidFill>
                      <a:cs typeface="Arial" panose="020B0604020202020204" pitchFamily="34" charset="0"/>
                      <a:sym typeface="Gill Sans"/>
                    </a:rPr>
                    <a:t>Brain only dataset</a:t>
                  </a:r>
                  <a:endParaRPr lang="en-US" altLang="en-US" sz="2000" b="1" kern="0" baseline="30000" dirty="0">
                    <a:solidFill>
                      <a:prstClr val="black"/>
                    </a:solidFill>
                    <a:latin typeface="Gill Sans"/>
                    <a:sym typeface="Gill Sans"/>
                  </a:endParaRPr>
                </a:p>
                <a:p>
                  <a:pPr>
                    <a:defRPr/>
                  </a:pPr>
                  <a:endParaRPr lang="en-US" altLang="en-US" sz="2000" b="1" u="sng" kern="0" dirty="0">
                    <a:solidFill>
                      <a:prstClr val="black"/>
                    </a:solidFill>
                    <a:latin typeface="Gill Sans"/>
                    <a:sym typeface="Gill Sans"/>
                  </a:endParaRPr>
                </a:p>
              </p:txBody>
            </p:sp>
          </p:grpSp>
          <p:sp>
            <p:nvSpPr>
              <p:cNvPr id="726170" name="TextBox 204"/>
              <p:cNvSpPr txBox="1">
                <a:spLocks noChangeArrowheads="1"/>
              </p:cNvSpPr>
              <p:nvPr/>
            </p:nvSpPr>
            <p:spPr bwMode="auto">
              <a:xfrm>
                <a:off x="6544851" y="2657567"/>
                <a:ext cx="269891" cy="138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‒10</a:t>
                </a:r>
              </a:p>
            </p:txBody>
          </p:sp>
          <p:sp>
            <p:nvSpPr>
              <p:cNvPr id="726171" name="TextBox 205"/>
              <p:cNvSpPr txBox="1">
                <a:spLocks noChangeArrowheads="1"/>
              </p:cNvSpPr>
              <p:nvPr/>
            </p:nvSpPr>
            <p:spPr bwMode="auto">
              <a:xfrm>
                <a:off x="6544851" y="2840121"/>
                <a:ext cx="269891" cy="139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‒20</a:t>
                </a:r>
              </a:p>
            </p:txBody>
          </p:sp>
          <p:sp>
            <p:nvSpPr>
              <p:cNvPr id="726172" name="TextBox 206"/>
              <p:cNvSpPr txBox="1">
                <a:spLocks noChangeArrowheads="1"/>
              </p:cNvSpPr>
              <p:nvPr/>
            </p:nvSpPr>
            <p:spPr bwMode="auto">
              <a:xfrm>
                <a:off x="6544851" y="3024262"/>
                <a:ext cx="269891" cy="1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‒30</a:t>
                </a:r>
              </a:p>
            </p:txBody>
          </p:sp>
          <p:sp>
            <p:nvSpPr>
              <p:cNvPr id="726173" name="TextBox 207"/>
              <p:cNvSpPr txBox="1">
                <a:spLocks noChangeArrowheads="1"/>
              </p:cNvSpPr>
              <p:nvPr/>
            </p:nvSpPr>
            <p:spPr bwMode="auto">
              <a:xfrm>
                <a:off x="6544851" y="3206816"/>
                <a:ext cx="269891" cy="139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‒40</a:t>
                </a:r>
              </a:p>
            </p:txBody>
          </p:sp>
          <p:sp>
            <p:nvSpPr>
              <p:cNvPr id="726174" name="TextBox 208"/>
              <p:cNvSpPr txBox="1">
                <a:spLocks noChangeArrowheads="1"/>
              </p:cNvSpPr>
              <p:nvPr/>
            </p:nvSpPr>
            <p:spPr bwMode="auto">
              <a:xfrm>
                <a:off x="6544851" y="3390957"/>
                <a:ext cx="269891" cy="138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‒50</a:t>
                </a:r>
              </a:p>
            </p:txBody>
          </p:sp>
          <p:sp>
            <p:nvSpPr>
              <p:cNvPr id="726175" name="TextBox 209"/>
              <p:cNvSpPr txBox="1">
                <a:spLocks noChangeArrowheads="1"/>
              </p:cNvSpPr>
              <p:nvPr/>
            </p:nvSpPr>
            <p:spPr bwMode="auto">
              <a:xfrm>
                <a:off x="6544851" y="3573511"/>
                <a:ext cx="269891" cy="1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‒60</a:t>
                </a:r>
              </a:p>
            </p:txBody>
          </p:sp>
          <p:sp>
            <p:nvSpPr>
              <p:cNvPr id="726176" name="TextBox 210"/>
              <p:cNvSpPr txBox="1">
                <a:spLocks noChangeArrowheads="1"/>
              </p:cNvSpPr>
              <p:nvPr/>
            </p:nvSpPr>
            <p:spPr bwMode="auto">
              <a:xfrm>
                <a:off x="6544851" y="3757652"/>
                <a:ext cx="269891" cy="1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‒70</a:t>
                </a:r>
              </a:p>
            </p:txBody>
          </p:sp>
          <p:sp>
            <p:nvSpPr>
              <p:cNvPr id="726177" name="TextBox 211"/>
              <p:cNvSpPr txBox="1">
                <a:spLocks noChangeArrowheads="1"/>
              </p:cNvSpPr>
              <p:nvPr/>
            </p:nvSpPr>
            <p:spPr bwMode="auto">
              <a:xfrm>
                <a:off x="6544851" y="3940206"/>
                <a:ext cx="269891" cy="138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‒80</a:t>
                </a:r>
              </a:p>
            </p:txBody>
          </p:sp>
          <p:sp>
            <p:nvSpPr>
              <p:cNvPr id="726178" name="TextBox 212"/>
              <p:cNvSpPr txBox="1">
                <a:spLocks noChangeArrowheads="1"/>
              </p:cNvSpPr>
              <p:nvPr/>
            </p:nvSpPr>
            <p:spPr bwMode="auto">
              <a:xfrm>
                <a:off x="6544851" y="4124347"/>
                <a:ext cx="269891" cy="138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‒90</a:t>
                </a:r>
              </a:p>
            </p:txBody>
          </p:sp>
          <p:sp>
            <p:nvSpPr>
              <p:cNvPr id="726179" name="TextBox 213"/>
              <p:cNvSpPr txBox="1">
                <a:spLocks noChangeArrowheads="1"/>
              </p:cNvSpPr>
              <p:nvPr/>
            </p:nvSpPr>
            <p:spPr bwMode="auto">
              <a:xfrm>
                <a:off x="6544851" y="4306901"/>
                <a:ext cx="269891" cy="138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elveticaNeueLT Std" charset="0"/>
                    <a:ea typeface="MS PGothic" panose="020B0600070205080204" pitchFamily="34" charset="-128"/>
                    <a:cs typeface="HelveticaNeueLT Std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6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i="1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HelveticaNeueLT Std" charset="0"/>
                    <a:ea typeface="HelveticaNeueLT Std" charset="0"/>
                    <a:cs typeface="HelveticaNeueLT Std" charset="0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-US" altLang="en-US" sz="900">
                    <a:solidFill>
                      <a:srgbClr val="000000"/>
                    </a:solidFill>
                    <a:latin typeface="Arial" panose="020B0604020202020204" pitchFamily="34" charset="0"/>
                    <a:sym typeface="Gill Sans" pitchFamily="2" charset="0"/>
                  </a:rPr>
                  <a:t>‒100</a:t>
                </a:r>
              </a:p>
            </p:txBody>
          </p:sp>
        </p:grpSp>
        <p:sp>
          <p:nvSpPr>
            <p:cNvPr id="7" name="TextBox 253"/>
            <p:cNvSpPr txBox="1">
              <a:spLocks noChangeArrowheads="1"/>
            </p:cNvSpPr>
            <p:nvPr/>
          </p:nvSpPr>
          <p:spPr bwMode="auto">
            <a:xfrm>
              <a:off x="7156076" y="2628993"/>
              <a:ext cx="201624" cy="18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8" name="TextBox 254"/>
            <p:cNvSpPr txBox="1">
              <a:spLocks noChangeArrowheads="1"/>
            </p:cNvSpPr>
            <p:nvPr/>
          </p:nvSpPr>
          <p:spPr bwMode="auto">
            <a:xfrm>
              <a:off x="7384689" y="3662407"/>
              <a:ext cx="201624" cy="185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9" name="TextBox 255"/>
            <p:cNvSpPr txBox="1">
              <a:spLocks noChangeArrowheads="1"/>
            </p:cNvSpPr>
            <p:nvPr/>
          </p:nvSpPr>
          <p:spPr bwMode="auto">
            <a:xfrm>
              <a:off x="7618065" y="3813212"/>
              <a:ext cx="201625" cy="18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0" name="TextBox 256"/>
            <p:cNvSpPr txBox="1">
              <a:spLocks noChangeArrowheads="1"/>
            </p:cNvSpPr>
            <p:nvPr/>
          </p:nvSpPr>
          <p:spPr bwMode="auto">
            <a:xfrm>
              <a:off x="7843504" y="3835436"/>
              <a:ext cx="201625" cy="18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1" name="TextBox 257"/>
            <p:cNvSpPr txBox="1">
              <a:spLocks noChangeArrowheads="1"/>
            </p:cNvSpPr>
            <p:nvPr/>
          </p:nvSpPr>
          <p:spPr bwMode="auto">
            <a:xfrm>
              <a:off x="8078468" y="4024340"/>
              <a:ext cx="201625" cy="18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2" name="TextBox 258"/>
            <p:cNvSpPr txBox="1">
              <a:spLocks noChangeArrowheads="1"/>
            </p:cNvSpPr>
            <p:nvPr/>
          </p:nvSpPr>
          <p:spPr bwMode="auto">
            <a:xfrm>
              <a:off x="8762722" y="4371985"/>
              <a:ext cx="201624" cy="18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</p:grpSp>
      <p:grpSp>
        <p:nvGrpSpPr>
          <p:cNvPr id="726019" name="Group 2"/>
          <p:cNvGrpSpPr>
            <a:grpSpLocks/>
          </p:cNvGrpSpPr>
          <p:nvPr/>
        </p:nvGrpSpPr>
        <p:grpSpPr bwMode="auto">
          <a:xfrm>
            <a:off x="2057400" y="658813"/>
            <a:ext cx="4116388" cy="4284662"/>
            <a:chOff x="2493449" y="506930"/>
            <a:chExt cx="4116061" cy="4286147"/>
          </a:xfrm>
        </p:grpSpPr>
        <p:sp>
          <p:nvSpPr>
            <p:cNvPr id="70" name="TextBox 242"/>
            <p:cNvSpPr txBox="1">
              <a:spLocks noChangeArrowheads="1"/>
            </p:cNvSpPr>
            <p:nvPr/>
          </p:nvSpPr>
          <p:spPr bwMode="auto">
            <a:xfrm>
              <a:off x="4480841" y="3124037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71" name="TextBox 249"/>
            <p:cNvSpPr txBox="1">
              <a:spLocks noChangeArrowheads="1"/>
            </p:cNvSpPr>
            <p:nvPr/>
          </p:nvSpPr>
          <p:spPr bwMode="auto">
            <a:xfrm>
              <a:off x="5704707" y="3824366"/>
              <a:ext cx="203184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cxnSp>
          <p:nvCxnSpPr>
            <p:cNvPr id="726028" name="Straight Connector 9"/>
            <p:cNvCxnSpPr>
              <a:cxnSpLocks noChangeShapeType="1"/>
            </p:cNvCxnSpPr>
            <p:nvPr/>
          </p:nvCxnSpPr>
          <p:spPr bwMode="auto">
            <a:xfrm>
              <a:off x="2979508" y="1533763"/>
              <a:ext cx="0" cy="1003618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29" name="Straight Connector 10"/>
            <p:cNvCxnSpPr>
              <a:cxnSpLocks noChangeShapeType="1"/>
            </p:cNvCxnSpPr>
            <p:nvPr/>
          </p:nvCxnSpPr>
          <p:spPr bwMode="auto">
            <a:xfrm>
              <a:off x="3074138" y="2169328"/>
              <a:ext cx="0" cy="368053"/>
            </a:xfrm>
            <a:prstGeom prst="line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0" name="Straight Connector 11"/>
            <p:cNvCxnSpPr>
              <a:cxnSpLocks noChangeShapeType="1"/>
            </p:cNvCxnSpPr>
            <p:nvPr/>
          </p:nvCxnSpPr>
          <p:spPr bwMode="auto">
            <a:xfrm flipH="1">
              <a:off x="3450431" y="2547418"/>
              <a:ext cx="2227" cy="147695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1" name="Straight Connector 12"/>
            <p:cNvCxnSpPr>
              <a:cxnSpLocks noChangeShapeType="1"/>
            </p:cNvCxnSpPr>
            <p:nvPr/>
          </p:nvCxnSpPr>
          <p:spPr bwMode="auto">
            <a:xfrm>
              <a:off x="3547288" y="2547418"/>
              <a:ext cx="0" cy="193918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2" name="Straight Connector 13"/>
            <p:cNvCxnSpPr>
              <a:cxnSpLocks noChangeShapeType="1"/>
            </p:cNvCxnSpPr>
            <p:nvPr/>
          </p:nvCxnSpPr>
          <p:spPr bwMode="auto">
            <a:xfrm>
              <a:off x="3641918" y="2547418"/>
              <a:ext cx="0" cy="211252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3" name="Straight Connector 14"/>
            <p:cNvCxnSpPr>
              <a:cxnSpLocks noChangeShapeType="1"/>
            </p:cNvCxnSpPr>
            <p:nvPr/>
          </p:nvCxnSpPr>
          <p:spPr bwMode="auto">
            <a:xfrm>
              <a:off x="3736548" y="2547418"/>
              <a:ext cx="0" cy="217029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4" name="Straight Connector 15"/>
            <p:cNvCxnSpPr>
              <a:cxnSpLocks noChangeShapeType="1"/>
            </p:cNvCxnSpPr>
            <p:nvPr/>
          </p:nvCxnSpPr>
          <p:spPr bwMode="auto">
            <a:xfrm>
              <a:off x="3831178" y="2547418"/>
              <a:ext cx="0" cy="219919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5" name="Straight Connector 16"/>
            <p:cNvCxnSpPr>
              <a:cxnSpLocks noChangeShapeType="1"/>
            </p:cNvCxnSpPr>
            <p:nvPr/>
          </p:nvCxnSpPr>
          <p:spPr bwMode="auto">
            <a:xfrm>
              <a:off x="3925808" y="2547418"/>
              <a:ext cx="0" cy="234363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6" name="Straight Connector 17"/>
            <p:cNvCxnSpPr>
              <a:cxnSpLocks noChangeShapeType="1"/>
            </p:cNvCxnSpPr>
            <p:nvPr/>
          </p:nvCxnSpPr>
          <p:spPr bwMode="auto">
            <a:xfrm>
              <a:off x="4020438" y="2547418"/>
              <a:ext cx="0" cy="263252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7" name="Straight Connector 18"/>
            <p:cNvCxnSpPr>
              <a:cxnSpLocks noChangeShapeType="1"/>
            </p:cNvCxnSpPr>
            <p:nvPr/>
          </p:nvCxnSpPr>
          <p:spPr bwMode="auto">
            <a:xfrm>
              <a:off x="4115068" y="2547418"/>
              <a:ext cx="0" cy="373032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8" name="Straight Connector 19"/>
            <p:cNvCxnSpPr>
              <a:cxnSpLocks noChangeShapeType="1"/>
            </p:cNvCxnSpPr>
            <p:nvPr/>
          </p:nvCxnSpPr>
          <p:spPr bwMode="auto">
            <a:xfrm>
              <a:off x="4209698" y="2547418"/>
              <a:ext cx="0" cy="401921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39" name="Straight Connector 20"/>
            <p:cNvCxnSpPr>
              <a:cxnSpLocks noChangeShapeType="1"/>
            </p:cNvCxnSpPr>
            <p:nvPr/>
          </p:nvCxnSpPr>
          <p:spPr bwMode="auto">
            <a:xfrm>
              <a:off x="4304328" y="2547418"/>
              <a:ext cx="0" cy="485701"/>
            </a:xfrm>
            <a:prstGeom prst="line">
              <a:avLst/>
            </a:prstGeom>
            <a:noFill/>
            <a:ln w="76200" algn="ctr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0" name="Straight Connector 21"/>
            <p:cNvCxnSpPr>
              <a:cxnSpLocks noChangeShapeType="1"/>
            </p:cNvCxnSpPr>
            <p:nvPr/>
          </p:nvCxnSpPr>
          <p:spPr bwMode="auto">
            <a:xfrm>
              <a:off x="4398958" y="2547418"/>
              <a:ext cx="0" cy="566591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1" name="Straight Connector 22"/>
            <p:cNvCxnSpPr>
              <a:cxnSpLocks noChangeShapeType="1"/>
            </p:cNvCxnSpPr>
            <p:nvPr/>
          </p:nvCxnSpPr>
          <p:spPr bwMode="auto">
            <a:xfrm>
              <a:off x="4493588" y="2547418"/>
              <a:ext cx="0" cy="589702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2" name="Straight Connector 23"/>
            <p:cNvCxnSpPr>
              <a:cxnSpLocks noChangeShapeType="1"/>
            </p:cNvCxnSpPr>
            <p:nvPr/>
          </p:nvCxnSpPr>
          <p:spPr bwMode="auto">
            <a:xfrm>
              <a:off x="4588218" y="2547418"/>
              <a:ext cx="0" cy="615702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3" name="Straight Connector 24"/>
            <p:cNvCxnSpPr>
              <a:cxnSpLocks noChangeShapeType="1"/>
            </p:cNvCxnSpPr>
            <p:nvPr/>
          </p:nvCxnSpPr>
          <p:spPr bwMode="auto">
            <a:xfrm>
              <a:off x="4682848" y="2547418"/>
              <a:ext cx="0" cy="618591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4" name="Straight Connector 25"/>
            <p:cNvCxnSpPr>
              <a:cxnSpLocks noChangeShapeType="1"/>
            </p:cNvCxnSpPr>
            <p:nvPr/>
          </p:nvCxnSpPr>
          <p:spPr bwMode="auto">
            <a:xfrm>
              <a:off x="4777478" y="2547418"/>
              <a:ext cx="0" cy="644591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5" name="Straight Connector 26"/>
            <p:cNvCxnSpPr>
              <a:cxnSpLocks noChangeShapeType="1"/>
            </p:cNvCxnSpPr>
            <p:nvPr/>
          </p:nvCxnSpPr>
          <p:spPr bwMode="auto">
            <a:xfrm>
              <a:off x="4872108" y="2547418"/>
              <a:ext cx="0" cy="716815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6" name="Straight Connector 27"/>
            <p:cNvCxnSpPr>
              <a:cxnSpLocks noChangeShapeType="1"/>
            </p:cNvCxnSpPr>
            <p:nvPr/>
          </p:nvCxnSpPr>
          <p:spPr bwMode="auto">
            <a:xfrm>
              <a:off x="4966738" y="2547418"/>
              <a:ext cx="0" cy="771704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7" name="Straight Connector 28"/>
            <p:cNvCxnSpPr>
              <a:cxnSpLocks noChangeShapeType="1"/>
            </p:cNvCxnSpPr>
            <p:nvPr/>
          </p:nvCxnSpPr>
          <p:spPr bwMode="auto">
            <a:xfrm>
              <a:off x="5061368" y="2547418"/>
              <a:ext cx="0" cy="806371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8" name="Straight Connector 29"/>
            <p:cNvCxnSpPr>
              <a:cxnSpLocks noChangeShapeType="1"/>
            </p:cNvCxnSpPr>
            <p:nvPr/>
          </p:nvCxnSpPr>
          <p:spPr bwMode="auto">
            <a:xfrm>
              <a:off x="5155998" y="2547418"/>
              <a:ext cx="0" cy="869928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49" name="Straight Connector 30"/>
            <p:cNvCxnSpPr>
              <a:cxnSpLocks noChangeShapeType="1"/>
            </p:cNvCxnSpPr>
            <p:nvPr/>
          </p:nvCxnSpPr>
          <p:spPr bwMode="auto">
            <a:xfrm>
              <a:off x="5250628" y="2547418"/>
              <a:ext cx="0" cy="910372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0" name="Straight Connector 31"/>
            <p:cNvCxnSpPr>
              <a:cxnSpLocks noChangeShapeType="1"/>
            </p:cNvCxnSpPr>
            <p:nvPr/>
          </p:nvCxnSpPr>
          <p:spPr bwMode="auto">
            <a:xfrm>
              <a:off x="5345258" y="2547418"/>
              <a:ext cx="0" cy="924818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1" name="Straight Connector 32"/>
            <p:cNvCxnSpPr>
              <a:cxnSpLocks noChangeShapeType="1"/>
            </p:cNvCxnSpPr>
            <p:nvPr/>
          </p:nvCxnSpPr>
          <p:spPr bwMode="auto">
            <a:xfrm>
              <a:off x="5439888" y="2547418"/>
              <a:ext cx="0" cy="962374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2" name="Straight Connector 33"/>
            <p:cNvCxnSpPr>
              <a:cxnSpLocks noChangeShapeType="1"/>
            </p:cNvCxnSpPr>
            <p:nvPr/>
          </p:nvCxnSpPr>
          <p:spPr bwMode="auto">
            <a:xfrm>
              <a:off x="5534518" y="2547418"/>
              <a:ext cx="0" cy="1040375"/>
            </a:xfrm>
            <a:prstGeom prst="line">
              <a:avLst/>
            </a:prstGeom>
            <a:noFill/>
            <a:ln w="76200" algn="ctr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3" name="Straight Connector 34"/>
            <p:cNvCxnSpPr>
              <a:cxnSpLocks noChangeShapeType="1"/>
            </p:cNvCxnSpPr>
            <p:nvPr/>
          </p:nvCxnSpPr>
          <p:spPr bwMode="auto">
            <a:xfrm>
              <a:off x="5629148" y="2547416"/>
              <a:ext cx="0" cy="1155932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4" name="Straight Connector 35"/>
            <p:cNvCxnSpPr>
              <a:cxnSpLocks noChangeShapeType="1"/>
            </p:cNvCxnSpPr>
            <p:nvPr/>
          </p:nvCxnSpPr>
          <p:spPr bwMode="auto">
            <a:xfrm>
              <a:off x="5723778" y="2547416"/>
              <a:ext cx="0" cy="1222378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5" name="Straight Connector 36"/>
            <p:cNvCxnSpPr>
              <a:cxnSpLocks noChangeShapeType="1"/>
            </p:cNvCxnSpPr>
            <p:nvPr/>
          </p:nvCxnSpPr>
          <p:spPr bwMode="auto">
            <a:xfrm>
              <a:off x="5818408" y="2547416"/>
              <a:ext cx="0" cy="1254156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6" name="Straight Connector 37"/>
            <p:cNvCxnSpPr>
              <a:cxnSpLocks noChangeShapeType="1"/>
            </p:cNvCxnSpPr>
            <p:nvPr/>
          </p:nvCxnSpPr>
          <p:spPr bwMode="auto">
            <a:xfrm>
              <a:off x="5913038" y="2547416"/>
              <a:ext cx="0" cy="1358158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7" name="Straight Connector 38"/>
            <p:cNvCxnSpPr>
              <a:cxnSpLocks noChangeShapeType="1"/>
            </p:cNvCxnSpPr>
            <p:nvPr/>
          </p:nvCxnSpPr>
          <p:spPr bwMode="auto">
            <a:xfrm>
              <a:off x="6007668" y="2547416"/>
              <a:ext cx="0" cy="1375492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8" name="Straight Connector 39"/>
            <p:cNvCxnSpPr>
              <a:cxnSpLocks noChangeShapeType="1"/>
            </p:cNvCxnSpPr>
            <p:nvPr/>
          </p:nvCxnSpPr>
          <p:spPr bwMode="auto">
            <a:xfrm>
              <a:off x="6102298" y="2547416"/>
              <a:ext cx="0" cy="1398604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59" name="Straight Connector 40"/>
            <p:cNvCxnSpPr>
              <a:cxnSpLocks noChangeShapeType="1"/>
            </p:cNvCxnSpPr>
            <p:nvPr/>
          </p:nvCxnSpPr>
          <p:spPr bwMode="auto">
            <a:xfrm>
              <a:off x="6196928" y="2547416"/>
              <a:ext cx="0" cy="1488159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60" name="Straight Connector 41"/>
            <p:cNvCxnSpPr>
              <a:cxnSpLocks noChangeShapeType="1"/>
            </p:cNvCxnSpPr>
            <p:nvPr/>
          </p:nvCxnSpPr>
          <p:spPr bwMode="auto">
            <a:xfrm>
              <a:off x="6291558" y="2547416"/>
              <a:ext cx="0" cy="1826165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61" name="Straight Connector 42"/>
            <p:cNvCxnSpPr>
              <a:cxnSpLocks noChangeShapeType="1"/>
            </p:cNvCxnSpPr>
            <p:nvPr/>
          </p:nvCxnSpPr>
          <p:spPr bwMode="auto">
            <a:xfrm>
              <a:off x="6386188" y="2547416"/>
              <a:ext cx="0" cy="1829054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62" name="Straight Connector 43"/>
            <p:cNvCxnSpPr>
              <a:cxnSpLocks noChangeShapeType="1"/>
            </p:cNvCxnSpPr>
            <p:nvPr/>
          </p:nvCxnSpPr>
          <p:spPr bwMode="auto">
            <a:xfrm>
              <a:off x="6480832" y="2547416"/>
              <a:ext cx="0" cy="1820387"/>
            </a:xfrm>
            <a:prstGeom prst="line">
              <a:avLst/>
            </a:prstGeom>
            <a:noFill/>
            <a:ln w="76200" algn="ctr">
              <a:solidFill>
                <a:srgbClr val="009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Freeform 44"/>
            <p:cNvSpPr>
              <a:spLocks/>
            </p:cNvSpPr>
            <p:nvPr/>
          </p:nvSpPr>
          <p:spPr bwMode="auto">
            <a:xfrm>
              <a:off x="2912516" y="1251725"/>
              <a:ext cx="0" cy="3336494"/>
            </a:xfrm>
            <a:custGeom>
              <a:avLst/>
              <a:gdLst>
                <a:gd name="T0" fmla="*/ 8768401 h 2749973"/>
                <a:gd name="T1" fmla="*/ 0 h 2749973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749973">
                  <a:moveTo>
                    <a:pt x="0" y="2749973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726064" name="Straight Connector 45"/>
            <p:cNvCxnSpPr>
              <a:cxnSpLocks noChangeShapeType="1"/>
            </p:cNvCxnSpPr>
            <p:nvPr/>
          </p:nvCxnSpPr>
          <p:spPr bwMode="auto">
            <a:xfrm>
              <a:off x="2862159" y="1260953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65" name="Straight Connector 46"/>
            <p:cNvCxnSpPr>
              <a:cxnSpLocks noChangeShapeType="1"/>
            </p:cNvCxnSpPr>
            <p:nvPr/>
          </p:nvCxnSpPr>
          <p:spPr bwMode="auto">
            <a:xfrm>
              <a:off x="2862159" y="1444349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66" name="Straight Connector 47"/>
            <p:cNvCxnSpPr>
              <a:cxnSpLocks noChangeShapeType="1"/>
            </p:cNvCxnSpPr>
            <p:nvPr/>
          </p:nvCxnSpPr>
          <p:spPr bwMode="auto">
            <a:xfrm>
              <a:off x="2862159" y="1627746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67" name="Straight Connector 48"/>
            <p:cNvCxnSpPr>
              <a:cxnSpLocks noChangeShapeType="1"/>
            </p:cNvCxnSpPr>
            <p:nvPr/>
          </p:nvCxnSpPr>
          <p:spPr bwMode="auto">
            <a:xfrm>
              <a:off x="2862159" y="1811143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68" name="Straight Connector 49"/>
            <p:cNvCxnSpPr>
              <a:cxnSpLocks noChangeShapeType="1"/>
            </p:cNvCxnSpPr>
            <p:nvPr/>
          </p:nvCxnSpPr>
          <p:spPr bwMode="auto">
            <a:xfrm>
              <a:off x="2862159" y="1994540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69" name="Straight Connector 50"/>
            <p:cNvCxnSpPr>
              <a:cxnSpLocks noChangeShapeType="1"/>
            </p:cNvCxnSpPr>
            <p:nvPr/>
          </p:nvCxnSpPr>
          <p:spPr bwMode="auto">
            <a:xfrm>
              <a:off x="2862159" y="2177937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0" name="Straight Connector 51"/>
            <p:cNvCxnSpPr>
              <a:cxnSpLocks noChangeShapeType="1"/>
            </p:cNvCxnSpPr>
            <p:nvPr/>
          </p:nvCxnSpPr>
          <p:spPr bwMode="auto">
            <a:xfrm>
              <a:off x="2862159" y="2361334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1" name="Straight Connector 52"/>
            <p:cNvCxnSpPr>
              <a:cxnSpLocks noChangeShapeType="1"/>
            </p:cNvCxnSpPr>
            <p:nvPr/>
          </p:nvCxnSpPr>
          <p:spPr bwMode="auto">
            <a:xfrm>
              <a:off x="2862159" y="2544730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2" name="Straight Connector 53"/>
            <p:cNvCxnSpPr>
              <a:cxnSpLocks noChangeShapeType="1"/>
            </p:cNvCxnSpPr>
            <p:nvPr/>
          </p:nvCxnSpPr>
          <p:spPr bwMode="auto">
            <a:xfrm>
              <a:off x="2862159" y="2728127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3" name="Straight Connector 54"/>
            <p:cNvCxnSpPr>
              <a:cxnSpLocks noChangeShapeType="1"/>
            </p:cNvCxnSpPr>
            <p:nvPr/>
          </p:nvCxnSpPr>
          <p:spPr bwMode="auto">
            <a:xfrm>
              <a:off x="2862159" y="2911524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4" name="Straight Connector 55"/>
            <p:cNvCxnSpPr>
              <a:cxnSpLocks noChangeShapeType="1"/>
            </p:cNvCxnSpPr>
            <p:nvPr/>
          </p:nvCxnSpPr>
          <p:spPr bwMode="auto">
            <a:xfrm>
              <a:off x="2862159" y="3094921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5" name="Straight Connector 56"/>
            <p:cNvCxnSpPr>
              <a:cxnSpLocks noChangeShapeType="1"/>
            </p:cNvCxnSpPr>
            <p:nvPr/>
          </p:nvCxnSpPr>
          <p:spPr bwMode="auto">
            <a:xfrm>
              <a:off x="2862159" y="3278318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6" name="Straight Connector 23"/>
            <p:cNvCxnSpPr>
              <a:cxnSpLocks noChangeShapeType="1"/>
            </p:cNvCxnSpPr>
            <p:nvPr/>
          </p:nvCxnSpPr>
          <p:spPr bwMode="auto">
            <a:xfrm>
              <a:off x="2862159" y="3461715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7" name="Straight Connector 24"/>
            <p:cNvCxnSpPr>
              <a:cxnSpLocks noChangeShapeType="1"/>
            </p:cNvCxnSpPr>
            <p:nvPr/>
          </p:nvCxnSpPr>
          <p:spPr bwMode="auto">
            <a:xfrm>
              <a:off x="2862159" y="3645112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8" name="Straight Connector 59"/>
            <p:cNvCxnSpPr>
              <a:cxnSpLocks noChangeShapeType="1"/>
            </p:cNvCxnSpPr>
            <p:nvPr/>
          </p:nvCxnSpPr>
          <p:spPr bwMode="auto">
            <a:xfrm>
              <a:off x="2862159" y="3828508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79" name="Straight Connector 60"/>
            <p:cNvCxnSpPr>
              <a:cxnSpLocks noChangeShapeType="1"/>
            </p:cNvCxnSpPr>
            <p:nvPr/>
          </p:nvCxnSpPr>
          <p:spPr bwMode="auto">
            <a:xfrm>
              <a:off x="2862159" y="4011905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80" name="Straight Connector 61"/>
            <p:cNvCxnSpPr>
              <a:cxnSpLocks noChangeShapeType="1"/>
            </p:cNvCxnSpPr>
            <p:nvPr/>
          </p:nvCxnSpPr>
          <p:spPr bwMode="auto">
            <a:xfrm>
              <a:off x="2862159" y="4195302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81" name="Straight Connector 62"/>
            <p:cNvCxnSpPr>
              <a:cxnSpLocks noChangeShapeType="1"/>
            </p:cNvCxnSpPr>
            <p:nvPr/>
          </p:nvCxnSpPr>
          <p:spPr bwMode="auto">
            <a:xfrm>
              <a:off x="2862159" y="4378701"/>
              <a:ext cx="45719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82" name="Straight Connector 63"/>
            <p:cNvCxnSpPr>
              <a:cxnSpLocks noChangeShapeType="1"/>
            </p:cNvCxnSpPr>
            <p:nvPr/>
          </p:nvCxnSpPr>
          <p:spPr bwMode="auto">
            <a:xfrm>
              <a:off x="2916546" y="2543807"/>
              <a:ext cx="364893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083" name="Straight Connector 64"/>
            <p:cNvCxnSpPr>
              <a:cxnSpLocks noChangeShapeType="1"/>
            </p:cNvCxnSpPr>
            <p:nvPr/>
          </p:nvCxnSpPr>
          <p:spPr bwMode="auto">
            <a:xfrm>
              <a:off x="2916546" y="3094097"/>
              <a:ext cx="3648933" cy="0"/>
            </a:xfrm>
            <a:prstGeom prst="line">
              <a:avLst/>
            </a:prstGeom>
            <a:noFill/>
            <a:ln w="12700" algn="ctr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Box 65"/>
            <p:cNvSpPr txBox="1">
              <a:spLocks noChangeArrowheads="1"/>
            </p:cNvSpPr>
            <p:nvPr/>
          </p:nvSpPr>
          <p:spPr bwMode="auto">
            <a:xfrm>
              <a:off x="2663299" y="1172323"/>
              <a:ext cx="193660" cy="1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900" kern="0">
                  <a:solidFill>
                    <a:srgbClr val="000000"/>
                  </a:solidFill>
                  <a:sym typeface="Gill Sans"/>
                </a:rPr>
                <a:t>70</a:t>
              </a:r>
            </a:p>
          </p:txBody>
        </p:sp>
        <p:sp>
          <p:nvSpPr>
            <p:cNvPr id="129" name="TextBox 66"/>
            <p:cNvSpPr txBox="1">
              <a:spLocks noChangeArrowheads="1"/>
            </p:cNvSpPr>
            <p:nvPr/>
          </p:nvSpPr>
          <p:spPr bwMode="auto">
            <a:xfrm>
              <a:off x="2663299" y="1354949"/>
              <a:ext cx="193660" cy="1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900" kern="0">
                  <a:solidFill>
                    <a:srgbClr val="000000"/>
                  </a:solidFill>
                  <a:sym typeface="Gill Sans"/>
                </a:rPr>
                <a:t>60</a:t>
              </a:r>
            </a:p>
          </p:txBody>
        </p:sp>
        <p:sp>
          <p:nvSpPr>
            <p:cNvPr id="130" name="TextBox 67"/>
            <p:cNvSpPr txBox="1">
              <a:spLocks noChangeArrowheads="1"/>
            </p:cNvSpPr>
            <p:nvPr/>
          </p:nvSpPr>
          <p:spPr bwMode="auto">
            <a:xfrm>
              <a:off x="2663299" y="2271253"/>
              <a:ext cx="193660" cy="1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900" kern="0">
                  <a:solidFill>
                    <a:srgbClr val="000000"/>
                  </a:solidFill>
                  <a:sym typeface="Gill Sans"/>
                </a:rPr>
                <a:t>10</a:t>
              </a:r>
            </a:p>
          </p:txBody>
        </p:sp>
        <p:sp>
          <p:nvSpPr>
            <p:cNvPr id="131" name="TextBox 68"/>
            <p:cNvSpPr txBox="1">
              <a:spLocks noChangeArrowheads="1"/>
            </p:cNvSpPr>
            <p:nvPr/>
          </p:nvSpPr>
          <p:spPr bwMode="auto">
            <a:xfrm>
              <a:off x="2663299" y="2474524"/>
              <a:ext cx="193660" cy="1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900" kern="0">
                  <a:solidFill>
                    <a:srgbClr val="000000"/>
                  </a:solidFill>
                  <a:sym typeface="Gill Sans"/>
                </a:rPr>
                <a:t>0</a:t>
              </a:r>
            </a:p>
          </p:txBody>
        </p:sp>
        <p:sp>
          <p:nvSpPr>
            <p:cNvPr id="132" name="TextBox 69"/>
            <p:cNvSpPr txBox="1">
              <a:spLocks noChangeArrowheads="1"/>
            </p:cNvSpPr>
            <p:nvPr/>
          </p:nvSpPr>
          <p:spPr bwMode="auto">
            <a:xfrm>
              <a:off x="2663299" y="1904414"/>
              <a:ext cx="193660" cy="1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900" kern="0">
                  <a:solidFill>
                    <a:srgbClr val="000000"/>
                  </a:solidFill>
                  <a:sym typeface="Gill Sans"/>
                </a:rPr>
                <a:t>30</a:t>
              </a:r>
            </a:p>
          </p:txBody>
        </p:sp>
        <p:sp>
          <p:nvSpPr>
            <p:cNvPr id="133" name="TextBox 70"/>
            <p:cNvSpPr txBox="1">
              <a:spLocks noChangeArrowheads="1"/>
            </p:cNvSpPr>
            <p:nvPr/>
          </p:nvSpPr>
          <p:spPr bwMode="auto">
            <a:xfrm>
              <a:off x="2663299" y="2088628"/>
              <a:ext cx="193660" cy="1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900" kern="0">
                  <a:solidFill>
                    <a:srgbClr val="000000"/>
                  </a:solidFill>
                  <a:sym typeface="Gill Sans"/>
                </a:rPr>
                <a:t>20</a:t>
              </a:r>
            </a:p>
          </p:txBody>
        </p:sp>
        <p:sp>
          <p:nvSpPr>
            <p:cNvPr id="134" name="TextBox 71"/>
            <p:cNvSpPr txBox="1">
              <a:spLocks noChangeArrowheads="1"/>
            </p:cNvSpPr>
            <p:nvPr/>
          </p:nvSpPr>
          <p:spPr bwMode="auto">
            <a:xfrm>
              <a:off x="2663299" y="1537574"/>
              <a:ext cx="193660" cy="13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900" kern="0">
                  <a:solidFill>
                    <a:srgbClr val="000000"/>
                  </a:solidFill>
                  <a:sym typeface="Gill Sans"/>
                </a:rPr>
                <a:t>50</a:t>
              </a:r>
            </a:p>
          </p:txBody>
        </p:sp>
        <p:sp>
          <p:nvSpPr>
            <p:cNvPr id="135" name="TextBox 72"/>
            <p:cNvSpPr txBox="1">
              <a:spLocks noChangeArrowheads="1"/>
            </p:cNvSpPr>
            <p:nvPr/>
          </p:nvSpPr>
          <p:spPr bwMode="auto">
            <a:xfrm>
              <a:off x="2663299" y="1721788"/>
              <a:ext cx="193660" cy="1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>
                <a:defRPr/>
              </a:pPr>
              <a:r>
                <a:rPr lang="en-US" altLang="en-US" sz="900" kern="0">
                  <a:solidFill>
                    <a:srgbClr val="000000"/>
                  </a:solidFill>
                  <a:sym typeface="Gill Sans"/>
                </a:rPr>
                <a:t>40</a:t>
              </a:r>
            </a:p>
          </p:txBody>
        </p:sp>
        <p:sp>
          <p:nvSpPr>
            <p:cNvPr id="726092" name="TextBox 73"/>
            <p:cNvSpPr txBox="1">
              <a:spLocks noChangeArrowheads="1"/>
            </p:cNvSpPr>
            <p:nvPr/>
          </p:nvSpPr>
          <p:spPr bwMode="auto">
            <a:xfrm>
              <a:off x="2579167" y="2657150"/>
              <a:ext cx="271441" cy="1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‒10</a:t>
              </a:r>
            </a:p>
          </p:txBody>
        </p:sp>
        <p:sp>
          <p:nvSpPr>
            <p:cNvPr id="726093" name="TextBox 74"/>
            <p:cNvSpPr txBox="1">
              <a:spLocks noChangeArrowheads="1"/>
            </p:cNvSpPr>
            <p:nvPr/>
          </p:nvSpPr>
          <p:spPr bwMode="auto">
            <a:xfrm>
              <a:off x="2579167" y="2841364"/>
              <a:ext cx="271441" cy="1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‒20</a:t>
              </a:r>
            </a:p>
          </p:txBody>
        </p:sp>
        <p:sp>
          <p:nvSpPr>
            <p:cNvPr id="726094" name="TextBox 75"/>
            <p:cNvSpPr txBox="1">
              <a:spLocks noChangeArrowheads="1"/>
            </p:cNvSpPr>
            <p:nvPr/>
          </p:nvSpPr>
          <p:spPr bwMode="auto">
            <a:xfrm>
              <a:off x="2579167" y="3023989"/>
              <a:ext cx="271441" cy="1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‒30</a:t>
              </a:r>
            </a:p>
          </p:txBody>
        </p:sp>
        <p:sp>
          <p:nvSpPr>
            <p:cNvPr id="726095" name="TextBox 76"/>
            <p:cNvSpPr txBox="1">
              <a:spLocks noChangeArrowheads="1"/>
            </p:cNvSpPr>
            <p:nvPr/>
          </p:nvSpPr>
          <p:spPr bwMode="auto">
            <a:xfrm>
              <a:off x="2579167" y="3206615"/>
              <a:ext cx="271441" cy="13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‒40</a:t>
              </a:r>
            </a:p>
          </p:txBody>
        </p:sp>
        <p:sp>
          <p:nvSpPr>
            <p:cNvPr id="726096" name="TextBox 65"/>
            <p:cNvSpPr txBox="1">
              <a:spLocks noChangeArrowheads="1"/>
            </p:cNvSpPr>
            <p:nvPr/>
          </p:nvSpPr>
          <p:spPr bwMode="auto">
            <a:xfrm>
              <a:off x="2579167" y="3390829"/>
              <a:ext cx="271441" cy="1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‒50</a:t>
              </a:r>
            </a:p>
          </p:txBody>
        </p:sp>
        <p:sp>
          <p:nvSpPr>
            <p:cNvPr id="726097" name="TextBox 66"/>
            <p:cNvSpPr txBox="1">
              <a:spLocks noChangeArrowheads="1"/>
            </p:cNvSpPr>
            <p:nvPr/>
          </p:nvSpPr>
          <p:spPr bwMode="auto">
            <a:xfrm>
              <a:off x="2579167" y="3573454"/>
              <a:ext cx="271441" cy="1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‒60</a:t>
              </a:r>
            </a:p>
          </p:txBody>
        </p:sp>
        <p:sp>
          <p:nvSpPr>
            <p:cNvPr id="726098" name="TextBox 79"/>
            <p:cNvSpPr txBox="1">
              <a:spLocks noChangeArrowheads="1"/>
            </p:cNvSpPr>
            <p:nvPr/>
          </p:nvSpPr>
          <p:spPr bwMode="auto">
            <a:xfrm>
              <a:off x="2579167" y="3757668"/>
              <a:ext cx="271441" cy="1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‒70</a:t>
              </a:r>
            </a:p>
          </p:txBody>
        </p:sp>
        <p:sp>
          <p:nvSpPr>
            <p:cNvPr id="726099" name="TextBox 80"/>
            <p:cNvSpPr txBox="1">
              <a:spLocks noChangeArrowheads="1"/>
            </p:cNvSpPr>
            <p:nvPr/>
          </p:nvSpPr>
          <p:spPr bwMode="auto">
            <a:xfrm>
              <a:off x="2579167" y="3940295"/>
              <a:ext cx="271441" cy="1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‒80</a:t>
              </a:r>
            </a:p>
          </p:txBody>
        </p:sp>
        <p:sp>
          <p:nvSpPr>
            <p:cNvPr id="726100" name="TextBox 81"/>
            <p:cNvSpPr txBox="1">
              <a:spLocks noChangeArrowheads="1"/>
            </p:cNvSpPr>
            <p:nvPr/>
          </p:nvSpPr>
          <p:spPr bwMode="auto">
            <a:xfrm>
              <a:off x="2579167" y="4122920"/>
              <a:ext cx="271441" cy="139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‒90</a:t>
              </a:r>
            </a:p>
          </p:txBody>
        </p:sp>
        <p:sp>
          <p:nvSpPr>
            <p:cNvPr id="726101" name="TextBox 82"/>
            <p:cNvSpPr txBox="1">
              <a:spLocks noChangeArrowheads="1"/>
            </p:cNvSpPr>
            <p:nvPr/>
          </p:nvSpPr>
          <p:spPr bwMode="auto">
            <a:xfrm>
              <a:off x="2579167" y="4307134"/>
              <a:ext cx="271441" cy="13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HelveticaNeueLT Std" charset="0"/>
                  <a:ea typeface="MS PGothic" panose="020B0600070205080204" pitchFamily="34" charset="-128"/>
                  <a:cs typeface="HelveticaNeueLT Std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 i="1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HelveticaNeueLT Std" charset="0"/>
                  <a:ea typeface="HelveticaNeueLT Std" charset="0"/>
                  <a:cs typeface="HelveticaNeueLT Std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900">
                  <a:solidFill>
                    <a:srgbClr val="000000"/>
                  </a:solidFill>
                  <a:latin typeface="Arial" panose="020B0604020202020204" pitchFamily="34" charset="0"/>
                  <a:sym typeface="Gill Sans" pitchFamily="2" charset="0"/>
                </a:rPr>
                <a:t>‒100</a:t>
              </a:r>
            </a:p>
          </p:txBody>
        </p:sp>
        <p:cxnSp>
          <p:nvCxnSpPr>
            <p:cNvPr id="726102" name="Straight Connector 121"/>
            <p:cNvCxnSpPr>
              <a:cxnSpLocks noChangeShapeType="1"/>
            </p:cNvCxnSpPr>
            <p:nvPr/>
          </p:nvCxnSpPr>
          <p:spPr bwMode="auto">
            <a:xfrm>
              <a:off x="3168768" y="2290662"/>
              <a:ext cx="0" cy="246719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6103" name="Straight Connector 122"/>
            <p:cNvCxnSpPr>
              <a:cxnSpLocks noChangeShapeType="1"/>
            </p:cNvCxnSpPr>
            <p:nvPr/>
          </p:nvCxnSpPr>
          <p:spPr bwMode="auto">
            <a:xfrm>
              <a:off x="3263398" y="2440887"/>
              <a:ext cx="0" cy="96494"/>
            </a:xfrm>
            <a:prstGeom prst="line">
              <a:avLst/>
            </a:prstGeom>
            <a:noFill/>
            <a:ln w="76200" algn="ctr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8" name="Oval 147"/>
            <p:cNvSpPr>
              <a:spLocks/>
            </p:cNvSpPr>
            <p:nvPr/>
          </p:nvSpPr>
          <p:spPr bwMode="auto">
            <a:xfrm>
              <a:off x="2958550" y="1477228"/>
              <a:ext cx="44446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49" name="Oval 148"/>
            <p:cNvSpPr>
              <a:spLocks/>
            </p:cNvSpPr>
            <p:nvPr/>
          </p:nvSpPr>
          <p:spPr bwMode="auto">
            <a:xfrm>
              <a:off x="3053792" y="2117213"/>
              <a:ext cx="44446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0" name="Oval 149"/>
            <p:cNvSpPr>
              <a:spLocks/>
            </p:cNvSpPr>
            <p:nvPr/>
          </p:nvSpPr>
          <p:spPr bwMode="auto">
            <a:xfrm>
              <a:off x="3147447" y="2237905"/>
              <a:ext cx="46034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1" name="Oval 150"/>
            <p:cNvSpPr>
              <a:spLocks/>
            </p:cNvSpPr>
            <p:nvPr/>
          </p:nvSpPr>
          <p:spPr bwMode="auto">
            <a:xfrm>
              <a:off x="3242689" y="2385593"/>
              <a:ext cx="46034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2" name="Oval 151"/>
            <p:cNvSpPr>
              <a:spLocks/>
            </p:cNvSpPr>
            <p:nvPr/>
          </p:nvSpPr>
          <p:spPr bwMode="auto">
            <a:xfrm>
              <a:off x="3334757" y="2493580"/>
              <a:ext cx="46034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3" name="Oval 152"/>
            <p:cNvSpPr>
              <a:spLocks/>
            </p:cNvSpPr>
            <p:nvPr/>
          </p:nvSpPr>
          <p:spPr bwMode="auto">
            <a:xfrm>
              <a:off x="3428413" y="2700027"/>
              <a:ext cx="46033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4" name="Oval 153"/>
            <p:cNvSpPr>
              <a:spLocks/>
            </p:cNvSpPr>
            <p:nvPr/>
          </p:nvSpPr>
          <p:spPr bwMode="auto">
            <a:xfrm>
              <a:off x="3523655" y="2749257"/>
              <a:ext cx="46033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5" name="Oval 154"/>
            <p:cNvSpPr>
              <a:spLocks/>
            </p:cNvSpPr>
            <p:nvPr/>
          </p:nvSpPr>
          <p:spPr bwMode="auto">
            <a:xfrm>
              <a:off x="3618898" y="2766725"/>
              <a:ext cx="46033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6" name="Oval 155"/>
            <p:cNvSpPr>
              <a:spLocks/>
            </p:cNvSpPr>
            <p:nvPr/>
          </p:nvSpPr>
          <p:spPr bwMode="auto">
            <a:xfrm>
              <a:off x="3712552" y="2771490"/>
              <a:ext cx="46034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7" name="Oval 156"/>
            <p:cNvSpPr>
              <a:spLocks/>
            </p:cNvSpPr>
            <p:nvPr/>
          </p:nvSpPr>
          <p:spPr bwMode="auto">
            <a:xfrm>
              <a:off x="3807795" y="2776253"/>
              <a:ext cx="46034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8" name="Oval 157"/>
            <p:cNvSpPr>
              <a:spLocks/>
            </p:cNvSpPr>
            <p:nvPr/>
          </p:nvSpPr>
          <p:spPr bwMode="auto">
            <a:xfrm>
              <a:off x="3903037" y="2792134"/>
              <a:ext cx="44446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59" name="Oval 158"/>
            <p:cNvSpPr>
              <a:spLocks/>
            </p:cNvSpPr>
            <p:nvPr/>
          </p:nvSpPr>
          <p:spPr bwMode="auto">
            <a:xfrm>
              <a:off x="3996693" y="2815955"/>
              <a:ext cx="46033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0" name="Oval 159"/>
            <p:cNvSpPr>
              <a:spLocks/>
            </p:cNvSpPr>
            <p:nvPr/>
          </p:nvSpPr>
          <p:spPr bwMode="auto">
            <a:xfrm>
              <a:off x="4091935" y="2931882"/>
              <a:ext cx="46033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1" name="Oval 160"/>
            <p:cNvSpPr>
              <a:spLocks/>
            </p:cNvSpPr>
            <p:nvPr/>
          </p:nvSpPr>
          <p:spPr bwMode="auto">
            <a:xfrm>
              <a:off x="4280832" y="3043046"/>
              <a:ext cx="44446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2" name="Oval 161"/>
            <p:cNvSpPr>
              <a:spLocks/>
            </p:cNvSpPr>
            <p:nvPr/>
          </p:nvSpPr>
          <p:spPr bwMode="auto">
            <a:xfrm>
              <a:off x="4372900" y="3119272"/>
              <a:ext cx="46034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3" name="Oval 162"/>
            <p:cNvSpPr>
              <a:spLocks/>
            </p:cNvSpPr>
            <p:nvPr/>
          </p:nvSpPr>
          <p:spPr bwMode="auto">
            <a:xfrm>
              <a:off x="4471317" y="3143093"/>
              <a:ext cx="46034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4" name="Oval 163"/>
            <p:cNvSpPr>
              <a:spLocks/>
            </p:cNvSpPr>
            <p:nvPr/>
          </p:nvSpPr>
          <p:spPr bwMode="auto">
            <a:xfrm>
              <a:off x="4849112" y="3273313"/>
              <a:ext cx="46034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5" name="Oval 164"/>
            <p:cNvSpPr>
              <a:spLocks/>
            </p:cNvSpPr>
            <p:nvPr/>
          </p:nvSpPr>
          <p:spPr bwMode="auto">
            <a:xfrm>
              <a:off x="4942767" y="3335247"/>
              <a:ext cx="46033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6" name="Oval 165"/>
            <p:cNvSpPr>
              <a:spLocks/>
            </p:cNvSpPr>
            <p:nvPr/>
          </p:nvSpPr>
          <p:spPr bwMode="auto">
            <a:xfrm>
              <a:off x="5323737" y="3482936"/>
              <a:ext cx="46033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7" name="Oval 166"/>
            <p:cNvSpPr>
              <a:spLocks/>
            </p:cNvSpPr>
            <p:nvPr/>
          </p:nvSpPr>
          <p:spPr bwMode="auto">
            <a:xfrm>
              <a:off x="5415805" y="3517873"/>
              <a:ext cx="46033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8" name="Oval 167"/>
            <p:cNvSpPr>
              <a:spLocks/>
            </p:cNvSpPr>
            <p:nvPr/>
          </p:nvSpPr>
          <p:spPr bwMode="auto">
            <a:xfrm>
              <a:off x="5604702" y="3714791"/>
              <a:ext cx="46034" cy="44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69" name="Oval 168"/>
            <p:cNvSpPr>
              <a:spLocks/>
            </p:cNvSpPr>
            <p:nvPr/>
          </p:nvSpPr>
          <p:spPr bwMode="auto">
            <a:xfrm>
              <a:off x="5699944" y="3778313"/>
              <a:ext cx="46034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70" name="Oval 169"/>
            <p:cNvSpPr>
              <a:spLocks/>
            </p:cNvSpPr>
            <p:nvPr/>
          </p:nvSpPr>
          <p:spPr bwMode="auto">
            <a:xfrm>
              <a:off x="5793600" y="3818014"/>
              <a:ext cx="46033" cy="4446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71" name="Oval 170"/>
            <p:cNvSpPr>
              <a:spLocks/>
            </p:cNvSpPr>
            <p:nvPr/>
          </p:nvSpPr>
          <p:spPr bwMode="auto">
            <a:xfrm>
              <a:off x="5985672" y="3937118"/>
              <a:ext cx="46034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72" name="Oval 171"/>
            <p:cNvSpPr>
              <a:spLocks/>
            </p:cNvSpPr>
            <p:nvPr/>
          </p:nvSpPr>
          <p:spPr bwMode="auto">
            <a:xfrm>
              <a:off x="6176156" y="4048282"/>
              <a:ext cx="46034" cy="4605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173" name="Rectangle 8"/>
            <p:cNvSpPr>
              <a:spLocks noChangeArrowheads="1"/>
            </p:cNvSpPr>
            <p:nvPr/>
          </p:nvSpPr>
          <p:spPr bwMode="auto">
            <a:xfrm>
              <a:off x="2996647" y="506930"/>
              <a:ext cx="3612863" cy="1016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2000" b="1" u="sng" kern="0" dirty="0">
                  <a:solidFill>
                    <a:srgbClr val="000000"/>
                  </a:solidFill>
                  <a:cs typeface="Arial" panose="020B0604020202020204" pitchFamily="34" charset="0"/>
                  <a:sym typeface="Gill Sans"/>
                </a:rPr>
                <a:t>Overall (contains potentially</a:t>
              </a:r>
            </a:p>
            <a:p>
              <a:pPr>
                <a:defRPr/>
              </a:pPr>
              <a:r>
                <a:rPr lang="en-US" altLang="en-US" sz="2000" b="1" u="sng" kern="0" dirty="0">
                  <a:solidFill>
                    <a:srgbClr val="000000"/>
                  </a:solidFill>
                  <a:cs typeface="Arial" panose="020B0604020202020204" pitchFamily="34" charset="0"/>
                  <a:sym typeface="Gill Sans"/>
                </a:rPr>
                <a:t>body and brain information)</a:t>
              </a:r>
              <a:endParaRPr lang="en-US" altLang="en-US" sz="2000" b="1" kern="0" baseline="30000" dirty="0">
                <a:solidFill>
                  <a:srgbClr val="000000"/>
                </a:solidFill>
                <a:latin typeface="Gill Sans"/>
                <a:sym typeface="Gill Sans"/>
              </a:endParaRPr>
            </a:p>
            <a:p>
              <a:pPr>
                <a:defRPr/>
              </a:pPr>
              <a:endParaRPr lang="en-US" altLang="en-US" sz="2000" b="1" u="sng" kern="0" dirty="0">
                <a:solidFill>
                  <a:srgbClr val="000000"/>
                </a:solidFill>
                <a:latin typeface="Gill Sans"/>
                <a:sym typeface="Gill Sans"/>
              </a:endParaRPr>
            </a:p>
          </p:txBody>
        </p:sp>
        <p:sp>
          <p:nvSpPr>
            <p:cNvPr id="186" name="TextBox 202"/>
            <p:cNvSpPr txBox="1">
              <a:spLocks noChangeArrowheads="1"/>
            </p:cNvSpPr>
            <p:nvPr/>
          </p:nvSpPr>
          <p:spPr bwMode="auto">
            <a:xfrm rot="-5400000">
              <a:off x="1198362" y="2842190"/>
              <a:ext cx="2744151" cy="15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1000" b="1" kern="0">
                  <a:solidFill>
                    <a:srgbClr val="000000"/>
                  </a:solidFill>
                  <a:sym typeface="Gill Sans"/>
                </a:rPr>
                <a:t>Best Change From Baseline (%)</a:t>
              </a:r>
            </a:p>
          </p:txBody>
        </p:sp>
        <p:sp>
          <p:nvSpPr>
            <p:cNvPr id="187" name="TextBox 225"/>
            <p:cNvSpPr txBox="1">
              <a:spLocks noChangeArrowheads="1"/>
            </p:cNvSpPr>
            <p:nvPr/>
          </p:nvSpPr>
          <p:spPr bwMode="auto">
            <a:xfrm>
              <a:off x="3112525" y="4604100"/>
              <a:ext cx="1487370" cy="13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900" kern="0">
                  <a:solidFill>
                    <a:srgbClr val="000000"/>
                  </a:solidFill>
                  <a:cs typeface="Arial" panose="020B0604020202020204" pitchFamily="34" charset="0"/>
                  <a:sym typeface="Gill Sans"/>
                </a:rPr>
                <a:t>Previously received crizotinib</a:t>
              </a:r>
            </a:p>
          </p:txBody>
        </p:sp>
        <p:sp>
          <p:nvSpPr>
            <p:cNvPr id="188" name="TextBox 227"/>
            <p:cNvSpPr txBox="1">
              <a:spLocks noChangeArrowheads="1"/>
            </p:cNvSpPr>
            <p:nvPr/>
          </p:nvSpPr>
          <p:spPr bwMode="auto">
            <a:xfrm>
              <a:off x="2914104" y="4562810"/>
              <a:ext cx="201596" cy="230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en-US" altLang="en-US" sz="9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89" name="TextBox 226"/>
            <p:cNvSpPr txBox="1">
              <a:spLocks noChangeArrowheads="1"/>
            </p:cNvSpPr>
            <p:nvPr/>
          </p:nvSpPr>
          <p:spPr bwMode="auto">
            <a:xfrm>
              <a:off x="2872832" y="1356536"/>
              <a:ext cx="203184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0" name="TextBox 228"/>
            <p:cNvSpPr txBox="1">
              <a:spLocks noChangeArrowheads="1"/>
            </p:cNvSpPr>
            <p:nvPr/>
          </p:nvSpPr>
          <p:spPr bwMode="auto">
            <a:xfrm>
              <a:off x="2968074" y="1990169"/>
              <a:ext cx="201596" cy="185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1" name="TextBox 229"/>
            <p:cNvSpPr txBox="1">
              <a:spLocks noChangeArrowheads="1"/>
            </p:cNvSpPr>
            <p:nvPr/>
          </p:nvSpPr>
          <p:spPr bwMode="auto">
            <a:xfrm>
              <a:off x="3063317" y="2106096"/>
              <a:ext cx="201596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2" name="TextBox 230"/>
            <p:cNvSpPr txBox="1">
              <a:spLocks noChangeArrowheads="1"/>
            </p:cNvSpPr>
            <p:nvPr/>
          </p:nvSpPr>
          <p:spPr bwMode="auto">
            <a:xfrm>
              <a:off x="3430000" y="2750844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3" name="TextBox 232"/>
            <p:cNvSpPr txBox="1">
              <a:spLocks noChangeArrowheads="1"/>
            </p:cNvSpPr>
            <p:nvPr/>
          </p:nvSpPr>
          <p:spPr bwMode="auto">
            <a:xfrm>
              <a:off x="3250627" y="2364949"/>
              <a:ext cx="201596" cy="185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4" name="TextBox 233"/>
            <p:cNvSpPr txBox="1">
              <a:spLocks noChangeArrowheads="1"/>
            </p:cNvSpPr>
            <p:nvPr/>
          </p:nvSpPr>
          <p:spPr bwMode="auto">
            <a:xfrm>
              <a:off x="3522067" y="2773077"/>
              <a:ext cx="203184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5" name="TextBox 234"/>
            <p:cNvSpPr txBox="1">
              <a:spLocks noChangeArrowheads="1"/>
            </p:cNvSpPr>
            <p:nvPr/>
          </p:nvSpPr>
          <p:spPr bwMode="auto">
            <a:xfrm>
              <a:off x="3612548" y="2773077"/>
              <a:ext cx="201596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6" name="TextBox 235"/>
            <p:cNvSpPr txBox="1">
              <a:spLocks noChangeArrowheads="1"/>
            </p:cNvSpPr>
            <p:nvPr/>
          </p:nvSpPr>
          <p:spPr bwMode="auto">
            <a:xfrm>
              <a:off x="3706203" y="2777842"/>
              <a:ext cx="201597" cy="185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7" name="TextBox 236"/>
            <p:cNvSpPr txBox="1">
              <a:spLocks noChangeArrowheads="1"/>
            </p:cNvSpPr>
            <p:nvPr/>
          </p:nvSpPr>
          <p:spPr bwMode="auto">
            <a:xfrm>
              <a:off x="3807795" y="2790546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8" name="TextBox 237"/>
            <p:cNvSpPr txBox="1">
              <a:spLocks noChangeArrowheads="1"/>
            </p:cNvSpPr>
            <p:nvPr/>
          </p:nvSpPr>
          <p:spPr bwMode="auto">
            <a:xfrm>
              <a:off x="3909387" y="2820719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199" name="TextBox 238"/>
            <p:cNvSpPr txBox="1">
              <a:spLocks noChangeArrowheads="1"/>
            </p:cNvSpPr>
            <p:nvPr/>
          </p:nvSpPr>
          <p:spPr bwMode="auto">
            <a:xfrm>
              <a:off x="4099871" y="2916002"/>
              <a:ext cx="201597" cy="185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0" name="TextBox 239"/>
            <p:cNvSpPr txBox="1">
              <a:spLocks noChangeArrowheads="1"/>
            </p:cNvSpPr>
            <p:nvPr/>
          </p:nvSpPr>
          <p:spPr bwMode="auto">
            <a:xfrm>
              <a:off x="4188764" y="3044634"/>
              <a:ext cx="201597" cy="185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1" name="TextBox 240"/>
            <p:cNvSpPr txBox="1">
              <a:spLocks noChangeArrowheads="1"/>
            </p:cNvSpPr>
            <p:nvPr/>
          </p:nvSpPr>
          <p:spPr bwMode="auto">
            <a:xfrm>
              <a:off x="4284007" y="3116096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2" name="TextBox 241"/>
            <p:cNvSpPr txBox="1">
              <a:spLocks noChangeArrowheads="1"/>
            </p:cNvSpPr>
            <p:nvPr/>
          </p:nvSpPr>
          <p:spPr bwMode="auto">
            <a:xfrm>
              <a:off x="4376074" y="3149446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3" name="TextBox 243"/>
            <p:cNvSpPr txBox="1">
              <a:spLocks noChangeArrowheads="1"/>
            </p:cNvSpPr>
            <p:nvPr/>
          </p:nvSpPr>
          <p:spPr bwMode="auto">
            <a:xfrm>
              <a:off x="4664976" y="3165326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4" name="TextBox 244"/>
            <p:cNvSpPr txBox="1">
              <a:spLocks noChangeArrowheads="1"/>
            </p:cNvSpPr>
            <p:nvPr/>
          </p:nvSpPr>
          <p:spPr bwMode="auto">
            <a:xfrm>
              <a:off x="5044359" y="3382888"/>
              <a:ext cx="201596" cy="185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5" name="TextBox 245"/>
            <p:cNvSpPr txBox="1">
              <a:spLocks noChangeArrowheads="1"/>
            </p:cNvSpPr>
            <p:nvPr/>
          </p:nvSpPr>
          <p:spPr bwMode="auto">
            <a:xfrm>
              <a:off x="5142777" y="3419414"/>
              <a:ext cx="201596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6" name="TextBox 246"/>
            <p:cNvSpPr txBox="1">
              <a:spLocks noChangeArrowheads="1"/>
            </p:cNvSpPr>
            <p:nvPr/>
          </p:nvSpPr>
          <p:spPr bwMode="auto">
            <a:xfrm>
              <a:off x="5233256" y="3486112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7" name="TextBox 247"/>
            <p:cNvSpPr txBox="1">
              <a:spLocks noChangeArrowheads="1"/>
            </p:cNvSpPr>
            <p:nvPr/>
          </p:nvSpPr>
          <p:spPr bwMode="auto">
            <a:xfrm>
              <a:off x="5325324" y="3521049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8" name="TextBox 248"/>
            <p:cNvSpPr txBox="1">
              <a:spLocks noChangeArrowheads="1"/>
            </p:cNvSpPr>
            <p:nvPr/>
          </p:nvSpPr>
          <p:spPr bwMode="auto">
            <a:xfrm>
              <a:off x="5520572" y="3711615"/>
              <a:ext cx="201596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09" name="TextBox 250"/>
            <p:cNvSpPr txBox="1">
              <a:spLocks noChangeArrowheads="1"/>
            </p:cNvSpPr>
            <p:nvPr/>
          </p:nvSpPr>
          <p:spPr bwMode="auto">
            <a:xfrm>
              <a:off x="6090438" y="4038754"/>
              <a:ext cx="201597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10" name="TextBox 251"/>
            <p:cNvSpPr txBox="1">
              <a:spLocks noChangeArrowheads="1"/>
            </p:cNvSpPr>
            <p:nvPr/>
          </p:nvSpPr>
          <p:spPr bwMode="auto">
            <a:xfrm>
              <a:off x="6184094" y="4384949"/>
              <a:ext cx="201596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  <p:sp>
          <p:nvSpPr>
            <p:cNvPr id="211" name="Oval 172"/>
            <p:cNvSpPr>
              <a:spLocks/>
            </p:cNvSpPr>
            <p:nvPr/>
          </p:nvSpPr>
          <p:spPr bwMode="auto">
            <a:xfrm>
              <a:off x="6271399" y="4386536"/>
              <a:ext cx="46034" cy="4605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00" kern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212" name="TextBox 215"/>
            <p:cNvSpPr txBox="1">
              <a:spLocks noChangeArrowheads="1"/>
            </p:cNvSpPr>
            <p:nvPr/>
          </p:nvSpPr>
          <p:spPr bwMode="auto">
            <a:xfrm>
              <a:off x="5806299" y="3875184"/>
              <a:ext cx="203184" cy="184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600" kern="0">
                  <a:solidFill>
                    <a:srgbClr val="000000"/>
                  </a:solidFill>
                  <a:latin typeface="Gill Sans"/>
                  <a:sym typeface="Gill Sans"/>
                </a:rPr>
                <a:t>#</a:t>
              </a:r>
            </a:p>
          </p:txBody>
        </p:sp>
      </p:grpSp>
      <p:sp>
        <p:nvSpPr>
          <p:cNvPr id="726020" name="TextBox 212"/>
          <p:cNvSpPr txBox="1">
            <a:spLocks noChangeArrowheads="1"/>
          </p:cNvSpPr>
          <p:nvPr/>
        </p:nvSpPr>
        <p:spPr bwMode="auto">
          <a:xfrm>
            <a:off x="2211388" y="5722174"/>
            <a:ext cx="412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NeueLT Std" charset="0"/>
                <a:ea typeface="MS PGothic" panose="020B0600070205080204" pitchFamily="34" charset="-128"/>
                <a:cs typeface="HelveticaNeueLT Std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36%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people have significant shrinkage</a:t>
            </a:r>
          </a:p>
        </p:txBody>
      </p:sp>
      <p:sp>
        <p:nvSpPr>
          <p:cNvPr id="726021" name="TextBox 213"/>
          <p:cNvSpPr txBox="1">
            <a:spLocks noChangeArrowheads="1"/>
          </p:cNvSpPr>
          <p:nvPr/>
        </p:nvSpPr>
        <p:spPr bwMode="auto">
          <a:xfrm>
            <a:off x="6457950" y="5706299"/>
            <a:ext cx="412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NeueLT Std" charset="0"/>
                <a:ea typeface="MS PGothic" panose="020B0600070205080204" pitchFamily="34" charset="-128"/>
                <a:cs typeface="HelveticaNeueLT Std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56%</a:t>
            </a:r>
            <a:r>
              <a:rPr lang="en-US" altLang="en-US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people have significant shrinkage</a:t>
            </a:r>
          </a:p>
        </p:txBody>
      </p:sp>
      <p:grpSp>
        <p:nvGrpSpPr>
          <p:cNvPr id="217" name="Group 216"/>
          <p:cNvGrpSpPr>
            <a:grpSpLocks/>
          </p:cNvGrpSpPr>
          <p:nvPr/>
        </p:nvGrpSpPr>
        <p:grpSpPr bwMode="auto">
          <a:xfrm>
            <a:off x="2149475" y="962026"/>
            <a:ext cx="2476500" cy="5183549"/>
            <a:chOff x="626066" y="962475"/>
            <a:chExt cx="2475195" cy="5183268"/>
          </a:xfrm>
        </p:grpSpPr>
        <p:sp>
          <p:nvSpPr>
            <p:cNvPr id="215" name="Oval 214"/>
            <p:cNvSpPr/>
            <p:nvPr/>
          </p:nvSpPr>
          <p:spPr>
            <a:xfrm>
              <a:off x="1746250" y="962475"/>
              <a:ext cx="1355011" cy="4444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626066" y="5701267"/>
              <a:ext cx="1355011" cy="4444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726023" name="TextBox 217"/>
          <p:cNvSpPr txBox="1">
            <a:spLocks noChangeArrowheads="1"/>
          </p:cNvSpPr>
          <p:nvPr/>
        </p:nvSpPr>
        <p:spPr bwMode="auto">
          <a:xfrm>
            <a:off x="1733551" y="96839"/>
            <a:ext cx="885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NeueLT Std" charset="0"/>
                <a:ea typeface="MS PGothic" panose="020B0600070205080204" pitchFamily="34" charset="-128"/>
                <a:cs typeface="HelveticaNeueLT Std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Lorlatinib in ROS1 positive non-small cell lung cancer (mostly post-crizotinib)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81E167-9F0B-479E-A78F-B28074A02145}"/>
              </a:ext>
            </a:extLst>
          </p:cNvPr>
          <p:cNvSpPr txBox="1"/>
          <p:nvPr/>
        </p:nvSpPr>
        <p:spPr>
          <a:xfrm>
            <a:off x="8739189" y="6287784"/>
            <a:ext cx="265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Solomon et al, WCLC 2017</a:t>
            </a:r>
          </a:p>
        </p:txBody>
      </p:sp>
    </p:spTree>
    <p:extLst>
      <p:ext uri="{BB962C8B-B14F-4D97-AF65-F5344CB8AC3E}">
        <p14:creationId xmlns:p14="http://schemas.microsoft.com/office/powerpoint/2010/main" val="37193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D6F0-845C-47F4-90E9-055B308D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9C67-FE67-4DBB-884A-65BB31EA2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26256" cy="4351338"/>
          </a:xfrm>
        </p:spPr>
        <p:txBody>
          <a:bodyPr/>
          <a:lstStyle/>
          <a:p>
            <a:r>
              <a:rPr lang="en-US" sz="2400" dirty="0"/>
              <a:t>The 5’ fusion partner in RET rearrangements (KIF5B or non-KIF5B) matters for earlier RET inhibitors and MAY STILL matter for next generation inhibitors (LOXO-292 and BLU-667)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91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28BD5-0245-44DC-BBAA-7ABD8F86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763589"/>
          </a:xfrm>
        </p:spPr>
        <p:txBody>
          <a:bodyPr/>
          <a:lstStyle/>
          <a:p>
            <a:pPr>
              <a:defRPr/>
            </a:pPr>
            <a:r>
              <a:rPr lang="en-US" dirty="0"/>
              <a:t>RET</a:t>
            </a:r>
          </a:p>
        </p:txBody>
      </p:sp>
      <p:pic>
        <p:nvPicPr>
          <p:cNvPr id="276483" name="Picture 3">
            <a:extLst>
              <a:ext uri="{FF2B5EF4-FFF2-40B4-BE49-F238E27FC236}">
                <a16:creationId xmlns:a16="http://schemas.microsoft.com/office/drawing/2014/main" id="{651F152D-2099-4E8F-8B81-8E620F014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8387"/>
            <a:ext cx="91440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4" name="TextBox 4">
            <a:extLst>
              <a:ext uri="{FF2B5EF4-FFF2-40B4-BE49-F238E27FC236}">
                <a16:creationId xmlns:a16="http://schemas.microsoft.com/office/drawing/2014/main" id="{8CF44E85-B51D-4C27-B2E7-C293DF5E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6400800"/>
            <a:ext cx="2671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NeueLT Std" charset="0"/>
                <a:ea typeface="MS PGothic" panose="020B0600070205080204" pitchFamily="34" charset="-128"/>
                <a:cs typeface="HelveticaNeueLT Std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>
                <a:solidFill>
                  <a:srgbClr val="FFFFFF"/>
                </a:solidFill>
                <a:latin typeface="Arial" panose="020B0604020202020204" pitchFamily="34" charset="0"/>
              </a:rPr>
              <a:t>Drilon et al, ESMO 2017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151A5F-DD36-4581-8FDD-47F6AF60D359}"/>
              </a:ext>
            </a:extLst>
          </p:cNvPr>
          <p:cNvSpPr/>
          <p:nvPr/>
        </p:nvSpPr>
        <p:spPr>
          <a:xfrm>
            <a:off x="4114800" y="1752600"/>
            <a:ext cx="28194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17C609-F68E-41DB-8D7A-84377780F913}"/>
              </a:ext>
            </a:extLst>
          </p:cNvPr>
          <p:cNvCxnSpPr/>
          <p:nvPr/>
        </p:nvCxnSpPr>
        <p:spPr>
          <a:xfrm>
            <a:off x="5257800" y="327660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7207B9-6B93-4E1F-B272-8B734E437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933031"/>
            <a:ext cx="3627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HelveticaNeueLT Std" charset="0"/>
                <a:ea typeface="MS PGothic" panose="020B0600070205080204" pitchFamily="34" charset="-128"/>
                <a:cs typeface="HelveticaNeueLT Std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 i="1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HelveticaNeueLT Std" charset="0"/>
                <a:ea typeface="HelveticaNeueLT Std" charset="0"/>
                <a:cs typeface="HelveticaNeueLT Std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KIF5B = upstream partner of RET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Approx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2/3rds time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?Stronger promoter?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?Co-driver engagement?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Box 2">
            <a:extLst>
              <a:ext uri="{FF2B5EF4-FFF2-40B4-BE49-F238E27FC236}">
                <a16:creationId xmlns:a16="http://schemas.microsoft.com/office/drawing/2014/main" id="{52F3751F-01BB-4BE1-978C-09A1C57C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35" y="5872364"/>
            <a:ext cx="7889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lr>
                <a:srgbClr val="2986E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1pPr>
            <a:lvl2pPr marL="742950" indent="-285750" defTabSz="457200">
              <a:spcBef>
                <a:spcPct val="20000"/>
              </a:spcBef>
              <a:buClr>
                <a:srgbClr val="2986E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2pPr>
            <a:lvl3pPr marL="1143000" indent="-228600" defTabSz="457200">
              <a:spcBef>
                <a:spcPct val="20000"/>
              </a:spcBef>
              <a:buClr>
                <a:srgbClr val="2986E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3pPr>
            <a:lvl4pPr marL="1600200" indent="-228600" defTabSz="457200">
              <a:spcBef>
                <a:spcPct val="20000"/>
              </a:spcBef>
              <a:buClr>
                <a:srgbClr val="2986E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4pPr>
            <a:lvl5pPr marL="2057400" indent="-228600" defTabSz="457200">
              <a:spcBef>
                <a:spcPct val="20000"/>
              </a:spcBef>
              <a:buClr>
                <a:srgbClr val="2986E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986E2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  <a:cs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900" dirty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rPr>
              <a:t>pending confirmation; * Excludes one patient  with unconfirmed PR pending confirmation at time of data cut-off; ** 25 confirmed PR, 1 unconfirmed PR pending confirmation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900" dirty="0">
                <a:solidFill>
                  <a:srgbClr val="000000"/>
                </a:solidFill>
                <a:ea typeface="Heiti SC Light"/>
                <a:cs typeface="Arial" panose="020B0604020202020204" pitchFamily="34" charset="0"/>
                <a:sym typeface="Gill Sans"/>
              </a:rPr>
              <a:t>NSCLC patients enrolled as of April 2, 2018. Follow-up as of July 19, 2018.</a:t>
            </a:r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C6BA2D4B-B685-48FC-9DCA-C6FC551DB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71103"/>
              </p:ext>
            </p:extLst>
          </p:nvPr>
        </p:nvGraphicFramePr>
        <p:xfrm>
          <a:off x="1224655" y="1562623"/>
          <a:ext cx="2514600" cy="1646237"/>
        </p:xfrm>
        <a:graphic>
          <a:graphicData uri="http://schemas.openxmlformats.org/drawingml/2006/table">
            <a:tbl>
              <a:tblPr firstRow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308712653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890822023"/>
                    </a:ext>
                  </a:extLst>
                </a:gridCol>
              </a:tblGrid>
              <a:tr h="365831">
                <a:tc>
                  <a:txBody>
                    <a:bodyPr/>
                    <a:lstStyle/>
                    <a:p>
                      <a:pPr marL="87313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                             (95% CI)</a:t>
                      </a:r>
                      <a:endParaRPr lang="en-US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 (n=26/38)   (51–83%)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345089"/>
                  </a:ext>
                </a:extLst>
              </a:tr>
              <a:tr h="365831">
                <a:tc>
                  <a:txBody>
                    <a:bodyPr/>
                    <a:lstStyle/>
                    <a:p>
                      <a:pPr marL="87313" lv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Confirmed ORR*       (95% CI)</a:t>
                      </a:r>
                      <a:endParaRPr lang="en-US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68% (n=25/37) (50–82%)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074478"/>
                  </a:ext>
                </a:extLst>
              </a:tr>
              <a:tr h="18291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247484"/>
                  </a:ext>
                </a:extLst>
              </a:tr>
              <a:tr h="18291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658911"/>
                  </a:ext>
                </a:extLst>
              </a:tr>
              <a:tr h="18291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422557"/>
                  </a:ext>
                </a:extLst>
              </a:tr>
              <a:tr h="18291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91093"/>
                  </a:ext>
                </a:extLst>
              </a:tr>
              <a:tr h="18291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3217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A65172-C568-4A3A-A61E-369CFD286C9B}"/>
              </a:ext>
            </a:extLst>
          </p:cNvPr>
          <p:cNvSpPr txBox="1"/>
          <p:nvPr/>
        </p:nvSpPr>
        <p:spPr>
          <a:xfrm>
            <a:off x="739950" y="3491439"/>
            <a:ext cx="3688487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marL="171450" indent="-1714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All unconfirmed responses reported at ASCO have since been confirmed</a:t>
            </a:r>
          </a:p>
          <a:p>
            <a:pPr marL="171450" indent="-1714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RECIST 1.1 responses were seen at all starting dose levels, prior to any </a:t>
            </a:r>
            <a:r>
              <a:rPr lang="en-US" sz="1200" b="1" dirty="0" err="1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intrapatient</a:t>
            </a:r>
            <a:r>
              <a:rPr lang="en-US" sz="1200" b="1" dirty="0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 dose escalation, and in 18/26 (69%) responding patients at each patient’s starting dose</a:t>
            </a:r>
          </a:p>
          <a:p>
            <a:pPr marL="171450" indent="-1714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Activity independent of prior therapy</a:t>
            </a:r>
          </a:p>
          <a:p>
            <a:pPr marL="171450" indent="-171450" defTabSz="4572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4/4 confirmed intracranial responses (1 CR, 3 PR) in patients with measurable CNS lesions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A8BEFEC-0166-4D50-8906-8A317FC820CE}"/>
              </a:ext>
            </a:extLst>
          </p:cNvPr>
          <p:cNvSpPr txBox="1"/>
          <p:nvPr/>
        </p:nvSpPr>
        <p:spPr>
          <a:xfrm>
            <a:off x="884009" y="228634"/>
            <a:ext cx="7782382" cy="757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>
            <a:spAutoFit/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Efficacy of LOXO-292 in </a:t>
            </a:r>
            <a:r>
              <a:rPr lang="en-US" sz="2400" b="1" i="1" dirty="0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RET </a:t>
            </a:r>
            <a:r>
              <a:rPr lang="en-US" sz="2400" b="1" dirty="0">
                <a:solidFill>
                  <a:prstClr val="black"/>
                </a:solidFill>
                <a:latin typeface="Corbel" panose="020B0503020204020204" pitchFamily="34" charset="0"/>
                <a:ea typeface="ＭＳ Ｐゴシック" charset="0"/>
                <a:cs typeface="Arial" panose="020B0604020202020204" pitchFamily="34" charset="0"/>
              </a:rPr>
              <a:t>fusion-positive NSCLC (RECIST 1.1)</a:t>
            </a:r>
          </a:p>
        </p:txBody>
      </p:sp>
      <p:pic>
        <p:nvPicPr>
          <p:cNvPr id="278559" name="Picture 4">
            <a:extLst>
              <a:ext uri="{FF2B5EF4-FFF2-40B4-BE49-F238E27FC236}">
                <a16:creationId xmlns:a16="http://schemas.microsoft.com/office/drawing/2014/main" id="{EDBDC8BA-8091-42A3-9135-41C39F53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58" y="1211091"/>
            <a:ext cx="5617470" cy="33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F469EE4-2348-4DEB-8BA4-BCFC23BA138A}"/>
              </a:ext>
            </a:extLst>
          </p:cNvPr>
          <p:cNvSpPr/>
          <p:nvPr/>
        </p:nvSpPr>
        <p:spPr>
          <a:xfrm>
            <a:off x="1224655" y="1921397"/>
            <a:ext cx="2514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450753-33CD-4222-96E9-79C54DDD1C50}"/>
              </a:ext>
            </a:extLst>
          </p:cNvPr>
          <p:cNvSpPr/>
          <p:nvPr/>
        </p:nvSpPr>
        <p:spPr>
          <a:xfrm>
            <a:off x="739775" y="5047803"/>
            <a:ext cx="3695700" cy="5064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8C281-6CA4-48B8-B188-D1E9578C00AE}"/>
              </a:ext>
            </a:extLst>
          </p:cNvPr>
          <p:cNvSpPr txBox="1"/>
          <p:nvPr/>
        </p:nvSpPr>
        <p:spPr>
          <a:xfrm>
            <a:off x="8011421" y="621157"/>
            <a:ext cx="407520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CNS response in KIF5B RET shown.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ORR in KIF5B and non-KIF5B not yet shown nor percent of KIF5b in dataset (relevant if ORR different by partner)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6BCC0-1E4D-4D09-B92B-1A926C361E7D}"/>
              </a:ext>
            </a:extLst>
          </p:cNvPr>
          <p:cNvSpPr txBox="1"/>
          <p:nvPr/>
        </p:nvSpPr>
        <p:spPr>
          <a:xfrm>
            <a:off x="8082196" y="4759516"/>
            <a:ext cx="3933652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ASCO 2019 Ab 9008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79 pts with advanced RET fusion+ NSCLC (44 KIF5B, 16 CCDC6, 19 other/pending)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57 response evaluable ORR 56%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Brain metastasis ‘shrinkage was seen’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D6F0-845C-47F4-90E9-055B308D0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9C67-FE67-4DBB-884A-65BB31EA2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2400" dirty="0"/>
              <a:t>Rare gene rearrangements – should tip anyone over into doing panel based testing as now 5 FDA approved treatments for molecular subtypes of NSCLC (EGFR, ALK, ROS1, BRAF and NTRK)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2400" dirty="0" err="1"/>
              <a:t>Larotrectinib</a:t>
            </a:r>
            <a:r>
              <a:rPr lang="en-US" sz="2400" dirty="0"/>
              <a:t> licensed</a:t>
            </a:r>
          </a:p>
          <a:p>
            <a:pPr>
              <a:lnSpc>
                <a:spcPct val="100000"/>
              </a:lnSpc>
              <a:spcBef>
                <a:spcPts val="1350"/>
              </a:spcBef>
            </a:pPr>
            <a:r>
              <a:rPr lang="en-US" sz="2400" dirty="0" err="1"/>
              <a:t>Entrectinib</a:t>
            </a:r>
            <a:r>
              <a:rPr lang="en-US" sz="2400" dirty="0"/>
              <a:t> seeking a license</a:t>
            </a:r>
          </a:p>
        </p:txBody>
      </p:sp>
    </p:spTree>
    <p:extLst>
      <p:ext uri="{BB962C8B-B14F-4D97-AF65-F5344CB8AC3E}">
        <p14:creationId xmlns:p14="http://schemas.microsoft.com/office/powerpoint/2010/main" val="262328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966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HK" sz="3600" dirty="0"/>
              <a:t>Results of a “Basket” Study on </a:t>
            </a:r>
            <a:r>
              <a:rPr lang="en-US" altLang="zh-HK" sz="3600" dirty="0" err="1"/>
              <a:t>Larotrectinib</a:t>
            </a:r>
            <a:endParaRPr lang="zh-HK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92" y="1176562"/>
            <a:ext cx="820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2D7B4-C842-40D1-A58C-2E3617A52A06}"/>
              </a:ext>
            </a:extLst>
          </p:cNvPr>
          <p:cNvSpPr txBox="1"/>
          <p:nvPr/>
        </p:nvSpPr>
        <p:spPr>
          <a:xfrm>
            <a:off x="96610" y="6504144"/>
            <a:ext cx="6766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Drilon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A, et al.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Engl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 Med.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2018;378(8):731-739.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F560B-9125-4A88-96BD-332FA3E5F187}"/>
              </a:ext>
            </a:extLst>
          </p:cNvPr>
          <p:cNvSpPr txBox="1"/>
          <p:nvPr/>
        </p:nvSpPr>
        <p:spPr>
          <a:xfrm>
            <a:off x="3919728" y="5930305"/>
            <a:ext cx="3963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 regardless of tumor type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7CFDC-1150-4F2A-98E2-7BE8A0F808D0}"/>
              </a:ext>
            </a:extLst>
          </p:cNvPr>
          <p:cNvSpPr txBox="1"/>
          <p:nvPr/>
        </p:nvSpPr>
        <p:spPr>
          <a:xfrm>
            <a:off x="9749421" y="1156657"/>
            <a:ext cx="2210862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ORR Inv 80%</a:t>
            </a:r>
          </a:p>
          <a:p>
            <a:r>
              <a:rPr lang="en-US" dirty="0"/>
              <a:t>IRC 75%</a:t>
            </a:r>
          </a:p>
          <a:p>
            <a:r>
              <a:rPr lang="en-US" dirty="0"/>
              <a:t>8.3 months median </a:t>
            </a:r>
          </a:p>
          <a:p>
            <a:r>
              <a:rPr lang="en-US" dirty="0"/>
              <a:t>follow up</a:t>
            </a:r>
          </a:p>
          <a:p>
            <a:r>
              <a:rPr lang="en-US" dirty="0"/>
              <a:t>Median </a:t>
            </a:r>
            <a:r>
              <a:rPr lang="en-US" dirty="0" err="1"/>
              <a:t>DoR</a:t>
            </a:r>
            <a:r>
              <a:rPr lang="en-US" dirty="0"/>
              <a:t> NR</a:t>
            </a:r>
          </a:p>
          <a:p>
            <a:r>
              <a:rPr lang="en-US" dirty="0"/>
              <a:t>Median PFS NR</a:t>
            </a:r>
          </a:p>
          <a:p>
            <a:r>
              <a:rPr lang="en-US" dirty="0"/>
              <a:t>3 of 4 lung tumors</a:t>
            </a:r>
          </a:p>
        </p:txBody>
      </p:sp>
    </p:spTree>
    <p:extLst>
      <p:ext uri="{BB962C8B-B14F-4D97-AF65-F5344CB8AC3E}">
        <p14:creationId xmlns:p14="http://schemas.microsoft.com/office/powerpoint/2010/main" val="10861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Placeholder 6"/>
          <p:cNvSpPr txBox="1">
            <a:spLocks/>
          </p:cNvSpPr>
          <p:nvPr/>
        </p:nvSpPr>
        <p:spPr bwMode="auto">
          <a:xfrm>
            <a:off x="2106084" y="6099175"/>
            <a:ext cx="996526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chemeClr val="tx1"/>
              </a:buClr>
              <a:buSzPct val="35000"/>
              <a:buFont typeface="Wingdings" pitchFamily="2" charset="2"/>
              <a:buChar char="u"/>
              <a:defRPr sz="21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Arial Narrow" pitchFamily="34" charset="0"/>
              </a:defRPr>
            </a:lvl1pPr>
            <a:lvl2pPr marL="476250" indent="-379413">
              <a:spcBef>
                <a:spcPct val="20000"/>
              </a:spcBef>
              <a:buClr>
                <a:schemeClr val="tx1"/>
              </a:buClr>
              <a:buSzPct val="35000"/>
              <a:buFont typeface="Wingdings" pitchFamily="2" charset="2"/>
              <a:buChar char="u"/>
              <a:defRPr sz="2100">
                <a:solidFill>
                  <a:srgbClr val="7F7F7F"/>
                </a:solidFill>
                <a:latin typeface="Arial Narrow" pitchFamily="34" charset="0"/>
                <a:ea typeface="MS PGothic" pitchFamily="34" charset="-128"/>
                <a:cs typeface="Arial Narrow" pitchFamily="34" charset="0"/>
              </a:defRPr>
            </a:lvl2pPr>
            <a:lvl3pPr marL="952500" indent="-303213">
              <a:spcBef>
                <a:spcPct val="20000"/>
              </a:spcBef>
              <a:buClr>
                <a:schemeClr val="tx1"/>
              </a:buClr>
              <a:buSzPct val="35000"/>
              <a:buFont typeface="Wingdings" pitchFamily="2" charset="2"/>
              <a:buChar char="u"/>
              <a:defRPr sz="2100">
                <a:solidFill>
                  <a:srgbClr val="A6A6A6"/>
                </a:solidFill>
                <a:latin typeface="Arial Narrow" pitchFamily="34" charset="0"/>
                <a:ea typeface="MS PGothic" pitchFamily="34" charset="-128"/>
                <a:cs typeface="Arial Narrow" pitchFamily="34" charset="0"/>
              </a:defRPr>
            </a:lvl3pPr>
            <a:lvl4pPr marL="1431925" indent="-303213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1909763" indent="-303213">
              <a:spcBef>
                <a:spcPct val="20000"/>
              </a:spcBef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36696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82416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28136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738563" indent="-3032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6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GB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otumChe" pitchFamily="49" charset="-127"/>
              </a:rPr>
              <a:t>Cut-off date: 31 May 2018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DotumChe" pitchFamily="49" charset="-127"/>
              </a:rPr>
              <a:t>Note: Patients (n=6) without matched pre/post therapy scans were excluded from the plot </a:t>
            </a:r>
            <a:endParaRPr kumimoji="0" lang="en-GB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DotumChe" pitchFamily="49" charset="-127"/>
            </a:endParaRPr>
          </a:p>
        </p:txBody>
      </p:sp>
      <p:sp>
        <p:nvSpPr>
          <p:cNvPr id="565251" name="Rectangle 9"/>
          <p:cNvSpPr>
            <a:spLocks/>
          </p:cNvSpPr>
          <p:nvPr/>
        </p:nvSpPr>
        <p:spPr bwMode="auto">
          <a:xfrm>
            <a:off x="2156884" y="6564313"/>
            <a:ext cx="10022416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CI: confidence interval; CRC: colorectal cancer; MASC: </a:t>
            </a:r>
            <a:r>
              <a:rPr kumimoji="0" lang="en-US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mammary analogue secretory carcinoma</a:t>
            </a:r>
            <a:r>
              <a:rPr kumimoji="0" lang="en-GB" alt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; NSCLC: non-small cell lung cancer</a:t>
            </a:r>
          </a:p>
        </p:txBody>
      </p:sp>
      <p:sp>
        <p:nvSpPr>
          <p:cNvPr id="124" name="Title 3"/>
          <p:cNvSpPr>
            <a:spLocks noGrp="1"/>
          </p:cNvSpPr>
          <p:nvPr>
            <p:ph type="title"/>
          </p:nvPr>
        </p:nvSpPr>
        <p:spPr>
          <a:xfrm>
            <a:off x="550333" y="446882"/>
            <a:ext cx="11300884" cy="554038"/>
          </a:xfrm>
        </p:spPr>
        <p:txBody>
          <a:bodyPr/>
          <a:lstStyle/>
          <a:p>
            <a:pPr defTabSz="609585" eaLnBrk="1" hangingPunct="1">
              <a:defRPr/>
            </a:pPr>
            <a:r>
              <a:rPr lang="en-GB" sz="2400" cap="none" dirty="0"/>
              <a:t>Entrectinib activity in </a:t>
            </a:r>
            <a:r>
              <a:rPr lang="en-GB" sz="2400" i="1" dirty="0"/>
              <a:t>NTRK</a:t>
            </a:r>
            <a:r>
              <a:rPr lang="en-GB" sz="2400" dirty="0"/>
              <a:t> </a:t>
            </a:r>
            <a:r>
              <a:rPr lang="en-GB" sz="2400" cap="none" dirty="0"/>
              <a:t>fusion-positive</a:t>
            </a:r>
            <a:r>
              <a:rPr lang="en-GB" sz="2400" dirty="0"/>
              <a:t> </a:t>
            </a:r>
            <a:r>
              <a:rPr lang="en-GB" sz="2400" cap="none" dirty="0"/>
              <a:t>solid tumours: </a:t>
            </a:r>
            <a:br>
              <a:rPr lang="en-GB" sz="2400" cap="none" dirty="0"/>
            </a:br>
            <a:r>
              <a:rPr lang="en-GB" sz="2400" cap="none" dirty="0"/>
              <a:t>individual patient responses</a:t>
            </a:r>
            <a:r>
              <a:rPr lang="en-GB" sz="2400" dirty="0"/>
              <a:t> </a:t>
            </a:r>
            <a:r>
              <a:rPr lang="en-GB" sz="2400" cap="none" dirty="0"/>
              <a:t>by tumour type</a:t>
            </a:r>
            <a:endParaRPr lang="en-GB" sz="2400" dirty="0"/>
          </a:p>
        </p:txBody>
      </p:sp>
      <p:sp>
        <p:nvSpPr>
          <p:cNvPr id="126" name="Rounded Rectangle 125"/>
          <p:cNvSpPr>
            <a:spLocks/>
          </p:cNvSpPr>
          <p:nvPr/>
        </p:nvSpPr>
        <p:spPr bwMode="auto">
          <a:xfrm>
            <a:off x="719667" y="1374175"/>
            <a:ext cx="10957984" cy="4768850"/>
          </a:xfrm>
          <a:prstGeom prst="roundRect">
            <a:avLst>
              <a:gd name="adj" fmla="val 4196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/>
              <a:ea typeface="+mn-ea"/>
              <a:cs typeface="Arial"/>
            </a:endParaRPr>
          </a:p>
        </p:txBody>
      </p:sp>
      <p:cxnSp>
        <p:nvCxnSpPr>
          <p:cNvPr id="565254" name="Straight Connector 126"/>
          <p:cNvCxnSpPr>
            <a:cxnSpLocks noChangeShapeType="1"/>
          </p:cNvCxnSpPr>
          <p:nvPr/>
        </p:nvCxnSpPr>
        <p:spPr bwMode="auto">
          <a:xfrm>
            <a:off x="2453217" y="1590076"/>
            <a:ext cx="0" cy="3332163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5255" name="Straight Connector 127"/>
          <p:cNvCxnSpPr>
            <a:cxnSpLocks noChangeShapeType="1"/>
          </p:cNvCxnSpPr>
          <p:nvPr/>
        </p:nvCxnSpPr>
        <p:spPr bwMode="auto">
          <a:xfrm flipH="1">
            <a:off x="2328334" y="1598013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5256" name="Straight Connector 128"/>
          <p:cNvCxnSpPr>
            <a:cxnSpLocks noChangeShapeType="1"/>
          </p:cNvCxnSpPr>
          <p:nvPr/>
        </p:nvCxnSpPr>
        <p:spPr bwMode="auto">
          <a:xfrm flipH="1">
            <a:off x="2328334" y="3368075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5257" name="Straight Connector 129"/>
          <p:cNvCxnSpPr>
            <a:cxnSpLocks noChangeShapeType="1"/>
          </p:cNvCxnSpPr>
          <p:nvPr/>
        </p:nvCxnSpPr>
        <p:spPr bwMode="auto">
          <a:xfrm flipH="1">
            <a:off x="2328334" y="3810988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5258" name="Straight Connector 130"/>
          <p:cNvCxnSpPr>
            <a:cxnSpLocks noChangeShapeType="1"/>
          </p:cNvCxnSpPr>
          <p:nvPr/>
        </p:nvCxnSpPr>
        <p:spPr bwMode="auto">
          <a:xfrm flipH="1">
            <a:off x="2328334" y="4696813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59" name="TextBox 131"/>
          <p:cNvSpPr txBox="1">
            <a:spLocks/>
          </p:cNvSpPr>
          <p:nvPr/>
        </p:nvSpPr>
        <p:spPr bwMode="auto">
          <a:xfrm>
            <a:off x="2197647" y="2599808"/>
            <a:ext cx="101053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565260" name="TextBox 132"/>
          <p:cNvSpPr txBox="1">
            <a:spLocks/>
          </p:cNvSpPr>
          <p:nvPr/>
        </p:nvSpPr>
        <p:spPr bwMode="auto">
          <a:xfrm>
            <a:off x="2095055" y="3263383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-30</a:t>
            </a:r>
          </a:p>
        </p:txBody>
      </p:sp>
      <p:sp>
        <p:nvSpPr>
          <p:cNvPr id="565261" name="TextBox 133"/>
          <p:cNvSpPr txBox="1">
            <a:spLocks/>
          </p:cNvSpPr>
          <p:nvPr/>
        </p:nvSpPr>
        <p:spPr bwMode="auto">
          <a:xfrm>
            <a:off x="2095055" y="3704708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-50</a:t>
            </a:r>
          </a:p>
        </p:txBody>
      </p:sp>
      <p:sp>
        <p:nvSpPr>
          <p:cNvPr id="565262" name="TextBox 134"/>
          <p:cNvSpPr txBox="1">
            <a:spLocks/>
          </p:cNvSpPr>
          <p:nvPr/>
        </p:nvSpPr>
        <p:spPr bwMode="auto">
          <a:xfrm>
            <a:off x="2095055" y="4588946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-90</a:t>
            </a:r>
          </a:p>
        </p:txBody>
      </p:sp>
      <p:sp>
        <p:nvSpPr>
          <p:cNvPr id="565263" name="TextBox 135"/>
          <p:cNvSpPr txBox="1">
            <a:spLocks/>
          </p:cNvSpPr>
          <p:nvPr/>
        </p:nvSpPr>
        <p:spPr bwMode="auto">
          <a:xfrm rot="-5400000">
            <a:off x="678322" y="3120444"/>
            <a:ext cx="2087174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Best % change from baseline</a:t>
            </a:r>
          </a:p>
        </p:txBody>
      </p:sp>
      <p:cxnSp>
        <p:nvCxnSpPr>
          <p:cNvPr id="565264" name="Straight Connector 137"/>
          <p:cNvCxnSpPr>
            <a:cxnSpLocks noChangeShapeType="1"/>
          </p:cNvCxnSpPr>
          <p:nvPr/>
        </p:nvCxnSpPr>
        <p:spPr bwMode="auto">
          <a:xfrm>
            <a:off x="2453218" y="4919063"/>
            <a:ext cx="834178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5265" name="Straight Connector 138"/>
          <p:cNvCxnSpPr>
            <a:cxnSpLocks noChangeShapeType="1"/>
          </p:cNvCxnSpPr>
          <p:nvPr/>
        </p:nvCxnSpPr>
        <p:spPr bwMode="auto">
          <a:xfrm flipH="1">
            <a:off x="2328334" y="4919063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5266" name="Straight Connector 139"/>
          <p:cNvCxnSpPr>
            <a:cxnSpLocks noChangeShapeType="1"/>
          </p:cNvCxnSpPr>
          <p:nvPr/>
        </p:nvCxnSpPr>
        <p:spPr bwMode="auto">
          <a:xfrm flipH="1">
            <a:off x="2328334" y="2483838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67" name="TextBox 140"/>
          <p:cNvSpPr txBox="1">
            <a:spLocks/>
          </p:cNvSpPr>
          <p:nvPr/>
        </p:nvSpPr>
        <p:spPr bwMode="auto">
          <a:xfrm>
            <a:off x="2133527" y="2379146"/>
            <a:ext cx="165173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15</a:t>
            </a:r>
          </a:p>
        </p:txBody>
      </p:sp>
      <p:cxnSp>
        <p:nvCxnSpPr>
          <p:cNvPr id="565268" name="Straight Connector 141"/>
          <p:cNvCxnSpPr>
            <a:cxnSpLocks noChangeShapeType="1"/>
          </p:cNvCxnSpPr>
          <p:nvPr/>
        </p:nvCxnSpPr>
        <p:spPr bwMode="auto">
          <a:xfrm flipH="1">
            <a:off x="2328334" y="4476150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69" name="TextBox 142"/>
          <p:cNvSpPr txBox="1">
            <a:spLocks/>
          </p:cNvSpPr>
          <p:nvPr/>
        </p:nvSpPr>
        <p:spPr bwMode="auto">
          <a:xfrm>
            <a:off x="2095055" y="4368283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-80</a:t>
            </a:r>
          </a:p>
        </p:txBody>
      </p:sp>
      <p:cxnSp>
        <p:nvCxnSpPr>
          <p:cNvPr id="565270" name="Straight Connector 143"/>
          <p:cNvCxnSpPr>
            <a:cxnSpLocks noChangeShapeType="1"/>
          </p:cNvCxnSpPr>
          <p:nvPr/>
        </p:nvCxnSpPr>
        <p:spPr bwMode="auto">
          <a:xfrm flipH="1">
            <a:off x="2328334" y="4253900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71" name="TextBox 144"/>
          <p:cNvSpPr txBox="1">
            <a:spLocks/>
          </p:cNvSpPr>
          <p:nvPr/>
        </p:nvSpPr>
        <p:spPr bwMode="auto">
          <a:xfrm>
            <a:off x="2095055" y="4147621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-70</a:t>
            </a:r>
          </a:p>
        </p:txBody>
      </p:sp>
      <p:cxnSp>
        <p:nvCxnSpPr>
          <p:cNvPr id="565272" name="Straight Connector 145"/>
          <p:cNvCxnSpPr>
            <a:cxnSpLocks noChangeShapeType="1"/>
          </p:cNvCxnSpPr>
          <p:nvPr/>
        </p:nvCxnSpPr>
        <p:spPr bwMode="auto">
          <a:xfrm flipH="1">
            <a:off x="2328334" y="4033238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73" name="TextBox 146"/>
          <p:cNvSpPr txBox="1">
            <a:spLocks/>
          </p:cNvSpPr>
          <p:nvPr/>
        </p:nvSpPr>
        <p:spPr bwMode="auto">
          <a:xfrm>
            <a:off x="2095055" y="3926958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-60</a:t>
            </a:r>
          </a:p>
        </p:txBody>
      </p:sp>
      <p:cxnSp>
        <p:nvCxnSpPr>
          <p:cNvPr id="565274" name="Straight Connector 147"/>
          <p:cNvCxnSpPr>
            <a:cxnSpLocks noChangeShapeType="1"/>
          </p:cNvCxnSpPr>
          <p:nvPr/>
        </p:nvCxnSpPr>
        <p:spPr bwMode="auto">
          <a:xfrm flipH="1">
            <a:off x="2328334" y="3590325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75" name="TextBox 148"/>
          <p:cNvSpPr txBox="1">
            <a:spLocks/>
          </p:cNvSpPr>
          <p:nvPr/>
        </p:nvSpPr>
        <p:spPr bwMode="auto">
          <a:xfrm>
            <a:off x="2095055" y="3484046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-40</a:t>
            </a:r>
          </a:p>
        </p:txBody>
      </p:sp>
      <p:cxnSp>
        <p:nvCxnSpPr>
          <p:cNvPr id="565276" name="Straight Connector 149"/>
          <p:cNvCxnSpPr>
            <a:cxnSpLocks noChangeShapeType="1"/>
          </p:cNvCxnSpPr>
          <p:nvPr/>
        </p:nvCxnSpPr>
        <p:spPr bwMode="auto">
          <a:xfrm flipH="1">
            <a:off x="2328334" y="3147413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77" name="TextBox 150"/>
          <p:cNvSpPr txBox="1">
            <a:spLocks/>
          </p:cNvSpPr>
          <p:nvPr/>
        </p:nvSpPr>
        <p:spPr bwMode="auto">
          <a:xfrm>
            <a:off x="2095055" y="3042721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-20</a:t>
            </a:r>
          </a:p>
        </p:txBody>
      </p:sp>
      <p:cxnSp>
        <p:nvCxnSpPr>
          <p:cNvPr id="565278" name="Straight Connector 151"/>
          <p:cNvCxnSpPr>
            <a:cxnSpLocks noChangeShapeType="1"/>
          </p:cNvCxnSpPr>
          <p:nvPr/>
        </p:nvCxnSpPr>
        <p:spPr bwMode="auto">
          <a:xfrm flipH="1">
            <a:off x="2328334" y="2926750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79" name="TextBox 152"/>
          <p:cNvSpPr txBox="1">
            <a:spLocks/>
          </p:cNvSpPr>
          <p:nvPr/>
        </p:nvSpPr>
        <p:spPr bwMode="auto">
          <a:xfrm>
            <a:off x="2095055" y="2822058"/>
            <a:ext cx="203645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-10</a:t>
            </a:r>
          </a:p>
        </p:txBody>
      </p:sp>
      <p:cxnSp>
        <p:nvCxnSpPr>
          <p:cNvPr id="565280" name="Straight Connector 153"/>
          <p:cNvCxnSpPr>
            <a:cxnSpLocks noChangeShapeType="1"/>
          </p:cNvCxnSpPr>
          <p:nvPr/>
        </p:nvCxnSpPr>
        <p:spPr bwMode="auto">
          <a:xfrm flipH="1">
            <a:off x="2328334" y="2261588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81" name="TextBox 154"/>
          <p:cNvSpPr txBox="1">
            <a:spLocks/>
          </p:cNvSpPr>
          <p:nvPr/>
        </p:nvSpPr>
        <p:spPr bwMode="auto">
          <a:xfrm>
            <a:off x="2133527" y="2158483"/>
            <a:ext cx="165173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20</a:t>
            </a:r>
          </a:p>
        </p:txBody>
      </p:sp>
      <p:cxnSp>
        <p:nvCxnSpPr>
          <p:cNvPr id="565282" name="Straight Connector 155"/>
          <p:cNvCxnSpPr>
            <a:cxnSpLocks noChangeShapeType="1"/>
          </p:cNvCxnSpPr>
          <p:nvPr/>
        </p:nvCxnSpPr>
        <p:spPr bwMode="auto">
          <a:xfrm flipH="1">
            <a:off x="2328334" y="2040925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83" name="TextBox 156"/>
          <p:cNvSpPr txBox="1">
            <a:spLocks/>
          </p:cNvSpPr>
          <p:nvPr/>
        </p:nvSpPr>
        <p:spPr bwMode="auto">
          <a:xfrm>
            <a:off x="2133527" y="1937821"/>
            <a:ext cx="165173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30</a:t>
            </a:r>
          </a:p>
        </p:txBody>
      </p:sp>
      <p:cxnSp>
        <p:nvCxnSpPr>
          <p:cNvPr id="565284" name="Straight Connector 157"/>
          <p:cNvCxnSpPr>
            <a:cxnSpLocks noChangeShapeType="1"/>
          </p:cNvCxnSpPr>
          <p:nvPr/>
        </p:nvCxnSpPr>
        <p:spPr bwMode="auto">
          <a:xfrm flipH="1">
            <a:off x="2328334" y="1818675"/>
            <a:ext cx="1248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5285" name="TextBox 158"/>
          <p:cNvSpPr txBox="1">
            <a:spLocks/>
          </p:cNvSpPr>
          <p:nvPr/>
        </p:nvSpPr>
        <p:spPr bwMode="auto">
          <a:xfrm>
            <a:off x="2133527" y="1717158"/>
            <a:ext cx="165173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40</a:t>
            </a:r>
          </a:p>
        </p:txBody>
      </p:sp>
      <p:sp>
        <p:nvSpPr>
          <p:cNvPr id="565286" name="TextBox 159"/>
          <p:cNvSpPr txBox="1">
            <a:spLocks/>
          </p:cNvSpPr>
          <p:nvPr/>
        </p:nvSpPr>
        <p:spPr bwMode="auto">
          <a:xfrm>
            <a:off x="2030935" y="4814371"/>
            <a:ext cx="267766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-100</a:t>
            </a:r>
          </a:p>
        </p:txBody>
      </p:sp>
      <p:sp>
        <p:nvSpPr>
          <p:cNvPr id="565287" name="TextBox 160"/>
          <p:cNvSpPr txBox="1">
            <a:spLocks/>
          </p:cNvSpPr>
          <p:nvPr/>
        </p:nvSpPr>
        <p:spPr bwMode="auto">
          <a:xfrm>
            <a:off x="2133527" y="1506021"/>
            <a:ext cx="165173" cy="2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18288" rIns="18288" bIns="18288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50</a:t>
            </a:r>
          </a:p>
        </p:txBody>
      </p:sp>
      <p:sp>
        <p:nvSpPr>
          <p:cNvPr id="565288" name="Rectangle 161"/>
          <p:cNvSpPr>
            <a:spLocks/>
          </p:cNvSpPr>
          <p:nvPr/>
        </p:nvSpPr>
        <p:spPr bwMode="auto">
          <a:xfrm>
            <a:off x="2525184" y="2133001"/>
            <a:ext cx="127000" cy="569913"/>
          </a:xfrm>
          <a:prstGeom prst="rect">
            <a:avLst/>
          </a:prstGeom>
          <a:solidFill>
            <a:srgbClr val="1E3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289" name="Rectangle 162"/>
          <p:cNvSpPr>
            <a:spLocks/>
          </p:cNvSpPr>
          <p:nvPr/>
        </p:nvSpPr>
        <p:spPr bwMode="auto">
          <a:xfrm>
            <a:off x="2696634" y="2436213"/>
            <a:ext cx="124884" cy="266700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290" name="Rectangle 163"/>
          <p:cNvSpPr>
            <a:spLocks/>
          </p:cNvSpPr>
          <p:nvPr/>
        </p:nvSpPr>
        <p:spPr bwMode="auto">
          <a:xfrm>
            <a:off x="2868084" y="2474313"/>
            <a:ext cx="124883" cy="2286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291" name="Rectangle 164"/>
          <p:cNvSpPr>
            <a:spLocks/>
          </p:cNvSpPr>
          <p:nvPr/>
        </p:nvSpPr>
        <p:spPr bwMode="auto">
          <a:xfrm>
            <a:off x="3037417" y="2677513"/>
            <a:ext cx="127000" cy="254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6" name="Rectangle 165"/>
          <p:cNvSpPr>
            <a:spLocks/>
          </p:cNvSpPr>
          <p:nvPr/>
        </p:nvSpPr>
        <p:spPr>
          <a:xfrm>
            <a:off x="3208867" y="2707675"/>
            <a:ext cx="127000" cy="65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67" name="Rectangle 166"/>
          <p:cNvSpPr>
            <a:spLocks/>
          </p:cNvSpPr>
          <p:nvPr/>
        </p:nvSpPr>
        <p:spPr>
          <a:xfrm>
            <a:off x="3380317" y="2707676"/>
            <a:ext cx="124883" cy="1174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65294" name="Rectangle 167"/>
          <p:cNvSpPr>
            <a:spLocks/>
          </p:cNvSpPr>
          <p:nvPr/>
        </p:nvSpPr>
        <p:spPr bwMode="auto">
          <a:xfrm>
            <a:off x="3549651" y="2707676"/>
            <a:ext cx="127000" cy="1174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295" name="Rectangle 168"/>
          <p:cNvSpPr>
            <a:spLocks/>
          </p:cNvSpPr>
          <p:nvPr/>
        </p:nvSpPr>
        <p:spPr bwMode="auto">
          <a:xfrm>
            <a:off x="3721100" y="2707676"/>
            <a:ext cx="127000" cy="138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296" name="Rectangle 169"/>
          <p:cNvSpPr>
            <a:spLocks/>
          </p:cNvSpPr>
          <p:nvPr/>
        </p:nvSpPr>
        <p:spPr bwMode="auto">
          <a:xfrm>
            <a:off x="3892551" y="2707675"/>
            <a:ext cx="124883" cy="381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297" name="Rectangle 170"/>
          <p:cNvSpPr>
            <a:spLocks/>
          </p:cNvSpPr>
          <p:nvPr/>
        </p:nvSpPr>
        <p:spPr bwMode="auto">
          <a:xfrm>
            <a:off x="4061884" y="2707675"/>
            <a:ext cx="127000" cy="381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298" name="Rectangle 171"/>
          <p:cNvSpPr>
            <a:spLocks/>
          </p:cNvSpPr>
          <p:nvPr/>
        </p:nvSpPr>
        <p:spPr bwMode="auto">
          <a:xfrm>
            <a:off x="4233333" y="2707675"/>
            <a:ext cx="127000" cy="401638"/>
          </a:xfrm>
          <a:prstGeom prst="rect">
            <a:avLst/>
          </a:prstGeom>
          <a:solidFill>
            <a:srgbClr val="AAB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299" name="Rectangle 172"/>
          <p:cNvSpPr>
            <a:spLocks/>
          </p:cNvSpPr>
          <p:nvPr/>
        </p:nvSpPr>
        <p:spPr bwMode="auto">
          <a:xfrm>
            <a:off x="4404784" y="2707676"/>
            <a:ext cx="124883" cy="4222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0" name="Rectangle 173"/>
          <p:cNvSpPr>
            <a:spLocks/>
          </p:cNvSpPr>
          <p:nvPr/>
        </p:nvSpPr>
        <p:spPr bwMode="auto">
          <a:xfrm>
            <a:off x="4574117" y="2707675"/>
            <a:ext cx="127000" cy="5984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1" name="Rectangle 174"/>
          <p:cNvSpPr>
            <a:spLocks/>
          </p:cNvSpPr>
          <p:nvPr/>
        </p:nvSpPr>
        <p:spPr bwMode="auto">
          <a:xfrm>
            <a:off x="4745567" y="2707676"/>
            <a:ext cx="127000" cy="671513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2" name="Rectangle 175"/>
          <p:cNvSpPr>
            <a:spLocks/>
          </p:cNvSpPr>
          <p:nvPr/>
        </p:nvSpPr>
        <p:spPr bwMode="auto">
          <a:xfrm>
            <a:off x="4917017" y="2707676"/>
            <a:ext cx="124883" cy="727075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3" name="Rectangle 176"/>
          <p:cNvSpPr>
            <a:spLocks/>
          </p:cNvSpPr>
          <p:nvPr/>
        </p:nvSpPr>
        <p:spPr bwMode="auto">
          <a:xfrm>
            <a:off x="5088467" y="2707676"/>
            <a:ext cx="124884" cy="741363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4" name="Rectangle 177"/>
          <p:cNvSpPr>
            <a:spLocks/>
          </p:cNvSpPr>
          <p:nvPr/>
        </p:nvSpPr>
        <p:spPr bwMode="auto">
          <a:xfrm>
            <a:off x="5257800" y="2707676"/>
            <a:ext cx="127000" cy="792163"/>
          </a:xfrm>
          <a:prstGeom prst="rect">
            <a:avLst/>
          </a:prstGeom>
          <a:solidFill>
            <a:srgbClr val="1E3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5" name="Rectangle 178"/>
          <p:cNvSpPr>
            <a:spLocks/>
          </p:cNvSpPr>
          <p:nvPr/>
        </p:nvSpPr>
        <p:spPr bwMode="auto">
          <a:xfrm>
            <a:off x="5429251" y="2707676"/>
            <a:ext cx="124883" cy="8223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6" name="Rectangle 179"/>
          <p:cNvSpPr>
            <a:spLocks/>
          </p:cNvSpPr>
          <p:nvPr/>
        </p:nvSpPr>
        <p:spPr bwMode="auto">
          <a:xfrm>
            <a:off x="5600701" y="2707675"/>
            <a:ext cx="124884" cy="895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7" name="Rectangle 180"/>
          <p:cNvSpPr>
            <a:spLocks/>
          </p:cNvSpPr>
          <p:nvPr/>
        </p:nvSpPr>
        <p:spPr bwMode="auto">
          <a:xfrm>
            <a:off x="5770033" y="2707675"/>
            <a:ext cx="127000" cy="895350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8" name="Rectangle 181"/>
          <p:cNvSpPr>
            <a:spLocks/>
          </p:cNvSpPr>
          <p:nvPr/>
        </p:nvSpPr>
        <p:spPr bwMode="auto">
          <a:xfrm>
            <a:off x="5941484" y="2707676"/>
            <a:ext cx="124883" cy="912813"/>
          </a:xfrm>
          <a:prstGeom prst="rect">
            <a:avLst/>
          </a:prstGeom>
          <a:solidFill>
            <a:srgbClr val="AAB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09" name="Rectangle 182"/>
          <p:cNvSpPr>
            <a:spLocks/>
          </p:cNvSpPr>
          <p:nvPr/>
        </p:nvSpPr>
        <p:spPr bwMode="auto">
          <a:xfrm>
            <a:off x="6112934" y="2707675"/>
            <a:ext cx="124884" cy="11255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10" name="Rectangle 183"/>
          <p:cNvSpPr>
            <a:spLocks/>
          </p:cNvSpPr>
          <p:nvPr/>
        </p:nvSpPr>
        <p:spPr bwMode="auto">
          <a:xfrm>
            <a:off x="6282267" y="2707675"/>
            <a:ext cx="127000" cy="122078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11" name="Rectangle 184"/>
          <p:cNvSpPr>
            <a:spLocks/>
          </p:cNvSpPr>
          <p:nvPr/>
        </p:nvSpPr>
        <p:spPr bwMode="auto">
          <a:xfrm>
            <a:off x="6453717" y="2707676"/>
            <a:ext cx="127000" cy="12303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12" name="Rectangle 185"/>
          <p:cNvSpPr>
            <a:spLocks/>
          </p:cNvSpPr>
          <p:nvPr/>
        </p:nvSpPr>
        <p:spPr bwMode="auto">
          <a:xfrm>
            <a:off x="6625167" y="2707676"/>
            <a:ext cx="124884" cy="12541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13" name="Rectangle 186"/>
          <p:cNvSpPr>
            <a:spLocks/>
          </p:cNvSpPr>
          <p:nvPr/>
        </p:nvSpPr>
        <p:spPr bwMode="auto">
          <a:xfrm>
            <a:off x="6794500" y="2707675"/>
            <a:ext cx="127000" cy="1276350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88" name="Rectangle 187"/>
          <p:cNvSpPr>
            <a:spLocks/>
          </p:cNvSpPr>
          <p:nvPr/>
        </p:nvSpPr>
        <p:spPr>
          <a:xfrm>
            <a:off x="6965951" y="2707675"/>
            <a:ext cx="127000" cy="1303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565315" name="Rectangle 188"/>
          <p:cNvSpPr>
            <a:spLocks/>
          </p:cNvSpPr>
          <p:nvPr/>
        </p:nvSpPr>
        <p:spPr bwMode="auto">
          <a:xfrm>
            <a:off x="7137401" y="2707676"/>
            <a:ext cx="124884" cy="1444625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16" name="Rectangle 189"/>
          <p:cNvSpPr>
            <a:spLocks/>
          </p:cNvSpPr>
          <p:nvPr/>
        </p:nvSpPr>
        <p:spPr bwMode="auto">
          <a:xfrm>
            <a:off x="7306733" y="2707675"/>
            <a:ext cx="127000" cy="14493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17" name="Rectangle 190"/>
          <p:cNvSpPr>
            <a:spLocks/>
          </p:cNvSpPr>
          <p:nvPr/>
        </p:nvSpPr>
        <p:spPr bwMode="auto">
          <a:xfrm>
            <a:off x="7478184" y="2707675"/>
            <a:ext cx="127000" cy="1524000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18" name="Rectangle 191"/>
          <p:cNvSpPr>
            <a:spLocks/>
          </p:cNvSpPr>
          <p:nvPr/>
        </p:nvSpPr>
        <p:spPr bwMode="auto">
          <a:xfrm>
            <a:off x="7649634" y="2707675"/>
            <a:ext cx="124884" cy="1524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19" name="Rectangle 192"/>
          <p:cNvSpPr>
            <a:spLocks/>
          </p:cNvSpPr>
          <p:nvPr/>
        </p:nvSpPr>
        <p:spPr bwMode="auto">
          <a:xfrm>
            <a:off x="7818967" y="2707675"/>
            <a:ext cx="127000" cy="1536700"/>
          </a:xfrm>
          <a:prstGeom prst="rect">
            <a:avLst/>
          </a:prstGeom>
          <a:solidFill>
            <a:srgbClr val="AAB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0" name="Rectangle 193"/>
          <p:cNvSpPr>
            <a:spLocks/>
          </p:cNvSpPr>
          <p:nvPr/>
        </p:nvSpPr>
        <p:spPr bwMode="auto">
          <a:xfrm>
            <a:off x="7990417" y="2707676"/>
            <a:ext cx="127000" cy="15414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1" name="Rectangle 194"/>
          <p:cNvSpPr>
            <a:spLocks/>
          </p:cNvSpPr>
          <p:nvPr/>
        </p:nvSpPr>
        <p:spPr bwMode="auto">
          <a:xfrm>
            <a:off x="8161867" y="2707675"/>
            <a:ext cx="124884" cy="157003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2" name="Rectangle 195"/>
          <p:cNvSpPr>
            <a:spLocks/>
          </p:cNvSpPr>
          <p:nvPr/>
        </p:nvSpPr>
        <p:spPr bwMode="auto">
          <a:xfrm>
            <a:off x="8331200" y="2707675"/>
            <a:ext cx="127000" cy="158908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3" name="Rectangle 196"/>
          <p:cNvSpPr>
            <a:spLocks/>
          </p:cNvSpPr>
          <p:nvPr/>
        </p:nvSpPr>
        <p:spPr bwMode="auto">
          <a:xfrm>
            <a:off x="8502651" y="2707675"/>
            <a:ext cx="127000" cy="16970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4" name="Rectangle 197"/>
          <p:cNvSpPr>
            <a:spLocks/>
          </p:cNvSpPr>
          <p:nvPr/>
        </p:nvSpPr>
        <p:spPr bwMode="auto">
          <a:xfrm>
            <a:off x="8674101" y="2707676"/>
            <a:ext cx="124884" cy="1704975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5" name="Rectangle 198"/>
          <p:cNvSpPr>
            <a:spLocks/>
          </p:cNvSpPr>
          <p:nvPr/>
        </p:nvSpPr>
        <p:spPr bwMode="auto">
          <a:xfrm>
            <a:off x="8845551" y="2707676"/>
            <a:ext cx="124883" cy="1725613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6" name="Rectangle 199"/>
          <p:cNvSpPr>
            <a:spLocks/>
          </p:cNvSpPr>
          <p:nvPr/>
        </p:nvSpPr>
        <p:spPr bwMode="auto">
          <a:xfrm>
            <a:off x="9014884" y="2707675"/>
            <a:ext cx="127000" cy="1766888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7" name="Rectangle 200"/>
          <p:cNvSpPr>
            <a:spLocks/>
          </p:cNvSpPr>
          <p:nvPr/>
        </p:nvSpPr>
        <p:spPr bwMode="auto">
          <a:xfrm>
            <a:off x="9186334" y="2707676"/>
            <a:ext cx="124884" cy="18192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8" name="Rectangle 201"/>
          <p:cNvSpPr>
            <a:spLocks/>
          </p:cNvSpPr>
          <p:nvPr/>
        </p:nvSpPr>
        <p:spPr bwMode="auto">
          <a:xfrm>
            <a:off x="9357784" y="2707676"/>
            <a:ext cx="124883" cy="1890713"/>
          </a:xfrm>
          <a:prstGeom prst="rect">
            <a:avLst/>
          </a:prstGeom>
          <a:solidFill>
            <a:srgbClr val="1E32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29" name="Rectangle 202"/>
          <p:cNvSpPr>
            <a:spLocks/>
          </p:cNvSpPr>
          <p:nvPr/>
        </p:nvSpPr>
        <p:spPr bwMode="auto">
          <a:xfrm>
            <a:off x="9527117" y="2707675"/>
            <a:ext cx="127000" cy="1966913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30" name="Rectangle 203"/>
          <p:cNvSpPr>
            <a:spLocks/>
          </p:cNvSpPr>
          <p:nvPr/>
        </p:nvSpPr>
        <p:spPr bwMode="auto">
          <a:xfrm>
            <a:off x="9698567" y="2707676"/>
            <a:ext cx="124884" cy="1973263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31" name="Rectangle 204"/>
          <p:cNvSpPr>
            <a:spLocks/>
          </p:cNvSpPr>
          <p:nvPr/>
        </p:nvSpPr>
        <p:spPr bwMode="auto">
          <a:xfrm>
            <a:off x="9870017" y="2707675"/>
            <a:ext cx="124883" cy="217963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32" name="Rectangle 205"/>
          <p:cNvSpPr>
            <a:spLocks/>
          </p:cNvSpPr>
          <p:nvPr/>
        </p:nvSpPr>
        <p:spPr bwMode="auto">
          <a:xfrm>
            <a:off x="10039351" y="2707675"/>
            <a:ext cx="127000" cy="217963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33" name="Rectangle 206"/>
          <p:cNvSpPr>
            <a:spLocks/>
          </p:cNvSpPr>
          <p:nvPr/>
        </p:nvSpPr>
        <p:spPr bwMode="auto">
          <a:xfrm>
            <a:off x="10210800" y="2707675"/>
            <a:ext cx="127000" cy="2179638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34" name="Rectangle 207"/>
          <p:cNvSpPr>
            <a:spLocks/>
          </p:cNvSpPr>
          <p:nvPr/>
        </p:nvSpPr>
        <p:spPr bwMode="auto">
          <a:xfrm>
            <a:off x="10382251" y="2707675"/>
            <a:ext cx="124883" cy="2179638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65335" name="Rectangle 208"/>
          <p:cNvSpPr>
            <a:spLocks/>
          </p:cNvSpPr>
          <p:nvPr/>
        </p:nvSpPr>
        <p:spPr bwMode="auto">
          <a:xfrm>
            <a:off x="10551584" y="2707675"/>
            <a:ext cx="127000" cy="2179638"/>
          </a:xfrm>
          <a:prstGeom prst="rect">
            <a:avLst/>
          </a:prstGeom>
          <a:solidFill>
            <a:srgbClr val="006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cxnSp>
        <p:nvCxnSpPr>
          <p:cNvPr id="565336" name="Straight Connector 209"/>
          <p:cNvCxnSpPr>
            <a:cxnSpLocks noChangeShapeType="1"/>
          </p:cNvCxnSpPr>
          <p:nvPr/>
        </p:nvCxnSpPr>
        <p:spPr bwMode="auto">
          <a:xfrm flipH="1">
            <a:off x="2328334" y="2704500"/>
            <a:ext cx="845396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5337" name="Straight Connector 210"/>
          <p:cNvCxnSpPr>
            <a:cxnSpLocks noChangeShapeType="1"/>
          </p:cNvCxnSpPr>
          <p:nvPr/>
        </p:nvCxnSpPr>
        <p:spPr bwMode="auto">
          <a:xfrm flipH="1">
            <a:off x="2455334" y="3366488"/>
            <a:ext cx="832696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" name="Rectangle 211"/>
          <p:cNvSpPr>
            <a:spLocks/>
          </p:cNvSpPr>
          <p:nvPr/>
        </p:nvSpPr>
        <p:spPr>
          <a:xfrm>
            <a:off x="7958667" y="5039713"/>
            <a:ext cx="124884" cy="368300"/>
          </a:xfrm>
          <a:prstGeom prst="rect">
            <a:avLst/>
          </a:prstGeom>
          <a:solidFill>
            <a:srgbClr val="1E325F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39" name="TextBox 212"/>
          <p:cNvSpPr txBox="1">
            <a:spLocks/>
          </p:cNvSpPr>
          <p:nvPr/>
        </p:nvSpPr>
        <p:spPr bwMode="auto">
          <a:xfrm>
            <a:off x="8113185" y="5054390"/>
            <a:ext cx="390098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CRC</a:t>
            </a:r>
          </a:p>
        </p:txBody>
      </p:sp>
      <p:sp>
        <p:nvSpPr>
          <p:cNvPr id="214" name="Rectangle 213"/>
          <p:cNvSpPr>
            <a:spLocks/>
          </p:cNvSpPr>
          <p:nvPr/>
        </p:nvSpPr>
        <p:spPr>
          <a:xfrm>
            <a:off x="4406901" y="5039713"/>
            <a:ext cx="122767" cy="368300"/>
          </a:xfrm>
          <a:prstGeom prst="rect">
            <a:avLst/>
          </a:prstGeom>
          <a:solidFill>
            <a:srgbClr val="0066E0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41" name="TextBox 214"/>
          <p:cNvSpPr txBox="1">
            <a:spLocks/>
          </p:cNvSpPr>
          <p:nvPr/>
        </p:nvSpPr>
        <p:spPr bwMode="auto">
          <a:xfrm>
            <a:off x="4555067" y="5054390"/>
            <a:ext cx="56963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NSCLC</a:t>
            </a:r>
          </a:p>
        </p:txBody>
      </p:sp>
      <p:sp>
        <p:nvSpPr>
          <p:cNvPr id="216" name="Rectangle 215"/>
          <p:cNvSpPr>
            <a:spLocks/>
          </p:cNvSpPr>
          <p:nvPr/>
        </p:nvSpPr>
        <p:spPr>
          <a:xfrm>
            <a:off x="3409951" y="5039713"/>
            <a:ext cx="122767" cy="368300"/>
          </a:xfrm>
          <a:prstGeom prst="rect">
            <a:avLst/>
          </a:prstGeom>
          <a:solidFill>
            <a:srgbClr val="00B0F0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43" name="TextBox 216"/>
          <p:cNvSpPr txBox="1">
            <a:spLocks/>
          </p:cNvSpPr>
          <p:nvPr/>
        </p:nvSpPr>
        <p:spPr bwMode="auto">
          <a:xfrm>
            <a:off x="3558118" y="5054390"/>
            <a:ext cx="662608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Sarcoma</a:t>
            </a:r>
          </a:p>
        </p:txBody>
      </p:sp>
      <p:sp>
        <p:nvSpPr>
          <p:cNvPr id="218" name="Rectangle 217"/>
          <p:cNvSpPr>
            <a:spLocks/>
          </p:cNvSpPr>
          <p:nvPr/>
        </p:nvSpPr>
        <p:spPr>
          <a:xfrm>
            <a:off x="3549651" y="5330225"/>
            <a:ext cx="122767" cy="3683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45" name="TextBox 218"/>
          <p:cNvSpPr txBox="1">
            <a:spLocks/>
          </p:cNvSpPr>
          <p:nvPr/>
        </p:nvSpPr>
        <p:spPr bwMode="auto">
          <a:xfrm>
            <a:off x="3710517" y="5370303"/>
            <a:ext cx="1694942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Neuroendocrine tumours</a:t>
            </a:r>
          </a:p>
        </p:txBody>
      </p:sp>
      <p:sp>
        <p:nvSpPr>
          <p:cNvPr id="221" name="Rectangle 220"/>
          <p:cNvSpPr>
            <a:spLocks/>
          </p:cNvSpPr>
          <p:nvPr/>
        </p:nvSpPr>
        <p:spPr>
          <a:xfrm>
            <a:off x="8640234" y="5031775"/>
            <a:ext cx="122767" cy="369888"/>
          </a:xfrm>
          <a:prstGeom prst="rect">
            <a:avLst/>
          </a:prstGeom>
          <a:solidFill>
            <a:srgbClr val="AAB1CE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47" name="TextBox 221"/>
          <p:cNvSpPr txBox="1">
            <a:spLocks/>
          </p:cNvSpPr>
          <p:nvPr/>
        </p:nvSpPr>
        <p:spPr bwMode="auto">
          <a:xfrm>
            <a:off x="8794751" y="5047246"/>
            <a:ext cx="768406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Pancreatic</a:t>
            </a:r>
          </a:p>
        </p:txBody>
      </p:sp>
      <p:sp>
        <p:nvSpPr>
          <p:cNvPr id="223" name="Rectangle 222"/>
          <p:cNvSpPr>
            <a:spLocks/>
          </p:cNvSpPr>
          <p:nvPr/>
        </p:nvSpPr>
        <p:spPr>
          <a:xfrm>
            <a:off x="7040034" y="5039713"/>
            <a:ext cx="124884" cy="368300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49" name="TextBox 223"/>
          <p:cNvSpPr txBox="1">
            <a:spLocks/>
          </p:cNvSpPr>
          <p:nvPr/>
        </p:nvSpPr>
        <p:spPr bwMode="auto">
          <a:xfrm>
            <a:off x="7190317" y="5054390"/>
            <a:ext cx="563222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Thyroid</a:t>
            </a:r>
          </a:p>
        </p:txBody>
      </p:sp>
      <p:sp>
        <p:nvSpPr>
          <p:cNvPr id="225" name="Rectangle 224"/>
          <p:cNvSpPr>
            <a:spLocks/>
          </p:cNvSpPr>
          <p:nvPr/>
        </p:nvSpPr>
        <p:spPr>
          <a:xfrm>
            <a:off x="5300134" y="5039713"/>
            <a:ext cx="122767" cy="368300"/>
          </a:xfrm>
          <a:prstGeom prst="rect">
            <a:avLst/>
          </a:prstGeom>
          <a:solidFill>
            <a:srgbClr val="00CC66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51" name="TextBox 225"/>
          <p:cNvSpPr txBox="1">
            <a:spLocks/>
          </p:cNvSpPr>
          <p:nvPr/>
        </p:nvSpPr>
        <p:spPr bwMode="auto">
          <a:xfrm>
            <a:off x="5448300" y="5054390"/>
            <a:ext cx="497499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MASC</a:t>
            </a:r>
          </a:p>
        </p:txBody>
      </p:sp>
      <p:sp>
        <p:nvSpPr>
          <p:cNvPr id="227" name="Rectangle 226"/>
          <p:cNvSpPr>
            <a:spLocks/>
          </p:cNvSpPr>
          <p:nvPr/>
        </p:nvSpPr>
        <p:spPr>
          <a:xfrm>
            <a:off x="6187018" y="5039713"/>
            <a:ext cx="122767" cy="368300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53" name="TextBox 227"/>
          <p:cNvSpPr txBox="1">
            <a:spLocks/>
          </p:cNvSpPr>
          <p:nvPr/>
        </p:nvSpPr>
        <p:spPr bwMode="auto">
          <a:xfrm>
            <a:off x="6337301" y="5054390"/>
            <a:ext cx="499102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Breast</a:t>
            </a:r>
          </a:p>
        </p:txBody>
      </p:sp>
      <p:sp>
        <p:nvSpPr>
          <p:cNvPr id="229" name="Rectangle 228"/>
          <p:cNvSpPr>
            <a:spLocks/>
          </p:cNvSpPr>
          <p:nvPr/>
        </p:nvSpPr>
        <p:spPr>
          <a:xfrm>
            <a:off x="7658101" y="5355625"/>
            <a:ext cx="122767" cy="368300"/>
          </a:xfrm>
          <a:prstGeom prst="rect">
            <a:avLst/>
          </a:prstGeom>
          <a:solidFill>
            <a:srgbClr val="FF6600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55" name="TextBox 229"/>
          <p:cNvSpPr txBox="1">
            <a:spLocks/>
          </p:cNvSpPr>
          <p:nvPr/>
        </p:nvSpPr>
        <p:spPr bwMode="auto">
          <a:xfrm>
            <a:off x="7806268" y="5370303"/>
            <a:ext cx="1412814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Cholangiocarcinoma</a:t>
            </a:r>
          </a:p>
        </p:txBody>
      </p:sp>
      <p:sp>
        <p:nvSpPr>
          <p:cNvPr id="231" name="Rectangle 230"/>
          <p:cNvSpPr>
            <a:spLocks/>
          </p:cNvSpPr>
          <p:nvPr/>
        </p:nvSpPr>
        <p:spPr>
          <a:xfrm>
            <a:off x="6011334" y="5355625"/>
            <a:ext cx="122767" cy="368300"/>
          </a:xfrm>
          <a:prstGeom prst="rect">
            <a:avLst/>
          </a:prstGeom>
          <a:solidFill>
            <a:srgbClr val="008000"/>
          </a:solidFill>
          <a:ln>
            <a:noFill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uFillTx/>
              </a:defRPr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5357" name="TextBox 231"/>
          <p:cNvSpPr txBox="1">
            <a:spLocks/>
          </p:cNvSpPr>
          <p:nvPr/>
        </p:nvSpPr>
        <p:spPr bwMode="auto">
          <a:xfrm>
            <a:off x="6159501" y="5370303"/>
            <a:ext cx="1076183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Arial Narrow" pitchFamily="34" charset="0"/>
                <a:cs typeface="Arial Narrow" pitchFamily="34" charset="0"/>
              </a:rPr>
              <a:t>Gynaecological</a:t>
            </a:r>
          </a:p>
        </p:txBody>
      </p:sp>
      <p:graphicFrame>
        <p:nvGraphicFramePr>
          <p:cNvPr id="233" name="Table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649314"/>
              </p:ext>
            </p:extLst>
          </p:nvPr>
        </p:nvGraphicFramePr>
        <p:xfrm>
          <a:off x="7363132" y="1076494"/>
          <a:ext cx="4487333" cy="1548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961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1pPr>
                      <a:lvl2pPr marL="45718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2pPr>
                      <a:lvl3pPr marL="914377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3pPr>
                      <a:lvl4pPr marL="1371566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4pPr>
                      <a:lvl5pPr marL="1828754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5pPr>
                      <a:lvl6pPr marL="2285943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6pPr>
                      <a:lvl7pPr marL="2743131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7pPr>
                      <a:lvl8pPr marL="3200320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8pPr>
                      <a:lvl9pPr marL="3657509" algn="l" defTabSz="457189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uFillTx/>
                          <a:latin typeface="Imago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endParaRPr lang="en-US" sz="1500" b="0" kern="120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9pPr>
                    </a:lstStyle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kern="120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NTRK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+</a:t>
                      </a:r>
                      <a:r>
                        <a:rPr lang="en-US" sz="1500" b="1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 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patients (n=54)</a:t>
                      </a: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61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ORR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 (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95% CI)</a:t>
                      </a:r>
                      <a:endParaRPr lang="en-US" sz="1500" b="0" i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uFillTx/>
                          <a:latin typeface="Imago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sz="1500" b="1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57.4% </a:t>
                      </a:r>
                      <a:r>
                        <a:rPr lang="en-US" sz="1500" b="0" kern="120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(43.2–70.8)</a:t>
                      </a: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9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9pPr>
                    </a:lstStyle>
                    <a:p>
                      <a:pPr marL="180975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uFillTx/>
                          <a:latin typeface="+mn-lt"/>
                        </a:rPr>
                        <a:t>SD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9 (16.7)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9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9pPr>
                    </a:lstStyle>
                    <a:p>
                      <a:pPr marL="180975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uFillTx/>
                          <a:latin typeface="+mn-lt"/>
                        </a:rPr>
                        <a:t>PD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4 (7.4)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49">
                <a:tc>
                  <a:txBody>
                    <a:bodyPr/>
                    <a:lstStyle>
                      <a:lvl1pPr marL="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1pPr>
                      <a:lvl2pPr marL="45718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2pPr>
                      <a:lvl3pPr marL="914377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3pPr>
                      <a:lvl4pPr marL="1371566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4pPr>
                      <a:lvl5pPr marL="1828754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5pPr>
                      <a:lvl6pPr marL="2285943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6pPr>
                      <a:lvl7pPr marL="2743131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7pPr>
                      <a:lvl8pPr marL="3200320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8pPr>
                      <a:lvl9pPr marL="3657509" algn="l" defTabSz="457189" rtl="0" eaLnBrk="1" latinLnBrk="0" hangingPunct="1">
                        <a:defRPr sz="1800" kern="1200">
                          <a:solidFill>
                            <a:schemeClr val="dk1"/>
                          </a:solidFill>
                          <a:uFillTx/>
                          <a:latin typeface="Imago"/>
                        </a:defRPr>
                      </a:lvl9pPr>
                    </a:lstStyle>
                    <a:p>
                      <a:pPr marL="180975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sz="1200" dirty="0">
                          <a:effectLst/>
                          <a:uFillTx/>
                          <a:latin typeface="+mn-lt"/>
                        </a:rPr>
                        <a:t>Non</a:t>
                      </a:r>
                      <a:r>
                        <a:rPr lang="en-US" sz="1200" baseline="0" dirty="0">
                          <a:effectLst/>
                          <a:uFillTx/>
                          <a:latin typeface="+mn-lt"/>
                        </a:rPr>
                        <a:t>-CR/PD, m</a:t>
                      </a:r>
                      <a:r>
                        <a:rPr lang="en-US" sz="1200" dirty="0">
                          <a:effectLst/>
                          <a:uFillTx/>
                          <a:latin typeface="+mn-lt"/>
                        </a:rPr>
                        <a:t>issing or unevaluable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tx1"/>
                          </a:solidFill>
                          <a:uFillTx/>
                          <a:latin typeface="Imago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</a:rPr>
                        <a:t>10 (18.5)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3023" marR="71997" marT="35962" marB="3596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5378" name="TextBox 233"/>
          <p:cNvSpPr txBox="1">
            <a:spLocks/>
          </p:cNvSpPr>
          <p:nvPr/>
        </p:nvSpPr>
        <p:spPr bwMode="auto">
          <a:xfrm>
            <a:off x="3409952" y="5777900"/>
            <a:ext cx="6288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2685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257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829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40138" indent="31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Results per Blinded Independent Central Review (BICR)</a:t>
            </a:r>
            <a:endParaRPr kumimoji="0" lang="en-US" altLang="de-DE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FB461C-9100-4735-B547-A281023B9780}"/>
              </a:ext>
            </a:extLst>
          </p:cNvPr>
          <p:cNvSpPr txBox="1"/>
          <p:nvPr/>
        </p:nvSpPr>
        <p:spPr>
          <a:xfrm>
            <a:off x="4401994" y="1640101"/>
            <a:ext cx="260840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7/9 NSCLC responses?</a:t>
            </a:r>
          </a:p>
        </p:txBody>
      </p:sp>
    </p:spTree>
    <p:extLst>
      <p:ext uri="{BB962C8B-B14F-4D97-AF65-F5344CB8AC3E}">
        <p14:creationId xmlns:p14="http://schemas.microsoft.com/office/powerpoint/2010/main" val="2610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22FA579B-0879-4DAC-9516-58B6873A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44450"/>
            <a:ext cx="8229600" cy="1143000"/>
          </a:xfrm>
        </p:spPr>
        <p:txBody>
          <a:bodyPr/>
          <a:lstStyle/>
          <a:p>
            <a:r>
              <a:rPr lang="en-GB" altLang="en-US"/>
              <a:t>Disclosures (DRC)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F441A4-4189-4608-AA57-650A3035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80" y="1166812"/>
            <a:ext cx="10498239" cy="4524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Most recent contact (last 3 years):</a:t>
            </a:r>
          </a:p>
          <a:p>
            <a:pPr>
              <a:spcAft>
                <a:spcPts val="225"/>
              </a:spcAft>
              <a:defRPr/>
            </a:pPr>
            <a:r>
              <a:rPr lang="en-US" sz="1800" dirty="0"/>
              <a:t>Advisory role: Ad hoc advisory boards/consultations</a:t>
            </a:r>
          </a:p>
          <a:p>
            <a:pPr lvl="1">
              <a:spcAft>
                <a:spcPts val="225"/>
              </a:spcAft>
              <a:defRPr/>
            </a:pPr>
            <a:r>
              <a:rPr lang="en-US" sz="1800" dirty="0"/>
              <a:t>2019: Takeda, CBT Pharmaceuticals, Daiichi-Sankyo (ILD adjudication committee), G1 Therapeutics (DSMB), Bio-Thera (DSMB), Blueprint</a:t>
            </a:r>
          </a:p>
          <a:p>
            <a:pPr lvl="1">
              <a:spcAft>
                <a:spcPts val="225"/>
              </a:spcAft>
              <a:defRPr/>
            </a:pPr>
            <a:r>
              <a:rPr lang="en-US" sz="1800" dirty="0"/>
              <a:t>2018: AstraZeneca, Takeda, </a:t>
            </a:r>
            <a:r>
              <a:rPr lang="en-US" sz="1800" dirty="0" err="1"/>
              <a:t>Arrys</a:t>
            </a:r>
            <a:r>
              <a:rPr lang="en-US" sz="1800" dirty="0"/>
              <a:t>/</a:t>
            </a:r>
            <a:r>
              <a:rPr lang="en-US" sz="1800" dirty="0" err="1"/>
              <a:t>Kyn</a:t>
            </a:r>
            <a:r>
              <a:rPr lang="en-US" sz="1800" dirty="0"/>
              <a:t>, Regeneron, </a:t>
            </a:r>
            <a:r>
              <a:rPr lang="en-US" sz="1800" dirty="0" err="1"/>
              <a:t>Hengrui</a:t>
            </a:r>
            <a:r>
              <a:rPr lang="en-US" sz="1800" dirty="0"/>
              <a:t>, G1 Therapeutics (DSMB), </a:t>
            </a:r>
            <a:r>
              <a:rPr lang="en-US" sz="1800" dirty="0" err="1"/>
              <a:t>Daichii</a:t>
            </a:r>
            <a:r>
              <a:rPr lang="en-US" sz="1800" dirty="0"/>
              <a:t> Sankyo (ILD adjudication committee), </a:t>
            </a:r>
            <a:r>
              <a:rPr lang="en-US" sz="1800" dirty="0" err="1"/>
              <a:t>Hansoh</a:t>
            </a:r>
            <a:r>
              <a:rPr lang="en-US" sz="1800" dirty="0"/>
              <a:t> (SRC), Bio-Thera (DSMB), </a:t>
            </a:r>
            <a:r>
              <a:rPr lang="en-US" sz="1800" dirty="0" err="1"/>
              <a:t>Ribon</a:t>
            </a:r>
            <a:r>
              <a:rPr lang="en-US" sz="1800" dirty="0"/>
              <a:t>, BMS, Blueprint, Roche/Genentech, </a:t>
            </a:r>
            <a:r>
              <a:rPr lang="en-US" sz="1800" dirty="0" err="1"/>
              <a:t>Inivata</a:t>
            </a:r>
            <a:endParaRPr lang="en-US" sz="1800" dirty="0"/>
          </a:p>
          <a:p>
            <a:pPr lvl="1">
              <a:spcAft>
                <a:spcPts val="225"/>
              </a:spcAft>
              <a:defRPr/>
            </a:pPr>
            <a:r>
              <a:rPr lang="en-US" sz="1800" dirty="0"/>
              <a:t>2017: </a:t>
            </a:r>
            <a:r>
              <a:rPr lang="en-US" sz="1800" dirty="0" err="1"/>
              <a:t>Genoptix</a:t>
            </a:r>
            <a:r>
              <a:rPr lang="en-US" sz="1800" dirty="0"/>
              <a:t>, G1 Therapeutics (DSMB), </a:t>
            </a:r>
            <a:r>
              <a:rPr lang="en-US" sz="1800" dirty="0" err="1"/>
              <a:t>Mersana</a:t>
            </a:r>
            <a:r>
              <a:rPr lang="en-US" sz="1800" dirty="0"/>
              <a:t> Therapeutics, Roche/Genentech, Takeda, </a:t>
            </a:r>
            <a:r>
              <a:rPr lang="en-US" sz="1800" dirty="0" err="1"/>
              <a:t>Ignyta</a:t>
            </a:r>
            <a:r>
              <a:rPr lang="en-US" sz="1800" dirty="0"/>
              <a:t>, </a:t>
            </a:r>
            <a:r>
              <a:rPr lang="en-US" sz="1800" dirty="0" err="1"/>
              <a:t>Daichii</a:t>
            </a:r>
            <a:r>
              <a:rPr lang="en-US" sz="1800" dirty="0"/>
              <a:t> Sankyo (ILD adjudication committee), </a:t>
            </a:r>
            <a:r>
              <a:rPr lang="en-US" sz="1800" dirty="0" err="1"/>
              <a:t>Hansoh</a:t>
            </a:r>
            <a:r>
              <a:rPr lang="en-US" sz="1800" dirty="0"/>
              <a:t> SRC, Bio-Thera DSMB, </a:t>
            </a:r>
            <a:r>
              <a:rPr lang="en-US" sz="1800" dirty="0" err="1"/>
              <a:t>Lycera</a:t>
            </a:r>
            <a:r>
              <a:rPr lang="en-US" sz="1800" dirty="0"/>
              <a:t>, Revolution Med</a:t>
            </a:r>
          </a:p>
          <a:p>
            <a:pPr>
              <a:spcAft>
                <a:spcPts val="225"/>
              </a:spcAft>
              <a:defRPr/>
            </a:pPr>
            <a:r>
              <a:rPr lang="en-US" sz="1800" dirty="0"/>
              <a:t>Research funding:</a:t>
            </a:r>
          </a:p>
          <a:p>
            <a:pPr lvl="1">
              <a:spcAft>
                <a:spcPts val="225"/>
              </a:spcAft>
              <a:defRPr/>
            </a:pPr>
            <a:r>
              <a:rPr lang="en-US" sz="1800" dirty="0"/>
              <a:t>2017: Takeda Investigator-initiated Trial</a:t>
            </a:r>
          </a:p>
          <a:p>
            <a:pPr>
              <a:spcAft>
                <a:spcPts val="225"/>
              </a:spcAft>
              <a:defRPr/>
            </a:pPr>
            <a:r>
              <a:rPr lang="en-US" sz="1800" dirty="0"/>
              <a:t>Company sponsored trials at institution (PI roles):</a:t>
            </a:r>
          </a:p>
          <a:p>
            <a:pPr lvl="1">
              <a:spcAft>
                <a:spcPts val="225"/>
              </a:spcAft>
              <a:defRPr/>
            </a:pPr>
            <a:r>
              <a:rPr lang="en-US" sz="1800" dirty="0"/>
              <a:t>2018/9: </a:t>
            </a:r>
            <a:r>
              <a:rPr lang="en-US" sz="1800" dirty="0" err="1"/>
              <a:t>Abbvie</a:t>
            </a:r>
            <a:r>
              <a:rPr lang="en-US" sz="1800" dirty="0"/>
              <a:t>, AstraZeneca, BMS, </a:t>
            </a:r>
            <a:r>
              <a:rPr lang="en-US" sz="1800" dirty="0" err="1"/>
              <a:t>Hansoh</a:t>
            </a:r>
            <a:r>
              <a:rPr lang="en-US" sz="1800" dirty="0"/>
              <a:t>, </a:t>
            </a:r>
            <a:r>
              <a:rPr lang="en-US" sz="1800" dirty="0" err="1"/>
              <a:t>Lycera</a:t>
            </a:r>
            <a:r>
              <a:rPr lang="en-US" sz="1800" dirty="0"/>
              <a:t>, Medimmune, Merck, Pfizer, </a:t>
            </a:r>
            <a:r>
              <a:rPr lang="en-US" sz="1800" dirty="0" err="1"/>
              <a:t>Phosplatin</a:t>
            </a:r>
            <a:r>
              <a:rPr lang="en-US" sz="1800" dirty="0"/>
              <a:t>, Roche/Genentech, Seattle Genetics, </a:t>
            </a:r>
            <a:r>
              <a:rPr lang="en-US" sz="1800" dirty="0" err="1"/>
              <a:t>Symphogen</a:t>
            </a:r>
            <a:r>
              <a:rPr lang="en-US" sz="1800" dirty="0"/>
              <a:t>, Takeda</a:t>
            </a:r>
          </a:p>
          <a:p>
            <a:pPr>
              <a:spcAft>
                <a:spcPts val="225"/>
              </a:spcAft>
              <a:defRPr/>
            </a:pPr>
            <a:endParaRPr lang="en-GB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FDCA8-4229-4B68-B0E8-26DE45B1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7664" y="6423547"/>
            <a:ext cx="8763000" cy="274638"/>
          </a:xfrm>
        </p:spPr>
        <p:txBody>
          <a:bodyPr/>
          <a:lstStyle/>
          <a:p>
            <a:pPr algn="l" defTabSz="685800">
              <a:defRPr/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 panose="020B0604020202020204"/>
              </a:rPr>
              <a:t>DSMB, data safety monitoring board; ILD – Interstitial Lung Disease;</a:t>
            </a:r>
          </a:p>
          <a:p>
            <a:pPr algn="l" defTabSz="685800">
              <a:defRPr/>
            </a:pPr>
            <a:r>
              <a:rPr lang="en-US" sz="1600" dirty="0">
                <a:solidFill>
                  <a:prstClr val="white">
                    <a:lumMod val="65000"/>
                  </a:prstClr>
                </a:solidFill>
                <a:latin typeface="Arial" panose="020B0604020202020204"/>
              </a:rPr>
              <a:t>SRC Scientific Review Committee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28800"/>
          </a:xfrm>
        </p:spPr>
        <p:txBody>
          <a:bodyPr/>
          <a:lstStyle/>
          <a:p>
            <a:r>
              <a:rPr lang="en-US" dirty="0"/>
              <a:t>Regulatory and reimbursement issues aside, which first-line therapy would you generally recommend for an asymptomatic patient with metastatic nonsquamous NSCLC with an ALK rearrangement and a PD-L1 TPS of 60%?</a:t>
            </a:r>
          </a:p>
        </p:txBody>
      </p:sp>
      <p:pic>
        <p:nvPicPr>
          <p:cNvPr id="62" name="Picture 39" descr="Square-4.png">
            <a:extLst>
              <a:ext uri="{FF2B5EF4-FFF2-40B4-BE49-F238E27FC236}">
                <a16:creationId xmlns:a16="http://schemas.microsoft.com/office/drawing/2014/main" id="{5B210BA5-FA7D-D743-8E3A-574C35670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060575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1" descr="Square-4.png">
            <a:extLst>
              <a:ext uri="{FF2B5EF4-FFF2-40B4-BE49-F238E27FC236}">
                <a16:creationId xmlns:a16="http://schemas.microsoft.com/office/drawing/2014/main" id="{EC2B6D25-66B6-A64A-82AC-B1605E01A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9">
            <a:extLst>
              <a:ext uri="{FF2B5EF4-FFF2-40B4-BE49-F238E27FC236}">
                <a16:creationId xmlns:a16="http://schemas.microsoft.com/office/drawing/2014/main" id="{5218A4D9-33A2-E94D-895B-3F2E80CC1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338" y="2122488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23</a:t>
            </a:r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773B2C05-4B61-5341-ADC8-0378D7165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373313"/>
            <a:ext cx="2286000" cy="195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Alectinib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59000907-8866-B146-893D-DCF2A1AD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601244"/>
            <a:ext cx="2286000" cy="231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Brigatinib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4685B609-0004-ED48-8BF9-21A4D172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734" y="3584575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70" name="Picture 43" descr="Square-4.png">
            <a:extLst>
              <a:ext uri="{FF2B5EF4-FFF2-40B4-BE49-F238E27FC236}">
                <a16:creationId xmlns:a16="http://schemas.microsoft.com/office/drawing/2014/main" id="{F20FAF2F-1364-2748-A149-0CAD5EA08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4" descr="Square-4.png">
            <a:extLst>
              <a:ext uri="{FF2B5EF4-FFF2-40B4-BE49-F238E27FC236}">
                <a16:creationId xmlns:a16="http://schemas.microsoft.com/office/drawing/2014/main" id="{55EA3924-8B70-564C-813C-145DF6631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060575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45" descr="Square-4.png">
            <a:extLst>
              <a:ext uri="{FF2B5EF4-FFF2-40B4-BE49-F238E27FC236}">
                <a16:creationId xmlns:a16="http://schemas.microsoft.com/office/drawing/2014/main" id="{17923F74-22D4-4940-A91E-0B1BBC2A8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46" descr="Square-4.png">
            <a:extLst>
              <a:ext uri="{FF2B5EF4-FFF2-40B4-BE49-F238E27FC236}">
                <a16:creationId xmlns:a16="http://schemas.microsoft.com/office/drawing/2014/main" id="{807D5D19-B2A9-4149-87A0-99642C60E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7" descr="Square-4.png">
            <a:extLst>
              <a:ext uri="{FF2B5EF4-FFF2-40B4-BE49-F238E27FC236}">
                <a16:creationId xmlns:a16="http://schemas.microsoft.com/office/drawing/2014/main" id="{754C2EBD-FAF7-274E-8FF2-E7FA7099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8" descr="Square-4.png">
            <a:extLst>
              <a:ext uri="{FF2B5EF4-FFF2-40B4-BE49-F238E27FC236}">
                <a16:creationId xmlns:a16="http://schemas.microsoft.com/office/drawing/2014/main" id="{29722118-40AC-654B-9641-7828A655C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9" descr="Square-4.png">
            <a:extLst>
              <a:ext uri="{FF2B5EF4-FFF2-40B4-BE49-F238E27FC236}">
                <a16:creationId xmlns:a16="http://schemas.microsoft.com/office/drawing/2014/main" id="{F07F67E7-6A9C-4248-99D0-8398F8F54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0" descr="Square-4.png">
            <a:extLst>
              <a:ext uri="{FF2B5EF4-FFF2-40B4-BE49-F238E27FC236}">
                <a16:creationId xmlns:a16="http://schemas.microsoft.com/office/drawing/2014/main" id="{26618E73-A60A-F248-94EF-950803E09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52" descr="Square-4.png">
            <a:extLst>
              <a:ext uri="{FF2B5EF4-FFF2-40B4-BE49-F238E27FC236}">
                <a16:creationId xmlns:a16="http://schemas.microsoft.com/office/drawing/2014/main" id="{E28F2928-8F43-5C45-A57A-4E20735EC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4" descr="Square-4.png">
            <a:extLst>
              <a:ext uri="{FF2B5EF4-FFF2-40B4-BE49-F238E27FC236}">
                <a16:creationId xmlns:a16="http://schemas.microsoft.com/office/drawing/2014/main" id="{30C9F277-D21F-D340-812C-5DE3E67A4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" descr="Square-4.png">
            <a:extLst>
              <a:ext uri="{FF2B5EF4-FFF2-40B4-BE49-F238E27FC236}">
                <a16:creationId xmlns:a16="http://schemas.microsoft.com/office/drawing/2014/main" id="{65A95AEA-5187-CE4C-85E5-A66D5ABF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6" descr="Square-4.png">
            <a:extLst>
              <a:ext uri="{FF2B5EF4-FFF2-40B4-BE49-F238E27FC236}">
                <a16:creationId xmlns:a16="http://schemas.microsoft.com/office/drawing/2014/main" id="{8C10D890-D71E-994B-8C69-30E205C5C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38" descr="Square-4.png">
            <a:extLst>
              <a:ext uri="{FF2B5EF4-FFF2-40B4-BE49-F238E27FC236}">
                <a16:creationId xmlns:a16="http://schemas.microsoft.com/office/drawing/2014/main" id="{5D1F2AEC-DD43-F24F-B2C6-1D198BAB9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41" descr="Square-4.png">
            <a:extLst>
              <a:ext uri="{FF2B5EF4-FFF2-40B4-BE49-F238E27FC236}">
                <a16:creationId xmlns:a16="http://schemas.microsoft.com/office/drawing/2014/main" id="{AC094DDD-5CFC-0A4F-8A03-EDB3289F2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4892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42" descr="Square-4.png">
            <a:extLst>
              <a:ext uri="{FF2B5EF4-FFF2-40B4-BE49-F238E27FC236}">
                <a16:creationId xmlns:a16="http://schemas.microsoft.com/office/drawing/2014/main" id="{AE7701B2-7F04-0D4F-A48F-A50BC0480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892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53" descr="Square-4.png">
            <a:extLst>
              <a:ext uri="{FF2B5EF4-FFF2-40B4-BE49-F238E27FC236}">
                <a16:creationId xmlns:a16="http://schemas.microsoft.com/office/drawing/2014/main" id="{54303C85-1E1C-CD4B-82C2-634962398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4892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57" descr="Square-4.png">
            <a:extLst>
              <a:ext uri="{FF2B5EF4-FFF2-40B4-BE49-F238E27FC236}">
                <a16:creationId xmlns:a16="http://schemas.microsoft.com/office/drawing/2014/main" id="{2FC90A5F-A818-5148-88A2-7406F33B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8" descr="Square-4.png">
            <a:extLst>
              <a:ext uri="{FF2B5EF4-FFF2-40B4-BE49-F238E27FC236}">
                <a16:creationId xmlns:a16="http://schemas.microsoft.com/office/drawing/2014/main" id="{3FAA65C1-A1BE-3548-B48E-97DD5EC20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Square-2.png">
            <a:extLst>
              <a:ext uri="{FF2B5EF4-FFF2-40B4-BE49-F238E27FC236}">
                <a16:creationId xmlns:a16="http://schemas.microsoft.com/office/drawing/2014/main" id="{D260D516-CDC5-6447-B036-530B9955C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56" y="3515519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8" descr="Square-4.png">
            <a:extLst>
              <a:ext uri="{FF2B5EF4-FFF2-40B4-BE49-F238E27FC236}">
                <a16:creationId xmlns:a16="http://schemas.microsoft.com/office/drawing/2014/main" id="{49992EAB-2FAE-164E-B1B9-CB8CCD1C3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8" descr="Square-4.png">
            <a:extLst>
              <a:ext uri="{FF2B5EF4-FFF2-40B4-BE49-F238E27FC236}">
                <a16:creationId xmlns:a16="http://schemas.microsoft.com/office/drawing/2014/main" id="{5315F4FF-19D7-4748-A5BC-FF7293BA1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9" descr="Square-4.png">
            <a:extLst>
              <a:ext uri="{FF2B5EF4-FFF2-40B4-BE49-F238E27FC236}">
                <a16:creationId xmlns:a16="http://schemas.microsoft.com/office/drawing/2014/main" id="{33C7B08B-DAD6-3D46-98FC-F5F586934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143873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4" descr="Square-3.png">
            <a:extLst>
              <a:ext uri="{FF2B5EF4-FFF2-40B4-BE49-F238E27FC236}">
                <a16:creationId xmlns:a16="http://schemas.microsoft.com/office/drawing/2014/main" id="{D913D46A-3483-0547-BF46-E1896A50A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41" y="3526406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4" descr="Square-3.png">
            <a:extLst>
              <a:ext uri="{FF2B5EF4-FFF2-40B4-BE49-F238E27FC236}">
                <a16:creationId xmlns:a16="http://schemas.microsoft.com/office/drawing/2014/main" id="{984148F1-8E61-4242-B5E9-72F0D159C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27" y="3526406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28800"/>
          </a:xfrm>
        </p:spPr>
        <p:txBody>
          <a:bodyPr/>
          <a:lstStyle/>
          <a:p>
            <a:r>
              <a:rPr lang="en-US" dirty="0"/>
              <a:t>In general, what would be your preferred choice of second-line therapy for a patient with metastatic nonsquamous NSCLC with an ALK rearrangement and a TPS of 60% who experiences disease progression on </a:t>
            </a:r>
            <a:r>
              <a:rPr lang="en-US" dirty="0" err="1"/>
              <a:t>alectinib</a:t>
            </a:r>
            <a:r>
              <a:rPr lang="en-US" dirty="0"/>
              <a:t>?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586CA58E-3679-8045-A627-07F872D9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00" y="2202656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13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9E7C69EB-5F3B-344F-8DC1-47CAE397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" y="2286155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Lorlatinib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id="{B24076EB-E44D-3D43-972A-A8D8CA116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0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>
            <a:extLst>
              <a:ext uri="{FF2B5EF4-FFF2-40B4-BE49-F238E27FC236}">
                <a16:creationId xmlns:a16="http://schemas.microsoft.com/office/drawing/2014/main" id="{285A1AB4-65B5-4B4B-A818-3FAF7868F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51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>
            <a:extLst>
              <a:ext uri="{FF2B5EF4-FFF2-40B4-BE49-F238E27FC236}">
                <a16:creationId xmlns:a16="http://schemas.microsoft.com/office/drawing/2014/main" id="{C946CF9F-0853-CE47-9294-16793CE84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22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>
            <a:extLst>
              <a:ext uri="{FF2B5EF4-FFF2-40B4-BE49-F238E27FC236}">
                <a16:creationId xmlns:a16="http://schemas.microsoft.com/office/drawing/2014/main" id="{BC03A442-4084-004D-B1F4-1329350B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93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quare-1.png">
            <a:extLst>
              <a:ext uri="{FF2B5EF4-FFF2-40B4-BE49-F238E27FC236}">
                <a16:creationId xmlns:a16="http://schemas.microsoft.com/office/drawing/2014/main" id="{F1183131-BA90-A44F-8F4F-17B52A63A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4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1.png">
            <a:extLst>
              <a:ext uri="{FF2B5EF4-FFF2-40B4-BE49-F238E27FC236}">
                <a16:creationId xmlns:a16="http://schemas.microsoft.com/office/drawing/2014/main" id="{4A5AB732-285D-794F-8BDD-AD45342F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35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1.png">
            <a:extLst>
              <a:ext uri="{FF2B5EF4-FFF2-40B4-BE49-F238E27FC236}">
                <a16:creationId xmlns:a16="http://schemas.microsoft.com/office/drawing/2014/main" id="{30CC81D4-6ADC-D64A-B2ED-6AF1F3B0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06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Square-1.png">
            <a:extLst>
              <a:ext uri="{FF2B5EF4-FFF2-40B4-BE49-F238E27FC236}">
                <a16:creationId xmlns:a16="http://schemas.microsoft.com/office/drawing/2014/main" id="{69BB2800-7735-2048-B1AB-AE07CF26C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77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Square-2.png">
            <a:extLst>
              <a:ext uri="{FF2B5EF4-FFF2-40B4-BE49-F238E27FC236}">
                <a16:creationId xmlns:a16="http://schemas.microsoft.com/office/drawing/2014/main" id="{F4C39112-B559-8E40-80DA-478C69831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0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6" descr="Square-5.png">
            <a:extLst>
              <a:ext uri="{FF2B5EF4-FFF2-40B4-BE49-F238E27FC236}">
                <a16:creationId xmlns:a16="http://schemas.microsoft.com/office/drawing/2014/main" id="{9F56DBAE-9445-AA4B-8844-AFB2783D0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0" y="5029200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Square-2.png">
            <a:extLst>
              <a:ext uri="{FF2B5EF4-FFF2-40B4-BE49-F238E27FC236}">
                <a16:creationId xmlns:a16="http://schemas.microsoft.com/office/drawing/2014/main" id="{BC46ADC2-F229-ED4E-A9E5-D8AD4BBEB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51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quare-2.png">
            <a:extLst>
              <a:ext uri="{FF2B5EF4-FFF2-40B4-BE49-F238E27FC236}">
                <a16:creationId xmlns:a16="http://schemas.microsoft.com/office/drawing/2014/main" id="{5B5CDBE0-D2AD-C24F-86D3-625D8B6C8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22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9">
            <a:extLst>
              <a:ext uri="{FF2B5EF4-FFF2-40B4-BE49-F238E27FC236}">
                <a16:creationId xmlns:a16="http://schemas.microsoft.com/office/drawing/2014/main" id="{94924982-DE24-F041-AA70-73E11C736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230" y="2895600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8AC54798-DFC5-F44D-8D3D-E2BEC53C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" y="2947969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Brigatinib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A0201406-7F41-9940-AFF1-9F8B9A08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093" y="359137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18D1AC65-B87D-9C44-941B-A2ED36E1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" y="3665166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Order NGS and decide </a:t>
            </a:r>
          </a:p>
        </p:txBody>
      </p:sp>
      <p:sp>
        <p:nvSpPr>
          <p:cNvPr id="50" name="Text Box 9">
            <a:extLst>
              <a:ext uri="{FF2B5EF4-FFF2-40B4-BE49-F238E27FC236}">
                <a16:creationId xmlns:a16="http://schemas.microsoft.com/office/drawing/2014/main" id="{CAAB4FC2-559F-9E4F-B49C-69FCF92A0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7" y="5107207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6F365553-CC05-4042-A402-A28C9D180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" y="4390788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Chemotherapy +/- bevacizumab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2" name="Picture 51" descr="Square-4.png">
            <a:extLst>
              <a:ext uri="{FF2B5EF4-FFF2-40B4-BE49-F238E27FC236}">
                <a16:creationId xmlns:a16="http://schemas.microsoft.com/office/drawing/2014/main" id="{14366049-98D5-1841-98C6-0212067FA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680" y="42605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4">
            <a:extLst>
              <a:ext uri="{FF2B5EF4-FFF2-40B4-BE49-F238E27FC236}">
                <a16:creationId xmlns:a16="http://schemas.microsoft.com/office/drawing/2014/main" id="{921800DD-E0B5-7C4C-991E-0845ABFDB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4" y="5188221"/>
            <a:ext cx="4020450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Atezolizumab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/carboplatin/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paclitaxel + bevacizumab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6C9684FA-9DF6-5B41-BC44-17984C47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7" y="4329630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55" name="Picture 54" descr="Square-1.png">
            <a:extLst>
              <a:ext uri="{FF2B5EF4-FFF2-40B4-BE49-F238E27FC236}">
                <a16:creationId xmlns:a16="http://schemas.microsoft.com/office/drawing/2014/main" id="{4CDAF66E-B426-4946-9619-83C5E6522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448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Square-1.png">
            <a:extLst>
              <a:ext uri="{FF2B5EF4-FFF2-40B4-BE49-F238E27FC236}">
                <a16:creationId xmlns:a16="http://schemas.microsoft.com/office/drawing/2014/main" id="{F92DFFAC-8ABF-A34C-8C6F-3EB711132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19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Square-1.png">
            <a:extLst>
              <a:ext uri="{FF2B5EF4-FFF2-40B4-BE49-F238E27FC236}">
                <a16:creationId xmlns:a16="http://schemas.microsoft.com/office/drawing/2014/main" id="{485F6ACD-A21C-644D-AAE9-858508E6E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7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Square-1.png">
            <a:extLst>
              <a:ext uri="{FF2B5EF4-FFF2-40B4-BE49-F238E27FC236}">
                <a16:creationId xmlns:a16="http://schemas.microsoft.com/office/drawing/2014/main" id="{E6700AA2-3FB6-7C42-9BDF-D6E12C228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18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 descr="Square-2.png">
            <a:extLst>
              <a:ext uri="{FF2B5EF4-FFF2-40B4-BE49-F238E27FC236}">
                <a16:creationId xmlns:a16="http://schemas.microsoft.com/office/drawing/2014/main" id="{11948F62-CD74-8A43-B5C6-F939706EE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93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Square-2.png">
            <a:extLst>
              <a:ext uri="{FF2B5EF4-FFF2-40B4-BE49-F238E27FC236}">
                <a16:creationId xmlns:a16="http://schemas.microsoft.com/office/drawing/2014/main" id="{1800F42E-7930-3248-8213-B80B51FFD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564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Square-3.png">
            <a:extLst>
              <a:ext uri="{FF2B5EF4-FFF2-40B4-BE49-F238E27FC236}">
                <a16:creationId xmlns:a16="http://schemas.microsoft.com/office/drawing/2014/main" id="{F3885FC2-5D13-924C-BAE1-32244F58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37" y="3526406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 descr="Square-2.png">
            <a:extLst>
              <a:ext uri="{FF2B5EF4-FFF2-40B4-BE49-F238E27FC236}">
                <a16:creationId xmlns:a16="http://schemas.microsoft.com/office/drawing/2014/main" id="{7B21CF4C-6103-424A-8843-8B85ED9C7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707" y="28353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Square-1.png">
            <a:extLst>
              <a:ext uri="{FF2B5EF4-FFF2-40B4-BE49-F238E27FC236}">
                <a16:creationId xmlns:a16="http://schemas.microsoft.com/office/drawing/2014/main" id="{AC56091F-787C-CF4A-A399-3FEBB1A5F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7" y="21336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1339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828800"/>
          </a:xfrm>
        </p:spPr>
        <p:txBody>
          <a:bodyPr/>
          <a:lstStyle/>
          <a:p>
            <a:r>
              <a:rPr lang="en-US" dirty="0"/>
              <a:t>Regulatory and reimbursement issues aside, which first-line therapy would you generally recommend for an asymptomatic patient with metastatic nonsquamous NSCLC with a ROS1 rearrangement and a PD-L1 TPS of 60%?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443C32FF-7285-4743-A9FD-5FC04993B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337" y="2450124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22</a:t>
            </a: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F3C608C9-A1B5-F845-935A-6BCAFF4C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02" y="2708961"/>
            <a:ext cx="2268815" cy="1308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Crizotinib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7" name="Picture 36" descr="Square-1.png">
            <a:extLst>
              <a:ext uri="{FF2B5EF4-FFF2-40B4-BE49-F238E27FC236}">
                <a16:creationId xmlns:a16="http://schemas.microsoft.com/office/drawing/2014/main" id="{30C7237A-2416-AD49-8ABB-CEEF32B1E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44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quare-1.png">
            <a:extLst>
              <a:ext uri="{FF2B5EF4-FFF2-40B4-BE49-F238E27FC236}">
                <a16:creationId xmlns:a16="http://schemas.microsoft.com/office/drawing/2014/main" id="{320FBF27-8F82-E441-841E-51B14E56B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82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Square-2.png">
            <a:extLst>
              <a:ext uri="{FF2B5EF4-FFF2-40B4-BE49-F238E27FC236}">
                <a16:creationId xmlns:a16="http://schemas.microsoft.com/office/drawing/2014/main" id="{155429BB-A239-0543-9D67-186AF32D6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44" y="3682813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 descr="Square-3.png">
            <a:extLst>
              <a:ext uri="{FF2B5EF4-FFF2-40B4-BE49-F238E27FC236}">
                <a16:creationId xmlns:a16="http://schemas.microsoft.com/office/drawing/2014/main" id="{02F64058-741F-5B41-8077-26C5FA316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44" y="4621194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9">
            <a:extLst>
              <a:ext uri="{FF2B5EF4-FFF2-40B4-BE49-F238E27FC236}">
                <a16:creationId xmlns:a16="http://schemas.microsoft.com/office/drawing/2014/main" id="{CB63BF50-2637-6C4B-A899-9DAC4DEB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3743719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7567E4A3-D51F-BD44-9000-0BFF5A6D1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" y="3785002"/>
            <a:ext cx="2198855" cy="1456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Lorlatinib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91C1E0C0-3610-F24D-8CE8-5A280A464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" y="4749758"/>
            <a:ext cx="2198855" cy="14562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Chemotherapy +/- bevacizumab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 descr="Square-1.png">
            <a:extLst>
              <a:ext uri="{FF2B5EF4-FFF2-40B4-BE49-F238E27FC236}">
                <a16:creationId xmlns:a16="http://schemas.microsoft.com/office/drawing/2014/main" id="{5F3487B9-414A-CD42-A514-08B548EB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20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1.png">
            <a:extLst>
              <a:ext uri="{FF2B5EF4-FFF2-40B4-BE49-F238E27FC236}">
                <a16:creationId xmlns:a16="http://schemas.microsoft.com/office/drawing/2014/main" id="{6562002C-0E9C-B24E-9CC3-CD7EEF421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8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9">
            <a:extLst>
              <a:ext uri="{FF2B5EF4-FFF2-40B4-BE49-F238E27FC236}">
                <a16:creationId xmlns:a16="http://schemas.microsoft.com/office/drawing/2014/main" id="{9C2E8B2D-31C9-DE41-AF88-1C81563B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670014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55" name="Picture 54" descr="Square-1.png">
            <a:extLst>
              <a:ext uri="{FF2B5EF4-FFF2-40B4-BE49-F238E27FC236}">
                <a16:creationId xmlns:a16="http://schemas.microsoft.com/office/drawing/2014/main" id="{BE30FAC2-B9D4-6945-9CCB-CE3084BA3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96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Square-1.png">
            <a:extLst>
              <a:ext uri="{FF2B5EF4-FFF2-40B4-BE49-F238E27FC236}">
                <a16:creationId xmlns:a16="http://schemas.microsoft.com/office/drawing/2014/main" id="{793EA22C-6DAD-A548-A2E1-3B72C18EE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34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Square-1.png">
            <a:extLst>
              <a:ext uri="{FF2B5EF4-FFF2-40B4-BE49-F238E27FC236}">
                <a16:creationId xmlns:a16="http://schemas.microsoft.com/office/drawing/2014/main" id="{9D440079-6ABF-1B4D-A858-14316EC0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2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Square-1.png">
            <a:extLst>
              <a:ext uri="{FF2B5EF4-FFF2-40B4-BE49-F238E27FC236}">
                <a16:creationId xmlns:a16="http://schemas.microsoft.com/office/drawing/2014/main" id="{E4794D9B-5BE0-6C4C-A14B-C33A17206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10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Square-1.png">
            <a:extLst>
              <a:ext uri="{FF2B5EF4-FFF2-40B4-BE49-F238E27FC236}">
                <a16:creationId xmlns:a16="http://schemas.microsoft.com/office/drawing/2014/main" id="{BB893AA8-8D8A-C647-8C06-263B4E6F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48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Square-1.png">
            <a:extLst>
              <a:ext uri="{FF2B5EF4-FFF2-40B4-BE49-F238E27FC236}">
                <a16:creationId xmlns:a16="http://schemas.microsoft.com/office/drawing/2014/main" id="{E4BD82CF-0FCC-0949-AF1A-EC7BE47B6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 descr="Square-1.png">
            <a:extLst>
              <a:ext uri="{FF2B5EF4-FFF2-40B4-BE49-F238E27FC236}">
                <a16:creationId xmlns:a16="http://schemas.microsoft.com/office/drawing/2014/main" id="{D7704DB2-6123-8340-A957-1C0BC5B79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124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Square-1.png">
            <a:extLst>
              <a:ext uri="{FF2B5EF4-FFF2-40B4-BE49-F238E27FC236}">
                <a16:creationId xmlns:a16="http://schemas.microsoft.com/office/drawing/2014/main" id="{8BE592F3-A381-D345-84DF-A84023F1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62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Square-1.png">
            <a:extLst>
              <a:ext uri="{FF2B5EF4-FFF2-40B4-BE49-F238E27FC236}">
                <a16:creationId xmlns:a16="http://schemas.microsoft.com/office/drawing/2014/main" id="{B2E5D7AC-7829-4143-8C7C-2CD44F563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00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87" descr="Square-1.png">
            <a:extLst>
              <a:ext uri="{FF2B5EF4-FFF2-40B4-BE49-F238E27FC236}">
                <a16:creationId xmlns:a16="http://schemas.microsoft.com/office/drawing/2014/main" id="{9982FAC5-B1DF-204C-8336-0EA1321F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638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88" descr="Square-1.png">
            <a:extLst>
              <a:ext uri="{FF2B5EF4-FFF2-40B4-BE49-F238E27FC236}">
                <a16:creationId xmlns:a16="http://schemas.microsoft.com/office/drawing/2014/main" id="{A4FB85CD-2A28-9A49-A801-418BA47A2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38106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90" descr="Square-1.png">
            <a:extLst>
              <a:ext uri="{FF2B5EF4-FFF2-40B4-BE49-F238E27FC236}">
                <a16:creationId xmlns:a16="http://schemas.microsoft.com/office/drawing/2014/main" id="{D70E43C2-7A8F-4949-9315-95DA2006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44" y="28021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1" descr="Square-1.png">
            <a:extLst>
              <a:ext uri="{FF2B5EF4-FFF2-40B4-BE49-F238E27FC236}">
                <a16:creationId xmlns:a16="http://schemas.microsoft.com/office/drawing/2014/main" id="{C0E92666-825B-344D-B144-42DC65589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582" y="28021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2" descr="Square-1.png">
            <a:extLst>
              <a:ext uri="{FF2B5EF4-FFF2-40B4-BE49-F238E27FC236}">
                <a16:creationId xmlns:a16="http://schemas.microsoft.com/office/drawing/2014/main" id="{688FC487-C62E-E94F-92BA-C72CBD3C9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420" y="28021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 descr="Square-1.png">
            <a:extLst>
              <a:ext uri="{FF2B5EF4-FFF2-40B4-BE49-F238E27FC236}">
                <a16:creationId xmlns:a16="http://schemas.microsoft.com/office/drawing/2014/main" id="{F376337F-7CF0-704F-B551-7E2CD82F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8" y="28021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quare-1.png">
            <a:extLst>
              <a:ext uri="{FF2B5EF4-FFF2-40B4-BE49-F238E27FC236}">
                <a16:creationId xmlns:a16="http://schemas.microsoft.com/office/drawing/2014/main" id="{54D9DE11-93F4-6442-9F5C-A5A8BBEEC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95" y="28021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id="{7D8A3392-23B7-6B4E-B1D2-83722CC85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34" y="28021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Square-1.png">
            <a:extLst>
              <a:ext uri="{FF2B5EF4-FFF2-40B4-BE49-F238E27FC236}">
                <a16:creationId xmlns:a16="http://schemas.microsoft.com/office/drawing/2014/main" id="{8C563298-CF7D-D341-BCC6-573BAA0D8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2" y="2802174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568036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4" descr="Square-3.png">
            <a:extLst>
              <a:ext uri="{FF2B5EF4-FFF2-40B4-BE49-F238E27FC236}">
                <a16:creationId xmlns:a16="http://schemas.microsoft.com/office/drawing/2014/main" id="{D913D46A-3483-0547-BF46-E1896A50A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02" y="3775965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2112898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dirty="0"/>
              <a:t>A 65-year-old patient with metastatic adenocarcinoma of the lung with a ROS1 rearrangement and a PD-L1 TPS of 60% experiences a 1-year response to crizotinib but then develops progressive disease. Regulatory and reimbursement issues aside, what in general would be your most likely next systemic treatment?</a:t>
            </a: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586CA58E-3679-8045-A627-07F872D9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991" y="2278701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9E7C69EB-5F3B-344F-8DC1-47CAE397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78" y="2362200"/>
            <a:ext cx="3553725" cy="1373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Lorlatinib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" name="Picture 33" descr="Square-1.png">
            <a:extLst>
              <a:ext uri="{FF2B5EF4-FFF2-40B4-BE49-F238E27FC236}">
                <a16:creationId xmlns:a16="http://schemas.microsoft.com/office/drawing/2014/main" id="{B24076EB-E44D-3D43-972A-A8D8CA116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02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>
            <a:extLst>
              <a:ext uri="{FF2B5EF4-FFF2-40B4-BE49-F238E27FC236}">
                <a16:creationId xmlns:a16="http://schemas.microsoft.com/office/drawing/2014/main" id="{285A1AB4-65B5-4B4B-A818-3FAF7868F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88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>
            <a:extLst>
              <a:ext uri="{FF2B5EF4-FFF2-40B4-BE49-F238E27FC236}">
                <a16:creationId xmlns:a16="http://schemas.microsoft.com/office/drawing/2014/main" id="{C946CF9F-0853-CE47-9294-16793CE84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59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>
            <a:extLst>
              <a:ext uri="{FF2B5EF4-FFF2-40B4-BE49-F238E27FC236}">
                <a16:creationId xmlns:a16="http://schemas.microsoft.com/office/drawing/2014/main" id="{BC03A442-4084-004D-B1F4-1329350B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30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quare-1.png">
            <a:extLst>
              <a:ext uri="{FF2B5EF4-FFF2-40B4-BE49-F238E27FC236}">
                <a16:creationId xmlns:a16="http://schemas.microsoft.com/office/drawing/2014/main" id="{F1183131-BA90-A44F-8F4F-17B52A63A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01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1.png">
            <a:extLst>
              <a:ext uri="{FF2B5EF4-FFF2-40B4-BE49-F238E27FC236}">
                <a16:creationId xmlns:a16="http://schemas.microsoft.com/office/drawing/2014/main" id="{4A5AB732-285D-794F-8BDD-AD45342F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72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1.png">
            <a:extLst>
              <a:ext uri="{FF2B5EF4-FFF2-40B4-BE49-F238E27FC236}">
                <a16:creationId xmlns:a16="http://schemas.microsoft.com/office/drawing/2014/main" id="{30CC81D4-6ADC-D64A-B2ED-6AF1F3B01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43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Square-1.png">
            <a:extLst>
              <a:ext uri="{FF2B5EF4-FFF2-40B4-BE49-F238E27FC236}">
                <a16:creationId xmlns:a16="http://schemas.microsoft.com/office/drawing/2014/main" id="{69BB2800-7735-2048-B1AB-AE07CF26C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14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Square-2.png">
            <a:extLst>
              <a:ext uri="{FF2B5EF4-FFF2-40B4-BE49-F238E27FC236}">
                <a16:creationId xmlns:a16="http://schemas.microsoft.com/office/drawing/2014/main" id="{F4C39112-B559-8E40-80DA-478C69831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02" y="299280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Square-2.png">
            <a:extLst>
              <a:ext uri="{FF2B5EF4-FFF2-40B4-BE49-F238E27FC236}">
                <a16:creationId xmlns:a16="http://schemas.microsoft.com/office/drawing/2014/main" id="{BC46ADC2-F229-ED4E-A9E5-D8AD4BBEB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36" y="299280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quare-2.png">
            <a:extLst>
              <a:ext uri="{FF2B5EF4-FFF2-40B4-BE49-F238E27FC236}">
                <a16:creationId xmlns:a16="http://schemas.microsoft.com/office/drawing/2014/main" id="{5B5CDBE0-D2AD-C24F-86D3-625D8B6C8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70" y="299280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9">
            <a:extLst>
              <a:ext uri="{FF2B5EF4-FFF2-40B4-BE49-F238E27FC236}">
                <a16:creationId xmlns:a16="http://schemas.microsoft.com/office/drawing/2014/main" id="{94924982-DE24-F041-AA70-73E11C736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497" y="3050905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8AC54798-DFC5-F44D-8D3D-E2BEC53C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78" y="3105400"/>
            <a:ext cx="3553725" cy="1373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Chemotherapy +/- bevacizumab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A0201406-7F41-9940-AFF1-9F8B9A08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5497" y="3828489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18D1AC65-B87D-9C44-941B-A2ED36E18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78" y="3914725"/>
            <a:ext cx="3553725" cy="1373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Pembrolizumab/carboplatin/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pemetrexed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6F365553-CC05-4042-A402-A28C9D180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78" y="4745102"/>
            <a:ext cx="3553725" cy="1373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Atezolizumab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/carboplatin/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paclitaxel +/- bevacizumab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2" name="Picture 51" descr="Square-4.png">
            <a:extLst>
              <a:ext uri="{FF2B5EF4-FFF2-40B4-BE49-F238E27FC236}">
                <a16:creationId xmlns:a16="http://schemas.microsoft.com/office/drawing/2014/main" id="{14366049-98D5-1841-98C6-0212067FA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02" y="461488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9">
            <a:extLst>
              <a:ext uri="{FF2B5EF4-FFF2-40B4-BE49-F238E27FC236}">
                <a16:creationId xmlns:a16="http://schemas.microsoft.com/office/drawing/2014/main" id="{6C9684FA-9DF6-5B41-BC44-17984C471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4" y="4683944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61" name="Picture 3" descr="Square-2.png">
            <a:extLst>
              <a:ext uri="{FF2B5EF4-FFF2-40B4-BE49-F238E27FC236}">
                <a16:creationId xmlns:a16="http://schemas.microsoft.com/office/drawing/2014/main" id="{11948F62-CD74-8A43-B5C6-F939706EE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04" y="299280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 descr="Square-2.png">
            <a:extLst>
              <a:ext uri="{FF2B5EF4-FFF2-40B4-BE49-F238E27FC236}">
                <a16:creationId xmlns:a16="http://schemas.microsoft.com/office/drawing/2014/main" id="{1800F42E-7930-3248-8213-B80B51FFD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38" y="299280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3" descr="Square-2.png">
            <a:extLst>
              <a:ext uri="{FF2B5EF4-FFF2-40B4-BE49-F238E27FC236}">
                <a16:creationId xmlns:a16="http://schemas.microsoft.com/office/drawing/2014/main" id="{33058CD3-E673-FB48-BAF7-8D48FA73B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72" y="299280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 descr="Square-3.png">
            <a:extLst>
              <a:ext uri="{FF2B5EF4-FFF2-40B4-BE49-F238E27FC236}">
                <a16:creationId xmlns:a16="http://schemas.microsoft.com/office/drawing/2014/main" id="{4A13D4CC-512B-1141-9230-B3256349E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136" y="3775965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 descr="Square-3.png">
            <a:extLst>
              <a:ext uri="{FF2B5EF4-FFF2-40B4-BE49-F238E27FC236}">
                <a16:creationId xmlns:a16="http://schemas.microsoft.com/office/drawing/2014/main" id="{B1E9ECF4-30BD-3B4C-8674-03E6C6F46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70" y="3775965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 descr="Square-5.png">
            <a:extLst>
              <a:ext uri="{FF2B5EF4-FFF2-40B4-BE49-F238E27FC236}">
                <a16:creationId xmlns:a16="http://schemas.microsoft.com/office/drawing/2014/main" id="{C9B06D56-D45B-C44E-81DA-EB0D3B7AD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02" y="5387543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 Box 9">
            <a:extLst>
              <a:ext uri="{FF2B5EF4-FFF2-40B4-BE49-F238E27FC236}">
                <a16:creationId xmlns:a16="http://schemas.microsoft.com/office/drawing/2014/main" id="{106B7F47-1988-F24A-9CEA-71A00A125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190" y="5465550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7177C3F7-4628-AF42-ADEB-54D0A23C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516643"/>
            <a:ext cx="3621578" cy="1373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Ceritinib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0" name="Picture 4" descr="Square-3.png">
            <a:extLst>
              <a:ext uri="{FF2B5EF4-FFF2-40B4-BE49-F238E27FC236}">
                <a16:creationId xmlns:a16="http://schemas.microsoft.com/office/drawing/2014/main" id="{1EF7C784-DC41-CE49-A9CB-2EEBDF8D6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04" y="3775965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 descr="Square-3.png">
            <a:extLst>
              <a:ext uri="{FF2B5EF4-FFF2-40B4-BE49-F238E27FC236}">
                <a16:creationId xmlns:a16="http://schemas.microsoft.com/office/drawing/2014/main" id="{D9E25826-6F8E-EE4E-9C86-C6D74BFBB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38" y="3775965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Square-1.png">
            <a:extLst>
              <a:ext uri="{FF2B5EF4-FFF2-40B4-BE49-F238E27FC236}">
                <a16:creationId xmlns:a16="http://schemas.microsoft.com/office/drawing/2014/main" id="{5AE46B8E-8E9C-564D-85D1-5C1D6FBBE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31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9">
            <a:extLst>
              <a:ext uri="{FF2B5EF4-FFF2-40B4-BE49-F238E27FC236}">
                <a16:creationId xmlns:a16="http://schemas.microsoft.com/office/drawing/2014/main" id="{88103659-0BE1-F54B-A271-E63A0364F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1190" y="6222952"/>
            <a:ext cx="411163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8" name="Text Box 4">
            <a:extLst>
              <a:ext uri="{FF2B5EF4-FFF2-40B4-BE49-F238E27FC236}">
                <a16:creationId xmlns:a16="http://schemas.microsoft.com/office/drawing/2014/main" id="{8EE0FD6B-7547-E846-95E1-4336AFDD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6274045"/>
            <a:ext cx="3621578" cy="1373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Brigatinib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00709B5-ED77-1D4E-9D4B-5919D7907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094" y="6144596"/>
            <a:ext cx="397568" cy="395560"/>
          </a:xfrm>
          <a:prstGeom prst="rect">
            <a:avLst/>
          </a:prstGeom>
        </p:spPr>
      </p:pic>
      <p:pic>
        <p:nvPicPr>
          <p:cNvPr id="64" name="Picture 4" descr="Square-3.png">
            <a:extLst>
              <a:ext uri="{FF2B5EF4-FFF2-40B4-BE49-F238E27FC236}">
                <a16:creationId xmlns:a16="http://schemas.microsoft.com/office/drawing/2014/main" id="{C27FEB75-725E-E540-A750-C1AEFC5F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72" y="3775965"/>
            <a:ext cx="395560" cy="3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Square-1.png">
            <a:extLst>
              <a:ext uri="{FF2B5EF4-FFF2-40B4-BE49-F238E27FC236}">
                <a16:creationId xmlns:a16="http://schemas.microsoft.com/office/drawing/2014/main" id="{6F0419F1-F2BC-D842-B804-62945A53A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61" y="2209645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80756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9200"/>
          </a:xfrm>
        </p:spPr>
        <p:txBody>
          <a:bodyPr/>
          <a:lstStyle/>
          <a:p>
            <a:r>
              <a:rPr lang="en-US" dirty="0"/>
              <a:t>Do you typically administer targeted therapy for your patients with metastatic NSCLC and a RET rearrangement?</a:t>
            </a:r>
          </a:p>
        </p:txBody>
      </p:sp>
      <p:pic>
        <p:nvPicPr>
          <p:cNvPr id="34" name="Picture 39" descr="Square-4.png">
            <a:extLst>
              <a:ext uri="{FF2B5EF4-FFF2-40B4-BE49-F238E27FC236}">
                <a16:creationId xmlns:a16="http://schemas.microsoft.com/office/drawing/2014/main" id="{4CDCFA8E-F14D-A94B-AA35-C7BF6CAE8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060575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1" descr="Square-4.png">
            <a:extLst>
              <a:ext uri="{FF2B5EF4-FFF2-40B4-BE49-F238E27FC236}">
                <a16:creationId xmlns:a16="http://schemas.microsoft.com/office/drawing/2014/main" id="{59437506-38A7-AF41-93C6-8CE967DAC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9">
            <a:extLst>
              <a:ext uri="{FF2B5EF4-FFF2-40B4-BE49-F238E27FC236}">
                <a16:creationId xmlns:a16="http://schemas.microsoft.com/office/drawing/2014/main" id="{7AC885BB-3CAD-B545-A751-83172F1F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338" y="2122488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22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C541F5AD-8CB6-024A-B4A2-1BE8192D2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373313"/>
            <a:ext cx="2286000" cy="195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Yes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F80FCDB0-CC54-C746-A709-0A9683894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554413"/>
            <a:ext cx="2286000" cy="231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457071E4-04DE-5A40-8C26-A4EFF051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3498056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pic>
        <p:nvPicPr>
          <p:cNvPr id="49" name="Picture 43" descr="Square-4.png">
            <a:extLst>
              <a:ext uri="{FF2B5EF4-FFF2-40B4-BE49-F238E27FC236}">
                <a16:creationId xmlns:a16="http://schemas.microsoft.com/office/drawing/2014/main" id="{AA4640D9-C3C2-4749-980E-0D0F002E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4" descr="Square-4.png">
            <a:extLst>
              <a:ext uri="{FF2B5EF4-FFF2-40B4-BE49-F238E27FC236}">
                <a16:creationId xmlns:a16="http://schemas.microsoft.com/office/drawing/2014/main" id="{2925AB3A-8B73-4F4F-BDF3-571F672C4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060575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5" descr="Square-4.png">
            <a:extLst>
              <a:ext uri="{FF2B5EF4-FFF2-40B4-BE49-F238E27FC236}">
                <a16:creationId xmlns:a16="http://schemas.microsoft.com/office/drawing/2014/main" id="{74603988-4D30-BF4D-9C9B-E2789A5E6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6" descr="Square-4.png">
            <a:extLst>
              <a:ext uri="{FF2B5EF4-FFF2-40B4-BE49-F238E27FC236}">
                <a16:creationId xmlns:a16="http://schemas.microsoft.com/office/drawing/2014/main" id="{35AD829D-FF28-A343-A9BA-AA928FC5F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7" descr="Square-4.png">
            <a:extLst>
              <a:ext uri="{FF2B5EF4-FFF2-40B4-BE49-F238E27FC236}">
                <a16:creationId xmlns:a16="http://schemas.microsoft.com/office/drawing/2014/main" id="{2E012B87-1897-3248-AE6F-9BC1FAD7A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8" descr="Square-4.png">
            <a:extLst>
              <a:ext uri="{FF2B5EF4-FFF2-40B4-BE49-F238E27FC236}">
                <a16:creationId xmlns:a16="http://schemas.microsoft.com/office/drawing/2014/main" id="{107EE382-88B5-1A4F-B5C3-78DAC2C56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9" descr="Square-4.png">
            <a:extLst>
              <a:ext uri="{FF2B5EF4-FFF2-40B4-BE49-F238E27FC236}">
                <a16:creationId xmlns:a16="http://schemas.microsoft.com/office/drawing/2014/main" id="{53ABCF23-7640-F448-8F50-430D7A5B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0" descr="Square-4.png">
            <a:extLst>
              <a:ext uri="{FF2B5EF4-FFF2-40B4-BE49-F238E27FC236}">
                <a16:creationId xmlns:a16="http://schemas.microsoft.com/office/drawing/2014/main" id="{1010D444-3BAD-234B-B9C9-E597DED36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2" descr="Square-4.png">
            <a:extLst>
              <a:ext uri="{FF2B5EF4-FFF2-40B4-BE49-F238E27FC236}">
                <a16:creationId xmlns:a16="http://schemas.microsoft.com/office/drawing/2014/main" id="{373705DE-7BA3-F64B-B473-86066A7F0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4" descr="Square-4.png">
            <a:extLst>
              <a:ext uri="{FF2B5EF4-FFF2-40B4-BE49-F238E27FC236}">
                <a16:creationId xmlns:a16="http://schemas.microsoft.com/office/drawing/2014/main" id="{70616960-F0EB-9A40-811C-984932AFF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5" descr="Square-4.png">
            <a:extLst>
              <a:ext uri="{FF2B5EF4-FFF2-40B4-BE49-F238E27FC236}">
                <a16:creationId xmlns:a16="http://schemas.microsoft.com/office/drawing/2014/main" id="{40B149A5-A3DA-2040-BD4B-60021CEA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56" descr="Square-4.png">
            <a:extLst>
              <a:ext uri="{FF2B5EF4-FFF2-40B4-BE49-F238E27FC236}">
                <a16:creationId xmlns:a16="http://schemas.microsoft.com/office/drawing/2014/main" id="{6B183988-9AF0-C249-84E5-28FBB9472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8" descr="Square-4.png">
            <a:extLst>
              <a:ext uri="{FF2B5EF4-FFF2-40B4-BE49-F238E27FC236}">
                <a16:creationId xmlns:a16="http://schemas.microsoft.com/office/drawing/2014/main" id="{542855B6-8070-F24A-AF45-7D768FCBD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060575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1" descr="Square-4.png">
            <a:extLst>
              <a:ext uri="{FF2B5EF4-FFF2-40B4-BE49-F238E27FC236}">
                <a16:creationId xmlns:a16="http://schemas.microsoft.com/office/drawing/2014/main" id="{44DCAC3C-C1B0-E445-BE2E-8644817C1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4892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2" descr="Square-4.png">
            <a:extLst>
              <a:ext uri="{FF2B5EF4-FFF2-40B4-BE49-F238E27FC236}">
                <a16:creationId xmlns:a16="http://schemas.microsoft.com/office/drawing/2014/main" id="{DEF4E03B-D6C3-2D40-BE7E-538E627BB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892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53" descr="Square-4.png">
            <a:extLst>
              <a:ext uri="{FF2B5EF4-FFF2-40B4-BE49-F238E27FC236}">
                <a16:creationId xmlns:a16="http://schemas.microsoft.com/office/drawing/2014/main" id="{A5B581F6-BE20-0743-ACE4-BC897F71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4892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7" descr="Square-4.png">
            <a:extLst>
              <a:ext uri="{FF2B5EF4-FFF2-40B4-BE49-F238E27FC236}">
                <a16:creationId xmlns:a16="http://schemas.microsoft.com/office/drawing/2014/main" id="{35284E0B-6E38-5D42-BE4D-E278F8F07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 descr="Square-2.png">
            <a:extLst>
              <a:ext uri="{FF2B5EF4-FFF2-40B4-BE49-F238E27FC236}">
                <a16:creationId xmlns:a16="http://schemas.microsoft.com/office/drawing/2014/main" id="{F2DCB89E-28EA-B841-B4E5-BE87B44D7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03" y="34290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 descr="Square-2.png">
            <a:extLst>
              <a:ext uri="{FF2B5EF4-FFF2-40B4-BE49-F238E27FC236}">
                <a16:creationId xmlns:a16="http://schemas.microsoft.com/office/drawing/2014/main" id="{F7E55E65-2C2A-3D4A-8518-582C43868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3429000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7" descr="Square-4.png">
            <a:extLst>
              <a:ext uri="{FF2B5EF4-FFF2-40B4-BE49-F238E27FC236}">
                <a16:creationId xmlns:a16="http://schemas.microsoft.com/office/drawing/2014/main" id="{373DA377-CD41-644B-9D31-1EC1A9645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7" descr="Square-4.png">
            <a:extLst>
              <a:ext uri="{FF2B5EF4-FFF2-40B4-BE49-F238E27FC236}">
                <a16:creationId xmlns:a16="http://schemas.microsoft.com/office/drawing/2014/main" id="{82240F59-37D5-CE4A-8E83-45DED7CC7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8" descr="Square-4.png">
            <a:extLst>
              <a:ext uri="{FF2B5EF4-FFF2-40B4-BE49-F238E27FC236}">
                <a16:creationId xmlns:a16="http://schemas.microsoft.com/office/drawing/2014/main" id="{36281EE7-E825-4149-829A-F5F23C330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892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77397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Square-2.png">
            <a:extLst>
              <a:ext uri="{FF2B5EF4-FFF2-40B4-BE49-F238E27FC236}">
                <a16:creationId xmlns:a16="http://schemas.microsoft.com/office/drawing/2014/main" id="{8845FAAE-8C72-DC4E-9429-15AFAF5F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41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81839D-31E3-9643-9316-0E4D4B8E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241"/>
            <a:ext cx="10972800" cy="1219200"/>
          </a:xfrm>
        </p:spPr>
        <p:txBody>
          <a:bodyPr/>
          <a:lstStyle/>
          <a:p>
            <a:r>
              <a:rPr lang="en-US" dirty="0"/>
              <a:t>In what line of therapy do you typically administer targeted therapy for your patients with metastatic NSCLC and a RET rearrangement?</a:t>
            </a:r>
          </a:p>
        </p:txBody>
      </p:sp>
      <p:pic>
        <p:nvPicPr>
          <p:cNvPr id="34" name="Picture 39" descr="Square-4.png">
            <a:extLst>
              <a:ext uri="{FF2B5EF4-FFF2-40B4-BE49-F238E27FC236}">
                <a16:creationId xmlns:a16="http://schemas.microsoft.com/office/drawing/2014/main" id="{4CDCFA8E-F14D-A94B-AA35-C7BF6CAE8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408237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9">
            <a:extLst>
              <a:ext uri="{FF2B5EF4-FFF2-40B4-BE49-F238E27FC236}">
                <a16:creationId xmlns:a16="http://schemas.microsoft.com/office/drawing/2014/main" id="{7AC885BB-3CAD-B545-A751-83172F1F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470" y="2470150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11</a:t>
            </a:r>
          </a:p>
        </p:txBody>
      </p:sp>
      <p:sp>
        <p:nvSpPr>
          <p:cNvPr id="46" name="Text Box 4">
            <a:extLst>
              <a:ext uri="{FF2B5EF4-FFF2-40B4-BE49-F238E27FC236}">
                <a16:creationId xmlns:a16="http://schemas.microsoft.com/office/drawing/2014/main" id="{C541F5AD-8CB6-024A-B4A2-1BE8192D2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2525713"/>
            <a:ext cx="2286000" cy="195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First line 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F80FCDB0-CC54-C746-A709-0A9683894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3554413"/>
            <a:ext cx="2286000" cy="231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Second line 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457071E4-04DE-5A40-8C26-A4EFF051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529" y="3544094"/>
            <a:ext cx="411162" cy="2730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12</a:t>
            </a:r>
          </a:p>
        </p:txBody>
      </p:sp>
      <p:pic>
        <p:nvPicPr>
          <p:cNvPr id="49" name="Picture 43" descr="Square-4.png">
            <a:extLst>
              <a:ext uri="{FF2B5EF4-FFF2-40B4-BE49-F238E27FC236}">
                <a16:creationId xmlns:a16="http://schemas.microsoft.com/office/drawing/2014/main" id="{AA4640D9-C3C2-4749-980E-0D0F002E2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08237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4" descr="Square-4.png">
            <a:extLst>
              <a:ext uri="{FF2B5EF4-FFF2-40B4-BE49-F238E27FC236}">
                <a16:creationId xmlns:a16="http://schemas.microsoft.com/office/drawing/2014/main" id="{2925AB3A-8B73-4F4F-BDF3-571F672C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2408237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5" descr="Square-4.png">
            <a:extLst>
              <a:ext uri="{FF2B5EF4-FFF2-40B4-BE49-F238E27FC236}">
                <a16:creationId xmlns:a16="http://schemas.microsoft.com/office/drawing/2014/main" id="{74603988-4D30-BF4D-9C9B-E2789A5E6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240823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6" descr="Square-4.png">
            <a:extLst>
              <a:ext uri="{FF2B5EF4-FFF2-40B4-BE49-F238E27FC236}">
                <a16:creationId xmlns:a16="http://schemas.microsoft.com/office/drawing/2014/main" id="{35AD829D-FF28-A343-A9BA-AA928FC5F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40823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7" descr="Square-4.png">
            <a:extLst>
              <a:ext uri="{FF2B5EF4-FFF2-40B4-BE49-F238E27FC236}">
                <a16:creationId xmlns:a16="http://schemas.microsoft.com/office/drawing/2014/main" id="{2E012B87-1897-3248-AE6F-9BC1FAD7A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40823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8" descr="Square-4.png">
            <a:extLst>
              <a:ext uri="{FF2B5EF4-FFF2-40B4-BE49-F238E27FC236}">
                <a16:creationId xmlns:a16="http://schemas.microsoft.com/office/drawing/2014/main" id="{107EE382-88B5-1A4F-B5C3-78DAC2C56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0823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9" descr="Square-4.png">
            <a:extLst>
              <a:ext uri="{FF2B5EF4-FFF2-40B4-BE49-F238E27FC236}">
                <a16:creationId xmlns:a16="http://schemas.microsoft.com/office/drawing/2014/main" id="{53ABCF23-7640-F448-8F50-430D7A5B8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40823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50" descr="Square-4.png">
            <a:extLst>
              <a:ext uri="{FF2B5EF4-FFF2-40B4-BE49-F238E27FC236}">
                <a16:creationId xmlns:a16="http://schemas.microsoft.com/office/drawing/2014/main" id="{1010D444-3BAD-234B-B9C9-E597DED3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240823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 descr="Square-2.png">
            <a:extLst>
              <a:ext uri="{FF2B5EF4-FFF2-40B4-BE49-F238E27FC236}">
                <a16:creationId xmlns:a16="http://schemas.microsoft.com/office/drawing/2014/main" id="{F2DCB89E-28EA-B841-B4E5-BE87B44D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03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 descr="Square-2.png">
            <a:extLst>
              <a:ext uri="{FF2B5EF4-FFF2-40B4-BE49-F238E27FC236}">
                <a16:creationId xmlns:a16="http://schemas.microsoft.com/office/drawing/2014/main" id="{F7E55E65-2C2A-3D4A-8518-582C43868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Square-2.png">
            <a:extLst>
              <a:ext uri="{FF2B5EF4-FFF2-40B4-BE49-F238E27FC236}">
                <a16:creationId xmlns:a16="http://schemas.microsoft.com/office/drawing/2014/main" id="{6CCBBF78-8001-B640-8657-29487B47F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Square-2.png">
            <a:extLst>
              <a:ext uri="{FF2B5EF4-FFF2-40B4-BE49-F238E27FC236}">
                <a16:creationId xmlns:a16="http://schemas.microsoft.com/office/drawing/2014/main" id="{A1CC811E-F478-E949-8B04-B3DFC6DF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91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Square-2.png">
            <a:extLst>
              <a:ext uri="{FF2B5EF4-FFF2-40B4-BE49-F238E27FC236}">
                <a16:creationId xmlns:a16="http://schemas.microsoft.com/office/drawing/2014/main" id="{1EA52733-5213-B644-A068-82259B288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7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Square-2.png">
            <a:extLst>
              <a:ext uri="{FF2B5EF4-FFF2-40B4-BE49-F238E27FC236}">
                <a16:creationId xmlns:a16="http://schemas.microsoft.com/office/drawing/2014/main" id="{1A0296BB-B16A-3349-AAED-5FCA9A8DD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Square-2.png">
            <a:extLst>
              <a:ext uri="{FF2B5EF4-FFF2-40B4-BE49-F238E27FC236}">
                <a16:creationId xmlns:a16="http://schemas.microsoft.com/office/drawing/2014/main" id="{8A7C8AFA-16F3-BE4B-A4F1-ED963A81B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29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Square-2.png">
            <a:extLst>
              <a:ext uri="{FF2B5EF4-FFF2-40B4-BE49-F238E27FC236}">
                <a16:creationId xmlns:a16="http://schemas.microsoft.com/office/drawing/2014/main" id="{A0290470-086A-B24B-96CE-97527CC0C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Square-2.png">
            <a:extLst>
              <a:ext uri="{FF2B5EF4-FFF2-40B4-BE49-F238E27FC236}">
                <a16:creationId xmlns:a16="http://schemas.microsoft.com/office/drawing/2014/main" id="{2694D062-1743-5B47-9C68-F77DA69ED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04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0" descr="Square-4.png">
            <a:extLst>
              <a:ext uri="{FF2B5EF4-FFF2-40B4-BE49-F238E27FC236}">
                <a16:creationId xmlns:a16="http://schemas.microsoft.com/office/drawing/2014/main" id="{C4664B06-1EF0-E544-A386-EBA905177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40823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0" descr="Square-4.png">
            <a:extLst>
              <a:ext uri="{FF2B5EF4-FFF2-40B4-BE49-F238E27FC236}">
                <a16:creationId xmlns:a16="http://schemas.microsoft.com/office/drawing/2014/main" id="{66FD2311-4C28-0942-B102-3FB47ED3C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6" y="2408237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 descr="Square-2.png">
            <a:extLst>
              <a:ext uri="{FF2B5EF4-FFF2-40B4-BE49-F238E27FC236}">
                <a16:creationId xmlns:a16="http://schemas.microsoft.com/office/drawing/2014/main" id="{A190E2E5-9A56-7D4D-A4C5-3E9D8E8F9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79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Square-2.png">
            <a:extLst>
              <a:ext uri="{FF2B5EF4-FFF2-40B4-BE49-F238E27FC236}">
                <a16:creationId xmlns:a16="http://schemas.microsoft.com/office/drawing/2014/main" id="{8EC0F028-05FB-E940-BE9F-A47965766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54" y="34750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90133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13_amc_black_st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2_amc_black_st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amc_black_st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de Template 1">
  <a:themeElements>
    <a:clrScheme name="MSK color palle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3560</Words>
  <Application>Microsoft Macintosh PowerPoint</Application>
  <PresentationFormat>Widescreen</PresentationFormat>
  <Paragraphs>665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52" baseType="lpstr">
      <vt:lpstr>55 Helvetica Roman</vt:lpstr>
      <vt:lpstr>65 Helvetica Medium</vt:lpstr>
      <vt:lpstr>Arial</vt:lpstr>
      <vt:lpstr>Arial Narrow</vt:lpstr>
      <vt:lpstr>Calibri</vt:lpstr>
      <vt:lpstr>Calibri Light</vt:lpstr>
      <vt:lpstr>Corbel</vt:lpstr>
      <vt:lpstr>Georgia</vt:lpstr>
      <vt:lpstr>Gill Sans</vt:lpstr>
      <vt:lpstr>HelveticaNeueLT Std</vt:lpstr>
      <vt:lpstr>Imago</vt:lpstr>
      <vt:lpstr>Times New Roman</vt:lpstr>
      <vt:lpstr>13_amc_black_std</vt:lpstr>
      <vt:lpstr>Office Theme</vt:lpstr>
      <vt:lpstr>5_Office Theme</vt:lpstr>
      <vt:lpstr>32_amc_black_std</vt:lpstr>
      <vt:lpstr>7_Office Theme</vt:lpstr>
      <vt:lpstr>1_amc_black_std</vt:lpstr>
      <vt:lpstr>Slide Template 1</vt:lpstr>
      <vt:lpstr>1_Office Theme</vt:lpstr>
      <vt:lpstr>2_Office Theme</vt:lpstr>
      <vt:lpstr>Blank Presentation</vt:lpstr>
      <vt:lpstr>Chart</vt:lpstr>
      <vt:lpstr>PowerPoint Presentation</vt:lpstr>
      <vt:lpstr>Management of NSCLC with ALK rearrangements or other targetable abnormalities*</vt:lpstr>
      <vt:lpstr>Disclosures (DRC)</vt:lpstr>
      <vt:lpstr>Regulatory and reimbursement issues aside, which first-line therapy would you generally recommend for an asymptomatic patient with metastatic nonsquamous NSCLC with an ALK rearrangement and a PD-L1 TPS of 60%?</vt:lpstr>
      <vt:lpstr>In general, what would be your preferred choice of second-line therapy for a patient with metastatic nonsquamous NSCLC with an ALK rearrangement and a TPS of 60% who experiences disease progression on alectinib?</vt:lpstr>
      <vt:lpstr>Regulatory and reimbursement issues aside, which first-line therapy would you generally recommend for an asymptomatic patient with metastatic nonsquamous NSCLC with a ROS1 rearrangement and a PD-L1 TPS of 60%?</vt:lpstr>
      <vt:lpstr>A 65-year-old patient with metastatic adenocarcinoma of the lung with a ROS1 rearrangement and a PD-L1 TPS of 60% experiences a 1-year response to crizotinib but then develops progressive disease. Regulatory and reimbursement issues aside, what in general would be your most likely next systemic treatment?</vt:lpstr>
      <vt:lpstr>Do you typically administer targeted therapy for your patients with metastatic NSCLC and a RET rearrangement?</vt:lpstr>
      <vt:lpstr>In what line of therapy do you typically administer targeted therapy for your patients with metastatic NSCLC and a RET rearrangement?</vt:lpstr>
      <vt:lpstr>Which targeted therapy do you typical offer for your patients with metastatic NSCLC and a MET exon 14 mutation? </vt:lpstr>
      <vt:lpstr>In what line of therapy do you typically administer targeted therapy for your patients with metastatic NSCLC and a MET exon 14 mutation?</vt:lpstr>
      <vt:lpstr>ALK</vt:lpstr>
      <vt:lpstr>Next-generation ALK TKI efficacy: Indirect comparison* post-crizotinib (+/- prior chemo) including experimental agents</vt:lpstr>
      <vt:lpstr>PowerPoint Presentation</vt:lpstr>
      <vt:lpstr>PowerPoint Presentation</vt:lpstr>
      <vt:lpstr>Toxicity/Tolerability</vt:lpstr>
      <vt:lpstr>Transient Early Onset Pulmonary Events (TEOPEs)</vt:lpstr>
      <vt:lpstr>PowerPoint Presentation</vt:lpstr>
      <vt:lpstr>Brigatinib post-next generation TKI? Inc ASCO 2019</vt:lpstr>
      <vt:lpstr>Progression Free Survival with Lorlatinib in Patients with Prior 2nd-gen ALK TKI(s) – Tumor Tissuea</vt:lpstr>
      <vt:lpstr>ROS1</vt:lpstr>
      <vt:lpstr>Entrectinib for Locally Advanced or Metastatic ROS1 Fusion-Positive NSCLC </vt:lpstr>
      <vt:lpstr>PowerPoint Presentation</vt:lpstr>
      <vt:lpstr>RET</vt:lpstr>
      <vt:lpstr>RET</vt:lpstr>
      <vt:lpstr>PowerPoint Presentation</vt:lpstr>
      <vt:lpstr>NTRK</vt:lpstr>
      <vt:lpstr>Results of a “Basket” Study on Larotrectinib</vt:lpstr>
      <vt:lpstr>Entrectinib activity in NTRK fusion-positive solid tumours:  individual patient responses by tumour type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Silvana Izquierdo</cp:lastModifiedBy>
  <cp:revision>41</cp:revision>
  <cp:lastPrinted>2019-05-31T20:49:26Z</cp:lastPrinted>
  <dcterms:created xsi:type="dcterms:W3CDTF">2019-05-02T21:43:30Z</dcterms:created>
  <dcterms:modified xsi:type="dcterms:W3CDTF">2019-06-04T10:37:57Z</dcterms:modified>
  <cp:category/>
</cp:coreProperties>
</file>