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30" r:id="rId2"/>
    <p:sldMasterId id="2147483742" r:id="rId3"/>
  </p:sldMasterIdLst>
  <p:notesMasterIdLst>
    <p:notesMasterId r:id="rId32"/>
  </p:notesMasterIdLst>
  <p:sldIdLst>
    <p:sldId id="942" r:id="rId4"/>
    <p:sldId id="529" r:id="rId5"/>
    <p:sldId id="888" r:id="rId6"/>
    <p:sldId id="925" r:id="rId7"/>
    <p:sldId id="927" r:id="rId8"/>
    <p:sldId id="928" r:id="rId9"/>
    <p:sldId id="933" r:id="rId10"/>
    <p:sldId id="929" r:id="rId11"/>
    <p:sldId id="940" r:id="rId12"/>
    <p:sldId id="930" r:id="rId13"/>
    <p:sldId id="941" r:id="rId14"/>
    <p:sldId id="813" r:id="rId15"/>
    <p:sldId id="883" r:id="rId16"/>
    <p:sldId id="877" r:id="rId17"/>
    <p:sldId id="801" r:id="rId18"/>
    <p:sldId id="802" r:id="rId19"/>
    <p:sldId id="803" r:id="rId20"/>
    <p:sldId id="885" r:id="rId21"/>
    <p:sldId id="886" r:id="rId22"/>
    <p:sldId id="875" r:id="rId23"/>
    <p:sldId id="856" r:id="rId24"/>
    <p:sldId id="887" r:id="rId25"/>
    <p:sldId id="827" r:id="rId26"/>
    <p:sldId id="878" r:id="rId27"/>
    <p:sldId id="880" r:id="rId28"/>
    <p:sldId id="879" r:id="rId29"/>
    <p:sldId id="882" r:id="rId30"/>
    <p:sldId id="884" r:id="rId31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4" userDrawn="1">
          <p15:clr>
            <a:srgbClr val="A4A3A4"/>
          </p15:clr>
        </p15:guide>
        <p15:guide id="2" pos="3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6529"/>
    <a:srgbClr val="2986E2"/>
    <a:srgbClr val="83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3490FD-E453-644D-A6BC-949A842F7CFE}" v="5" dt="2019-06-04T10:28:40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/>
    <p:restoredTop sz="94528"/>
  </p:normalViewPr>
  <p:slideViewPr>
    <p:cSldViewPr snapToGrid="0" snapToObjects="1">
      <p:cViewPr varScale="1">
        <p:scale>
          <a:sx n="104" d="100"/>
          <a:sy n="104" d="100"/>
        </p:scale>
        <p:origin x="848" y="208"/>
      </p:cViewPr>
      <p:guideLst>
        <p:guide orient="horz" pos="3584"/>
        <p:guide pos="3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ana Izquierdo" userId="46480b9d-78ec-4659-884d-35c5467fe41c" providerId="ADAL" clId="{FB3490FD-E453-644D-A6BC-949A842F7CFE}"/>
    <pc:docChg chg="addSld delSld modSld sldOrd">
      <pc:chgData name="Silvana Izquierdo" userId="46480b9d-78ec-4659-884d-35c5467fe41c" providerId="ADAL" clId="{FB3490FD-E453-644D-A6BC-949A842F7CFE}" dt="2019-06-04T10:29:00.625" v="12" actId="20577"/>
      <pc:docMkLst>
        <pc:docMk/>
      </pc:docMkLst>
      <pc:sldChg chg="del">
        <pc:chgData name="Silvana Izquierdo" userId="46480b9d-78ec-4659-884d-35c5467fe41c" providerId="ADAL" clId="{FB3490FD-E453-644D-A6BC-949A842F7CFE}" dt="2019-06-04T10:28:31.215" v="9" actId="2696"/>
        <pc:sldMkLst>
          <pc:docMk/>
          <pc:sldMk cId="4191936121" sldId="259"/>
        </pc:sldMkLst>
      </pc:sldChg>
      <pc:sldChg chg="del">
        <pc:chgData name="Silvana Izquierdo" userId="46480b9d-78ec-4659-884d-35c5467fe41c" providerId="ADAL" clId="{FB3490FD-E453-644D-A6BC-949A842F7CFE}" dt="2019-06-04T10:28:31.201" v="8" actId="2696"/>
        <pc:sldMkLst>
          <pc:docMk/>
          <pc:sldMk cId="2067066029" sldId="260"/>
        </pc:sldMkLst>
      </pc:sldChg>
      <pc:sldChg chg="del">
        <pc:chgData name="Silvana Izquierdo" userId="46480b9d-78ec-4659-884d-35c5467fe41c" providerId="ADAL" clId="{FB3490FD-E453-644D-A6BC-949A842F7CFE}" dt="2019-06-04T10:28:31.199" v="7" actId="2696"/>
        <pc:sldMkLst>
          <pc:docMk/>
          <pc:sldMk cId="784658" sldId="261"/>
        </pc:sldMkLst>
      </pc:sldChg>
      <pc:sldChg chg="del">
        <pc:chgData name="Silvana Izquierdo" userId="46480b9d-78ec-4659-884d-35c5467fe41c" providerId="ADAL" clId="{FB3490FD-E453-644D-A6BC-949A842F7CFE}" dt="2019-06-04T10:28:31.198" v="6" actId="2696"/>
        <pc:sldMkLst>
          <pc:docMk/>
          <pc:sldMk cId="2600839808" sldId="262"/>
        </pc:sldMkLst>
      </pc:sldChg>
      <pc:sldChg chg="del">
        <pc:chgData name="Silvana Izquierdo" userId="46480b9d-78ec-4659-884d-35c5467fe41c" providerId="ADAL" clId="{FB3490FD-E453-644D-A6BC-949A842F7CFE}" dt="2019-06-04T10:28:31.196" v="5" actId="2696"/>
        <pc:sldMkLst>
          <pc:docMk/>
          <pc:sldMk cId="3629556362" sldId="263"/>
        </pc:sldMkLst>
      </pc:sldChg>
      <pc:sldChg chg="del">
        <pc:chgData name="Silvana Izquierdo" userId="46480b9d-78ec-4659-884d-35c5467fe41c" providerId="ADAL" clId="{FB3490FD-E453-644D-A6BC-949A842F7CFE}" dt="2019-06-04T10:28:31.194" v="4" actId="2696"/>
        <pc:sldMkLst>
          <pc:docMk/>
          <pc:sldMk cId="520367520" sldId="264"/>
        </pc:sldMkLst>
      </pc:sldChg>
      <pc:sldChg chg="modNotesTx">
        <pc:chgData name="Silvana Izquierdo" userId="46480b9d-78ec-4659-884d-35c5467fe41c" providerId="ADAL" clId="{FB3490FD-E453-644D-A6BC-949A842F7CFE}" dt="2019-06-04T10:29:00.625" v="12" actId="20577"/>
        <pc:sldMkLst>
          <pc:docMk/>
          <pc:sldMk cId="1237967099" sldId="813"/>
        </pc:sldMkLst>
      </pc:sldChg>
      <pc:sldChg chg="ord">
        <pc:chgData name="Silvana Izquierdo" userId="46480b9d-78ec-4659-884d-35c5467fe41c" providerId="ADAL" clId="{FB3490FD-E453-644D-A6BC-949A842F7CFE}" dt="2019-06-04T10:28:40.425" v="11"/>
        <pc:sldMkLst>
          <pc:docMk/>
          <pc:sldMk cId="2400786722" sldId="888"/>
        </pc:sldMkLst>
      </pc:sldChg>
      <pc:sldChg chg="del">
        <pc:chgData name="Silvana Izquierdo" userId="46480b9d-78ec-4659-884d-35c5467fe41c" providerId="ADAL" clId="{FB3490FD-E453-644D-A6BC-949A842F7CFE}" dt="2019-06-04T10:28:35.010" v="10" actId="2696"/>
        <pc:sldMkLst>
          <pc:docMk/>
          <pc:sldMk cId="4186508708" sldId="889"/>
        </pc:sldMkLst>
      </pc:sldChg>
      <pc:sldChg chg="addSp delSp add ord modTransition">
        <pc:chgData name="Silvana Izquierdo" userId="46480b9d-78ec-4659-884d-35c5467fe41c" providerId="ADAL" clId="{FB3490FD-E453-644D-A6BC-949A842F7CFE}" dt="2019-06-04T10:28:21.245" v="3"/>
        <pc:sldMkLst>
          <pc:docMk/>
          <pc:sldMk cId="3641073468" sldId="942"/>
        </pc:sldMkLst>
        <pc:spChg chg="del">
          <ac:chgData name="Silvana Izquierdo" userId="46480b9d-78ec-4659-884d-35c5467fe41c" providerId="ADAL" clId="{FB3490FD-E453-644D-A6BC-949A842F7CFE}" dt="2019-06-04T10:28:20.049" v="2"/>
          <ac:spMkLst>
            <pc:docMk/>
            <pc:sldMk cId="3641073468" sldId="942"/>
            <ac:spMk id="2" creationId="{27F03780-4890-A74F-A77B-C7726AC6F071}"/>
          </ac:spMkLst>
        </pc:spChg>
        <pc:spChg chg="del">
          <ac:chgData name="Silvana Izquierdo" userId="46480b9d-78ec-4659-884d-35c5467fe41c" providerId="ADAL" clId="{FB3490FD-E453-644D-A6BC-949A842F7CFE}" dt="2019-06-04T10:28:20.049" v="2"/>
          <ac:spMkLst>
            <pc:docMk/>
            <pc:sldMk cId="3641073468" sldId="942"/>
            <ac:spMk id="3" creationId="{68922ABF-632C-5B49-AA51-6852B7E0263B}"/>
          </ac:spMkLst>
        </pc:spChg>
        <pc:spChg chg="add">
          <ac:chgData name="Silvana Izquierdo" userId="46480b9d-78ec-4659-884d-35c5467fe41c" providerId="ADAL" clId="{FB3490FD-E453-644D-A6BC-949A842F7CFE}" dt="2019-06-04T10:28:21.245" v="3"/>
          <ac:spMkLst>
            <pc:docMk/>
            <pc:sldMk cId="3641073468" sldId="942"/>
            <ac:spMk id="4" creationId="{48F4E73E-BB24-E24F-9C3C-A13AADBEC01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37634-2079-BD4B-A278-C56327FDE558}" type="datetimeFigureOut">
              <a:rPr lang="en-US" smtClean="0"/>
              <a:pPr/>
              <a:t>6/4/19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9FBE3-7C1E-604C-A973-421AC6455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9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9FBE3-7C1E-604C-A973-421AC64550E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2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069BF-6E27-4C15-9C19-390D152B581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70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Date or Reference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66117" y="5998825"/>
            <a:ext cx="11825883" cy="859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 Narrow"/>
            </a:endParaRPr>
          </a:p>
        </p:txBody>
      </p:sp>
      <p:pic>
        <p:nvPicPr>
          <p:cNvPr id="15" name="Picture 14" descr="MSKCC_super_pos_rgb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82" y="940548"/>
            <a:ext cx="10707372" cy="8861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3" y="2262468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>
                <a:solidFill>
                  <a:srgbClr val="F2652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3" y="4691833"/>
            <a:ext cx="8534400" cy="130698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 descr="MSKCC_logo_hor_pos_rgb_15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6" y="569649"/>
            <a:ext cx="2336607" cy="7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2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20000" y="4132154"/>
            <a:ext cx="10742400" cy="199401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charset="2"/>
              <a:buNone/>
              <a:tabLst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0" y="2112972"/>
            <a:ext cx="10742400" cy="189528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0000" y="550809"/>
            <a:ext cx="7006269" cy="553999"/>
          </a:xfrm>
        </p:spPr>
        <p:txBody>
          <a:bodyPr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0000" y="1080001"/>
            <a:ext cx="7006269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CF81-11EA-405E-A3EC-9D48E6C9B0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6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65ABA9-FDBC-404A-8885-A9833F77867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6068483"/>
            <a:ext cx="11523133" cy="226612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333"/>
            </a:lvl1pPr>
            <a:lvl2pPr marL="457189" indent="0">
              <a:buNone/>
              <a:defRPr sz="1400"/>
            </a:lvl2pPr>
            <a:lvl3pPr marL="914377" indent="0">
              <a:buNone/>
              <a:defRPr sz="1333"/>
            </a:lvl3pPr>
            <a:lvl4pPr marL="1371566" indent="0">
              <a:buNone/>
              <a:defRPr sz="1333"/>
            </a:lvl4pPr>
            <a:lvl5pPr marL="1828754" indent="0">
              <a:buNone/>
              <a:defRPr sz="1333"/>
            </a:lvl5pPr>
          </a:lstStyle>
          <a:p>
            <a:pPr lvl="0"/>
            <a:r>
              <a:rPr lang="en-US" dirty="0"/>
              <a:t>Click to add reference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799" y="137076"/>
            <a:ext cx="2552717" cy="52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47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68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4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6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60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05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9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7" y="89101"/>
            <a:ext cx="11394276" cy="10800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7" y="983051"/>
            <a:ext cx="11394276" cy="5176316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932" y="6356352"/>
            <a:ext cx="3860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34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46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4701-E038-6A4D-926E-C69F0F27E507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96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9602952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136247"/>
      </p:ext>
    </p:extLst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0945546"/>
      </p:ext>
    </p:extLst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353459"/>
      </p:ext>
    </p:extLst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86689"/>
      </p:ext>
    </p:extLst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2399742"/>
      </p:ext>
    </p:extLst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272150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7" y="89101"/>
            <a:ext cx="11394276" cy="10800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66021"/>
            <a:ext cx="5384800" cy="4525963"/>
          </a:xfrm>
        </p:spPr>
        <p:txBody>
          <a:bodyPr/>
          <a:lstStyle>
            <a:lvl1pPr>
              <a:defRPr sz="3733" b="0"/>
            </a:lvl1pPr>
            <a:lvl2pPr>
              <a:defRPr sz="3200" b="0"/>
            </a:lvl2pPr>
            <a:lvl3pPr>
              <a:defRPr sz="2667" b="0"/>
            </a:lvl3pPr>
            <a:lvl4pPr>
              <a:defRPr sz="2400" b="0"/>
            </a:lvl4pPr>
            <a:lvl5pPr>
              <a:defRPr sz="2400" b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66021"/>
            <a:ext cx="5384800" cy="4525963"/>
          </a:xfrm>
        </p:spPr>
        <p:txBody>
          <a:bodyPr/>
          <a:lstStyle>
            <a:lvl1pPr>
              <a:defRPr sz="3733" b="0"/>
            </a:lvl1pPr>
            <a:lvl2pPr>
              <a:defRPr sz="3200" b="0"/>
            </a:lvl2pPr>
            <a:lvl3pPr>
              <a:defRPr sz="2667" b="0"/>
            </a:lvl3pPr>
            <a:lvl4pPr>
              <a:defRPr sz="2400" b="0"/>
            </a:lvl4pPr>
            <a:lvl5pPr>
              <a:defRPr sz="2400" b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1932" y="6353220"/>
            <a:ext cx="3860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2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9450"/>
      </p:ext>
    </p:extLst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456210"/>
      </p:ext>
    </p:extLst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337896"/>
      </p:ext>
    </p:extLst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259945"/>
      </p:ext>
    </p:extLst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123664"/>
      </p:ext>
    </p:extLst>
  </p:cSld>
  <p:clrMapOvr>
    <a:masterClrMapping/>
  </p:clrMapOvr>
  <p:transition spd="slow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00686"/>
      </p:ext>
    </p:extLst>
  </p:cSld>
  <p:clrMapOvr>
    <a:masterClrMapping/>
  </p:clrMapOvr>
  <p:transition spd="slow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02866"/>
      </p:ext>
    </p:extLst>
  </p:cSld>
  <p:clrMapOvr>
    <a:masterClrMapping/>
  </p:clrMapOvr>
  <p:transition spd="slow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369224"/>
      </p:ext>
    </p:extLst>
  </p:cSld>
  <p:clrMapOvr>
    <a:masterClrMapping/>
  </p:clrMapOvr>
  <p:transition spd="slow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015494"/>
      </p:ext>
    </p:extLst>
  </p:cSld>
  <p:clrMapOvr>
    <a:masterClrMapping/>
  </p:clrMapOvr>
  <p:transition spd="slow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2107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47" y="89101"/>
            <a:ext cx="11394276" cy="10800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5330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93068"/>
            <a:ext cx="5386917" cy="3951288"/>
          </a:xfrm>
        </p:spPr>
        <p:txBody>
          <a:bodyPr/>
          <a:lstStyle>
            <a:lvl1pPr>
              <a:defRPr sz="3200" b="0"/>
            </a:lvl1pPr>
            <a:lvl2pPr>
              <a:defRPr sz="2667" b="0"/>
            </a:lvl2pPr>
            <a:lvl3pPr>
              <a:defRPr sz="2400" b="0"/>
            </a:lvl3pPr>
            <a:lvl4pPr>
              <a:defRPr sz="2133" b="0"/>
            </a:lvl4pPr>
            <a:lvl5pPr>
              <a:defRPr sz="2133" b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1733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1813079"/>
            <a:ext cx="5389033" cy="3951288"/>
          </a:xfrm>
        </p:spPr>
        <p:txBody>
          <a:bodyPr/>
          <a:lstStyle>
            <a:lvl1pPr>
              <a:defRPr sz="3200" b="0"/>
            </a:lvl1pPr>
            <a:lvl2pPr>
              <a:defRPr sz="2667" b="0"/>
            </a:lvl2pPr>
            <a:lvl3pPr>
              <a:defRPr sz="2400" b="0"/>
            </a:lvl3pPr>
            <a:lvl4pPr>
              <a:defRPr sz="2133" b="0"/>
            </a:lvl4pPr>
            <a:lvl5pPr>
              <a:defRPr sz="2133" b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71932" y="6356352"/>
            <a:ext cx="3860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5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532134"/>
      </p:ext>
    </p:extLst>
  </p:cSld>
  <p:clrMapOvr>
    <a:masterClrMapping/>
  </p:clrMapOvr>
  <p:transition spd="slow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68955"/>
      </p:ext>
    </p:extLst>
  </p:cSld>
  <p:clrMapOvr>
    <a:masterClrMapping/>
  </p:clrMapOvr>
  <p:transition spd="slow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57729578"/>
      </p:ext>
    </p:extLst>
  </p:cSld>
  <p:clrMapOvr>
    <a:masterClrMapping/>
  </p:clrMapOvr>
  <p:transition spd="slow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50B45E4F-83AA-6947-96FD-B713EFDCB71B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60190479"/>
      </p:ext>
    </p:extLst>
  </p:cSld>
  <p:clrMapOvr>
    <a:masterClrMapping/>
  </p:clrMapOvr>
  <p:transition spd="slow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89870"/>
      </p:ext>
    </p:extLst>
  </p:cSld>
  <p:clrMapOvr>
    <a:masterClrMapping/>
  </p:clrMapOvr>
  <p:transition spd="slow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81746401"/>
      </p:ext>
    </p:extLst>
  </p:cSld>
  <p:clrMapOvr>
    <a:masterClrMapping/>
  </p:clrMapOvr>
  <p:transition spd="slow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9787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KCC_logo_hor_s_rev_rgb_1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2" y="402167"/>
            <a:ext cx="2877749" cy="66476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55493" y="5929157"/>
            <a:ext cx="11836507" cy="9288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 Narrow"/>
              </a:rPr>
              <a:t> </a:t>
            </a:r>
          </a:p>
        </p:txBody>
      </p:sp>
      <p:pic>
        <p:nvPicPr>
          <p:cNvPr id="4" name="Picture 3" descr="MSKCC_super_pos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182" y="940541"/>
            <a:ext cx="8083263" cy="888490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26152" y="2617788"/>
            <a:ext cx="10309115" cy="208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867">
                <a:solidFill>
                  <a:srgbClr val="F26529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47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932" y="6356352"/>
            <a:ext cx="3860800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47" y="89097"/>
            <a:ext cx="11394276" cy="6852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50851"/>
            <a:ext cx="7315200" cy="4135096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867" b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52291" y="6356352"/>
            <a:ext cx="3280447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71947" y="89097"/>
            <a:ext cx="11394276" cy="68523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sz="4267" dirty="0">
                <a:latin typeface="Arial Narrow"/>
                <a:cs typeface="Arial Narrow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96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47" y="89097"/>
            <a:ext cx="11394276" cy="685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fld id="{6613EAC3-A0C8-2441-AF32-3E9C0E60E8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8019" y="265173"/>
            <a:ext cx="10005647" cy="936625"/>
          </a:xfrm>
        </p:spPr>
        <p:txBody>
          <a:bodyPr/>
          <a:lstStyle>
            <a:lvl1pPr algn="l">
              <a:defRPr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10" name="テキスト プレースホルダ 9"/>
          <p:cNvSpPr>
            <a:spLocks noGrp="1"/>
          </p:cNvSpPr>
          <p:nvPr>
            <p:ph type="body" sz="quarter" idx="13"/>
          </p:nvPr>
        </p:nvSpPr>
        <p:spPr>
          <a:xfrm>
            <a:off x="460800" y="1486800"/>
            <a:ext cx="11316184" cy="4802400"/>
          </a:xfr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altLang="ja-JP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4"/>
          </p:nvPr>
        </p:nvSpPr>
        <p:spPr>
          <a:xfrm>
            <a:off x="241300" y="6465895"/>
            <a:ext cx="3888317" cy="271463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50000"/>
              </a:spcBef>
              <a:defRPr kumimoji="0" sz="1867" b="1">
                <a:latin typeface="Imago" pitchFamily="2" charset="0"/>
                <a:ea typeface="ＭＳ Ｐゴシック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AF802 Preclinical update (120605)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11286083" y="6408737"/>
            <a:ext cx="717551" cy="349251"/>
          </a:xfrm>
        </p:spPr>
        <p:txBody>
          <a:bodyPr/>
          <a:lstStyle>
            <a:lvl1pPr>
              <a:defRPr kumimoji="0" b="1"/>
            </a:lvl1pPr>
          </a:lstStyle>
          <a:p>
            <a:pPr>
              <a:defRPr/>
            </a:pPr>
            <a:fld id="{71B9D8C1-8ED5-4FF2-84A2-5C6F76A447A1}" type="slidenum">
              <a:rPr lang="en-US" altLang="ja-JP">
                <a:solidFill>
                  <a:prstClr val="black">
                    <a:tint val="75000"/>
                  </a:prstClr>
                </a:solidFill>
                <a:ea typeface="HGｺﾞｼｯｸM"/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  <a:ea typeface="HGｺﾞｼｯｸM"/>
            </a:endParaRPr>
          </a:p>
        </p:txBody>
      </p:sp>
    </p:spTree>
    <p:extLst>
      <p:ext uri="{BB962C8B-B14F-4D97-AF65-F5344CB8AC3E}">
        <p14:creationId xmlns:p14="http://schemas.microsoft.com/office/powerpoint/2010/main" val="54692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image" Target="../media/image5.jpg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47" y="1413026"/>
            <a:ext cx="11394276" cy="4713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5408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Reference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0084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MSKCC_logo_hor_pos_rgb_15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6206039"/>
            <a:ext cx="1625465" cy="50064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71947" y="6126164"/>
            <a:ext cx="11394276" cy="0"/>
          </a:xfrm>
          <a:prstGeom prst="line">
            <a:avLst/>
          </a:prstGeom>
          <a:ln w="28575" cmpd="sng">
            <a:solidFill>
              <a:srgbClr val="F265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464798" y="274637"/>
            <a:ext cx="11401425" cy="1138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766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8" r:id="rId5"/>
    <p:sldLayoutId id="2147483655" r:id="rId6"/>
    <p:sldLayoutId id="2147483657" r:id="rId7"/>
    <p:sldLayoutId id="2147483705" r:id="rId8"/>
    <p:sldLayoutId id="2147483725" r:id="rId9"/>
    <p:sldLayoutId id="2147483727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09585" rtl="0" eaLnBrk="1" latinLnBrk="0" hangingPunct="1">
        <a:spcBef>
          <a:spcPct val="0"/>
        </a:spcBef>
        <a:buNone/>
        <a:defRPr sz="4267" b="1" kern="1200">
          <a:solidFill>
            <a:srgbClr val="F26529"/>
          </a:solidFill>
          <a:latin typeface="Arial Narrow"/>
          <a:ea typeface="+mj-ea"/>
          <a:cs typeface="Arial Narrow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667" b="1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b="1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b="1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b="1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b="1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54701-E038-6A4D-926E-C69F0F27E507}" type="datetimeFigureOut">
              <a:rPr lang="en-US" smtClean="0"/>
              <a:t>6/4/19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9674-DB6B-CC43-9B89-ABF9A7CE7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4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901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F4E73E-BB24-E24F-9C3C-A13AADBEC01A}"/>
              </a:ext>
            </a:extLst>
          </p:cNvPr>
          <p:cNvSpPr txBox="1">
            <a:spLocks/>
          </p:cNvSpPr>
          <p:nvPr/>
        </p:nvSpPr>
        <p:spPr bwMode="auto">
          <a:xfrm>
            <a:off x="914400" y="2544640"/>
            <a:ext cx="1024568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Please note, these are the actual video-recorded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proceedings from the live CME event and may include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 use of trade names and other raw, unedited content.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073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839D-31E3-9643-9316-0E4D4B8E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353800" cy="1554480"/>
          </a:xfrm>
        </p:spPr>
        <p:txBody>
          <a:bodyPr/>
          <a:lstStyle/>
          <a:p>
            <a:r>
              <a:rPr lang="en-US" dirty="0"/>
              <a:t>In general, what would be your most likely treatment approach for a patient with disease progression on </a:t>
            </a:r>
            <a:r>
              <a:rPr lang="en-US" dirty="0" err="1"/>
              <a:t>osimertinib</a:t>
            </a:r>
            <a:r>
              <a:rPr lang="en-US" dirty="0"/>
              <a:t> who is found to have no further actionable mutations?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7D898CF0-06A1-5E4D-BB49-428DF70E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755012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EC725643-3682-7B4A-9972-41110AA3F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838510"/>
            <a:ext cx="3107014" cy="1895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Pembrolizumab/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carboplatin/pemetrexed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2" name="Picture 31" descr="Square-1.png">
            <a:extLst>
              <a:ext uri="{FF2B5EF4-FFF2-40B4-BE49-F238E27FC236}">
                <a16:creationId xmlns:a16="http://schemas.microsoft.com/office/drawing/2014/main" id="{A0514960-2D0F-CC4C-B269-EB47F1D12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41" y="168595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Square-1.png">
            <a:extLst>
              <a:ext uri="{FF2B5EF4-FFF2-40B4-BE49-F238E27FC236}">
                <a16:creationId xmlns:a16="http://schemas.microsoft.com/office/drawing/2014/main" id="{80377561-7FBE-FF4D-9C3E-102643B39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12" y="168595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Square-1.png">
            <a:extLst>
              <a:ext uri="{FF2B5EF4-FFF2-40B4-BE49-F238E27FC236}">
                <a16:creationId xmlns:a16="http://schemas.microsoft.com/office/drawing/2014/main" id="{D1E3141C-7E61-FE40-A0B3-5442C539A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83" y="168595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Square-1.png">
            <a:extLst>
              <a:ext uri="{FF2B5EF4-FFF2-40B4-BE49-F238E27FC236}">
                <a16:creationId xmlns:a16="http://schemas.microsoft.com/office/drawing/2014/main" id="{AD753D21-8C95-CF4B-A663-E86375B62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54" y="168595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Square-1.png">
            <a:extLst>
              <a:ext uri="{FF2B5EF4-FFF2-40B4-BE49-F238E27FC236}">
                <a16:creationId xmlns:a16="http://schemas.microsoft.com/office/drawing/2014/main" id="{24D113CF-B2BB-1A4B-8E48-1E78F224C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25" y="168595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Square-1.png">
            <a:extLst>
              <a:ext uri="{FF2B5EF4-FFF2-40B4-BE49-F238E27FC236}">
                <a16:creationId xmlns:a16="http://schemas.microsoft.com/office/drawing/2014/main" id="{06AE4925-DFE0-924C-8022-1C84D0084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96" y="168595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Square-1.png">
            <a:extLst>
              <a:ext uri="{FF2B5EF4-FFF2-40B4-BE49-F238E27FC236}">
                <a16:creationId xmlns:a16="http://schemas.microsoft.com/office/drawing/2014/main" id="{5F837D49-56CC-174A-A1ED-A552AD379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67" y="168595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Square-1.png">
            <a:extLst>
              <a:ext uri="{FF2B5EF4-FFF2-40B4-BE49-F238E27FC236}">
                <a16:creationId xmlns:a16="http://schemas.microsoft.com/office/drawing/2014/main" id="{1ED900C1-B0B3-5949-A57A-D6C30C224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38" y="168595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Square-2.png">
            <a:extLst>
              <a:ext uri="{FF2B5EF4-FFF2-40B4-BE49-F238E27FC236}">
                <a16:creationId xmlns:a16="http://schemas.microsoft.com/office/drawing/2014/main" id="{F98911CC-6FA7-5740-B401-7931A7949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41" y="2514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 descr="Square-3.png">
            <a:extLst>
              <a:ext uri="{FF2B5EF4-FFF2-40B4-BE49-F238E27FC236}">
                <a16:creationId xmlns:a16="http://schemas.microsoft.com/office/drawing/2014/main" id="{46CD6650-38CD-1344-B73D-D176D3772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41" y="3262040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Square-2.png">
            <a:extLst>
              <a:ext uri="{FF2B5EF4-FFF2-40B4-BE49-F238E27FC236}">
                <a16:creationId xmlns:a16="http://schemas.microsoft.com/office/drawing/2014/main" id="{A987BB6D-1B96-2240-B240-13C54F602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12" y="2514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Square-2.png">
            <a:extLst>
              <a:ext uri="{FF2B5EF4-FFF2-40B4-BE49-F238E27FC236}">
                <a16:creationId xmlns:a16="http://schemas.microsoft.com/office/drawing/2014/main" id="{A1A83179-A0D4-234E-B102-77023882D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83" y="2514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9">
            <a:extLst>
              <a:ext uri="{FF2B5EF4-FFF2-40B4-BE49-F238E27FC236}">
                <a16:creationId xmlns:a16="http://schemas.microsoft.com/office/drawing/2014/main" id="{40524A36-8771-F04C-B205-4B3D327C7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804" y="2575506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48909DE5-EC1A-1D48-81E6-D268EB2BD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2616789"/>
            <a:ext cx="2954615" cy="1741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Atezolizumab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/carboplatin/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paclitaxel + bevacizumab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7" name="Picture 4" descr="Square-3.png">
            <a:extLst>
              <a:ext uri="{FF2B5EF4-FFF2-40B4-BE49-F238E27FC236}">
                <a16:creationId xmlns:a16="http://schemas.microsoft.com/office/drawing/2014/main" id="{282C52EA-6C46-8C44-9B34-605554058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27" y="3262040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9">
            <a:extLst>
              <a:ext uri="{FF2B5EF4-FFF2-40B4-BE49-F238E27FC236}">
                <a16:creationId xmlns:a16="http://schemas.microsoft.com/office/drawing/2014/main" id="{77AEBE83-5932-394A-834F-B9728C250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333" y="3334777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43AFF211-CAC3-6B45-82A8-6C0D949A7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" y="3396417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Carboplatin/pemetrexed/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bevacizumab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0" name="Picture 49" descr="Square-4.png">
            <a:extLst>
              <a:ext uri="{FF2B5EF4-FFF2-40B4-BE49-F238E27FC236}">
                <a16:creationId xmlns:a16="http://schemas.microsoft.com/office/drawing/2014/main" id="{A5E5F99E-A912-7B42-B258-FCF58D32D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41" y="40084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4">
            <a:extLst>
              <a:ext uri="{FF2B5EF4-FFF2-40B4-BE49-F238E27FC236}">
                <a16:creationId xmlns:a16="http://schemas.microsoft.com/office/drawing/2014/main" id="{76957D4F-FD51-4446-88C6-F8FE7A2DB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" y="4128160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Carboplatin/pemetrexed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 Box 9">
            <a:extLst>
              <a:ext uri="{FF2B5EF4-FFF2-40B4-BE49-F238E27FC236}">
                <a16:creationId xmlns:a16="http://schemas.microsoft.com/office/drawing/2014/main" id="{1F97EAC8-0695-4448-8069-E79B224CA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862" y="4062804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pic>
        <p:nvPicPr>
          <p:cNvPr id="56" name="Picture 4" descr="Square-3.png">
            <a:extLst>
              <a:ext uri="{FF2B5EF4-FFF2-40B4-BE49-F238E27FC236}">
                <a16:creationId xmlns:a16="http://schemas.microsoft.com/office/drawing/2014/main" id="{BF0FE9F7-6473-6348-9F5B-55CCE2A25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58" y="3262040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Square-4.png">
            <a:extLst>
              <a:ext uri="{FF2B5EF4-FFF2-40B4-BE49-F238E27FC236}">
                <a16:creationId xmlns:a16="http://schemas.microsoft.com/office/drawing/2014/main" id="{87EAACDB-C1B6-2146-B05D-2C3D00027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70" y="40084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 descr="Square-4.png">
            <a:extLst>
              <a:ext uri="{FF2B5EF4-FFF2-40B4-BE49-F238E27FC236}">
                <a16:creationId xmlns:a16="http://schemas.microsoft.com/office/drawing/2014/main" id="{9AE3BED2-B7E2-4C42-9DBD-C486CA49C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99" y="40084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" descr="Square-5.png">
            <a:extLst>
              <a:ext uri="{FF2B5EF4-FFF2-40B4-BE49-F238E27FC236}">
                <a16:creationId xmlns:a16="http://schemas.microsoft.com/office/drawing/2014/main" id="{4C6B4EB1-6EE5-2D4F-B237-69AFB8130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84" y="4729564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E0F6663-E5FE-A541-BFAE-F4F5A8310E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84" y="5559089"/>
            <a:ext cx="386463" cy="384511"/>
          </a:xfrm>
          <a:prstGeom prst="rect">
            <a:avLst/>
          </a:prstGeom>
        </p:spPr>
      </p:pic>
      <p:sp>
        <p:nvSpPr>
          <p:cNvPr id="62" name="Text Box 9">
            <a:extLst>
              <a:ext uri="{FF2B5EF4-FFF2-40B4-BE49-F238E27FC236}">
                <a16:creationId xmlns:a16="http://schemas.microsoft.com/office/drawing/2014/main" id="{5AED0AC1-FCFE-5746-AE53-981640BF7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968" y="4807571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63" name="Text Box 9">
            <a:extLst>
              <a:ext uri="{FF2B5EF4-FFF2-40B4-BE49-F238E27FC236}">
                <a16:creationId xmlns:a16="http://schemas.microsoft.com/office/drawing/2014/main" id="{55157FAB-0101-3B4F-B23C-231A75851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67" y="5609982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64" name="Text Box 4">
            <a:extLst>
              <a:ext uri="{FF2B5EF4-FFF2-40B4-BE49-F238E27FC236}">
                <a16:creationId xmlns:a16="http://schemas.microsoft.com/office/drawing/2014/main" id="{16454E02-E0B3-DC4A-9F85-B1199D548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8" y="5677951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Chemotherapy +/- bevacizumab</a:t>
            </a:r>
          </a:p>
        </p:txBody>
      </p:sp>
      <p:sp>
        <p:nvSpPr>
          <p:cNvPr id="65" name="Text Box 4">
            <a:extLst>
              <a:ext uri="{FF2B5EF4-FFF2-40B4-BE49-F238E27FC236}">
                <a16:creationId xmlns:a16="http://schemas.microsoft.com/office/drawing/2014/main" id="{ECBCAFF4-F086-9F44-8B1C-389B0274A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8" y="4878654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Carboplatin/pemetrexed/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osimertinib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6" name="Picture 6" descr="Square-5.png">
            <a:extLst>
              <a:ext uri="{FF2B5EF4-FFF2-40B4-BE49-F238E27FC236}">
                <a16:creationId xmlns:a16="http://schemas.microsoft.com/office/drawing/2014/main" id="{733E6C3E-9B84-1E4D-B220-821E6B6DAE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13" y="4729564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 descr="Square-2.png">
            <a:extLst>
              <a:ext uri="{FF2B5EF4-FFF2-40B4-BE49-F238E27FC236}">
                <a16:creationId xmlns:a16="http://schemas.microsoft.com/office/drawing/2014/main" id="{CCC947CA-3217-3F4B-8F7D-7D6574064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44" y="2514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" descr="Square-3.png">
            <a:extLst>
              <a:ext uri="{FF2B5EF4-FFF2-40B4-BE49-F238E27FC236}">
                <a16:creationId xmlns:a16="http://schemas.microsoft.com/office/drawing/2014/main" id="{0300926D-7512-7C4C-B1CC-FF9220D58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73" y="3262040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Square-1.png">
            <a:extLst>
              <a:ext uri="{FF2B5EF4-FFF2-40B4-BE49-F238E27FC236}">
                <a16:creationId xmlns:a16="http://schemas.microsoft.com/office/drawing/2014/main" id="{ADF115A5-EE65-C541-AB8D-8FB3E0B6C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909" y="168595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 descr="Square-2.png">
            <a:extLst>
              <a:ext uri="{FF2B5EF4-FFF2-40B4-BE49-F238E27FC236}">
                <a16:creationId xmlns:a16="http://schemas.microsoft.com/office/drawing/2014/main" id="{F4C77B5C-9E82-D646-9010-57002B702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15" y="2514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175007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D3FF246-7280-0E4E-88BE-9090BB674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882" y="5437710"/>
            <a:ext cx="411163" cy="409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F4302A-ACEF-7143-9EAD-A1F32342D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882" y="4828110"/>
            <a:ext cx="411163" cy="40908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D44AB50-52E9-2A41-BF37-BCBE34E68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882" y="4218510"/>
            <a:ext cx="411163" cy="409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81839D-31E3-9643-9316-0E4D4B8E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353800" cy="1219200"/>
          </a:xfrm>
        </p:spPr>
        <p:txBody>
          <a:bodyPr/>
          <a:lstStyle/>
          <a:p>
            <a:r>
              <a:rPr lang="en-US" dirty="0"/>
              <a:t>In general, what would be your most likely treatment approach for a patient with disease progression on </a:t>
            </a:r>
            <a:r>
              <a:rPr lang="en-US" dirty="0" err="1"/>
              <a:t>osimertinib</a:t>
            </a:r>
            <a:r>
              <a:rPr lang="en-US" dirty="0"/>
              <a:t> who is found to have an EGFR C797S mutation?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7D898CF0-06A1-5E4D-BB49-428DF70E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54" y="1476963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EC725643-3682-7B4A-9972-41110AA3F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1" y="1609152"/>
            <a:ext cx="2726014" cy="660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Pembrolizumab/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carboplatin/pemetrexed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2" name="Picture 31" descr="Square-1.png">
            <a:extLst>
              <a:ext uri="{FF2B5EF4-FFF2-40B4-BE49-F238E27FC236}">
                <a16:creationId xmlns:a16="http://schemas.microsoft.com/office/drawing/2014/main" id="{A0514960-2D0F-CC4C-B269-EB47F1D12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41" y="1407907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Square-1.png">
            <a:extLst>
              <a:ext uri="{FF2B5EF4-FFF2-40B4-BE49-F238E27FC236}">
                <a16:creationId xmlns:a16="http://schemas.microsoft.com/office/drawing/2014/main" id="{80377561-7FBE-FF4D-9C3E-102643B39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12" y="1407907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Square-1.png">
            <a:extLst>
              <a:ext uri="{FF2B5EF4-FFF2-40B4-BE49-F238E27FC236}">
                <a16:creationId xmlns:a16="http://schemas.microsoft.com/office/drawing/2014/main" id="{D1E3141C-7E61-FE40-A0B3-5442C539A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83" y="1407907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Square-1.png">
            <a:extLst>
              <a:ext uri="{FF2B5EF4-FFF2-40B4-BE49-F238E27FC236}">
                <a16:creationId xmlns:a16="http://schemas.microsoft.com/office/drawing/2014/main" id="{AD753D21-8C95-CF4B-A663-E86375B62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54" y="1407907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Square-1.png">
            <a:extLst>
              <a:ext uri="{FF2B5EF4-FFF2-40B4-BE49-F238E27FC236}">
                <a16:creationId xmlns:a16="http://schemas.microsoft.com/office/drawing/2014/main" id="{24D113CF-B2BB-1A4B-8E48-1E78F224C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25" y="1407907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Square-2.png">
            <a:extLst>
              <a:ext uri="{FF2B5EF4-FFF2-40B4-BE49-F238E27FC236}">
                <a16:creationId xmlns:a16="http://schemas.microsoft.com/office/drawing/2014/main" id="{F98911CC-6FA7-5740-B401-7931A7949A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41" y="193251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 descr="Square-3.png">
            <a:extLst>
              <a:ext uri="{FF2B5EF4-FFF2-40B4-BE49-F238E27FC236}">
                <a16:creationId xmlns:a16="http://schemas.microsoft.com/office/drawing/2014/main" id="{46CD6650-38CD-1344-B73D-D176D37724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41" y="2451350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Square-2.png">
            <a:extLst>
              <a:ext uri="{FF2B5EF4-FFF2-40B4-BE49-F238E27FC236}">
                <a16:creationId xmlns:a16="http://schemas.microsoft.com/office/drawing/2014/main" id="{A987BB6D-1B96-2240-B240-13C54F6020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12" y="193251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Square-2.png">
            <a:extLst>
              <a:ext uri="{FF2B5EF4-FFF2-40B4-BE49-F238E27FC236}">
                <a16:creationId xmlns:a16="http://schemas.microsoft.com/office/drawing/2014/main" id="{A1A83179-A0D4-234E-B102-77023882D2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83" y="193251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9">
            <a:extLst>
              <a:ext uri="{FF2B5EF4-FFF2-40B4-BE49-F238E27FC236}">
                <a16:creationId xmlns:a16="http://schemas.microsoft.com/office/drawing/2014/main" id="{40524A36-8771-F04C-B205-4B3D327C7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341" y="1993416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48909DE5-EC1A-1D48-81E6-D268EB2BD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" y="2083389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Erlotinib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7" name="Picture 4" descr="Square-3.png">
            <a:extLst>
              <a:ext uri="{FF2B5EF4-FFF2-40B4-BE49-F238E27FC236}">
                <a16:creationId xmlns:a16="http://schemas.microsoft.com/office/drawing/2014/main" id="{282C52EA-6C46-8C44-9B34-6055540583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5" y="2451350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9">
            <a:extLst>
              <a:ext uri="{FF2B5EF4-FFF2-40B4-BE49-F238E27FC236}">
                <a16:creationId xmlns:a16="http://schemas.microsoft.com/office/drawing/2014/main" id="{77AEBE83-5932-394A-834F-B9728C250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108" y="2524087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43AFF211-CAC3-6B45-82A8-6C0D949A7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" y="3227523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Atezolizumab/carboplatin/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paclitaxel/bevacizumab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0" name="Picture 49" descr="Square-4.png">
            <a:extLst>
              <a:ext uri="{FF2B5EF4-FFF2-40B4-BE49-F238E27FC236}">
                <a16:creationId xmlns:a16="http://schemas.microsoft.com/office/drawing/2014/main" id="{A5E5F99E-A912-7B42-B258-FCF58D32D2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41" y="304534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4">
            <a:extLst>
              <a:ext uri="{FF2B5EF4-FFF2-40B4-BE49-F238E27FC236}">
                <a16:creationId xmlns:a16="http://schemas.microsoft.com/office/drawing/2014/main" id="{76957D4F-FD51-4446-88C6-F8FE7A2DB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" y="2628604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Carboplatin/pemetrexed/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bevacizumab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 Box 9">
            <a:extLst>
              <a:ext uri="{FF2B5EF4-FFF2-40B4-BE49-F238E27FC236}">
                <a16:creationId xmlns:a16="http://schemas.microsoft.com/office/drawing/2014/main" id="{1F97EAC8-0695-4448-8069-E79B224CA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109" y="3099714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pic>
        <p:nvPicPr>
          <p:cNvPr id="56" name="Picture 4" descr="Square-3.png">
            <a:extLst>
              <a:ext uri="{FF2B5EF4-FFF2-40B4-BE49-F238E27FC236}">
                <a16:creationId xmlns:a16="http://schemas.microsoft.com/office/drawing/2014/main" id="{BF0FE9F7-6473-6348-9F5B-55CCE2A25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86" y="2451350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Square-4.png">
            <a:extLst>
              <a:ext uri="{FF2B5EF4-FFF2-40B4-BE49-F238E27FC236}">
                <a16:creationId xmlns:a16="http://schemas.microsoft.com/office/drawing/2014/main" id="{87EAACDB-C1B6-2146-B05D-2C3D00027F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12" y="304534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 descr="Square-2.png">
            <a:extLst>
              <a:ext uri="{FF2B5EF4-FFF2-40B4-BE49-F238E27FC236}">
                <a16:creationId xmlns:a16="http://schemas.microsoft.com/office/drawing/2014/main" id="{700210CA-9413-0F49-BD81-E7CCCD8FD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54" y="193251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" descr="Square-5.png">
            <a:extLst>
              <a:ext uri="{FF2B5EF4-FFF2-40B4-BE49-F238E27FC236}">
                <a16:creationId xmlns:a16="http://schemas.microsoft.com/office/drawing/2014/main" id="{6FE2EACE-A35F-0F40-B10A-795C5B9718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84" y="3608910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 Box 9">
            <a:extLst>
              <a:ext uri="{FF2B5EF4-FFF2-40B4-BE49-F238E27FC236}">
                <a16:creationId xmlns:a16="http://schemas.microsoft.com/office/drawing/2014/main" id="{F0DA80D8-2CDC-4946-8CCC-C76DD9D4B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109" y="3686917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65" name="Text Box 9">
            <a:extLst>
              <a:ext uri="{FF2B5EF4-FFF2-40B4-BE49-F238E27FC236}">
                <a16:creationId xmlns:a16="http://schemas.microsoft.com/office/drawing/2014/main" id="{FBE5D30E-78EB-254E-AC08-D2618E9B2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361" y="4294931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66" name="Text Box 4">
            <a:extLst>
              <a:ext uri="{FF2B5EF4-FFF2-40B4-BE49-F238E27FC236}">
                <a16:creationId xmlns:a16="http://schemas.microsoft.com/office/drawing/2014/main" id="{8AA450CF-82EE-D34F-B7BD-5F64CDB45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8" y="4411590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Chemotherapy +/- bevacizumab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 Box 4">
            <a:extLst>
              <a:ext uri="{FF2B5EF4-FFF2-40B4-BE49-F238E27FC236}">
                <a16:creationId xmlns:a16="http://schemas.microsoft.com/office/drawing/2014/main" id="{6CDBF769-FB5B-E549-909B-A690B906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8" y="3806690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Carboplatin/pemetrexed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8" name="Picture 6" descr="Square-5.png">
            <a:extLst>
              <a:ext uri="{FF2B5EF4-FFF2-40B4-BE49-F238E27FC236}">
                <a16:creationId xmlns:a16="http://schemas.microsoft.com/office/drawing/2014/main" id="{A2A9A553-8682-6147-9CD9-F32FD090C9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5" y="3608910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 Box 9">
            <a:extLst>
              <a:ext uri="{FF2B5EF4-FFF2-40B4-BE49-F238E27FC236}">
                <a16:creationId xmlns:a16="http://schemas.microsoft.com/office/drawing/2014/main" id="{FFE88F42-6003-1B45-AE07-7B1B87C5E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7" y="4878194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71" name="Text Box 4">
            <a:extLst>
              <a:ext uri="{FF2B5EF4-FFF2-40B4-BE49-F238E27FC236}">
                <a16:creationId xmlns:a16="http://schemas.microsoft.com/office/drawing/2014/main" id="{872A72C6-A5DB-8B40-A15C-E901A4A8B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8" y="5038012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Carboplatin/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pemetrexed/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osimertinib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Text Box 9">
            <a:extLst>
              <a:ext uri="{FF2B5EF4-FFF2-40B4-BE49-F238E27FC236}">
                <a16:creationId xmlns:a16="http://schemas.microsoft.com/office/drawing/2014/main" id="{32B262C3-921A-494C-A2D5-E37F6A26F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7" y="5486400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74" name="Text Box 4">
            <a:extLst>
              <a:ext uri="{FF2B5EF4-FFF2-40B4-BE49-F238E27FC236}">
                <a16:creationId xmlns:a16="http://schemas.microsoft.com/office/drawing/2014/main" id="{5B665F20-D624-6B40-8C63-4A7287FA1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8" y="5625501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Gefitinib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6" name="Picture 6" descr="Square-5.png">
            <a:extLst>
              <a:ext uri="{FF2B5EF4-FFF2-40B4-BE49-F238E27FC236}">
                <a16:creationId xmlns:a16="http://schemas.microsoft.com/office/drawing/2014/main" id="{6A7C8303-B918-9941-B0C3-40584CB2E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86" y="3608910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5BC9930-6F9B-DA44-8A07-BC2841234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612" y="4218510"/>
            <a:ext cx="411163" cy="409086"/>
          </a:xfrm>
          <a:prstGeom prst="rect">
            <a:avLst/>
          </a:prstGeom>
        </p:spPr>
      </p:pic>
      <p:sp>
        <p:nvSpPr>
          <p:cNvPr id="60" name="Text Box 9">
            <a:extLst>
              <a:ext uri="{FF2B5EF4-FFF2-40B4-BE49-F238E27FC236}">
                <a16:creationId xmlns:a16="http://schemas.microsoft.com/office/drawing/2014/main" id="{65DA0113-F65F-C04D-9829-929AE037A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7" y="6051550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AE3AF351-D610-DD4E-B280-1D12947D6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8" y="6137446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Osimertinib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/gefitinib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08DBF-4B7A-0042-801A-F9E8BA9D8C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9016" y="5971110"/>
            <a:ext cx="411163" cy="409086"/>
          </a:xfrm>
          <a:prstGeom prst="rect">
            <a:avLst/>
          </a:prstGeom>
        </p:spPr>
      </p:pic>
      <p:pic>
        <p:nvPicPr>
          <p:cNvPr id="58" name="Picture 57" descr="Square-1.png">
            <a:extLst>
              <a:ext uri="{FF2B5EF4-FFF2-40B4-BE49-F238E27FC236}">
                <a16:creationId xmlns:a16="http://schemas.microsoft.com/office/drawing/2014/main" id="{FAF2DEE9-AC87-8540-B6E2-50927AB0D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42" y="1407907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Square-4.png">
            <a:extLst>
              <a:ext uri="{FF2B5EF4-FFF2-40B4-BE49-F238E27FC236}">
                <a16:creationId xmlns:a16="http://schemas.microsoft.com/office/drawing/2014/main" id="{536062D4-E32F-F34A-9C12-A23DE5FA03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82" y="304534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497416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Oncogenic Drivers in NSCLC</a:t>
            </a:r>
            <a:br>
              <a:rPr lang="en-US" sz="4000" dirty="0"/>
            </a:br>
            <a:r>
              <a:rPr lang="en-US" sz="2933" i="1" dirty="0"/>
              <a:t>Subtypes of NSCLC Can be Defined by Somatic Oncogenic Drivers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461839" y="6178028"/>
            <a:ext cx="301556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Narrow"/>
              </a:rPr>
              <a:t>MSK-IMPACT data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0590" b="4858"/>
          <a:stretch/>
        </p:blipFill>
        <p:spPr>
          <a:xfrm>
            <a:off x="1884077" y="1169113"/>
            <a:ext cx="6374116" cy="48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acquired resistance?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9477" y="1393473"/>
            <a:ext cx="30480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 Narrow"/>
              </a:rPr>
              <a:t>Diagnosed with </a:t>
            </a:r>
            <a:r>
              <a:rPr lang="en-US" sz="2200" i="1" dirty="0">
                <a:latin typeface="Arial Narrow"/>
              </a:rPr>
              <a:t>EGFR</a:t>
            </a:r>
            <a:r>
              <a:rPr lang="en-US" sz="2200" dirty="0">
                <a:latin typeface="Arial Narrow"/>
              </a:rPr>
              <a:t> mutant NSCLC</a:t>
            </a:r>
          </a:p>
        </p:txBody>
      </p:sp>
      <p:cxnSp>
        <p:nvCxnSpPr>
          <p:cNvPr id="7" name="Straight Arrow Connector 6"/>
          <p:cNvCxnSpPr>
            <a:stCxn id="5" idx="2"/>
            <a:endCxn id="9" idx="0"/>
          </p:cNvCxnSpPr>
          <p:nvPr/>
        </p:nvCxnSpPr>
        <p:spPr>
          <a:xfrm>
            <a:off x="2553477" y="2162914"/>
            <a:ext cx="16440" cy="105830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2357" y="4958958"/>
            <a:ext cx="30480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 Narrow"/>
              </a:rPr>
              <a:t>Biopsy to understand mechanism of resistance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5917" y="3221217"/>
            <a:ext cx="30480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 Narrow"/>
              </a:rPr>
              <a:t>Development of Clinical Resistance to EGFR TKI</a:t>
            </a:r>
          </a:p>
        </p:txBody>
      </p:sp>
      <p:cxnSp>
        <p:nvCxnSpPr>
          <p:cNvPr id="10" name="Straight Arrow Connector 9"/>
          <p:cNvCxnSpPr>
            <a:stCxn id="9" idx="2"/>
            <a:endCxn id="8" idx="0"/>
          </p:cNvCxnSpPr>
          <p:nvPr/>
        </p:nvCxnSpPr>
        <p:spPr>
          <a:xfrm>
            <a:off x="2569917" y="3990658"/>
            <a:ext cx="16440" cy="9683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15581" y="2300217"/>
            <a:ext cx="2249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Narrow"/>
              </a:rPr>
              <a:t>1</a:t>
            </a:r>
            <a:r>
              <a:rPr lang="en-US" baseline="30000" dirty="0">
                <a:latin typeface="Arial Narrow"/>
              </a:rPr>
              <a:t>st</a:t>
            </a:r>
            <a:r>
              <a:rPr lang="en-US" dirty="0">
                <a:latin typeface="Arial Narrow"/>
              </a:rPr>
              <a:t>/2</a:t>
            </a:r>
            <a:r>
              <a:rPr lang="en-US" baseline="30000" dirty="0">
                <a:latin typeface="Arial Narrow"/>
              </a:rPr>
              <a:t>nd</a:t>
            </a:r>
            <a:r>
              <a:rPr lang="en-US" dirty="0">
                <a:latin typeface="Arial Narrow"/>
              </a:rPr>
              <a:t> Generation </a:t>
            </a:r>
          </a:p>
          <a:p>
            <a:r>
              <a:rPr lang="en-US" dirty="0">
                <a:latin typeface="Arial Narrow"/>
              </a:rPr>
              <a:t>EGFR TKI</a:t>
            </a:r>
          </a:p>
        </p:txBody>
      </p:sp>
      <p:pic>
        <p:nvPicPr>
          <p:cNvPr id="16" name="Content Placeholder 3" descr="Screen Shot 2014-05-31 at 11.05.17 PM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19336" r="54051" b="39923"/>
          <a:stretch/>
        </p:blipFill>
        <p:spPr>
          <a:xfrm>
            <a:off x="5110580" y="1568603"/>
            <a:ext cx="6523183" cy="4159796"/>
          </a:xfrm>
        </p:spPr>
      </p:pic>
      <p:sp>
        <p:nvSpPr>
          <p:cNvPr id="17" name="TextBox 16"/>
          <p:cNvSpPr txBox="1"/>
          <p:nvPr/>
        </p:nvSpPr>
        <p:spPr>
          <a:xfrm>
            <a:off x="9811173" y="6368789"/>
            <a:ext cx="205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prstClr val="black"/>
                </a:solidFill>
                <a:latin typeface="Calibri"/>
              </a:rPr>
              <a:t>Yu et al, CCR 2013</a:t>
            </a:r>
          </a:p>
        </p:txBody>
      </p:sp>
    </p:spTree>
    <p:extLst>
      <p:ext uri="{BB962C8B-B14F-4D97-AF65-F5344CB8AC3E}">
        <p14:creationId xmlns:p14="http://schemas.microsoft.com/office/powerpoint/2010/main" val="296287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Spectrum of Activity of EGFR TKIs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346139"/>
              </p:ext>
            </p:extLst>
          </p:nvPr>
        </p:nvGraphicFramePr>
        <p:xfrm>
          <a:off x="1295790" y="1478280"/>
          <a:ext cx="974659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2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8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7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164">
                  <a:extLst>
                    <a:ext uri="{9D8B030D-6E8A-4147-A177-3AD203B41FA5}">
                      <a16:colId xmlns:a16="http://schemas.microsoft.com/office/drawing/2014/main" val="234984565"/>
                    </a:ext>
                  </a:extLst>
                </a:gridCol>
              </a:tblGrid>
              <a:tr h="1353723">
                <a:tc>
                  <a:txBody>
                    <a:bodyPr/>
                    <a:lstStyle/>
                    <a:p>
                      <a:endParaRPr lang="en-US" sz="2700" dirty="0">
                        <a:latin typeface="Arial Narrow"/>
                      </a:endParaRP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 Narrow"/>
                        </a:rPr>
                        <a:t>Drug</a:t>
                      </a: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>
                          <a:latin typeface="Arial Narrow"/>
                        </a:rPr>
                        <a:t>EGFR L858R</a:t>
                      </a: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Arial Narrow"/>
                        </a:rPr>
                        <a:t>EGFR Exon 19 del</a:t>
                      </a: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Arial Narrow"/>
                        </a:rPr>
                        <a:t>EGFR</a:t>
                      </a:r>
                      <a:r>
                        <a:rPr lang="en-US" sz="2700" baseline="0" dirty="0">
                          <a:latin typeface="Arial Narrow"/>
                        </a:rPr>
                        <a:t> T790M</a:t>
                      </a:r>
                      <a:endParaRPr lang="en-US" sz="2700" dirty="0">
                        <a:latin typeface="Arial Narrow"/>
                      </a:endParaRP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Arial Narrow"/>
                        </a:rPr>
                        <a:t>EGFR</a:t>
                      </a:r>
                    </a:p>
                    <a:p>
                      <a:pPr algn="ctr"/>
                      <a:r>
                        <a:rPr lang="en-US" sz="2700" dirty="0">
                          <a:latin typeface="Arial Narrow"/>
                        </a:rPr>
                        <a:t>(WT)</a:t>
                      </a: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Arial Narrow"/>
                        </a:rPr>
                        <a:t>HER2</a:t>
                      </a:r>
                    </a:p>
                  </a:txBody>
                  <a:tcPr marL="121920" marR="121920" marT="60960" marB="6096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Arial Narrow"/>
                        </a:rPr>
                        <a:t>1</a:t>
                      </a:r>
                      <a:r>
                        <a:rPr lang="en-US" sz="2700" baseline="30000" dirty="0">
                          <a:latin typeface="Arial Narrow"/>
                        </a:rPr>
                        <a:t>st</a:t>
                      </a:r>
                      <a:r>
                        <a:rPr lang="en-US" sz="2700" dirty="0">
                          <a:latin typeface="Arial Narrow"/>
                        </a:rPr>
                        <a:t> gen</a:t>
                      </a:r>
                    </a:p>
                  </a:txBody>
                  <a:tcPr marL="121920" marR="121920" marT="60960" marB="6096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 Narrow"/>
                        </a:rPr>
                        <a:t>gefitinib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+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+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-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+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-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 Narrow"/>
                        </a:rPr>
                        <a:t>erlotinib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+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+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-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+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-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Arial Narrow"/>
                        </a:rPr>
                        <a:t>2</a:t>
                      </a:r>
                      <a:r>
                        <a:rPr lang="en-US" sz="2700" baseline="30000" dirty="0">
                          <a:latin typeface="Arial Narrow"/>
                        </a:rPr>
                        <a:t>nd</a:t>
                      </a:r>
                      <a:r>
                        <a:rPr lang="en-US" sz="2700" dirty="0">
                          <a:latin typeface="Arial Narrow"/>
                        </a:rPr>
                        <a:t> gen</a:t>
                      </a:r>
                    </a:p>
                  </a:txBody>
                  <a:tcPr marL="121920" marR="12192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 Narrow"/>
                        </a:rPr>
                        <a:t>afatinib</a:t>
                      </a:r>
                    </a:p>
                    <a:p>
                      <a:r>
                        <a:rPr lang="en-US" sz="2700" dirty="0" err="1">
                          <a:latin typeface="Arial Narrow"/>
                        </a:rPr>
                        <a:t>dacomitinib</a:t>
                      </a:r>
                      <a:endParaRPr lang="en-US" sz="2700" dirty="0">
                        <a:latin typeface="Arial Narrow"/>
                      </a:endParaRP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+</a:t>
                      </a:r>
                    </a:p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+</a:t>
                      </a: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+</a:t>
                      </a:r>
                    </a:p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+</a:t>
                      </a: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-</a:t>
                      </a:r>
                    </a:p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-</a:t>
                      </a: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+</a:t>
                      </a:r>
                    </a:p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+</a:t>
                      </a:r>
                    </a:p>
                  </a:txBody>
                  <a:tcPr marL="121920" marR="12192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+</a:t>
                      </a:r>
                    </a:p>
                    <a:p>
                      <a:pPr algn="ctr"/>
                      <a:r>
                        <a:rPr lang="en-US" sz="2700" b="1" dirty="0">
                          <a:latin typeface="Arial Narrow"/>
                        </a:rPr>
                        <a:t>+</a:t>
                      </a:r>
                    </a:p>
                  </a:txBody>
                  <a:tcPr marL="121920" marR="121920" marT="60960" marB="6096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700" i="0" dirty="0">
                          <a:latin typeface="Arial Narrow"/>
                        </a:rPr>
                        <a:t>3</a:t>
                      </a:r>
                      <a:r>
                        <a:rPr lang="en-US" sz="2700" i="0" baseline="30000" dirty="0">
                          <a:latin typeface="Arial Narrow"/>
                        </a:rPr>
                        <a:t>rd</a:t>
                      </a:r>
                      <a:r>
                        <a:rPr lang="en-US" sz="2700" i="0" dirty="0">
                          <a:latin typeface="Arial Narrow"/>
                        </a:rPr>
                        <a:t> gen</a:t>
                      </a:r>
                    </a:p>
                  </a:txBody>
                  <a:tcPr marL="121920" marR="121920" marT="60960" marB="6096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i="0" dirty="0" err="1">
                          <a:latin typeface="Arial Narrow"/>
                        </a:rPr>
                        <a:t>osimertinib</a:t>
                      </a:r>
                      <a:endParaRPr lang="en-US" sz="2700" i="0" dirty="0">
                        <a:latin typeface="Arial Narrow"/>
                      </a:endParaRPr>
                    </a:p>
                  </a:txBody>
                  <a:tcPr marL="121920" marR="121920" marT="60960" marB="6096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latin typeface="Arial Narrow"/>
                        </a:rPr>
                        <a:t>+</a:t>
                      </a:r>
                    </a:p>
                  </a:txBody>
                  <a:tcPr marL="121920" marR="121920" marT="60960" marB="6096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latin typeface="Arial Narrow"/>
                        </a:rPr>
                        <a:t>+</a:t>
                      </a:r>
                    </a:p>
                  </a:txBody>
                  <a:tcPr marL="121920" marR="121920" marT="60960" marB="6096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latin typeface="Arial Narrow"/>
                        </a:rPr>
                        <a:t>+</a:t>
                      </a:r>
                    </a:p>
                  </a:txBody>
                  <a:tcPr marL="121920" marR="121920" marT="60960" marB="6096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latin typeface="Arial Narrow"/>
                        </a:rPr>
                        <a:t>-</a:t>
                      </a:r>
                    </a:p>
                  </a:txBody>
                  <a:tcPr marL="121920" marR="121920" marT="60960" marB="6096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i="1" dirty="0">
                          <a:latin typeface="Arial Narrow"/>
                        </a:rPr>
                        <a:t>-</a:t>
                      </a:r>
                    </a:p>
                  </a:txBody>
                  <a:tcPr marL="121920" marR="121920" marT="60960" marB="60960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31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we treat patients with EGFR mutant lung cancer?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3597" y="1906532"/>
            <a:ext cx="2156360" cy="748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prstClr val="black"/>
                </a:solidFill>
                <a:latin typeface="Arial Narrow"/>
              </a:rPr>
              <a:t>Diagnosis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25537" y="2182649"/>
            <a:ext cx="3000259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95362" y="2413965"/>
            <a:ext cx="1576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Narrow"/>
              </a:rPr>
              <a:t>9-11 month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 Narrow"/>
              </a:rPr>
              <a:t>Median PFS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Arial Narrow"/>
              </a:rPr>
              <a:t>1</a:t>
            </a:r>
            <a:r>
              <a:rPr lang="en-US" baseline="30000" dirty="0">
                <a:solidFill>
                  <a:prstClr val="black"/>
                </a:solidFill>
                <a:latin typeface="Arial Narrow"/>
              </a:rPr>
              <a:t>st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 Gen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731478" y="1945149"/>
            <a:ext cx="3510497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31029" y="1012246"/>
            <a:ext cx="4116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Narrow"/>
              </a:rPr>
              <a:t>~10 months Median PFS with </a:t>
            </a:r>
            <a:r>
              <a:rPr lang="en-US" dirty="0" err="1">
                <a:solidFill>
                  <a:prstClr val="black"/>
                </a:solidFill>
                <a:latin typeface="Arial Narrow"/>
              </a:rPr>
              <a:t>osimertinib</a:t>
            </a:r>
            <a:r>
              <a:rPr lang="en-US" dirty="0">
                <a:solidFill>
                  <a:prstClr val="black"/>
                </a:solidFill>
                <a:latin typeface="Arial Narrow"/>
              </a:rPr>
              <a:t> (T790M +)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4324" y="4708327"/>
            <a:ext cx="2156360" cy="748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prstClr val="black"/>
                </a:solidFill>
                <a:latin typeface="Arial Narrow"/>
              </a:rPr>
              <a:t>Diagnosis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26267" y="4984444"/>
            <a:ext cx="300476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3719" y="5208115"/>
            <a:ext cx="4602542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dirty="0">
                <a:solidFill>
                  <a:prstClr val="black"/>
                </a:solidFill>
                <a:latin typeface="Arial Narrow"/>
              </a:rPr>
              <a:t>Start with </a:t>
            </a:r>
            <a:r>
              <a:rPr lang="en-US" sz="4267" dirty="0" err="1">
                <a:solidFill>
                  <a:prstClr val="black"/>
                </a:solidFill>
                <a:latin typeface="Arial Narrow"/>
              </a:rPr>
              <a:t>osimertinib</a:t>
            </a:r>
            <a:r>
              <a:rPr lang="en-US" sz="4267" dirty="0">
                <a:solidFill>
                  <a:prstClr val="black"/>
                </a:solidFill>
                <a:latin typeface="Arial Narrow"/>
              </a:rPr>
              <a:t>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731470" y="2413959"/>
            <a:ext cx="1564589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49532" y="2686232"/>
            <a:ext cx="4116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 Narrow"/>
              </a:rPr>
              <a:t>~4 months Median PFS with Chemotherapy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055371" y="4984444"/>
            <a:ext cx="3405203" cy="0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656134" y="4636111"/>
            <a:ext cx="42511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>
                <a:latin typeface="Arial Narrow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35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6649429" y="2916899"/>
            <a:ext cx="547548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94638" y="2916899"/>
            <a:ext cx="547548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Osimertinib</a:t>
            </a:r>
            <a:r>
              <a:rPr lang="en-GB" dirty="0"/>
              <a:t> vs Gefitinib/Erlotinib </a:t>
            </a:r>
            <a:br>
              <a:rPr lang="en-GB" dirty="0"/>
            </a:br>
            <a:r>
              <a:rPr lang="en-GB" dirty="0"/>
              <a:t>Randomized Trial (FLAURA)</a:t>
            </a:r>
          </a:p>
        </p:txBody>
      </p:sp>
      <p:sp>
        <p:nvSpPr>
          <p:cNvPr id="448" name="Rectangle 447"/>
          <p:cNvSpPr/>
          <p:nvPr/>
        </p:nvSpPr>
        <p:spPr>
          <a:xfrm>
            <a:off x="5342177" y="2276123"/>
            <a:ext cx="1554539" cy="227484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noFill/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6000" tIns="48000" rIns="96000" bIns="48000"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 Narrow" panose="020B0606020202030204" pitchFamily="34" charset="0"/>
              </a:rPr>
              <a:t>Stratification by </a:t>
            </a:r>
            <a:r>
              <a:rPr lang="en-US" sz="1600" b="1" dirty="0">
                <a:latin typeface="Arial Narrow"/>
              </a:rPr>
              <a:t>mutation status </a:t>
            </a:r>
            <a:br>
              <a:rPr lang="en-US" sz="1600" b="1" dirty="0">
                <a:latin typeface="Arial Narrow"/>
              </a:rPr>
            </a:br>
            <a:r>
              <a:rPr lang="en-US" sz="1600" dirty="0">
                <a:latin typeface="Arial Narrow"/>
              </a:rPr>
              <a:t>(Exon 19 deletion / L858R) </a:t>
            </a:r>
          </a:p>
          <a:p>
            <a:pPr algn="ctr"/>
            <a:r>
              <a:rPr lang="en-US" sz="1600" dirty="0">
                <a:latin typeface="Arial Narrow"/>
              </a:rPr>
              <a:t>and </a:t>
            </a:r>
            <a:r>
              <a:rPr lang="en-US" sz="1600" b="1" dirty="0">
                <a:latin typeface="Arial Narrow"/>
              </a:rPr>
              <a:t>race</a:t>
            </a:r>
            <a:r>
              <a:rPr lang="en-US" sz="1600" dirty="0">
                <a:latin typeface="Arial Narrow"/>
              </a:rPr>
              <a:t> </a:t>
            </a:r>
            <a:br>
              <a:rPr lang="en-US" sz="1600" dirty="0">
                <a:latin typeface="Arial Narrow"/>
              </a:rPr>
            </a:br>
            <a:r>
              <a:rPr lang="en-US" sz="1600" dirty="0">
                <a:latin typeface="Arial Narrow"/>
              </a:rPr>
              <a:t>(Asian / </a:t>
            </a:r>
            <a:br>
              <a:rPr lang="en-US" sz="1600" dirty="0">
                <a:latin typeface="Arial Narrow"/>
              </a:rPr>
            </a:br>
            <a:r>
              <a:rPr lang="en-US" sz="1600" dirty="0">
                <a:latin typeface="Arial Narrow"/>
              </a:rPr>
              <a:t>non-Asian) </a:t>
            </a:r>
          </a:p>
        </p:txBody>
      </p:sp>
      <p:sp>
        <p:nvSpPr>
          <p:cNvPr id="433" name="Rectangle 432"/>
          <p:cNvSpPr/>
          <p:nvPr/>
        </p:nvSpPr>
        <p:spPr>
          <a:xfrm>
            <a:off x="1853134" y="1905931"/>
            <a:ext cx="3162495" cy="72723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noFill/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6000" tIns="48000" rIns="96000" bIns="48000" rtlCol="0" anchor="ctr"/>
          <a:lstStyle/>
          <a:p>
            <a:pPr algn="ctr"/>
            <a:r>
              <a:rPr lang="en-GB" sz="1867" b="1" dirty="0">
                <a:solidFill>
                  <a:schemeClr val="bg1"/>
                </a:solidFill>
                <a:latin typeface="Arial Narrow" panose="020B0606020202030204" pitchFamily="34" charset="0"/>
              </a:rPr>
              <a:t>Patients with locally advanced or metastatic NSCLC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1853126" y="2633172"/>
            <a:ext cx="3162493" cy="21541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miter lim="800000"/>
          </a:ln>
        </p:spPr>
        <p:txBody>
          <a:bodyPr wrap="square" lIns="96000" tIns="48000" rIns="96000" bIns="48000" numCol="1" rtlCol="0" anchor="t">
            <a:noAutofit/>
          </a:bodyPr>
          <a:lstStyle/>
          <a:p>
            <a:pPr>
              <a:buSzPct val="100000"/>
            </a:pPr>
            <a:r>
              <a:rPr lang="en-GB" sz="1867" b="1" dirty="0">
                <a:latin typeface="Arial Narrow" panose="020B0606020202030204" pitchFamily="34" charset="0"/>
              </a:rPr>
              <a:t>Key inclusion criteria   </a:t>
            </a:r>
          </a:p>
          <a:p>
            <a:pPr marL="120648" indent="-120648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prstClr val="black"/>
                </a:solidFill>
                <a:latin typeface="Arial Narrow" panose="020B0606020202030204" pitchFamily="34" charset="0"/>
              </a:rPr>
              <a:t>WHO performance status 0 / 1</a:t>
            </a:r>
            <a:endParaRPr lang="en-GB" sz="1867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120648" indent="-120648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prstClr val="black"/>
                </a:solidFill>
                <a:latin typeface="Arial Narrow" panose="020B0606020202030204" pitchFamily="34" charset="0"/>
              </a:rPr>
              <a:t>Exon 19 deletion / L858R</a:t>
            </a:r>
          </a:p>
          <a:p>
            <a:pPr marL="120648" indent="-120648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prstClr val="black"/>
                </a:solidFill>
                <a:latin typeface="Arial Narrow" panose="020B0606020202030204" pitchFamily="34" charset="0"/>
              </a:rPr>
              <a:t>No prior systemic anti-cancer / </a:t>
            </a:r>
            <a:br>
              <a:rPr lang="en-GB" sz="1867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en-GB" sz="1867" dirty="0">
                <a:solidFill>
                  <a:prstClr val="black"/>
                </a:solidFill>
                <a:latin typeface="Arial Narrow" panose="020B0606020202030204" pitchFamily="34" charset="0"/>
              </a:rPr>
              <a:t>EGFR-TKI therapy</a:t>
            </a:r>
          </a:p>
          <a:p>
            <a:pPr marL="120648" indent="-120648"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1867" dirty="0">
                <a:solidFill>
                  <a:prstClr val="black"/>
                </a:solidFill>
                <a:latin typeface="Arial Narrow" panose="020B0606020202030204" pitchFamily="34" charset="0"/>
              </a:rPr>
              <a:t>Stable CNS metastases allowed</a:t>
            </a:r>
          </a:p>
          <a:p>
            <a:pPr>
              <a:buSzPct val="100000"/>
            </a:pPr>
            <a:r>
              <a:rPr lang="en-GB" sz="1867" b="1" dirty="0">
                <a:latin typeface="Arial Narrow" panose="020B0606020202030204" pitchFamily="34" charset="0"/>
              </a:rPr>
              <a:t>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243" y="5316625"/>
            <a:ext cx="11592533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867" b="1" dirty="0">
                <a:latin typeface="Arial Narrow"/>
              </a:rPr>
              <a:t>Primary</a:t>
            </a:r>
            <a:r>
              <a:rPr lang="en-US" sz="1867" dirty="0">
                <a:latin typeface="Arial Narrow"/>
              </a:rPr>
              <a:t> </a:t>
            </a:r>
            <a:r>
              <a:rPr lang="en-US" sz="1867" b="1" dirty="0">
                <a:latin typeface="Arial Narrow"/>
              </a:rPr>
              <a:t>endpoint:</a:t>
            </a:r>
            <a:r>
              <a:rPr lang="en-US" sz="1867" dirty="0">
                <a:latin typeface="Arial Narrow"/>
              </a:rPr>
              <a:t> PFS</a:t>
            </a:r>
            <a:endParaRPr lang="en-GB" sz="1867" dirty="0">
              <a:latin typeface="Arial Narrow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867" b="1" dirty="0">
                <a:latin typeface="Arial Narrow"/>
              </a:rPr>
              <a:t>Secondary endpoints: </a:t>
            </a:r>
            <a:r>
              <a:rPr lang="en-US" sz="1867" dirty="0">
                <a:latin typeface="Arial Narrow"/>
              </a:rPr>
              <a:t>response rate, duration of response, disease control rate, depth of response, overall survival, patient reported outcomes, safety </a:t>
            </a:r>
            <a:endParaRPr lang="en-GB" sz="1867" dirty="0">
              <a:latin typeface="Arial Narrow"/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7497227" y="3692429"/>
            <a:ext cx="3146067" cy="1371600"/>
          </a:xfrm>
          <a:prstGeom prst="rect">
            <a:avLst/>
          </a:prstGeom>
          <a:solidFill>
            <a:srgbClr val="146C73"/>
          </a:solidFill>
          <a:ln w="28575">
            <a:noFill/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867" dirty="0">
                <a:latin typeface="Arial Narrow" panose="020B0606020202030204" pitchFamily="34" charset="0"/>
              </a:rPr>
              <a:t>EGFR-TKI </a:t>
            </a:r>
            <a:r>
              <a:rPr lang="en-GB" sz="1867" dirty="0" err="1">
                <a:latin typeface="Arial Narrow" panose="020B0606020202030204" pitchFamily="34" charset="0"/>
              </a:rPr>
              <a:t>SoC</a:t>
            </a:r>
            <a:r>
              <a:rPr lang="en-GB" sz="1867" baseline="30000" dirty="0">
                <a:latin typeface="Arial Narrow" panose="020B0606020202030204" pitchFamily="34" charset="0"/>
              </a:rPr>
              <a:t>;</a:t>
            </a:r>
          </a:p>
          <a:p>
            <a:pPr algn="ctr"/>
            <a:r>
              <a:rPr lang="en-GB" sz="1867" b="1" dirty="0">
                <a:latin typeface="Arial Narrow" panose="020B0606020202030204" pitchFamily="34" charset="0"/>
              </a:rPr>
              <a:t>Gefitinib</a:t>
            </a:r>
            <a:r>
              <a:rPr lang="en-GB" sz="1867" dirty="0">
                <a:latin typeface="Arial Narrow" panose="020B0606020202030204" pitchFamily="34" charset="0"/>
              </a:rPr>
              <a:t> (250 mg </a:t>
            </a:r>
            <a:r>
              <a:rPr lang="en-GB" sz="1867" dirty="0" err="1">
                <a:latin typeface="Arial Narrow" panose="020B0606020202030204" pitchFamily="34" charset="0"/>
              </a:rPr>
              <a:t>p.o.</a:t>
            </a:r>
            <a:r>
              <a:rPr lang="en-GB" sz="1867" dirty="0">
                <a:latin typeface="Arial Narrow" panose="020B0606020202030204" pitchFamily="34" charset="0"/>
              </a:rPr>
              <a:t> </a:t>
            </a:r>
            <a:r>
              <a:rPr lang="en-GB" sz="1867" dirty="0" err="1">
                <a:latin typeface="Arial Narrow" panose="020B0606020202030204" pitchFamily="34" charset="0"/>
              </a:rPr>
              <a:t>qd</a:t>
            </a:r>
            <a:r>
              <a:rPr lang="en-GB" sz="1867" dirty="0">
                <a:latin typeface="Arial Narrow" panose="020B0606020202030204" pitchFamily="34" charset="0"/>
              </a:rPr>
              <a:t>) or </a:t>
            </a:r>
            <a:r>
              <a:rPr lang="en-GB" sz="1867" b="1" dirty="0" err="1">
                <a:latin typeface="Arial Narrow" panose="020B0606020202030204" pitchFamily="34" charset="0"/>
              </a:rPr>
              <a:t>Erlotinib</a:t>
            </a:r>
            <a:r>
              <a:rPr lang="en-GB" sz="1867" b="1" dirty="0">
                <a:latin typeface="Arial Narrow" panose="020B0606020202030204" pitchFamily="34" charset="0"/>
              </a:rPr>
              <a:t> </a:t>
            </a:r>
            <a:r>
              <a:rPr lang="en-GB" sz="1867" dirty="0">
                <a:latin typeface="Arial Narrow" panose="020B0606020202030204" pitchFamily="34" charset="0"/>
              </a:rPr>
              <a:t>(150 mg </a:t>
            </a:r>
            <a:r>
              <a:rPr lang="en-GB" sz="1867" dirty="0" err="1">
                <a:latin typeface="Arial Narrow" panose="020B0606020202030204" pitchFamily="34" charset="0"/>
              </a:rPr>
              <a:t>p.o.</a:t>
            </a:r>
            <a:r>
              <a:rPr lang="en-GB" sz="1867" dirty="0">
                <a:latin typeface="Arial Narrow" panose="020B0606020202030204" pitchFamily="34" charset="0"/>
              </a:rPr>
              <a:t> </a:t>
            </a:r>
            <a:r>
              <a:rPr lang="en-GB" sz="1867" dirty="0" err="1">
                <a:latin typeface="Arial Narrow" panose="020B0606020202030204" pitchFamily="34" charset="0"/>
              </a:rPr>
              <a:t>qd</a:t>
            </a:r>
            <a:r>
              <a:rPr lang="en-GB" sz="1867" dirty="0">
                <a:latin typeface="Arial Narrow" panose="020B0606020202030204" pitchFamily="34" charset="0"/>
              </a:rPr>
              <a:t>)</a:t>
            </a:r>
          </a:p>
          <a:p>
            <a:pPr algn="ctr"/>
            <a:r>
              <a:rPr lang="en-GB" sz="1867" dirty="0">
                <a:solidFill>
                  <a:schemeClr val="bg1"/>
                </a:solidFill>
                <a:latin typeface="Arial Narrow" panose="020B0606020202030204" pitchFamily="34" charset="0"/>
              </a:rPr>
              <a:t>(n=277)</a:t>
            </a:r>
          </a:p>
        </p:txBody>
      </p:sp>
      <p:cxnSp>
        <p:nvCxnSpPr>
          <p:cNvPr id="15" name="Elbow Connector 14"/>
          <p:cNvCxnSpPr>
            <a:endCxn id="442" idx="1"/>
          </p:cNvCxnSpPr>
          <p:nvPr/>
        </p:nvCxnSpPr>
        <p:spPr>
          <a:xfrm rot="5400000" flipH="1" flipV="1">
            <a:off x="7101049" y="2530588"/>
            <a:ext cx="492105" cy="300252"/>
          </a:xfrm>
          <a:prstGeom prst="bentConnector2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441" idx="1"/>
          </p:cNvCxnSpPr>
          <p:nvPr/>
        </p:nvCxnSpPr>
        <p:spPr>
          <a:xfrm rot="16200000" flipH="1">
            <a:off x="6537627" y="3418629"/>
            <a:ext cx="1618944" cy="300256"/>
          </a:xfrm>
          <a:prstGeom prst="bentConnector2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Rectangle 441"/>
          <p:cNvSpPr/>
          <p:nvPr/>
        </p:nvSpPr>
        <p:spPr>
          <a:xfrm>
            <a:off x="7497227" y="1748861"/>
            <a:ext cx="3146067" cy="1371600"/>
          </a:xfrm>
          <a:prstGeom prst="rect">
            <a:avLst/>
          </a:prstGeom>
          <a:solidFill>
            <a:schemeClr val="accent4"/>
          </a:solidFill>
          <a:ln w="28575">
            <a:noFill/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867" b="1" dirty="0">
                <a:latin typeface="Arial Narrow" panose="020B0606020202030204" pitchFamily="34" charset="0"/>
              </a:rPr>
              <a:t>Osimertinib</a:t>
            </a:r>
          </a:p>
          <a:p>
            <a:pPr algn="ctr"/>
            <a:r>
              <a:rPr lang="en-GB" sz="1867" dirty="0">
                <a:latin typeface="Arial Narrow" panose="020B0606020202030204" pitchFamily="34" charset="0"/>
              </a:rPr>
              <a:t>(80 mg </a:t>
            </a:r>
            <a:r>
              <a:rPr lang="en-GB" sz="1867" dirty="0" err="1">
                <a:latin typeface="Arial Narrow" panose="020B0606020202030204" pitchFamily="34" charset="0"/>
              </a:rPr>
              <a:t>p.o.</a:t>
            </a:r>
            <a:r>
              <a:rPr lang="en-GB" sz="1867" dirty="0">
                <a:latin typeface="Arial Narrow" panose="020B0606020202030204" pitchFamily="34" charset="0"/>
              </a:rPr>
              <a:t> </a:t>
            </a:r>
            <a:r>
              <a:rPr lang="en-GB" sz="1867" dirty="0" err="1">
                <a:latin typeface="Arial Narrow" panose="020B0606020202030204" pitchFamily="34" charset="0"/>
              </a:rPr>
              <a:t>qd</a:t>
            </a:r>
            <a:r>
              <a:rPr lang="en-GB" sz="1867" dirty="0">
                <a:latin typeface="Arial Narrow" panose="020B0606020202030204" pitchFamily="34" charset="0"/>
              </a:rPr>
              <a:t>)</a:t>
            </a:r>
          </a:p>
          <a:p>
            <a:pPr algn="ctr"/>
            <a:r>
              <a:rPr lang="en-GB" sz="1867" dirty="0">
                <a:latin typeface="Arial Narrow" panose="020B0606020202030204" pitchFamily="34" charset="0"/>
              </a:rPr>
              <a:t>(</a:t>
            </a:r>
            <a:r>
              <a:rPr lang="en-GB" sz="1867" dirty="0">
                <a:solidFill>
                  <a:schemeClr val="bg1"/>
                </a:solidFill>
                <a:latin typeface="Arial Narrow" panose="020B0606020202030204" pitchFamily="34" charset="0"/>
              </a:rPr>
              <a:t>n=279)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04666" y="6342429"/>
            <a:ext cx="2557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 Narrow"/>
              </a:rPr>
              <a:t>Soria</a:t>
            </a:r>
            <a:r>
              <a:rPr lang="en-US" sz="2200" dirty="0">
                <a:latin typeface="Arial Narrow"/>
              </a:rPr>
              <a:t> et al, NEJM 2017</a:t>
            </a:r>
          </a:p>
        </p:txBody>
      </p:sp>
    </p:spTree>
    <p:extLst>
      <p:ext uri="{BB962C8B-B14F-4D97-AF65-F5344CB8AC3E}">
        <p14:creationId xmlns:p14="http://schemas.microsoft.com/office/powerpoint/2010/main" val="48458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90522" y="1283151"/>
            <a:ext cx="8893908" cy="4703122"/>
            <a:chOff x="1024597" y="1173709"/>
            <a:chExt cx="6670431" cy="3527341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2"/>
            <a:srcRect l="2321" t="16441" r="50357" b="59138"/>
            <a:stretch/>
          </p:blipFill>
          <p:spPr bwMode="auto">
            <a:xfrm>
              <a:off x="1024597" y="1173709"/>
              <a:ext cx="6670431" cy="352734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2838298" y="1173709"/>
              <a:ext cx="107533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Arial Narrow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733" dirty="0" err="1"/>
              <a:t>Osimertinib</a:t>
            </a:r>
            <a:r>
              <a:rPr lang="en-GB" sz="3733" dirty="0"/>
              <a:t> vs Gefitinib/Erlotinib as first treatment for NSCLC Progression-Free Survival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419732" y="6315967"/>
            <a:ext cx="2557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 Narrow"/>
              </a:rPr>
              <a:t>Soria</a:t>
            </a:r>
            <a:r>
              <a:rPr lang="en-US" sz="2200" dirty="0">
                <a:latin typeface="Arial Narrow"/>
              </a:rPr>
              <a:t> et al, NEJM 2017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321" t="2905" r="50357" b="82979"/>
          <a:stretch>
            <a:fillRect/>
          </a:stretch>
        </p:blipFill>
        <p:spPr bwMode="auto">
          <a:xfrm>
            <a:off x="6105386" y="963283"/>
            <a:ext cx="4970585" cy="151931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412675" y="2435094"/>
            <a:ext cx="950027" cy="60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177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733" dirty="0"/>
              <a:t>Osimertinib vs Gefitinib/Erlotinib as first treatment for NSCLC </a:t>
            </a:r>
            <a:br>
              <a:rPr lang="en-GB" sz="3733" dirty="0"/>
            </a:br>
            <a:r>
              <a:rPr lang="en-GB" sz="3733" dirty="0"/>
              <a:t>CNS responses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6412675" y="2435094"/>
            <a:ext cx="950027" cy="60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 Narrow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541BF2-AEEA-4F6B-80EA-57D0AC87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981761"/>
            <a:ext cx="5718809" cy="30240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EBB218-9860-44B8-BAC0-764A927B7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3" y="1769406"/>
            <a:ext cx="5594973" cy="33191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4B3235-8389-4B42-B77C-569DAB9C9E84}"/>
              </a:ext>
            </a:extLst>
          </p:cNvPr>
          <p:cNvSpPr txBox="1"/>
          <p:nvPr/>
        </p:nvSpPr>
        <p:spPr>
          <a:xfrm>
            <a:off x="2708417" y="1618613"/>
            <a:ext cx="20393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Osimertinib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8B5824-8ACE-497D-9DE8-4BB5055D658D}"/>
              </a:ext>
            </a:extLst>
          </p:cNvPr>
          <p:cNvSpPr txBox="1"/>
          <p:nvPr/>
        </p:nvSpPr>
        <p:spPr>
          <a:xfrm>
            <a:off x="8082254" y="1568373"/>
            <a:ext cx="29835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Gefitinib/Erlotinib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229D32-9F66-4538-9171-379688852A1E}"/>
              </a:ext>
            </a:extLst>
          </p:cNvPr>
          <p:cNvSpPr txBox="1"/>
          <p:nvPr/>
        </p:nvSpPr>
        <p:spPr>
          <a:xfrm>
            <a:off x="7663409" y="6324601"/>
            <a:ext cx="44855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Reungwetwattana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et al, JCO 2018</a:t>
            </a:r>
          </a:p>
        </p:txBody>
      </p:sp>
    </p:spTree>
    <p:extLst>
      <p:ext uri="{BB962C8B-B14F-4D97-AF65-F5344CB8AC3E}">
        <p14:creationId xmlns:p14="http://schemas.microsoft.com/office/powerpoint/2010/main" val="9700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2B7A4-C1BF-43AD-AA74-3FF14495A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27" y="959206"/>
            <a:ext cx="8067746" cy="493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733" dirty="0"/>
              <a:t>Osimertinib vs Gefitinib/Erlotinib as first treatment for NSCLC </a:t>
            </a:r>
            <a:br>
              <a:rPr lang="en-GB" sz="3733" dirty="0"/>
            </a:br>
            <a:r>
              <a:rPr lang="en-GB" sz="3733" dirty="0"/>
              <a:t>CNS Progression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6412675" y="2435094"/>
            <a:ext cx="950027" cy="60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 Narrow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1232F-967F-F746-A271-69157CA573B7}"/>
              </a:ext>
            </a:extLst>
          </p:cNvPr>
          <p:cNvSpPr txBox="1"/>
          <p:nvPr/>
        </p:nvSpPr>
        <p:spPr>
          <a:xfrm>
            <a:off x="7663409" y="6324601"/>
            <a:ext cx="44855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Reungwetwattana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et al, JCO 2018</a:t>
            </a:r>
          </a:p>
        </p:txBody>
      </p:sp>
    </p:spTree>
    <p:extLst>
      <p:ext uri="{BB962C8B-B14F-4D97-AF65-F5344CB8AC3E}">
        <p14:creationId xmlns:p14="http://schemas.microsoft.com/office/powerpoint/2010/main" val="38252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Optimal Therapeutic Approaches for Patients with Metastatic Non-Small Cell Lung Cancer (NSCLC) and EGFR Tumor Mutations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Gregory J. Riely</a:t>
            </a:r>
          </a:p>
          <a:p>
            <a:r>
              <a:rPr lang="en-US" dirty="0"/>
              <a:t>May 31, 2019</a:t>
            </a:r>
          </a:p>
        </p:txBody>
      </p:sp>
    </p:spTree>
    <p:extLst>
      <p:ext uri="{BB962C8B-B14F-4D97-AF65-F5344CB8AC3E}">
        <p14:creationId xmlns:p14="http://schemas.microsoft.com/office/powerpoint/2010/main" val="95993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733" dirty="0" err="1"/>
              <a:t>Osimertinib</a:t>
            </a:r>
            <a:r>
              <a:rPr lang="en-GB" sz="3733" dirty="0"/>
              <a:t> vs Gefitinib/Erlotinib as first treatment for NSCLC </a:t>
            </a:r>
            <a:br>
              <a:rPr lang="en-GB" sz="3733" dirty="0"/>
            </a:br>
            <a:r>
              <a:rPr lang="en-GB" sz="3733" dirty="0"/>
              <a:t>Overall Survival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395348" y="6241407"/>
            <a:ext cx="2557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 Narrow"/>
              </a:rPr>
              <a:t>Soria</a:t>
            </a:r>
            <a:r>
              <a:rPr lang="en-US" sz="2200" dirty="0">
                <a:latin typeface="Arial Narrow"/>
              </a:rPr>
              <a:t> et al, NEJM 2017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51445" t="65827" r="2746" b="9907"/>
          <a:stretch>
            <a:fillRect/>
          </a:stretch>
        </p:blipFill>
        <p:spPr bwMode="auto">
          <a:xfrm>
            <a:off x="1276608" y="1169112"/>
            <a:ext cx="8901653" cy="48318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072998" y="3983092"/>
            <a:ext cx="419217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>
                <a:latin typeface="Arial Narrow" pitchFamily="34" charset="0"/>
              </a:rPr>
              <a:t>Hazard ratio – 0.63 (95% CI, 0.45-0.88)</a:t>
            </a:r>
          </a:p>
          <a:p>
            <a:r>
              <a:rPr lang="en-US" sz="2133" b="1" dirty="0">
                <a:latin typeface="Arial Narrow" pitchFamily="34" charset="0"/>
              </a:rPr>
              <a:t>p=0.007</a:t>
            </a:r>
          </a:p>
        </p:txBody>
      </p:sp>
    </p:spTree>
    <p:extLst>
      <p:ext uri="{BB962C8B-B14F-4D97-AF65-F5344CB8AC3E}">
        <p14:creationId xmlns:p14="http://schemas.microsoft.com/office/powerpoint/2010/main" val="20039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455112" y="2623171"/>
            <a:ext cx="5867400" cy="3197782"/>
            <a:chOff x="0" y="-39757"/>
            <a:chExt cx="4933950" cy="358305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82946"/>
            <a:stretch>
              <a:fillRect/>
            </a:stretch>
          </p:blipFill>
          <p:spPr bwMode="auto">
            <a:xfrm>
              <a:off x="0" y="-39757"/>
              <a:ext cx="493395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3411"/>
            <a:stretch>
              <a:fillRect/>
            </a:stretch>
          </p:blipFill>
          <p:spPr bwMode="auto">
            <a:xfrm>
              <a:off x="0" y="761999"/>
              <a:ext cx="4253093" cy="278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/>
          <p:nvPr/>
        </p:nvGrpSpPr>
        <p:grpSpPr>
          <a:xfrm>
            <a:off x="2791915" y="267879"/>
            <a:ext cx="6393839" cy="2238375"/>
            <a:chOff x="2438400" y="2895600"/>
            <a:chExt cx="5695950" cy="223837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0502" t="29032" r="43103" b="63710"/>
            <a:stretch>
              <a:fillRect/>
            </a:stretch>
          </p:blipFill>
          <p:spPr bwMode="auto">
            <a:xfrm>
              <a:off x="2438400" y="2895600"/>
              <a:ext cx="5638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0502" t="49193" r="43103" b="34678"/>
            <a:stretch>
              <a:fillRect/>
            </a:stretch>
          </p:blipFill>
          <p:spPr bwMode="auto">
            <a:xfrm>
              <a:off x="2495550" y="3609975"/>
              <a:ext cx="56388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4"/>
          <p:cNvGrpSpPr/>
          <p:nvPr/>
        </p:nvGrpSpPr>
        <p:grpSpPr>
          <a:xfrm>
            <a:off x="6679157" y="2879316"/>
            <a:ext cx="4923553" cy="3032880"/>
            <a:chOff x="4267200" y="3361656"/>
            <a:chExt cx="5084444" cy="334394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11756" t="40323" r="46865" b="31451"/>
            <a:stretch>
              <a:fillRect/>
            </a:stretch>
          </p:blipFill>
          <p:spPr bwMode="auto">
            <a:xfrm>
              <a:off x="4267200" y="4009305"/>
              <a:ext cx="5084444" cy="2696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13637" t="24194" r="46865" b="69354"/>
            <a:stretch>
              <a:fillRect/>
            </a:stretch>
          </p:blipFill>
          <p:spPr bwMode="auto">
            <a:xfrm>
              <a:off x="4267200" y="3361656"/>
              <a:ext cx="4800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455112" y="5706469"/>
            <a:ext cx="2580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orbel"/>
              </a:rPr>
              <a:t>Published online 4 May 2015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79157" y="5820953"/>
            <a:ext cx="2565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orbel"/>
              </a:rPr>
              <a:t>Published online 1 May 2015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19115" y="2506254"/>
            <a:ext cx="2562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orbel"/>
              </a:rPr>
              <a:t>Published online 7 May 2015</a:t>
            </a:r>
          </a:p>
        </p:txBody>
      </p:sp>
    </p:spTree>
    <p:extLst>
      <p:ext uri="{BB962C8B-B14F-4D97-AF65-F5344CB8AC3E}">
        <p14:creationId xmlns:p14="http://schemas.microsoft.com/office/powerpoint/2010/main" val="37181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EFFB9-9738-4D8F-85E3-E5EA00C8C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Resistance to Osimertinib…it’s not so easy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42975-6BBA-4A66-B780-37029643AA6F}"/>
              </a:ext>
            </a:extLst>
          </p:cNvPr>
          <p:cNvSpPr/>
          <p:nvPr/>
        </p:nvSpPr>
        <p:spPr>
          <a:xfrm>
            <a:off x="1162378" y="1903853"/>
            <a:ext cx="1895612" cy="24998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4D16D-E2E9-4BB7-AED4-CBC15D442026}"/>
              </a:ext>
            </a:extLst>
          </p:cNvPr>
          <p:cNvSpPr txBox="1"/>
          <p:nvPr/>
        </p:nvSpPr>
        <p:spPr>
          <a:xfrm>
            <a:off x="2862438" y="6214276"/>
            <a:ext cx="7727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Adapted from Ramalingam FLAURA Update and Rudin ESMO 2018 presentation.</a:t>
            </a:r>
          </a:p>
          <a:p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Piotrowska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et al. Cancer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Discov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, Le et al.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Cancer Research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41CEE5C5-53B1-4062-9E21-6FFD0D2E3A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500264"/>
              </p:ext>
            </p:extLst>
          </p:nvPr>
        </p:nvGraphicFramePr>
        <p:xfrm>
          <a:off x="583927" y="1286227"/>
          <a:ext cx="8255274" cy="4285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689">
                  <a:extLst>
                    <a:ext uri="{9D8B030D-6E8A-4147-A177-3AD203B41FA5}">
                      <a16:colId xmlns:a16="http://schemas.microsoft.com/office/drawing/2014/main" val="487485126"/>
                    </a:ext>
                  </a:extLst>
                </a:gridCol>
                <a:gridCol w="1653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6609">
                  <a:extLst>
                    <a:ext uri="{9D8B030D-6E8A-4147-A177-3AD203B41FA5}">
                      <a16:colId xmlns:a16="http://schemas.microsoft.com/office/drawing/2014/main" val="3294378101"/>
                    </a:ext>
                  </a:extLst>
                </a:gridCol>
              </a:tblGrid>
              <a:tr h="345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   </a:t>
                      </a:r>
                    </a:p>
                  </a:txBody>
                  <a:tcPr marL="6847" marR="6847" marT="6847" marB="0" anchor="ctr">
                    <a:solidFill>
                      <a:srgbClr val="1865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FLAURA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>
                    <a:solidFill>
                      <a:srgbClr val="1865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AURA3</a:t>
                      </a:r>
                    </a:p>
                  </a:txBody>
                  <a:tcPr marL="6847" marR="6847" marT="6847" marB="0" anchor="ctr">
                    <a:solidFill>
                      <a:srgbClr val="1865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Le </a:t>
                      </a:r>
                      <a:r>
                        <a:rPr lang="en-US" sz="18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et al.</a:t>
                      </a:r>
                    </a:p>
                  </a:txBody>
                  <a:tcPr marL="6847" marR="6847" marT="6847" marB="0" anchor="ctr">
                    <a:solidFill>
                      <a:srgbClr val="1865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Piotrowska </a:t>
                      </a:r>
                      <a:r>
                        <a:rPr lang="en-US" sz="1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et al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.</a:t>
                      </a:r>
                      <a:endParaRPr lang="en-US" sz="18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>
                    <a:solidFill>
                      <a:srgbClr val="1865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N</a:t>
                      </a:r>
                    </a:p>
                  </a:txBody>
                  <a:tcPr marL="6847" marR="6847" marT="684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91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83</a:t>
                      </a:r>
                    </a:p>
                  </a:txBody>
                  <a:tcPr marL="6847" marR="6847" marT="684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42</a:t>
                      </a:r>
                    </a:p>
                  </a:txBody>
                  <a:tcPr marL="6847" marR="6847" marT="684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41</a:t>
                      </a:r>
                      <a:endParaRPr lang="is-I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First line </a:t>
                      </a:r>
                    </a:p>
                  </a:txBody>
                  <a:tcPr marL="6847" marR="6847" marT="684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91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N/A</a:t>
                      </a:r>
                    </a:p>
                  </a:txBody>
                  <a:tcPr marL="6847" marR="6847" marT="684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6847" marR="6847" marT="684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  <a:endParaRPr lang="is-I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574372"/>
                  </a:ext>
                </a:extLst>
              </a:tr>
              <a:tr h="5032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Paired tissue (1st line)</a:t>
                      </a:r>
                    </a:p>
                  </a:txBody>
                  <a:tcPr marL="6847" marR="6847" marT="684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N/A</a:t>
                      </a:r>
                    </a:p>
                  </a:txBody>
                  <a:tcPr marL="6847" marR="6847" marT="684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N/A</a:t>
                      </a:r>
                    </a:p>
                  </a:txBody>
                  <a:tcPr marL="6847" marR="6847" marT="684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6 (0)</a:t>
                      </a:r>
                    </a:p>
                  </a:txBody>
                  <a:tcPr marL="6847" marR="6847" marT="684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N/A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37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   Acquired changes</a:t>
                      </a:r>
                    </a:p>
                  </a:txBody>
                  <a:tcPr marL="17879" marR="17879" marT="17879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SCLC/</a:t>
                      </a:r>
                      <a:r>
                        <a:rPr lang="en-US" sz="1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SqCC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N/A</a:t>
                      </a:r>
                      <a:endParaRPr lang="is-I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N/A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2%/0%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5%/2%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MET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amp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19%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15%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HER2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amp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2%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5%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2%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5%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PIK3CA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mut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1%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5%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BRAF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mut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3%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0%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KRAS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mut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0%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2%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0%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Fusions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3%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5%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EGFR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mut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17%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26%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24%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4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Other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60%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52%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40%</a:t>
                      </a: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23%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398C7D8-987B-45A3-8283-2292300D7A28}"/>
              </a:ext>
            </a:extLst>
          </p:cNvPr>
          <p:cNvSpPr txBox="1"/>
          <p:nvPr/>
        </p:nvSpPr>
        <p:spPr>
          <a:xfrm>
            <a:off x="9197700" y="2332604"/>
            <a:ext cx="2410373" cy="271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latin typeface="Arial" panose="020B0604020202020204" pitchFamily="34" charset="0"/>
                <a:cs typeface="Arial" panose="020B0604020202020204" pitchFamily="34" charset="0"/>
              </a:rPr>
              <a:t>Caveat…</a:t>
            </a:r>
          </a:p>
          <a:p>
            <a:pPr algn="ctr"/>
            <a:r>
              <a:rPr lang="en-US" sz="2133" b="1" dirty="0">
                <a:latin typeface="Arial" panose="020B0604020202020204" pitchFamily="34" charset="0"/>
                <a:cs typeface="Arial" panose="020B0604020202020204" pitchFamily="34" charset="0"/>
              </a:rPr>
              <a:t>Most information is from plasma, which misses some events, including histologic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774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7" y="1414271"/>
            <a:ext cx="10842229" cy="4745095"/>
          </a:xfrm>
        </p:spPr>
        <p:txBody>
          <a:bodyPr>
            <a:normAutofit/>
          </a:bodyPr>
          <a:lstStyle/>
          <a:p>
            <a:pPr>
              <a:spcBef>
                <a:spcPts val="1968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Initial treatment with a 3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generation EGFR TKI (with ability to inhibit not only T790M, but also the underlying EGFR mutation) leads to significantly longer progression-free survival</a:t>
            </a:r>
          </a:p>
          <a:p>
            <a:pPr>
              <a:spcBef>
                <a:spcPts val="1968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Understanding mechanisms of resistance for osimertinib is still early </a:t>
            </a:r>
          </a:p>
        </p:txBody>
      </p:sp>
    </p:spTree>
    <p:extLst>
      <p:ext uri="{BB962C8B-B14F-4D97-AF65-F5344CB8AC3E}">
        <p14:creationId xmlns:p14="http://schemas.microsoft.com/office/powerpoint/2010/main" val="40234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C88F-23CB-477E-9077-59C65980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using a 2</a:t>
            </a:r>
            <a:r>
              <a:rPr lang="en-US" baseline="30000" dirty="0"/>
              <a:t>nd</a:t>
            </a:r>
            <a:r>
              <a:rPr lang="en-US" dirty="0"/>
              <a:t> Generation EGFR TKI (with HER2 activity) improve outcomes?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084534-D9EC-4F02-BCA0-7E9A28081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64" y="1287018"/>
            <a:ext cx="11478671" cy="46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F45C3-A123-4EE5-8A25-89EAF9F3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Dacomitinib Treatment Leads to Longer PFS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592474-2F6C-49A7-A4C3-2D2E56C59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1244600"/>
            <a:ext cx="8597900" cy="436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8AC715-2710-453F-AFD9-AE410FA7DE37}"/>
              </a:ext>
            </a:extLst>
          </p:cNvPr>
          <p:cNvSpPr txBox="1"/>
          <p:nvPr/>
        </p:nvSpPr>
        <p:spPr>
          <a:xfrm>
            <a:off x="8461809" y="6338012"/>
            <a:ext cx="35234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Wu et al, Lancet Onc 2017</a:t>
            </a:r>
          </a:p>
        </p:txBody>
      </p:sp>
    </p:spTree>
    <p:extLst>
      <p:ext uri="{BB962C8B-B14F-4D97-AF65-F5344CB8AC3E}">
        <p14:creationId xmlns:p14="http://schemas.microsoft.com/office/powerpoint/2010/main" val="3158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7FF3-884E-4B99-B693-3F57BE5D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Dacomitinib Improves OS Compared to Gefitinib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015FE-13AC-4966-8172-842FF9E05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314" y="1060450"/>
            <a:ext cx="9613900" cy="4737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C680CD-FDE8-4DD5-8DD9-B1888978D861}"/>
              </a:ext>
            </a:extLst>
          </p:cNvPr>
          <p:cNvSpPr txBox="1"/>
          <p:nvPr/>
        </p:nvSpPr>
        <p:spPr>
          <a:xfrm>
            <a:off x="9231587" y="6262905"/>
            <a:ext cx="27590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Mok et al, JCO 2018</a:t>
            </a:r>
          </a:p>
        </p:txBody>
      </p:sp>
    </p:spTree>
    <p:extLst>
      <p:ext uri="{BB962C8B-B14F-4D97-AF65-F5344CB8AC3E}">
        <p14:creationId xmlns:p14="http://schemas.microsoft.com/office/powerpoint/2010/main" val="39561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F45C3-A123-4EE5-8A25-89EAF9F3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7" y="89101"/>
            <a:ext cx="11394276" cy="752147"/>
          </a:xfrm>
        </p:spPr>
        <p:txBody>
          <a:bodyPr>
            <a:normAutofit fontScale="90000"/>
          </a:bodyPr>
          <a:lstStyle/>
          <a:p>
            <a:r>
              <a:rPr lang="en-US" dirty="0"/>
              <a:t>Dacomitinib Treatment is Associated with Greater Toxicity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AC715-2710-453F-AFD9-AE410FA7DE37}"/>
              </a:ext>
            </a:extLst>
          </p:cNvPr>
          <p:cNvSpPr txBox="1"/>
          <p:nvPr/>
        </p:nvSpPr>
        <p:spPr>
          <a:xfrm>
            <a:off x="8486193" y="6200683"/>
            <a:ext cx="35234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Wu et al, Lancet Onc 2017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196210-F975-4E14-9B8F-0066B1375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48" y="806655"/>
            <a:ext cx="10874704" cy="524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196210-F975-4E14-9B8F-0066B1375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48" y="806655"/>
            <a:ext cx="10874704" cy="524468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39C36FA-7CBE-4969-A3EE-C8E4BF76EFBD}"/>
              </a:ext>
            </a:extLst>
          </p:cNvPr>
          <p:cNvGrpSpPr/>
          <p:nvPr/>
        </p:nvGrpSpPr>
        <p:grpSpPr>
          <a:xfrm>
            <a:off x="2564525" y="1723696"/>
            <a:ext cx="6386743" cy="3167117"/>
            <a:chOff x="1923393" y="1292772"/>
            <a:chExt cx="4790057" cy="23753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9A9DCD4-BA5F-42C4-8EA8-EF420F78389F}"/>
                </a:ext>
              </a:extLst>
            </p:cNvPr>
            <p:cNvSpPr/>
            <p:nvPr/>
          </p:nvSpPr>
          <p:spPr>
            <a:xfrm>
              <a:off x="1923393" y="1292772"/>
              <a:ext cx="4782207" cy="5288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Dose Reductions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ECEDD0-C303-4D35-B728-31EBAF32042A}"/>
                </a:ext>
              </a:extLst>
            </p:cNvPr>
            <p:cNvSpPr/>
            <p:nvPr/>
          </p:nvSpPr>
          <p:spPr>
            <a:xfrm>
              <a:off x="1931243" y="1730431"/>
              <a:ext cx="4782207" cy="19376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1E33D5-4C06-4E0C-825E-29BDBA9B4597}"/>
              </a:ext>
            </a:extLst>
          </p:cNvPr>
          <p:cNvGraphicFramePr>
            <a:graphicFrameLocks noGrp="1"/>
          </p:cNvGraphicFramePr>
          <p:nvPr/>
        </p:nvGraphicFramePr>
        <p:xfrm>
          <a:off x="2942892" y="2428877"/>
          <a:ext cx="5717626" cy="329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8813">
                  <a:extLst>
                    <a:ext uri="{9D8B030D-6E8A-4147-A177-3AD203B41FA5}">
                      <a16:colId xmlns:a16="http://schemas.microsoft.com/office/drawing/2014/main" val="3464522454"/>
                    </a:ext>
                  </a:extLst>
                </a:gridCol>
                <a:gridCol w="2858813">
                  <a:extLst>
                    <a:ext uri="{9D8B030D-6E8A-4147-A177-3AD203B41FA5}">
                      <a16:colId xmlns:a16="http://schemas.microsoft.com/office/drawing/2014/main" val="1253291716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Dacomitinib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Gefitinib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9893896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66%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95849506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38% - 30 mg/day</a:t>
                      </a:r>
                    </a:p>
                    <a:p>
                      <a:pPr algn="ctr"/>
                      <a:r>
                        <a:rPr lang="en-US" sz="3200" dirty="0"/>
                        <a:t>28% - 15 mg/day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8% - 250 mg </a:t>
                      </a:r>
                      <a:r>
                        <a:rPr lang="en-US" sz="3200" dirty="0" err="1"/>
                        <a:t>qod</a:t>
                      </a:r>
                      <a:endParaRPr lang="en-US" sz="32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861552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0AD5D79-1AA3-A34B-A7C0-3A9841556D2B}"/>
              </a:ext>
            </a:extLst>
          </p:cNvPr>
          <p:cNvSpPr txBox="1"/>
          <p:nvPr/>
        </p:nvSpPr>
        <p:spPr>
          <a:xfrm>
            <a:off x="8486193" y="6200683"/>
            <a:ext cx="35234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Wu et al, Lancet Onc 2017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650ACE-2EA4-CB48-9597-9CEA6DFA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7" y="89101"/>
            <a:ext cx="11394276" cy="752147"/>
          </a:xfrm>
        </p:spPr>
        <p:txBody>
          <a:bodyPr>
            <a:normAutofit fontScale="90000"/>
          </a:bodyPr>
          <a:lstStyle/>
          <a:p>
            <a:r>
              <a:rPr lang="en-US" dirty="0"/>
              <a:t>Dacomitinib Treatment is Associated with Greater Toxicity</a:t>
            </a:r>
          </a:p>
        </p:txBody>
      </p:sp>
    </p:spTree>
    <p:extLst>
      <p:ext uri="{BB962C8B-B14F-4D97-AF65-F5344CB8AC3E}">
        <p14:creationId xmlns:p14="http://schemas.microsoft.com/office/powerpoint/2010/main" val="109122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DD4AB-2337-2E4A-B04C-5B778922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2A042A-09A1-6245-9615-0AA57F3F0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399293"/>
              </p:ext>
            </p:extLst>
          </p:nvPr>
        </p:nvGraphicFramePr>
        <p:xfrm>
          <a:off x="2050271" y="2368296"/>
          <a:ext cx="8091458" cy="159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4992">
                  <a:extLst>
                    <a:ext uri="{9D8B030D-6E8A-4147-A177-3AD203B41FA5}">
                      <a16:colId xmlns:a16="http://schemas.microsoft.com/office/drawing/2014/main" val="1775859379"/>
                    </a:ext>
                  </a:extLst>
                </a:gridCol>
                <a:gridCol w="5526466">
                  <a:extLst>
                    <a:ext uri="{9D8B030D-6E8A-4147-A177-3AD203B41FA5}">
                      <a16:colId xmlns:a16="http://schemas.microsoft.com/office/drawing/2014/main" val="4239556465"/>
                    </a:ext>
                  </a:extLst>
                </a:gridCol>
              </a:tblGrid>
              <a:tr h="1594104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Contracted Research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Merck, </a:t>
                      </a:r>
                      <a:r>
                        <a:rPr lang="en-US" sz="23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Mirati</a:t>
                      </a:r>
                      <a:r>
                        <a:rPr lang="en-US" sz="2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Therapeutics, Novartis, Pfizer Inc, Roche Laboratories Inc, Takeda Oncology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0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78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8" descr="Square-2.png">
            <a:extLst>
              <a:ext uri="{FF2B5EF4-FFF2-40B4-BE49-F238E27FC236}">
                <a16:creationId xmlns:a16="http://schemas.microsoft.com/office/drawing/2014/main" id="{DCED3B61-6F31-D14A-A0A9-6C42FD015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6" y="2301955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Square-2.png">
            <a:extLst>
              <a:ext uri="{FF2B5EF4-FFF2-40B4-BE49-F238E27FC236}">
                <a16:creationId xmlns:a16="http://schemas.microsoft.com/office/drawing/2014/main" id="{B12EBF5C-27E0-934D-8CE1-EAC57C634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69" y="2301955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81839D-31E3-9643-9316-0E4D4B8E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19200"/>
          </a:xfrm>
        </p:spPr>
        <p:txBody>
          <a:bodyPr/>
          <a:lstStyle/>
          <a:p>
            <a:r>
              <a:rPr lang="en-US" dirty="0"/>
              <a:t>Do you order liquid multiplex assay testing (</a:t>
            </a:r>
            <a:r>
              <a:rPr lang="en-US" dirty="0" err="1"/>
              <a:t>ie</a:t>
            </a:r>
            <a:r>
              <a:rPr lang="en-US" dirty="0"/>
              <a:t>, NGS) for your patients with newly diagnosed metastatic NSCLC?</a:t>
            </a:r>
          </a:p>
        </p:txBody>
      </p:sp>
      <p:pic>
        <p:nvPicPr>
          <p:cNvPr id="62" name="Picture 39" descr="Square-4.png">
            <a:extLst>
              <a:ext uri="{FF2B5EF4-FFF2-40B4-BE49-F238E27FC236}">
                <a16:creationId xmlns:a16="http://schemas.microsoft.com/office/drawing/2014/main" id="{5B210BA5-FA7D-D743-8E3A-574C35670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6" y="1523846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1" descr="Square-4.png">
            <a:extLst>
              <a:ext uri="{FF2B5EF4-FFF2-40B4-BE49-F238E27FC236}">
                <a16:creationId xmlns:a16="http://schemas.microsoft.com/office/drawing/2014/main" id="{EC2B6D25-66B6-A64A-82AC-B1605E01A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152384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 Box 9">
            <a:extLst>
              <a:ext uri="{FF2B5EF4-FFF2-40B4-BE49-F238E27FC236}">
                <a16:creationId xmlns:a16="http://schemas.microsoft.com/office/drawing/2014/main" id="{5218A4D9-33A2-E94D-895B-3F2E80CC1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6600" y="1585759"/>
            <a:ext cx="411162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17</a:t>
            </a:r>
          </a:p>
        </p:txBody>
      </p:sp>
      <p:sp>
        <p:nvSpPr>
          <p:cNvPr id="65" name="Text Box 4">
            <a:extLst>
              <a:ext uri="{FF2B5EF4-FFF2-40B4-BE49-F238E27FC236}">
                <a16:creationId xmlns:a16="http://schemas.microsoft.com/office/drawing/2014/main" id="{773B2C05-4B61-5341-ADC8-0378D716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1625347"/>
            <a:ext cx="2286000" cy="195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Yes</a:t>
            </a:r>
          </a:p>
        </p:txBody>
      </p:sp>
      <p:sp>
        <p:nvSpPr>
          <p:cNvPr id="66" name="Text Box 4">
            <a:extLst>
              <a:ext uri="{FF2B5EF4-FFF2-40B4-BE49-F238E27FC236}">
                <a16:creationId xmlns:a16="http://schemas.microsoft.com/office/drawing/2014/main" id="{59000907-8866-B146-893D-DCF2A1ADD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2390855"/>
            <a:ext cx="2286000" cy="231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No</a:t>
            </a:r>
          </a:p>
        </p:txBody>
      </p:sp>
      <p:sp>
        <p:nvSpPr>
          <p:cNvPr id="67" name="Text Box 9">
            <a:extLst>
              <a:ext uri="{FF2B5EF4-FFF2-40B4-BE49-F238E27FC236}">
                <a16:creationId xmlns:a16="http://schemas.microsoft.com/office/drawing/2014/main" id="{4685B609-0004-ED48-8BF9-21A4D172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599" y="2370217"/>
            <a:ext cx="411162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pic>
        <p:nvPicPr>
          <p:cNvPr id="70" name="Picture 43" descr="Square-4.png">
            <a:extLst>
              <a:ext uri="{FF2B5EF4-FFF2-40B4-BE49-F238E27FC236}">
                <a16:creationId xmlns:a16="http://schemas.microsoft.com/office/drawing/2014/main" id="{F20FAF2F-1364-2748-A149-0CAD5EA08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1" y="1523846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44" descr="Square-4.png">
            <a:extLst>
              <a:ext uri="{FF2B5EF4-FFF2-40B4-BE49-F238E27FC236}">
                <a16:creationId xmlns:a16="http://schemas.microsoft.com/office/drawing/2014/main" id="{55EA3924-8B70-564C-813C-145DF6631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6" y="1523846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5" descr="Square-4.png">
            <a:extLst>
              <a:ext uri="{FF2B5EF4-FFF2-40B4-BE49-F238E27FC236}">
                <a16:creationId xmlns:a16="http://schemas.microsoft.com/office/drawing/2014/main" id="{17923F74-22D4-4940-A91E-0B1BBC2A8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152384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46" descr="Square-4.png">
            <a:extLst>
              <a:ext uri="{FF2B5EF4-FFF2-40B4-BE49-F238E27FC236}">
                <a16:creationId xmlns:a16="http://schemas.microsoft.com/office/drawing/2014/main" id="{807D5D19-B2A9-4149-87A0-99642C60E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152384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7" descr="Square-4.png">
            <a:extLst>
              <a:ext uri="{FF2B5EF4-FFF2-40B4-BE49-F238E27FC236}">
                <a16:creationId xmlns:a16="http://schemas.microsoft.com/office/drawing/2014/main" id="{754C2EBD-FAF7-274E-8FF2-E7FA70999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152384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8" descr="Square-4.png">
            <a:extLst>
              <a:ext uri="{FF2B5EF4-FFF2-40B4-BE49-F238E27FC236}">
                <a16:creationId xmlns:a16="http://schemas.microsoft.com/office/drawing/2014/main" id="{29722118-40AC-654B-9641-7828A655C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152384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9" descr="Square-4.png">
            <a:extLst>
              <a:ext uri="{FF2B5EF4-FFF2-40B4-BE49-F238E27FC236}">
                <a16:creationId xmlns:a16="http://schemas.microsoft.com/office/drawing/2014/main" id="{F07F67E7-6A9C-4248-99D0-8398F8F54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152384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0" descr="Square-4.png">
            <a:extLst>
              <a:ext uri="{FF2B5EF4-FFF2-40B4-BE49-F238E27FC236}">
                <a16:creationId xmlns:a16="http://schemas.microsoft.com/office/drawing/2014/main" id="{26618E73-A60A-F248-94EF-950803E09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152384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52" descr="Square-4.png">
            <a:extLst>
              <a:ext uri="{FF2B5EF4-FFF2-40B4-BE49-F238E27FC236}">
                <a16:creationId xmlns:a16="http://schemas.microsoft.com/office/drawing/2014/main" id="{E28F2928-8F43-5C45-A57A-4E20735EC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3" y="152384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4" descr="Square-4.png">
            <a:extLst>
              <a:ext uri="{FF2B5EF4-FFF2-40B4-BE49-F238E27FC236}">
                <a16:creationId xmlns:a16="http://schemas.microsoft.com/office/drawing/2014/main" id="{30C9F277-D21F-D340-812C-5DE3E67A4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152384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" descr="Square-4.png">
            <a:extLst>
              <a:ext uri="{FF2B5EF4-FFF2-40B4-BE49-F238E27FC236}">
                <a16:creationId xmlns:a16="http://schemas.microsoft.com/office/drawing/2014/main" id="{65A95AEA-5187-CE4C-85E5-A66D5ABFF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152384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6" descr="Square-4.png">
            <a:extLst>
              <a:ext uri="{FF2B5EF4-FFF2-40B4-BE49-F238E27FC236}">
                <a16:creationId xmlns:a16="http://schemas.microsoft.com/office/drawing/2014/main" id="{8C10D890-D71E-994B-8C69-30E205C5C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152384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38" descr="Square-4.png">
            <a:extLst>
              <a:ext uri="{FF2B5EF4-FFF2-40B4-BE49-F238E27FC236}">
                <a16:creationId xmlns:a16="http://schemas.microsoft.com/office/drawing/2014/main" id="{5D1F2AEC-DD43-F24F-B2C6-1D198BAB9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152384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8" descr="Square-2.png">
            <a:extLst>
              <a:ext uri="{FF2B5EF4-FFF2-40B4-BE49-F238E27FC236}">
                <a16:creationId xmlns:a16="http://schemas.microsoft.com/office/drawing/2014/main" id="{617DBEEF-D34A-974D-A5FD-FC006BC09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62" y="2301955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Square-2.png">
            <a:extLst>
              <a:ext uri="{FF2B5EF4-FFF2-40B4-BE49-F238E27FC236}">
                <a16:creationId xmlns:a16="http://schemas.microsoft.com/office/drawing/2014/main" id="{51CE355F-F6D7-8841-8C14-3BFBF97FA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55" y="2301955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8" descr="Square-2.png">
            <a:extLst>
              <a:ext uri="{FF2B5EF4-FFF2-40B4-BE49-F238E27FC236}">
                <a16:creationId xmlns:a16="http://schemas.microsoft.com/office/drawing/2014/main" id="{58351D31-AFB9-D44C-A026-DB324EC38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48" y="2301955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8" descr="Square-4.png">
            <a:extLst>
              <a:ext uri="{FF2B5EF4-FFF2-40B4-BE49-F238E27FC236}">
                <a16:creationId xmlns:a16="http://schemas.microsoft.com/office/drawing/2014/main" id="{47D0F357-DA2D-F04C-8607-A05D04C66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3" y="152384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9">
            <a:extLst>
              <a:ext uri="{FF2B5EF4-FFF2-40B4-BE49-F238E27FC236}">
                <a16:creationId xmlns:a16="http://schemas.microsoft.com/office/drawing/2014/main" id="{5145AC4A-6DBD-6F47-8A14-4654B0A38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060" y="4312827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7" name="Text Box 4">
            <a:extLst>
              <a:ext uri="{FF2B5EF4-FFF2-40B4-BE49-F238E27FC236}">
                <a16:creationId xmlns:a16="http://schemas.microsoft.com/office/drawing/2014/main" id="{C2E876F5-E28B-4F4E-B14C-6E0F02C83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4396325"/>
            <a:ext cx="2536704" cy="19526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Less than 1 week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8" name="Picture 57" descr="Square-1.png">
            <a:extLst>
              <a:ext uri="{FF2B5EF4-FFF2-40B4-BE49-F238E27FC236}">
                <a16:creationId xmlns:a16="http://schemas.microsoft.com/office/drawing/2014/main" id="{B78A4AFB-A05C-DF4B-9B71-BA3BD6562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43" y="424377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 descr="Square-1.png">
            <a:extLst>
              <a:ext uri="{FF2B5EF4-FFF2-40B4-BE49-F238E27FC236}">
                <a16:creationId xmlns:a16="http://schemas.microsoft.com/office/drawing/2014/main" id="{E14073C7-4A06-5140-996A-F890326C7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14" y="424377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 descr="Square-2.png">
            <a:extLst>
              <a:ext uri="{FF2B5EF4-FFF2-40B4-BE49-F238E27FC236}">
                <a16:creationId xmlns:a16="http://schemas.microsoft.com/office/drawing/2014/main" id="{0A5F6F05-59D5-CC4F-AC98-C8D9596BA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43" y="492957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" descr="Square-3.png">
            <a:extLst>
              <a:ext uri="{FF2B5EF4-FFF2-40B4-BE49-F238E27FC236}">
                <a16:creationId xmlns:a16="http://schemas.microsoft.com/office/drawing/2014/main" id="{89329519-C715-BE44-8F32-9FB9D69DF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43" y="5608685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 descr="Square-2.png">
            <a:extLst>
              <a:ext uri="{FF2B5EF4-FFF2-40B4-BE49-F238E27FC236}">
                <a16:creationId xmlns:a16="http://schemas.microsoft.com/office/drawing/2014/main" id="{59DAEB84-F35D-0046-B0C2-F6345CFEA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14" y="492957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 descr="Square-2.png">
            <a:extLst>
              <a:ext uri="{FF2B5EF4-FFF2-40B4-BE49-F238E27FC236}">
                <a16:creationId xmlns:a16="http://schemas.microsoft.com/office/drawing/2014/main" id="{A38F50A7-505C-EE46-8C2A-CDDBB4C7B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85" y="492957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 Box 9">
            <a:extLst>
              <a:ext uri="{FF2B5EF4-FFF2-40B4-BE49-F238E27FC236}">
                <a16:creationId xmlns:a16="http://schemas.microsoft.com/office/drawing/2014/main" id="{600283A8-38CE-2C4E-836B-6D541A46C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8113" y="4990477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13</a:t>
            </a:r>
          </a:p>
        </p:txBody>
      </p:sp>
      <p:sp>
        <p:nvSpPr>
          <p:cNvPr id="84" name="Text Box 4">
            <a:extLst>
              <a:ext uri="{FF2B5EF4-FFF2-40B4-BE49-F238E27FC236}">
                <a16:creationId xmlns:a16="http://schemas.microsoft.com/office/drawing/2014/main" id="{D49D3CEB-3DB9-A14F-B747-EAF3318DF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5031759"/>
            <a:ext cx="2536704" cy="19526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1 to 2 weeks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5" name="Picture 4" descr="Square-3.png">
            <a:extLst>
              <a:ext uri="{FF2B5EF4-FFF2-40B4-BE49-F238E27FC236}">
                <a16:creationId xmlns:a16="http://schemas.microsoft.com/office/drawing/2014/main" id="{5E816CF4-831D-1E4D-BE4E-10649EE3B9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29" y="5608685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 Box 9">
            <a:extLst>
              <a:ext uri="{FF2B5EF4-FFF2-40B4-BE49-F238E27FC236}">
                <a16:creationId xmlns:a16="http://schemas.microsoft.com/office/drawing/2014/main" id="{3A3ED68D-F837-4845-94F8-0B87C22DF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667" y="5681422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87" name="Text Box 4">
            <a:extLst>
              <a:ext uri="{FF2B5EF4-FFF2-40B4-BE49-F238E27FC236}">
                <a16:creationId xmlns:a16="http://schemas.microsoft.com/office/drawing/2014/main" id="{8737BBEC-4730-B54A-9FC4-57CCD261E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5737248"/>
            <a:ext cx="2536704" cy="19526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 to 3 weeks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8" name="Picture 3" descr="Square-2.png">
            <a:extLst>
              <a:ext uri="{FF2B5EF4-FFF2-40B4-BE49-F238E27FC236}">
                <a16:creationId xmlns:a16="http://schemas.microsoft.com/office/drawing/2014/main" id="{22C1D517-211C-E745-8E52-172B3DFD0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31" y="492957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" descr="Square-2.png">
            <a:extLst>
              <a:ext uri="{FF2B5EF4-FFF2-40B4-BE49-F238E27FC236}">
                <a16:creationId xmlns:a16="http://schemas.microsoft.com/office/drawing/2014/main" id="{F359B612-33E7-A84E-AE2F-2D63A1DFA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2" y="492957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3" descr="Square-2.png">
            <a:extLst>
              <a:ext uri="{FF2B5EF4-FFF2-40B4-BE49-F238E27FC236}">
                <a16:creationId xmlns:a16="http://schemas.microsoft.com/office/drawing/2014/main" id="{27CA1D4B-55E3-C04C-AA08-37F0B686E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473" y="492957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3" descr="Square-2.png">
            <a:extLst>
              <a:ext uri="{FF2B5EF4-FFF2-40B4-BE49-F238E27FC236}">
                <a16:creationId xmlns:a16="http://schemas.microsoft.com/office/drawing/2014/main" id="{64DCDE37-0B19-2A4D-A4F7-B3E9C5BD5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44" y="492957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3" descr="Square-2.png">
            <a:extLst>
              <a:ext uri="{FF2B5EF4-FFF2-40B4-BE49-F238E27FC236}">
                <a16:creationId xmlns:a16="http://schemas.microsoft.com/office/drawing/2014/main" id="{3C8C2AC0-20C4-0049-9197-F3F8FE2F9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15" y="492957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3" descr="Square-2.png">
            <a:extLst>
              <a:ext uri="{FF2B5EF4-FFF2-40B4-BE49-F238E27FC236}">
                <a16:creationId xmlns:a16="http://schemas.microsoft.com/office/drawing/2014/main" id="{3B9BE7E4-DD9E-9742-8668-351368121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761" y="492957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3" descr="Square-2.png">
            <a:extLst>
              <a:ext uri="{FF2B5EF4-FFF2-40B4-BE49-F238E27FC236}">
                <a16:creationId xmlns:a16="http://schemas.microsoft.com/office/drawing/2014/main" id="{4E864F14-6249-AD42-A05F-2477B008B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32" y="492957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3" descr="Square-2.png">
            <a:extLst>
              <a:ext uri="{FF2B5EF4-FFF2-40B4-BE49-F238E27FC236}">
                <a16:creationId xmlns:a16="http://schemas.microsoft.com/office/drawing/2014/main" id="{9981AA81-B0BE-5A44-AABA-7A75BC6FC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703" y="492957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3" descr="Square-2.png">
            <a:extLst>
              <a:ext uri="{FF2B5EF4-FFF2-40B4-BE49-F238E27FC236}">
                <a16:creationId xmlns:a16="http://schemas.microsoft.com/office/drawing/2014/main" id="{BB0CA89C-F294-4448-8A2D-199FF1BC3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74" y="492957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itle 1">
            <a:extLst>
              <a:ext uri="{FF2B5EF4-FFF2-40B4-BE49-F238E27FC236}">
                <a16:creationId xmlns:a16="http://schemas.microsoft.com/office/drawing/2014/main" id="{035DDF96-11CD-794E-9F3E-CA79AB455445}"/>
              </a:ext>
            </a:extLst>
          </p:cNvPr>
          <p:cNvSpPr txBox="1">
            <a:spLocks/>
          </p:cNvSpPr>
          <p:nvPr/>
        </p:nvSpPr>
        <p:spPr bwMode="auto">
          <a:xfrm>
            <a:off x="762000" y="3024418"/>
            <a:ext cx="10972800" cy="121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EFC53D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EFC53D"/>
                </a:solidFill>
                <a:effectLst/>
                <a:uLnTx/>
                <a:uFillTx/>
                <a:latin typeface="Arial"/>
                <a:ea typeface="ＭＳ Ｐゴシック"/>
              </a:rPr>
              <a:t>About how long does it take to obtain results for this liquid multiplex assay?</a:t>
            </a:r>
          </a:p>
        </p:txBody>
      </p:sp>
      <p:pic>
        <p:nvPicPr>
          <p:cNvPr id="99" name="Picture 38" descr="Square-4.png">
            <a:extLst>
              <a:ext uri="{FF2B5EF4-FFF2-40B4-BE49-F238E27FC236}">
                <a16:creationId xmlns:a16="http://schemas.microsoft.com/office/drawing/2014/main" id="{9EF5A722-053E-F043-A3C9-B8FE9C896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238" y="1523846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3" descr="Square-2.png">
            <a:extLst>
              <a:ext uri="{FF2B5EF4-FFF2-40B4-BE49-F238E27FC236}">
                <a16:creationId xmlns:a16="http://schemas.microsoft.com/office/drawing/2014/main" id="{6ACE0BE9-B83F-9645-9AFD-9BDFA7394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020" y="492957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28" descr="Square-2.png">
            <a:extLst>
              <a:ext uri="{FF2B5EF4-FFF2-40B4-BE49-F238E27FC236}">
                <a16:creationId xmlns:a16="http://schemas.microsoft.com/office/drawing/2014/main" id="{A8465FFB-C713-874D-88E9-A3FADD700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9" y="2301955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28" descr="Square-2.png">
            <a:extLst>
              <a:ext uri="{FF2B5EF4-FFF2-40B4-BE49-F238E27FC236}">
                <a16:creationId xmlns:a16="http://schemas.microsoft.com/office/drawing/2014/main" id="{E61EE9BE-6DDB-0741-95B5-13814A0C6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929" y="2301955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873300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839D-31E3-9643-9316-0E4D4B8E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828800"/>
          </a:xfrm>
        </p:spPr>
        <p:txBody>
          <a:bodyPr/>
          <a:lstStyle/>
          <a:p>
            <a:r>
              <a:rPr lang="en-US" dirty="0"/>
              <a:t>Regulatory and reimbursement issues aside, which first-line therapy would you generally recommend for an asymptomatic patient with metastatic nonsquamous NSCLC with an EGFR exon 19 deletion and a PD-L1 tumor proportion score (TPS) of 60%?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AAAB8E66-3CDE-9540-81BA-CCB0C93A8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8663" y="2243637"/>
            <a:ext cx="411162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23</a:t>
            </a: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8C90890A-F5A0-7C44-B703-C9A7FA88A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2480175"/>
            <a:ext cx="2286000" cy="195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Osimertinib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7" name="Picture 42" descr="Square-1.png">
            <a:extLst>
              <a:ext uri="{FF2B5EF4-FFF2-40B4-BE49-F238E27FC236}">
                <a16:creationId xmlns:a16="http://schemas.microsoft.com/office/drawing/2014/main" id="{019AE57B-DD5B-FF4D-9FED-504F17AF5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2175375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3" descr="Square-1.png">
            <a:extLst>
              <a:ext uri="{FF2B5EF4-FFF2-40B4-BE49-F238E27FC236}">
                <a16:creationId xmlns:a16="http://schemas.microsoft.com/office/drawing/2014/main" id="{385FC151-5B58-D141-8727-920A75C91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1" y="2175375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4" descr="Square-1.png">
            <a:extLst>
              <a:ext uri="{FF2B5EF4-FFF2-40B4-BE49-F238E27FC236}">
                <a16:creationId xmlns:a16="http://schemas.microsoft.com/office/drawing/2014/main" id="{483342DF-A850-294A-81D2-A75EDC9B8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39" y="2175375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5" descr="Square-1.png">
            <a:extLst>
              <a:ext uri="{FF2B5EF4-FFF2-40B4-BE49-F238E27FC236}">
                <a16:creationId xmlns:a16="http://schemas.microsoft.com/office/drawing/2014/main" id="{698931C9-ADE2-4545-A97E-DEBBD2771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227" y="217537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6" descr="Square-1.png">
            <a:extLst>
              <a:ext uri="{FF2B5EF4-FFF2-40B4-BE49-F238E27FC236}">
                <a16:creationId xmlns:a16="http://schemas.microsoft.com/office/drawing/2014/main" id="{119C1F1B-7BA5-594E-A1CC-472D96B51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16" y="217537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7" descr="Square-1.png">
            <a:extLst>
              <a:ext uri="{FF2B5EF4-FFF2-40B4-BE49-F238E27FC236}">
                <a16:creationId xmlns:a16="http://schemas.microsoft.com/office/drawing/2014/main" id="{AD823FA3-27F4-A94F-885C-3873B636E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05" y="217537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9" descr="Square-1.png">
            <a:extLst>
              <a:ext uri="{FF2B5EF4-FFF2-40B4-BE49-F238E27FC236}">
                <a16:creationId xmlns:a16="http://schemas.microsoft.com/office/drawing/2014/main" id="{F441C6AD-20A7-7247-A276-7EDC699ED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7537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0" descr="Square-1.png">
            <a:extLst>
              <a:ext uri="{FF2B5EF4-FFF2-40B4-BE49-F238E27FC236}">
                <a16:creationId xmlns:a16="http://schemas.microsoft.com/office/drawing/2014/main" id="{BC4C5322-CFFB-2944-8F24-9F4DC09B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83" y="217537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1" descr="Square-1.png">
            <a:extLst>
              <a:ext uri="{FF2B5EF4-FFF2-40B4-BE49-F238E27FC236}">
                <a16:creationId xmlns:a16="http://schemas.microsoft.com/office/drawing/2014/main" id="{4B3A5AE1-19C8-1F4D-934A-CA51A1851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72" y="217537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2" descr="Square-1.png">
            <a:extLst>
              <a:ext uri="{FF2B5EF4-FFF2-40B4-BE49-F238E27FC236}">
                <a16:creationId xmlns:a16="http://schemas.microsoft.com/office/drawing/2014/main" id="{FD262BDF-AC9E-0646-BACD-555A83016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61" y="217537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3" descr="Square-1.png">
            <a:extLst>
              <a:ext uri="{FF2B5EF4-FFF2-40B4-BE49-F238E27FC236}">
                <a16:creationId xmlns:a16="http://schemas.microsoft.com/office/drawing/2014/main" id="{F02DEEB5-B215-784F-A5D6-1FE3203E2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650" y="217537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4" descr="Square-1.png">
            <a:extLst>
              <a:ext uri="{FF2B5EF4-FFF2-40B4-BE49-F238E27FC236}">
                <a16:creationId xmlns:a16="http://schemas.microsoft.com/office/drawing/2014/main" id="{2A68C303-43C5-AC47-886C-8392C49D8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139" y="217537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5" descr="Square-1.png">
            <a:extLst>
              <a:ext uri="{FF2B5EF4-FFF2-40B4-BE49-F238E27FC236}">
                <a16:creationId xmlns:a16="http://schemas.microsoft.com/office/drawing/2014/main" id="{D3E99598-DB8F-0C49-9FB9-28C383D08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628" y="217537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6" descr="Square-1.png">
            <a:extLst>
              <a:ext uri="{FF2B5EF4-FFF2-40B4-BE49-F238E27FC236}">
                <a16:creationId xmlns:a16="http://schemas.microsoft.com/office/drawing/2014/main" id="{FBA8AFA8-0502-804B-AB3F-04B31EFAA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117" y="217537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7" descr="Square-1.png">
            <a:extLst>
              <a:ext uri="{FF2B5EF4-FFF2-40B4-BE49-F238E27FC236}">
                <a16:creationId xmlns:a16="http://schemas.microsoft.com/office/drawing/2014/main" id="{C2111E2B-0226-0C4A-ADB5-27E261E80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217537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8" descr="Square-1.png">
            <a:extLst>
              <a:ext uri="{FF2B5EF4-FFF2-40B4-BE49-F238E27FC236}">
                <a16:creationId xmlns:a16="http://schemas.microsoft.com/office/drawing/2014/main" id="{CE6418AC-705F-CD42-9099-8A61BE195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2589712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9" descr="Square-1.png">
            <a:extLst>
              <a:ext uri="{FF2B5EF4-FFF2-40B4-BE49-F238E27FC236}">
                <a16:creationId xmlns:a16="http://schemas.microsoft.com/office/drawing/2014/main" id="{DEEDCA6A-87C8-9A43-92A0-191122685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589712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0" descr="Square-1.png">
            <a:extLst>
              <a:ext uri="{FF2B5EF4-FFF2-40B4-BE49-F238E27FC236}">
                <a16:creationId xmlns:a16="http://schemas.microsoft.com/office/drawing/2014/main" id="{800126E5-D039-D14E-B1D5-3416C17F1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2589712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74" descr="Square-1.png">
            <a:extLst>
              <a:ext uri="{FF2B5EF4-FFF2-40B4-BE49-F238E27FC236}">
                <a16:creationId xmlns:a16="http://schemas.microsoft.com/office/drawing/2014/main" id="{BB7DC158-76C2-9241-AB43-4A98A09CC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58971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76" descr="Square-1.png">
            <a:extLst>
              <a:ext uri="{FF2B5EF4-FFF2-40B4-BE49-F238E27FC236}">
                <a16:creationId xmlns:a16="http://schemas.microsoft.com/office/drawing/2014/main" id="{D7949DC8-19C0-F143-BD70-E0A9BD615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58971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 descr="Square-2.png">
            <a:extLst>
              <a:ext uri="{FF2B5EF4-FFF2-40B4-BE49-F238E27FC236}">
                <a16:creationId xmlns:a16="http://schemas.microsoft.com/office/drawing/2014/main" id="{C8A86EE3-C380-094C-9C2D-E718C3A47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459561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 Box 9">
            <a:extLst>
              <a:ext uri="{FF2B5EF4-FFF2-40B4-BE49-F238E27FC236}">
                <a16:creationId xmlns:a16="http://schemas.microsoft.com/office/drawing/2014/main" id="{4C94A91A-B4BA-934B-B29E-DB20DC99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544000"/>
            <a:ext cx="411162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91" name="Text Box 4">
            <a:extLst>
              <a:ext uri="{FF2B5EF4-FFF2-40B4-BE49-F238E27FC236}">
                <a16:creationId xmlns:a16="http://schemas.microsoft.com/office/drawing/2014/main" id="{1D6644A2-52EE-FA4E-954C-AF3F3C070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3550150"/>
            <a:ext cx="2286000" cy="195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Afatinib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4" name="Picture 76" descr="Square-1.png">
            <a:extLst>
              <a:ext uri="{FF2B5EF4-FFF2-40B4-BE49-F238E27FC236}">
                <a16:creationId xmlns:a16="http://schemas.microsoft.com/office/drawing/2014/main" id="{6E256FA6-83CD-9141-ACE6-F50A177C2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56" y="258971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9" descr="Square-1.png">
            <a:extLst>
              <a:ext uri="{FF2B5EF4-FFF2-40B4-BE49-F238E27FC236}">
                <a16:creationId xmlns:a16="http://schemas.microsoft.com/office/drawing/2014/main" id="{BBD887E6-AA0E-E04B-A741-7508F4337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58971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0" descr="Square-1.png">
            <a:extLst>
              <a:ext uri="{FF2B5EF4-FFF2-40B4-BE49-F238E27FC236}">
                <a16:creationId xmlns:a16="http://schemas.microsoft.com/office/drawing/2014/main" id="{DF0994E2-4E71-E94D-9716-CD6408DBE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83" y="258971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463821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839D-31E3-9643-9316-0E4D4B8E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828800"/>
          </a:xfrm>
        </p:spPr>
        <p:txBody>
          <a:bodyPr/>
          <a:lstStyle/>
          <a:p>
            <a:r>
              <a:rPr lang="en-US" dirty="0"/>
              <a:t>Regulatory and reimbursement issues aside, what would you generally recommend as first-line therapy for an asymptomatic patient with metastatic nonsquamous NSCLC with an EGFR L861Q mutation and a PD-L1 TPS of 60%?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3F226158-A5B3-B44F-94D9-08A3FB31F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1746" y="2202656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16</a:t>
            </a: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A37ADCCD-F7BC-6F44-99FC-C719695EC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4" y="2286155"/>
            <a:ext cx="3381375" cy="1050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Osimertinib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1" name="Picture 40" descr="Square-1.png">
            <a:extLst>
              <a:ext uri="{FF2B5EF4-FFF2-40B4-BE49-F238E27FC236}">
                <a16:creationId xmlns:a16="http://schemas.microsoft.com/office/drawing/2014/main" id="{15C1F908-A686-6146-9EB2-A90E8D4F3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026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Square-1.png">
            <a:extLst>
              <a:ext uri="{FF2B5EF4-FFF2-40B4-BE49-F238E27FC236}">
                <a16:creationId xmlns:a16="http://schemas.microsoft.com/office/drawing/2014/main" id="{73D9D495-422E-0743-A85B-A6B20920C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97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Square-1.png">
            <a:extLst>
              <a:ext uri="{FF2B5EF4-FFF2-40B4-BE49-F238E27FC236}">
                <a16:creationId xmlns:a16="http://schemas.microsoft.com/office/drawing/2014/main" id="{D9502B58-BA98-2442-B4E2-446BE3D9A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68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Square-1.png">
            <a:extLst>
              <a:ext uri="{FF2B5EF4-FFF2-40B4-BE49-F238E27FC236}">
                <a16:creationId xmlns:a16="http://schemas.microsoft.com/office/drawing/2014/main" id="{D23431E6-CA51-954D-8DEE-44EF25487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39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Square-1.png">
            <a:extLst>
              <a:ext uri="{FF2B5EF4-FFF2-40B4-BE49-F238E27FC236}">
                <a16:creationId xmlns:a16="http://schemas.microsoft.com/office/drawing/2014/main" id="{4BDC038E-4E32-5D4E-986D-74C5AABAC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10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Square-1.png">
            <a:extLst>
              <a:ext uri="{FF2B5EF4-FFF2-40B4-BE49-F238E27FC236}">
                <a16:creationId xmlns:a16="http://schemas.microsoft.com/office/drawing/2014/main" id="{33AF2ACB-C4E8-1845-897B-C57C414D4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81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Square-1.png">
            <a:extLst>
              <a:ext uri="{FF2B5EF4-FFF2-40B4-BE49-F238E27FC236}">
                <a16:creationId xmlns:a16="http://schemas.microsoft.com/office/drawing/2014/main" id="{BD9432C6-EAE9-5646-95C8-5AD3A4FAB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52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Square-1.png">
            <a:extLst>
              <a:ext uri="{FF2B5EF4-FFF2-40B4-BE49-F238E27FC236}">
                <a16:creationId xmlns:a16="http://schemas.microsoft.com/office/drawing/2014/main" id="{69C144F1-F8AD-424A-9FF1-AB540954A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323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 descr="Square-2.png">
            <a:extLst>
              <a:ext uri="{FF2B5EF4-FFF2-40B4-BE49-F238E27FC236}">
                <a16:creationId xmlns:a16="http://schemas.microsoft.com/office/drawing/2014/main" id="{C3008785-48E7-8048-8E40-DA040FAA8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026" y="28353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6" descr="Square-5.png">
            <a:extLst>
              <a:ext uri="{FF2B5EF4-FFF2-40B4-BE49-F238E27FC236}">
                <a16:creationId xmlns:a16="http://schemas.microsoft.com/office/drawing/2014/main" id="{613D5319-931D-9D47-A438-B79E83814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026" y="4269863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 descr="Square-2.png">
            <a:extLst>
              <a:ext uri="{FF2B5EF4-FFF2-40B4-BE49-F238E27FC236}">
                <a16:creationId xmlns:a16="http://schemas.microsoft.com/office/drawing/2014/main" id="{442C3D25-EE43-F846-99EF-84D76AF5C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97" y="28353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 descr="Square-2.png">
            <a:extLst>
              <a:ext uri="{FF2B5EF4-FFF2-40B4-BE49-F238E27FC236}">
                <a16:creationId xmlns:a16="http://schemas.microsoft.com/office/drawing/2014/main" id="{8D57F3C1-7AEC-534E-AC61-120E2CC6B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968" y="28353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 Box 9">
            <a:extLst>
              <a:ext uri="{FF2B5EF4-FFF2-40B4-BE49-F238E27FC236}">
                <a16:creationId xmlns:a16="http://schemas.microsoft.com/office/drawing/2014/main" id="{FFB7FB30-5BC0-174A-9CE8-F3CA8AA1C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947" y="2942328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13B8822A-65AC-AB4B-BB1B-BF9D05508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4" y="2947969"/>
            <a:ext cx="3381375" cy="1050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Afatinib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Text Box 9">
            <a:extLst>
              <a:ext uri="{FF2B5EF4-FFF2-40B4-BE49-F238E27FC236}">
                <a16:creationId xmlns:a16="http://schemas.microsoft.com/office/drawing/2014/main" id="{EF2C328B-4E14-454B-BA54-C6B45E4FB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583" y="4347870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72" name="Text Box 4">
            <a:extLst>
              <a:ext uri="{FF2B5EF4-FFF2-40B4-BE49-F238E27FC236}">
                <a16:creationId xmlns:a16="http://schemas.microsoft.com/office/drawing/2014/main" id="{9C682BD0-49E2-AE43-933D-BF7DCD579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4" y="3631451"/>
            <a:ext cx="3381375" cy="1050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Pembrolizumab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3" name="Picture 72" descr="Square-4.png">
            <a:extLst>
              <a:ext uri="{FF2B5EF4-FFF2-40B4-BE49-F238E27FC236}">
                <a16:creationId xmlns:a16="http://schemas.microsoft.com/office/drawing/2014/main" id="{8780EDA0-05AE-6247-BA9F-2ECA68EBA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026" y="3501237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 Box 4">
            <a:extLst>
              <a:ext uri="{FF2B5EF4-FFF2-40B4-BE49-F238E27FC236}">
                <a16:creationId xmlns:a16="http://schemas.microsoft.com/office/drawing/2014/main" id="{35223F7D-F62A-864A-B5F9-7F4AE4805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4" y="4428884"/>
            <a:ext cx="3381375" cy="1050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Carboplatin/pemetrexed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5" name="Text Box 9">
            <a:extLst>
              <a:ext uri="{FF2B5EF4-FFF2-40B4-BE49-F238E27FC236}">
                <a16:creationId xmlns:a16="http://schemas.microsoft.com/office/drawing/2014/main" id="{83F4D695-34D5-2D40-96B5-AC98278F6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583" y="3570293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pic>
        <p:nvPicPr>
          <p:cNvPr id="76" name="Picture 75" descr="Square-1.png">
            <a:extLst>
              <a:ext uri="{FF2B5EF4-FFF2-40B4-BE49-F238E27FC236}">
                <a16:creationId xmlns:a16="http://schemas.microsoft.com/office/drawing/2014/main" id="{2EDEBCEA-F500-8843-BF2A-2338A8784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794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 descr="Square-1.png">
            <a:extLst>
              <a:ext uri="{FF2B5EF4-FFF2-40B4-BE49-F238E27FC236}">
                <a16:creationId xmlns:a16="http://schemas.microsoft.com/office/drawing/2014/main" id="{28BF0F8F-D6BE-1343-AECD-79EDC69F8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265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7" descr="Square-1.png">
            <a:extLst>
              <a:ext uri="{FF2B5EF4-FFF2-40B4-BE49-F238E27FC236}">
                <a16:creationId xmlns:a16="http://schemas.microsoft.com/office/drawing/2014/main" id="{AD2A70D6-0312-A640-AE84-EA681ECED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393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 descr="Square-1.png">
            <a:extLst>
              <a:ext uri="{FF2B5EF4-FFF2-40B4-BE49-F238E27FC236}">
                <a16:creationId xmlns:a16="http://schemas.microsoft.com/office/drawing/2014/main" id="{203EDF02-1FB0-1844-9749-DD6D9ED54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864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Square-1.png">
            <a:extLst>
              <a:ext uri="{FF2B5EF4-FFF2-40B4-BE49-F238E27FC236}">
                <a16:creationId xmlns:a16="http://schemas.microsoft.com/office/drawing/2014/main" id="{FFF68159-D3DD-E449-BB9B-84EFF7F3B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335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 descr="Square-1.png">
            <a:extLst>
              <a:ext uri="{FF2B5EF4-FFF2-40B4-BE49-F238E27FC236}">
                <a16:creationId xmlns:a16="http://schemas.microsoft.com/office/drawing/2014/main" id="{2A194AA2-F081-0D41-B2D1-7EAA4D5F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806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3" descr="Square-2.png">
            <a:extLst>
              <a:ext uri="{FF2B5EF4-FFF2-40B4-BE49-F238E27FC236}">
                <a16:creationId xmlns:a16="http://schemas.microsoft.com/office/drawing/2014/main" id="{92FB8E16-38A0-0A40-99F6-FAC5387AD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39" y="28353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" descr="Square-2.png">
            <a:extLst>
              <a:ext uri="{FF2B5EF4-FFF2-40B4-BE49-F238E27FC236}">
                <a16:creationId xmlns:a16="http://schemas.microsoft.com/office/drawing/2014/main" id="{BAE14DAA-7201-E34E-B782-0ED1546C3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10" y="28353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Square-2.png">
            <a:extLst>
              <a:ext uri="{FF2B5EF4-FFF2-40B4-BE49-F238E27FC236}">
                <a16:creationId xmlns:a16="http://schemas.microsoft.com/office/drawing/2014/main" id="{B4A4E0BE-154C-EB4D-8A68-AE59AC1D8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31" y="28353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Square-1.png">
            <a:extLst>
              <a:ext uri="{FF2B5EF4-FFF2-40B4-BE49-F238E27FC236}">
                <a16:creationId xmlns:a16="http://schemas.microsoft.com/office/drawing/2014/main" id="{47B3AD7F-0341-0E46-A3EC-3CC5AE7A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277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Square-1.png">
            <a:extLst>
              <a:ext uri="{FF2B5EF4-FFF2-40B4-BE49-F238E27FC236}">
                <a16:creationId xmlns:a16="http://schemas.microsoft.com/office/drawing/2014/main" id="{370EFA26-C77E-404A-B376-D2A53E2E9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748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944491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839D-31E3-9643-9316-0E4D4B8E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828800"/>
          </a:xfrm>
        </p:spPr>
        <p:txBody>
          <a:bodyPr/>
          <a:lstStyle/>
          <a:p>
            <a:r>
              <a:rPr lang="en-US" dirty="0"/>
              <a:t>Which initial treatment approach would you generally recommend for a patient with asymptomatic nonsquamous NSCLC with an EGFR exon 19 mutation, systemic metastases and multiple, bilateral small brain metastases that would require whole-brain radiation therapy?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AAAB8E66-3CDE-9540-81BA-CCB0C93A8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8663" y="2244725"/>
            <a:ext cx="411162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24</a:t>
            </a: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8C90890A-F5A0-7C44-B703-C9A7FA88A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2481263"/>
            <a:ext cx="2286000" cy="195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Osimertinib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7" name="Picture 42" descr="Square-1.png">
            <a:extLst>
              <a:ext uri="{FF2B5EF4-FFF2-40B4-BE49-F238E27FC236}">
                <a16:creationId xmlns:a16="http://schemas.microsoft.com/office/drawing/2014/main" id="{019AE57B-DD5B-FF4D-9FED-504F17AF5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2176463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3" descr="Square-1.png">
            <a:extLst>
              <a:ext uri="{FF2B5EF4-FFF2-40B4-BE49-F238E27FC236}">
                <a16:creationId xmlns:a16="http://schemas.microsoft.com/office/drawing/2014/main" id="{385FC151-5B58-D141-8727-920A75C91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176463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4" descr="Square-1.png">
            <a:extLst>
              <a:ext uri="{FF2B5EF4-FFF2-40B4-BE49-F238E27FC236}">
                <a16:creationId xmlns:a16="http://schemas.microsoft.com/office/drawing/2014/main" id="{483342DF-A850-294A-81D2-A75EDC9B8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2176463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5" descr="Square-1.png">
            <a:extLst>
              <a:ext uri="{FF2B5EF4-FFF2-40B4-BE49-F238E27FC236}">
                <a16:creationId xmlns:a16="http://schemas.microsoft.com/office/drawing/2014/main" id="{698931C9-ADE2-4545-A97E-DEBBD2771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17646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6" descr="Square-1.png">
            <a:extLst>
              <a:ext uri="{FF2B5EF4-FFF2-40B4-BE49-F238E27FC236}">
                <a16:creationId xmlns:a16="http://schemas.microsoft.com/office/drawing/2014/main" id="{119C1F1B-7BA5-594E-A1CC-472D96B51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17646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7" descr="Square-1.png">
            <a:extLst>
              <a:ext uri="{FF2B5EF4-FFF2-40B4-BE49-F238E27FC236}">
                <a16:creationId xmlns:a16="http://schemas.microsoft.com/office/drawing/2014/main" id="{AD823FA3-27F4-A94F-885C-3873B636E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217646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9" descr="Square-1.png">
            <a:extLst>
              <a:ext uri="{FF2B5EF4-FFF2-40B4-BE49-F238E27FC236}">
                <a16:creationId xmlns:a16="http://schemas.microsoft.com/office/drawing/2014/main" id="{F441C6AD-20A7-7247-A276-7EDC699ED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7646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0" descr="Square-1.png">
            <a:extLst>
              <a:ext uri="{FF2B5EF4-FFF2-40B4-BE49-F238E27FC236}">
                <a16:creationId xmlns:a16="http://schemas.microsoft.com/office/drawing/2014/main" id="{BC4C5322-CFFB-2944-8F24-9F4DC09B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217646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1" descr="Square-1.png">
            <a:extLst>
              <a:ext uri="{FF2B5EF4-FFF2-40B4-BE49-F238E27FC236}">
                <a16:creationId xmlns:a16="http://schemas.microsoft.com/office/drawing/2014/main" id="{4B3A5AE1-19C8-1F4D-934A-CA51A1851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17646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2" descr="Square-1.png">
            <a:extLst>
              <a:ext uri="{FF2B5EF4-FFF2-40B4-BE49-F238E27FC236}">
                <a16:creationId xmlns:a16="http://schemas.microsoft.com/office/drawing/2014/main" id="{FD262BDF-AC9E-0646-BACD-555A83016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217646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3" descr="Square-1.png">
            <a:extLst>
              <a:ext uri="{FF2B5EF4-FFF2-40B4-BE49-F238E27FC236}">
                <a16:creationId xmlns:a16="http://schemas.microsoft.com/office/drawing/2014/main" id="{F02DEEB5-B215-784F-A5D6-1FE3203E2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217646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4" descr="Square-1.png">
            <a:extLst>
              <a:ext uri="{FF2B5EF4-FFF2-40B4-BE49-F238E27FC236}">
                <a16:creationId xmlns:a16="http://schemas.microsoft.com/office/drawing/2014/main" id="{2A68C303-43C5-AC47-886C-8392C49D8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217646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5" descr="Square-1.png">
            <a:extLst>
              <a:ext uri="{FF2B5EF4-FFF2-40B4-BE49-F238E27FC236}">
                <a16:creationId xmlns:a16="http://schemas.microsoft.com/office/drawing/2014/main" id="{D3E99598-DB8F-0C49-9FB9-28C383D08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217646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6" descr="Square-1.png">
            <a:extLst>
              <a:ext uri="{FF2B5EF4-FFF2-40B4-BE49-F238E27FC236}">
                <a16:creationId xmlns:a16="http://schemas.microsoft.com/office/drawing/2014/main" id="{FBA8AFA8-0502-804B-AB3F-04B31EFAA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217646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7" descr="Square-1.png">
            <a:extLst>
              <a:ext uri="{FF2B5EF4-FFF2-40B4-BE49-F238E27FC236}">
                <a16:creationId xmlns:a16="http://schemas.microsoft.com/office/drawing/2014/main" id="{C2111E2B-0226-0C4A-ADB5-27E261E80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217646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8" descr="Square-1.png">
            <a:extLst>
              <a:ext uri="{FF2B5EF4-FFF2-40B4-BE49-F238E27FC236}">
                <a16:creationId xmlns:a16="http://schemas.microsoft.com/office/drawing/2014/main" id="{CE6418AC-705F-CD42-9099-8A61BE195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2590800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9" descr="Square-1.png">
            <a:extLst>
              <a:ext uri="{FF2B5EF4-FFF2-40B4-BE49-F238E27FC236}">
                <a16:creationId xmlns:a16="http://schemas.microsoft.com/office/drawing/2014/main" id="{DEEDCA6A-87C8-9A43-92A0-191122685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590800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0" descr="Square-1.png">
            <a:extLst>
              <a:ext uri="{FF2B5EF4-FFF2-40B4-BE49-F238E27FC236}">
                <a16:creationId xmlns:a16="http://schemas.microsoft.com/office/drawing/2014/main" id="{800126E5-D039-D14E-B1D5-3416C17F1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2590800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74" descr="Square-1.png">
            <a:extLst>
              <a:ext uri="{FF2B5EF4-FFF2-40B4-BE49-F238E27FC236}">
                <a16:creationId xmlns:a16="http://schemas.microsoft.com/office/drawing/2014/main" id="{BB7DC158-76C2-9241-AB43-4A98A09CC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5908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76" descr="Square-1.png">
            <a:extLst>
              <a:ext uri="{FF2B5EF4-FFF2-40B4-BE49-F238E27FC236}">
                <a16:creationId xmlns:a16="http://schemas.microsoft.com/office/drawing/2014/main" id="{D7949DC8-19C0-F143-BD70-E0A9BD615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5908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6" descr="Square-1.png">
            <a:extLst>
              <a:ext uri="{FF2B5EF4-FFF2-40B4-BE49-F238E27FC236}">
                <a16:creationId xmlns:a16="http://schemas.microsoft.com/office/drawing/2014/main" id="{635AE17A-175F-A342-B464-743248581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37" y="25908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6" descr="Square-1.png">
            <a:extLst>
              <a:ext uri="{FF2B5EF4-FFF2-40B4-BE49-F238E27FC236}">
                <a16:creationId xmlns:a16="http://schemas.microsoft.com/office/drawing/2014/main" id="{0C977266-E84F-4C49-BD12-49208BF22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12" y="25908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0" descr="Square-1.png">
            <a:extLst>
              <a:ext uri="{FF2B5EF4-FFF2-40B4-BE49-F238E27FC236}">
                <a16:creationId xmlns:a16="http://schemas.microsoft.com/office/drawing/2014/main" id="{685720B6-D5D3-B443-A507-C1084A94B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258762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1" descr="Square-1.png">
            <a:extLst>
              <a:ext uri="{FF2B5EF4-FFF2-40B4-BE49-F238E27FC236}">
                <a16:creationId xmlns:a16="http://schemas.microsoft.com/office/drawing/2014/main" id="{7095E0F2-DD7A-6546-8CB0-59F12AFD9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58762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399709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839D-31E3-9643-9316-0E4D4B8E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353800" cy="1828800"/>
          </a:xfrm>
        </p:spPr>
        <p:txBody>
          <a:bodyPr/>
          <a:lstStyle/>
          <a:p>
            <a:r>
              <a:rPr lang="en-US" dirty="0"/>
              <a:t>If a patient with asymptomatic metastatic nonsquamous NSCLC with an EGFR exon 19 deletion and a PD-L1 TPS of 60% responded to first-line </a:t>
            </a:r>
            <a:r>
              <a:rPr lang="en-US" dirty="0" err="1"/>
              <a:t>osimertinib</a:t>
            </a:r>
            <a:r>
              <a:rPr lang="en-US" dirty="0"/>
              <a:t> and then experienced disease progression, in general would you order some type of mutation testing?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7D898CF0-06A1-5E4D-BB49-428DF70E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3437" y="2431256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12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EC725643-3682-7B4A-9972-41110AA3F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599" y="2514755"/>
            <a:ext cx="2268815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Yes, both a liquid and a tissue assay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2" name="Picture 31" descr="Square-1.png">
            <a:extLst>
              <a:ext uri="{FF2B5EF4-FFF2-40B4-BE49-F238E27FC236}">
                <a16:creationId xmlns:a16="http://schemas.microsoft.com/office/drawing/2014/main" id="{A0514960-2D0F-CC4C-B269-EB47F1D12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41" y="23622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Square-1.png">
            <a:extLst>
              <a:ext uri="{FF2B5EF4-FFF2-40B4-BE49-F238E27FC236}">
                <a16:creationId xmlns:a16="http://schemas.microsoft.com/office/drawing/2014/main" id="{80377561-7FBE-FF4D-9C3E-102643B39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12" y="23622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Square-1.png">
            <a:extLst>
              <a:ext uri="{FF2B5EF4-FFF2-40B4-BE49-F238E27FC236}">
                <a16:creationId xmlns:a16="http://schemas.microsoft.com/office/drawing/2014/main" id="{D1E3141C-7E61-FE40-A0B3-5442C539A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83" y="23622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Square-1.png">
            <a:extLst>
              <a:ext uri="{FF2B5EF4-FFF2-40B4-BE49-F238E27FC236}">
                <a16:creationId xmlns:a16="http://schemas.microsoft.com/office/drawing/2014/main" id="{AD753D21-8C95-CF4B-A663-E86375B62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54" y="23622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Square-1.png">
            <a:extLst>
              <a:ext uri="{FF2B5EF4-FFF2-40B4-BE49-F238E27FC236}">
                <a16:creationId xmlns:a16="http://schemas.microsoft.com/office/drawing/2014/main" id="{24D113CF-B2BB-1A4B-8E48-1E78F224C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25" y="23622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Square-1.png">
            <a:extLst>
              <a:ext uri="{FF2B5EF4-FFF2-40B4-BE49-F238E27FC236}">
                <a16:creationId xmlns:a16="http://schemas.microsoft.com/office/drawing/2014/main" id="{06AE4925-DFE0-924C-8022-1C84D0084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96" y="23622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Square-1.png">
            <a:extLst>
              <a:ext uri="{FF2B5EF4-FFF2-40B4-BE49-F238E27FC236}">
                <a16:creationId xmlns:a16="http://schemas.microsoft.com/office/drawing/2014/main" id="{5F837D49-56CC-174A-A1ED-A552AD379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67" y="23622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Square-1.png">
            <a:extLst>
              <a:ext uri="{FF2B5EF4-FFF2-40B4-BE49-F238E27FC236}">
                <a16:creationId xmlns:a16="http://schemas.microsoft.com/office/drawing/2014/main" id="{1ED900C1-B0B3-5949-A57A-D6C30C224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38" y="23622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Square-2.png">
            <a:extLst>
              <a:ext uri="{FF2B5EF4-FFF2-40B4-BE49-F238E27FC236}">
                <a16:creationId xmlns:a16="http://schemas.microsoft.com/office/drawing/2014/main" id="{F98911CC-6FA7-5740-B401-7931A7949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41" y="3223419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 descr="Square-3.png">
            <a:extLst>
              <a:ext uri="{FF2B5EF4-FFF2-40B4-BE49-F238E27FC236}">
                <a16:creationId xmlns:a16="http://schemas.microsoft.com/office/drawing/2014/main" id="{46CD6650-38CD-1344-B73D-D176D3772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41" y="3946438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Square-2.png">
            <a:extLst>
              <a:ext uri="{FF2B5EF4-FFF2-40B4-BE49-F238E27FC236}">
                <a16:creationId xmlns:a16="http://schemas.microsoft.com/office/drawing/2014/main" id="{A987BB6D-1B96-2240-B240-13C54F602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12" y="3223419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Square-2.png">
            <a:extLst>
              <a:ext uri="{FF2B5EF4-FFF2-40B4-BE49-F238E27FC236}">
                <a16:creationId xmlns:a16="http://schemas.microsoft.com/office/drawing/2014/main" id="{A1A83179-A0D4-234E-B102-77023882D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83" y="3223419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9">
            <a:extLst>
              <a:ext uri="{FF2B5EF4-FFF2-40B4-BE49-F238E27FC236}">
                <a16:creationId xmlns:a16="http://schemas.microsoft.com/office/drawing/2014/main" id="{40524A36-8771-F04C-B205-4B3D327C7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355" y="3284325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48909DE5-EC1A-1D48-81E6-D268EB2BD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" y="3325608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Yes, a liquid assay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7" name="Picture 4" descr="Square-3.png">
            <a:extLst>
              <a:ext uri="{FF2B5EF4-FFF2-40B4-BE49-F238E27FC236}">
                <a16:creationId xmlns:a16="http://schemas.microsoft.com/office/drawing/2014/main" id="{282C52EA-6C46-8C44-9B34-605554058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27" y="3946438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9">
            <a:extLst>
              <a:ext uri="{FF2B5EF4-FFF2-40B4-BE49-F238E27FC236}">
                <a16:creationId xmlns:a16="http://schemas.microsoft.com/office/drawing/2014/main" id="{77AEBE83-5932-394A-834F-B9728C250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356" y="4019175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43AFF211-CAC3-6B45-82A8-6C0D949A7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" y="4781096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0" name="Picture 49" descr="Square-4.png">
            <a:extLst>
              <a:ext uri="{FF2B5EF4-FFF2-40B4-BE49-F238E27FC236}">
                <a16:creationId xmlns:a16="http://schemas.microsoft.com/office/drawing/2014/main" id="{A5E5F99E-A912-7B42-B258-FCF58D32D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41" y="464761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4">
            <a:extLst>
              <a:ext uri="{FF2B5EF4-FFF2-40B4-BE49-F238E27FC236}">
                <a16:creationId xmlns:a16="http://schemas.microsoft.com/office/drawing/2014/main" id="{76957D4F-FD51-4446-88C6-F8FE7A2DB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" y="4075002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Yes, a tissue assay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 Box 9">
            <a:extLst>
              <a:ext uri="{FF2B5EF4-FFF2-40B4-BE49-F238E27FC236}">
                <a16:creationId xmlns:a16="http://schemas.microsoft.com/office/drawing/2014/main" id="{1F97EAC8-0695-4448-8069-E79B224CA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065" y="4701977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pic>
        <p:nvPicPr>
          <p:cNvPr id="53" name="Picture 52" descr="Square-1.png">
            <a:extLst>
              <a:ext uri="{FF2B5EF4-FFF2-40B4-BE49-F238E27FC236}">
                <a16:creationId xmlns:a16="http://schemas.microsoft.com/office/drawing/2014/main" id="{E3D36348-6CAF-4643-BDCB-33CC58277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909" y="23622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 descr="Square-1.png">
            <a:extLst>
              <a:ext uri="{FF2B5EF4-FFF2-40B4-BE49-F238E27FC236}">
                <a16:creationId xmlns:a16="http://schemas.microsoft.com/office/drawing/2014/main" id="{27E55C9D-01E6-6D42-AD42-C78D476CC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80" y="23622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" descr="Square-3.png">
            <a:extLst>
              <a:ext uri="{FF2B5EF4-FFF2-40B4-BE49-F238E27FC236}">
                <a16:creationId xmlns:a16="http://schemas.microsoft.com/office/drawing/2014/main" id="{BF0FE9F7-6473-6348-9F5B-55CCE2A25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58" y="3946438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4" descr="Square-3.png">
            <a:extLst>
              <a:ext uri="{FF2B5EF4-FFF2-40B4-BE49-F238E27FC236}">
                <a16:creationId xmlns:a16="http://schemas.microsoft.com/office/drawing/2014/main" id="{D04E0532-7B24-494F-BAF3-4ED77D740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1" y="3946438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Square-4.png">
            <a:extLst>
              <a:ext uri="{FF2B5EF4-FFF2-40B4-BE49-F238E27FC236}">
                <a16:creationId xmlns:a16="http://schemas.microsoft.com/office/drawing/2014/main" id="{87EAACDB-C1B6-2146-B05D-2C3D00027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70" y="464761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 descr="Square-4.png">
            <a:extLst>
              <a:ext uri="{FF2B5EF4-FFF2-40B4-BE49-F238E27FC236}">
                <a16:creationId xmlns:a16="http://schemas.microsoft.com/office/drawing/2014/main" id="{9AE3BED2-B7E2-4C42-9DBD-C486CA49C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99" y="464761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Square-4.png">
            <a:extLst>
              <a:ext uri="{FF2B5EF4-FFF2-40B4-BE49-F238E27FC236}">
                <a16:creationId xmlns:a16="http://schemas.microsoft.com/office/drawing/2014/main" id="{3329D1E5-451B-244C-958F-701CBA9DC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28" y="4647611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 descr="Square-1.png">
            <a:extLst>
              <a:ext uri="{FF2B5EF4-FFF2-40B4-BE49-F238E27FC236}">
                <a16:creationId xmlns:a16="http://schemas.microsoft.com/office/drawing/2014/main" id="{A2748460-D4B7-7143-B386-A5C6567A6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51" y="23622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 descr="Square-2.png">
            <a:extLst>
              <a:ext uri="{FF2B5EF4-FFF2-40B4-BE49-F238E27FC236}">
                <a16:creationId xmlns:a16="http://schemas.microsoft.com/office/drawing/2014/main" id="{42A39EC3-8FC0-D145-B8A1-F27AC9B3E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77" y="3223419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 descr="Square-1.png">
            <a:extLst>
              <a:ext uri="{FF2B5EF4-FFF2-40B4-BE49-F238E27FC236}">
                <a16:creationId xmlns:a16="http://schemas.microsoft.com/office/drawing/2014/main" id="{F07EF17D-439D-514F-8390-AB514C46B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322" y="23622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264372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8" descr="Square-2.png">
            <a:extLst>
              <a:ext uri="{FF2B5EF4-FFF2-40B4-BE49-F238E27FC236}">
                <a16:creationId xmlns:a16="http://schemas.microsoft.com/office/drawing/2014/main" id="{DCED3B61-6F31-D14A-A0A9-6C42FD015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354789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Square-2.png">
            <a:extLst>
              <a:ext uri="{FF2B5EF4-FFF2-40B4-BE49-F238E27FC236}">
                <a16:creationId xmlns:a16="http://schemas.microsoft.com/office/drawing/2014/main" id="{B12EBF5C-27E0-934D-8CE1-EAC57C634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47" y="3354789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81839D-31E3-9643-9316-0E4D4B8E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19200"/>
          </a:xfrm>
        </p:spPr>
        <p:txBody>
          <a:bodyPr/>
          <a:lstStyle/>
          <a:p>
            <a:r>
              <a:rPr lang="en-US" dirty="0"/>
              <a:t>Should community-based medical oncologists order mutation testing for patients whose disease progresses on </a:t>
            </a:r>
            <a:r>
              <a:rPr lang="en-US" dirty="0" err="1"/>
              <a:t>osimertinib</a:t>
            </a:r>
            <a:r>
              <a:rPr lang="en-US" dirty="0"/>
              <a:t>?</a:t>
            </a:r>
          </a:p>
        </p:txBody>
      </p:sp>
      <p:pic>
        <p:nvPicPr>
          <p:cNvPr id="62" name="Picture 39" descr="Square-4.png">
            <a:extLst>
              <a:ext uri="{FF2B5EF4-FFF2-40B4-BE49-F238E27FC236}">
                <a16:creationId xmlns:a16="http://schemas.microsoft.com/office/drawing/2014/main" id="{5B210BA5-FA7D-D743-8E3A-574C35670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271812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1" descr="Square-4.png">
            <a:extLst>
              <a:ext uri="{FF2B5EF4-FFF2-40B4-BE49-F238E27FC236}">
                <a16:creationId xmlns:a16="http://schemas.microsoft.com/office/drawing/2014/main" id="{EC2B6D25-66B6-A64A-82AC-B1605E01A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2" y="227181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 Box 9">
            <a:extLst>
              <a:ext uri="{FF2B5EF4-FFF2-40B4-BE49-F238E27FC236}">
                <a16:creationId xmlns:a16="http://schemas.microsoft.com/office/drawing/2014/main" id="{5218A4D9-33A2-E94D-895B-3F2E80CC1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4200" y="2333725"/>
            <a:ext cx="411162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18</a:t>
            </a:r>
          </a:p>
        </p:txBody>
      </p:sp>
      <p:sp>
        <p:nvSpPr>
          <p:cNvPr id="65" name="Text Box 4">
            <a:extLst>
              <a:ext uri="{FF2B5EF4-FFF2-40B4-BE49-F238E27FC236}">
                <a16:creationId xmlns:a16="http://schemas.microsoft.com/office/drawing/2014/main" id="{773B2C05-4B61-5341-ADC8-0378D716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373313"/>
            <a:ext cx="2286000" cy="195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Yes</a:t>
            </a:r>
          </a:p>
        </p:txBody>
      </p:sp>
      <p:sp>
        <p:nvSpPr>
          <p:cNvPr id="66" name="Text Box 4">
            <a:extLst>
              <a:ext uri="{FF2B5EF4-FFF2-40B4-BE49-F238E27FC236}">
                <a16:creationId xmlns:a16="http://schemas.microsoft.com/office/drawing/2014/main" id="{59000907-8866-B146-893D-DCF2A1ADD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443689"/>
            <a:ext cx="2286000" cy="231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No</a:t>
            </a:r>
          </a:p>
        </p:txBody>
      </p:sp>
      <p:sp>
        <p:nvSpPr>
          <p:cNvPr id="67" name="Text Box 9">
            <a:extLst>
              <a:ext uri="{FF2B5EF4-FFF2-40B4-BE49-F238E27FC236}">
                <a16:creationId xmlns:a16="http://schemas.microsoft.com/office/drawing/2014/main" id="{4685B609-0004-ED48-8BF9-21A4D172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3423051"/>
            <a:ext cx="411162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pic>
        <p:nvPicPr>
          <p:cNvPr id="70" name="Picture 43" descr="Square-4.png">
            <a:extLst>
              <a:ext uri="{FF2B5EF4-FFF2-40B4-BE49-F238E27FC236}">
                <a16:creationId xmlns:a16="http://schemas.microsoft.com/office/drawing/2014/main" id="{F20FAF2F-1364-2748-A149-0CAD5EA08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271812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44" descr="Square-4.png">
            <a:extLst>
              <a:ext uri="{FF2B5EF4-FFF2-40B4-BE49-F238E27FC236}">
                <a16:creationId xmlns:a16="http://schemas.microsoft.com/office/drawing/2014/main" id="{55EA3924-8B70-564C-813C-145DF6631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2271812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5" descr="Square-4.png">
            <a:extLst>
              <a:ext uri="{FF2B5EF4-FFF2-40B4-BE49-F238E27FC236}">
                <a16:creationId xmlns:a16="http://schemas.microsoft.com/office/drawing/2014/main" id="{17923F74-22D4-4940-A91E-0B1BBC2A8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2" y="227181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46" descr="Square-4.png">
            <a:extLst>
              <a:ext uri="{FF2B5EF4-FFF2-40B4-BE49-F238E27FC236}">
                <a16:creationId xmlns:a16="http://schemas.microsoft.com/office/drawing/2014/main" id="{807D5D19-B2A9-4149-87A0-99642C60E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7" y="227181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7" descr="Square-4.png">
            <a:extLst>
              <a:ext uri="{FF2B5EF4-FFF2-40B4-BE49-F238E27FC236}">
                <a16:creationId xmlns:a16="http://schemas.microsoft.com/office/drawing/2014/main" id="{754C2EBD-FAF7-274E-8FF2-E7FA70999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2" y="227181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8" descr="Square-4.png">
            <a:extLst>
              <a:ext uri="{FF2B5EF4-FFF2-40B4-BE49-F238E27FC236}">
                <a16:creationId xmlns:a16="http://schemas.microsoft.com/office/drawing/2014/main" id="{29722118-40AC-654B-9641-7828A655C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7" y="227181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9" descr="Square-4.png">
            <a:extLst>
              <a:ext uri="{FF2B5EF4-FFF2-40B4-BE49-F238E27FC236}">
                <a16:creationId xmlns:a16="http://schemas.microsoft.com/office/drawing/2014/main" id="{F07F67E7-6A9C-4248-99D0-8398F8F54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2" y="227181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0" descr="Square-4.png">
            <a:extLst>
              <a:ext uri="{FF2B5EF4-FFF2-40B4-BE49-F238E27FC236}">
                <a16:creationId xmlns:a16="http://schemas.microsoft.com/office/drawing/2014/main" id="{26618E73-A60A-F248-94EF-950803E09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7" y="227181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52" descr="Square-4.png">
            <a:extLst>
              <a:ext uri="{FF2B5EF4-FFF2-40B4-BE49-F238E27FC236}">
                <a16:creationId xmlns:a16="http://schemas.microsoft.com/office/drawing/2014/main" id="{E28F2928-8F43-5C45-A57A-4E20735EC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7" y="227181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4" descr="Square-4.png">
            <a:extLst>
              <a:ext uri="{FF2B5EF4-FFF2-40B4-BE49-F238E27FC236}">
                <a16:creationId xmlns:a16="http://schemas.microsoft.com/office/drawing/2014/main" id="{30C9F277-D21F-D340-812C-5DE3E67A4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227181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" descr="Square-4.png">
            <a:extLst>
              <a:ext uri="{FF2B5EF4-FFF2-40B4-BE49-F238E27FC236}">
                <a16:creationId xmlns:a16="http://schemas.microsoft.com/office/drawing/2014/main" id="{65A95AEA-5187-CE4C-85E5-A66D5ABFF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7" y="227181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6" descr="Square-4.png">
            <a:extLst>
              <a:ext uri="{FF2B5EF4-FFF2-40B4-BE49-F238E27FC236}">
                <a16:creationId xmlns:a16="http://schemas.microsoft.com/office/drawing/2014/main" id="{8C10D890-D71E-994B-8C69-30E205C5C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2" y="227181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38" descr="Square-4.png">
            <a:extLst>
              <a:ext uri="{FF2B5EF4-FFF2-40B4-BE49-F238E27FC236}">
                <a16:creationId xmlns:a16="http://schemas.microsoft.com/office/drawing/2014/main" id="{5D1F2AEC-DD43-F24F-B2C6-1D198BAB9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12" y="227181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8" descr="Square-2.png">
            <a:extLst>
              <a:ext uri="{FF2B5EF4-FFF2-40B4-BE49-F238E27FC236}">
                <a16:creationId xmlns:a16="http://schemas.microsoft.com/office/drawing/2014/main" id="{617DBEEF-D34A-974D-A5FD-FC006BC09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94" y="3354789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Square-2.png">
            <a:extLst>
              <a:ext uri="{FF2B5EF4-FFF2-40B4-BE49-F238E27FC236}">
                <a16:creationId xmlns:a16="http://schemas.microsoft.com/office/drawing/2014/main" id="{51CE355F-F6D7-8841-8C14-3BFBF97FA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541" y="3354789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8" descr="Square-2.png">
            <a:extLst>
              <a:ext uri="{FF2B5EF4-FFF2-40B4-BE49-F238E27FC236}">
                <a16:creationId xmlns:a16="http://schemas.microsoft.com/office/drawing/2014/main" id="{58351D31-AFB9-D44C-A026-DB324EC38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88" y="3354789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8" descr="Square-4.png">
            <a:extLst>
              <a:ext uri="{FF2B5EF4-FFF2-40B4-BE49-F238E27FC236}">
                <a16:creationId xmlns:a16="http://schemas.microsoft.com/office/drawing/2014/main" id="{27D95438-EC40-F040-9966-A5920B268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887" y="227181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Square-4.png">
            <a:extLst>
              <a:ext uri="{FF2B5EF4-FFF2-40B4-BE49-F238E27FC236}">
                <a16:creationId xmlns:a16="http://schemas.microsoft.com/office/drawing/2014/main" id="{9DDA68FE-8169-7448-B6DA-2842EA8BA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251" y="227181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Square-4.png">
            <a:extLst>
              <a:ext uri="{FF2B5EF4-FFF2-40B4-BE49-F238E27FC236}">
                <a16:creationId xmlns:a16="http://schemas.microsoft.com/office/drawing/2014/main" id="{667B0C35-001F-2C49-839E-97851AC46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615" y="2271812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8" descr="Square-2.png">
            <a:extLst>
              <a:ext uri="{FF2B5EF4-FFF2-40B4-BE49-F238E27FC236}">
                <a16:creationId xmlns:a16="http://schemas.microsoft.com/office/drawing/2014/main" id="{3C8F6434-E730-9948-9196-1CB697220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21" y="3354789"/>
            <a:ext cx="4111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292472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Slide Template 4">
  <a:themeElements>
    <a:clrScheme name="MSK Color Palet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1099</Words>
  <Application>Microsoft Macintosh PowerPoint</Application>
  <PresentationFormat>Widescreen</PresentationFormat>
  <Paragraphs>269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Corbel</vt:lpstr>
      <vt:lpstr>Imago</vt:lpstr>
      <vt:lpstr>Wingdings</vt:lpstr>
      <vt:lpstr>Slide Template 4</vt:lpstr>
      <vt:lpstr>1_Office Theme</vt:lpstr>
      <vt:lpstr>Blank Presentation</vt:lpstr>
      <vt:lpstr>PowerPoint Presentation</vt:lpstr>
      <vt:lpstr>Optimal Therapeutic Approaches for Patients with Metastatic Non-Small Cell Lung Cancer (NSCLC) and EGFR Tumor Mutations </vt:lpstr>
      <vt:lpstr>Disclosures</vt:lpstr>
      <vt:lpstr>Do you order liquid multiplex assay testing (ie, NGS) for your patients with newly diagnosed metastatic NSCLC?</vt:lpstr>
      <vt:lpstr>Regulatory and reimbursement issues aside, which first-line therapy would you generally recommend for an asymptomatic patient with metastatic nonsquamous NSCLC with an EGFR exon 19 deletion and a PD-L1 tumor proportion score (TPS) of 60%?</vt:lpstr>
      <vt:lpstr>Regulatory and reimbursement issues aside, what would you generally recommend as first-line therapy for an asymptomatic patient with metastatic nonsquamous NSCLC with an EGFR L861Q mutation and a PD-L1 TPS of 60%?</vt:lpstr>
      <vt:lpstr>Which initial treatment approach would you generally recommend for a patient with asymptomatic nonsquamous NSCLC with an EGFR exon 19 mutation, systemic metastases and multiple, bilateral small brain metastases that would require whole-brain radiation therapy?</vt:lpstr>
      <vt:lpstr>If a patient with asymptomatic metastatic nonsquamous NSCLC with an EGFR exon 19 deletion and a PD-L1 TPS of 60% responded to first-line osimertinib and then experienced disease progression, in general would you order some type of mutation testing?</vt:lpstr>
      <vt:lpstr>Should community-based medical oncologists order mutation testing for patients whose disease progresses on osimertinib?</vt:lpstr>
      <vt:lpstr>In general, what would be your most likely treatment approach for a patient with disease progression on osimertinib who is found to have no further actionable mutations?</vt:lpstr>
      <vt:lpstr>In general, what would be your most likely treatment approach for a patient with disease progression on osimertinib who is found to have an EGFR C797S mutation?</vt:lpstr>
      <vt:lpstr>Oncogenic Drivers in NSCLC Subtypes of NSCLC Can be Defined by Somatic Oncogenic Drivers</vt:lpstr>
      <vt:lpstr>What causes acquired resistance?</vt:lpstr>
      <vt:lpstr>Spectrum of Activity of EGFR TKIs</vt:lpstr>
      <vt:lpstr>How we treat patients with EGFR mutant lung cancer?</vt:lpstr>
      <vt:lpstr>Osimertinib vs Gefitinib/Erlotinib  Randomized Trial (FLAURA)</vt:lpstr>
      <vt:lpstr>Osimertinib vs Gefitinib/Erlotinib as first treatment for NSCLC Progression-Free Survival</vt:lpstr>
      <vt:lpstr>Osimertinib vs Gefitinib/Erlotinib as first treatment for NSCLC  CNS responses</vt:lpstr>
      <vt:lpstr>Osimertinib vs Gefitinib/Erlotinib as first treatment for NSCLC  CNS Progression</vt:lpstr>
      <vt:lpstr>Osimertinib vs Gefitinib/Erlotinib as first treatment for NSCLC  Overall Survival</vt:lpstr>
      <vt:lpstr>PowerPoint Presentation</vt:lpstr>
      <vt:lpstr>Resistance to Osimertinib…it’s not so easy</vt:lpstr>
      <vt:lpstr>Summary</vt:lpstr>
      <vt:lpstr>Can using a 2nd Generation EGFR TKI (with HER2 activity) improve outcomes?</vt:lpstr>
      <vt:lpstr>Dacomitinib Treatment Leads to Longer PFS</vt:lpstr>
      <vt:lpstr>Dacomitinib Improves OS Compared to Gefitinib</vt:lpstr>
      <vt:lpstr>Dacomitinib Treatment is Associated with Greater Toxicity</vt:lpstr>
      <vt:lpstr>Dacomitinib Treatment is Associated with Greater Toxicity</vt:lpstr>
    </vt:vector>
  </TitlesOfParts>
  <Manager/>
  <Company>Research To Practice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/>
  <cp:revision>2</cp:revision>
  <cp:lastPrinted>2019-05-31T01:05:30Z</cp:lastPrinted>
  <dcterms:created xsi:type="dcterms:W3CDTF">2017-02-10T16:37:39Z</dcterms:created>
  <dcterms:modified xsi:type="dcterms:W3CDTF">2019-06-04T10:37:43Z</dcterms:modified>
  <cp:category/>
</cp:coreProperties>
</file>