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7850" r:id="rId2"/>
    <p:sldMasterId id="2147487883" r:id="rId3"/>
  </p:sldMasterIdLst>
  <p:notesMasterIdLst>
    <p:notesMasterId r:id="rId81"/>
  </p:notesMasterIdLst>
  <p:handoutMasterIdLst>
    <p:handoutMasterId r:id="rId82"/>
  </p:handoutMasterIdLst>
  <p:sldIdLst>
    <p:sldId id="2838" r:id="rId4"/>
    <p:sldId id="922" r:id="rId5"/>
    <p:sldId id="305" r:id="rId6"/>
    <p:sldId id="2627" r:id="rId7"/>
    <p:sldId id="926" r:id="rId8"/>
    <p:sldId id="2839" r:id="rId9"/>
    <p:sldId id="927" r:id="rId10"/>
    <p:sldId id="2840" r:id="rId11"/>
    <p:sldId id="928" r:id="rId12"/>
    <p:sldId id="2378" r:id="rId13"/>
    <p:sldId id="2542" r:id="rId14"/>
    <p:sldId id="611" r:id="rId15"/>
    <p:sldId id="2379" r:id="rId16"/>
    <p:sldId id="941" r:id="rId17"/>
    <p:sldId id="2645" r:id="rId18"/>
    <p:sldId id="2658" r:id="rId19"/>
    <p:sldId id="2634" r:id="rId20"/>
    <p:sldId id="322" r:id="rId21"/>
    <p:sldId id="2381" r:id="rId22"/>
    <p:sldId id="344" r:id="rId23"/>
    <p:sldId id="929" r:id="rId24"/>
    <p:sldId id="2517" r:id="rId25"/>
    <p:sldId id="2575" r:id="rId26"/>
    <p:sldId id="2351" r:id="rId27"/>
    <p:sldId id="2436" r:id="rId28"/>
    <p:sldId id="2418" r:id="rId29"/>
    <p:sldId id="2409" r:id="rId30"/>
    <p:sldId id="2481" r:id="rId31"/>
    <p:sldId id="2518" r:id="rId32"/>
    <p:sldId id="2574" r:id="rId33"/>
    <p:sldId id="2625" r:id="rId34"/>
    <p:sldId id="2515" r:id="rId35"/>
    <p:sldId id="2650" r:id="rId36"/>
    <p:sldId id="2837" r:id="rId37"/>
    <p:sldId id="923" r:id="rId38"/>
    <p:sldId id="2646" r:id="rId39"/>
    <p:sldId id="2647" r:id="rId40"/>
    <p:sldId id="2656" r:id="rId41"/>
    <p:sldId id="2341" r:id="rId42"/>
    <p:sldId id="2522" r:id="rId43"/>
    <p:sldId id="951" r:id="rId44"/>
    <p:sldId id="1198" r:id="rId45"/>
    <p:sldId id="2404" r:id="rId46"/>
    <p:sldId id="2218" r:id="rId47"/>
    <p:sldId id="944" r:id="rId48"/>
    <p:sldId id="2370" r:id="rId49"/>
    <p:sldId id="948" r:id="rId50"/>
    <p:sldId id="1934" r:id="rId51"/>
    <p:sldId id="2406" r:id="rId52"/>
    <p:sldId id="1476" r:id="rId53"/>
    <p:sldId id="2835" r:id="rId54"/>
    <p:sldId id="2836" r:id="rId55"/>
    <p:sldId id="2648" r:id="rId56"/>
    <p:sldId id="2649" r:id="rId57"/>
    <p:sldId id="2563" r:id="rId58"/>
    <p:sldId id="2438" r:id="rId59"/>
    <p:sldId id="2482" r:id="rId60"/>
    <p:sldId id="2626" r:id="rId61"/>
    <p:sldId id="2463" r:id="rId62"/>
    <p:sldId id="2464" r:id="rId63"/>
    <p:sldId id="2567" r:id="rId64"/>
    <p:sldId id="2524" r:id="rId65"/>
    <p:sldId id="2407" r:id="rId66"/>
    <p:sldId id="2579" r:id="rId67"/>
    <p:sldId id="2569" r:id="rId68"/>
    <p:sldId id="2447" r:id="rId69"/>
    <p:sldId id="2566" r:id="rId70"/>
    <p:sldId id="2629" r:id="rId71"/>
    <p:sldId id="2449" r:id="rId72"/>
    <p:sldId id="2458" r:id="rId73"/>
    <p:sldId id="962" r:id="rId74"/>
    <p:sldId id="2578" r:id="rId75"/>
    <p:sldId id="2454" r:id="rId76"/>
    <p:sldId id="2455" r:id="rId77"/>
    <p:sldId id="2459" r:id="rId78"/>
    <p:sldId id="2460" r:id="rId79"/>
    <p:sldId id="2834" r:id="rId8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BBE"/>
    <a:srgbClr val="9FD6F3"/>
    <a:srgbClr val="FF00FF"/>
    <a:srgbClr val="082A50"/>
    <a:srgbClr val="F9961E"/>
    <a:srgbClr val="99CD15"/>
    <a:srgbClr val="005696"/>
    <a:srgbClr val="B1E8F9"/>
    <a:srgbClr val="DAEDEF"/>
    <a:srgbClr val="00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611F7-F8D6-0C40-8910-A30424566C4C}" v="16" dt="2019-06-04T13:36:53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0705" autoAdjust="0"/>
  </p:normalViewPr>
  <p:slideViewPr>
    <p:cSldViewPr>
      <p:cViewPr varScale="1">
        <p:scale>
          <a:sx n="100" d="100"/>
          <a:sy n="100" d="100"/>
        </p:scale>
        <p:origin x="952" y="160"/>
      </p:cViewPr>
      <p:guideLst>
        <p:guide orient="horz" pos="2160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96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microsoft.com/office/2016/11/relationships/changesInfo" Target="changesInfos/changesInfo1.xml"/><Relationship Id="rId61" Type="http://schemas.openxmlformats.org/officeDocument/2006/relationships/slide" Target="slides/slide58.xml"/><Relationship Id="rId8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846611F7-F8D6-0C40-8910-A30424566C4C}"/>
    <pc:docChg chg="custSel addSld delSld modSld delMainMaster">
      <pc:chgData name="Silvana Izquierdo" userId="46480b9d-78ec-4659-884d-35c5467fe41c" providerId="ADAL" clId="{846611F7-F8D6-0C40-8910-A30424566C4C}" dt="2019-06-04T13:38:24.466" v="144" actId="20577"/>
      <pc:docMkLst>
        <pc:docMk/>
      </pc:docMkLst>
      <pc:sldChg chg="del">
        <pc:chgData name="Silvana Izquierdo" userId="46480b9d-78ec-4659-884d-35c5467fe41c" providerId="ADAL" clId="{846611F7-F8D6-0C40-8910-A30424566C4C}" dt="2019-06-04T13:20:31.485" v="22" actId="2696"/>
        <pc:sldMkLst>
          <pc:docMk/>
          <pc:sldMk cId="3502816686" sldId="259"/>
        </pc:sldMkLst>
      </pc:sldChg>
      <pc:sldChg chg="del">
        <pc:chgData name="Silvana Izquierdo" userId="46480b9d-78ec-4659-884d-35c5467fe41c" providerId="ADAL" clId="{846611F7-F8D6-0C40-8910-A30424566C4C}" dt="2019-06-04T13:20:31.503" v="23" actId="2696"/>
        <pc:sldMkLst>
          <pc:docMk/>
          <pc:sldMk cId="2799352105" sldId="260"/>
        </pc:sldMkLst>
      </pc:sldChg>
      <pc:sldChg chg="del">
        <pc:chgData name="Silvana Izquierdo" userId="46480b9d-78ec-4659-884d-35c5467fe41c" providerId="ADAL" clId="{846611F7-F8D6-0C40-8910-A30424566C4C}" dt="2019-06-04T13:20:31.517" v="24" actId="2696"/>
        <pc:sldMkLst>
          <pc:docMk/>
          <pc:sldMk cId="256364861" sldId="261"/>
        </pc:sldMkLst>
      </pc:sldChg>
      <pc:sldChg chg="del">
        <pc:chgData name="Silvana Izquierdo" userId="46480b9d-78ec-4659-884d-35c5467fe41c" providerId="ADAL" clId="{846611F7-F8D6-0C40-8910-A30424566C4C}" dt="2019-06-04T13:20:31.531" v="25" actId="2696"/>
        <pc:sldMkLst>
          <pc:docMk/>
          <pc:sldMk cId="319801053" sldId="262"/>
        </pc:sldMkLst>
      </pc:sldChg>
      <pc:sldChg chg="del">
        <pc:chgData name="Silvana Izquierdo" userId="46480b9d-78ec-4659-884d-35c5467fe41c" providerId="ADAL" clId="{846611F7-F8D6-0C40-8910-A30424566C4C}" dt="2019-06-04T13:20:31.550" v="26" actId="2696"/>
        <pc:sldMkLst>
          <pc:docMk/>
          <pc:sldMk cId="747756122" sldId="263"/>
        </pc:sldMkLst>
      </pc:sldChg>
      <pc:sldChg chg="del">
        <pc:chgData name="Silvana Izquierdo" userId="46480b9d-78ec-4659-884d-35c5467fe41c" providerId="ADAL" clId="{846611F7-F8D6-0C40-8910-A30424566C4C}" dt="2019-06-04T13:20:49.020" v="27" actId="2696"/>
        <pc:sldMkLst>
          <pc:docMk/>
          <pc:sldMk cId="234245172" sldId="264"/>
        </pc:sldMkLst>
      </pc:sldChg>
      <pc:sldChg chg="del">
        <pc:chgData name="Silvana Izquierdo" userId="46480b9d-78ec-4659-884d-35c5467fe41c" providerId="ADAL" clId="{846611F7-F8D6-0C40-8910-A30424566C4C}" dt="2019-06-04T13:20:49.034" v="28" actId="2696"/>
        <pc:sldMkLst>
          <pc:docMk/>
          <pc:sldMk cId="2427381258" sldId="265"/>
        </pc:sldMkLst>
      </pc:sldChg>
      <pc:sldChg chg="del">
        <pc:chgData name="Silvana Izquierdo" userId="46480b9d-78ec-4659-884d-35c5467fe41c" providerId="ADAL" clId="{846611F7-F8D6-0C40-8910-A30424566C4C}" dt="2019-06-04T13:20:49.055" v="29" actId="2696"/>
        <pc:sldMkLst>
          <pc:docMk/>
          <pc:sldMk cId="586233208" sldId="266"/>
        </pc:sldMkLst>
      </pc:sldChg>
      <pc:sldChg chg="del">
        <pc:chgData name="Silvana Izquierdo" userId="46480b9d-78ec-4659-884d-35c5467fe41c" providerId="ADAL" clId="{846611F7-F8D6-0C40-8910-A30424566C4C}" dt="2019-06-04T13:20:53.454" v="30" actId="2696"/>
        <pc:sldMkLst>
          <pc:docMk/>
          <pc:sldMk cId="1816970430" sldId="267"/>
        </pc:sldMkLst>
      </pc:sldChg>
      <pc:sldChg chg="del">
        <pc:chgData name="Silvana Izquierdo" userId="46480b9d-78ec-4659-884d-35c5467fe41c" providerId="ADAL" clId="{846611F7-F8D6-0C40-8910-A30424566C4C}" dt="2019-06-04T13:20:53.467" v="31" actId="2696"/>
        <pc:sldMkLst>
          <pc:docMk/>
          <pc:sldMk cId="3841829076" sldId="268"/>
        </pc:sldMkLst>
      </pc:sldChg>
      <pc:sldChg chg="del">
        <pc:chgData name="Silvana Izquierdo" userId="46480b9d-78ec-4659-884d-35c5467fe41c" providerId="ADAL" clId="{846611F7-F8D6-0C40-8910-A30424566C4C}" dt="2019-06-04T13:20:57.514" v="32" actId="2696"/>
        <pc:sldMkLst>
          <pc:docMk/>
          <pc:sldMk cId="1465568012" sldId="269"/>
        </pc:sldMkLst>
      </pc:sldChg>
      <pc:sldChg chg="del">
        <pc:chgData name="Silvana Izquierdo" userId="46480b9d-78ec-4659-884d-35c5467fe41c" providerId="ADAL" clId="{846611F7-F8D6-0C40-8910-A30424566C4C}" dt="2019-06-04T13:20:20.377" v="20" actId="2696"/>
        <pc:sldMkLst>
          <pc:docMk/>
          <pc:sldMk cId="194974271" sldId="307"/>
        </pc:sldMkLst>
      </pc:sldChg>
      <pc:sldChg chg="del">
        <pc:chgData name="Silvana Izquierdo" userId="46480b9d-78ec-4659-884d-35c5467fe41c" providerId="ADAL" clId="{846611F7-F8D6-0C40-8910-A30424566C4C}" dt="2019-06-04T13:21:02.280" v="46" actId="2696"/>
        <pc:sldMkLst>
          <pc:docMk/>
          <pc:sldMk cId="1598191616" sldId="308"/>
        </pc:sldMkLst>
      </pc:sldChg>
      <pc:sldChg chg="del">
        <pc:chgData name="Silvana Izquierdo" userId="46480b9d-78ec-4659-884d-35c5467fe41c" providerId="ADAL" clId="{846611F7-F8D6-0C40-8910-A30424566C4C}" dt="2019-06-04T13:20:20.390" v="21" actId="2696"/>
        <pc:sldMkLst>
          <pc:docMk/>
          <pc:sldMk cId="3979292538" sldId="315"/>
        </pc:sldMkLst>
      </pc:sldChg>
      <pc:sldChg chg="modNotesTx">
        <pc:chgData name="Silvana Izquierdo" userId="46480b9d-78ec-4659-884d-35c5467fe41c" providerId="ADAL" clId="{846611F7-F8D6-0C40-8910-A30424566C4C}" dt="2019-06-04T13:37:29.668" v="126" actId="20577"/>
        <pc:sldMkLst>
          <pc:docMk/>
          <pc:sldMk cId="1811398947" sldId="322"/>
        </pc:sldMkLst>
      </pc:sldChg>
      <pc:sldChg chg="add">
        <pc:chgData name="Silvana Izquierdo" userId="46480b9d-78ec-4659-884d-35c5467fe41c" providerId="ADAL" clId="{846611F7-F8D6-0C40-8910-A30424566C4C}" dt="2019-06-04T13:26:26.974" v="49"/>
        <pc:sldMkLst>
          <pc:docMk/>
          <pc:sldMk cId="2501159820" sldId="926"/>
        </pc:sldMkLst>
      </pc:sldChg>
      <pc:sldChg chg="add del">
        <pc:chgData name="Silvana Izquierdo" userId="46480b9d-78ec-4659-884d-35c5467fe41c" providerId="ADAL" clId="{846611F7-F8D6-0C40-8910-A30424566C4C}" dt="2019-06-04T13:26:23.353" v="48"/>
        <pc:sldMkLst>
          <pc:docMk/>
          <pc:sldMk cId="3186984678" sldId="926"/>
        </pc:sldMkLst>
      </pc:sldChg>
      <pc:sldChg chg="add del">
        <pc:chgData name="Silvana Izquierdo" userId="46480b9d-78ec-4659-884d-35c5467fe41c" providerId="ADAL" clId="{846611F7-F8D6-0C40-8910-A30424566C4C}" dt="2019-06-04T13:26:23.353" v="48"/>
        <pc:sldMkLst>
          <pc:docMk/>
          <pc:sldMk cId="380071190" sldId="927"/>
        </pc:sldMkLst>
      </pc:sldChg>
      <pc:sldChg chg="add">
        <pc:chgData name="Silvana Izquierdo" userId="46480b9d-78ec-4659-884d-35c5467fe41c" providerId="ADAL" clId="{846611F7-F8D6-0C40-8910-A30424566C4C}" dt="2019-06-04T13:26:26.974" v="49"/>
        <pc:sldMkLst>
          <pc:docMk/>
          <pc:sldMk cId="2461817212" sldId="927"/>
        </pc:sldMkLst>
      </pc:sldChg>
      <pc:sldChg chg="add">
        <pc:chgData name="Silvana Izquierdo" userId="46480b9d-78ec-4659-884d-35c5467fe41c" providerId="ADAL" clId="{846611F7-F8D6-0C40-8910-A30424566C4C}" dt="2019-06-04T13:26:26.974" v="49"/>
        <pc:sldMkLst>
          <pc:docMk/>
          <pc:sldMk cId="2533966431" sldId="928"/>
        </pc:sldMkLst>
      </pc:sldChg>
      <pc:sldChg chg="modNotesTx">
        <pc:chgData name="Silvana Izquierdo" userId="46480b9d-78ec-4659-884d-35c5467fe41c" providerId="ADAL" clId="{846611F7-F8D6-0C40-8910-A30424566C4C}" dt="2019-06-04T13:38:17.496" v="143" actId="20577"/>
        <pc:sldMkLst>
          <pc:docMk/>
          <pc:sldMk cId="1430841387" sldId="1476"/>
        </pc:sldMkLst>
      </pc:sldChg>
      <pc:sldChg chg="del">
        <pc:chgData name="Silvana Izquierdo" userId="46480b9d-78ec-4659-884d-35c5467fe41c" providerId="ADAL" clId="{846611F7-F8D6-0C40-8910-A30424566C4C}" dt="2019-06-04T13:20:20.321" v="1" actId="2696"/>
        <pc:sldMkLst>
          <pc:docMk/>
          <pc:sldMk cId="145989083" sldId="2366"/>
        </pc:sldMkLst>
      </pc:sldChg>
      <pc:sldChg chg="modNotesTx">
        <pc:chgData name="Silvana Izquierdo" userId="46480b9d-78ec-4659-884d-35c5467fe41c" providerId="ADAL" clId="{846611F7-F8D6-0C40-8910-A30424566C4C}" dt="2019-06-04T13:37:32.211" v="127" actId="20577"/>
        <pc:sldMkLst>
          <pc:docMk/>
          <pc:sldMk cId="1023147192" sldId="2381"/>
        </pc:sldMkLst>
      </pc:sldChg>
      <pc:sldChg chg="modNotesTx">
        <pc:chgData name="Silvana Izquierdo" userId="46480b9d-78ec-4659-884d-35c5467fe41c" providerId="ADAL" clId="{846611F7-F8D6-0C40-8910-A30424566C4C}" dt="2019-06-04T13:38:10.080" v="142" actId="20577"/>
        <pc:sldMkLst>
          <pc:docMk/>
          <pc:sldMk cId="1344351087" sldId="2404"/>
        </pc:sldMkLst>
      </pc:sldChg>
      <pc:sldChg chg="del">
        <pc:chgData name="Silvana Izquierdo" userId="46480b9d-78ec-4659-884d-35c5467fe41c" providerId="ADAL" clId="{846611F7-F8D6-0C40-8910-A30424566C4C}" dt="2019-06-04T13:20:20.340" v="2" actId="2696"/>
        <pc:sldMkLst>
          <pc:docMk/>
          <pc:sldMk cId="2623496153" sldId="2623"/>
        </pc:sldMkLst>
      </pc:sldChg>
      <pc:sldChg chg="addSp delSp modSp add">
        <pc:chgData name="Silvana Izquierdo" userId="46480b9d-78ec-4659-884d-35c5467fe41c" providerId="ADAL" clId="{846611F7-F8D6-0C40-8910-A30424566C4C}" dt="2019-06-04T13:35:33.418" v="86" actId="20577"/>
        <pc:sldMkLst>
          <pc:docMk/>
          <pc:sldMk cId="3024942960" sldId="2627"/>
        </pc:sldMkLst>
        <pc:spChg chg="mod">
          <ac:chgData name="Silvana Izquierdo" userId="46480b9d-78ec-4659-884d-35c5467fe41c" providerId="ADAL" clId="{846611F7-F8D6-0C40-8910-A30424566C4C}" dt="2019-06-04T13:35:33.418" v="86" actId="20577"/>
          <ac:spMkLst>
            <pc:docMk/>
            <pc:sldMk cId="3024942960" sldId="2627"/>
            <ac:spMk id="4" creationId="{0B982356-5AD3-7C42-A06A-714E843E4E63}"/>
          </ac:spMkLst>
        </pc:spChg>
        <pc:picChg chg="add mod">
          <ac:chgData name="Silvana Izquierdo" userId="46480b9d-78ec-4659-884d-35c5467fe41c" providerId="ADAL" clId="{846611F7-F8D6-0C40-8910-A30424566C4C}" dt="2019-06-04T13:34:53.688" v="71" actId="14861"/>
          <ac:picMkLst>
            <pc:docMk/>
            <pc:sldMk cId="3024942960" sldId="2627"/>
            <ac:picMk id="3" creationId="{BA55F452-15D9-B34B-8116-81C24D99EAD5}"/>
          </ac:picMkLst>
        </pc:picChg>
        <pc:picChg chg="del">
          <ac:chgData name="Silvana Izquierdo" userId="46480b9d-78ec-4659-884d-35c5467fe41c" providerId="ADAL" clId="{846611F7-F8D6-0C40-8910-A30424566C4C}" dt="2019-06-04T13:34:37.984" v="70" actId="478"/>
          <ac:picMkLst>
            <pc:docMk/>
            <pc:sldMk cId="3024942960" sldId="2627"/>
            <ac:picMk id="5" creationId="{D9220391-E498-B541-A707-D069C6A18728}"/>
          </ac:picMkLst>
        </pc:picChg>
      </pc:sldChg>
      <pc:sldChg chg="modNotesTx">
        <pc:chgData name="Silvana Izquierdo" userId="46480b9d-78ec-4659-884d-35c5467fe41c" providerId="ADAL" clId="{846611F7-F8D6-0C40-8910-A30424566C4C}" dt="2019-06-04T13:37:27.019" v="125" actId="20577"/>
        <pc:sldMkLst>
          <pc:docMk/>
          <pc:sldMk cId="1787265052" sldId="2634"/>
        </pc:sldMkLst>
      </pc:sldChg>
      <pc:sldChg chg="modNotesTx">
        <pc:chgData name="Silvana Izquierdo" userId="46480b9d-78ec-4659-884d-35c5467fe41c" providerId="ADAL" clId="{846611F7-F8D6-0C40-8910-A30424566C4C}" dt="2019-06-04T13:37:53.474" v="129" actId="20577"/>
        <pc:sldMkLst>
          <pc:docMk/>
          <pc:sldMk cId="2285405548" sldId="2646"/>
        </pc:sldMkLst>
      </pc:sldChg>
      <pc:sldChg chg="modNotesTx">
        <pc:chgData name="Silvana Izquierdo" userId="46480b9d-78ec-4659-884d-35c5467fe41c" providerId="ADAL" clId="{846611F7-F8D6-0C40-8910-A30424566C4C}" dt="2019-06-04T13:38:24.466" v="144" actId="20577"/>
        <pc:sldMkLst>
          <pc:docMk/>
          <pc:sldMk cId="3925167464" sldId="2648"/>
        </pc:sldMkLst>
      </pc:sldChg>
      <pc:sldChg chg="modNotesTx">
        <pc:chgData name="Silvana Izquierdo" userId="46480b9d-78ec-4659-884d-35c5467fe41c" providerId="ADAL" clId="{846611F7-F8D6-0C40-8910-A30424566C4C}" dt="2019-06-04T13:37:47.010" v="128" actId="20577"/>
        <pc:sldMkLst>
          <pc:docMk/>
          <pc:sldMk cId="2432419988" sldId="2650"/>
        </pc:sldMkLst>
      </pc:sldChg>
      <pc:sldChg chg="modNotesTx">
        <pc:chgData name="Silvana Izquierdo" userId="46480b9d-78ec-4659-884d-35c5467fe41c" providerId="ADAL" clId="{846611F7-F8D6-0C40-8910-A30424566C4C}" dt="2019-06-04T13:38:01.584" v="141" actId="20577"/>
        <pc:sldMkLst>
          <pc:docMk/>
          <pc:sldMk cId="149290015" sldId="2656"/>
        </pc:sldMkLst>
      </pc:sldChg>
      <pc:sldChg chg="del">
        <pc:chgData name="Silvana Izquierdo" userId="46480b9d-78ec-4659-884d-35c5467fe41c" providerId="ADAL" clId="{846611F7-F8D6-0C40-8910-A30424566C4C}" dt="2019-06-04T13:21:02.262" v="45" actId="2696"/>
        <pc:sldMkLst>
          <pc:docMk/>
          <pc:sldMk cId="2258884504" sldId="2659"/>
        </pc:sldMkLst>
      </pc:sldChg>
      <pc:sldChg chg="add">
        <pc:chgData name="Silvana Izquierdo" userId="46480b9d-78ec-4659-884d-35c5467fe41c" providerId="ADAL" clId="{846611F7-F8D6-0C40-8910-A30424566C4C}" dt="2019-06-04T13:20:08.731" v="0"/>
        <pc:sldMkLst>
          <pc:docMk/>
          <pc:sldMk cId="4090823872" sldId="2838"/>
        </pc:sldMkLst>
      </pc:sldChg>
      <pc:sldChg chg="addSp delSp modSp add">
        <pc:chgData name="Silvana Izquierdo" userId="46480b9d-78ec-4659-884d-35c5467fe41c" providerId="ADAL" clId="{846611F7-F8D6-0C40-8910-A30424566C4C}" dt="2019-06-04T13:35:53.155" v="94" actId="14861"/>
        <pc:sldMkLst>
          <pc:docMk/>
          <pc:sldMk cId="353938155" sldId="2839"/>
        </pc:sldMkLst>
        <pc:spChg chg="mod">
          <ac:chgData name="Silvana Izquierdo" userId="46480b9d-78ec-4659-884d-35c5467fe41c" providerId="ADAL" clId="{846611F7-F8D6-0C40-8910-A30424566C4C}" dt="2019-06-04T13:35:30.552" v="84" actId="20577"/>
          <ac:spMkLst>
            <pc:docMk/>
            <pc:sldMk cId="353938155" sldId="2839"/>
            <ac:spMk id="4" creationId="{0B982356-5AD3-7C42-A06A-714E843E4E63}"/>
          </ac:spMkLst>
        </pc:spChg>
        <pc:picChg chg="del">
          <ac:chgData name="Silvana Izquierdo" userId="46480b9d-78ec-4659-884d-35c5467fe41c" providerId="ADAL" clId="{846611F7-F8D6-0C40-8910-A30424566C4C}" dt="2019-06-04T13:35:50.051" v="93" actId="478"/>
          <ac:picMkLst>
            <pc:docMk/>
            <pc:sldMk cId="353938155" sldId="2839"/>
            <ac:picMk id="3" creationId="{BA55F452-15D9-B34B-8116-81C24D99EAD5}"/>
          </ac:picMkLst>
        </pc:picChg>
        <pc:picChg chg="add mod">
          <ac:chgData name="Silvana Izquierdo" userId="46480b9d-78ec-4659-884d-35c5467fe41c" providerId="ADAL" clId="{846611F7-F8D6-0C40-8910-A30424566C4C}" dt="2019-06-04T13:35:53.155" v="94" actId="14861"/>
          <ac:picMkLst>
            <pc:docMk/>
            <pc:sldMk cId="353938155" sldId="2839"/>
            <ac:picMk id="5" creationId="{3351822A-963A-2346-A9BC-83C6299473FD}"/>
          </ac:picMkLst>
        </pc:picChg>
      </pc:sldChg>
      <pc:sldChg chg="addSp delSp modSp add">
        <pc:chgData name="Silvana Izquierdo" userId="46480b9d-78ec-4659-884d-35c5467fe41c" providerId="ADAL" clId="{846611F7-F8D6-0C40-8910-A30424566C4C}" dt="2019-06-04T13:37:01.094" v="124" actId="1076"/>
        <pc:sldMkLst>
          <pc:docMk/>
          <pc:sldMk cId="2889415719" sldId="2840"/>
        </pc:sldMkLst>
        <pc:spChg chg="mod">
          <ac:chgData name="Silvana Izquierdo" userId="46480b9d-78ec-4659-884d-35c5467fe41c" providerId="ADAL" clId="{846611F7-F8D6-0C40-8910-A30424566C4C}" dt="2019-06-04T13:37:01.094" v="124" actId="1076"/>
          <ac:spMkLst>
            <pc:docMk/>
            <pc:sldMk cId="2889415719" sldId="2840"/>
            <ac:spMk id="4" creationId="{0B982356-5AD3-7C42-A06A-714E843E4E63}"/>
          </ac:spMkLst>
        </pc:spChg>
        <pc:picChg chg="add mod">
          <ac:chgData name="Silvana Izquierdo" userId="46480b9d-78ec-4659-884d-35c5467fe41c" providerId="ADAL" clId="{846611F7-F8D6-0C40-8910-A30424566C4C}" dt="2019-06-04T13:37:01.094" v="124" actId="1076"/>
          <ac:picMkLst>
            <pc:docMk/>
            <pc:sldMk cId="2889415719" sldId="2840"/>
            <ac:picMk id="3" creationId="{63AE7084-7F9D-1C4C-B33F-C3B12233D472}"/>
          </ac:picMkLst>
        </pc:picChg>
        <pc:picChg chg="del">
          <ac:chgData name="Silvana Izquierdo" userId="46480b9d-78ec-4659-884d-35c5467fe41c" providerId="ADAL" clId="{846611F7-F8D6-0C40-8910-A30424566C4C}" dt="2019-06-04T13:36:55.208" v="122" actId="478"/>
          <ac:picMkLst>
            <pc:docMk/>
            <pc:sldMk cId="2889415719" sldId="2840"/>
            <ac:picMk id="5" creationId="{3351822A-963A-2346-A9BC-83C6299473FD}"/>
          </ac:picMkLst>
        </pc:picChg>
      </pc:sldChg>
      <pc:sldMasterChg chg="del delSldLayout">
        <pc:chgData name="Silvana Izquierdo" userId="46480b9d-78ec-4659-884d-35c5467fe41c" providerId="ADAL" clId="{846611F7-F8D6-0C40-8910-A30424566C4C}" dt="2019-06-04T13:20:20.357" v="19" actId="2696"/>
        <pc:sldMasterMkLst>
          <pc:docMk/>
          <pc:sldMasterMk cId="1012690866" sldId="2147487866"/>
        </pc:sldMasterMkLst>
        <pc:sldLayoutChg chg="del">
          <pc:chgData name="Silvana Izquierdo" userId="46480b9d-78ec-4659-884d-35c5467fe41c" providerId="ADAL" clId="{846611F7-F8D6-0C40-8910-A30424566C4C}" dt="2019-06-04T13:20:20.341" v="3" actId="2696"/>
          <pc:sldLayoutMkLst>
            <pc:docMk/>
            <pc:sldMasterMk cId="1012690866" sldId="2147487866"/>
            <pc:sldLayoutMk cId="228016666" sldId="2147487867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2" v="4" actId="2696"/>
          <pc:sldLayoutMkLst>
            <pc:docMk/>
            <pc:sldMasterMk cId="1012690866" sldId="2147487866"/>
            <pc:sldLayoutMk cId="1663944427" sldId="2147487868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3" v="5" actId="2696"/>
          <pc:sldLayoutMkLst>
            <pc:docMk/>
            <pc:sldMasterMk cId="1012690866" sldId="2147487866"/>
            <pc:sldLayoutMk cId="3814930171" sldId="2147487869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4" v="6" actId="2696"/>
          <pc:sldLayoutMkLst>
            <pc:docMk/>
            <pc:sldMasterMk cId="1012690866" sldId="2147487866"/>
            <pc:sldLayoutMk cId="3236456465" sldId="2147487870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5" v="7" actId="2696"/>
          <pc:sldLayoutMkLst>
            <pc:docMk/>
            <pc:sldMasterMk cId="1012690866" sldId="2147487866"/>
            <pc:sldLayoutMk cId="2308775438" sldId="2147487871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6" v="8" actId="2696"/>
          <pc:sldLayoutMkLst>
            <pc:docMk/>
            <pc:sldMasterMk cId="1012690866" sldId="2147487866"/>
            <pc:sldLayoutMk cId="2575767000" sldId="2147487872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7" v="9" actId="2696"/>
          <pc:sldLayoutMkLst>
            <pc:docMk/>
            <pc:sldMasterMk cId="1012690866" sldId="2147487866"/>
            <pc:sldLayoutMk cId="3545028727" sldId="2147487873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7" v="10" actId="2696"/>
          <pc:sldLayoutMkLst>
            <pc:docMk/>
            <pc:sldMasterMk cId="1012690866" sldId="2147487866"/>
            <pc:sldLayoutMk cId="2604143347" sldId="2147487874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8" v="11" actId="2696"/>
          <pc:sldLayoutMkLst>
            <pc:docMk/>
            <pc:sldMasterMk cId="1012690866" sldId="2147487866"/>
            <pc:sldLayoutMk cId="2978375827" sldId="2147487875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49" v="12" actId="2696"/>
          <pc:sldLayoutMkLst>
            <pc:docMk/>
            <pc:sldMasterMk cId="1012690866" sldId="2147487866"/>
            <pc:sldLayoutMk cId="313676720" sldId="2147487876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50" v="13" actId="2696"/>
          <pc:sldLayoutMkLst>
            <pc:docMk/>
            <pc:sldMasterMk cId="1012690866" sldId="2147487866"/>
            <pc:sldLayoutMk cId="1504664279" sldId="2147487877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51" v="14" actId="2696"/>
          <pc:sldLayoutMkLst>
            <pc:docMk/>
            <pc:sldMasterMk cId="1012690866" sldId="2147487866"/>
            <pc:sldLayoutMk cId="1480127512" sldId="2147487878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52" v="15" actId="2696"/>
          <pc:sldLayoutMkLst>
            <pc:docMk/>
            <pc:sldMasterMk cId="1012690866" sldId="2147487866"/>
            <pc:sldLayoutMk cId="1855993138" sldId="2147487879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53" v="16" actId="2696"/>
          <pc:sldLayoutMkLst>
            <pc:docMk/>
            <pc:sldMasterMk cId="1012690866" sldId="2147487866"/>
            <pc:sldLayoutMk cId="1297588822" sldId="2147487880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54" v="17" actId="2696"/>
          <pc:sldLayoutMkLst>
            <pc:docMk/>
            <pc:sldMasterMk cId="1012690866" sldId="2147487866"/>
            <pc:sldLayoutMk cId="2998208357" sldId="2147487881"/>
          </pc:sldLayoutMkLst>
        </pc:sldLayoutChg>
        <pc:sldLayoutChg chg="del">
          <pc:chgData name="Silvana Izquierdo" userId="46480b9d-78ec-4659-884d-35c5467fe41c" providerId="ADAL" clId="{846611F7-F8D6-0C40-8910-A30424566C4C}" dt="2019-06-04T13:20:20.355" v="18" actId="2696"/>
          <pc:sldLayoutMkLst>
            <pc:docMk/>
            <pc:sldMasterMk cId="1012690866" sldId="2147487866"/>
            <pc:sldLayoutMk cId="1930983320" sldId="2147487882"/>
          </pc:sldLayoutMkLst>
        </pc:sldLayoutChg>
      </pc:sldMasterChg>
      <pc:sldMasterChg chg="del delSldLayout">
        <pc:chgData name="Silvana Izquierdo" userId="46480b9d-78ec-4659-884d-35c5467fe41c" providerId="ADAL" clId="{846611F7-F8D6-0C40-8910-A30424566C4C}" dt="2019-06-04T13:20:57.527" v="44" actId="2696"/>
        <pc:sldMasterMkLst>
          <pc:docMk/>
          <pc:sldMasterMk cId="1312458344" sldId="2147487903"/>
        </pc:sldMasterMkLst>
        <pc:sldLayoutChg chg="del">
          <pc:chgData name="Silvana Izquierdo" userId="46480b9d-78ec-4659-884d-35c5467fe41c" providerId="ADAL" clId="{846611F7-F8D6-0C40-8910-A30424566C4C}" dt="2019-06-04T13:20:57.515" v="33" actId="2696"/>
          <pc:sldLayoutMkLst>
            <pc:docMk/>
            <pc:sldMasterMk cId="1312458344" sldId="2147487903"/>
            <pc:sldLayoutMk cId="640714117" sldId="2147487904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16" v="34" actId="2696"/>
          <pc:sldLayoutMkLst>
            <pc:docMk/>
            <pc:sldMasterMk cId="1312458344" sldId="2147487903"/>
            <pc:sldLayoutMk cId="4008859624" sldId="2147487905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17" v="35" actId="2696"/>
          <pc:sldLayoutMkLst>
            <pc:docMk/>
            <pc:sldMasterMk cId="1312458344" sldId="2147487903"/>
            <pc:sldLayoutMk cId="4197876685" sldId="2147487906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18" v="36" actId="2696"/>
          <pc:sldLayoutMkLst>
            <pc:docMk/>
            <pc:sldMasterMk cId="1312458344" sldId="2147487903"/>
            <pc:sldLayoutMk cId="2333569442" sldId="2147487907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20" v="37" actId="2696"/>
          <pc:sldLayoutMkLst>
            <pc:docMk/>
            <pc:sldMasterMk cId="1312458344" sldId="2147487903"/>
            <pc:sldLayoutMk cId="2778565599" sldId="2147487908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20" v="38" actId="2696"/>
          <pc:sldLayoutMkLst>
            <pc:docMk/>
            <pc:sldMasterMk cId="1312458344" sldId="2147487903"/>
            <pc:sldLayoutMk cId="2877954476" sldId="2147487909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21" v="39" actId="2696"/>
          <pc:sldLayoutMkLst>
            <pc:docMk/>
            <pc:sldMasterMk cId="1312458344" sldId="2147487903"/>
            <pc:sldLayoutMk cId="1616620359" sldId="2147487910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22" v="40" actId="2696"/>
          <pc:sldLayoutMkLst>
            <pc:docMk/>
            <pc:sldMasterMk cId="1312458344" sldId="2147487903"/>
            <pc:sldLayoutMk cId="3372259291" sldId="2147487911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23" v="41" actId="2696"/>
          <pc:sldLayoutMkLst>
            <pc:docMk/>
            <pc:sldMasterMk cId="1312458344" sldId="2147487903"/>
            <pc:sldLayoutMk cId="1441425501" sldId="2147487912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24" v="42" actId="2696"/>
          <pc:sldLayoutMkLst>
            <pc:docMk/>
            <pc:sldMasterMk cId="1312458344" sldId="2147487903"/>
            <pc:sldLayoutMk cId="1791561594" sldId="2147487913"/>
          </pc:sldLayoutMkLst>
        </pc:sldLayoutChg>
        <pc:sldLayoutChg chg="del">
          <pc:chgData name="Silvana Izquierdo" userId="46480b9d-78ec-4659-884d-35c5467fe41c" providerId="ADAL" clId="{846611F7-F8D6-0C40-8910-A30424566C4C}" dt="2019-06-04T13:20:57.525" v="43" actId="2696"/>
          <pc:sldLayoutMkLst>
            <pc:docMk/>
            <pc:sldMasterMk cId="1312458344" sldId="2147487903"/>
            <pc:sldLayoutMk cId="1861897150" sldId="214748791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1094E-EE1B-DC4C-9055-4A48FF0273CD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7A620-AB8F-CF46-A88D-87A30D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9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50E98-AC92-C54A-ACBD-9B80212A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7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7E649E-63BD-6749-A283-1D0F99FC8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7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45C3E-9F1B-4F2A-8C1A-67B579FC7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14885-EA36-455D-B868-3D55005ED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1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E49D39-CC5B-48F9-B0BD-1766F5C1B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13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46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3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7F1F6-2D59-C84C-81A6-50552B2DA0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1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7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5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48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37D8A-A523-A146-82EA-5E94FDD6B351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x-non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5" tIns="46153" rIns="90765" bIns="46153"/>
          <a:lstStyle/>
          <a:p>
            <a:pPr eaLnBrk="1" hangingPunct="1"/>
            <a:endParaRPr lang="en-US" altLang="x-none" dirty="0">
              <a:latin typeface="Times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4B59F-87C6-A549-8E72-567546E108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5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5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6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37D8A-A523-A146-82EA-5E94FDD6B351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x-non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5" tIns="46153" rIns="90765" bIns="46153"/>
          <a:lstStyle/>
          <a:p>
            <a:pPr eaLnBrk="1" hangingPunct="1"/>
            <a:endParaRPr lang="en-US" altLang="x-none" dirty="0">
              <a:latin typeface="Times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4B59F-87C6-A549-8E72-567546E108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74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7F1F6-2D59-C84C-81A6-50552B2DA0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6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3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61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D758B-EFAF-F64D-9FC2-A0562233B13B}" type="slidenum"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itchFamily="-110" charset="0"/>
                <a:ea typeface="Arial" pitchFamily="-110" charset="0"/>
                <a:cs typeface="Arial" pitchFamily="-110" charset="0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itchFamily="-110" charset="0"/>
              <a:ea typeface="Arial" pitchFamily="-110" charset="0"/>
              <a:cs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19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7F1F6-2D59-C84C-81A6-50552B2DA0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89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907D6-3ABB-4F06-A381-2E08A11531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505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D758B-EFAF-F64D-9FC2-A0562233B13B}" type="slidenum"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itchFamily="-110" charset="0"/>
                <a:ea typeface="Arial" pitchFamily="-110" charset="0"/>
                <a:cs typeface="Arial" pitchFamily="-110" charset="0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itchFamily="-110" charset="0"/>
              <a:ea typeface="Arial" pitchFamily="-110" charset="0"/>
              <a:cs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01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F6CC57-9CAB-A740-BA1A-EEF972F71E78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19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37D8A-A523-A146-82EA-5E94FDD6B351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-128"/>
              </a:rPr>
              <a:pPr marL="0" marR="0" lvl="0" indent="0" algn="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x-non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5" tIns="46153" rIns="90765" bIns="46153"/>
          <a:lstStyle/>
          <a:p>
            <a:pPr eaLnBrk="1" hangingPunct="1"/>
            <a:endParaRPr lang="en-US" altLang="x-none" dirty="0">
              <a:latin typeface="Times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4B59F-87C6-A549-8E72-567546E108E4}" type="datetime1"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72" charset="0"/>
                <a:ea typeface="MS PGothic" charset="0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88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37D8A-A523-A146-82EA-5E94FDD6B351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-128"/>
              </a:rPr>
              <a:pPr marL="0" marR="0" lvl="0" indent="0" algn="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x-non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5" tIns="46153" rIns="90765" bIns="46153"/>
          <a:lstStyle/>
          <a:p>
            <a:pPr eaLnBrk="1" hangingPunct="1"/>
            <a:endParaRPr lang="en-US" altLang="x-none" dirty="0">
              <a:latin typeface="Times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4B59F-87C6-A549-8E72-567546E108E4}" type="datetime1"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72" charset="0"/>
                <a:ea typeface="MS PGothic" charset="0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3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6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BDDF1-340B-DD4B-9036-34B39B6C8E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62189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BDDF1-340B-DD4B-9036-34B39B6C8E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389811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7F1F6-2D59-C84C-81A6-50552B2DA0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6/4/19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8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Gujja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Cut 02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3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768350"/>
            <a:ext cx="5038725" cy="283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7066" y="3828961"/>
            <a:ext cx="5039401" cy="47144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2944" y="8954851"/>
            <a:ext cx="6184189" cy="215588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900">
                <a:latin typeface="Arial" pitchFamily="34" charset="0"/>
              </a:defRPr>
            </a:lvl1pPr>
          </a:lstStyle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7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794475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955924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85071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2663883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71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1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38933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32024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7798-B130-4940-94F7-34520F6BA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426400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827963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8" indent="0">
              <a:buNone/>
              <a:defRPr sz="1800"/>
            </a:lvl2pPr>
            <a:lvl3pPr marL="914415" indent="0">
              <a:buNone/>
              <a:defRPr sz="1600"/>
            </a:lvl3pPr>
            <a:lvl4pPr marL="1371623" indent="0">
              <a:buNone/>
              <a:defRPr sz="1400"/>
            </a:lvl4pPr>
            <a:lvl5pPr marL="1828830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484868"/>
      </p:ext>
    </p:extLst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52462"/>
      </p:ext>
    </p:extLst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967115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965196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8290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500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27743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487477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47688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521813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84981377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2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8" indent="0">
              <a:buNone/>
              <a:defRPr/>
            </a:lvl2pPr>
            <a:lvl3pPr marL="914415" indent="0">
              <a:buNone/>
              <a:defRPr/>
            </a:lvl3pPr>
            <a:lvl4pPr marL="1371623" indent="0">
              <a:buNone/>
              <a:defRPr/>
            </a:lvl4pPr>
            <a:lvl5pPr marL="182883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8" y="649129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6958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E99AA7-133A-E54F-B877-701653B6C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8644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6210780"/>
            <a:ext cx="5488517" cy="4479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8118" y="6210780"/>
            <a:ext cx="5488517" cy="447993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71248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63534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13695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25386625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7529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76" y="484632"/>
            <a:ext cx="1091184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76" y="4498848"/>
            <a:ext cx="10728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332724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973674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2751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2405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670566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05" r:id="rId2"/>
    <p:sldLayoutId id="2147487506" r:id="rId3"/>
    <p:sldLayoutId id="2147487507" r:id="rId4"/>
    <p:sldLayoutId id="2147487508" r:id="rId5"/>
    <p:sldLayoutId id="2147487509" r:id="rId6"/>
    <p:sldLayoutId id="2147487510" r:id="rId7"/>
    <p:sldLayoutId id="2147487511" r:id="rId8"/>
    <p:sldLayoutId id="2147487512" r:id="rId9"/>
    <p:sldLayoutId id="2147487513" r:id="rId10"/>
    <p:sldLayoutId id="2147487514" r:id="rId11"/>
    <p:sldLayoutId id="2147487849" r:id="rId12"/>
    <p:sldLayoutId id="2147487755" r:id="rId13"/>
    <p:sldLayoutId id="2147487682" r:id="rId14"/>
    <p:sldLayoutId id="2147487556" r:id="rId15"/>
    <p:sldLayoutId id="2147487686" r:id="rId16"/>
  </p:sldLayoutIdLst>
  <p:transition spd="slow"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46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1" r:id="rId1"/>
    <p:sldLayoutId id="2147487852" r:id="rId2"/>
    <p:sldLayoutId id="2147487853" r:id="rId3"/>
    <p:sldLayoutId id="2147487854" r:id="rId4"/>
    <p:sldLayoutId id="2147487855" r:id="rId5"/>
    <p:sldLayoutId id="2147487856" r:id="rId6"/>
    <p:sldLayoutId id="2147487857" r:id="rId7"/>
    <p:sldLayoutId id="2147487858" r:id="rId8"/>
    <p:sldLayoutId id="2147487859" r:id="rId9"/>
    <p:sldLayoutId id="2147487860" r:id="rId10"/>
    <p:sldLayoutId id="2147487861" r:id="rId11"/>
    <p:sldLayoutId id="2147487862" r:id="rId12"/>
    <p:sldLayoutId id="2147487863" r:id="rId13"/>
    <p:sldLayoutId id="2147487864" r:id="rId14"/>
    <p:sldLayoutId id="2147487865" r:id="rId15"/>
  </p:sldLayoutIdLst>
  <p:transition spd="slow"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F76B1-4E0D-324D-807D-6B6D35907A7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1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4" r:id="rId1"/>
    <p:sldLayoutId id="2147487885" r:id="rId2"/>
    <p:sldLayoutId id="2147487886" r:id="rId3"/>
    <p:sldLayoutId id="2147487887" r:id="rId4"/>
    <p:sldLayoutId id="2147487888" r:id="rId5"/>
    <p:sldLayoutId id="2147487889" r:id="rId6"/>
    <p:sldLayoutId id="2147487890" r:id="rId7"/>
    <p:sldLayoutId id="2147487891" r:id="rId8"/>
    <p:sldLayoutId id="2147487892" r:id="rId9"/>
    <p:sldLayoutId id="2147487893" r:id="rId10"/>
    <p:sldLayoutId id="2147487894" r:id="rId11"/>
    <p:sldLayoutId id="2147487895" r:id="rId12"/>
    <p:sldLayoutId id="2147487896" r:id="rId13"/>
    <p:sldLayoutId id="2147487897" r:id="rId14"/>
    <p:sldLayoutId id="2147487898" r:id="rId15"/>
    <p:sldLayoutId id="2147487899" r:id="rId16"/>
    <p:sldLayoutId id="2147487900" r:id="rId17"/>
    <p:sldLayoutId id="2147487901" r:id="rId18"/>
    <p:sldLayoutId id="2147487902" r:id="rId19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15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23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3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6" indent="-34290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62" indent="-28575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19" indent="-22860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27" indent="-22860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34" indent="-22860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42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49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57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65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3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580FF1D-6051-E54C-99BA-92E69B795333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82387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C15AEF-26D4-8843-BF5A-CA4BB9EBE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745" y="1063498"/>
            <a:ext cx="7669712" cy="548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2250"/>
            <a:ext cx="10972800" cy="841248"/>
          </a:xfrm>
        </p:spPr>
        <p:txBody>
          <a:bodyPr anchor="t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3200" dirty="0"/>
              <a:t>RTP ASCO Symposia</a:t>
            </a:r>
            <a:endParaRPr lang="en-US" sz="2600" dirty="0"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14568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90600"/>
          </a:xfrm>
        </p:spPr>
        <p:txBody>
          <a:bodyPr/>
          <a:lstStyle/>
          <a:p>
            <a:r>
              <a:rPr lang="en-US" dirty="0"/>
              <a:t>The patients I saw today…</a:t>
            </a:r>
          </a:p>
        </p:txBody>
      </p:sp>
      <p:graphicFrame>
        <p:nvGraphicFramePr>
          <p:cNvPr id="9" name="Group 36"/>
          <p:cNvGraphicFramePr>
            <a:graphicFrameLocks/>
          </p:cNvGraphicFramePr>
          <p:nvPr/>
        </p:nvGraphicFramePr>
        <p:xfrm>
          <a:off x="577850" y="865720"/>
          <a:ext cx="5213350" cy="5514159"/>
        </p:xfrm>
        <a:graphic>
          <a:graphicData uri="http://schemas.openxmlformats.org/drawingml/2006/table">
            <a:tbl>
              <a:tblPr/>
              <a:tblGrid>
                <a:gridCol w="36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27">
                  <a:extLst>
                    <a:ext uri="{9D8B030D-6E8A-4147-A177-3AD203B41FA5}">
                      <a16:colId xmlns:a16="http://schemas.microsoft.com/office/drawing/2014/main" val="262524426"/>
                    </a:ext>
                  </a:extLst>
                </a:gridCol>
                <a:gridCol w="450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 (serial monitoring of counts) and carcinoid tumor of the lung (active surveillance imaging)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 1 node-negative TNBC - Adjuvant chemo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AML - Admitted for new onset severe pancytopenia; &gt;50% blasts in marrow. Initiation of Induction chemo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Metastatic NSCLC, completed carbo, nab-P, pembrolizumab, now on maintenance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pembro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Metastatic bladder cancer receiving 1</a:t>
                      </a:r>
                      <a:r>
                        <a:rPr lang="en-US" sz="15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-line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Tolerating well, with stable disease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Metastatic GIST on sunitinib since 2015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21704"/>
                  </a:ext>
                </a:extLst>
              </a:tr>
              <a:tr h="279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Ovarian cancer - bevacizumab gemcitabine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094546"/>
                  </a:ext>
                </a:extLst>
              </a:tr>
              <a:tr h="67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Myelodysplastic Syndrome 5q-, receiving lenalidomide but tolerating very poorly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67204"/>
                  </a:ext>
                </a:extLst>
              </a:tr>
              <a:tr h="67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Locally advanced, distal esophageal cancer on concurrent </a:t>
                      </a:r>
                      <a:r>
                        <a:rPr lang="en-US" sz="15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chemoRT</a:t>
                      </a:r>
                      <a:endParaRPr lang="en-US" sz="15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80500"/>
                  </a:ext>
                </a:extLst>
              </a:tr>
              <a:tr h="390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Pancytopenia secondary to liver cirrhosis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6326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07AC681B-0D8E-E841-846A-AC2B8306E97C}"/>
              </a:ext>
            </a:extLst>
          </p:cNvPr>
          <p:cNvGraphicFramePr>
            <a:graphicFrameLocks/>
          </p:cNvGraphicFramePr>
          <p:nvPr/>
        </p:nvGraphicFramePr>
        <p:xfrm>
          <a:off x="6019800" y="865719"/>
          <a:ext cx="5594350" cy="5486400"/>
        </p:xfrm>
        <a:graphic>
          <a:graphicData uri="http://schemas.openxmlformats.org/drawingml/2006/table">
            <a:tbl>
              <a:tblPr/>
              <a:tblGrid>
                <a:gridCol w="39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86">
                  <a:extLst>
                    <a:ext uri="{9D8B030D-6E8A-4147-A177-3AD203B41FA5}">
                      <a16:colId xmlns:a16="http://schemas.microsoft.com/office/drawing/2014/main" val="262524426"/>
                    </a:ext>
                  </a:extLst>
                </a:gridCol>
                <a:gridCol w="483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Metastatic NSCLC post carbo, nab-P, pembrolizumab due to start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maintenance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89918"/>
                  </a:ext>
                </a:extLst>
              </a:tr>
              <a:tr h="5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Locally advanced NSCLCa-N2, refused chemo. Definitive XRT, refused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durvalumab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consolidation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90743"/>
                  </a:ext>
                </a:extLst>
              </a:tr>
              <a:tr h="745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DLBCL dx May 2018, refused chemo. Rituximab + prednisone ~8wks, complete remission. Now, relapsed disease in CNS but refuses WBRT; hospice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84717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Gastric cancer receiving FOLFOX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46143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Ovarian cancer - Carbo-paclitaxel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30761"/>
                  </a:ext>
                </a:extLst>
              </a:tr>
              <a:tr h="5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 previously monitored, now with constitutional symptoms, weight loss and increasing WBC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50372"/>
                  </a:ext>
                </a:extLst>
              </a:tr>
              <a:tr h="5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Extensive stage SCLC diagnosed 2014, Relapsed in 2017, XRT with CDDP/VP-16. Remains in remission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68966"/>
                  </a:ext>
                </a:extLst>
              </a:tr>
              <a:tr h="5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Sokal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high risk CML on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dasatinib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75mg due to severe thrombocytopenia, tolerating much better, in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CcyR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45846"/>
                  </a:ext>
                </a:extLst>
              </a:tr>
              <a:tr h="5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S/p lobectomy for incidentally diagnosed Stage 1A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NSCLCa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No adjuvant treatment required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4564"/>
                  </a:ext>
                </a:extLst>
              </a:tr>
              <a:tr h="745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Newly diagnosed ER/PR-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HER2-neg locally advanced, node+ lobular carcinoma s/p bilat mastectomy. Plan: Adjuvant chemo, XRT, hormonal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rx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2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2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90600"/>
          </a:xfrm>
        </p:spPr>
        <p:txBody>
          <a:bodyPr/>
          <a:lstStyle/>
          <a:p>
            <a:r>
              <a:rPr lang="en-US" dirty="0"/>
              <a:t>The patients I saw today…</a:t>
            </a:r>
          </a:p>
        </p:txBody>
      </p:sp>
      <p:graphicFrame>
        <p:nvGraphicFramePr>
          <p:cNvPr id="9" name="Group 36"/>
          <p:cNvGraphicFramePr>
            <a:graphicFrameLocks/>
          </p:cNvGraphicFramePr>
          <p:nvPr/>
        </p:nvGraphicFramePr>
        <p:xfrm>
          <a:off x="609600" y="1188721"/>
          <a:ext cx="5213350" cy="5120636"/>
        </p:xfrm>
        <a:graphic>
          <a:graphicData uri="http://schemas.openxmlformats.org/drawingml/2006/table">
            <a:tbl>
              <a:tblPr/>
              <a:tblGrid>
                <a:gridCol w="36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27">
                  <a:extLst>
                    <a:ext uri="{9D8B030D-6E8A-4147-A177-3AD203B41FA5}">
                      <a16:colId xmlns:a16="http://schemas.microsoft.com/office/drawing/2014/main" val="262524426"/>
                    </a:ext>
                  </a:extLst>
                </a:gridCol>
                <a:gridCol w="450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grade gastric NET - octreotide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MM - Post ASCT on lenalidomide maintenance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Castrate-resistant metastatic prostate cancer - PD on enzalutamide, to start docetaxel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Breast cancer, refused adjuvant chemotherapy, now with metastatic disease in the right axilla and bone.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CML – CR to imatinib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MDS – receiving ESAs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46619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Glioblastoma multiforme - Maintenance temozolomide and optune device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93984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Adjuvant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Olaparib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maintenance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52448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Metastatic ER + HER2 - breast cancer  - almost complete response in the breast after 4 months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67128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Breast cancer 8 years ago -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followup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71511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CML – considering third line bosutinib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73356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Primary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appendyceal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low grade cancer - surgery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5880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07AC681B-0D8E-E841-846A-AC2B8306E97C}"/>
              </a:ext>
            </a:extLst>
          </p:cNvPr>
          <p:cNvGraphicFramePr>
            <a:graphicFrameLocks/>
          </p:cNvGraphicFramePr>
          <p:nvPr/>
        </p:nvGraphicFramePr>
        <p:xfrm>
          <a:off x="6019800" y="1188721"/>
          <a:ext cx="5594350" cy="5120636"/>
        </p:xfrm>
        <a:graphic>
          <a:graphicData uri="http://schemas.openxmlformats.org/drawingml/2006/table">
            <a:tbl>
              <a:tblPr/>
              <a:tblGrid>
                <a:gridCol w="39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86">
                  <a:extLst>
                    <a:ext uri="{9D8B030D-6E8A-4147-A177-3AD203B41FA5}">
                      <a16:colId xmlns:a16="http://schemas.microsoft.com/office/drawing/2014/main" val="262524426"/>
                    </a:ext>
                  </a:extLst>
                </a:gridCol>
                <a:gridCol w="483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IgM MGUS for years, now with pancytopenia, bone marrow biopsy showing low grade NHL (possibly WM)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747706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mCRC – 2L FOLFIRI/Bevacizumab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22182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Lupus anticoagulant/Pulmonary embolism - rivaroxaban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81773"/>
                  </a:ext>
                </a:extLst>
              </a:tr>
              <a:tr h="60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5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Metastatic melanoma - in remission on nivolumab for almost 3 years</a:t>
                      </a:r>
                      <a:endParaRPr lang="en-US" sz="15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3522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5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Melanoma – PD on </a:t>
                      </a:r>
                      <a:r>
                        <a:rPr lang="en-US" sz="15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ipi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5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nivo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pt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not doing well</a:t>
                      </a:r>
                      <a:endParaRPr lang="en-US" sz="15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30150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Metastatic RCC – cape/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bev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maintenance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89918"/>
                  </a:ext>
                </a:extLst>
              </a:tr>
              <a:tr h="60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Metastatic lung adenocarcinoma, PD-L1 70% - 1L pembro, SD for 3 months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90743"/>
                  </a:ext>
                </a:extLst>
              </a:tr>
              <a:tr h="60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IIIB Lung adenocarcinoma - Consolidation durvalumab post XRT/Chemo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18604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Breast cancer 11 years ago – follow up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8897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Anemia secondary to chronic kidney disease - ESA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337792"/>
                  </a:ext>
                </a:extLst>
              </a:tr>
              <a:tr h="60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5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Recurrent cervical SCC – CR to cis/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bev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on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bev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months later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3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8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5692"/>
              </p:ext>
            </p:extLst>
          </p:nvPr>
        </p:nvGraphicFramePr>
        <p:xfrm>
          <a:off x="914400" y="1447800"/>
          <a:ext cx="10360391" cy="4343399"/>
        </p:xfrm>
        <a:graphic>
          <a:graphicData uri="http://schemas.openxmlformats.org/drawingml/2006/table">
            <a:tbl>
              <a:tblPr/>
              <a:tblGrid>
                <a:gridCol w="10360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3834">
                <a:tc>
                  <a:txBody>
                    <a:bodyPr/>
                    <a:lstStyle/>
                    <a:p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1: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Genetic Drivers of Ovarian Cancer Development and </a:t>
                      </a:r>
                      <a:b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Testing Algorithms; PARP Inhibitors in the Management of </a:t>
                      </a:r>
                      <a:b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Newly Diagnosed Disease</a:t>
                      </a:r>
                      <a:endParaRPr lang="en-US" sz="2400" i="1" kern="1200" dirty="0">
                        <a:solidFill>
                          <a:srgbClr val="FF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106682"/>
                  </a:ext>
                </a:extLst>
              </a:tr>
              <a:tr h="1905885">
                <a:tc>
                  <a:txBody>
                    <a:bodyPr/>
                    <a:lstStyle/>
                    <a:p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2: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of PARP Inhibition in the Management of Relapsed Ovarian Cancer</a:t>
                      </a:r>
                    </a:p>
                    <a:p>
                      <a:pPr marL="800100" lvl="1" indent="-342900">
                        <a:buFont typeface="Wingdings" pitchFamily="2" charset="2"/>
                        <a:buChar char="§"/>
                      </a:pP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Platinum-sensitive relapse</a:t>
                      </a:r>
                    </a:p>
                    <a:p>
                      <a:pPr marL="800100" lvl="1" indent="-342900">
                        <a:buFont typeface="Wingdings" pitchFamily="2" charset="2"/>
                        <a:buChar char="§"/>
                      </a:pP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Multiply relapsed disease</a:t>
                      </a:r>
                      <a:endParaRPr lang="en-US" sz="2400" i="1" kern="1200" dirty="0">
                        <a:solidFill>
                          <a:srgbClr val="FF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80">
                <a:tc>
                  <a:txBody>
                    <a:bodyPr/>
                    <a:lstStyle/>
                    <a:p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3: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Investigational Applications of Approved PARP Inhibitors; </a:t>
                      </a:r>
                      <a:b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PARP Inhibitors in Clinical Development</a:t>
                      </a:r>
                      <a:endParaRPr lang="en-US" sz="2400" i="1" kern="1200" dirty="0">
                        <a:solidFill>
                          <a:srgbClr val="FF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1981200" y="1657350"/>
            <a:ext cx="8229600" cy="33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1: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lang="en-US" sz="2800" b="1" dirty="0">
                <a:solidFill>
                  <a:srgbClr val="E9BB2B"/>
                </a:solidFill>
              </a:rPr>
              <a:t>Genetic Drivers of Ovarian Cancer Development and Current Testing Algorithms; PARP Inhibitors in the Management of </a:t>
            </a:r>
            <a:br>
              <a:rPr lang="en-US" sz="2800" b="1" dirty="0">
                <a:solidFill>
                  <a:srgbClr val="E9BB2B"/>
                </a:solidFill>
              </a:rPr>
            </a:br>
            <a:r>
              <a:rPr lang="en-US" sz="2800" b="1" dirty="0">
                <a:solidFill>
                  <a:srgbClr val="E9BB2B"/>
                </a:solidFill>
              </a:rPr>
              <a:t>Newly Diagnosed Disease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6645094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A woman in her early 60s with HGSC and a BRCA1 mutation (deletion exons 20-23) who presents with dry gangrene of her fingers (Dr Liu)</a:t>
            </a:r>
            <a:br>
              <a:rPr lang="en-US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604344" y="1676400"/>
            <a:ext cx="10861127" cy="495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Workup for finger gangrene consistent with paraneoplastic inflammatory/vasculitis phenomenon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Neoadjuvant carboplatin/paclitaxel x 4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CA125 decrease: 122 to 13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units/ml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Resolution of gangrene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Interval cytoreductive surgery with extensive treatment effect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 additional cycles of carboplatin/paclitaxel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Olaparib maintenance therapy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No evidence of recurrence to 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6250455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EA1C8151-CA44-C84B-A977-19CF3E51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533" y="1430362"/>
            <a:ext cx="4826935" cy="5211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C78936-27E5-4646-BDCC-CC2B549A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A woman in her early 60s (Dr Liu)</a:t>
            </a:r>
            <a:br>
              <a:rPr lang="en-US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9279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A woman in her </a:t>
            </a:r>
            <a:r>
              <a:rPr lang="en-US" dirty="0">
                <a:solidFill>
                  <a:srgbClr val="FFC000"/>
                </a:solidFill>
              </a:rPr>
              <a:t>early 70s </a:t>
            </a:r>
            <a:r>
              <a:rPr lang="en-US" dirty="0"/>
              <a:t>with Stage IV </a:t>
            </a:r>
            <a:r>
              <a:rPr lang="en-US" dirty="0" err="1"/>
              <a:t>tubo</a:t>
            </a:r>
            <a:r>
              <a:rPr lang="en-US" dirty="0"/>
              <a:t>-ovarian cancer and a germline BRCA1 mutation who is a Jehovah’s Witness  </a:t>
            </a:r>
            <a:br>
              <a:rPr lang="en-US" dirty="0"/>
            </a:br>
            <a:r>
              <a:rPr lang="en-US" dirty="0"/>
              <a:t>(Dr Ledermann)</a:t>
            </a:r>
            <a:br>
              <a:rPr lang="en-US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609598" y="1752600"/>
            <a:ext cx="10861127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2/2014: Presents with umbilical nodule and intra-abdominal disease</a:t>
            </a:r>
          </a:p>
          <a:p>
            <a:pPr marL="742956" lvl="1" indent="-342900">
              <a:spcBef>
                <a:spcPts val="1200"/>
              </a:spcBef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Completes carboplatin and paclitaxel x 6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3/2014: SOLO1 trial of maintenance olaparib versus placebo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Cycle 3: Dose reduction to 250 mg (Grade 2 transaminase changes and gamma-glutamyl transferase)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3/2016: Continues on drug due to minor persistent abnormalities on CT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3/2019: Continues on drug</a:t>
            </a:r>
          </a:p>
        </p:txBody>
      </p:sp>
    </p:spTree>
    <p:extLst>
      <p:ext uri="{BB962C8B-B14F-4D97-AF65-F5344CB8AC3E}">
        <p14:creationId xmlns:p14="http://schemas.microsoft.com/office/powerpoint/2010/main" val="1787265052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19935" y="1456503"/>
            <a:ext cx="6081451" cy="2591736"/>
            <a:chOff x="1139951" y="1092377"/>
            <a:chExt cx="4561088" cy="1943802"/>
          </a:xfrm>
        </p:grpSpPr>
        <p:sp>
          <p:nvSpPr>
            <p:cNvPr id="10" name="Rounded Rectangle 9"/>
            <p:cNvSpPr/>
            <p:nvPr/>
          </p:nvSpPr>
          <p:spPr>
            <a:xfrm>
              <a:off x="1375094" y="1092377"/>
              <a:ext cx="2838535" cy="1837506"/>
            </a:xfrm>
            <a:prstGeom prst="roundRect">
              <a:avLst>
                <a:gd name="adj" fmla="val 0"/>
              </a:avLst>
            </a:prstGeom>
            <a:solidFill>
              <a:srgbClr val="00579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24"/>
            <a:stretch/>
          </p:blipFill>
          <p:spPr>
            <a:xfrm>
              <a:off x="2779887" y="1292962"/>
              <a:ext cx="2921152" cy="174321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2425293" y="1671141"/>
              <a:ext cx="546238" cy="211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609585" rtl="0" eaLnBrk="0" fontAlgn="base" latinLnBrk="0" hangingPunct="0">
                <a:lnSpc>
                  <a:spcPts val="113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Other 21%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9395" y="1153043"/>
              <a:ext cx="1092902" cy="615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OTHER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Some may be DRD positive via upregulation of miRNAs or other mechanisms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3001370" y="1731957"/>
              <a:ext cx="4797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732331" y="2758920"/>
              <a:ext cx="353190" cy="246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139951" y="2694451"/>
              <a:ext cx="1564415" cy="1097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609585" rtl="0" eaLnBrk="0" fontAlgn="base" latinLnBrk="0" hangingPunct="0">
                <a:lnSpc>
                  <a:spcPts val="113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MMR mutations 3%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1755" y="2450096"/>
              <a:ext cx="1564415" cy="1097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609585" rtl="0" eaLnBrk="0" fontAlgn="base" latinLnBrk="0" hangingPunct="0">
                <a:lnSpc>
                  <a:spcPts val="113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NER mutations 4-8% 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745286" y="2510263"/>
              <a:ext cx="354732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6096193" y="4021619"/>
            <a:ext cx="4152067" cy="1189775"/>
          </a:xfrm>
          <a:prstGeom prst="roundRect">
            <a:avLst>
              <a:gd name="adj" fmla="val 0"/>
            </a:avLst>
          </a:prstGeom>
          <a:solidFill>
            <a:srgbClr val="00579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496316" y="4995020"/>
            <a:ext cx="2290915" cy="1135323"/>
          </a:xfrm>
          <a:prstGeom prst="roundRect">
            <a:avLst>
              <a:gd name="adj" fmla="val 11339"/>
            </a:avLst>
          </a:prstGeom>
          <a:solidFill>
            <a:srgbClr val="005796"/>
          </a:solidFill>
          <a:ln>
            <a:solidFill>
              <a:schemeClr val="tx1"/>
            </a:solidFill>
          </a:ln>
          <a:effectLst>
            <a:innerShdw blurRad="114300">
              <a:schemeClr val="bg2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B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DNA-Repair Deficiency (DRD) Impacts Up to Two Thirds of Tumors</a:t>
            </a:r>
            <a:endParaRPr lang="en-US" baseline="30000" dirty="0">
              <a:solidFill>
                <a:srgbClr val="E9B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76" y="6197369"/>
            <a:ext cx="979052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CDK12, cyclin dependent kinase 12; EMSY, BRCA2-interacting transcriptional repressor; FA, Fanconi anemia; MMR, mismatch repair; </a:t>
            </a:r>
            <a:br>
              <a:rPr kumimoji="0" lang="en-US" sz="10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miRNA, micro messenger ribonucleic acid; NER, nucleotide excision repair; PTEN, phosphatase and tensin homolog.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Konstantinopoulos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PA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Cancer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Discov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2015;5:1137-54.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3266" y="828693"/>
            <a:ext cx="117675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subset of ovarian tumors may exhibit DRD in the </a:t>
            </a:r>
            <a:r>
              <a:rPr kumimoji="0" lang="en-US" sz="1867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absence of BRCA1/2 mutations</a:t>
            </a:r>
            <a:endParaRPr kumimoji="0" lang="en-US" sz="1867" b="1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794528" y="3906510"/>
            <a:ext cx="3166845" cy="1279383"/>
          </a:xfrm>
          <a:prstGeom prst="roundRect">
            <a:avLst>
              <a:gd name="adj" fmla="val 0"/>
            </a:avLst>
          </a:prstGeom>
          <a:solidFill>
            <a:srgbClr val="005796"/>
          </a:solidFill>
          <a:ln>
            <a:solidFill>
              <a:schemeClr val="tx1"/>
            </a:solidFill>
          </a:ln>
          <a:effectLst>
            <a:innerShdw blurRad="114300">
              <a:schemeClr val="bg1">
                <a:lumMod val="5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59194" y="1719537"/>
            <a:ext cx="5639372" cy="3894871"/>
            <a:chOff x="1469395" y="1289652"/>
            <a:chExt cx="4229529" cy="292115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772" y="1289652"/>
              <a:ext cx="2921152" cy="29211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1893247" y="3406423"/>
              <a:ext cx="1015679" cy="215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ts val="113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Cyclin E1 amplification 15%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69395" y="3017031"/>
              <a:ext cx="990702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DR PROFICIENT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874411" y="3502819"/>
              <a:ext cx="4797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5618173" y="1466741"/>
            <a:ext cx="4638521" cy="2525904"/>
          </a:xfrm>
          <a:prstGeom prst="roundRect">
            <a:avLst>
              <a:gd name="adj" fmla="val 0"/>
            </a:avLst>
          </a:prstGeom>
          <a:solidFill>
            <a:srgbClr val="00579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04361" y="1537391"/>
            <a:ext cx="4780617" cy="2642757"/>
            <a:chOff x="4128270" y="1153043"/>
            <a:chExt cx="3585463" cy="19820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40" b="36837"/>
            <a:stretch/>
          </p:blipFill>
          <p:spPr>
            <a:xfrm>
              <a:off x="4128270" y="1290024"/>
              <a:ext cx="1587927" cy="184508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709738" y="1234954"/>
              <a:ext cx="2088059" cy="13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BRCA1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germline mutations 8%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59966" y="1526837"/>
              <a:ext cx="2088059" cy="13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BRCA1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somatic mutations 3%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7535" y="1769720"/>
              <a:ext cx="2088059" cy="13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BRCA2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germline mutations 6%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25674" y="2099465"/>
              <a:ext cx="2088059" cy="13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BRCA2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somatic mutations 3%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91712" y="2542302"/>
              <a:ext cx="1895556" cy="13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BRCA1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promoter methylation 10%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84409" y="1153043"/>
              <a:ext cx="990702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DRD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5415853" y="2615883"/>
              <a:ext cx="216551" cy="773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5341836" y="2170780"/>
              <a:ext cx="233561" cy="1487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182971" y="1853392"/>
              <a:ext cx="155005" cy="5793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927284" y="1612872"/>
              <a:ext cx="173123" cy="63206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412179" y="1309639"/>
              <a:ext cx="247066" cy="13611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429669" y="3415762"/>
            <a:ext cx="2418407" cy="2678486"/>
            <a:chOff x="3322251" y="2561821"/>
            <a:chExt cx="1813805" cy="2008864"/>
          </a:xfrm>
        </p:grpSpPr>
        <p:sp>
          <p:nvSpPr>
            <p:cNvPr id="39" name="TextBox 38"/>
            <p:cNvSpPr txBox="1"/>
            <p:nvPr/>
          </p:nvSpPr>
          <p:spPr>
            <a:xfrm>
              <a:off x="3322251" y="4447526"/>
              <a:ext cx="1768172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POSSIBLY DRD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9" t="43765" r="24587"/>
            <a:stretch/>
          </p:blipFill>
          <p:spPr>
            <a:xfrm>
              <a:off x="3481070" y="2561821"/>
              <a:ext cx="1497502" cy="1642704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4213629" y="4060401"/>
              <a:ext cx="922427" cy="321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ts val="113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EMSY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amplification</a:t>
              </a:r>
            </a:p>
            <a:p>
              <a:pPr marL="0" marR="0" lvl="0" indent="0" algn="ctr" defTabSz="609585" rtl="0" eaLnBrk="0" fontAlgn="base" latinLnBrk="0" hangingPunct="0">
                <a:lnSpc>
                  <a:spcPts val="113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6%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72237" y="4070291"/>
              <a:ext cx="922427" cy="321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ts val="113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PTEN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homozygous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loss 7%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3792010" y="3860458"/>
              <a:ext cx="63860" cy="158276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4526039" y="3832240"/>
              <a:ext cx="106722" cy="19345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Left Arrow Callout 58"/>
          <p:cNvSpPr/>
          <p:nvPr/>
        </p:nvSpPr>
        <p:spPr>
          <a:xfrm>
            <a:off x="9980792" y="3977128"/>
            <a:ext cx="2034656" cy="1285689"/>
          </a:xfrm>
          <a:prstGeom prst="leftArrowCallout">
            <a:avLst>
              <a:gd name="adj1" fmla="val 22278"/>
              <a:gd name="adj2" fmla="val 21387"/>
              <a:gd name="adj3" fmla="val 25000"/>
              <a:gd name="adj4" fmla="val 73631"/>
            </a:avLst>
          </a:prstGeom>
          <a:solidFill>
            <a:srgbClr val="99CD15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DRD positive may be sensitive to PARP inhibition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82A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34699" y="3317816"/>
            <a:ext cx="4808948" cy="2023807"/>
            <a:chOff x="4151024" y="2488362"/>
            <a:chExt cx="3606711" cy="15178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46" t="40696" b="7343"/>
            <a:stretch/>
          </p:blipFill>
          <p:spPr>
            <a:xfrm>
              <a:off x="4151024" y="2488362"/>
              <a:ext cx="1558564" cy="151785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5669676" y="3057909"/>
              <a:ext cx="208805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4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CDK12 mutations 3%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29676" y="3232737"/>
              <a:ext cx="208805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4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RAD51C promoter methylation 2%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99209" y="3397226"/>
              <a:ext cx="208805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4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FA gene mutations 2%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9554" y="3584263"/>
              <a:ext cx="208805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4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Core RAD gene mutations 1.5%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9275" y="3703464"/>
              <a:ext cx="208805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4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HR DNA damage gene mutations 2%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 flipV="1">
              <a:off x="4904279" y="3769327"/>
              <a:ext cx="216551" cy="773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5024204" y="3649402"/>
              <a:ext cx="216551" cy="773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207619" y="3451878"/>
              <a:ext cx="216551" cy="773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5348708" y="3289626"/>
              <a:ext cx="216551" cy="773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405143" y="3120320"/>
              <a:ext cx="216551" cy="773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glow rad="12700">
                <a:schemeClr val="bg1"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725746" y="3042981"/>
              <a:ext cx="891776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DRD</a:t>
              </a:r>
            </a:p>
          </p:txBody>
        </p:sp>
      </p:grpSp>
      <p:sp>
        <p:nvSpPr>
          <p:cNvPr id="12" name="Left Arrow Callout 11"/>
          <p:cNvSpPr/>
          <p:nvPr/>
        </p:nvSpPr>
        <p:spPr>
          <a:xfrm>
            <a:off x="9836817" y="1970745"/>
            <a:ext cx="2117236" cy="1177840"/>
          </a:xfrm>
          <a:prstGeom prst="leftArrowCallout">
            <a:avLst>
              <a:gd name="adj1" fmla="val 33042"/>
              <a:gd name="adj2" fmla="val 25000"/>
              <a:gd name="adj3" fmla="val 25000"/>
              <a:gd name="adj4" fmla="val 63838"/>
            </a:avLst>
          </a:prstGeom>
          <a:solidFill>
            <a:srgbClr val="F9961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sensitive to PARP inhibition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82A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 flipH="1">
            <a:off x="367672" y="4102721"/>
            <a:ext cx="2057801" cy="1003603"/>
          </a:xfrm>
          <a:prstGeom prst="leftArrowCallout">
            <a:avLst>
              <a:gd name="adj1" fmla="val 29767"/>
              <a:gd name="adj2" fmla="val 25000"/>
              <a:gd name="adj3" fmla="val 26735"/>
              <a:gd name="adj4" fmla="val 65118"/>
            </a:avLst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sensitive to PARP inhibition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82A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 flipH="1">
            <a:off x="329179" y="1927665"/>
            <a:ext cx="2096292" cy="1664936"/>
          </a:xfrm>
          <a:prstGeom prst="leftArrowCallout">
            <a:avLst>
              <a:gd name="adj1" fmla="val 31190"/>
              <a:gd name="adj2" fmla="val 25000"/>
              <a:gd name="adj3" fmla="val 25000"/>
              <a:gd name="adj4" fmla="val 63439"/>
            </a:avLst>
          </a:prstGeom>
          <a:solidFill>
            <a:srgbClr val="99CD15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DRD positive may be sensitive to PARP inhibition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82A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947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061814" y="2546569"/>
            <a:ext cx="1740733" cy="44581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802547" y="2546569"/>
            <a:ext cx="974384" cy="44581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741405" y="2546569"/>
            <a:ext cx="971996" cy="445815"/>
          </a:xfrm>
          <a:prstGeom prst="rect">
            <a:avLst/>
          </a:prstGeom>
          <a:solidFill>
            <a:srgbClr val="FE82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61814" y="3117363"/>
            <a:ext cx="2783495" cy="44581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823413" y="3117363"/>
            <a:ext cx="1517896" cy="44581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345053" y="3117363"/>
            <a:ext cx="1218990" cy="445815"/>
          </a:xfrm>
          <a:prstGeom prst="rect">
            <a:avLst/>
          </a:prstGeom>
          <a:solidFill>
            <a:srgbClr val="FE82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061814" y="3717002"/>
            <a:ext cx="913615" cy="44581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959794" y="3717002"/>
            <a:ext cx="386946" cy="44581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279165" y="3717002"/>
            <a:ext cx="609878" cy="445815"/>
          </a:xfrm>
          <a:prstGeom prst="rect">
            <a:avLst/>
          </a:prstGeom>
          <a:solidFill>
            <a:srgbClr val="FE82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77" y="41150"/>
            <a:ext cx="11318449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Impact of Family History of Breast or Ovarian Cancer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6266" y="6293767"/>
            <a:ext cx="5326141" cy="467324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Walsh T et al. 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PNAS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2011;108(44):18032-7.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91727" y="4428506"/>
            <a:ext cx="6116246" cy="887930"/>
            <a:chOff x="3145367" y="4577541"/>
            <a:chExt cx="4593028" cy="7147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67483" y="4577541"/>
              <a:ext cx="447091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45367" y="4577541"/>
              <a:ext cx="238591" cy="305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92534" y="4577541"/>
              <a:ext cx="487773" cy="305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0.10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13146" y="4577541"/>
              <a:ext cx="627331" cy="30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0.20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5866" y="4577541"/>
              <a:ext cx="537988" cy="30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0.30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4311" y="4920650"/>
              <a:ext cx="3854665" cy="37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Frequency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1814" y="2390585"/>
            <a:ext cx="4301037" cy="2100432"/>
            <a:chOff x="3273095" y="3103430"/>
            <a:chExt cx="3229887" cy="16906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73095" y="3103430"/>
              <a:ext cx="0" cy="169067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331943" y="4743790"/>
              <a:ext cx="2171039" cy="50318"/>
              <a:chOff x="4331943" y="2381092"/>
              <a:chExt cx="2171039" cy="236269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4331943" y="2381092"/>
                <a:ext cx="0" cy="236269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462647" y="2381092"/>
                <a:ext cx="0" cy="236269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502982" y="2381092"/>
                <a:ext cx="0" cy="236269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324596" y="2009718"/>
            <a:ext cx="4909479" cy="2141971"/>
            <a:chOff x="1020303" y="1360419"/>
            <a:chExt cx="3686800" cy="1724113"/>
          </a:xfrm>
        </p:grpSpPr>
        <p:sp>
          <p:nvSpPr>
            <p:cNvPr id="24" name="TextBox 23"/>
            <p:cNvSpPr txBox="1"/>
            <p:nvPr/>
          </p:nvSpPr>
          <p:spPr>
            <a:xfrm>
              <a:off x="1020303" y="1585476"/>
              <a:ext cx="3686800" cy="149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>
                  <a:tab pos="3024112" algn="l"/>
                </a:tabLst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ALL PATIENTS		  360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>
                  <a:tab pos="3024112" algn="l"/>
                </a:tabLst>
                <a:defRPr/>
              </a:pP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Family history</a:t>
              </a:r>
            </a:p>
            <a:p>
              <a:pPr marL="117472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>
                  <a:tab pos="3024112" algn="l"/>
                </a:tabLst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Breast or ovarian cancer		  157</a:t>
              </a:r>
            </a:p>
            <a:p>
              <a:pPr marL="117472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024112" algn="l"/>
                </a:tabLst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Neither breast nor ovarian cancer	  203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20293" y="1360419"/>
              <a:ext cx="797528" cy="24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71311" y="1458785"/>
            <a:ext cx="73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Proportion of patients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germline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mutation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69368" y="5500441"/>
            <a:ext cx="6454261" cy="666977"/>
            <a:chOff x="6240994" y="5425687"/>
            <a:chExt cx="2993532" cy="666976"/>
          </a:xfrm>
        </p:grpSpPr>
        <p:sp>
          <p:nvSpPr>
            <p:cNvPr id="34" name="Rectangle 33"/>
            <p:cNvSpPr/>
            <p:nvPr/>
          </p:nvSpPr>
          <p:spPr>
            <a:xfrm>
              <a:off x="6240994" y="5559063"/>
              <a:ext cx="358541" cy="430876"/>
            </a:xfrm>
            <a:prstGeom prst="rect">
              <a:avLst/>
            </a:prstGeom>
            <a:solidFill>
              <a:srgbClr val="FE821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68141" y="5425687"/>
              <a:ext cx="2566385" cy="666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*</a:t>
              </a:r>
              <a:r>
                <a:rPr kumimoji="0" lang="en-US" sz="1867" b="1" i="1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kumimoji="0" lang="en-US" sz="1867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BARD1, BRIP1, CHEK2, MRE11, NBN, PALB2, RAD50, RAD51C and TP53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98DAEE-A3C8-7041-BDA2-729A4252C4A4}"/>
              </a:ext>
            </a:extLst>
          </p:cNvPr>
          <p:cNvSpPr txBox="1"/>
          <p:nvPr/>
        </p:nvSpPr>
        <p:spPr>
          <a:xfrm>
            <a:off x="5366985" y="2563138"/>
            <a:ext cx="9797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BRCA1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DE57E9-8455-1A41-A73E-115465D103E3}"/>
              </a:ext>
            </a:extLst>
          </p:cNvPr>
          <p:cNvSpPr txBox="1"/>
          <p:nvPr/>
        </p:nvSpPr>
        <p:spPr>
          <a:xfrm>
            <a:off x="6782099" y="2571230"/>
            <a:ext cx="9797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BRCA2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F849BC-EECD-7849-950C-122D6214A8B9}"/>
              </a:ext>
            </a:extLst>
          </p:cNvPr>
          <p:cNvSpPr txBox="1"/>
          <p:nvPr/>
        </p:nvSpPr>
        <p:spPr>
          <a:xfrm>
            <a:off x="7785176" y="2563138"/>
            <a:ext cx="88998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Other*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5FF2A-7746-9842-87DA-EB8F9E35403B}"/>
              </a:ext>
            </a:extLst>
          </p:cNvPr>
          <p:cNvSpPr txBox="1"/>
          <p:nvPr/>
        </p:nvSpPr>
        <p:spPr>
          <a:xfrm>
            <a:off x="5995768" y="3170541"/>
            <a:ext cx="9797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BRCA1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F3F451-3FF2-F242-90DE-C0D315C80956}"/>
              </a:ext>
            </a:extLst>
          </p:cNvPr>
          <p:cNvSpPr txBox="1"/>
          <p:nvPr/>
        </p:nvSpPr>
        <p:spPr>
          <a:xfrm>
            <a:off x="5020927" y="3741029"/>
            <a:ext cx="9797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BRCA1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95FEA3-6E9E-7044-B5FF-41E63E274739}"/>
              </a:ext>
            </a:extLst>
          </p:cNvPr>
          <p:cNvSpPr txBox="1"/>
          <p:nvPr/>
        </p:nvSpPr>
        <p:spPr>
          <a:xfrm>
            <a:off x="8129479" y="3170541"/>
            <a:ext cx="9797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BRCA2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CB8FA0-6FB4-3142-B9A7-10D3D59575CC}"/>
              </a:ext>
            </a:extLst>
          </p:cNvPr>
          <p:cNvSpPr txBox="1"/>
          <p:nvPr/>
        </p:nvSpPr>
        <p:spPr>
          <a:xfrm rot="16200000">
            <a:off x="5747290" y="3791318"/>
            <a:ext cx="753732" cy="2974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BRCA2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ECE2E8-CF4A-1045-A045-12E787D782DF}"/>
              </a:ext>
            </a:extLst>
          </p:cNvPr>
          <p:cNvSpPr txBox="1"/>
          <p:nvPr/>
        </p:nvSpPr>
        <p:spPr>
          <a:xfrm>
            <a:off x="9509554" y="3155604"/>
            <a:ext cx="88998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Other*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4BAED0-2B83-F040-A54E-264628CDFC95}"/>
              </a:ext>
            </a:extLst>
          </p:cNvPr>
          <p:cNvSpPr txBox="1"/>
          <p:nvPr/>
        </p:nvSpPr>
        <p:spPr>
          <a:xfrm>
            <a:off x="6235155" y="3803887"/>
            <a:ext cx="741339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Other*</a:t>
            </a:r>
          </a:p>
        </p:txBody>
      </p:sp>
    </p:spTree>
    <p:extLst>
      <p:ext uri="{BB962C8B-B14F-4D97-AF65-F5344CB8AC3E}">
        <p14:creationId xmlns:p14="http://schemas.microsoft.com/office/powerpoint/2010/main" val="10231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828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Breakfast with the Investigators </a:t>
            </a:r>
            <a:b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4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Exploring the Role of PARP Inhibition </a:t>
            </a:r>
            <a:br>
              <a:rPr lang="en-US" sz="34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4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in the Management of Ovarian Cancer</a:t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Sunday, June 2, 2019 </a:t>
            </a:r>
            <a:b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6:45 AM – 7:45 AM</a:t>
            </a:r>
            <a:b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Chicago, Illinois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EC4CB69-F87D-4542-901F-9666FDB9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638800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Moderator</a:t>
            </a:r>
            <a:b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Neil Love, MD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4B9EAE1-A551-8041-9EDC-1FC4B9BE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066" y="4132263"/>
            <a:ext cx="12538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Faculty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0C55E161-B7F2-D144-858D-BC7A3230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648200"/>
            <a:ext cx="1074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Professor Jonathan A Ledermann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Joyce F Liu, MD, MPH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David M O’Malley, MD</a:t>
            </a:r>
            <a:endParaRPr kumimoji="0" lang="en-US" altLang="x-non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538012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Up 16">
            <a:extLst>
              <a:ext uri="{FF2B5EF4-FFF2-40B4-BE49-F238E27FC236}">
                <a16:creationId xmlns:a16="http://schemas.microsoft.com/office/drawing/2014/main" id="{A9FEC5E4-605E-4DF6-960E-501D992D600D}"/>
              </a:ext>
            </a:extLst>
          </p:cNvPr>
          <p:cNvSpPr/>
          <p:nvPr/>
        </p:nvSpPr>
        <p:spPr>
          <a:xfrm rot="10800000">
            <a:off x="6415267" y="2179751"/>
            <a:ext cx="2006221" cy="1791027"/>
          </a:xfrm>
          <a:prstGeom prst="upArrow">
            <a:avLst/>
          </a:prstGeom>
          <a:solidFill>
            <a:srgbClr val="B1E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4C23CF47-3D68-4564-AEDF-EC0BB4D71F4A}"/>
              </a:ext>
            </a:extLst>
          </p:cNvPr>
          <p:cNvSpPr/>
          <p:nvPr/>
        </p:nvSpPr>
        <p:spPr>
          <a:xfrm rot="10800000">
            <a:off x="3635406" y="2179749"/>
            <a:ext cx="2006221" cy="1791027"/>
          </a:xfrm>
          <a:prstGeom prst="upArrow">
            <a:avLst/>
          </a:prstGeom>
          <a:solidFill>
            <a:srgbClr val="BAB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BRCA Testing (Germline or Tumor): Standard of Care</a:t>
            </a:r>
            <a:r>
              <a:rPr lang="en-US" sz="2667" baseline="30000" dirty="0">
                <a:latin typeface="Arial" panose="020B0604020202020204" pitchFamily="34" charset="0"/>
                <a:cs typeface="Arial" panose="020B0604020202020204" pitchFamily="34" charset="0"/>
              </a:rPr>
              <a:t>1-5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B28CA3-A277-4B04-AAFE-9A0E10BB2D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479925"/>
            <a:ext cx="11110913" cy="13382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Beginning with a tumor test rather than a germline test:</a:t>
            </a:r>
          </a:p>
          <a:p>
            <a:pPr lvl="2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Fewer patients will require 2 rounds of BRCA testing (a greater number of women with ovarian cancer will test negative on germline testing than will test positive on tumor testing). More cost effective?</a:t>
            </a:r>
          </a:p>
          <a:p>
            <a:pPr lvl="2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Consent may be perceived as more straightforward </a:t>
            </a:r>
          </a:p>
          <a:p>
            <a:pPr lvl="2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Potential risk of not obtaining an accurate result (technical issues): missing a BRCA mutation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43882E-66FC-478C-9FE3-913373ABB1D2}"/>
              </a:ext>
            </a:extLst>
          </p:cNvPr>
          <p:cNvSpPr txBox="1"/>
          <p:nvPr/>
        </p:nvSpPr>
        <p:spPr>
          <a:xfrm>
            <a:off x="480113" y="6146920"/>
            <a:ext cx="11368987" cy="6174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+mn-cs"/>
              </a:rPr>
              <a:t>.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+mn-cs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+mn-cs"/>
              </a:rPr>
              <a:t>1. Vergote I et al. </a:t>
            </a:r>
            <a:r>
              <a:rPr kumimoji="0" lang="da-DK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+mn-cs"/>
              </a:rPr>
              <a:t>Eur J Cancer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+mn-cs"/>
              </a:rPr>
              <a:t>. 2016;69:127-134. 2.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NCCN Guidelines. https://www.nccn.org/professionals/physician_gls/PDF/genetics_screening.pdf. Accessed 24 September 2018. 3. SGO. https://www.sgo.org/clinical-practice/guidelines/genetic-testing-for-ovarian-cancer/. Accessed 24 September 2018. 4. ASCO. https://www.asco.org/practice-guidelines/cancer-care-initiatives/genetics-toolkit/assessing-your-patient%E2%80%99s-hereditary. Accessed 24 September 2018. 5. Ledermann JA et al. https://www.esmo.org/Guidelines/Gynaecological-Cancers/Newly-Diagnosed-and-Relapsed-Epithelial-Ovarian-Carcinoma/eUpdate-Treatment-Recommendations. Accessed 24 September 2018.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Abgerundetes Rechteck 5">
            <a:extLst>
              <a:ext uri="{FF2B5EF4-FFF2-40B4-BE49-F238E27FC236}">
                <a16:creationId xmlns:a16="http://schemas.microsoft.com/office/drawing/2014/main" id="{27637549-622F-4D50-B524-074FFDF91FF1}"/>
              </a:ext>
            </a:extLst>
          </p:cNvPr>
          <p:cNvSpPr/>
          <p:nvPr/>
        </p:nvSpPr>
        <p:spPr>
          <a:xfrm>
            <a:off x="471488" y="1781970"/>
            <a:ext cx="2496592" cy="2567293"/>
          </a:xfrm>
          <a:prstGeom prst="rect">
            <a:avLst/>
          </a:prstGeom>
          <a:solidFill>
            <a:srgbClr val="F9961E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patient with ovarian cancer who is BRCA </a:t>
            </a:r>
          </a:p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wild type on germline testing would need subsequent tumor testing to establish whether or not she has a somatic BRCA mutation to access olaparib</a:t>
            </a:r>
          </a:p>
        </p:txBody>
      </p:sp>
      <p:sp>
        <p:nvSpPr>
          <p:cNvPr id="24" name="Abgerundetes Rechteck 6">
            <a:extLst>
              <a:ext uri="{FF2B5EF4-FFF2-40B4-BE49-F238E27FC236}">
                <a16:creationId xmlns:a16="http://schemas.microsoft.com/office/drawing/2014/main" id="{EA2F640E-DA37-4188-884C-15A7F7908409}"/>
              </a:ext>
            </a:extLst>
          </p:cNvPr>
          <p:cNvSpPr/>
          <p:nvPr/>
        </p:nvSpPr>
        <p:spPr>
          <a:xfrm>
            <a:off x="9085808" y="1781971"/>
            <a:ext cx="2634704" cy="2567292"/>
          </a:xfrm>
          <a:prstGeom prst="rect">
            <a:avLst/>
          </a:prstGeom>
          <a:solidFill>
            <a:srgbClr val="99CD15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patient with ovarian cancer who has a BRCA mutation identified from tumor testing would need subsequent germline testing to determine whether there are implications for her relatives</a:t>
            </a:r>
          </a:p>
        </p:txBody>
      </p:sp>
      <p:sp>
        <p:nvSpPr>
          <p:cNvPr id="25" name="Ellipse 7">
            <a:extLst>
              <a:ext uri="{FF2B5EF4-FFF2-40B4-BE49-F238E27FC236}">
                <a16:creationId xmlns:a16="http://schemas.microsoft.com/office/drawing/2014/main" id="{42295C23-FA49-4C04-A5BA-BA0DE564AA1D}"/>
              </a:ext>
            </a:extLst>
          </p:cNvPr>
          <p:cNvSpPr/>
          <p:nvPr/>
        </p:nvSpPr>
        <p:spPr>
          <a:xfrm>
            <a:off x="3632675" y="1723355"/>
            <a:ext cx="2011680" cy="57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Germline test</a:t>
            </a:r>
          </a:p>
        </p:txBody>
      </p:sp>
      <p:sp>
        <p:nvSpPr>
          <p:cNvPr id="26" name="Ellipse 9">
            <a:extLst>
              <a:ext uri="{FF2B5EF4-FFF2-40B4-BE49-F238E27FC236}">
                <a16:creationId xmlns:a16="http://schemas.microsoft.com/office/drawing/2014/main" id="{6B4D30F8-4A0A-499D-86AA-4DC264A7D5D9}"/>
              </a:ext>
            </a:extLst>
          </p:cNvPr>
          <p:cNvSpPr/>
          <p:nvPr/>
        </p:nvSpPr>
        <p:spPr>
          <a:xfrm>
            <a:off x="3632675" y="3808207"/>
            <a:ext cx="2011680" cy="57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27" name="Abgerundetes Rechteck 11">
            <a:extLst>
              <a:ext uri="{FF2B5EF4-FFF2-40B4-BE49-F238E27FC236}">
                <a16:creationId xmlns:a16="http://schemas.microsoft.com/office/drawing/2014/main" id="{A0020E08-D159-4520-84ED-F55419FA1190}"/>
              </a:ext>
            </a:extLst>
          </p:cNvPr>
          <p:cNvSpPr/>
          <p:nvPr/>
        </p:nvSpPr>
        <p:spPr>
          <a:xfrm>
            <a:off x="3807245" y="3075884"/>
            <a:ext cx="1662545" cy="57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</p:txBody>
      </p:sp>
      <p:sp>
        <p:nvSpPr>
          <p:cNvPr id="28" name="Ellipse 8">
            <a:extLst>
              <a:ext uri="{FF2B5EF4-FFF2-40B4-BE49-F238E27FC236}">
                <a16:creationId xmlns:a16="http://schemas.microsoft.com/office/drawing/2014/main" id="{0BAB1B20-6422-45BF-9D0C-339F6FD5FF6F}"/>
              </a:ext>
            </a:extLst>
          </p:cNvPr>
          <p:cNvSpPr/>
          <p:nvPr/>
        </p:nvSpPr>
        <p:spPr>
          <a:xfrm>
            <a:off x="6409535" y="1723355"/>
            <a:ext cx="2011680" cy="57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29" name="Ellipse 10">
            <a:extLst>
              <a:ext uri="{FF2B5EF4-FFF2-40B4-BE49-F238E27FC236}">
                <a16:creationId xmlns:a16="http://schemas.microsoft.com/office/drawing/2014/main" id="{297404EE-C7EB-4483-A05F-2D690D5E5B1B}"/>
              </a:ext>
            </a:extLst>
          </p:cNvPr>
          <p:cNvSpPr/>
          <p:nvPr/>
        </p:nvSpPr>
        <p:spPr>
          <a:xfrm>
            <a:off x="6409535" y="3808207"/>
            <a:ext cx="2011680" cy="57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Germline test</a:t>
            </a:r>
          </a:p>
        </p:txBody>
      </p:sp>
      <p:sp>
        <p:nvSpPr>
          <p:cNvPr id="30" name="Abgerundetes Rechteck 12">
            <a:extLst>
              <a:ext uri="{FF2B5EF4-FFF2-40B4-BE49-F238E27FC236}">
                <a16:creationId xmlns:a16="http://schemas.microsoft.com/office/drawing/2014/main" id="{8E491325-08BE-4A3D-98FC-4549AE5D97AA}"/>
              </a:ext>
            </a:extLst>
          </p:cNvPr>
          <p:cNvSpPr/>
          <p:nvPr/>
        </p:nvSpPr>
        <p:spPr>
          <a:xfrm>
            <a:off x="6584104" y="3075884"/>
            <a:ext cx="1662545" cy="57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694581"/>
            <a:ext cx="8839199" cy="34081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465510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C000"/>
                </a:solidFill>
              </a:rPr>
              <a:t>Clinical Utility of Multigene Panel Testing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Additional mutations (besides BRCA1/2) create risk for ovarian cancer</a:t>
            </a:r>
            <a:endParaRPr lang="en-US" sz="2000" baseline="30000" dirty="0"/>
          </a:p>
          <a:p>
            <a:pPr lvl="1"/>
            <a:r>
              <a:rPr lang="en-US" sz="2000" i="1" dirty="0">
                <a:solidFill>
                  <a:schemeClr val="accent1"/>
                </a:solidFill>
              </a:rPr>
              <a:t>PALB2, BARD1, BRIP1, RAD51C, RAD51D, MSH2, MLH1, PMS2 </a:t>
            </a:r>
            <a:r>
              <a:rPr lang="en-US" sz="2000" dirty="0">
                <a:solidFill>
                  <a:schemeClr val="accent1"/>
                </a:solidFill>
              </a:rPr>
              <a:t>and</a:t>
            </a:r>
            <a:r>
              <a:rPr lang="en-US" sz="2000" i="1" dirty="0">
                <a:solidFill>
                  <a:schemeClr val="accent1"/>
                </a:solidFill>
              </a:rPr>
              <a:t> MSH6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52400" y="5893152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Norquist BM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JAMA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2016;2(4):482-90; SGO Clinical Practice Statement: Next Generation Cancer Gene Panels Versus Gene by Gene Testing. Available at: https://www.sgo.org/clinical-practice/guidelines/next-generation-cancer-gene-panels-versus-gene-by-gene-testing/.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667000"/>
            <a:ext cx="4591051" cy="2228849"/>
          </a:xfrm>
          <a:prstGeom prst="rect">
            <a:avLst/>
          </a:prstGeom>
          <a:solidFill>
            <a:srgbClr val="F9951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0" rtlCol="0" anchor="t"/>
          <a:lstStyle/>
          <a:p>
            <a:pPr marL="85723" marR="0" lvl="0" indent="-8572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12A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Advantages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85723" marR="0" lvl="0" indent="-8572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Decreases:</a:t>
            </a:r>
          </a:p>
          <a:p>
            <a:pPr marL="214308" marR="0" lvl="0" indent="-21430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Resource use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(efficient use of funds and time)</a:t>
            </a:r>
          </a:p>
          <a:p>
            <a:pPr marL="214308" marR="0" lvl="0" indent="-21430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Number of patient visits</a:t>
            </a:r>
          </a:p>
          <a:p>
            <a:pPr marL="214308" marR="0" lvl="0" indent="-21430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Number of tests sent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12A4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5618" y="2667002"/>
            <a:ext cx="4538582" cy="2228847"/>
          </a:xfrm>
          <a:prstGeom prst="rect">
            <a:avLst/>
          </a:prstGeom>
          <a:solidFill>
            <a:srgbClr val="B9D629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0" rtlCol="0" anchor="t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Limitations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A4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85723" marR="0" lvl="0" indent="-8572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Increases:</a:t>
            </a:r>
          </a:p>
          <a:p>
            <a:pPr marL="214308" marR="0" lvl="0" indent="-21430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Complexity of results</a:t>
            </a:r>
          </a:p>
          <a:p>
            <a:pPr marL="214308" marR="0" lvl="0" indent="-21430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Likelihood of identifying results of uncertain clinical significance</a:t>
            </a:r>
          </a:p>
          <a:p>
            <a:pPr marL="214308" marR="0" lvl="0" indent="-214308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A4F"/>
                </a:solidFill>
                <a:effectLst/>
                <a:uLnTx/>
                <a:uFillTx/>
                <a:latin typeface="Arial"/>
                <a:ea typeface="ＭＳ Ｐゴシック"/>
              </a:rPr>
              <a:t>Potential for misinterpretation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4003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073861A-5BAE-0641-AB64-C1E910986B70}"/>
              </a:ext>
            </a:extLst>
          </p:cNvPr>
          <p:cNvSpPr txBox="1">
            <a:spLocks/>
          </p:cNvSpPr>
          <p:nvPr/>
        </p:nvSpPr>
        <p:spPr bwMode="auto">
          <a:xfrm>
            <a:off x="837560" y="990599"/>
            <a:ext cx="10440040" cy="468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BE0E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Simultaneous clinical testing for germline and somatic mutations in ovarian carcinoma (OC): Mutation rate and impact on therapeutic decisions</a:t>
            </a:r>
          </a:p>
          <a:p>
            <a:endParaRPr lang="en-US" sz="3200" b="0" dirty="0">
              <a:solidFill>
                <a:schemeClr val="bg1"/>
              </a:solidFill>
            </a:endParaRPr>
          </a:p>
          <a:p>
            <a:r>
              <a:rPr lang="en-US" sz="3200" b="0" dirty="0">
                <a:solidFill>
                  <a:schemeClr val="bg1"/>
                </a:solidFill>
              </a:rPr>
              <a:t>Jorge S et al. </a:t>
            </a:r>
          </a:p>
          <a:p>
            <a:r>
              <a:rPr lang="en-US" sz="3200" b="0" i="1" dirty="0">
                <a:solidFill>
                  <a:schemeClr val="bg1"/>
                </a:solidFill>
              </a:rPr>
              <a:t>Proc SGO</a:t>
            </a:r>
            <a:r>
              <a:rPr lang="en-US" sz="3200" b="0" dirty="0">
                <a:solidFill>
                  <a:schemeClr val="bg1"/>
                </a:solidFill>
              </a:rPr>
              <a:t> 2019;Abstract 6.</a:t>
            </a:r>
            <a:endParaRPr lang="en-US" sz="32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B713E33-1276-8B40-98C7-F03F7AC2E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3" y="1335910"/>
            <a:ext cx="4835407" cy="518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A6CAF-E1F2-C548-80D7-9748AF1F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Clinical Testing for Germline and Somatic Mutations in Ovarian Carcinoma (N = 43)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AB75E-8192-C646-9E58-06CAB2F53FF2}"/>
              </a:ext>
            </a:extLst>
          </p:cNvPr>
          <p:cNvSpPr txBox="1"/>
          <p:nvPr/>
        </p:nvSpPr>
        <p:spPr>
          <a:xfrm>
            <a:off x="152400" y="6506361"/>
            <a:ext cx="462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Jorge S et al. </a:t>
            </a:r>
            <a:r>
              <a:rPr lang="en-US" sz="1600" i="1" dirty="0">
                <a:solidFill>
                  <a:schemeClr val="bg1"/>
                </a:solidFill>
              </a:rPr>
              <a:t>Proc SGO </a:t>
            </a:r>
            <a:r>
              <a:rPr lang="en-US" sz="1600" dirty="0">
                <a:solidFill>
                  <a:schemeClr val="bg1"/>
                </a:solidFill>
              </a:rPr>
              <a:t>2019;Abstract 6.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FF1DA-7834-8441-A086-011665A8898F}"/>
              </a:ext>
            </a:extLst>
          </p:cNvPr>
          <p:cNvSpPr txBox="1"/>
          <p:nvPr/>
        </p:nvSpPr>
        <p:spPr>
          <a:xfrm>
            <a:off x="8276988" y="1589937"/>
            <a:ext cx="3532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18 cases (41.9%), somatic testing provided additional information on actionable mutations when germline testing was negative or inconclusive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Genetic testing had an impact on clinical decision making in 10 cases (23.3%) </a:t>
            </a:r>
          </a:p>
          <a:p>
            <a:pPr marL="571500" lvl="1" indent="-228600">
              <a:buFont typeface="System Font Regular"/>
              <a:buChar char="–"/>
              <a:tabLst>
                <a:tab pos="331788" algn="l"/>
              </a:tabLst>
            </a:pPr>
            <a:r>
              <a:rPr lang="en-US" sz="1600" dirty="0"/>
              <a:t>7 based on somatic mutations (3 BRCA1, 2 BRCA2, 1 RAD51B, 1 BRIP1) </a:t>
            </a:r>
          </a:p>
          <a:p>
            <a:pPr marL="571500" lvl="1" indent="-228600">
              <a:buFont typeface="System Font Regular"/>
              <a:buChar char="–"/>
              <a:tabLst>
                <a:tab pos="331788" algn="l"/>
              </a:tabLst>
            </a:pPr>
            <a:r>
              <a:rPr lang="en-US" sz="1600" dirty="0"/>
              <a:t>and 3 on germline mutations (1 BRCA1, 1 BRCA2, 1 PMS2)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CED59-97C3-FF4C-9087-0232B1061E2F}"/>
              </a:ext>
            </a:extLst>
          </p:cNvPr>
          <p:cNvSpPr txBox="1"/>
          <p:nvPr/>
        </p:nvSpPr>
        <p:spPr>
          <a:xfrm>
            <a:off x="358672" y="1365552"/>
            <a:ext cx="2693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Negative</a:t>
            </a:r>
            <a:r>
              <a:rPr lang="en-US" sz="1400" dirty="0"/>
              <a:t> = neither germline nor somatic mutation identified</a:t>
            </a:r>
          </a:p>
          <a:p>
            <a:endParaRPr lang="en-US" sz="1400" dirty="0"/>
          </a:p>
          <a:p>
            <a:r>
              <a:rPr lang="en-US" sz="1400" b="1" dirty="0"/>
              <a:t>Germline</a:t>
            </a:r>
            <a:r>
              <a:rPr lang="en-US" sz="1400" dirty="0"/>
              <a:t> = germline mutation identified with corresponding somatic mutation</a:t>
            </a:r>
          </a:p>
          <a:p>
            <a:endParaRPr lang="en-US" sz="1400" dirty="0"/>
          </a:p>
          <a:p>
            <a:r>
              <a:rPr lang="en-US" sz="1400" b="1" dirty="0"/>
              <a:t>Somatic</a:t>
            </a:r>
            <a:r>
              <a:rPr lang="en-US" sz="1400" dirty="0"/>
              <a:t> = somatic mutation identified but not germline mutation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F49B8-ED48-7C40-AB8C-096603CDB3CE}"/>
              </a:ext>
            </a:extLst>
          </p:cNvPr>
          <p:cNvSpPr txBox="1"/>
          <p:nvPr/>
        </p:nvSpPr>
        <p:spPr>
          <a:xfrm>
            <a:off x="796967" y="3767247"/>
            <a:ext cx="1946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000"/>
                </a:solidFill>
              </a:rPr>
              <a:t>Negative (21, 48.8%)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58846-252B-DB45-80A7-C6EEA69D2E40}"/>
              </a:ext>
            </a:extLst>
          </p:cNvPr>
          <p:cNvSpPr txBox="1"/>
          <p:nvPr/>
        </p:nvSpPr>
        <p:spPr>
          <a:xfrm>
            <a:off x="7062014" y="5566165"/>
            <a:ext cx="1946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Somatic (16, 37.2%)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17A15-B4E3-974B-B6BF-836D52D542D2}"/>
              </a:ext>
            </a:extLst>
          </p:cNvPr>
          <p:cNvSpPr txBox="1"/>
          <p:nvPr/>
        </p:nvSpPr>
        <p:spPr>
          <a:xfrm>
            <a:off x="6445895" y="1573016"/>
            <a:ext cx="1946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Germline (6, 14%)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E55F53-C767-3841-A59F-80E69F400F6E}"/>
              </a:ext>
            </a:extLst>
          </p:cNvPr>
          <p:cNvSpPr txBox="1"/>
          <p:nvPr/>
        </p:nvSpPr>
        <p:spPr>
          <a:xfrm>
            <a:off x="5100320" y="1529029"/>
            <a:ext cx="76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BRCA1</a:t>
            </a:r>
            <a:br>
              <a:rPr lang="en-US" sz="900" b="1" dirty="0"/>
            </a:br>
            <a:r>
              <a:rPr lang="en-US" sz="900" b="1" dirty="0"/>
              <a:t>(3, 7%)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2EF7C-01DE-734C-9839-F7C17342FEAE}"/>
              </a:ext>
            </a:extLst>
          </p:cNvPr>
          <p:cNvSpPr txBox="1"/>
          <p:nvPr/>
        </p:nvSpPr>
        <p:spPr>
          <a:xfrm>
            <a:off x="5701379" y="1663769"/>
            <a:ext cx="67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BRCA2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3056D7-AC27-7445-8992-2F666AC0EB05}"/>
              </a:ext>
            </a:extLst>
          </p:cNvPr>
          <p:cNvSpPr txBox="1"/>
          <p:nvPr/>
        </p:nvSpPr>
        <p:spPr>
          <a:xfrm>
            <a:off x="6152737" y="1957771"/>
            <a:ext cx="67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PMS2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4CCDA-D098-BB4D-84BE-EF8014794D9F}"/>
              </a:ext>
            </a:extLst>
          </p:cNvPr>
          <p:cNvSpPr txBox="1"/>
          <p:nvPr/>
        </p:nvSpPr>
        <p:spPr>
          <a:xfrm>
            <a:off x="6404221" y="2259570"/>
            <a:ext cx="67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CHEK2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18BADE-015C-7945-A349-7E89966410D8}"/>
              </a:ext>
            </a:extLst>
          </p:cNvPr>
          <p:cNvSpPr txBox="1"/>
          <p:nvPr/>
        </p:nvSpPr>
        <p:spPr>
          <a:xfrm>
            <a:off x="6813010" y="2872887"/>
            <a:ext cx="67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BRCA1</a:t>
            </a:r>
            <a:br>
              <a:rPr lang="en-US" sz="900" b="1" dirty="0"/>
            </a:br>
            <a:r>
              <a:rPr lang="en-US" sz="900" b="1" dirty="0"/>
              <a:t>(4, 9.3%)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9F3A31-5B84-5543-A0FD-061952AE8D76}"/>
              </a:ext>
            </a:extLst>
          </p:cNvPr>
          <p:cNvSpPr txBox="1"/>
          <p:nvPr/>
        </p:nvSpPr>
        <p:spPr>
          <a:xfrm>
            <a:off x="6760825" y="4441513"/>
            <a:ext cx="86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BRCA2</a:t>
            </a:r>
            <a:br>
              <a:rPr lang="en-US" sz="900" b="1" dirty="0"/>
            </a:br>
            <a:r>
              <a:rPr lang="en-US" sz="900" b="1" dirty="0"/>
              <a:t>(5, 11.6%)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65097D-B25E-B74E-940F-D89ED6284184}"/>
              </a:ext>
            </a:extLst>
          </p:cNvPr>
          <p:cNvSpPr txBox="1"/>
          <p:nvPr/>
        </p:nvSpPr>
        <p:spPr>
          <a:xfrm>
            <a:off x="6197138" y="5419287"/>
            <a:ext cx="86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BRP1</a:t>
            </a:r>
            <a:br>
              <a:rPr lang="en-US" sz="900" b="1" dirty="0"/>
            </a:br>
            <a:r>
              <a:rPr lang="en-US" sz="900" b="1" dirty="0"/>
              <a:t>(2, 4.7%)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C431D9-F885-0F4E-903C-1D921E6F36D4}"/>
              </a:ext>
            </a:extLst>
          </p:cNvPr>
          <p:cNvSpPr txBox="1"/>
          <p:nvPr/>
        </p:nvSpPr>
        <p:spPr>
          <a:xfrm>
            <a:off x="6480863" y="5129367"/>
            <a:ext cx="86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PMS2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D707A-8BBA-E548-86E4-3F35F0A7F4FE}"/>
              </a:ext>
            </a:extLst>
          </p:cNvPr>
          <p:cNvSpPr txBox="1"/>
          <p:nvPr/>
        </p:nvSpPr>
        <p:spPr>
          <a:xfrm>
            <a:off x="5856864" y="5720054"/>
            <a:ext cx="86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RAD51C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4354BD-7E3E-7E45-8D56-A2B8BA377FBB}"/>
              </a:ext>
            </a:extLst>
          </p:cNvPr>
          <p:cNvSpPr txBox="1"/>
          <p:nvPr/>
        </p:nvSpPr>
        <p:spPr>
          <a:xfrm>
            <a:off x="5398452" y="5931985"/>
            <a:ext cx="86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RAD51B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1E6C6-A4AF-F24E-9708-A7F07798679A}"/>
              </a:ext>
            </a:extLst>
          </p:cNvPr>
          <p:cNvSpPr txBox="1"/>
          <p:nvPr/>
        </p:nvSpPr>
        <p:spPr>
          <a:xfrm>
            <a:off x="4792326" y="6021418"/>
            <a:ext cx="86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BRAF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03ACB-06CB-084E-BF22-2700FA67C7E6}"/>
              </a:ext>
            </a:extLst>
          </p:cNvPr>
          <p:cNvSpPr txBox="1"/>
          <p:nvPr/>
        </p:nvSpPr>
        <p:spPr>
          <a:xfrm>
            <a:off x="4245388" y="6022943"/>
            <a:ext cx="76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/>
              <a:t>ATM</a:t>
            </a:r>
            <a:br>
              <a:rPr lang="en-US" sz="900" b="1" dirty="0"/>
            </a:br>
            <a:r>
              <a:rPr lang="en-US" sz="900" b="1" dirty="0"/>
              <a:t>(1, 2.3%)</a:t>
            </a:r>
          </a:p>
        </p:txBody>
      </p:sp>
    </p:spTree>
    <p:extLst>
      <p:ext uri="{BB962C8B-B14F-4D97-AF65-F5344CB8AC3E}">
        <p14:creationId xmlns:p14="http://schemas.microsoft.com/office/powerpoint/2010/main" val="640560692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SOLO-1: A Phase III Trial of Maintenance Olaparib in OC with BRCA Mutation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548806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Primary endpoint: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Investigator-assessed progression-free survival</a:t>
            </a:r>
          </a:p>
        </p:txBody>
      </p:sp>
      <p:cxnSp>
        <p:nvCxnSpPr>
          <p:cNvPr id="16" name="Straight Connector 10"/>
          <p:cNvCxnSpPr>
            <a:cxnSpLocks noChangeShapeType="1"/>
          </p:cNvCxnSpPr>
          <p:nvPr/>
        </p:nvCxnSpPr>
        <p:spPr bwMode="auto">
          <a:xfrm>
            <a:off x="6932812" y="3530312"/>
            <a:ext cx="4572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6954786" y="3470829"/>
            <a:ext cx="1241246" cy="119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7574815" y="4092938"/>
            <a:ext cx="52994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7574818" y="2850801"/>
            <a:ext cx="52993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44631"/>
              </p:ext>
            </p:extLst>
          </p:nvPr>
        </p:nvGraphicFramePr>
        <p:xfrm>
          <a:off x="1524000" y="1939314"/>
          <a:ext cx="2667915" cy="3162710"/>
        </p:xfrm>
        <a:graphic>
          <a:graphicData uri="http://schemas.openxmlformats.org/drawingml/2006/table">
            <a:tbl>
              <a:tblPr/>
              <a:tblGrid>
                <a:gridCol w="266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Eligibility</a:t>
                      </a:r>
                    </a:p>
                  </a:txBody>
                  <a:tcPr marL="68580" marR="68580" marT="34308" marB="343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47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Newly diagnosed ovarian, fallopian tube or primary peritoneal cancer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FIGO Stage III-IV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High-grade serous or endometrioid histology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Deleterious or suspected deleterious BRCA1 or BRCA2 mutation-positive</a:t>
                      </a:r>
                    </a:p>
                  </a:txBody>
                  <a:tcPr marL="68580" marR="68580" marT="34308" marB="343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8115967" y="2337120"/>
            <a:ext cx="2856556" cy="950660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algn="ctr" defTabSz="455613" eaLnBrk="1" hangingPunct="1">
              <a:defRPr/>
            </a:pPr>
            <a:r>
              <a:rPr lang="en-US" sz="1600" b="1" dirty="0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Maintenance </a:t>
            </a:r>
            <a:r>
              <a:rPr lang="en-US" sz="1600" b="1" dirty="0" err="1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olaparib</a:t>
            </a:r>
            <a:endParaRPr lang="en-US" sz="1600" b="1" dirty="0">
              <a:solidFill>
                <a:srgbClr val="00009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0" algn="ctr" defTabSz="455613" eaLnBrk="1" hangingPunct="1">
              <a:defRPr/>
            </a:pPr>
            <a:r>
              <a:rPr lang="en-US" sz="1600" b="1" dirty="0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300 mg BID</a:t>
            </a:r>
          </a:p>
          <a:p>
            <a:pPr lvl="0" algn="ctr" defTabSz="455613" eaLnBrk="1" hangingPunct="1">
              <a:defRPr/>
            </a:pPr>
            <a:r>
              <a:rPr lang="en-US" sz="1600" b="1" dirty="0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(n = 260)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8119543" y="3673820"/>
            <a:ext cx="2852980" cy="783371"/>
          </a:xfrm>
          <a:prstGeom prst="rect">
            <a:avLst/>
          </a:prstGeom>
          <a:solidFill>
            <a:srgbClr val="99CD1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algn="ctr" defTabSz="455613" eaLnBrk="1" hangingPunct="1">
              <a:defRPr/>
            </a:pPr>
            <a:r>
              <a:rPr lang="en-US" sz="1600" b="1" dirty="0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Placebo </a:t>
            </a:r>
          </a:p>
          <a:p>
            <a:pPr lvl="0" algn="ctr" defTabSz="455613" eaLnBrk="1" hangingPunct="1">
              <a:defRPr/>
            </a:pPr>
            <a:r>
              <a:rPr lang="en-US" sz="1600" b="1" dirty="0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(n = 131)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6167871"/>
            <a:ext cx="1039023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5613" eaLnBrk="1" hangingPunct="1"/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www.clinicaltrials.gov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; Moore KN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Proc 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2014;Abstract TPS5616; </a:t>
            </a:r>
            <a:r>
              <a:rPr lang="en-US" sz="16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Moore K et al. </a:t>
            </a:r>
            <a:r>
              <a:rPr lang="en-US" sz="1600" i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 </a:t>
            </a:r>
            <a:r>
              <a:rPr lang="en-US" sz="1600" i="1" dirty="0" err="1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Engl</a:t>
            </a:r>
            <a:r>
              <a:rPr lang="en-US" sz="1600" i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J Med </a:t>
            </a:r>
            <a:r>
              <a:rPr lang="en-US" sz="16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Dec 27;379(26):2495-505.</a:t>
            </a:r>
            <a:endParaRPr lang="en-US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6223" y="3885496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(2:1)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68887" y="2723391"/>
            <a:ext cx="2394952" cy="1561484"/>
          </a:xfrm>
          <a:prstGeom prst="rect">
            <a:avLst/>
          </a:prstGeom>
          <a:solidFill>
            <a:srgbClr val="092F5C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CR or PR and no clinical evidence of PD after completing first-line platinum-based therapy</a:t>
            </a:r>
          </a:p>
        </p:txBody>
      </p:sp>
      <p:cxnSp>
        <p:nvCxnSpPr>
          <p:cNvPr id="20" name="Straight Connector 10"/>
          <p:cNvCxnSpPr>
            <a:cxnSpLocks noChangeShapeType="1"/>
          </p:cNvCxnSpPr>
          <p:nvPr/>
        </p:nvCxnSpPr>
        <p:spPr bwMode="auto">
          <a:xfrm>
            <a:off x="4191915" y="3504133"/>
            <a:ext cx="36576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524000" y="1524000"/>
            <a:ext cx="16065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NCT01844986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9AE9DC-A17E-2C4F-B7EE-54FDF5DA3CA3}"/>
              </a:ext>
            </a:extLst>
          </p:cNvPr>
          <p:cNvGrpSpPr>
            <a:grpSpLocks/>
          </p:cNvGrpSpPr>
          <p:nvPr/>
        </p:nvGrpSpPr>
        <p:grpSpPr bwMode="auto">
          <a:xfrm>
            <a:off x="7107967" y="2991863"/>
            <a:ext cx="914400" cy="914400"/>
            <a:chOff x="1872" y="1584"/>
            <a:chExt cx="576" cy="57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C3614B-2996-9344-BC5E-B97D1CB8C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22F3836-4D1A-3E4E-8CFE-432D8DB9F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7244075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38EB5F8-CF49-9C48-B904-55DCFC17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489" y="1552797"/>
            <a:ext cx="8297972" cy="3971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1DE34-8A6C-6F4D-9E95-947D7C8F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SOLO-1: Primary Endpoint Progression-Free Survival (Investigator Assessed)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ADBC6-69A8-3E4A-90A6-9E8C17308824}"/>
              </a:ext>
            </a:extLst>
          </p:cNvPr>
          <p:cNvSpPr txBox="1"/>
          <p:nvPr/>
        </p:nvSpPr>
        <p:spPr>
          <a:xfrm>
            <a:off x="235608" y="6461710"/>
            <a:ext cx="5832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5613" eaLnBrk="1" hangingPunct="1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Moore K et al.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Engl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J Med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2018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27;379(26):2495-505.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567E84-B776-8E4B-80F1-033817AD4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21610"/>
              </p:ext>
            </p:extLst>
          </p:nvPr>
        </p:nvGraphicFramePr>
        <p:xfrm>
          <a:off x="6698914" y="1565749"/>
          <a:ext cx="3529461" cy="9137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6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260)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131)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0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3-year PFS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2788" y="4568881"/>
            <a:ext cx="4929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Hazard ratio for disease progression or death, 0.30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&lt; 0.001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9271" y="5494424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Months since randomization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0161" y="3169077"/>
            <a:ext cx="3760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Patients free from disease 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progression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and death (%)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700772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FC2B19-3149-C24D-A704-309183BB7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818908"/>
            <a:ext cx="7605229" cy="5496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49E97-0547-D240-B3F0-135E8102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r>
              <a:rPr lang="en-US" dirty="0"/>
              <a:t>SOLO-1: PFS Subgroup Analyses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07227"/>
            <a:ext cx="621069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defTabSz="455613" eaLnBrk="1" hangingPunct="1"/>
            <a:r>
              <a:rPr lang="en-US" sz="1600" dirty="0">
                <a:solidFill>
                  <a:schemeClr val="bg1"/>
                </a:solidFill>
                <a:latin typeface="+mn-lt"/>
                <a:ea typeface="MS PGothic" charset="0"/>
                <a:cs typeface="Arial" panose="020B0604020202020204" pitchFamily="34" charset="0"/>
              </a:rPr>
              <a:t>Moore K et al. </a:t>
            </a:r>
            <a:r>
              <a:rPr lang="en-US" sz="1600" i="1" dirty="0">
                <a:solidFill>
                  <a:schemeClr val="bg1"/>
                </a:solidFill>
                <a:latin typeface="+mn-lt"/>
                <a:ea typeface="MS PGothic" charset="0"/>
                <a:cs typeface="Arial" panose="020B0604020202020204" pitchFamily="34" charset="0"/>
              </a:rPr>
              <a:t>N </a:t>
            </a:r>
            <a:r>
              <a:rPr lang="en-US" sz="1600" i="1" dirty="0" err="1">
                <a:solidFill>
                  <a:schemeClr val="bg1"/>
                </a:solidFill>
                <a:latin typeface="+mn-lt"/>
                <a:ea typeface="MS PGothic" charset="0"/>
                <a:cs typeface="Arial" panose="020B0604020202020204" pitchFamily="34" charset="0"/>
              </a:rPr>
              <a:t>Engl</a:t>
            </a:r>
            <a:r>
              <a:rPr lang="en-US" sz="1600" i="1" dirty="0">
                <a:solidFill>
                  <a:schemeClr val="bg1"/>
                </a:solidFill>
                <a:latin typeface="+mn-lt"/>
                <a:ea typeface="MS PGothic" charset="0"/>
                <a:cs typeface="Arial" panose="020B0604020202020204" pitchFamily="34" charset="0"/>
              </a:rPr>
              <a:t> J Med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MS PGothic" charset="0"/>
                <a:cs typeface="Arial" panose="020B0604020202020204" pitchFamily="34" charset="0"/>
              </a:rPr>
              <a:t>2018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Dec 27;379(26):2495-505.</a:t>
            </a:r>
            <a:endParaRPr lang="en-US" sz="1600" dirty="0">
              <a:solidFill>
                <a:schemeClr val="bg1"/>
              </a:solidFill>
              <a:latin typeface="+mn-lt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319133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:a16="http://schemas.microsoft.com/office/drawing/2014/main" id="{9B637343-7E6E-D243-8573-1C6B1BF8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16" y="1803586"/>
            <a:ext cx="8945784" cy="3817401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SOLO-1: Select Adverse Events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BA9B7B5-6AFF-1444-874E-492FDC5B6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486703"/>
              </p:ext>
            </p:extLst>
          </p:nvPr>
        </p:nvGraphicFramePr>
        <p:xfrm>
          <a:off x="1752600" y="1947569"/>
          <a:ext cx="8686799" cy="3548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7297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1626090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  <a:gridCol w="1626090">
                  <a:extLst>
                    <a:ext uri="{9D8B030D-6E8A-4147-A177-3AD203B41FA5}">
                      <a16:colId xmlns:a16="http://schemas.microsoft.com/office/drawing/2014/main" val="3893006043"/>
                    </a:ext>
                  </a:extLst>
                </a:gridCol>
                <a:gridCol w="1683661">
                  <a:extLst>
                    <a:ext uri="{9D8B030D-6E8A-4147-A177-3AD203B41FA5}">
                      <a16:colId xmlns:a16="http://schemas.microsoft.com/office/drawing/2014/main" val="1053554859"/>
                    </a:ext>
                  </a:extLst>
                </a:gridCol>
                <a:gridCol w="1683661">
                  <a:extLst>
                    <a:ext uri="{9D8B030D-6E8A-4147-A177-3AD203B41FA5}">
                      <a16:colId xmlns:a16="http://schemas.microsoft.com/office/drawing/2014/main" val="803765806"/>
                    </a:ext>
                  </a:extLst>
                </a:gridCol>
              </a:tblGrid>
              <a:tr h="477697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Event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Olaparib (n = 260)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Placebo (n = 130)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37998"/>
                  </a:ext>
                </a:extLst>
              </a:tr>
              <a:tr h="477697">
                <a:tc vMerge="1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Grade ≥3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Grade ≥3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43220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Any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98%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39%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92%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  <a:tr h="432203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Nausea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77%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38%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20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Anemia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39%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65872"/>
                  </a:ext>
                </a:extLst>
              </a:tr>
              <a:tr h="43220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Diarrhea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34%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203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Abdominal pain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03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Neutropenia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23%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172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E93A01-6063-2E49-955B-38A3DBEF2679}"/>
              </a:ext>
            </a:extLst>
          </p:cNvPr>
          <p:cNvSpPr txBox="1"/>
          <p:nvPr/>
        </p:nvSpPr>
        <p:spPr>
          <a:xfrm>
            <a:off x="228600" y="6400800"/>
            <a:ext cx="621069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defTabSz="455613" eaLnBrk="1" hangingPunct="1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Moore K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 Engl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2018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27;379(26):2495-505.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071683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FDA Approval of </a:t>
            </a:r>
            <a:r>
              <a:rPr lang="en-US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Olaparib</a:t>
            </a:r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as First-Line Maintenance Therapy for Advanced Ovarian Cancer with BRCA Mutations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4A7EB-096B-B048-8F26-92B901FA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8425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“On December 19, 2018, the FDA approved </a:t>
            </a:r>
            <a:r>
              <a:rPr lang="en-US" sz="2200" dirty="0" err="1">
                <a:solidFill>
                  <a:schemeClr val="tx1"/>
                </a:solidFill>
              </a:rPr>
              <a:t>olaparib</a:t>
            </a:r>
            <a:r>
              <a:rPr lang="en-US" sz="2200" dirty="0">
                <a:solidFill>
                  <a:schemeClr val="tx1"/>
                </a:solidFill>
              </a:rPr>
              <a:t> for the maintenance treatment of adult patients with deleterious or suspected deleterious germline or somatic </a:t>
            </a:r>
            <a:r>
              <a:rPr lang="en-US" sz="2200" i="1" dirty="0">
                <a:solidFill>
                  <a:schemeClr val="tx1"/>
                </a:solidFill>
              </a:rPr>
              <a:t>BRCA</a:t>
            </a:r>
            <a:r>
              <a:rPr lang="en-US" sz="2200" dirty="0">
                <a:solidFill>
                  <a:schemeClr val="tx1"/>
                </a:solidFill>
              </a:rPr>
              <a:t>-mutated (</a:t>
            </a:r>
            <a:r>
              <a:rPr lang="en-US" sz="2200" i="1" dirty="0" err="1">
                <a:solidFill>
                  <a:schemeClr val="tx1"/>
                </a:solidFill>
              </a:rPr>
              <a:t>gBRCAm</a:t>
            </a:r>
            <a:r>
              <a:rPr lang="en-US" sz="2200" i="1" dirty="0">
                <a:solidFill>
                  <a:schemeClr val="tx1"/>
                </a:solidFill>
              </a:rPr>
              <a:t> or </a:t>
            </a:r>
            <a:r>
              <a:rPr lang="en-US" sz="2200" i="1" dirty="0" err="1">
                <a:solidFill>
                  <a:schemeClr val="tx1"/>
                </a:solidFill>
              </a:rPr>
              <a:t>sBRCAm</a:t>
            </a:r>
            <a:r>
              <a:rPr lang="en-US" sz="2200" dirty="0">
                <a:solidFill>
                  <a:schemeClr val="tx1"/>
                </a:solidFill>
              </a:rPr>
              <a:t>) advanced epithelial ovarian, fallopian tube or primary peritoneal cancer who are in complete or partial response to first-line platinum-based chemotherapy. Patients with </a:t>
            </a:r>
            <a:r>
              <a:rPr lang="en-US" sz="2200" i="1" dirty="0" err="1">
                <a:solidFill>
                  <a:schemeClr val="tx1"/>
                </a:solidFill>
              </a:rPr>
              <a:t>gBRCAm</a:t>
            </a:r>
            <a:r>
              <a:rPr lang="en-US" sz="2200" dirty="0">
                <a:solidFill>
                  <a:schemeClr val="tx1"/>
                </a:solidFill>
              </a:rPr>
              <a:t> advanced epithelial ovarian, fallopian tube or primary peritoneal cancer should be selected for therapy based on an FDA-approved companion diagnostic.”</a:t>
            </a:r>
          </a:p>
          <a:p>
            <a:pPr marL="98425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The FDA also approved the ­­­­</a:t>
            </a:r>
            <a:r>
              <a:rPr lang="en-US" sz="2200" dirty="0" err="1">
                <a:solidFill>
                  <a:schemeClr val="tx1"/>
                </a:solidFill>
              </a:rPr>
              <a:t>BRACAnalysis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CDx</a:t>
            </a:r>
            <a:r>
              <a:rPr lang="en-US" sz="2200" dirty="0">
                <a:solidFill>
                  <a:schemeClr val="tx1"/>
                </a:solidFill>
              </a:rPr>
              <a:t> test to identify patients with </a:t>
            </a:r>
            <a:r>
              <a:rPr lang="en-US" sz="2200" dirty="0" err="1">
                <a:solidFill>
                  <a:schemeClr val="tx1"/>
                </a:solidFill>
              </a:rPr>
              <a:t>gBRCAm</a:t>
            </a:r>
            <a:r>
              <a:rPr lang="en-US" sz="2200" dirty="0">
                <a:solidFill>
                  <a:schemeClr val="tx1"/>
                </a:solidFill>
              </a:rPr>
              <a:t> advanced epithelial ovarian, fallopian tube or primary peritoneal cancer who are eligible for </a:t>
            </a:r>
            <a:r>
              <a:rPr lang="en-US" sz="2200" dirty="0" err="1">
                <a:solidFill>
                  <a:schemeClr val="tx1"/>
                </a:solidFill>
              </a:rPr>
              <a:t>olaparib</a:t>
            </a:r>
            <a:r>
              <a:rPr lang="en-US" sz="2200" dirty="0">
                <a:solidFill>
                  <a:schemeClr val="tx1"/>
                </a:solidFill>
              </a:rPr>
              <a:t>, based on the effectiveness of the test in the SOLO-1 trial population. </a:t>
            </a:r>
          </a:p>
          <a:p>
            <a:pPr marL="98425" indent="0">
              <a:buNone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93A01-6063-2E49-955B-38A3DBEF2679}"/>
              </a:ext>
            </a:extLst>
          </p:cNvPr>
          <p:cNvSpPr txBox="1"/>
          <p:nvPr/>
        </p:nvSpPr>
        <p:spPr>
          <a:xfrm>
            <a:off x="152400" y="6460123"/>
            <a:ext cx="829471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www.fda.gov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/Drugs/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InformationOnDrugs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ApprovedDrugs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/ucm628876.htm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59345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7F81-C0F5-3C45-8A86-39F7433B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 Trial: Maintenance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Niraparib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Advanced Ovarian Cancer After Response to Front-Line Platinum-Based Chemotherapy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79D5C-EA1B-8A41-A1FC-E5516B15D171}"/>
              </a:ext>
            </a:extLst>
          </p:cNvPr>
          <p:cNvSpPr txBox="1"/>
          <p:nvPr/>
        </p:nvSpPr>
        <p:spPr>
          <a:xfrm>
            <a:off x="1966144" y="502767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Primary endpoint: Progression-free survival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D664AC85-E260-E84E-A0FB-67770497B0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3391" y="3532010"/>
            <a:ext cx="4572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FFDE9D-3504-004D-8DBE-4B8728B5ECA8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5392" y="2683219"/>
            <a:ext cx="0" cy="141052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4E6211-8A76-B540-8C6B-099DCF7C3C57}"/>
              </a:ext>
            </a:extLst>
          </p:cNvPr>
          <p:cNvCxnSpPr/>
          <p:nvPr/>
        </p:nvCxnSpPr>
        <p:spPr bwMode="auto">
          <a:xfrm>
            <a:off x="6745394" y="4094636"/>
            <a:ext cx="52994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D777C6-6BD2-FE40-9796-7D909E2ED077}"/>
              </a:ext>
            </a:extLst>
          </p:cNvPr>
          <p:cNvCxnSpPr/>
          <p:nvPr/>
        </p:nvCxnSpPr>
        <p:spPr bwMode="auto">
          <a:xfrm>
            <a:off x="6745397" y="2683219"/>
            <a:ext cx="52993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31">
            <a:extLst>
              <a:ext uri="{FF2B5EF4-FFF2-40B4-BE49-F238E27FC236}">
                <a16:creationId xmlns:a16="http://schemas.microsoft.com/office/drawing/2014/main" id="{99465E9B-DB23-7647-8B54-6A217BC50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29202"/>
              </p:ext>
            </p:extLst>
          </p:nvPr>
        </p:nvGraphicFramePr>
        <p:xfrm>
          <a:off x="1972896" y="2093720"/>
          <a:ext cx="4123104" cy="2670559"/>
        </p:xfrm>
        <a:graphic>
          <a:graphicData uri="http://schemas.openxmlformats.org/drawingml/2006/table">
            <a:tbl>
              <a:tblPr/>
              <a:tblGrid>
                <a:gridCol w="412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Eligibility (N = 620)</a:t>
                      </a:r>
                    </a:p>
                  </a:txBody>
                  <a:tcPr marL="68580" marR="68580" marT="34308" marB="343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254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Newly diagnosed ovarian cancer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Advanced-stage (FIGO III or IV) disease 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Completion of first-line platinum-based therapy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CR or PR to most recent platinum chemotherapy</a:t>
                      </a:r>
                    </a:p>
                  </a:txBody>
                  <a:tcPr marL="68580" marR="68580" marT="34308" marB="343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8">
            <a:extLst>
              <a:ext uri="{FF2B5EF4-FFF2-40B4-BE49-F238E27FC236}">
                <a16:creationId xmlns:a16="http://schemas.microsoft.com/office/drawing/2014/main" id="{1A2D0A81-D96E-924F-B859-F6281AC8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478" y="2278118"/>
            <a:ext cx="2666932" cy="729877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algn="ctr" defTabSz="455613" eaLnBrk="1" hangingPunct="1">
              <a:defRPr/>
            </a:pPr>
            <a:r>
              <a:rPr lang="en-US" sz="2000" b="1" dirty="0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Niraparib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945D54E-1836-5441-8178-A87BA4565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458" y="3608583"/>
            <a:ext cx="2666932" cy="783371"/>
          </a:xfrm>
          <a:prstGeom prst="rect">
            <a:avLst/>
          </a:prstGeom>
          <a:solidFill>
            <a:srgbClr val="99CD1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algn="ctr" defTabSz="455613" eaLnBrk="1" hangingPunct="1">
              <a:defRPr/>
            </a:pPr>
            <a:r>
              <a:rPr lang="en-US" sz="2000" b="1" dirty="0">
                <a:solidFill>
                  <a:srgbClr val="00009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F0A72-CCB3-A648-AF8A-59BA34F1305A}"/>
              </a:ext>
            </a:extLst>
          </p:cNvPr>
          <p:cNvSpPr txBox="1"/>
          <p:nvPr/>
        </p:nvSpPr>
        <p:spPr>
          <a:xfrm>
            <a:off x="6098270" y="3828073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(2:1)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DBAFCD-3212-2E45-8E59-92373180CF6D}"/>
              </a:ext>
            </a:extLst>
          </p:cNvPr>
          <p:cNvSpPr txBox="1"/>
          <p:nvPr/>
        </p:nvSpPr>
        <p:spPr>
          <a:xfrm>
            <a:off x="137031" y="6408134"/>
            <a:ext cx="640871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Gonzalez-Martin A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Proc ESMO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2018;Abstract 941PD.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C3754-F0D8-AC4F-891A-A1D9F15A3A75}"/>
              </a:ext>
            </a:extLst>
          </p:cNvPr>
          <p:cNvSpPr txBox="1"/>
          <p:nvPr/>
        </p:nvSpPr>
        <p:spPr>
          <a:xfrm>
            <a:off x="7763090" y="172438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Maintenance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DE3385-DB7B-6D41-94D4-6E09AEC48567}"/>
              </a:ext>
            </a:extLst>
          </p:cNvPr>
          <p:cNvGrpSpPr>
            <a:grpSpLocks/>
          </p:cNvGrpSpPr>
          <p:nvPr/>
        </p:nvGrpSpPr>
        <p:grpSpPr bwMode="auto">
          <a:xfrm>
            <a:off x="6261664" y="2931795"/>
            <a:ext cx="914400" cy="914400"/>
            <a:chOff x="1872" y="1584"/>
            <a:chExt cx="576" cy="5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3995D5-5772-654E-AB29-5D5C9DBC5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D087DEC-A516-0D4A-AADE-67AED91B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0592772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Moderator Neil Love, MD</a:t>
            </a:r>
          </a:p>
        </p:txBody>
      </p:sp>
      <p:sp>
        <p:nvSpPr>
          <p:cNvPr id="6146" name="Content Placeholder 8"/>
          <p:cNvSpPr>
            <a:spLocks noGrp="1"/>
          </p:cNvSpPr>
          <p:nvPr>
            <p:ph idx="1"/>
          </p:nvPr>
        </p:nvSpPr>
        <p:spPr>
          <a:xfrm>
            <a:off x="914639" y="1295400"/>
            <a:ext cx="10362724" cy="534670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Dr</a:t>
            </a:r>
            <a:r>
              <a:rPr lang="en-US" sz="1800" dirty="0"/>
              <a:t> Love is president and CEO of Research To Practice. Research To Practice receives funds in the form of educational grants to develop CME activities from the following commercial interests: AbbVie Inc, </a:t>
            </a:r>
            <a:r>
              <a:rPr lang="en-US" sz="1800" dirty="0" err="1"/>
              <a:t>Acerta</a:t>
            </a:r>
            <a:r>
              <a:rPr lang="en-US" sz="1800" dirty="0"/>
              <a:t> Pharma — A member of the AstraZeneca Group, Adaptive Biotechnologies, </a:t>
            </a:r>
            <a:r>
              <a:rPr lang="en-US" sz="1800" dirty="0" err="1"/>
              <a:t>Agendia</a:t>
            </a:r>
            <a:r>
              <a:rPr lang="en-US" sz="1800" dirty="0"/>
              <a:t> Inc, </a:t>
            </a:r>
            <a:r>
              <a:rPr lang="en-US" sz="1800" dirty="0" err="1"/>
              <a:t>Agios</a:t>
            </a:r>
            <a:r>
              <a:rPr lang="en-US" sz="1800" dirty="0"/>
              <a:t> Pharmaceuticals Inc, Amgen Inc, Ariad Pharmaceuticals Inc, Array </a:t>
            </a:r>
            <a:r>
              <a:rPr lang="en-US" sz="1800" dirty="0" err="1"/>
              <a:t>BioPharma</a:t>
            </a:r>
            <a:r>
              <a:rPr lang="en-US" sz="1800" dirty="0"/>
              <a:t> Inc, Astellas Pharma Global Development Inc, AstraZeneca Pharmaceuticals LP, Bayer HealthCare Pharmaceuticals, </a:t>
            </a:r>
            <a:r>
              <a:rPr lang="en-US" sz="1800" dirty="0" err="1"/>
              <a:t>Biodesix</a:t>
            </a:r>
            <a:r>
              <a:rPr lang="en-US" sz="1800" dirty="0"/>
              <a:t> Inc, </a:t>
            </a:r>
            <a:r>
              <a:rPr lang="en-US" sz="1800" dirty="0" err="1"/>
              <a:t>bioTheranostics</a:t>
            </a:r>
            <a:r>
              <a:rPr lang="en-US" sz="1800" dirty="0"/>
              <a:t> Inc, Boehringer Ingelheim Pharmaceuticals Inc, Boston Biomedical Inc, Bristol-Myers Squibb Company, Celgene Corporation, Clovis Oncology, Daiichi Sankyo Inc, </a:t>
            </a:r>
            <a:r>
              <a:rPr lang="en-US" sz="1800" dirty="0" err="1"/>
              <a:t>Dendreon</a:t>
            </a:r>
            <a:r>
              <a:rPr lang="en-US" sz="1800" dirty="0"/>
              <a:t> Pharmaceuticals Inc, Eisai Inc, </a:t>
            </a:r>
            <a:r>
              <a:rPr lang="en-US" sz="1800" dirty="0" err="1"/>
              <a:t>Exelixis</a:t>
            </a:r>
            <a:r>
              <a:rPr lang="en-US" sz="1800" dirty="0"/>
              <a:t> Inc, Foundation Medicine, Genentech, </a:t>
            </a:r>
            <a:r>
              <a:rPr lang="en-US" sz="1800" dirty="0" err="1"/>
              <a:t>Genmab</a:t>
            </a:r>
            <a:r>
              <a:rPr lang="en-US" sz="1800" dirty="0"/>
              <a:t>, Genomic Health Inc, Gilead Sciences Inc, Guardant Health, </a:t>
            </a:r>
            <a:r>
              <a:rPr lang="en-US" sz="1800" dirty="0" err="1"/>
              <a:t>Halozyme</a:t>
            </a:r>
            <a:r>
              <a:rPr lang="en-US" sz="1800" dirty="0"/>
              <a:t> Inc, </a:t>
            </a:r>
            <a:r>
              <a:rPr lang="en-US" sz="1800" dirty="0" err="1"/>
              <a:t>ImmunoGen</a:t>
            </a:r>
            <a:r>
              <a:rPr lang="en-US" sz="1800" dirty="0"/>
              <a:t> Inc, Incyte Corporation, Infinity Pharmaceuticals Inc, Ipsen Biopharmaceuticals Inc, Janssen Biotech Inc, administered by Janssen Scientific Affairs LLC, Jazz Pharmaceuticals Inc, Kite Pharma Inc, Lexicon Pharmaceuticals Inc, Lilly, </a:t>
            </a:r>
            <a:r>
              <a:rPr lang="en-US" sz="1800" dirty="0" err="1"/>
              <a:t>Loxo</a:t>
            </a:r>
            <a:r>
              <a:rPr lang="en-US" sz="1800" dirty="0"/>
              <a:t> Oncology Inc, a wholly owned subsidiary of Eli Lilly &amp; Company, Merck, Merrimack Pharmaceuticals Inc, Myriad Genetic Laboratories Inc, </a:t>
            </a:r>
            <a:r>
              <a:rPr lang="en-US" sz="1800" dirty="0" err="1"/>
              <a:t>Natera</a:t>
            </a:r>
            <a:r>
              <a:rPr lang="en-US" sz="1800" dirty="0"/>
              <a:t> Inc, Novartis, </a:t>
            </a:r>
            <a:r>
              <a:rPr lang="en-US" sz="1800" dirty="0" err="1"/>
              <a:t>Oncopeptides</a:t>
            </a:r>
            <a:r>
              <a:rPr lang="en-US" sz="1800" dirty="0"/>
              <a:t>, Pfizer Inc, Pharmacyclics LLC, an AbbVie Company, Prometheus Laboratories Inc, Puma Biotechnology Inc, Regeneron Pharmaceuticals Inc, Sandoz Inc, a Novartis Division, Sanofi Genzyme, Seattle Genetics, </a:t>
            </a:r>
            <a:r>
              <a:rPr lang="en-US" sz="1800" dirty="0" err="1"/>
              <a:t>Sirtex</a:t>
            </a:r>
            <a:r>
              <a:rPr lang="en-US" sz="1800" dirty="0"/>
              <a:t> Medical Ltd, Spectrum Pharmaceuticals Inc, Taiho Oncology Inc, Takeda Oncology, </a:t>
            </a:r>
            <a:r>
              <a:rPr lang="en-US" sz="1800" dirty="0" err="1"/>
              <a:t>Tesaro</a:t>
            </a:r>
            <a:r>
              <a:rPr lang="en-US" sz="1800" dirty="0"/>
              <a:t>, Teva Oncology, Tokai Pharmaceuticals Inc and </a:t>
            </a:r>
            <a:r>
              <a:rPr lang="en-US" sz="1800" dirty="0" err="1"/>
              <a:t>Tolero</a:t>
            </a:r>
            <a:r>
              <a:rPr lang="en-US" sz="1800" dirty="0"/>
              <a:t> Pharmaceuticals. </a:t>
            </a:r>
          </a:p>
        </p:txBody>
      </p:sp>
    </p:spTree>
    <p:extLst>
      <p:ext uri="{BB962C8B-B14F-4D97-AF65-F5344CB8AC3E}">
        <p14:creationId xmlns:p14="http://schemas.microsoft.com/office/powerpoint/2010/main" val="1108091121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07E719-A924-8A4C-AA39-19B2842A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90" y="1339922"/>
            <a:ext cx="5906558" cy="4051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102AF-3550-834F-93C0-D5EBEBB1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95835"/>
            <a:ext cx="11125200" cy="990600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Grade ≥3 Hematologic Toxicities Decreased with Individualized Dosing Regimen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Prospective Evaluation of Tolerability of Niraparib Dosing Based Upon Baseline Body Weight and Platelet Count: Pooled Interim Safety Data From the PRIMA Study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3BEF5-E40B-B444-84E9-68561B4D5095}"/>
              </a:ext>
            </a:extLst>
          </p:cNvPr>
          <p:cNvSpPr txBox="1"/>
          <p:nvPr/>
        </p:nvSpPr>
        <p:spPr>
          <a:xfrm>
            <a:off x="1143000" y="5761637"/>
            <a:ext cx="8766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613" eaLnBrk="1" hangingPunct="1"/>
            <a:r>
              <a:rPr lang="en-US" sz="1500" baseline="300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 </a:t>
            </a:r>
            <a:r>
              <a:rPr lang="en-US" sz="15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Anemia events included anemia and hemoglobin decrease. </a:t>
            </a:r>
          </a:p>
          <a:p>
            <a:pPr defTabSz="455613" eaLnBrk="1" hangingPunct="1"/>
            <a:r>
              <a:rPr lang="en-US" sz="1500" baseline="300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b </a:t>
            </a:r>
            <a:r>
              <a:rPr lang="en-US" sz="15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Neutropenia events included neutropenia, febrile neutropenia, and neutrophil count decrease.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DFE6F-7DE3-374E-AB24-A5AAEB9DC0D3}"/>
              </a:ext>
            </a:extLst>
          </p:cNvPr>
          <p:cNvSpPr txBox="1"/>
          <p:nvPr/>
        </p:nvSpPr>
        <p:spPr>
          <a:xfrm>
            <a:off x="4742312" y="2583219"/>
            <a:ext cx="5697088" cy="61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80975" indent="-169863" defTabSz="455613" eaLnBrk="1" hangingPunct="1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~60% decrease in Grade ≥3 thrombocytopenia</a:t>
            </a:r>
          </a:p>
          <a:p>
            <a:pPr marL="180975" indent="-169863" defTabSz="455613" eaLnBrk="1" hangingPunct="1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~40% decrease in Grade ≥3 neutropenia and anemia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621F8-EEFB-5744-834D-BECFCBF0641E}"/>
              </a:ext>
            </a:extLst>
          </p:cNvPr>
          <p:cNvSpPr txBox="1"/>
          <p:nvPr/>
        </p:nvSpPr>
        <p:spPr>
          <a:xfrm>
            <a:off x="3678454" y="1304768"/>
            <a:ext cx="3387466" cy="655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eaLnBrk="1" hangingPunct="1">
              <a:lnSpc>
                <a:spcPts val="2320"/>
              </a:lnSpc>
            </a:pPr>
            <a:r>
              <a:rPr lang="en-US" sz="16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Fixed 300-mg dose</a:t>
            </a:r>
          </a:p>
          <a:p>
            <a:pPr defTabSz="455613" eaLnBrk="1" hangingPunct="1">
              <a:lnSpc>
                <a:spcPts val="2320"/>
              </a:lnSpc>
            </a:pPr>
            <a:r>
              <a:rPr lang="en-US" sz="16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Individualized 200- or </a:t>
            </a:r>
            <a:r>
              <a:rPr lang="en-US" sz="160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300-mg dose</a:t>
            </a:r>
            <a:endParaRPr lang="en-US" sz="16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C069A-60EC-0342-AFA4-143E165B3549}"/>
              </a:ext>
            </a:extLst>
          </p:cNvPr>
          <p:cNvSpPr txBox="1"/>
          <p:nvPr/>
        </p:nvSpPr>
        <p:spPr>
          <a:xfrm>
            <a:off x="3662642" y="5271166"/>
            <a:ext cx="9509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613" eaLnBrk="1" hangingPunct="1"/>
            <a:r>
              <a:rPr lang="en-US" sz="1500" b="1" dirty="0" err="1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Anemia</a:t>
            </a:r>
            <a:r>
              <a:rPr lang="en-US" sz="1500" b="1" baseline="30000" dirty="0" err="1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</a:t>
            </a:r>
            <a:endParaRPr lang="en-US" sz="1500" b="1" baseline="300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BC2BB-676C-BC47-8ACA-0CF395F1A469}"/>
              </a:ext>
            </a:extLst>
          </p:cNvPr>
          <p:cNvSpPr txBox="1"/>
          <p:nvPr/>
        </p:nvSpPr>
        <p:spPr>
          <a:xfrm rot="16200000">
            <a:off x="1993634" y="3047082"/>
            <a:ext cx="1285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613" eaLnBrk="1" hangingPunct="1"/>
            <a:r>
              <a:rPr lang="en-US" sz="15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Patients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188D1-DB35-6D4A-BAE2-B63653A300A8}"/>
              </a:ext>
            </a:extLst>
          </p:cNvPr>
          <p:cNvSpPr txBox="1"/>
          <p:nvPr/>
        </p:nvSpPr>
        <p:spPr>
          <a:xfrm>
            <a:off x="5227877" y="5271167"/>
            <a:ext cx="1385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613" eaLnBrk="1" hangingPunct="1"/>
            <a:r>
              <a:rPr lang="en-US" sz="1500" b="1" dirty="0" err="1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Neutropenia</a:t>
            </a:r>
            <a:r>
              <a:rPr lang="en-US" sz="1500" b="1" baseline="30000" dirty="0" err="1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b</a:t>
            </a:r>
            <a:endParaRPr lang="en-US" sz="1500" b="1" baseline="300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2E0C2-F181-ED44-B0F5-D08967AC5195}"/>
              </a:ext>
            </a:extLst>
          </p:cNvPr>
          <p:cNvSpPr txBox="1"/>
          <p:nvPr/>
        </p:nvSpPr>
        <p:spPr>
          <a:xfrm>
            <a:off x="6863651" y="5290318"/>
            <a:ext cx="19143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613" eaLnBrk="1" hangingPunct="1"/>
            <a:r>
              <a:rPr lang="en-US" sz="15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Thrombocytopenia</a:t>
            </a:r>
            <a:endParaRPr lang="en-US" sz="1500" b="1" baseline="300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2CEB4-4530-364B-AEF5-B76625470C0A}"/>
              </a:ext>
            </a:extLst>
          </p:cNvPr>
          <p:cNvSpPr txBox="1"/>
          <p:nvPr/>
        </p:nvSpPr>
        <p:spPr>
          <a:xfrm>
            <a:off x="228600" y="6463789"/>
            <a:ext cx="730756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Monk BJ et al.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 SGO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2019;Abstract 3 (Plenary).</a:t>
            </a:r>
          </a:p>
        </p:txBody>
      </p:sp>
    </p:spTree>
    <p:extLst>
      <p:ext uri="{BB962C8B-B14F-4D97-AF65-F5344CB8AC3E}">
        <p14:creationId xmlns:p14="http://schemas.microsoft.com/office/powerpoint/2010/main" val="4215072930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ATHENA Phase III Trial Schema</a:t>
            </a:r>
            <a:endParaRPr lang="en-US" sz="2800" dirty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3380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Primary endpoint: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Investigator-assessed PFS</a:t>
            </a:r>
          </a:p>
        </p:txBody>
      </p:sp>
      <p:cxnSp>
        <p:nvCxnSpPr>
          <p:cNvPr id="16" name="Straight Connector 10"/>
          <p:cNvCxnSpPr>
            <a:cxnSpLocks noChangeShapeType="1"/>
          </p:cNvCxnSpPr>
          <p:nvPr/>
        </p:nvCxnSpPr>
        <p:spPr bwMode="auto">
          <a:xfrm>
            <a:off x="5420586" y="3581270"/>
            <a:ext cx="60960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/>
          </p:cNvCxnSpPr>
          <p:nvPr/>
        </p:nvCxnSpPr>
        <p:spPr bwMode="auto">
          <a:xfrm>
            <a:off x="6086527" y="2741077"/>
            <a:ext cx="1245618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 bwMode="auto">
          <a:xfrm>
            <a:off x="6053655" y="1692016"/>
            <a:ext cx="1287961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6422"/>
              </p:ext>
            </p:extLst>
          </p:nvPr>
        </p:nvGraphicFramePr>
        <p:xfrm>
          <a:off x="1003529" y="2135292"/>
          <a:ext cx="4605857" cy="2986276"/>
        </p:xfrm>
        <a:graphic>
          <a:graphicData uri="http://schemas.openxmlformats.org/drawingml/2006/table">
            <a:tbl>
              <a:tblPr/>
              <a:tblGrid>
                <a:gridCol w="460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</a:t>
                      </a:r>
                    </a:p>
                  </a:txBody>
                  <a:tcPr marT="45744" marB="4574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421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dirty="0"/>
                        <a:t>Newly diagnosed advanced (FIGO Stage III-IV) epithelial ovarian, fallopian tube or primary peritoneal cancer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dirty="0"/>
                        <a:t>Completed cytoreductive surgery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dirty="0"/>
                        <a:t>Completed first-line platinum-based chemotherapy and surgery with a response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PS 0-1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7405994" y="1362976"/>
            <a:ext cx="2785864" cy="499631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415933" y="2462090"/>
            <a:ext cx="2785864" cy="515173"/>
          </a:xfrm>
          <a:prstGeom prst="rect">
            <a:avLst/>
          </a:prstGeom>
          <a:solidFill>
            <a:srgbClr val="99CD1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 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7444818" y="1420281"/>
            <a:ext cx="2747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Rucaparib + nivolumab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435345" y="2550416"/>
            <a:ext cx="2717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Rucaparib + placebo</a:t>
            </a:r>
          </a:p>
        </p:txBody>
      </p:sp>
      <p:sp>
        <p:nvSpPr>
          <p:cNvPr id="2" name="Rectangle 1"/>
          <p:cNvSpPr/>
          <p:nvPr/>
        </p:nvSpPr>
        <p:spPr>
          <a:xfrm>
            <a:off x="944258" y="1561776"/>
            <a:ext cx="346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ea typeface="Arial" charset="0"/>
                <a:cs typeface="Arial" charset="0"/>
              </a:rPr>
              <a:t>Target 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ccrual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N = 1,012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521" y="6451755"/>
            <a:ext cx="90364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1600" dirty="0" err="1">
                <a:solidFill>
                  <a:srgbClr val="FFFFFF"/>
                </a:solidFill>
                <a:ea typeface="Arial" charset="0"/>
                <a:cs typeface="Arial" charset="0"/>
              </a:rPr>
              <a:t>www.c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linicaltrials.gov</a:t>
            </a:r>
            <a:r>
              <a:rPr lang="en-US" sz="1600" dirty="0">
                <a:solidFill>
                  <a:srgbClr val="FFFFFF"/>
                </a:solidFill>
                <a:ea typeface="Arial" charset="0"/>
                <a:cs typeface="Arial" charset="0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Accessed June 1, 2019 (</a:t>
            </a:r>
            <a:r>
              <a:rPr lang="en-US" sz="1600"/>
              <a:t>NCT03522246).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396055" y="3851347"/>
            <a:ext cx="2785864" cy="513724"/>
          </a:xfrm>
          <a:prstGeom prst="rect">
            <a:avLst/>
          </a:prstGeom>
          <a:solidFill>
            <a:srgbClr val="9FD6F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7405994" y="4859096"/>
            <a:ext cx="2785864" cy="529911"/>
          </a:xfrm>
          <a:prstGeom prst="rect">
            <a:avLst/>
          </a:prstGeom>
          <a:solidFill>
            <a:srgbClr val="BABBB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 </a:t>
            </a:r>
          </a:p>
        </p:txBody>
      </p:sp>
      <p:sp>
        <p:nvSpPr>
          <p:cNvPr id="43" name="TextBox 16"/>
          <p:cNvSpPr txBox="1">
            <a:spLocks noChangeArrowheads="1"/>
          </p:cNvSpPr>
          <p:nvPr/>
        </p:nvSpPr>
        <p:spPr bwMode="auto">
          <a:xfrm>
            <a:off x="7434879" y="3947416"/>
            <a:ext cx="2717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Placebo + nivolumab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7440274" y="4952760"/>
            <a:ext cx="2717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Placebo + placebo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 bwMode="auto">
          <a:xfrm flipV="1">
            <a:off x="6030186" y="1692016"/>
            <a:ext cx="13301" cy="3429551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 bwMode="auto">
          <a:xfrm>
            <a:off x="6053655" y="5121567"/>
            <a:ext cx="1287963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 bwMode="auto">
          <a:xfrm>
            <a:off x="6043716" y="4131901"/>
            <a:ext cx="1287961" cy="181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480557" y="2995497"/>
            <a:ext cx="914400" cy="914400"/>
            <a:chOff x="1872" y="1584"/>
            <a:chExt cx="576" cy="576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39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:a16="http://schemas.microsoft.com/office/drawing/2014/main" id="{5729C554-EC17-5D47-AEA7-C6D75F0A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11506200" cy="519722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Select Ongoing Phase III Clinical Trials of PARP Inhibitors as Maintenance After First-Line Therapy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BA9B7B5-6AFF-1444-874E-492FDC5B6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194848"/>
              </p:ext>
            </p:extLst>
          </p:nvPr>
        </p:nvGraphicFramePr>
        <p:xfrm>
          <a:off x="533400" y="1392555"/>
          <a:ext cx="11201399" cy="5002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83128472"/>
                    </a:ext>
                  </a:extLst>
                </a:gridCol>
                <a:gridCol w="3405254">
                  <a:extLst>
                    <a:ext uri="{9D8B030D-6E8A-4147-A177-3AD203B41FA5}">
                      <a16:colId xmlns:a16="http://schemas.microsoft.com/office/drawing/2014/main" val="779187349"/>
                    </a:ext>
                  </a:extLst>
                </a:gridCol>
                <a:gridCol w="2995545">
                  <a:extLst>
                    <a:ext uri="{9D8B030D-6E8A-4147-A177-3AD203B41FA5}">
                      <a16:colId xmlns:a16="http://schemas.microsoft.com/office/drawing/2014/main" val="3893006043"/>
                    </a:ext>
                  </a:extLst>
                </a:gridCol>
              </a:tblGrid>
              <a:tr h="65923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500" dirty="0"/>
                        <a:t>Trial name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500" dirty="0"/>
                        <a:t>(trial</a:t>
                      </a:r>
                      <a:r>
                        <a:rPr lang="en-US" sz="1500" baseline="0" dirty="0"/>
                        <a:t> identifier</a:t>
                      </a:r>
                      <a:r>
                        <a:rPr lang="en-US" sz="15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dirty="0"/>
                        <a:t>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dirty="0"/>
                        <a:t>Eligibility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dirty="0"/>
                        <a:t>First-line treatment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dirty="0"/>
                        <a:t>Maintenance 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treatment arms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89803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PAOLA-1 (NCT02477644)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612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BRCA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mut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  <a:p>
                      <a:pPr marL="165100" indent="-1651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Stage IIIB-IV</a:t>
                      </a:r>
                    </a:p>
                    <a:p>
                      <a:pPr marL="165100" indent="-1651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Prior surgery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Platinum/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taxane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-based chemotherapy</a:t>
                      </a:r>
                    </a:p>
                    <a:p>
                      <a:pPr marL="165100" marR="0" lvl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≥3 cycles of bevacizumab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Bevacizumab +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olaparib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  <a:p>
                      <a:pPr marL="228600" indent="-2286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Bevacizumab + placebo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97039"/>
                  </a:ext>
                </a:extLst>
              </a:tr>
              <a:tr h="96530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FIRST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(NCT03602859)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912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BRCA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mut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  <a:p>
                      <a:pPr marL="165100" indent="-1651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Stage III or IV </a:t>
                      </a:r>
                    </a:p>
                    <a:p>
                      <a:pPr marL="165100" indent="-1651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Surgery or inoperable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Platinum-based chemo </a:t>
                      </a:r>
                    </a:p>
                    <a:p>
                      <a:pPr marL="165100" marR="0" lvl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Platinum-based chemo + TSR-042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Niraparib + TSR-042</a:t>
                      </a:r>
                    </a:p>
                    <a:p>
                      <a:pPr marL="228600" marR="0" indent="-2286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Niraparib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+ placebo</a:t>
                      </a:r>
                    </a:p>
                    <a:p>
                      <a:pPr marL="228600" indent="-228600" algn="l">
                        <a:lnSpc>
                          <a:spcPts val="1600"/>
                        </a:lnSpc>
                        <a:buFont typeface="Arial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Placebo + placebo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3460"/>
                  </a:ext>
                </a:extLst>
              </a:tr>
              <a:tr h="898037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GOG-3005</a:t>
                      </a:r>
                    </a:p>
                    <a:p>
                      <a:pPr marL="0" marR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NCT02470585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1,140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BRCA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mut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  <a:p>
                      <a:pPr marL="165100" marR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Stage III or IV </a:t>
                      </a:r>
                    </a:p>
                    <a:p>
                      <a:pPr marL="165100" marR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Prior surgery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Carboplatin/paclitaxel +/- veliparib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Veliparib</a:t>
                      </a:r>
                    </a:p>
                    <a:p>
                      <a:pPr marL="228600" marR="0" indent="-2286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17290"/>
                  </a:ext>
                </a:extLst>
              </a:tr>
              <a:tr h="1582297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DUO-O</a:t>
                      </a:r>
                    </a:p>
                    <a:p>
                      <a:pPr marL="0" marR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600" dirty="0"/>
                        <a:t>NCT03737643)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1,056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BRCA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mut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  <a:p>
                      <a:pPr marL="165100" marR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Stage III or IV</a:t>
                      </a:r>
                    </a:p>
                    <a:p>
                      <a:pPr marL="165100" marR="0" indent="-16510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Candidates for upfront surgery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Non-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tBRCAm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cohort</a:t>
                      </a:r>
                    </a:p>
                    <a:p>
                      <a:pPr marL="285750" marR="0" indent="-28575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Chemo +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bev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+/-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durvalumab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Open-label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tBRCAm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cohort</a:t>
                      </a:r>
                    </a:p>
                    <a:p>
                      <a:pPr marL="285750" marR="0" lvl="0" indent="-28575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Chemo +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durvalumab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 +/-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bev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Non-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tBRCAm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cohort</a:t>
                      </a:r>
                    </a:p>
                    <a:p>
                      <a:pPr marL="285750" marR="0" lvl="0" indent="-28575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Bev + placebo</a:t>
                      </a:r>
                    </a:p>
                    <a:p>
                      <a:pPr marL="285750" marR="0" lvl="0" indent="-28575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Bev +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durvalumab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Bev +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durvalumab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olaparib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Open-label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tBRCAm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cohort</a:t>
                      </a:r>
                    </a:p>
                    <a:p>
                      <a:pPr marL="285750" marR="0" lvl="0" indent="-285750" algn="l" defTabSz="91411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Durvalumab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olaparib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 +/-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bev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453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492620"/>
            <a:ext cx="7083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www.clinicaltrials.gov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 Accessed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May 2019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124073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60s with Stage IIIC high-grade serous ovarian cancer (Dr </a:t>
            </a:r>
            <a:r>
              <a:rPr lang="en-US" dirty="0"/>
              <a:t>O’Malley)</a:t>
            </a: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46001" y="1571296"/>
            <a:ext cx="11036399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Complete cytoreductive surgery (no gross residual disease)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Modified GOG 172 IP chemo regimen (cisplatin IP, with IP and IV taxane) x 6 cycles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CR with normalization of her CA125 (9), normal CT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Genetic counseling: Underwent extended germline testing and NGS somatic testing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BRCA2 somatic mutation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Olaparib maintenance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Continues on treatment, NED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2419988"/>
      </p:ext>
    </p:extLst>
  </p:cSld>
  <p:clrMapOvr>
    <a:masterClrMapping/>
  </p:clrMapOvr>
  <p:transition spd="slow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16C8-F5C1-C84D-8315-FDE81393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60s (Dr </a:t>
            </a:r>
            <a:r>
              <a:rPr lang="en-US" dirty="0"/>
              <a:t>O’Malley)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59424-B903-AA43-8BAD-5CD5760F1F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4572000" cy="4362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6FA21-6BE8-1A46-86C3-0F191AC90E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4953000" cy="43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7787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1905000" y="1657350"/>
            <a:ext cx="9677400" cy="33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EFC53D"/>
                </a:solidFill>
                <a:latin typeface="Arial" pitchFamily="-110" charset="-52"/>
                <a:ea typeface="ヒラギノ角ゴ Pro W3" pitchFamily="-110" charset="-128"/>
                <a:cs typeface="ヒラギノ角ゴ Pro W3" pitchFamily="-110" charset="-128"/>
              </a:rPr>
              <a:t>Module 2A:</a:t>
            </a:r>
            <a:r>
              <a:rPr lang="en-US" sz="3400" dirty="0">
                <a:solidFill>
                  <a:srgbClr val="EFC53D"/>
                </a:solidFill>
                <a:latin typeface="Arial" pitchFamily="-110" charset="-52"/>
                <a:ea typeface="ヒラギノ角ゴ Pro W3" pitchFamily="-110" charset="-128"/>
                <a:cs typeface="ヒラギノ角ゴ Pro W3" pitchFamily="-110" charset="-128"/>
              </a:rPr>
              <a:t> </a:t>
            </a:r>
            <a: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Role of PARP Inhibition in the </a:t>
            </a:r>
            <a:b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</a:br>
            <a: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Management of Relapsed Ovarian Cancer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Platinum-sensitive relapse</a:t>
            </a:r>
          </a:p>
        </p:txBody>
      </p:sp>
    </p:spTree>
    <p:extLst>
      <p:ext uri="{BB962C8B-B14F-4D97-AF65-F5344CB8AC3E}">
        <p14:creationId xmlns:p14="http://schemas.microsoft.com/office/powerpoint/2010/main" val="1957110514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nurse in her late 50s with BRCA wild-type ovarian cancer </a:t>
            </a:r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(Dr Ledermann)  </a:t>
            </a:r>
            <a:br>
              <a:rPr lang="en-US" sz="2000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371600"/>
            <a:ext cx="10861127" cy="495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3/2016: TAH/BSO, supracolic omentectomy and removal of pararectal deposit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9/2016: Completes carboplatin and paclitaxel x 6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Normal CA125 and CT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8/2017: CA125 137 units/ml, CT: sigmoid mass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Resection of HGSC, with no residual disease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3/2018: Completes carboplatin and liposomal doxorubicin x 6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Niraparib maintenance therapy 200 mg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Persistent Grade 1 elevation of ALT and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Alk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phosphatase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Minor Grade 1 fatigue and insomnia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5/2019: Remains free of recurrence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85405548"/>
      </p:ext>
    </p:extLst>
  </p:cSld>
  <p:clrMapOvr>
    <a:masterClrMapping/>
  </p:clrMapOvr>
  <p:transition spd="slow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FFE5A7-724E-694E-A0A9-76DA591A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nurse in her late 50s with BRCA wild-type ovarian cancer </a:t>
            </a:r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(Dr Ledermann)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4219563-2BA7-3D46-B204-C55082219D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4642485" cy="465264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40CD7A-9B60-D249-9C60-BA5015B7B350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3600" y="4724400"/>
            <a:ext cx="6858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6946585"/>
      </p:ext>
    </p:extLst>
  </p:cSld>
  <p:clrMapOvr>
    <a:masterClrMapping/>
  </p:clrMapOvr>
  <p:transition spd="slow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80s with platinum-sensitive recurrent ovarian cancer (Dr </a:t>
            </a:r>
            <a:r>
              <a:rPr lang="en-US" dirty="0"/>
              <a:t>O’Malley)</a:t>
            </a:r>
            <a:br>
              <a:rPr lang="en-US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371600"/>
            <a:ext cx="11318327" cy="480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Stage IIIC HGSOC (neoadjuvant chemo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interval TRS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 additional cycles chemo)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18 months after completing chemo: Elevated CA125, peritoneal disease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IV carboplatin and PLD every 4 weeks: PR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Normal CA125 but persistent 8-mm RUQ disease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Previously underwent extended germline testing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Sent original tissue for somatic NGS testing: RAD51C mutation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Maintenance rucaparib: CR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Continues on therapy today (13+ months)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290015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60799C6F-8170-459B-A24C-8A24AFDF42E6}"/>
              </a:ext>
            </a:extLst>
          </p:cNvPr>
          <p:cNvSpPr/>
          <p:nvPr/>
        </p:nvSpPr>
        <p:spPr>
          <a:xfrm>
            <a:off x="4953000" y="1911149"/>
            <a:ext cx="2895597" cy="583559"/>
          </a:xfrm>
          <a:prstGeom prst="roundRect">
            <a:avLst>
              <a:gd name="adj" fmla="val 0"/>
            </a:avLst>
          </a:prstGeom>
          <a:solidFill>
            <a:srgbClr val="B9D629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Rucaparib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3532A0-FB7B-4E75-8F25-1060976F7E09}"/>
              </a:ext>
            </a:extLst>
          </p:cNvPr>
          <p:cNvSpPr/>
          <p:nvPr/>
        </p:nvSpPr>
        <p:spPr>
          <a:xfrm>
            <a:off x="8077202" y="1911149"/>
            <a:ext cx="2895598" cy="583559"/>
          </a:xfrm>
          <a:prstGeom prst="roundRect">
            <a:avLst>
              <a:gd name="adj" fmla="val 0"/>
            </a:avLst>
          </a:prstGeom>
          <a:solidFill>
            <a:srgbClr val="F9951E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Olaparib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05786129-A296-4FD8-AD6C-6A7C6EA7AD7B}"/>
              </a:ext>
            </a:extLst>
          </p:cNvPr>
          <p:cNvSpPr/>
          <p:nvPr/>
        </p:nvSpPr>
        <p:spPr>
          <a:xfrm>
            <a:off x="1771650" y="1911148"/>
            <a:ext cx="2895601" cy="583560"/>
          </a:xfrm>
          <a:prstGeom prst="roundRect">
            <a:avLst>
              <a:gd name="adj" fmla="val 0"/>
            </a:avLst>
          </a:prstGeom>
          <a:solidFill>
            <a:srgbClr val="79E3FF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Niraparib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42CA7EAB-1168-4747-AA4B-02E32B6ECAEE}"/>
              </a:ext>
            </a:extLst>
          </p:cNvPr>
          <p:cNvSpPr/>
          <p:nvPr/>
        </p:nvSpPr>
        <p:spPr>
          <a:xfrm>
            <a:off x="1771653" y="2575479"/>
            <a:ext cx="2895600" cy="2512957"/>
          </a:xfrm>
          <a:prstGeom prst="roundRect">
            <a:avLst>
              <a:gd name="adj" fmla="val 0"/>
            </a:avLst>
          </a:prstGeom>
          <a:solidFill>
            <a:srgbClr val="79E3FF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77153" rtlCol="0" anchor="t"/>
          <a:lstStyle/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Indications: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Maintenance following response to platinum-based therapy 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Irrespective of BRCA status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Pivotal study: ENGOT-OV16/NOVA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Approved: 3/2017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F85BDCF9-E4EA-4D10-BE8E-48A372EBB695}"/>
              </a:ext>
            </a:extLst>
          </p:cNvPr>
          <p:cNvSpPr/>
          <p:nvPr/>
        </p:nvSpPr>
        <p:spPr>
          <a:xfrm>
            <a:off x="4953000" y="2562733"/>
            <a:ext cx="2895600" cy="2525703"/>
          </a:xfrm>
          <a:prstGeom prst="roundRect">
            <a:avLst>
              <a:gd name="adj" fmla="val 0"/>
            </a:avLst>
          </a:prstGeom>
          <a:solidFill>
            <a:srgbClr val="B9D629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77153" rtlCol="0" anchor="t"/>
          <a:lstStyle/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Indications: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Maintenance following response to platinum-based therapy 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Irrespective of BRCA status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Pivotal study: ARIEL3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Approved: </a:t>
            </a:r>
            <a:r>
              <a:rPr kumimoji="0" lang="mr-IN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Calibri" panose="020F0502020204030204" pitchFamily="34" charset="0"/>
              </a:rPr>
              <a:t>4/2018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6419B300-B737-470A-ACB8-E335983EE606}"/>
              </a:ext>
            </a:extLst>
          </p:cNvPr>
          <p:cNvSpPr/>
          <p:nvPr/>
        </p:nvSpPr>
        <p:spPr>
          <a:xfrm>
            <a:off x="8077200" y="2559219"/>
            <a:ext cx="2895600" cy="2529216"/>
          </a:xfrm>
          <a:prstGeom prst="roundRect">
            <a:avLst>
              <a:gd name="adj" fmla="val 0"/>
            </a:avLst>
          </a:prstGeom>
          <a:solidFill>
            <a:srgbClr val="F9951E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77153" rtlCol="0" anchor="t"/>
          <a:lstStyle/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Indications: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Maintenance following response to platinum-based therapy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Irrespective of BRCA status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Pivotal studies: SOLO-2, 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Study 19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Approved: </a:t>
            </a:r>
            <a:r>
              <a:rPr kumimoji="0" lang="mr-IN" sz="15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Calibri" panose="020F0502020204030204" pitchFamily="34" charset="0"/>
              </a:rPr>
              <a:t>8/2017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8674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Niraparib FDA insert, revised 3/2017; Rucaparib FDA insert, revised </a:t>
            </a: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Calibri" panose="020F0502020204030204" pitchFamily="34" charset="0"/>
              </a:rPr>
              <a:t>4/2018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; Olaparib FDA insert, revised 1/2018;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Pujade-Lauraine E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2017;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18(9):1274-84;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Mirza MR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 Engl J Med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2016;375(22):2154-64;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Coleman RL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2017;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390(10106):1949-61; Ledermann J et al. </a:t>
            </a:r>
            <a:r>
              <a:rPr kumimoji="0" lang="is-I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 Engl J Med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2012;366:1382-92.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7B26F-ED54-264F-AC0C-20948EC5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FDA-Approved PARP Inhibitors as Maintenance Therapy for Recurrent, Platinum-Sensitive Disease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282634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A55F452-15D9-B34B-8116-81C24D99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32" y="1981200"/>
            <a:ext cx="2282318" cy="2738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B982356-5AD3-7C42-A06A-714E843E4E63}"/>
              </a:ext>
            </a:extLst>
          </p:cNvPr>
          <p:cNvSpPr txBox="1">
            <a:spLocks/>
          </p:cNvSpPr>
          <p:nvPr/>
        </p:nvSpPr>
        <p:spPr>
          <a:xfrm>
            <a:off x="4191000" y="1981200"/>
            <a:ext cx="73152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Professor Jonathan A Ledermann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Professor of Medical Oncology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Clinical Director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University College London Cancer Institute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Director, Cancer Research UK and UCL Cancer Trials Centre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London, United Kingdom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4942960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:a16="http://schemas.microsoft.com/office/drawing/2014/main" id="{D7FB5FAD-A58C-ED4A-8879-851B4D8F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9829800" cy="40386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Eligibility and Dosing in Pivotal Studies of PARP Inhibitors for Recurrent, Platinum-Sensitive OC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BA9B7B5-6AFF-1444-874E-492FDC5B6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54719"/>
              </p:ext>
            </p:extLst>
          </p:nvPr>
        </p:nvGraphicFramePr>
        <p:xfrm>
          <a:off x="1295400" y="1718298"/>
          <a:ext cx="9525001" cy="3755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1675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2334442">
                  <a:extLst>
                    <a:ext uri="{9D8B030D-6E8A-4147-A177-3AD203B41FA5}">
                      <a16:colId xmlns:a16="http://schemas.microsoft.com/office/drawing/2014/main" val="9973101"/>
                    </a:ext>
                  </a:extLst>
                </a:gridCol>
                <a:gridCol w="2334442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  <a:gridCol w="2334442">
                  <a:extLst>
                    <a:ext uri="{9D8B030D-6E8A-4147-A177-3AD203B41FA5}">
                      <a16:colId xmlns:a16="http://schemas.microsoft.com/office/drawing/2014/main" val="3893006043"/>
                    </a:ext>
                  </a:extLst>
                </a:gridCol>
              </a:tblGrid>
              <a:tr h="643166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NOVA</a:t>
                      </a:r>
                      <a:r>
                        <a:rPr lang="en-US" sz="17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br>
                        <a:rPr lang="en-US" sz="1700" baseline="300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(Niraparib)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SOLO-2</a:t>
                      </a:r>
                      <a:r>
                        <a:rPr lang="en-US" sz="17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br>
                        <a:rPr lang="en-US" sz="1700" baseline="300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(Olaparib)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ARIEL3</a:t>
                      </a:r>
                      <a:r>
                        <a:rPr lang="en-US" sz="17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(Rucaparib)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867255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BRCA status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With or without gBRCA mutation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gBRCA mutation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(Study 19: +/- gBRCA mutation)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With or without gBRCA mutation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1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HRD testing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65872"/>
                  </a:ext>
                </a:extLst>
              </a:tr>
              <a:tr h="60160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Tumor assessment schedule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Every 8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</a:rPr>
                        <a:t>wk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to C14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7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every 12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wk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Every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12 </a:t>
                      </a:r>
                      <a:r>
                        <a:rPr lang="en-US" sz="1700" b="0" baseline="0" dirty="0" err="1">
                          <a:solidFill>
                            <a:schemeClr val="tx1"/>
                          </a:solidFill>
                        </a:rPr>
                        <a:t>wk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until </a:t>
                      </a:r>
                      <a:r>
                        <a:rPr lang="en-US" sz="1700" b="0" baseline="0" dirty="0" err="1">
                          <a:solidFill>
                            <a:schemeClr val="tx1"/>
                          </a:solidFill>
                        </a:rPr>
                        <a:t>wk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72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sym typeface="Wingdings"/>
                        </a:rPr>
                        <a:t> every 24 </a:t>
                      </a:r>
                      <a:r>
                        <a:rPr lang="en-US" sz="1700" b="0" baseline="0" dirty="0" err="1">
                          <a:solidFill>
                            <a:schemeClr val="tx1"/>
                          </a:solidFill>
                          <a:sym typeface="Wingdings"/>
                        </a:rPr>
                        <a:t>wk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Every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8 </a:t>
                      </a:r>
                      <a:r>
                        <a:rPr lang="en-US" sz="1700" b="0" baseline="0" dirty="0" err="1">
                          <a:solidFill>
                            <a:schemeClr val="tx1"/>
                          </a:solidFill>
                        </a:rPr>
                        <a:t>wk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to C14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sym typeface="Wingdings"/>
                        </a:rPr>
                        <a:t> every 12 </a:t>
                      </a:r>
                      <a:r>
                        <a:rPr lang="en-US" sz="1700" b="0" baseline="0" dirty="0" err="1">
                          <a:solidFill>
                            <a:schemeClr val="tx1"/>
                          </a:solidFill>
                          <a:sym typeface="Wingdings"/>
                        </a:rPr>
                        <a:t>wk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Dosing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300 mg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</a:rPr>
                        <a:t>qd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300 mg BID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600 mg BID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609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No. of prior lines of chemo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700" b="0" dirty="0">
                          <a:solidFill>
                            <a:schemeClr val="tx1"/>
                          </a:solidFill>
                        </a:rPr>
                        <a:t>2 or more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2 or more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2 or more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172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710" y="6201636"/>
            <a:ext cx="10052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Mirza MR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2016;375(22):2154-64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Pujade-Lauraine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2017;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18(9):1274-84;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3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Coleman RL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2017;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390(10106):1949-61.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528276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ENGOT-OV16/NOVA: PFS Results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5AEA7B-28C9-C34C-A6F7-5A6D4EA64038}"/>
              </a:ext>
            </a:extLst>
          </p:cNvPr>
          <p:cNvGrpSpPr/>
          <p:nvPr/>
        </p:nvGrpSpPr>
        <p:grpSpPr>
          <a:xfrm>
            <a:off x="1828800" y="1250797"/>
            <a:ext cx="8895087" cy="5408734"/>
            <a:chOff x="1752600" y="1362689"/>
            <a:chExt cx="8410885" cy="51143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362689"/>
              <a:ext cx="8410885" cy="511431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849202" y="2022989"/>
              <a:ext cx="949937" cy="35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9951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21.0 mo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99035" y="4899676"/>
              <a:ext cx="840772" cy="35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9951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9.3 mo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81708" y="2186118"/>
              <a:ext cx="949937" cy="35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9951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12.9 mo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35175" y="2624527"/>
              <a:ext cx="840772" cy="35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9D62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5.5 mo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95401" y="2608463"/>
              <a:ext cx="840772" cy="35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9D62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3.8 mo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77253" y="5357987"/>
              <a:ext cx="840772" cy="35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9D62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3.9 mo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" y="6415573"/>
            <a:ext cx="68580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bIns="6858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Mirza MR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Engl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2016;375(22):2154-64.</a:t>
            </a:r>
          </a:p>
        </p:txBody>
      </p:sp>
    </p:spTree>
    <p:extLst>
      <p:ext uri="{BB962C8B-B14F-4D97-AF65-F5344CB8AC3E}">
        <p14:creationId xmlns:p14="http://schemas.microsoft.com/office/powerpoint/2010/main" val="1097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1600200" y="1676400"/>
            <a:ext cx="9144000" cy="41148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BRCA Status on Outcomes with Niraparib Maintenance Therapy: ENGOT-OV16/NOVA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714501" y="1790699"/>
          <a:ext cx="8915399" cy="38862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338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Median PFS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Niraparib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Hazard ratio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-value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38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Germline BRCA mutation</a:t>
                      </a:r>
                    </a:p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(n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= 138; 65)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21.0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5.5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0.27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59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No germline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BRCA mutation with HRD positivity (n = 106; 56)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12.9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3.8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9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No germline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BRCA mutation with HRD negativity (n = 92; 42)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6.9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3.8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38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No germline BRCA mutation </a:t>
                      </a:r>
                    </a:p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(n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= 234; 116)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9.3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3.9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0.45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470945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Mirza MR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 J Med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2016;375(22):2154-64.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056329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10972800" cy="1143000"/>
          </a:xfrm>
        </p:spPr>
        <p:txBody>
          <a:bodyPr/>
          <a:lstStyle/>
          <a:p>
            <a:r>
              <a:rPr lang="en-US" dirty="0"/>
              <a:t>ENGOT-OV16/NOVA: PFS Probability by Dose  </a:t>
            </a:r>
            <a:br>
              <a:rPr lang="en-US" dirty="0"/>
            </a:br>
            <a:endParaRPr lang="en-US" altLang="x-none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6457624"/>
            <a:ext cx="10972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Berek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JS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Ann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</a:t>
            </a:r>
            <a:r>
              <a:rPr lang="en-US" sz="1600" dirty="0">
                <a:solidFill>
                  <a:srgbClr val="FFFFFF"/>
                </a:solidFill>
              </a:rPr>
              <a:t>;29(8):1784-92.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F1AAE-BBDD-BB49-A682-1E9E8A9F2EF9}"/>
              </a:ext>
            </a:extLst>
          </p:cNvPr>
          <p:cNvSpPr txBox="1"/>
          <p:nvPr/>
        </p:nvSpPr>
        <p:spPr>
          <a:xfrm>
            <a:off x="2514600" y="155256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gBRCA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mut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3" y="1809424"/>
            <a:ext cx="10544877" cy="4223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9F1AAE-BBDD-BB49-A682-1E9E8A9F2EF9}"/>
              </a:ext>
            </a:extLst>
          </p:cNvPr>
          <p:cNvSpPr txBox="1"/>
          <p:nvPr/>
        </p:nvSpPr>
        <p:spPr>
          <a:xfrm>
            <a:off x="6477000" y="1552564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non-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gBRCA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mut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F1AAE-BBDD-BB49-A682-1E9E8A9F2EF9}"/>
              </a:ext>
            </a:extLst>
          </p:cNvPr>
          <p:cNvSpPr txBox="1"/>
          <p:nvPr/>
        </p:nvSpPr>
        <p:spPr>
          <a:xfrm>
            <a:off x="9964646" y="1600200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300 mg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F1AAE-BBDD-BB49-A682-1E9E8A9F2EF9}"/>
              </a:ext>
            </a:extLst>
          </p:cNvPr>
          <p:cNvSpPr txBox="1"/>
          <p:nvPr/>
        </p:nvSpPr>
        <p:spPr>
          <a:xfrm>
            <a:off x="9964646" y="188409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200 mg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F1AAE-BBDD-BB49-A682-1E9E8A9F2EF9}"/>
              </a:ext>
            </a:extLst>
          </p:cNvPr>
          <p:cNvSpPr txBox="1"/>
          <p:nvPr/>
        </p:nvSpPr>
        <p:spPr>
          <a:xfrm>
            <a:off x="9964646" y="2146447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 mg</a:t>
            </a:r>
          </a:p>
        </p:txBody>
      </p:sp>
    </p:spTree>
    <p:extLst>
      <p:ext uri="{BB962C8B-B14F-4D97-AF65-F5344CB8AC3E}">
        <p14:creationId xmlns:p14="http://schemas.microsoft.com/office/powerpoint/2010/main" val="1344351087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9E97-0547-D240-B3F0-135E8102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ENGOT-OV16/NOVA: Safety and Dose </a:t>
            </a:r>
            <a:r>
              <a:rPr lang="en-US"/>
              <a:t>Modification </a:t>
            </a:r>
            <a:br>
              <a:rPr lang="en-US"/>
            </a:br>
            <a:r>
              <a:rPr lang="en-US"/>
              <a:t>for </a:t>
            </a:r>
            <a:r>
              <a:rPr lang="en-US" dirty="0"/>
              <a:t>Patients Receiving Niraparib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D261-435B-704F-B6BE-39F13A746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Retrospective analysis of ENGOT-OV16/NOVA to identify clinical parameters that predict dose reductions</a:t>
            </a:r>
          </a:p>
          <a:p>
            <a:r>
              <a:rPr lang="en-US" sz="2200" dirty="0"/>
              <a:t>After dose modification, 200 mg was the most commonly administered dose</a:t>
            </a:r>
          </a:p>
          <a:p>
            <a:r>
              <a:rPr lang="en-US" sz="2200" dirty="0"/>
              <a:t>Patients with a baseline body weight &lt;77 kg or platelet count &lt;150,000/</a:t>
            </a:r>
            <a:r>
              <a:rPr lang="en-US" sz="2200" dirty="0" err="1"/>
              <a:t>μL</a:t>
            </a:r>
            <a:endParaRPr lang="en-US" sz="2200" dirty="0"/>
          </a:p>
          <a:p>
            <a:r>
              <a:rPr lang="en-US" sz="2200" dirty="0"/>
              <a:t>Had higher rates of Grade ≥3 thrombocytopenia (35% vs 12%) </a:t>
            </a:r>
          </a:p>
          <a:p>
            <a:r>
              <a:rPr lang="en-US" sz="2200" dirty="0"/>
              <a:t>Received an average daily dose of 200 mg due to dose interruption/reduction </a:t>
            </a:r>
          </a:p>
          <a:p>
            <a:r>
              <a:rPr lang="en-US" sz="2200" dirty="0"/>
              <a:t>Progression-free survival with dose reduction to 200 mg or 100 mg was consistent with PFS with continuation of the 300 mg starting dose</a:t>
            </a:r>
          </a:p>
          <a:p>
            <a:r>
              <a:rPr lang="en-US" sz="2200" dirty="0"/>
              <a:t>Patients with baseline body weight of &lt;77 kg or baseline platelets of &lt;150,000/</a:t>
            </a:r>
            <a:r>
              <a:rPr lang="en-US" sz="2200" dirty="0" err="1"/>
              <a:t>μL</a:t>
            </a:r>
            <a:r>
              <a:rPr lang="en-US" sz="2200" dirty="0"/>
              <a:t> may benefit from a starting dose of 200 mg/day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435524"/>
            <a:ext cx="95250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Berek JS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Ann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;29(8):1784-92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Lord R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 SGO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2018;Abstract 20.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495800"/>
            <a:ext cx="10820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498460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EC772958-E7CC-5441-86F8-C42E8400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218" y="2227254"/>
            <a:ext cx="7934878" cy="3493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SOLO-2: PFS by Investigator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2892" y="1436803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PFS by Investigator Assessment</a:t>
            </a:r>
          </a:p>
        </p:txBody>
      </p:sp>
      <p:graphicFrame>
        <p:nvGraphicFramePr>
          <p:cNvPr id="9" name="Chart Placeholder 3"/>
          <p:cNvGraphicFramePr>
            <a:graphicFrameLocks/>
          </p:cNvGraphicFramePr>
          <p:nvPr/>
        </p:nvGraphicFramePr>
        <p:xfrm>
          <a:off x="5873742" y="1923348"/>
          <a:ext cx="5773107" cy="109728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62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60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Clinical endpoint</a:t>
                      </a:r>
                    </a:p>
                  </a:txBody>
                  <a:tcPr marL="81815" marR="8181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Olaparib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(n = 196)</a:t>
                      </a:r>
                    </a:p>
                  </a:txBody>
                  <a:tcPr marL="81815" marR="8181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(n = 99)</a:t>
                      </a:r>
                    </a:p>
                  </a:txBody>
                  <a:tcPr marL="81815" marR="8181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HR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500" i="1" baseline="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-value)</a:t>
                      </a:r>
                    </a:p>
                  </a:txBody>
                  <a:tcPr marL="81815" marR="8181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1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Median PFS</a:t>
                      </a:r>
                    </a:p>
                  </a:txBody>
                  <a:tcPr marL="81815" marR="818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19.1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81815" marR="818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5.5 </a:t>
                      </a:r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81815" marR="818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0.30 (&lt;0.0001)</a:t>
                      </a:r>
                    </a:p>
                  </a:txBody>
                  <a:tcPr marL="81815" marR="818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7322" y="5817609"/>
            <a:ext cx="4864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Months since randomization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9574" y="3607108"/>
            <a:ext cx="3167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Progression-free survival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E2B6A-65B0-794D-AB3E-4EE377559FA9}"/>
              </a:ext>
            </a:extLst>
          </p:cNvPr>
          <p:cNvSpPr txBox="1"/>
          <p:nvPr/>
        </p:nvSpPr>
        <p:spPr>
          <a:xfrm>
            <a:off x="152400" y="6394382"/>
            <a:ext cx="828092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Pujade-Lauraine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</a:t>
            </a:r>
            <a:r>
              <a:rPr lang="is-IS" sz="1600" dirty="0">
                <a:solidFill>
                  <a:srgbClr val="FFFFFF"/>
                </a:solidFill>
              </a:rPr>
              <a:t>18(9)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:1274-84.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>
            <a:extLst>
              <a:ext uri="{FF2B5EF4-FFF2-40B4-BE49-F238E27FC236}">
                <a16:creationId xmlns:a16="http://schemas.microsoft.com/office/drawing/2014/main" id="{D8B3CC44-45B0-4340-BBDB-9C83AD02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05000"/>
            <a:ext cx="9448800" cy="3429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BRCA Status on Outcomes with </a:t>
            </a:r>
            <a:r>
              <a:rPr lang="en-US" dirty="0" err="1"/>
              <a:t>Olaparib</a:t>
            </a:r>
            <a:r>
              <a:rPr lang="en-US" dirty="0"/>
              <a:t> Maintenance Therapy: </a:t>
            </a:r>
            <a:r>
              <a:rPr lang="en-US" altLang="x-none" dirty="0">
                <a:ea typeface="MS PGothic" charset="-128"/>
                <a:cs typeface="Calibri" charset="0"/>
              </a:rPr>
              <a:t>SOLO-2, Study 19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194142780"/>
              </p:ext>
            </p:extLst>
          </p:nvPr>
        </p:nvGraphicFramePr>
        <p:xfrm>
          <a:off x="1447800" y="2057400"/>
          <a:ext cx="9144000" cy="3124201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09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964720413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604066000"/>
                    </a:ext>
                  </a:extLst>
                </a:gridCol>
              </a:tblGrid>
              <a:tr h="8326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Median PFS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Olaparib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Hazard ratio</a:t>
                      </a: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-value</a:t>
                      </a: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A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86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9BB2B"/>
                          </a:solidFill>
                        </a:rPr>
                        <a:t>SOLO-2: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 BRCA mutation</a:t>
                      </a:r>
                    </a:p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(n = 196, 99)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19.1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5.5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0.30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02175"/>
                  </a:ext>
                </a:extLst>
              </a:tr>
              <a:tr h="76386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9BB2B"/>
                          </a:solidFill>
                        </a:rPr>
                        <a:t>Study 19: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BRCA mutation</a:t>
                      </a:r>
                      <a:endParaRPr lang="en-US" sz="1800" b="0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(n = 74, 62)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11.2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4.3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0.18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6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9BB2B"/>
                          </a:solidFill>
                        </a:rPr>
                        <a:t>Study 19: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BRCA wild type </a:t>
                      </a:r>
                    </a:p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(n = 57, 61)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7.4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5.5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0.54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0.0075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076" name="Straight Connector 9"/>
          <p:cNvCxnSpPr>
            <a:cxnSpLocks noChangeShapeType="1"/>
          </p:cNvCxnSpPr>
          <p:nvPr/>
        </p:nvCxnSpPr>
        <p:spPr bwMode="auto">
          <a:xfrm flipV="1">
            <a:off x="7277100" y="2351156"/>
            <a:ext cx="0" cy="1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52400" y="6400800"/>
            <a:ext cx="1013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Pujade-Lauraine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 E et al.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18(9):1274-84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. Ledermann JA et al.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Lancet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Oncol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2014;15:852-61.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069984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ARIEL3: PFS by Investigator Assessment (INV)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6496363"/>
            <a:ext cx="68580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bIns="6858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Coleman RL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390(10106):1949-61.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0974"/>
            <a:ext cx="5621694" cy="3613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701" y="153055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ITT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1650" y="2220767"/>
            <a:ext cx="25410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9951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Rucaparib (n = 375) = 10.8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9951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9951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B9D62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Placebo (n = 189) = 5.4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B9D62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B9D62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1711472" y="5054380"/>
            <a:ext cx="7696200" cy="1115791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7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145629"/>
              </p:ext>
            </p:extLst>
          </p:nvPr>
        </p:nvGraphicFramePr>
        <p:xfrm>
          <a:off x="1843336" y="5147452"/>
          <a:ext cx="7467601" cy="952458"/>
        </p:xfrm>
        <a:graphic>
          <a:graphicData uri="http://schemas.openxmlformats.org/drawingml/2006/table">
            <a:tbl>
              <a:tblPr/>
              <a:tblGrid>
                <a:gridCol w="346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Subgroup analysis of PFS by INV</a:t>
                      </a:r>
                    </a:p>
                  </a:txBody>
                  <a:tcPr marL="60827" marR="60827" marT="34307" marB="3430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Rucaparib</a:t>
                      </a:r>
                    </a:p>
                  </a:txBody>
                  <a:tcPr marL="60827" marR="60827" marT="34307" marB="3430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Placebo</a:t>
                      </a:r>
                    </a:p>
                  </a:txBody>
                  <a:tcPr marL="60827" marR="60827" marT="34307" marB="3430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HR</a:t>
                      </a:r>
                    </a:p>
                  </a:txBody>
                  <a:tcPr marL="60827" marR="60827" marT="34307" marB="3430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-value</a:t>
                      </a:r>
                    </a:p>
                  </a:txBody>
                  <a:tcPr marL="60827" marR="60827" marT="34307" marB="3430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Pts with BRCAm dx (n = 130, 66)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16.6 mo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5.4 mo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0.23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&lt;0.0001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Pts with HRD dx (n = 236, 118)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13.6 mo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5.4 mo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0.32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&lt;0.0001</a:t>
                      </a:r>
                    </a:p>
                  </a:txBody>
                  <a:tcPr marL="60827" marR="60827" marT="34307" marB="343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757547" y="6201323"/>
            <a:ext cx="54938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HRD = homologous recombination deficient carcinoma; dx = disease </a:t>
            </a:r>
          </a:p>
        </p:txBody>
      </p:sp>
    </p:spTree>
    <p:extLst>
      <p:ext uri="{BB962C8B-B14F-4D97-AF65-F5344CB8AC3E}">
        <p14:creationId xmlns:p14="http://schemas.microsoft.com/office/powerpoint/2010/main" val="29466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>
            <a:extLst>
              <a:ext uri="{FF2B5EF4-FFF2-40B4-BE49-F238E27FC236}">
                <a16:creationId xmlns:a16="http://schemas.microsoft.com/office/drawing/2014/main" id="{D8B3CC44-45B0-4340-BBDB-9C83AD02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87483"/>
            <a:ext cx="8915400" cy="3494117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BRCA and DNA Repair Deficiency Status on Outcomes with Rucaparib Maintenance Therapy: </a:t>
            </a:r>
            <a:r>
              <a:rPr lang="en-US" altLang="x-none" dirty="0">
                <a:ea typeface="MS PGothic" charset="-128"/>
                <a:cs typeface="Calibri" charset="0"/>
              </a:rPr>
              <a:t>ARIEL3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962413265"/>
              </p:ext>
            </p:extLst>
          </p:nvPr>
        </p:nvGraphicFramePr>
        <p:xfrm>
          <a:off x="1409700" y="1793959"/>
          <a:ext cx="8686800" cy="3281164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461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673">
                  <a:extLst>
                    <a:ext uri="{9D8B030D-6E8A-4147-A177-3AD203B41FA5}">
                      <a16:colId xmlns:a16="http://schemas.microsoft.com/office/drawing/2014/main" val="2964720413"/>
                    </a:ext>
                  </a:extLst>
                </a:gridCol>
                <a:gridCol w="1208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598">
                  <a:extLst>
                    <a:ext uri="{9D8B030D-6E8A-4147-A177-3AD203B41FA5}">
                      <a16:colId xmlns:a16="http://schemas.microsoft.com/office/drawing/2014/main" val="604066000"/>
                    </a:ext>
                  </a:extLst>
                </a:gridCol>
              </a:tblGrid>
              <a:tr h="66927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Median PFS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Rucaparib</a:t>
                      </a: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Hazard ratio</a:t>
                      </a: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-value</a:t>
                      </a:r>
                    </a:p>
                  </a:txBody>
                  <a:tcPr marL="61361" marR="61361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1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Tumor BRCA mutation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</a:rPr>
                        <a:t> (n = 130, 66)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16.6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5.4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0.23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1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HRD-positive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</a:rPr>
                        <a:t> (n = 236, 118)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13.6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5.4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0.32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851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BRCA</a:t>
                      </a:r>
                      <a:r>
                        <a:rPr lang="en-US" sz="1600" b="0" baseline="30000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/High LOH (n = 106, 52)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9.7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5.4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0.44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012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BRCA</a:t>
                      </a:r>
                      <a:r>
                        <a:rPr lang="en-US" sz="1600" b="0" baseline="30000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/Low LOH (n = 107, 54)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6.7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5.4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0.58</a:t>
                      </a:r>
                      <a:endParaRPr lang="is-I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dirty="0">
                          <a:solidFill>
                            <a:schemeClr val="bg1"/>
                          </a:solidFill>
                        </a:rPr>
                        <a:t>0.0049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076" name="Straight Connector 9"/>
          <p:cNvCxnSpPr>
            <a:cxnSpLocks noChangeShapeType="1"/>
          </p:cNvCxnSpPr>
          <p:nvPr/>
        </p:nvCxnSpPr>
        <p:spPr bwMode="auto">
          <a:xfrm flipV="1">
            <a:off x="5753100" y="3433946"/>
            <a:ext cx="0" cy="1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52400" y="6238056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Calibri" charset="0"/>
              </a:rPr>
              <a:t>Coleman RL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Calibri" charset="0"/>
              </a:rPr>
              <a:t>Lancet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Calibri" charset="0"/>
              </a:rPr>
              <a:t>2017;390(10106):1949-61; Ledermann JA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Calibri" charset="0"/>
              </a:rPr>
              <a:t>Proc ESMO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Calibri" charset="0"/>
              </a:rPr>
              <a:t> 2017;Abstract LBA40_PR; Coleman RL.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Calibri" charset="0"/>
              </a:rPr>
              <a:t>Proc AACR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Calibri" charset="0"/>
              </a:rPr>
              <a:t> 2017 (Addressing Critical Questions in Ovarian Cancer Research and Treatment).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985" y="5288076"/>
            <a:ext cx="9888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HRD = homologous recombination deficiency;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BRCA</a:t>
            </a:r>
            <a:r>
              <a:rPr kumimoji="0" lang="en-US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= BRCA wild type; LOH = loss of heterozygosity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708266"/>
      </p:ext>
    </p:extLst>
  </p:cSld>
  <p:clrMapOvr>
    <a:masterClrMapping/>
  </p:clrMapOvr>
  <p:transition spd="slow"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3">
            <a:extLst>
              <a:ext uri="{FF2B5EF4-FFF2-40B4-BE49-F238E27FC236}">
                <a16:creationId xmlns:a16="http://schemas.microsoft.com/office/drawing/2014/main" id="{083632BA-B300-4641-94E7-100D8F9DB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1575046"/>
            <a:ext cx="10058400" cy="4063754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FC5143-6818-D14A-991B-C61CEA94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ARIEL3: Rucaparib in Patients With or Without Bulky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F26D2-D513-0241-98CA-BFAF9E31F2B2}"/>
              </a:ext>
            </a:extLst>
          </p:cNvPr>
          <p:cNvSpPr txBox="1"/>
          <p:nvPr/>
        </p:nvSpPr>
        <p:spPr>
          <a:xfrm>
            <a:off x="762000" y="6516399"/>
            <a:ext cx="933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Aghajanian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C et al. ASCO 2018;Abstract 5537.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EA81E4-80C9-DF44-8AEA-028C49B45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75191"/>
              </p:ext>
            </p:extLst>
          </p:nvPr>
        </p:nvGraphicFramePr>
        <p:xfrm>
          <a:off x="1066800" y="1710154"/>
          <a:ext cx="9753599" cy="3776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322828018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39973367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149286964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3069520688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2524322306"/>
                    </a:ext>
                  </a:extLst>
                </a:gridCol>
              </a:tblGrid>
              <a:tr h="363890"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Cohort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Rucaparib, 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Placebo, 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PFS (Per BICR)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09562"/>
                  </a:ext>
                </a:extLst>
              </a:tr>
              <a:tr h="4531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32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HR (</a:t>
                      </a:r>
                      <a:r>
                        <a:rPr lang="en-US" sz="1600" b="1" i="1" dirty="0"/>
                        <a:t>p</a:t>
                      </a:r>
                      <a:r>
                        <a:rPr lang="en-US" sz="1600" b="1" dirty="0"/>
                        <a:t>-value)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Median PFS, </a:t>
                      </a:r>
                      <a:r>
                        <a:rPr lang="en-US" sz="1600" b="1" dirty="0" err="1"/>
                        <a:t>mo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A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8999"/>
                  </a:ext>
                </a:extLst>
              </a:tr>
              <a:tr h="363890">
                <a:tc gridSpan="5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Bulky disease at baseline (per BICR)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54869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BRCA mutation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0.13 (0.0028)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17.1 vs 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09844"/>
                  </a:ext>
                </a:extLst>
              </a:tr>
              <a:tr h="3638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0.58 (0.1994)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8.3 vs 2.9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36534"/>
                  </a:ext>
                </a:extLst>
              </a:tr>
              <a:tr h="3638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0.46 (0.0057)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8.3 vs 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43169"/>
                  </a:ext>
                </a:extLst>
              </a:tr>
              <a:tr h="36389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 bulky disease at baseline (per BICR)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60206"/>
                  </a:ext>
                </a:extLst>
              </a:tr>
              <a:tr h="39546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BRCA mutation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56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0.22 (&lt;0.0001)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26.8 vs 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45306"/>
                  </a:ext>
                </a:extLst>
              </a:tr>
              <a:tr h="3638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197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0.32 (&lt;0.0001)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24.7 vs 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64058"/>
                  </a:ext>
                </a:extLst>
              </a:tr>
              <a:tr h="3638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0.34 (&lt;0.0001)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16.2 vs 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8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78050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980C-C315-CC42-B92E-ED95CEC3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Professor Jonathan A Ledermann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539401-1197-8147-8BBE-CAA6523C8F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0" y="1752600"/>
          <a:ext cx="10744200" cy="438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615549200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1113971871"/>
                    </a:ext>
                  </a:extLst>
                </a:gridCol>
              </a:tblGrid>
              <a:tr h="1426004">
                <a:tc>
                  <a:txBody>
                    <a:bodyPr/>
                    <a:lstStyle/>
                    <a:p>
                      <a:r>
                        <a:rPr lang="en-US" b="1" dirty="0"/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Artios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Pharma, AstraZeneca Pharmaceuticals LP, Clovis Oncology, Cristal Therapeutics, Merck Sharp &amp; Dohme Corp, Pfizer Inc, Roche Laboratories Inc, Seattle Genetics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89503"/>
                  </a:ext>
                </a:extLst>
              </a:tr>
              <a:tr h="1088596">
                <a:tc>
                  <a:txBody>
                    <a:bodyPr/>
                    <a:lstStyle/>
                    <a:p>
                      <a:r>
                        <a:rPr lang="en-US" b="1" dirty="0"/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 Pharmaceuticals LP, Merck Sharp &amp; Dohme Corp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441355"/>
                  </a:ext>
                </a:extLst>
              </a:tr>
              <a:tr h="1030751">
                <a:tc>
                  <a:txBody>
                    <a:bodyPr/>
                    <a:lstStyle/>
                    <a:p>
                      <a:r>
                        <a:rPr lang="en-US" b="1" dirty="0"/>
                        <a:t>Data and Safety Monitoring Board/Committee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Regeneron Pharmaceuticals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28332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/>
                        <a:t>Speakers Bureau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 Pharmaceuticals LP, Clovis Oncology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43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1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Side Effects of PARP Inhibitors</a:t>
            </a:r>
            <a:endParaRPr lang="en-US" altLang="x-none" sz="2800" dirty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sz="2400" dirty="0">
                <a:latin typeface="Arial" charset="0"/>
                <a:ea typeface="ＭＳ Ｐゴシック" charset="0"/>
              </a:rPr>
              <a:t>Common side effects with all PARP inhibitors 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latin typeface="Arial" charset="0"/>
                <a:ea typeface="ＭＳ Ｐゴシック" charset="0"/>
              </a:rPr>
              <a:t>Gastrointestinal: nausea, vomiting, constipation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latin typeface="Arial" charset="0"/>
                <a:ea typeface="ＭＳ Ｐゴシック" charset="0"/>
              </a:rPr>
              <a:t>Hematologic: anemia, thrombocytopenia*, neutropenia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latin typeface="Arial" charset="0"/>
                <a:ea typeface="ＭＳ Ｐゴシック" charset="0"/>
              </a:rPr>
              <a:t>Fatigue, insomnia</a:t>
            </a:r>
          </a:p>
          <a:p>
            <a:pPr marL="347472" lvl="1">
              <a:spcBef>
                <a:spcPts val="400"/>
              </a:spcBef>
              <a:buFont typeface="Arial" charset="0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Other adverse events of special interest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solidFill>
                  <a:srgbClr val="FFFFFF"/>
                </a:solidFill>
              </a:rPr>
              <a:t>Pneumonitis: &lt;1% of patients on </a:t>
            </a:r>
            <a:r>
              <a:rPr lang="en-US" sz="2400" dirty="0" err="1">
                <a:solidFill>
                  <a:srgbClr val="FFFFFF"/>
                </a:solidFill>
              </a:rPr>
              <a:t>olaparib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400" dirty="0">
                <a:solidFill>
                  <a:srgbClr val="FFFFFF"/>
                </a:solidFill>
              </a:rPr>
              <a:t>MDS, AML: </a:t>
            </a:r>
            <a:r>
              <a:rPr lang="en-US" sz="2400" dirty="0" err="1">
                <a:solidFill>
                  <a:srgbClr val="FFFFFF"/>
                </a:solidFill>
              </a:rPr>
              <a:t>olaparib</a:t>
            </a:r>
            <a:r>
              <a:rPr lang="en-US" sz="2400" dirty="0">
                <a:solidFill>
                  <a:srgbClr val="FFFFFF"/>
                </a:solidFill>
              </a:rPr>
              <a:t> &lt;1.5%, rucaparib 0.5%, niraparib 1.4%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solidFill>
                  <a:srgbClr val="FFFFFF"/>
                </a:solidFill>
              </a:rPr>
              <a:t>Creatinine increase: rucaparib 92%, </a:t>
            </a:r>
            <a:r>
              <a:rPr lang="en-US" sz="2400" dirty="0" err="1">
                <a:solidFill>
                  <a:srgbClr val="FFFFFF"/>
                </a:solidFill>
              </a:rPr>
              <a:t>olaparib</a:t>
            </a:r>
            <a:r>
              <a:rPr lang="en-US" sz="2400" dirty="0">
                <a:solidFill>
                  <a:srgbClr val="FFFFFF"/>
                </a:solidFill>
              </a:rPr>
              <a:t> 44%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solidFill>
                  <a:srgbClr val="FFFFFF"/>
                </a:solidFill>
              </a:rPr>
              <a:t>Cardiovascular side effects: niraparib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solidFill>
                  <a:srgbClr val="FFFFFF"/>
                </a:solidFill>
              </a:rPr>
              <a:t>Embryo-fetal toxicity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457624"/>
            <a:ext cx="10972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Niraparib FDA insert revised 3/2017; Rucaparib FDA insert revised 12/2016;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Olaparib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FDA insert revised 1/2018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886937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*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Occurs more frequently with niraparib </a:t>
            </a:r>
          </a:p>
        </p:txBody>
      </p:sp>
    </p:spTree>
    <p:extLst>
      <p:ext uri="{BB962C8B-B14F-4D97-AF65-F5344CB8AC3E}">
        <p14:creationId xmlns:p14="http://schemas.microsoft.com/office/powerpoint/2010/main" val="1430841387"/>
      </p:ext>
    </p:extLst>
  </p:cSld>
  <p:clrMapOvr>
    <a:masterClrMapping/>
  </p:clrMapOvr>
  <p:transition spd="slow"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1905000" y="1657350"/>
            <a:ext cx="9677400" cy="33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EFC53D"/>
                </a:solidFill>
                <a:latin typeface="Arial" pitchFamily="-110" charset="-52"/>
                <a:ea typeface="ヒラギノ角ゴ Pro W3" pitchFamily="-110" charset="-128"/>
                <a:cs typeface="ヒラギノ角ゴ Pro W3" pitchFamily="-110" charset="-128"/>
              </a:rPr>
              <a:t>Module 2B:</a:t>
            </a:r>
            <a:r>
              <a:rPr lang="en-US" sz="3400" dirty="0">
                <a:solidFill>
                  <a:srgbClr val="EFC53D"/>
                </a:solidFill>
                <a:latin typeface="Arial" pitchFamily="-110" charset="-52"/>
                <a:ea typeface="ヒラギノ角ゴ Pro W3" pitchFamily="-110" charset="-128"/>
                <a:cs typeface="ヒラギノ角ゴ Pro W3" pitchFamily="-110" charset="-128"/>
              </a:rPr>
              <a:t> </a:t>
            </a:r>
            <a: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Role of PARP Inhibition in the </a:t>
            </a:r>
            <a:b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</a:br>
            <a: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Management of Relapsed Ovarian Cancer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400" i="1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Multiply relapsed disease</a:t>
            </a:r>
            <a:endParaRPr kumimoji="0" lang="en-US" sz="3400" b="1" u="none" strike="noStrike" kern="1200" cap="none" spc="0" normalizeH="0" baseline="0" noProof="0" dirty="0">
              <a:ln>
                <a:noFill/>
              </a:ln>
              <a:solidFill>
                <a:srgbClr val="ECBB33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64787"/>
      </p:ext>
    </p:extLst>
  </p:cSld>
  <p:clrMapOvr>
    <a:masterClrMapping/>
  </p:clrMapOvr>
  <p:transition spd="slow"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073861A-5BAE-0641-AB64-C1E910986B70}"/>
              </a:ext>
            </a:extLst>
          </p:cNvPr>
          <p:cNvSpPr txBox="1">
            <a:spLocks/>
          </p:cNvSpPr>
          <p:nvPr/>
        </p:nvSpPr>
        <p:spPr bwMode="auto">
          <a:xfrm>
            <a:off x="791178" y="1219200"/>
            <a:ext cx="10334022" cy="468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BE0E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Combination of Niraparib and Bevacizumab versus Niraparib Alone as Treatment of Recurrent Platinum-Sensitive Ovarian Cancer. A Randomized Controlled Chemotherapy-Free Study — NSGO-AVANOVA2/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ENGOT-OV24</a:t>
            </a:r>
            <a:endParaRPr lang="en-US" sz="3200" b="0" dirty="0">
              <a:solidFill>
                <a:srgbClr val="FFC000"/>
              </a:solidFill>
            </a:endParaRPr>
          </a:p>
          <a:p>
            <a:endParaRPr lang="en-US" sz="3200" b="0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</a:rPr>
              <a:t>Mirza M et al. </a:t>
            </a:r>
          </a:p>
          <a:p>
            <a:r>
              <a:rPr lang="en-US" sz="2400" b="0" dirty="0">
                <a:solidFill>
                  <a:schemeClr val="bg1"/>
                </a:solidFill>
              </a:rPr>
              <a:t>ASCO 2019;Abstract 5505.</a:t>
            </a:r>
          </a:p>
          <a:p>
            <a:r>
              <a:rPr lang="en-US" sz="2000" b="0" kern="0" dirty="0">
                <a:solidFill>
                  <a:srgbClr val="FFC000"/>
                </a:solidFill>
              </a:rPr>
              <a:t>Oral Abstract Session, Monday, June 3, 3:03-3:15 PM, S406</a:t>
            </a:r>
          </a:p>
        </p:txBody>
      </p:sp>
    </p:spTree>
    <p:extLst>
      <p:ext uri="{BB962C8B-B14F-4D97-AF65-F5344CB8AC3E}">
        <p14:creationId xmlns:p14="http://schemas.microsoft.com/office/powerpoint/2010/main" val="29978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early 60s with recurrent ovarian cancer and a BRCA2 mutation </a:t>
            </a:r>
            <a:r>
              <a:rPr lang="en-US" dirty="0"/>
              <a:t>(Dr Liu)</a:t>
            </a: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371600"/>
            <a:ext cx="11165927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Stage II ovarian cancer, declined adjuvant chemotherapy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7 months later: Recurrence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Carboplatin/paclitaxel x 6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partial response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Chemo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holiday per patient request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7 months later: Progressive disease 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Liposomal doxorubicin (patient declined carboplatin-based therapy) 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Response followed by progression after 7 cycles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Rucaparib 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Baseline Cr 0.88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1.4 after 1 week on treatment (stable at 1.3-1.4 subsequently) 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Robust response after 2 cycles, rapid disease progression after 4 cycles  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5167464"/>
      </p:ext>
    </p:extLst>
  </p:cSld>
  <p:clrMapOvr>
    <a:masterClrMapping/>
  </p:clrMapOvr>
  <p:transition spd="slow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5C9BEA-BE04-A64D-BFEA-74A38AD8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early 60s </a:t>
            </a:r>
            <a:r>
              <a:rPr lang="en-US" dirty="0"/>
              <a:t>(</a:t>
            </a:r>
            <a:r>
              <a:rPr lang="en-US" dirty="0" err="1"/>
              <a:t>Dr</a:t>
            </a:r>
            <a:r>
              <a:rPr lang="en-US" dirty="0"/>
              <a:t> Liu)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C2160-227E-284E-B00B-B2294123A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4455" y="2590799"/>
            <a:ext cx="38862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54EE6-CE1A-5841-AC08-359EE7D9F079}"/>
              </a:ext>
            </a:extLst>
          </p:cNvPr>
          <p:cNvSpPr txBox="1"/>
          <p:nvPr/>
        </p:nvSpPr>
        <p:spPr>
          <a:xfrm>
            <a:off x="334455" y="1970561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Pre-Treatment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87A8B-952C-BF41-9EFA-2FB3D123C060}"/>
              </a:ext>
            </a:extLst>
          </p:cNvPr>
          <p:cNvSpPr txBox="1"/>
          <p:nvPr/>
        </p:nvSpPr>
        <p:spPr>
          <a:xfrm>
            <a:off x="4653831" y="1877785"/>
            <a:ext cx="317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Months After Initiating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Treatment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355103-3693-434E-B694-7A18090707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48728" y="2590799"/>
            <a:ext cx="3505199" cy="2966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CA1B0E-80FD-F64C-B5EA-4DC562FD92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2590800"/>
            <a:ext cx="3611056" cy="2966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9B52DE-536B-594A-8212-FC9F3D56D492}"/>
              </a:ext>
            </a:extLst>
          </p:cNvPr>
          <p:cNvSpPr txBox="1"/>
          <p:nvPr/>
        </p:nvSpPr>
        <p:spPr>
          <a:xfrm>
            <a:off x="8606098" y="1882913"/>
            <a:ext cx="317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 Months After Initiating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Treatment</a:t>
            </a:r>
          </a:p>
        </p:txBody>
      </p:sp>
      <p:sp>
        <p:nvSpPr>
          <p:cNvPr id="11" name="Arrow: Right 6">
            <a:extLst>
              <a:ext uri="{FF2B5EF4-FFF2-40B4-BE49-F238E27FC236}">
                <a16:creationId xmlns:a16="http://schemas.microsoft.com/office/drawing/2014/main" id="{36EF250E-0F5C-514F-9733-6399629D6504}"/>
              </a:ext>
            </a:extLst>
          </p:cNvPr>
          <p:cNvSpPr/>
          <p:nvPr/>
        </p:nvSpPr>
        <p:spPr>
          <a:xfrm>
            <a:off x="1447800" y="3733800"/>
            <a:ext cx="612140" cy="238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Arrow: Right 6">
            <a:extLst>
              <a:ext uri="{FF2B5EF4-FFF2-40B4-BE49-F238E27FC236}">
                <a16:creationId xmlns:a16="http://schemas.microsoft.com/office/drawing/2014/main" id="{C2FA5B08-05BA-B84F-BCB3-6A9831404309}"/>
              </a:ext>
            </a:extLst>
          </p:cNvPr>
          <p:cNvSpPr/>
          <p:nvPr/>
        </p:nvSpPr>
        <p:spPr>
          <a:xfrm>
            <a:off x="5483860" y="3914090"/>
            <a:ext cx="612140" cy="238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613"/>
      </p:ext>
    </p:extLst>
  </p:cSld>
  <p:clrMapOvr>
    <a:masterClrMapping/>
  </p:clrMapOvr>
  <p:transition spd="slow"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60799C6F-8170-459B-A24C-8A24AFDF42E6}"/>
              </a:ext>
            </a:extLst>
          </p:cNvPr>
          <p:cNvSpPr/>
          <p:nvPr/>
        </p:nvSpPr>
        <p:spPr>
          <a:xfrm>
            <a:off x="6095999" y="1700810"/>
            <a:ext cx="5334002" cy="583559"/>
          </a:xfrm>
          <a:prstGeom prst="roundRect">
            <a:avLst>
              <a:gd name="adj" fmla="val 0"/>
            </a:avLst>
          </a:prstGeom>
          <a:solidFill>
            <a:srgbClr val="B9D629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Rucaparib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3532A0-FB7B-4E75-8F25-1060976F7E09}"/>
              </a:ext>
            </a:extLst>
          </p:cNvPr>
          <p:cNvSpPr/>
          <p:nvPr/>
        </p:nvSpPr>
        <p:spPr>
          <a:xfrm>
            <a:off x="838203" y="1700809"/>
            <a:ext cx="5116272" cy="583559"/>
          </a:xfrm>
          <a:prstGeom prst="roundRect">
            <a:avLst>
              <a:gd name="adj" fmla="val 0"/>
            </a:avLst>
          </a:prstGeom>
          <a:solidFill>
            <a:srgbClr val="F9951E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Olaparib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F85BDCF9-E4EA-4D10-BE8E-48A372EBB695}"/>
              </a:ext>
            </a:extLst>
          </p:cNvPr>
          <p:cNvSpPr/>
          <p:nvPr/>
        </p:nvSpPr>
        <p:spPr>
          <a:xfrm>
            <a:off x="6095998" y="2352392"/>
            <a:ext cx="5334002" cy="3362608"/>
          </a:xfrm>
          <a:prstGeom prst="roundRect">
            <a:avLst>
              <a:gd name="adj" fmla="val 0"/>
            </a:avLst>
          </a:prstGeom>
          <a:solidFill>
            <a:srgbClr val="B9D629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77153" rtlCol="0" anchor="t"/>
          <a:lstStyle/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Indications: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3rd-line therapy and beyond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Germline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and/or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somatic BRCA mutation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Dosing: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600 mg BID</a:t>
            </a:r>
          </a:p>
          <a:p>
            <a:pPr marR="0" lvl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dirty="0">
              <a:solidFill>
                <a:srgbClr val="092F5C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R="0" lvl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Outcome of pivotal </a:t>
            </a:r>
            <a:r>
              <a:rPr lang="en-US" sz="1800" b="1" dirty="0">
                <a:solidFill>
                  <a:srgbClr val="092F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tudy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ORR: 54%, </a:t>
            </a:r>
          </a:p>
          <a:p>
            <a:pPr lvl="0" defTabSz="342892" eaLnBrk="1" hangingPunct="1">
              <a:defRPr/>
            </a:pPr>
            <a:r>
              <a:rPr lang="en-US" sz="1800" b="1" dirty="0">
                <a:solidFill>
                  <a:srgbClr val="092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duration of response: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9.2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Approved: 12/2016</a:t>
            </a:r>
            <a:endParaRPr kumimoji="0" lang="mr-IN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6419B300-B737-470A-ACB8-E335983EE606}"/>
              </a:ext>
            </a:extLst>
          </p:cNvPr>
          <p:cNvSpPr/>
          <p:nvPr/>
        </p:nvSpPr>
        <p:spPr>
          <a:xfrm>
            <a:off x="838200" y="2348879"/>
            <a:ext cx="5116273" cy="3366121"/>
          </a:xfrm>
          <a:prstGeom prst="roundRect">
            <a:avLst>
              <a:gd name="adj" fmla="val 0"/>
            </a:avLst>
          </a:prstGeom>
          <a:solidFill>
            <a:srgbClr val="F9951E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77153" rtlCol="0" anchor="t"/>
          <a:lstStyle/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Indications: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4th-line therapy and beyond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Germline BRCA mutation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Dosing:</a:t>
            </a:r>
          </a:p>
          <a:p>
            <a:pPr marL="160735" marR="0" lvl="0" indent="-160735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300 mg BID</a:t>
            </a:r>
          </a:p>
          <a:p>
            <a:pPr marR="0" lvl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dirty="0">
              <a:solidFill>
                <a:srgbClr val="092F5C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R="0" lvl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Outcome of pivotal study: ORR: 34%, </a:t>
            </a:r>
          </a:p>
          <a:p>
            <a:pPr marR="0" lvl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dirty="0">
                <a:solidFill>
                  <a:srgbClr val="092F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Median duration of response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7.9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2F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Approved: 12/2014</a:t>
            </a:r>
          </a:p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r-IN" sz="1800" b="1" i="0" u="none" strike="noStrike" kern="1200" cap="none" spc="0" normalizeH="0" baseline="0" noProof="0" dirty="0">
              <a:ln>
                <a:noFill/>
              </a:ln>
              <a:solidFill>
                <a:srgbClr val="092F5C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322" y="598553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14350" eaLnBrk="1" hangingPunct="1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Olaparib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prescribing information, revised 12/2018; Rucaparib prescribing information, </a:t>
            </a:r>
            <a:r>
              <a:rPr lang="en-US" sz="16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revised 4/2018.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Kaufman B et al.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Clin Oncol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</a:t>
            </a:r>
            <a:r>
              <a:rPr lang="is-I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33:244-250;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Swisher E et al.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Oncol </a:t>
            </a:r>
            <a:r>
              <a:rPr lang="is-I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2017;75-87; Kristeleit R et al. </a:t>
            </a:r>
            <a:r>
              <a:rPr lang="is-I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Cancer Res </a:t>
            </a:r>
            <a:r>
              <a:rPr lang="is-I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2017;23(15):4095-106; Oza A et al. </a:t>
            </a:r>
            <a:r>
              <a:rPr lang="is-I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Gynecol Oncol </a:t>
            </a:r>
            <a:r>
              <a:rPr lang="is-I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2017;147:267-75.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s-I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7B26F-ED54-264F-AC0C-20948EC5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FDA-Approved PARP Inhibitors as Monotherapy for Multiply Relapsed Disease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866148"/>
      </p:ext>
    </p:extLst>
  </p:cSld>
  <p:clrMapOvr>
    <a:masterClrMapping/>
  </p:clrMapOvr>
  <p:transition spd="slow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>
            <a:extLst>
              <a:ext uri="{FF2B5EF4-FFF2-40B4-BE49-F238E27FC236}">
                <a16:creationId xmlns:a16="http://schemas.microsoft.com/office/drawing/2014/main" id="{57D09E98-5937-D64C-BC06-80148F8A8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752600"/>
            <a:ext cx="9220200" cy="33528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6A405-BBA6-E646-AC6F-6DB7E17E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42: Olaparib Monotherapy in Patients with Advanced OC and gBRCA Mutations Who Received 3 or More Lines of Prior Chemo</a:t>
            </a: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32A3495-0B2B-5648-816D-F8E7D170792D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37727105"/>
              </p:ext>
            </p:extLst>
          </p:nvPr>
        </p:nvGraphicFramePr>
        <p:xfrm>
          <a:off x="1524000" y="1877164"/>
          <a:ext cx="8915401" cy="3103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84668">
                  <a:extLst>
                    <a:ext uri="{9D8B030D-6E8A-4147-A177-3AD203B41FA5}">
                      <a16:colId xmlns:a16="http://schemas.microsoft.com/office/drawing/2014/main" val="1288627349"/>
                    </a:ext>
                  </a:extLst>
                </a:gridCol>
                <a:gridCol w="1945337">
                  <a:extLst>
                    <a:ext uri="{9D8B030D-6E8A-4147-A177-3AD203B41FA5}">
                      <a16:colId xmlns:a16="http://schemas.microsoft.com/office/drawing/2014/main" val="362162646"/>
                    </a:ext>
                  </a:extLst>
                </a:gridCol>
                <a:gridCol w="1458042">
                  <a:extLst>
                    <a:ext uri="{9D8B030D-6E8A-4147-A177-3AD203B41FA5}">
                      <a16:colId xmlns:a16="http://schemas.microsoft.com/office/drawing/2014/main" val="116026464"/>
                    </a:ext>
                  </a:extLst>
                </a:gridCol>
                <a:gridCol w="2027354">
                  <a:extLst>
                    <a:ext uri="{9D8B030D-6E8A-4147-A177-3AD203B41FA5}">
                      <a16:colId xmlns:a16="http://schemas.microsoft.com/office/drawing/2014/main" val="3291196996"/>
                    </a:ext>
                  </a:extLst>
                </a:gridCol>
              </a:tblGrid>
              <a:tr h="811188">
                <a:tc>
                  <a:txBody>
                    <a:bodyPr/>
                    <a:lstStyle/>
                    <a:p>
                      <a:r>
                        <a:rPr lang="en-US" sz="1800" dirty="0"/>
                        <a:t>Platinum sensitivity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No. of responders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ORR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Median </a:t>
                      </a:r>
                      <a:r>
                        <a:rPr lang="en-US" sz="1800" dirty="0" err="1"/>
                        <a:t>DoR</a:t>
                      </a:r>
                      <a:endParaRPr lang="en-US" sz="1800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35245"/>
                  </a:ext>
                </a:extLst>
              </a:tr>
              <a:tr h="458497">
                <a:tc>
                  <a:txBody>
                    <a:bodyPr/>
                    <a:lstStyle/>
                    <a:p>
                      <a:r>
                        <a:rPr lang="en-US" sz="1800" dirty="0"/>
                        <a:t>Total (N = 137)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7.9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33934"/>
                  </a:ext>
                </a:extLst>
              </a:tr>
              <a:tr h="458497">
                <a:tc>
                  <a:txBody>
                    <a:bodyPr/>
                    <a:lstStyle/>
                    <a:p>
                      <a:r>
                        <a:rPr lang="en-US" sz="1800" dirty="0"/>
                        <a:t>Platinum sensitive (n = 39)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8.2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79008"/>
                  </a:ext>
                </a:extLst>
              </a:tr>
              <a:tr h="458497">
                <a:tc>
                  <a:txBody>
                    <a:bodyPr/>
                    <a:lstStyle/>
                    <a:p>
                      <a:r>
                        <a:rPr lang="en-US" sz="1800" dirty="0"/>
                        <a:t>Platinum resistant (n = 81)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8.0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35090"/>
                  </a:ext>
                </a:extLst>
              </a:tr>
              <a:tr h="458497">
                <a:tc>
                  <a:txBody>
                    <a:bodyPr/>
                    <a:lstStyle/>
                    <a:p>
                      <a:r>
                        <a:rPr lang="en-US" sz="1800" dirty="0"/>
                        <a:t>Platinum refractory (n = 14)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6.4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06691"/>
                  </a:ext>
                </a:extLst>
              </a:tr>
              <a:tr h="458497">
                <a:tc>
                  <a:txBody>
                    <a:bodyPr/>
                    <a:lstStyle/>
                    <a:p>
                      <a:r>
                        <a:rPr lang="en-US" sz="1800" dirty="0"/>
                        <a:t>Unknown (n =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6.3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49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044A89-DC75-6C48-988D-256F61A937D9}"/>
              </a:ext>
            </a:extLst>
          </p:cNvPr>
          <p:cNvSpPr txBox="1"/>
          <p:nvPr/>
        </p:nvSpPr>
        <p:spPr>
          <a:xfrm>
            <a:off x="152400" y="6400800"/>
            <a:ext cx="535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Domchek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SM et al.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Gynecol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2016;140(2):199-203.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22160"/>
      </p:ext>
    </p:extLst>
  </p:cSld>
  <p:clrMapOvr>
    <a:masterClrMapping/>
  </p:clrMapOvr>
  <p:transition spd="slow"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83"/>
            <a:ext cx="109728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Olaparib Meets Primary Endpoint in the Phase III SOLO-3 Trial for Patients with Relapsed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Ovarian Cancer with BRCA Mutations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B4BFAC-F190-E24F-8A52-105138E26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8425" indent="0"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December 20, 2018, positive results were announced from the randomized Phase III SOLO-3 trial of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tablets in patients with relapsed ovarian cancer after two or more lines of treatment. The trial was conducted as a post-approval commitment in agreement with the FDA. </a:t>
            </a:r>
          </a:p>
          <a:p>
            <a:pPr marL="98425" indent="0"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trial, patients with advanced ovarian cancer with BRCA mutations who received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2 or more lines of chemotherapy demonstrated a statistically significant and clinically meaningful improvement in the primary endpoint of objective response rate (ORR) and the key secondary endpoint of progression-free survival (PFS) compared to chemotherapy. The safety and tolerability profile of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consistent with previous trials.</a:t>
            </a:r>
          </a:p>
          <a:p>
            <a:pPr marL="98425" indent="0"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results will be presented at an upcoming medical meeting.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93A01-6063-2E49-955B-38A3DBEF2679}"/>
              </a:ext>
            </a:extLst>
          </p:cNvPr>
          <p:cNvSpPr txBox="1"/>
          <p:nvPr/>
        </p:nvSpPr>
        <p:spPr>
          <a:xfrm>
            <a:off x="200168" y="6231523"/>
            <a:ext cx="11458431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www.astrazeneca.com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/media-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/press-releases/2018/lynparza-meets-primary-endpoint-in-phase-iii-solo-3-trial-for-the-treatment-of-relapsed-brca-mutated-advanced-ovarian-cancer20122018.html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539609"/>
      </p:ext>
    </p:extLst>
  </p:cSld>
  <p:clrMapOvr>
    <a:masterClrMapping/>
  </p:clrMapOvr>
  <p:transition spd="slow"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073861A-5BAE-0641-AB64-C1E910986B70}"/>
              </a:ext>
            </a:extLst>
          </p:cNvPr>
          <p:cNvSpPr txBox="1">
            <a:spLocks/>
          </p:cNvSpPr>
          <p:nvPr/>
        </p:nvSpPr>
        <p:spPr bwMode="auto">
          <a:xfrm>
            <a:off x="791178" y="1219200"/>
            <a:ext cx="10334022" cy="468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BE0E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>
                <a:solidFill>
                  <a:srgbClr val="FFC000"/>
                </a:solidFill>
              </a:rPr>
              <a:t>Olaparib</a:t>
            </a:r>
            <a:r>
              <a:rPr lang="en-US" dirty="0">
                <a:solidFill>
                  <a:srgbClr val="FFC000"/>
                </a:solidFill>
              </a:rPr>
              <a:t> Monotherapy versus (vs) Chemotherapy for Germline BRCA-mutated (</a:t>
            </a:r>
            <a:r>
              <a:rPr lang="en-US" dirty="0" err="1">
                <a:solidFill>
                  <a:srgbClr val="FFC000"/>
                </a:solidFill>
              </a:rPr>
              <a:t>gBRCAm</a:t>
            </a:r>
            <a:r>
              <a:rPr lang="en-US" dirty="0">
                <a:solidFill>
                  <a:srgbClr val="FFC000"/>
                </a:solidFill>
              </a:rPr>
              <a:t>) Platinum-sensitive Relapsed Ovarian Cancer (PSR OC) Patients (pts): Phase III SOLO3 Trial</a:t>
            </a:r>
          </a:p>
          <a:p>
            <a:endParaRPr lang="en-US" sz="3200" b="0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</a:rPr>
              <a:t>Penson RT et al. </a:t>
            </a:r>
          </a:p>
          <a:p>
            <a:r>
              <a:rPr lang="en-US" sz="2400" b="0" dirty="0">
                <a:solidFill>
                  <a:schemeClr val="bg1"/>
                </a:solidFill>
              </a:rPr>
              <a:t>ASCO 2019;Abstract 5506.</a:t>
            </a:r>
          </a:p>
          <a:p>
            <a:r>
              <a:rPr lang="en-US" sz="2000" b="0" kern="0" dirty="0">
                <a:solidFill>
                  <a:srgbClr val="FFC000"/>
                </a:solidFill>
              </a:rPr>
              <a:t>Oral Abstract Session, Monday, June 3, 3:15-3:27 PM, S406</a:t>
            </a:r>
          </a:p>
        </p:txBody>
      </p:sp>
    </p:spTree>
    <p:extLst>
      <p:ext uri="{BB962C8B-B14F-4D97-AF65-F5344CB8AC3E}">
        <p14:creationId xmlns:p14="http://schemas.microsoft.com/office/powerpoint/2010/main" val="35505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BC4B3-100B-9B47-A1E8-262EEDC6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22" y="652850"/>
            <a:ext cx="10440978" cy="5471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10252-3C3E-0D47-8F60-805520B3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8118"/>
            <a:ext cx="11277600" cy="100488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Study 10/ARIEL2: Rucaparib in Patients with Relapsed OC with Germline or Somatic BRCA Mutations Who Received 2 or More Lines of Prior Chemo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9CD30-31B4-6446-99B6-CF3FE3BB3CEC}"/>
              </a:ext>
            </a:extLst>
          </p:cNvPr>
          <p:cNvSpPr txBox="1"/>
          <p:nvPr/>
        </p:nvSpPr>
        <p:spPr>
          <a:xfrm>
            <a:off x="184120" y="6451678"/>
            <a:ext cx="4738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eaLnBrk="1" hangingPunct="1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AM et al.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Gynecol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Oncol 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2017;147(2)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:267-75.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CDECA1-C571-0442-BBC4-EDF77608A953}"/>
              </a:ext>
            </a:extLst>
          </p:cNvPr>
          <p:cNvSpPr txBox="1"/>
          <p:nvPr/>
        </p:nvSpPr>
        <p:spPr>
          <a:xfrm>
            <a:off x="5181600" y="20398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ORR: 53.8%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983924" y="3520340"/>
            <a:ext cx="3312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Change from baseline in sum of the diameter of target lesions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3336" y="1485887"/>
            <a:ext cx="1947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 = 103 patients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0917" y="1724944"/>
            <a:ext cx="3180746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Ongoing</a:t>
            </a:r>
          </a:p>
          <a:p>
            <a:pPr marL="0" marR="0" lvl="0" indent="0" algn="l" defTabSz="455613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BRCA1</a:t>
            </a:r>
          </a:p>
          <a:p>
            <a:pPr marL="0" marR="0" lvl="0" indent="0" algn="l" defTabSz="455613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BRCA2</a:t>
            </a:r>
          </a:p>
          <a:p>
            <a:pPr marL="0" marR="0" lvl="0" indent="0" algn="l" defTabSz="455613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Germline BRCA1/2 mutation</a:t>
            </a:r>
          </a:p>
          <a:p>
            <a:pPr marL="0" marR="0" lvl="0" indent="0" algn="l" defTabSz="455613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Somatic BRCA1/2 mutation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97523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351822A-963A-2346-A9BC-83C62994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32" y="1981200"/>
            <a:ext cx="2282318" cy="2738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B982356-5AD3-7C42-A06A-714E843E4E63}"/>
              </a:ext>
            </a:extLst>
          </p:cNvPr>
          <p:cNvSpPr txBox="1">
            <a:spLocks/>
          </p:cNvSpPr>
          <p:nvPr/>
        </p:nvSpPr>
        <p:spPr>
          <a:xfrm>
            <a:off x="4191000" y="1981200"/>
            <a:ext cx="73152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Joyce F Liu, MD, MPH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Assistant Professor of Medicine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Harvard Medical School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Director of Clinical Research, Division of Gynecologic Oncology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Dana-Farber Cancer Institute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Boston, Massachusetts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938155"/>
      </p:ext>
    </p:extLst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D4B77E-7BFD-1F4D-9570-BB733418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5" y="1739767"/>
            <a:ext cx="9958930" cy="4474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9CD30-31B4-6446-99B6-CF3FE3BB3CEC}"/>
              </a:ext>
            </a:extLst>
          </p:cNvPr>
          <p:cNvSpPr txBox="1"/>
          <p:nvPr/>
        </p:nvSpPr>
        <p:spPr>
          <a:xfrm>
            <a:off x="152400" y="6456393"/>
            <a:ext cx="4738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eaLnBrk="1" hangingPunct="1">
              <a:defRPr/>
            </a:pPr>
            <a:r>
              <a:rPr lang="en-US" sz="16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Oza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AM et al. </a:t>
            </a:r>
            <a:r>
              <a:rPr lang="en-US" sz="1600" i="1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Gynecol</a:t>
            </a:r>
            <a:r>
              <a:rPr lang="en-US" sz="1600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Oncol 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2017;147(2):267-75.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3584" y="1380872"/>
            <a:ext cx="485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Confirmed response rate by investigator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77842" y="1414046"/>
            <a:ext cx="718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ORR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6214646"/>
            <a:ext cx="4961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ORR (95% CI)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973E740-1B63-DF4E-B701-E90571C1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10/ARIEL2: Rucaparib in Relapsed OC with Germline or Somatic BRCA Mutations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820596"/>
      </p:ext>
    </p:extLst>
  </p:cSld>
  <p:clrMapOvr>
    <a:masterClrMapping/>
  </p:clrMapOvr>
  <p:transition spd="slow"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A34AA4-B669-7C4B-AF6B-24D705EC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89" y="1393757"/>
            <a:ext cx="9982200" cy="37466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36F18C-2B4E-5C42-8EB5-EBAC8A92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QUADRA: Tumor Response to Niraparib Monotherapy in All Patients Who Had Received at Least 3 Previous Chemotherapy Regimens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152400" y="6496297"/>
            <a:ext cx="473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Moore KN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Lancet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2019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;20(5):636-48.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3910300" y="2620187"/>
            <a:ext cx="420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Benefit observed across all patient populations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10934466" y="3121223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10951517" y="3807023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-30%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 rot="16200000">
            <a:off x="-965037" y="3037570"/>
            <a:ext cx="379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Best percentage change from baseline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8661509" y="231241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HRDpos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8646107" y="2580896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HRDneg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/unknown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486737" y="2377346"/>
            <a:ext cx="177907" cy="177907"/>
          </a:xfrm>
          <a:prstGeom prst="rect">
            <a:avLst/>
          </a:prstGeom>
          <a:solidFill>
            <a:srgbClr val="9FD6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486737" y="2637916"/>
            <a:ext cx="177907" cy="17790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3921839" y="1557663"/>
            <a:ext cx="4107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 all response-evaluable patients: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ORR = 38/387 (10%)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= 9.4 months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6E98D-AC42-9841-9574-2D280F65F22E}"/>
              </a:ext>
            </a:extLst>
          </p:cNvPr>
          <p:cNvSpPr txBox="1"/>
          <p:nvPr/>
        </p:nvSpPr>
        <p:spPr>
          <a:xfrm>
            <a:off x="1676400" y="5339168"/>
            <a:ext cx="86082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Patients with at least 1 follow-up scan with an evaluable target lesion in fourth or later line (n = 380) are included on the waterfall plot.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Patients previously treated with PARP inhibitors are included.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B2D67-6281-4C4A-ABCE-463BBD7B9DDB}"/>
              </a:ext>
            </a:extLst>
          </p:cNvPr>
          <p:cNvSpPr txBox="1"/>
          <p:nvPr/>
        </p:nvSpPr>
        <p:spPr>
          <a:xfrm>
            <a:off x="5932295" y="4659092"/>
            <a:ext cx="78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Patient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907753"/>
      </p:ext>
    </p:extLst>
  </p:cSld>
  <p:clrMapOvr>
    <a:masterClrMapping/>
  </p:clrMapOvr>
  <p:transition spd="slow"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>
            <a:extLst>
              <a:ext uri="{FF2B5EF4-FFF2-40B4-BE49-F238E27FC236}">
                <a16:creationId xmlns:a16="http://schemas.microsoft.com/office/drawing/2014/main" id="{46C328B6-04F0-124F-9E31-E538CD7B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476864"/>
            <a:ext cx="8763000" cy="3933336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QUADRA: Subgroup Analysis of Response in Patients with Platinum-Sensitive Disease</a:t>
            </a:r>
            <a:endParaRPr lang="en-US" dirty="0"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29DACB5-5C64-4D26-8982-98785E8CF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261049"/>
              </p:ext>
            </p:extLst>
          </p:nvPr>
        </p:nvGraphicFramePr>
        <p:xfrm>
          <a:off x="1600200" y="1611722"/>
          <a:ext cx="8456338" cy="169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5337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1422750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  <a:gridCol w="1343709">
                  <a:extLst>
                    <a:ext uri="{9D8B030D-6E8A-4147-A177-3AD203B41FA5}">
                      <a16:colId xmlns:a16="http://schemas.microsoft.com/office/drawing/2014/main" val="3893006043"/>
                    </a:ext>
                  </a:extLst>
                </a:gridCol>
                <a:gridCol w="1422750">
                  <a:extLst>
                    <a:ext uri="{9D8B030D-6E8A-4147-A177-3AD203B41FA5}">
                      <a16:colId xmlns:a16="http://schemas.microsoft.com/office/drawing/2014/main" val="1053554859"/>
                    </a:ext>
                  </a:extLst>
                </a:gridCol>
                <a:gridCol w="1501792">
                  <a:extLst>
                    <a:ext uri="{9D8B030D-6E8A-4147-A177-3AD203B41FA5}">
                      <a16:colId xmlns:a16="http://schemas.microsoft.com/office/drawing/2014/main" val="1731753862"/>
                    </a:ext>
                  </a:extLst>
                </a:gridCol>
              </a:tblGrid>
              <a:tr h="223062">
                <a:tc row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Biomarker defined population of patients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BRCA mutation-positive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HRD-positive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06814"/>
                  </a:ext>
                </a:extLst>
              </a:tr>
              <a:tr h="223062">
                <a:tc vMerge="1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ORR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CBR24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ORR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CBR24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83469"/>
                  </a:ext>
                </a:extLst>
              </a:tr>
              <a:tr h="41348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Sensitive to last line of platinum therapy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(7/18)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(10/18)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(14/53)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(21/53)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  <a:tr h="41348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Platinum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resistant or refractory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(10/37)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(12/37)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(12/120)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(24/120)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119D949-A812-AB46-81E1-15FC4A598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43283"/>
              </p:ext>
            </p:extLst>
          </p:nvPr>
        </p:nvGraphicFramePr>
        <p:xfrm>
          <a:off x="1600200" y="3429000"/>
          <a:ext cx="8456337" cy="1805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49088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2507249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</a:tblGrid>
              <a:tr h="435972">
                <a:tc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Three or 4 prior lines of therapy, platinum-sensitive, PARP inhibitor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naïve, HRD-positive population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n = 47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83469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ORR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DCR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Median duration of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9.2 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55045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Median duration of PFS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5.5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6689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231B31-072A-4147-B90B-8866DCB504E2}"/>
              </a:ext>
            </a:extLst>
          </p:cNvPr>
          <p:cNvSpPr txBox="1"/>
          <p:nvPr/>
        </p:nvSpPr>
        <p:spPr>
          <a:xfrm>
            <a:off x="18327" y="6506204"/>
            <a:ext cx="4681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Moore KN et al. </a:t>
            </a:r>
            <a:r>
              <a:rPr lang="en-US" sz="1600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Lancet Oncol 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2019;20(5):636-48.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C2655-723E-1C4B-876C-11B2E5BAD12B}"/>
              </a:ext>
            </a:extLst>
          </p:cNvPr>
          <p:cNvSpPr txBox="1"/>
          <p:nvPr/>
        </p:nvSpPr>
        <p:spPr>
          <a:xfrm>
            <a:off x="1447800" y="5559863"/>
            <a:ext cx="5341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CBR24 = clinical benefit rate (CR + PR + SD ≥24 weeks)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DEB73-892D-A541-85A1-BCA557740A30}"/>
              </a:ext>
            </a:extLst>
          </p:cNvPr>
          <p:cNvSpPr txBox="1"/>
          <p:nvPr/>
        </p:nvSpPr>
        <p:spPr>
          <a:xfrm>
            <a:off x="1447800" y="5855599"/>
            <a:ext cx="884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Median OS for patients with measurable disease at baseline, excluding those who had received only 2 prior lines of therapy (n = 456):  17.2 months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20794"/>
      </p:ext>
    </p:extLst>
  </p:cSld>
  <p:clrMapOvr>
    <a:masterClrMapping/>
  </p:clrMapOvr>
  <p:transition spd="slow"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1981200" y="1657350"/>
            <a:ext cx="8229600" cy="33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3: </a:t>
            </a:r>
            <a:r>
              <a:rPr lang="en-US" sz="2800" b="1" dirty="0">
                <a:solidFill>
                  <a:srgbClr val="E9BB2B"/>
                </a:solidFill>
              </a:rPr>
              <a:t>Investigational Applications of Approved PARP Inhibitors; Other PARP Inhibitors in Clinical Development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9BB2B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ECBB33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345112"/>
      </p:ext>
    </p:extLst>
  </p:cSld>
  <p:clrMapOvr>
    <a:masterClrMapping/>
  </p:clrMapOvr>
  <p:transition spd="slow"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96CC-82FD-E141-9ACD-E0C710A3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PARPi</a:t>
            </a:r>
            <a:r>
              <a:rPr lang="en-US" dirty="0"/>
              <a:t> After </a:t>
            </a:r>
            <a:r>
              <a:rPr lang="en-US" dirty="0" err="1"/>
              <a:t>PARPi</a:t>
            </a:r>
            <a:r>
              <a:rPr lang="en-US" dirty="0"/>
              <a:t>: A Multi-institutional, Retrospective Review of Patients with EOC Who Received at Least 2 Lines of </a:t>
            </a:r>
            <a:r>
              <a:rPr lang="en-US" dirty="0" err="1"/>
              <a:t>PARPi</a:t>
            </a:r>
            <a:r>
              <a:rPr lang="en-US" dirty="0"/>
              <a:t> 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47681-6C67-E649-9BE5-9536DA92F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 sz="2200" dirty="0"/>
              <a:t>N = 21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Response to initial PARP inhibitor (PARPi1)</a:t>
            </a:r>
          </a:p>
          <a:p>
            <a:pPr lvl="1">
              <a:spcBef>
                <a:spcPts val="1600"/>
              </a:spcBef>
            </a:pPr>
            <a:r>
              <a:rPr lang="en-US" sz="2200" dirty="0"/>
              <a:t>CR: 10, PR: 3, SD: 4, PD: 2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Response to second PARP inhibitor (PARPi2)</a:t>
            </a:r>
          </a:p>
          <a:p>
            <a:pPr lvl="1">
              <a:spcBef>
                <a:spcPts val="1600"/>
              </a:spcBef>
            </a:pPr>
            <a:r>
              <a:rPr lang="en-US" sz="2200" dirty="0"/>
              <a:t>PR: 3, SD: 13, PD: 2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The 3 patients who experienced a PR to PARPi2 had a BRCA mutation and all experienced a CR to PARPi1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Prior </a:t>
            </a:r>
            <a:r>
              <a:rPr lang="en-US" sz="2200" dirty="0" err="1"/>
              <a:t>PARPi</a:t>
            </a:r>
            <a:r>
              <a:rPr lang="en-US" sz="2200" dirty="0"/>
              <a:t> did not predict toxicity to a second </a:t>
            </a:r>
            <a:r>
              <a:rPr lang="en-US" sz="2200" dirty="0" err="1"/>
              <a:t>PARPi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5267D-1142-9741-9552-B7C905C0267B}"/>
              </a:ext>
            </a:extLst>
          </p:cNvPr>
          <p:cNvSpPr txBox="1"/>
          <p:nvPr/>
        </p:nvSpPr>
        <p:spPr>
          <a:xfrm>
            <a:off x="228600" y="6423949"/>
            <a:ext cx="4135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Essel</a:t>
            </a:r>
            <a:r>
              <a:rPr lang="en-US" sz="1600" dirty="0"/>
              <a:t> KG et al. </a:t>
            </a:r>
            <a:r>
              <a:rPr lang="en-US" sz="1600" i="1" dirty="0"/>
              <a:t>Proc SGO </a:t>
            </a:r>
            <a:r>
              <a:rPr lang="en-US" sz="1600" dirty="0"/>
              <a:t>2019;Abstract 7.</a:t>
            </a:r>
          </a:p>
        </p:txBody>
      </p:sp>
    </p:spTree>
    <p:extLst>
      <p:ext uri="{BB962C8B-B14F-4D97-AF65-F5344CB8AC3E}">
        <p14:creationId xmlns:p14="http://schemas.microsoft.com/office/powerpoint/2010/main" val="4036440274"/>
      </p:ext>
    </p:extLst>
  </p:cSld>
  <p:clrMapOvr>
    <a:masterClrMapping/>
  </p:clrMapOvr>
  <p:transition spd="slow"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99356" y="1344909"/>
            <a:ext cx="10668000" cy="32861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cohorts independently powered for PFS, one for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one for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BRCAwt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(HRD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HRD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688013"/>
            <a:ext cx="11887200" cy="1022350"/>
          </a:xfrm>
        </p:spPr>
        <p:txBody>
          <a:bodyPr anchor="b">
            <a:noAutofit/>
          </a:bodyPr>
          <a:lstStyle/>
          <a:p>
            <a:pPr indent="0">
              <a:buNone/>
            </a:pPr>
            <a:r>
              <a:rPr lang="en-GB" sz="1000" dirty="0">
                <a:solidFill>
                  <a:schemeClr val="tx1"/>
                </a:solidFill>
              </a:rPr>
              <a:t>*Not restricted to high-grade serous ovarian cancer</a:t>
            </a:r>
          </a:p>
          <a:p>
            <a:pPr indent="0">
              <a:buNone/>
            </a:pPr>
            <a:r>
              <a:rPr lang="en-GB" sz="1000" dirty="0">
                <a:solidFill>
                  <a:schemeClr val="tx1"/>
                </a:solidFill>
              </a:rPr>
              <a:t>**Tablet formulation</a:t>
            </a:r>
          </a:p>
          <a:p>
            <a:pPr indent="0">
              <a:buNone/>
            </a:pPr>
            <a:r>
              <a:rPr lang="en-US" sz="1000" dirty="0">
                <a:solidFill>
                  <a:schemeClr val="tx1"/>
                </a:solidFill>
              </a:rPr>
              <a:t>AEs=adverse events; bid=twice daily; CSR=clinical study report; CT=chemotherapy; FACT-O=Functional Assessment of Cancer Therapy-Ovarian; FSI=first subject in; HRD=homologous recombination deficiency; </a:t>
            </a:r>
            <a:r>
              <a:rPr lang="en-US" sz="1000" dirty="0" err="1">
                <a:solidFill>
                  <a:schemeClr val="tx1"/>
                </a:solidFill>
              </a:rPr>
              <a:t>mo</a:t>
            </a:r>
            <a:r>
              <a:rPr lang="en-US" sz="1000" dirty="0">
                <a:solidFill>
                  <a:schemeClr val="tx1"/>
                </a:solidFill>
              </a:rPr>
              <a:t>=months; OS=overall survival; PARP=poly ADP ribose polymerase; PFS=progression-free survival; po=by mouth; PR=partial response; TFST=time to first subsequent therapy; TSST=time to second subsequent therapy; </a:t>
            </a:r>
            <a:r>
              <a:rPr lang="en-US" sz="1000" dirty="0" err="1">
                <a:solidFill>
                  <a:schemeClr val="tx1"/>
                </a:solidFill>
              </a:rPr>
              <a:t>wt</a:t>
            </a:r>
            <a:r>
              <a:rPr lang="en-US" sz="1000" dirty="0">
                <a:solidFill>
                  <a:schemeClr val="tx1"/>
                </a:solidFill>
              </a:rPr>
              <a:t>=wild type</a:t>
            </a:r>
            <a:endParaRPr lang="en-GB" sz="1000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1000" dirty="0">
                <a:solidFill>
                  <a:schemeClr val="tx1"/>
                </a:solidFill>
              </a:rPr>
              <a:t>Powered 80% for PFS primary endpoint (</a:t>
            </a:r>
            <a:r>
              <a:rPr lang="en-GB" sz="1000" i="1" dirty="0" err="1">
                <a:solidFill>
                  <a:schemeClr val="tx1"/>
                </a:solidFill>
              </a:rPr>
              <a:t>BRCA</a:t>
            </a:r>
            <a:r>
              <a:rPr lang="en-GB" sz="1000" dirty="0" err="1">
                <a:solidFill>
                  <a:schemeClr val="tx1"/>
                </a:solidFill>
              </a:rPr>
              <a:t>m</a:t>
            </a:r>
            <a:r>
              <a:rPr lang="en-GB" sz="1000" dirty="0">
                <a:solidFill>
                  <a:schemeClr val="tx1"/>
                </a:solidFill>
              </a:rPr>
              <a:t> HR=0.5 [74 events]; </a:t>
            </a:r>
            <a:r>
              <a:rPr lang="en-GB" sz="1000" dirty="0" err="1">
                <a:solidFill>
                  <a:schemeClr val="tx1"/>
                </a:solidFill>
              </a:rPr>
              <a:t>BRCAwt</a:t>
            </a:r>
            <a:r>
              <a:rPr lang="en-GB" sz="1000" dirty="0">
                <a:solidFill>
                  <a:schemeClr val="tx1"/>
                </a:solidFill>
              </a:rPr>
              <a:t> HR=0.65 [191 events]), Patients followed to OS for long-term safety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846698"/>
            <a:ext cx="1936581" cy="3474707"/>
          </a:xfrm>
          <a:prstGeom prst="roundRect">
            <a:avLst>
              <a:gd name="adj" fmla="val 0"/>
            </a:avLst>
          </a:prstGeom>
          <a:solidFill>
            <a:srgbClr val="082A5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28932" rIns="30375" bIns="2893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epithelial ovarian cancer*</a:t>
            </a: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prior PARP inhibitor maintenance period</a:t>
            </a: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kumimoji="0" lang="en-US" sz="1265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r>
              <a:rPr kumimoji="0" lang="en-US" sz="12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status</a:t>
            </a: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7"/>
              </a:spcAft>
              <a:buClrTx/>
              <a:buSzTx/>
              <a:buFontTx/>
              <a:buNone/>
              <a:tabLst/>
              <a:defRPr/>
            </a:pPr>
            <a:endParaRPr kumimoji="0" lang="en-US" sz="1265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5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7"/>
              </a:spcAft>
              <a:buClrTx/>
              <a:buSzTx/>
              <a:buFontTx/>
              <a:buNone/>
              <a:tabLst/>
              <a:defRPr/>
            </a:pPr>
            <a:endParaRPr kumimoji="0" lang="en-US" sz="12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Response ≥PR to most recent platinum CT (not bevacizumab)</a:t>
            </a:r>
            <a:endParaRPr kumimoji="0" lang="en-US" sz="10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0106" y="1963602"/>
            <a:ext cx="1670625" cy="334352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7151" tIns="38575" rIns="77151" bIns="38575" rtlCol="0" anchor="ctr"/>
          <a:lstStyle/>
          <a:p>
            <a:pPr marL="0" marR="0" lvl="0" indent="0" algn="ctr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Cohorts</a:t>
            </a: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99721" y="2691967"/>
            <a:ext cx="2203299" cy="2007824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57863" tIns="68343" rIns="57863" bIns="2893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 outcome </a:t>
            </a:r>
          </a:p>
          <a:p>
            <a:pPr marL="156719" marR="0" lvl="0" indent="-156719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  <a:p>
            <a:pPr marL="156719" marR="0" lvl="0" indent="-156719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82A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Secondary outcomes </a:t>
            </a:r>
          </a:p>
          <a:p>
            <a:pPr marL="144663" marR="0" lvl="0" indent="-144663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TFST</a:t>
            </a:r>
          </a:p>
          <a:p>
            <a:pPr marL="144663" marR="0" lvl="0" indent="-144663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TSST </a:t>
            </a:r>
          </a:p>
          <a:p>
            <a:pPr marL="144663" marR="0" lvl="0" indent="-144663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FACT-O</a:t>
            </a:r>
          </a:p>
          <a:p>
            <a:pPr marL="144663" marR="0" lvl="0" indent="-144663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Safety and AEs</a:t>
            </a:r>
          </a:p>
          <a:p>
            <a:pPr marL="144663" marR="0" lvl="0" indent="-144663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  <a:p>
            <a:pPr marL="0" marR="0" lvl="0" indent="0" algn="l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82A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89751" y="1875430"/>
            <a:ext cx="2098647" cy="3417244"/>
          </a:xfrm>
          <a:prstGeom prst="roundRect">
            <a:avLst>
              <a:gd name="adj" fmla="val 483"/>
            </a:avLst>
          </a:prstGeom>
          <a:solidFill>
            <a:srgbClr val="005696"/>
          </a:solidFill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91440" tIns="36268" rIns="0" bIns="36268" numCol="1" spcCol="1271" anchor="ctr" anchorCtr="0">
            <a:noAutofit/>
          </a:bodyPr>
          <a:lstStyle/>
          <a:p>
            <a:pPr marL="0" marR="0" lvl="0" indent="0" algn="ctr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Entry based on length of first PARP inhibitor exposure</a:t>
            </a:r>
          </a:p>
          <a:p>
            <a:pPr marL="0" marR="0" lvl="0" indent="0" algn="ctr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</a:p>
          <a:p>
            <a:pPr marL="223697" marR="0" lvl="0" indent="-223697" algn="l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PARP inhibitor ≥18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(after first-line CT) </a:t>
            </a:r>
          </a:p>
          <a:p>
            <a:pPr marL="223697" marR="0" lvl="0" indent="-223697" algn="l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PARP inhibitor ≥12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(after second-line CT)</a:t>
            </a:r>
          </a:p>
          <a:p>
            <a:pPr marL="0" marR="0" lvl="0" indent="0" algn="ctr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</a:p>
          <a:p>
            <a:pPr marL="241105" marR="0" lvl="0" indent="-241105" algn="l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PARP inhibitor ≥12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(after first-line CT)</a:t>
            </a:r>
          </a:p>
          <a:p>
            <a:pPr marL="241105" marR="0" lvl="0" indent="-241105" algn="l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PARP inhibitor ≥6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after second- or later-line 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20106" y="2391641"/>
            <a:ext cx="1670625" cy="698625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151" tIns="38575" rIns="77151" bIns="38575" rtlCol="0" anchor="ctr"/>
          <a:lstStyle/>
          <a:p>
            <a:pPr marL="0" marR="0" lvl="0" indent="0" algn="ctr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sz="1265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r>
              <a:rPr kumimoji="0" lang="en-US" sz="126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kumimoji="0" lang="en-US" sz="126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265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r>
              <a:rPr kumimoji="0" lang="en-US" sz="126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sz="12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771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N≈136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00786" y="1944169"/>
            <a:ext cx="1120129" cy="1589113"/>
            <a:chOff x="8094668" y="1669198"/>
            <a:chExt cx="1327560" cy="1883393"/>
          </a:xfrm>
        </p:grpSpPr>
        <p:sp>
          <p:nvSpPr>
            <p:cNvPr id="20" name="Rectangle 3"/>
            <p:cNvSpPr/>
            <p:nvPr/>
          </p:nvSpPr>
          <p:spPr bwMode="auto">
            <a:xfrm>
              <a:off x="8094668" y="1669198"/>
              <a:ext cx="1327560" cy="1093147"/>
            </a:xfrm>
            <a:prstGeom prst="roundRect">
              <a:avLst>
                <a:gd name="adj" fmla="val 0"/>
              </a:avLst>
            </a:prstGeom>
            <a:solidFill>
              <a:srgbClr val="F9961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15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65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Olaparib</a:t>
              </a:r>
            </a:p>
            <a:p>
              <a:pPr marL="0" marR="0" lvl="0" indent="0" algn="ctr" defTabSz="7715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65" b="1" i="0" u="none" strike="noStrike" kern="1200" cap="none" spc="0" normalizeH="0" baseline="0" noProof="0" dirty="0">
                <a:ln>
                  <a:noFill/>
                </a:ln>
                <a:solidFill>
                  <a:srgbClr val="082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7715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65" b="0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300mg** </a:t>
              </a:r>
              <a:br>
                <a:rPr kumimoji="0" lang="en-GB" sz="1265" b="0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1265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kumimoji="0" lang="en-GB" sz="1265" b="0" i="1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65" b="0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bid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8094668" y="2992213"/>
              <a:ext cx="1327560" cy="560378"/>
            </a:xfrm>
            <a:prstGeom prst="roundRect">
              <a:avLst>
                <a:gd name="adj" fmla="val 0"/>
              </a:avLst>
            </a:prstGeom>
            <a:solidFill>
              <a:srgbClr val="99CD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15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6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Placebo</a:t>
              </a:r>
            </a:p>
          </p:txBody>
        </p:sp>
      </p:grp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775936" y="3226482"/>
            <a:ext cx="827708" cy="228196"/>
          </a:xfrm>
          <a:prstGeom prst="roundRect">
            <a:avLst>
              <a:gd name="adj" fmla="val 0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0375" tIns="38575" rIns="30375" bIns="38575" anchor="ctr" anchorCtr="0">
            <a:noAutofit/>
          </a:bodyPr>
          <a:lstStyle/>
          <a:p>
            <a:pPr marL="0" marR="0" lvl="0" indent="0" algn="ctr" defTabSz="77155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2:1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27544" y="3969582"/>
            <a:ext cx="4183685" cy="1445240"/>
            <a:chOff x="4429344" y="4069689"/>
            <a:chExt cx="4958441" cy="1712875"/>
          </a:xfrm>
        </p:grpSpPr>
        <p:sp>
          <p:nvSpPr>
            <p:cNvPr id="8" name="Rounded Rectangle 7"/>
            <p:cNvSpPr/>
            <p:nvPr/>
          </p:nvSpPr>
          <p:spPr>
            <a:xfrm>
              <a:off x="4429344" y="4630782"/>
              <a:ext cx="1980000" cy="828000"/>
            </a:xfrm>
            <a:prstGeom prst="roundRec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7715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65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BRCA</a:t>
              </a:r>
              <a:r>
                <a:rPr kumimoji="0" lang="en-US" sz="126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r>
                <a:rPr kumimoji="0" lang="en-US" sz="126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all-comers</a:t>
              </a:r>
            </a:p>
            <a:p>
              <a:pPr marL="0" marR="0" lvl="0" indent="0" algn="ctr" defTabSz="7715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N≈280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060225" y="4069689"/>
              <a:ext cx="1327560" cy="1712875"/>
              <a:chOff x="8060225" y="3822801"/>
              <a:chExt cx="1327560" cy="1712875"/>
            </a:xfrm>
          </p:grpSpPr>
          <p:sp>
            <p:nvSpPr>
              <p:cNvPr id="23" name="Rectangle 3"/>
              <p:cNvSpPr/>
              <p:nvPr/>
            </p:nvSpPr>
            <p:spPr bwMode="auto">
              <a:xfrm>
                <a:off x="8060225" y="3822801"/>
                <a:ext cx="1327560" cy="1008111"/>
              </a:xfrm>
              <a:prstGeom prst="roundRect">
                <a:avLst>
                  <a:gd name="adj" fmla="val 0"/>
                </a:avLst>
              </a:prstGeom>
              <a:solidFill>
                <a:srgbClr val="F9961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7715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6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2A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Olaparib</a:t>
                </a:r>
              </a:p>
              <a:p>
                <a:pPr marL="0" marR="0" lvl="0" indent="0" algn="ctr" defTabSz="7715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65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7715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6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2A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300mg** </a:t>
                </a:r>
                <a:br>
                  <a:rPr kumimoji="0" lang="en-GB" sz="126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2A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en-GB" sz="1265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82A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po</a:t>
                </a:r>
                <a:r>
                  <a:rPr kumimoji="0" lang="en-GB" sz="1265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82A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GB" sz="126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2A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bid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8060225" y="4941075"/>
                <a:ext cx="1327560" cy="594601"/>
              </a:xfrm>
              <a:prstGeom prst="roundRect">
                <a:avLst>
                  <a:gd name="adj" fmla="val 0"/>
                </a:avLst>
              </a:prstGeom>
              <a:solidFill>
                <a:srgbClr val="99CD1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7715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6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Placebo</a:t>
                </a:r>
              </a:p>
            </p:txBody>
          </p:sp>
        </p:grpSp>
      </p:grpSp>
      <p:sp>
        <p:nvSpPr>
          <p:cNvPr id="28" name="Rounded Rectangle 27"/>
          <p:cNvSpPr/>
          <p:nvPr/>
        </p:nvSpPr>
        <p:spPr bwMode="auto">
          <a:xfrm>
            <a:off x="5540878" y="3389034"/>
            <a:ext cx="1914581" cy="85059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7151" tIns="38575" rIns="77151" bIns="3857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7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0878" y="3388891"/>
            <a:ext cx="2190501" cy="631901"/>
          </a:xfrm>
          <a:prstGeom prst="rect">
            <a:avLst/>
          </a:prstGeom>
        </p:spPr>
        <p:txBody>
          <a:bodyPr wrap="square" lIns="77151" tIns="38575" rIns="77151" bIns="38575">
            <a:spAutoFit/>
          </a:bodyPr>
          <a:lstStyle/>
          <a:p>
            <a:pPr marL="0" marR="0" lvl="0" indent="0" algn="l" defTabSz="7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Stratification factors:</a:t>
            </a:r>
          </a:p>
          <a:p>
            <a:pPr marL="144663" marR="0" lvl="0" indent="-144663" algn="l" defTabSz="7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 bevacizumab</a:t>
            </a:r>
          </a:p>
          <a:p>
            <a:pPr marL="144663" marR="0" lvl="0" indent="-144663" algn="l" defTabSz="7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vs ≥4 chemotherapy lines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43272" y="4725049"/>
            <a:ext cx="2203300" cy="1107996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FSI 2Q 2017</a:t>
            </a:r>
          </a:p>
          <a:p>
            <a:pPr marL="0" marR="0" lvl="0" indent="0" algn="r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PFS readout: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BRCAm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4Q 2020</a:t>
            </a:r>
          </a:p>
          <a:p>
            <a:pPr marL="0" marR="0" lvl="0" indent="0" algn="r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BRCAwt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2Q 2021</a:t>
            </a:r>
          </a:p>
          <a:p>
            <a:pPr marL="0" marR="0" lvl="0" indent="0" algn="r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7715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CSR 3Q 2022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0D36E2E-E579-F342-B82E-90579F82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OReO</a:t>
            </a:r>
            <a:r>
              <a:rPr lang="en-US" dirty="0"/>
              <a:t> Trial: </a:t>
            </a:r>
            <a:r>
              <a:rPr lang="en-US" dirty="0" err="1"/>
              <a:t>PARPi</a:t>
            </a:r>
            <a:r>
              <a:rPr lang="en-US" dirty="0"/>
              <a:t> After </a:t>
            </a:r>
            <a:r>
              <a:rPr lang="en-US" dirty="0" err="1"/>
              <a:t>PARPi</a:t>
            </a:r>
            <a:r>
              <a:rPr lang="en-US" dirty="0"/>
              <a:t> (</a:t>
            </a:r>
            <a:r>
              <a:rPr lang="en-US" dirty="0" err="1"/>
              <a:t>Olaparib</a:t>
            </a:r>
            <a:r>
              <a:rPr lang="en-US" dirty="0"/>
              <a:t> Maintenance Re-treatment)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88492C40-192B-E94F-979C-9FDC3140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936" y="5256712"/>
            <a:ext cx="827708" cy="228196"/>
          </a:xfrm>
          <a:prstGeom prst="roundRect">
            <a:avLst>
              <a:gd name="adj" fmla="val 0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0375" tIns="38575" rIns="30375" bIns="38575" anchor="ctr" anchorCtr="0">
            <a:noAutofit/>
          </a:bodyPr>
          <a:lstStyle/>
          <a:p>
            <a:pPr marL="0" marR="0" lvl="0" indent="0" algn="ctr" defTabSz="77155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2:1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40177F-CE5E-FA46-918A-2151A4F4D4D6}"/>
              </a:ext>
            </a:extLst>
          </p:cNvPr>
          <p:cNvCxnSpPr/>
          <p:nvPr/>
        </p:nvCxnSpPr>
        <p:spPr bwMode="auto">
          <a:xfrm>
            <a:off x="6020801" y="2728038"/>
            <a:ext cx="15102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33546F-F6ED-E34B-BB8A-48A645D2F97C}"/>
              </a:ext>
            </a:extLst>
          </p:cNvPr>
          <p:cNvCxnSpPr>
            <a:cxnSpLocks/>
          </p:cNvCxnSpPr>
          <p:nvPr/>
        </p:nvCxnSpPr>
        <p:spPr bwMode="auto">
          <a:xfrm>
            <a:off x="7455459" y="2244712"/>
            <a:ext cx="3629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FC3830-630E-A442-A598-5B8310699A9C}"/>
              </a:ext>
            </a:extLst>
          </p:cNvPr>
          <p:cNvCxnSpPr>
            <a:cxnSpLocks/>
          </p:cNvCxnSpPr>
          <p:nvPr/>
        </p:nvCxnSpPr>
        <p:spPr bwMode="auto">
          <a:xfrm>
            <a:off x="7455459" y="3250552"/>
            <a:ext cx="3629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A16AF0-572B-6445-8D63-67DF988ADEA3}"/>
              </a:ext>
            </a:extLst>
          </p:cNvPr>
          <p:cNvCxnSpPr>
            <a:cxnSpLocks/>
          </p:cNvCxnSpPr>
          <p:nvPr/>
        </p:nvCxnSpPr>
        <p:spPr bwMode="auto">
          <a:xfrm>
            <a:off x="7455459" y="2244712"/>
            <a:ext cx="0" cy="1005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7F030A-1F08-464E-A7BE-B6880EDD62A6}"/>
              </a:ext>
            </a:extLst>
          </p:cNvPr>
          <p:cNvGrpSpPr>
            <a:grpSpLocks/>
          </p:cNvGrpSpPr>
          <p:nvPr/>
        </p:nvGrpSpPr>
        <p:grpSpPr bwMode="auto">
          <a:xfrm>
            <a:off x="6744657" y="2297167"/>
            <a:ext cx="914400" cy="914400"/>
            <a:chOff x="1872" y="1584"/>
            <a:chExt cx="576" cy="57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37229B-99B3-A348-8089-3CDC51F8B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4EA5723-542A-A24F-B200-13B2C7DFA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C73A80-FAE3-0C44-A9A0-D45CF4A636EE}"/>
              </a:ext>
            </a:extLst>
          </p:cNvPr>
          <p:cNvCxnSpPr/>
          <p:nvPr/>
        </p:nvCxnSpPr>
        <p:spPr bwMode="auto">
          <a:xfrm>
            <a:off x="6020801" y="4778907"/>
            <a:ext cx="15102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E04BDE-08A6-524A-B900-CD1C0A7909CA}"/>
              </a:ext>
            </a:extLst>
          </p:cNvPr>
          <p:cNvCxnSpPr>
            <a:cxnSpLocks/>
          </p:cNvCxnSpPr>
          <p:nvPr/>
        </p:nvCxnSpPr>
        <p:spPr bwMode="auto">
          <a:xfrm>
            <a:off x="7455459" y="4295581"/>
            <a:ext cx="3629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32BA32-0781-7F40-B9D0-5BC6F08B0D8E}"/>
              </a:ext>
            </a:extLst>
          </p:cNvPr>
          <p:cNvCxnSpPr>
            <a:cxnSpLocks/>
          </p:cNvCxnSpPr>
          <p:nvPr/>
        </p:nvCxnSpPr>
        <p:spPr bwMode="auto">
          <a:xfrm>
            <a:off x="7455459" y="5301421"/>
            <a:ext cx="3629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483A17-ACF5-764C-A116-EC7B09C76FC8}"/>
              </a:ext>
            </a:extLst>
          </p:cNvPr>
          <p:cNvCxnSpPr>
            <a:cxnSpLocks/>
          </p:cNvCxnSpPr>
          <p:nvPr/>
        </p:nvCxnSpPr>
        <p:spPr bwMode="auto">
          <a:xfrm>
            <a:off x="7455459" y="4295581"/>
            <a:ext cx="0" cy="1005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F6C137-725B-EB4E-AFA2-7189B5246110}"/>
              </a:ext>
            </a:extLst>
          </p:cNvPr>
          <p:cNvGrpSpPr>
            <a:grpSpLocks/>
          </p:cNvGrpSpPr>
          <p:nvPr/>
        </p:nvGrpSpPr>
        <p:grpSpPr bwMode="auto">
          <a:xfrm>
            <a:off x="6744657" y="4315829"/>
            <a:ext cx="914400" cy="914400"/>
            <a:chOff x="1872" y="1584"/>
            <a:chExt cx="576" cy="57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B76AD2-EDFA-0C4A-BE47-E001E8B83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D6C6FD-E219-FF49-99E0-6F7CCDC00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505908"/>
      </p:ext>
    </p:extLst>
  </p:cSld>
  <p:clrMapOvr>
    <a:masterClrMapping/>
  </p:clrMapOvr>
  <p:transition spd="slow"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>
            <a:extLst>
              <a:ext uri="{FF2B5EF4-FFF2-40B4-BE49-F238E27FC236}">
                <a16:creationId xmlns:a16="http://schemas.microsoft.com/office/drawing/2014/main" id="{7F16437B-9D60-DE49-BFFA-A17C3ADC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00200"/>
            <a:ext cx="9805819" cy="4185486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Current FDA-Approved and Investigational PARP Inhibitors: Differences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29DACB5-5C64-4D26-8982-98785E8CF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963600"/>
              </p:ext>
            </p:extLst>
          </p:nvPr>
        </p:nvGraphicFramePr>
        <p:xfrm>
          <a:off x="1524001" y="1720264"/>
          <a:ext cx="9525000" cy="3906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3401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1290744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  <a:gridCol w="1401439">
                  <a:extLst>
                    <a:ext uri="{9D8B030D-6E8A-4147-A177-3AD203B41FA5}">
                      <a16:colId xmlns:a16="http://schemas.microsoft.com/office/drawing/2014/main" val="3893006043"/>
                    </a:ext>
                  </a:extLst>
                </a:gridCol>
                <a:gridCol w="2492154">
                  <a:extLst>
                    <a:ext uri="{9D8B030D-6E8A-4147-A177-3AD203B41FA5}">
                      <a16:colId xmlns:a16="http://schemas.microsoft.com/office/drawing/2014/main" val="2565306261"/>
                    </a:ext>
                  </a:extLst>
                </a:gridCol>
                <a:gridCol w="1401439">
                  <a:extLst>
                    <a:ext uri="{9D8B030D-6E8A-4147-A177-3AD203B41FA5}">
                      <a16:colId xmlns:a16="http://schemas.microsoft.com/office/drawing/2014/main" val="1053554859"/>
                    </a:ext>
                  </a:extLst>
                </a:gridCol>
                <a:gridCol w="1345823">
                  <a:extLst>
                    <a:ext uri="{9D8B030D-6E8A-4147-A177-3AD203B41FA5}">
                      <a16:colId xmlns:a16="http://schemas.microsoft.com/office/drawing/2014/main" val="1731753862"/>
                    </a:ext>
                  </a:extLst>
                </a:gridCol>
              </a:tblGrid>
              <a:tr h="819782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PARP inhibitor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n-US" sz="1700" b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PARP trapping potency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PARPi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 selectivity</a:t>
                      </a: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(strength of binding)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life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83469"/>
                  </a:ext>
                </a:extLst>
              </a:tr>
              <a:tr h="631875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nM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 PARP1 inhibitor, less selective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 hours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mg BID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  <a:tr h="631875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Rucaparib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nM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 PARP1 inhibitor, less selective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hours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BID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051">
                <a:tc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Niraparib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nM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~2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Selective inhibitor of PARP1 and 2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hours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65872"/>
                  </a:ext>
                </a:extLst>
              </a:tr>
              <a:tr h="599051">
                <a:tc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Veliparib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nM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&lt;0.2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 PARP1 inhibitor, less selective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hours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mg BID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051">
                <a:tc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Talazoparib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nM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2A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~100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 PARP1 inhibitor, less selective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hours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30E2550-D413-40D6-975F-1BE1FA838E9B}"/>
              </a:ext>
            </a:extLst>
          </p:cNvPr>
          <p:cNvSpPr txBox="1"/>
          <p:nvPr/>
        </p:nvSpPr>
        <p:spPr>
          <a:xfrm>
            <a:off x="17403" y="6236586"/>
            <a:ext cx="1198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Lim JSJ, Tan DSP.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Cancers Rev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2017;9(8):pii:E109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. Olaparib package insert, rev 12/2018; Rucaparib package insert, rev 04/2018; Niraparib package insert, rev 2/2019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39757-9975-3941-8F6A-0E191705E2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1" y="2848616"/>
            <a:ext cx="4572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382CC2-0BA6-E941-8C79-B02A6B23C3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1" y="4144016"/>
            <a:ext cx="4572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4B5FCA-E286-6044-AF5D-7CCDCA1569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1" y="3534416"/>
            <a:ext cx="4572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53168859"/>
      </p:ext>
    </p:extLst>
  </p:cSld>
  <p:clrMapOvr>
    <a:masterClrMapping/>
  </p:clrMapOvr>
  <p:transition spd="slow"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>
            <a:extLst>
              <a:ext uri="{FF2B5EF4-FFF2-40B4-BE49-F238E27FC236}">
                <a16:creationId xmlns:a16="http://schemas.microsoft.com/office/drawing/2014/main" id="{2C6BD0D2-17F3-044B-AE00-1079CE4CC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72714"/>
            <a:ext cx="7379825" cy="2956612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Efficacy and Safety of Veliparib Monotherapy for Platinum-Resistant or Partially Platinum-Sensitive OC Positive for gBRCA Mutation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453336"/>
            <a:ext cx="7083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Steffensen KD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Int J Gynecol Cancer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2017;27(9):1842-9.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345F2EB-8B4B-4977-8A0A-89B588CF15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937143"/>
              </p:ext>
            </p:extLst>
          </p:nvPr>
        </p:nvGraphicFramePr>
        <p:xfrm>
          <a:off x="2435786" y="1804789"/>
          <a:ext cx="7080252" cy="2692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3551860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</a:tblGrid>
              <a:tr h="48742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 = 32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4410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CA-125 response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  <a:tr h="44100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    Complete response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65872"/>
                  </a:ext>
                </a:extLst>
              </a:tr>
              <a:tr h="44100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    Partial response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07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Median PFS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5.6 mo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07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Median OS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13.7 mo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172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A5A3CD-B08E-443F-B1C7-C756DBA64A5F}"/>
              </a:ext>
            </a:extLst>
          </p:cNvPr>
          <p:cNvSpPr txBox="1"/>
          <p:nvPr/>
        </p:nvSpPr>
        <p:spPr>
          <a:xfrm>
            <a:off x="2286000" y="4935800"/>
            <a:ext cx="83669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Phase I: MTD for veliparib = 300 mg BID</a:t>
            </a:r>
          </a:p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Phase II: The most common treatment-related Grade 2 toxicities included fatigue (22%), nausea (22%) and vomiting (9%)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121781"/>
      </p:ext>
    </p:extLst>
  </p:cSld>
  <p:clrMapOvr>
    <a:masterClrMapping/>
  </p:clrMapOvr>
  <p:transition spd="slow"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VELIA Phase III Trial Schema</a:t>
            </a:r>
            <a:endParaRPr lang="en-US" sz="2800" dirty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3380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Primary endpoint: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Progression-free survival</a:t>
            </a:r>
          </a:p>
        </p:txBody>
      </p:sp>
      <p:cxnSp>
        <p:nvCxnSpPr>
          <p:cNvPr id="16" name="Straight Connector 10"/>
          <p:cNvCxnSpPr>
            <a:cxnSpLocks noChangeShapeType="1"/>
          </p:cNvCxnSpPr>
          <p:nvPr/>
        </p:nvCxnSpPr>
        <p:spPr bwMode="auto">
          <a:xfrm>
            <a:off x="5420586" y="3581270"/>
            <a:ext cx="60960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/>
          </p:cNvCxnSpPr>
          <p:nvPr/>
        </p:nvCxnSpPr>
        <p:spPr bwMode="auto">
          <a:xfrm>
            <a:off x="6053657" y="2127717"/>
            <a:ext cx="1287961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53157"/>
              </p:ext>
            </p:extLst>
          </p:nvPr>
        </p:nvGraphicFramePr>
        <p:xfrm>
          <a:off x="1003529" y="2135293"/>
          <a:ext cx="4605857" cy="2665308"/>
        </p:xfrm>
        <a:graphic>
          <a:graphicData uri="http://schemas.openxmlformats.org/drawingml/2006/table">
            <a:tbl>
              <a:tblPr/>
              <a:tblGrid>
                <a:gridCol w="460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</a:t>
                      </a:r>
                    </a:p>
                  </a:txBody>
                  <a:tcPr marT="45744" marB="4574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53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lang="en-US" dirty="0"/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dirty="0"/>
                        <a:t>FIGO Stage III or IV epithelial ovarian, fallopian tube or primary peritoneal carcinoma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dirty="0"/>
                        <a:t>High-grade serous adenocarcinoma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dirty="0"/>
                        <a:t>Willing to undergo testing for </a:t>
                      </a:r>
                      <a:r>
                        <a:rPr lang="en-US" dirty="0" err="1"/>
                        <a:t>gBRCA</a:t>
                      </a:r>
                      <a:endParaRPr lang="en-US" dirty="0"/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PS 0-2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7396055" y="1622984"/>
            <a:ext cx="4110146" cy="1000834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427787" y="2966904"/>
            <a:ext cx="4061383" cy="1000834"/>
          </a:xfrm>
          <a:prstGeom prst="rect">
            <a:avLst/>
          </a:prstGeom>
          <a:solidFill>
            <a:srgbClr val="99CD1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 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7444819" y="1873264"/>
            <a:ext cx="3918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Carboplatin/paclitaxel + veliparib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veliparib maintenance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457139" y="3145838"/>
            <a:ext cx="4041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0" algn="ctr">
              <a:defRPr/>
            </a:pPr>
            <a:r>
              <a:rPr lang="en-US" sz="1800" b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Carboplatin/paclitaxel + veliparib</a:t>
            </a:r>
          </a:p>
          <a:p>
            <a:pPr lvl="0" algn="ctr">
              <a:defRPr/>
            </a:pPr>
            <a:r>
              <a:rPr lang="en-US" sz="1800" b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placebo maintenance</a:t>
            </a:r>
            <a:endParaRPr lang="en-US" sz="1800" b="1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4258" y="1561776"/>
            <a:ext cx="236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Accrual: N = 1,140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521" y="6451755"/>
            <a:ext cx="90364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1600" dirty="0" err="1">
                <a:solidFill>
                  <a:srgbClr val="FFFFFF"/>
                </a:solidFill>
                <a:ea typeface="Arial" charset="0"/>
                <a:cs typeface="Arial" charset="0"/>
              </a:rPr>
              <a:t>www.c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linicaltrials.gov</a:t>
            </a:r>
            <a:r>
              <a:rPr lang="en-US" sz="1600" dirty="0">
                <a:solidFill>
                  <a:srgbClr val="FFFFFF"/>
                </a:solidFill>
                <a:ea typeface="Arial" charset="0"/>
                <a:cs typeface="Arial" charset="0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Accessed June 1, 2019 (</a:t>
            </a:r>
            <a:r>
              <a:rPr lang="en-US" sz="1600" dirty="0"/>
              <a:t>NCT02470585).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411222" y="4406510"/>
            <a:ext cx="4068474" cy="1000834"/>
          </a:xfrm>
          <a:prstGeom prst="rect">
            <a:avLst/>
          </a:prstGeom>
          <a:solidFill>
            <a:srgbClr val="9FD6F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3" name="TextBox 16"/>
          <p:cNvSpPr txBox="1">
            <a:spLocks noChangeArrowheads="1"/>
          </p:cNvSpPr>
          <p:nvPr/>
        </p:nvSpPr>
        <p:spPr bwMode="auto">
          <a:xfrm>
            <a:off x="7450046" y="4622526"/>
            <a:ext cx="402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0" algn="ctr">
              <a:defRPr/>
            </a:pPr>
            <a:r>
              <a:rPr lang="en-US" sz="1800" b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Carboplatin/paclitaxel + placebo</a:t>
            </a:r>
          </a:p>
          <a:p>
            <a:pPr lvl="0" algn="ctr">
              <a:defRPr/>
            </a:pPr>
            <a:r>
              <a:rPr lang="en-US" sz="1800" b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placebo maintenance</a:t>
            </a:r>
            <a:endParaRPr lang="en-US" sz="1800" b="1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 bwMode="auto">
          <a:xfrm flipV="1">
            <a:off x="6014701" y="2135292"/>
            <a:ext cx="17193" cy="2820809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 bwMode="auto">
          <a:xfrm>
            <a:off x="6014701" y="4956101"/>
            <a:ext cx="1287963" cy="0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 bwMode="auto">
          <a:xfrm>
            <a:off x="6108094" y="3447622"/>
            <a:ext cx="1287961" cy="181"/>
          </a:xfrm>
          <a:prstGeom prst="straightConnector1">
            <a:avLst/>
          </a:prstGeom>
          <a:ln w="19050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480557" y="2995497"/>
            <a:ext cx="914400" cy="914400"/>
            <a:chOff x="1872" y="1584"/>
            <a:chExt cx="576" cy="576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47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:a16="http://schemas.microsoft.com/office/drawing/2014/main" id="{A693EE77-3770-0444-AF81-1F4A4E6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72714"/>
            <a:ext cx="7379825" cy="2956612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Efficacy and Safety of Talazoparib in a Phase I First-in-Human Trial for Advanced OC with gBRCA Mutation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36691"/>
            <a:ext cx="7083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 Bono J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Cancer Discov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2017;7(6):620-9.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5A3CD-B08E-443F-B1C7-C756DBA64A5F}"/>
              </a:ext>
            </a:extLst>
          </p:cNvPr>
          <p:cNvSpPr txBox="1"/>
          <p:nvPr/>
        </p:nvSpPr>
        <p:spPr>
          <a:xfrm>
            <a:off x="2424271" y="4819965"/>
            <a:ext cx="78273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MTD for talazoparib = 1.0 mg/day</a:t>
            </a:r>
          </a:p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most common treatment-related Grade 3-4 toxicities included</a:t>
            </a:r>
          </a:p>
          <a:p>
            <a:pPr marL="715963" marR="0" lvl="1" indent="-28575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Anemia (23%), thrombocytopenia (18%) and neutropenia (10%)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55D9091-D58C-B046-8D6F-5C34A81A4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565428"/>
              </p:ext>
            </p:extLst>
          </p:nvPr>
        </p:nvGraphicFramePr>
        <p:xfrm>
          <a:off x="2437775" y="1828801"/>
          <a:ext cx="7087225" cy="2666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8582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3498643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</a:tblGrid>
              <a:tr h="4825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 = 12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43663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ORR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41.7%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  <a:tr h="436638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    Complete response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8.3%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65872"/>
                  </a:ext>
                </a:extLst>
              </a:tr>
              <a:tr h="436638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    Partial response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33.3%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38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Clinical benefit rate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66.7%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848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Median PFS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36.4 weeks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172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5272014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980C-C315-CC42-B92E-ED95CEC3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Joyce F Liu, MD, MPH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539401-1197-8147-8BBE-CAA6523C8F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0" y="2362200"/>
          <a:ext cx="10744200" cy="203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615549200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1113971871"/>
                    </a:ext>
                  </a:extLst>
                </a:gridCol>
              </a:tblGrid>
              <a:tr h="2038002">
                <a:tc>
                  <a:txBody>
                    <a:bodyPr/>
                    <a:lstStyle/>
                    <a:p>
                      <a:r>
                        <a:rPr lang="en-US" b="1" dirty="0"/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 Pharmaceuticals LP, Clovis Oncology,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Mersana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Tesaro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89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CA207F-91D7-AA4D-A677-0D0333698DA3}"/>
              </a:ext>
            </a:extLst>
          </p:cNvPr>
          <p:cNvSpPr txBox="1"/>
          <p:nvPr/>
        </p:nvSpPr>
        <p:spPr>
          <a:xfrm>
            <a:off x="188456" y="6410418"/>
            <a:ext cx="592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Ohmoto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A, 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Yachida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S.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Onco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Targets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2017;10:5195-208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5570" y="1423827"/>
            <a:ext cx="2534219" cy="584775"/>
          </a:xfrm>
          <a:prstGeom prst="rect">
            <a:avLst/>
          </a:prstGeom>
          <a:solidFill>
            <a:srgbClr val="092F5C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PARP inhibitor resistance mechanisms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429247" y="4001789"/>
            <a:ext cx="2303746" cy="30956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Increased PTEN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429247" y="4452137"/>
            <a:ext cx="2303733" cy="30804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Decreased Aurora 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722680" y="1972444"/>
            <a:ext cx="0" cy="1275794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0461" y="2203439"/>
            <a:ext cx="0" cy="1798350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9448863" y="2203440"/>
            <a:ext cx="0" cy="1357151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090461" y="2203439"/>
            <a:ext cx="5358402" cy="0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226365" y="4001789"/>
            <a:ext cx="4968552" cy="0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363478" y="2463943"/>
            <a:ext cx="2369511" cy="1160453"/>
          </a:xfrm>
          <a:prstGeom prst="rect">
            <a:avLst/>
          </a:prstGeom>
          <a:solidFill>
            <a:srgbClr val="A3E0FF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Decreased intracellular PARP concentration by activated drug efflux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684759" y="2731663"/>
            <a:ext cx="2075845" cy="595549"/>
          </a:xfrm>
          <a:prstGeom prst="rect">
            <a:avLst/>
          </a:prstGeom>
          <a:solidFill>
            <a:srgbClr val="A7D060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Decreased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PARP-1 expression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154357" y="2697520"/>
            <a:ext cx="1728192" cy="346648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Recovery of HR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226365" y="4001789"/>
            <a:ext cx="0" cy="1798350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656840" y="4001790"/>
            <a:ext cx="0" cy="1286993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8194917" y="4001790"/>
            <a:ext cx="0" cy="1286993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05000" y="4900964"/>
            <a:ext cx="2559968" cy="1296144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Secondary mutations in BRCA1/BRCA2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restoring BRCA protein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functionality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96372" y="4900964"/>
            <a:ext cx="1800200" cy="489546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Loss of 53BP1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7258813" y="4900964"/>
            <a:ext cx="1800200" cy="489546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Increased RAD51</a:t>
            </a:r>
          </a:p>
        </p:txBody>
      </p:sp>
      <p:cxnSp>
        <p:nvCxnSpPr>
          <p:cNvPr id="38" name="Straight Connector 37"/>
          <p:cNvCxnSpPr>
            <a:cxnSpLocks/>
            <a:stCxn id="17" idx="1"/>
          </p:cNvCxnSpPr>
          <p:nvPr/>
        </p:nvCxnSpPr>
        <p:spPr bwMode="auto">
          <a:xfrm flipH="1">
            <a:off x="8191073" y="4156572"/>
            <a:ext cx="238174" cy="128014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>
            <a:cxnSpLocks/>
            <a:stCxn id="18" idx="1"/>
          </p:cNvCxnSpPr>
          <p:nvPr/>
        </p:nvCxnSpPr>
        <p:spPr bwMode="auto">
          <a:xfrm flipH="1" flipV="1">
            <a:off x="8191075" y="4579391"/>
            <a:ext cx="238172" cy="26770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04CDC-82B2-5A49-83CD-DADB0AF5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Mechanism of Resistance to PARP Inhibitors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201109"/>
      </p:ext>
    </p:extLst>
  </p:cSld>
  <p:clrMapOvr>
    <a:masterClrMapping/>
  </p:clrMapOvr>
  <p:transition spd="slow"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19570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Extending PARP-Inhibitor Use in HR-Proficient Tumors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1371600"/>
            <a:ext cx="9575131" cy="4646924"/>
            <a:chOff x="2854440" y="2232626"/>
            <a:chExt cx="6006736" cy="2915140"/>
          </a:xfrm>
        </p:grpSpPr>
        <p:grpSp>
          <p:nvGrpSpPr>
            <p:cNvPr id="2" name="Group 21"/>
            <p:cNvGrpSpPr>
              <a:grpSpLocks/>
            </p:cNvGrpSpPr>
            <p:nvPr/>
          </p:nvGrpSpPr>
          <p:grpSpPr bwMode="auto">
            <a:xfrm>
              <a:off x="2854440" y="2474637"/>
              <a:ext cx="3107150" cy="2586910"/>
              <a:chOff x="469378" y="2133400"/>
              <a:chExt cx="4878370" cy="3449665"/>
            </a:xfrm>
          </p:grpSpPr>
          <p:sp>
            <p:nvSpPr>
              <p:cNvPr id="7" name="Circular Arrow 6"/>
              <p:cNvSpPr/>
              <p:nvPr/>
            </p:nvSpPr>
            <p:spPr bwMode="auto">
              <a:xfrm>
                <a:off x="1295156" y="2133400"/>
                <a:ext cx="3505389" cy="2743560"/>
              </a:xfrm>
              <a:prstGeom prst="circularArrow">
                <a:avLst>
                  <a:gd name="adj1" fmla="val 12500"/>
                  <a:gd name="adj2" fmla="val 1142318"/>
                  <a:gd name="adj3" fmla="val 20457681"/>
                  <a:gd name="adj4" fmla="val 10800000"/>
                  <a:gd name="adj5" fmla="val 12500"/>
                </a:avLst>
              </a:prstGeom>
              <a:solidFill>
                <a:srgbClr val="FE821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489" name="TextBox 10"/>
              <p:cNvSpPr txBox="1">
                <a:spLocks noChangeArrowheads="1"/>
              </p:cNvSpPr>
              <p:nvPr/>
            </p:nvSpPr>
            <p:spPr bwMode="auto">
              <a:xfrm>
                <a:off x="688338" y="3629356"/>
                <a:ext cx="4659410" cy="28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HR-PROFICIENT   	                   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HR-DEFICIENT</a:t>
                </a:r>
              </a:p>
            </p:txBody>
          </p:sp>
          <p:sp>
            <p:nvSpPr>
              <p:cNvPr id="20491" name="TextBox 13"/>
              <p:cNvSpPr txBox="1">
                <a:spLocks noChangeArrowheads="1"/>
              </p:cNvSpPr>
              <p:nvPr/>
            </p:nvSpPr>
            <p:spPr bwMode="auto">
              <a:xfrm>
                <a:off x="469378" y="5216171"/>
                <a:ext cx="2362200" cy="366894"/>
              </a:xfrm>
              <a:prstGeom prst="rect">
                <a:avLst/>
              </a:prstGeom>
              <a:solidFill>
                <a:srgbClr val="7EC131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PARP - Inhibitor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0484" name="TextBox 12"/>
            <p:cNvSpPr txBox="1">
              <a:spLocks noChangeArrowheads="1"/>
            </p:cNvSpPr>
            <p:nvPr/>
          </p:nvSpPr>
          <p:spPr bwMode="auto">
            <a:xfrm>
              <a:off x="6494788" y="2686987"/>
              <a:ext cx="2366387" cy="212384"/>
            </a:xfrm>
            <a:prstGeom prst="rect">
              <a:avLst/>
            </a:prstGeom>
            <a:solidFill>
              <a:srgbClr val="79DA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686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PARPi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+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CDKi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 </a:t>
              </a:r>
            </a:p>
          </p:txBody>
        </p:sp>
        <p:sp>
          <p:nvSpPr>
            <p:cNvPr id="20485" name="TextBox 13"/>
            <p:cNvSpPr txBox="1">
              <a:spLocks noChangeArrowheads="1"/>
            </p:cNvSpPr>
            <p:nvPr/>
          </p:nvSpPr>
          <p:spPr bwMode="auto">
            <a:xfrm>
              <a:off x="6494789" y="3049608"/>
              <a:ext cx="2366387" cy="212384"/>
            </a:xfrm>
            <a:prstGeom prst="rect">
              <a:avLst/>
            </a:prstGeom>
            <a:solidFill>
              <a:srgbClr val="79DA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686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PARPi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+ PI3Ki  </a:t>
              </a:r>
            </a:p>
          </p:txBody>
        </p:sp>
        <p:sp>
          <p:nvSpPr>
            <p:cNvPr id="20486" name="TextBox 14"/>
            <p:cNvSpPr txBox="1">
              <a:spLocks noChangeArrowheads="1"/>
            </p:cNvSpPr>
            <p:nvPr/>
          </p:nvSpPr>
          <p:spPr bwMode="auto">
            <a:xfrm>
              <a:off x="6494790" y="3424792"/>
              <a:ext cx="2332367" cy="212384"/>
            </a:xfrm>
            <a:prstGeom prst="rect">
              <a:avLst/>
            </a:prstGeom>
            <a:solidFill>
              <a:srgbClr val="79DA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686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PARPi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+ PD1 blockade </a:t>
              </a:r>
            </a:p>
          </p:txBody>
        </p:sp>
        <p:sp>
          <p:nvSpPr>
            <p:cNvPr id="14" name="Left Brace 13"/>
            <p:cNvSpPr>
              <a:spLocks/>
            </p:cNvSpPr>
            <p:nvPr/>
          </p:nvSpPr>
          <p:spPr bwMode="auto">
            <a:xfrm>
              <a:off x="6239520" y="2232626"/>
              <a:ext cx="180059" cy="2356644"/>
            </a:xfrm>
            <a:prstGeom prst="leftBrace">
              <a:avLst>
                <a:gd name="adj1" fmla="val 833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4575323" y="3855346"/>
              <a:ext cx="0" cy="50294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lus 5"/>
            <p:cNvSpPr/>
            <p:nvPr/>
          </p:nvSpPr>
          <p:spPr>
            <a:xfrm>
              <a:off x="4406784" y="4727825"/>
              <a:ext cx="359748" cy="355600"/>
            </a:xfrm>
            <a:prstGeom prst="mathPlus">
              <a:avLst/>
            </a:prstGeom>
            <a:solidFill>
              <a:srgbClr val="FE8213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4809739" y="4727825"/>
              <a:ext cx="1504542" cy="419941"/>
            </a:xfrm>
            <a:prstGeom prst="rect">
              <a:avLst/>
            </a:prstGeom>
            <a:solidFill>
              <a:srgbClr val="7EC13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Another agent that inhibits HR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6493150" y="3819918"/>
              <a:ext cx="2332367" cy="212384"/>
            </a:xfrm>
            <a:prstGeom prst="rect">
              <a:avLst/>
            </a:prstGeom>
            <a:solidFill>
              <a:srgbClr val="79DA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686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PARPi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+ HSP90i 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6494788" y="2336663"/>
              <a:ext cx="2366387" cy="212384"/>
            </a:xfrm>
            <a:prstGeom prst="rect">
              <a:avLst/>
            </a:prstGeom>
            <a:solidFill>
              <a:srgbClr val="79DA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686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PARPi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+ anti-angiogenic  </a:t>
              </a:r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6493150" y="4201878"/>
              <a:ext cx="2349772" cy="366845"/>
            </a:xfrm>
            <a:prstGeom prst="rect">
              <a:avLst/>
            </a:prstGeom>
            <a:solidFill>
              <a:srgbClr val="79DA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686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PARPi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A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+ Checkpoint Inhibitor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7E5A800-C383-0C44-A15B-67864424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21958"/>
            <a:ext cx="8229600" cy="3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bIns="137160"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</a:rPr>
              <a:t>Courtesy Ursula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</a:rPr>
              <a:t>Matulonis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</a:rPr>
              <a:t>, MD.</a:t>
            </a:r>
          </a:p>
        </p:txBody>
      </p:sp>
    </p:spTree>
    <p:extLst>
      <p:ext uri="{BB962C8B-B14F-4D97-AF65-F5344CB8AC3E}">
        <p14:creationId xmlns:p14="http://schemas.microsoft.com/office/powerpoint/2010/main" val="27967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073861A-5BAE-0641-AB64-C1E910986B70}"/>
              </a:ext>
            </a:extLst>
          </p:cNvPr>
          <p:cNvSpPr txBox="1">
            <a:spLocks/>
          </p:cNvSpPr>
          <p:nvPr/>
        </p:nvSpPr>
        <p:spPr bwMode="auto">
          <a:xfrm>
            <a:off x="791178" y="1219200"/>
            <a:ext cx="10334022" cy="468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BE0E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Combination of Niraparib and Bevacizumab versus Niraparib Alone as Treatment of Recurrent Platinum-Sensitive Ovarian Cancer. A Randomized Controlled Chemotherapy-Free Study — NSGO-AVANOVA2/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ENGOT-OV24</a:t>
            </a:r>
            <a:endParaRPr lang="en-US" sz="3200" b="0" dirty="0">
              <a:solidFill>
                <a:srgbClr val="FFC000"/>
              </a:solidFill>
            </a:endParaRPr>
          </a:p>
          <a:p>
            <a:endParaRPr lang="en-US" sz="3200" b="0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</a:rPr>
              <a:t>Mirza M et al. </a:t>
            </a:r>
          </a:p>
          <a:p>
            <a:r>
              <a:rPr lang="en-US" sz="2400" b="0" dirty="0">
                <a:solidFill>
                  <a:schemeClr val="bg1"/>
                </a:solidFill>
              </a:rPr>
              <a:t>ASCO 2019;Abstract 5505.</a:t>
            </a:r>
          </a:p>
          <a:p>
            <a:r>
              <a:rPr lang="en-US" sz="2000" b="0" kern="0" dirty="0">
                <a:solidFill>
                  <a:srgbClr val="FFC000"/>
                </a:solidFill>
              </a:rPr>
              <a:t>Oral Abstract Session, Monday, June 3, 3:03-3:15 PM, S406</a:t>
            </a:r>
          </a:p>
        </p:txBody>
      </p:sp>
    </p:spTree>
    <p:extLst>
      <p:ext uri="{BB962C8B-B14F-4D97-AF65-F5344CB8AC3E}">
        <p14:creationId xmlns:p14="http://schemas.microsoft.com/office/powerpoint/2010/main" val="29906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9BA0545-BB32-CA46-BB48-4F6917C88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47" y="1782887"/>
            <a:ext cx="995497" cy="1389714"/>
          </a:xfrm>
          <a:prstGeom prst="rect">
            <a:avLst/>
          </a:prstGeom>
        </p:spPr>
      </p:pic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Biologic Rationale for the Combination of a PARP Inhibitor with an Immune Checkpoint Inhibitor</a:t>
            </a: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1FFDD-3D9F-4AF8-91BC-B9F565900727}"/>
              </a:ext>
            </a:extLst>
          </p:cNvPr>
          <p:cNvSpPr txBox="1"/>
          <p:nvPr/>
        </p:nvSpPr>
        <p:spPr>
          <a:xfrm>
            <a:off x="152400" y="6470276"/>
            <a:ext cx="556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Konstantinopoulos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PA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Proc 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2018;Abstract 106.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EB829-E58F-0342-A946-FED424BBFCCC}"/>
              </a:ext>
            </a:extLst>
          </p:cNvPr>
          <p:cNvSpPr txBox="1"/>
          <p:nvPr/>
        </p:nvSpPr>
        <p:spPr>
          <a:xfrm>
            <a:off x="2248097" y="6071629"/>
            <a:ext cx="82089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Preclinical data demonstrate synergy with PARPi and anti-PD-1 combinations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486" y="2051403"/>
            <a:ext cx="2650767" cy="2149737"/>
          </a:xfrm>
          <a:prstGeom prst="rect">
            <a:avLst/>
          </a:prstGeom>
          <a:solidFill>
            <a:srgbClr val="092F5C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Preclinical models indicate synergy between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PARPi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+ anti-PD-1 agents regardless 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of BRCA mutation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status or PD-L1 status</a:t>
            </a:r>
          </a:p>
        </p:txBody>
      </p:sp>
      <p:sp>
        <p:nvSpPr>
          <p:cNvPr id="7" name="Triangle 6"/>
          <p:cNvSpPr/>
          <p:nvPr/>
        </p:nvSpPr>
        <p:spPr bwMode="auto">
          <a:xfrm rot="5400000">
            <a:off x="3044102" y="2739727"/>
            <a:ext cx="1643252" cy="865749"/>
          </a:xfrm>
          <a:prstGeom prst="triangle">
            <a:avLst/>
          </a:prstGeom>
          <a:solidFill>
            <a:srgbClr val="092F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149539" y="3708631"/>
            <a:ext cx="3538267" cy="1999960"/>
          </a:xfrm>
          <a:prstGeom prst="rect">
            <a:avLst/>
          </a:prstGeom>
          <a:solidFill>
            <a:srgbClr val="A7D060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7352" y="3792018"/>
            <a:ext cx="1899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Error-prone repair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7352" y="4393670"/>
            <a:ext cx="1728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Point mutations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7352" y="5002964"/>
            <a:ext cx="1728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Neoantigens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1505" y="3792018"/>
            <a:ext cx="16841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Cytosolic DNA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706" y="4352131"/>
            <a:ext cx="1645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STING pathway activation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9546" y="5078778"/>
            <a:ext cx="156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Type I IFN response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70671" y="4098848"/>
            <a:ext cx="0" cy="331858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170671" y="4675296"/>
            <a:ext cx="0" cy="331858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781800" y="4098848"/>
            <a:ext cx="0" cy="331858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769992" y="4919988"/>
            <a:ext cx="0" cy="230799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8083342" y="3708631"/>
            <a:ext cx="2584658" cy="1999960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55859" y="3792017"/>
            <a:ext cx="2512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ATM/ATR/CHK1 activation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0427" y="4542908"/>
            <a:ext cx="2527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STAT1/3 activation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IRF1 activation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83329" y="5329716"/>
            <a:ext cx="25846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PD-L1 upregulation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 bwMode="auto">
          <a:xfrm>
            <a:off x="9372600" y="4442969"/>
            <a:ext cx="0" cy="153666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>
            <a:off x="9372600" y="5107725"/>
            <a:ext cx="0" cy="250620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96562" y="5016751"/>
            <a:ext cx="803312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807482" y="575744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Immune activating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83330" y="5757446"/>
            <a:ext cx="2584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Immune suppressing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67590" y="1535185"/>
            <a:ext cx="183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PARP inhibitors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36412" y="2028430"/>
            <a:ext cx="1832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DSB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processing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(EXO1, BLM1,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etc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58338" y="2046704"/>
            <a:ext cx="2085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DSB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checkpoint activation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(ATM, ATR, CHK1)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170671" y="1378059"/>
            <a:ext cx="5115980" cy="6128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7726952" y="2496583"/>
            <a:ext cx="0" cy="250620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7726952" y="3203261"/>
            <a:ext cx="0" cy="353315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Left Bracket 49"/>
          <p:cNvSpPr/>
          <p:nvPr/>
        </p:nvSpPr>
        <p:spPr bwMode="auto">
          <a:xfrm rot="5400000">
            <a:off x="7317982" y="3396811"/>
            <a:ext cx="136971" cy="440040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627411"/>
      </p:ext>
    </p:extLst>
  </p:cSld>
  <p:clrMapOvr>
    <a:masterClrMapping/>
  </p:clrMapOvr>
  <p:transition spd="slow"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3">
            <a:extLst>
              <a:ext uri="{FF2B5EF4-FFF2-40B4-BE49-F238E27FC236}">
                <a16:creationId xmlns:a16="http://schemas.microsoft.com/office/drawing/2014/main" id="{38DEFDA0-70D6-0642-BB47-F1BA13B4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11965"/>
            <a:ext cx="8534400" cy="1236173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558B02-9A7D-F544-9545-D8C008C85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95" y="1485681"/>
            <a:ext cx="10134008" cy="3600951"/>
          </a:xfrm>
          <a:prstGeom prst="rect">
            <a:avLst/>
          </a:prstGeom>
        </p:spPr>
      </p:pic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TOPACIO (KEYNOTE-162): A Phase I/II Study of Niraparib with Pembrolizumab in Recurrent, Platinum-Resistant OC</a:t>
            </a:r>
            <a:endParaRPr lang="en-US" altLang="x-non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8F164-B4B0-4544-B0A3-2509AF3B6E3A}"/>
              </a:ext>
            </a:extLst>
          </p:cNvPr>
          <p:cNvSpPr txBox="1"/>
          <p:nvPr/>
        </p:nvSpPr>
        <p:spPr>
          <a:xfrm>
            <a:off x="137090" y="6434044"/>
            <a:ext cx="556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Konstantinopoulos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PA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Proc 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2018;Abstract 106.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27AA8-10CE-E640-A555-C7BA6FF3236C}"/>
              </a:ext>
            </a:extLst>
          </p:cNvPr>
          <p:cNvSpPr txBox="1"/>
          <p:nvPr/>
        </p:nvSpPr>
        <p:spPr>
          <a:xfrm>
            <a:off x="3657600" y="164899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Percentage change in lesion size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BB1F0F47-AB2B-FD4E-B9FA-E6D2EE3BB8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482537"/>
              </p:ext>
            </p:extLst>
          </p:nvPr>
        </p:nvGraphicFramePr>
        <p:xfrm>
          <a:off x="1932365" y="4993788"/>
          <a:ext cx="8327271" cy="10725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8772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1423465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  <a:gridCol w="1423465">
                  <a:extLst>
                    <a:ext uri="{9D8B030D-6E8A-4147-A177-3AD203B41FA5}">
                      <a16:colId xmlns:a16="http://schemas.microsoft.com/office/drawing/2014/main" val="1846409071"/>
                    </a:ext>
                  </a:extLst>
                </a:gridCol>
                <a:gridCol w="1494638">
                  <a:extLst>
                    <a:ext uri="{9D8B030D-6E8A-4147-A177-3AD203B41FA5}">
                      <a16:colId xmlns:a16="http://schemas.microsoft.com/office/drawing/2014/main" val="1692405223"/>
                    </a:ext>
                  </a:extLst>
                </a:gridCol>
                <a:gridCol w="1471121">
                  <a:extLst>
                    <a:ext uri="{9D8B030D-6E8A-4147-A177-3AD203B41FA5}">
                      <a16:colId xmlns:a16="http://schemas.microsoft.com/office/drawing/2014/main" val="3662844704"/>
                    </a:ext>
                  </a:extLst>
                </a:gridCol>
                <a:gridCol w="1375810">
                  <a:extLst>
                    <a:ext uri="{9D8B030D-6E8A-4147-A177-3AD203B41FA5}">
                      <a16:colId xmlns:a16="http://schemas.microsoft.com/office/drawing/2014/main" val="114022578"/>
                    </a:ext>
                  </a:extLst>
                </a:gridCol>
              </a:tblGrid>
              <a:tr h="38174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Response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All patients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tBRCAmut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HRD-pos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tBRCAwt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HRD-neg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34539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ORR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11/47 (23%)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2/8 (25%)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4/16 (25%)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9/37 (24%)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7/26 (27%)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  <a:tr h="34539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DCR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30/47 (64%)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5/8 (63%)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11/16 (69%)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24/37 (65%)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15/26 (58%)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658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727AA8-10CE-E640-A555-C7BA6FF3236C}"/>
              </a:ext>
            </a:extLst>
          </p:cNvPr>
          <p:cNvSpPr txBox="1"/>
          <p:nvPr/>
        </p:nvSpPr>
        <p:spPr>
          <a:xfrm>
            <a:off x="3732005" y="437952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Subject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27AA8-10CE-E640-A555-C7BA6FF3236C}"/>
              </a:ext>
            </a:extLst>
          </p:cNvPr>
          <p:cNvSpPr txBox="1"/>
          <p:nvPr/>
        </p:nvSpPr>
        <p:spPr>
          <a:xfrm rot="16200000">
            <a:off x="-909111" y="3024546"/>
            <a:ext cx="327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Best percent change in target lesion dimensions from baseline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27AA8-10CE-E640-A555-C7BA6FF3236C}"/>
              </a:ext>
            </a:extLst>
          </p:cNvPr>
          <p:cNvSpPr txBox="1"/>
          <p:nvPr/>
        </p:nvSpPr>
        <p:spPr>
          <a:xfrm>
            <a:off x="9362803" y="1594984"/>
            <a:ext cx="1800200" cy="123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BRCA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mut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0" marR="0" lvl="0" indent="0" algn="l" defTabSz="455613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HRDpos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0" marR="0" lvl="0" indent="0" algn="l" defTabSz="455613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HRDneg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/Unknown</a:t>
            </a:r>
          </a:p>
          <a:p>
            <a:pPr marL="0" marR="0" lvl="0" indent="0" algn="l" defTabSz="455613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Ongoing</a:t>
            </a:r>
          </a:p>
          <a:p>
            <a:pPr marL="0" marR="0" lvl="0" indent="0" algn="l" defTabSz="455613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PD-L1pos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140741" y="1666993"/>
            <a:ext cx="183748" cy="435825"/>
          </a:xfrm>
          <a:prstGeom prst="rect">
            <a:avLst/>
          </a:prstGeom>
          <a:solidFill>
            <a:srgbClr val="F682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0741" y="2099041"/>
            <a:ext cx="183748" cy="435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140741" y="1883017"/>
            <a:ext cx="183748" cy="43582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137152" y="2426804"/>
            <a:ext cx="188566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082647" y="2503054"/>
            <a:ext cx="48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727AA8-10CE-E640-A555-C7BA6FF3236C}"/>
              </a:ext>
            </a:extLst>
          </p:cNvPr>
          <p:cNvSpPr txBox="1"/>
          <p:nvPr/>
        </p:nvSpPr>
        <p:spPr>
          <a:xfrm>
            <a:off x="11163003" y="3563783"/>
            <a:ext cx="72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-30%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105356"/>
      </p:ext>
    </p:extLst>
  </p:cSld>
  <p:clrMapOvr>
    <a:masterClrMapping/>
  </p:clrMapOvr>
  <p:transition spd="slow"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D3F404-B983-6E4D-B5B9-B9487BCBD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57" y="1482613"/>
            <a:ext cx="9906000" cy="3467100"/>
          </a:xfrm>
          <a:prstGeom prst="rect">
            <a:avLst/>
          </a:prstGeom>
        </p:spPr>
      </p:pic>
      <p:sp>
        <p:nvSpPr>
          <p:cNvPr id="17" name="Rectangle 33">
            <a:extLst>
              <a:ext uri="{FF2B5EF4-FFF2-40B4-BE49-F238E27FC236}">
                <a16:creationId xmlns:a16="http://schemas.microsoft.com/office/drawing/2014/main" id="{789B373D-65A0-3443-8FB3-B137C218E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218" y="5139062"/>
            <a:ext cx="8534400" cy="1031635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MEDIOLA: A Phase I/II Study of Olaparib and Durvalumab in Recurrent, Platinum-Sensitive OC with gBRCA Mutation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BA9B7B5-6AFF-1444-874E-492FDC5B6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464275"/>
              </p:ext>
            </p:extLst>
          </p:nvPr>
        </p:nvGraphicFramePr>
        <p:xfrm>
          <a:off x="2059697" y="5181600"/>
          <a:ext cx="8362721" cy="919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6853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1583355">
                  <a:extLst>
                    <a:ext uri="{9D8B030D-6E8A-4147-A177-3AD203B41FA5}">
                      <a16:colId xmlns:a16="http://schemas.microsoft.com/office/drawing/2014/main" val="4278213129"/>
                    </a:ext>
                  </a:extLst>
                </a:gridCol>
                <a:gridCol w="1652197">
                  <a:extLst>
                    <a:ext uri="{9D8B030D-6E8A-4147-A177-3AD203B41FA5}">
                      <a16:colId xmlns:a16="http://schemas.microsoft.com/office/drawing/2014/main" val="3893006043"/>
                    </a:ext>
                  </a:extLst>
                </a:gridCol>
                <a:gridCol w="1817416">
                  <a:extLst>
                    <a:ext uri="{9D8B030D-6E8A-4147-A177-3AD203B41FA5}">
                      <a16:colId xmlns:a16="http://schemas.microsoft.com/office/drawing/2014/main" val="1053554859"/>
                    </a:ext>
                  </a:extLst>
                </a:gridCol>
                <a:gridCol w="183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982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Second line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Third line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Fourth line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solidFill>
                            <a:schemeClr val="bg1"/>
                          </a:solidFill>
                        </a:rPr>
                        <a:t>All lines</a:t>
                      </a:r>
                    </a:p>
                  </a:txBody>
                  <a:tcPr marL="68608" marR="68608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508992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ORR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10/13 (77%)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6/9 (67%)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7/10 (70%)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23/32 (72%)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52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519446"/>
            <a:ext cx="7083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Drew Y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Proc SGO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2018;Abstract LBA4.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DB886-936C-C44A-9B87-162269BC73B4}"/>
              </a:ext>
            </a:extLst>
          </p:cNvPr>
          <p:cNvSpPr txBox="1"/>
          <p:nvPr/>
        </p:nvSpPr>
        <p:spPr>
          <a:xfrm>
            <a:off x="3833231" y="1584640"/>
            <a:ext cx="4519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Best percentage change in target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lesion size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DB886-936C-C44A-9B87-162269BC73B4}"/>
              </a:ext>
            </a:extLst>
          </p:cNvPr>
          <p:cNvSpPr txBox="1"/>
          <p:nvPr/>
        </p:nvSpPr>
        <p:spPr>
          <a:xfrm rot="16200000">
            <a:off x="107314" y="2906805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Best change (%)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DB886-936C-C44A-9B87-162269BC73B4}"/>
              </a:ext>
            </a:extLst>
          </p:cNvPr>
          <p:cNvSpPr txBox="1"/>
          <p:nvPr/>
        </p:nvSpPr>
        <p:spPr>
          <a:xfrm>
            <a:off x="7031094" y="2057853"/>
            <a:ext cx="3385863" cy="841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 prior line of chemotherapy</a:t>
            </a:r>
          </a:p>
          <a:p>
            <a:pPr marL="0" marR="0" lvl="0" indent="0" algn="l" defTabSz="455613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 prior lines of chemotherapy</a:t>
            </a:r>
          </a:p>
          <a:p>
            <a:pPr marL="0" marR="0" lvl="0" indent="0" algn="l" defTabSz="455613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3 or more prior lines of chemotherapy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2B9D-7C9C-F243-9BB0-C14DE0A12571}"/>
              </a:ext>
            </a:extLst>
          </p:cNvPr>
          <p:cNvSpPr/>
          <p:nvPr/>
        </p:nvSpPr>
        <p:spPr bwMode="auto">
          <a:xfrm>
            <a:off x="6836750" y="2112631"/>
            <a:ext cx="204954" cy="204954"/>
          </a:xfrm>
          <a:prstGeom prst="rect">
            <a:avLst/>
          </a:prstGeom>
          <a:solidFill>
            <a:srgbClr val="BABB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CEDA1B-8B04-C54D-9A4F-63B69F0A8316}"/>
              </a:ext>
            </a:extLst>
          </p:cNvPr>
          <p:cNvSpPr/>
          <p:nvPr/>
        </p:nvSpPr>
        <p:spPr bwMode="auto">
          <a:xfrm>
            <a:off x="6836750" y="2362200"/>
            <a:ext cx="204954" cy="204954"/>
          </a:xfrm>
          <a:prstGeom prst="rect">
            <a:avLst/>
          </a:prstGeom>
          <a:solidFill>
            <a:srgbClr val="F996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E57A0E-D56E-2149-BDB5-3774FCD32C32}"/>
              </a:ext>
            </a:extLst>
          </p:cNvPr>
          <p:cNvSpPr/>
          <p:nvPr/>
        </p:nvSpPr>
        <p:spPr bwMode="auto">
          <a:xfrm>
            <a:off x="6836750" y="2614446"/>
            <a:ext cx="204954" cy="204954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257368"/>
      </p:ext>
    </p:extLst>
  </p:cSld>
  <p:clrMapOvr>
    <a:masterClrMapping/>
  </p:clrMapOvr>
  <p:transition spd="slow"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>
            <a:extLst>
              <a:ext uri="{FF2B5EF4-FFF2-40B4-BE49-F238E27FC236}">
                <a16:creationId xmlns:a16="http://schemas.microsoft.com/office/drawing/2014/main" id="{1FC2D96D-5E9B-8940-90BF-C62B749B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73" y="1523999"/>
            <a:ext cx="10421454" cy="4191001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8F70-FD94-1849-9EB1-3B4C3664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Select Ongoing Phase III Trials of PARP Inhibitors in Combination with Immune Checkpoint Inhibitor Therapy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BA9B7B5-6AFF-1444-874E-492FDC5B6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416249"/>
              </p:ext>
            </p:extLst>
          </p:nvPr>
        </p:nvGraphicFramePr>
        <p:xfrm>
          <a:off x="982402" y="1641437"/>
          <a:ext cx="10227196" cy="3937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9673">
                  <a:extLst>
                    <a:ext uri="{9D8B030D-6E8A-4147-A177-3AD203B41FA5}">
                      <a16:colId xmlns:a16="http://schemas.microsoft.com/office/drawing/2014/main" val="3367240362"/>
                    </a:ext>
                  </a:extLst>
                </a:gridCol>
                <a:gridCol w="969544">
                  <a:extLst>
                    <a:ext uri="{9D8B030D-6E8A-4147-A177-3AD203B41FA5}">
                      <a16:colId xmlns:a16="http://schemas.microsoft.com/office/drawing/2014/main" val="3537177984"/>
                    </a:ext>
                  </a:extLst>
                </a:gridCol>
                <a:gridCol w="2421304">
                  <a:extLst>
                    <a:ext uri="{9D8B030D-6E8A-4147-A177-3AD203B41FA5}">
                      <a16:colId xmlns:a16="http://schemas.microsoft.com/office/drawing/2014/main" val="3893006043"/>
                    </a:ext>
                  </a:extLst>
                </a:gridCol>
                <a:gridCol w="2603688">
                  <a:extLst>
                    <a:ext uri="{9D8B030D-6E8A-4147-A177-3AD203B41FA5}">
                      <a16:colId xmlns:a16="http://schemas.microsoft.com/office/drawing/2014/main" val="1053554859"/>
                    </a:ext>
                  </a:extLst>
                </a:gridCol>
                <a:gridCol w="2352987">
                  <a:extLst>
                    <a:ext uri="{9D8B030D-6E8A-4147-A177-3AD203B41FA5}">
                      <a16:colId xmlns:a16="http://schemas.microsoft.com/office/drawing/2014/main" val="2408442839"/>
                    </a:ext>
                  </a:extLst>
                </a:gridCol>
              </a:tblGrid>
              <a:tr h="920091">
                <a:tc>
                  <a:txBody>
                    <a:bodyPr/>
                    <a:lstStyle/>
                    <a:p>
                      <a:r>
                        <a:rPr lang="en-US" sz="1400" dirty="0"/>
                        <a:t>Trial name</a:t>
                      </a:r>
                    </a:p>
                    <a:p>
                      <a:r>
                        <a:rPr lang="en-US" sz="1400" dirty="0"/>
                        <a:t>(Trial</a:t>
                      </a:r>
                      <a:r>
                        <a:rPr lang="en-US" sz="1400" baseline="0" dirty="0"/>
                        <a:t> identifier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Setting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Treatment arms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90580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ATHENA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(NCT03522246)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1,012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Maintenance therapy after 1L platinum-based chemo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Rucaparib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+ Nivolumab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Rucaparib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+ Placebo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Nivolumab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+ Placebo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 marL="68608" marR="68608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3755"/>
                  </a:ext>
                </a:extLst>
              </a:tr>
              <a:tr h="1258360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DUO-O</a:t>
                      </a:r>
                    </a:p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(NCT03737643)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1,056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Maintenance therapy after 1L platinum-based chemo/Bev ±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Durvalumab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Bev</a:t>
                      </a:r>
                    </a:p>
                    <a:p>
                      <a:pPr marL="285750" marR="0" lvl="0" indent="-28575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Bev +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Durvalumab</a:t>
                      </a:r>
                      <a:endParaRPr lang="en-US" sz="14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F4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Bev +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Durvalumab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+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Olaparib</a:t>
                      </a:r>
                      <a:endParaRPr lang="en-US" sz="1400" b="1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61361" marR="61361" marT="34290" marB="34290" anchor="ctr">
                    <a:lnL w="3175" cap="flat" cmpd="sng" algn="ctr">
                      <a:solidFill>
                        <a:srgbClr val="ECF4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27656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ANITA</a:t>
                      </a:r>
                    </a:p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NCT03598270)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414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Recurrent, platinum-sensitive</a:t>
                      </a: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Placebo + Platinum-based chemo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Niraparib</a:t>
                      </a:r>
                    </a:p>
                    <a:p>
                      <a:pPr marL="285750" marR="0" lvl="0" indent="-28575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ATEZO + Platinum-based chemo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Niraparib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+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ATEZO </a:t>
                      </a:r>
                      <a:endParaRPr lang="en-US" sz="14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61361" marR="613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138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475247"/>
            <a:ext cx="7083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www.clinicaltrials.gov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 Accessed 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May 2019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ACC6F-1133-E545-9B96-6BB161ED4D12}"/>
              </a:ext>
            </a:extLst>
          </p:cNvPr>
          <p:cNvSpPr txBox="1"/>
          <p:nvPr/>
        </p:nvSpPr>
        <p:spPr>
          <a:xfrm>
            <a:off x="953275" y="5868556"/>
            <a:ext cx="996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Bev = bevacizumab; ATEZO = </a:t>
            </a:r>
            <a:r>
              <a:rPr lang="en-US" sz="14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atezolizumab</a:t>
            </a:r>
            <a:endPara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937832"/>
      </p:ext>
    </p:extLst>
  </p:cSld>
  <p:clrMapOvr>
    <a:masterClrMapping/>
  </p:clrMapOvr>
  <p:transition spd="slow"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FF840-F347-4843-8E89-6E1F9285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981200"/>
          </a:xfrm>
        </p:spPr>
        <p:txBody>
          <a:bodyPr/>
          <a:lstStyle/>
          <a:p>
            <a:r>
              <a:rPr lang="en-US" dirty="0"/>
              <a:t>In general, what is the optimal approach to mutation testing for possible use of a PARP inhibitor for a patient with newly diagnosed ovarian cancer?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B8DEA-6899-3A43-89F8-19EB273A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343400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/>
              <a:t>Germline BRCA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Germline BRCA; if negative, multigene somatic (</a:t>
            </a:r>
            <a:r>
              <a:rPr lang="en-US" dirty="0" err="1"/>
              <a:t>eg</a:t>
            </a:r>
            <a:r>
              <a:rPr lang="en-US" dirty="0"/>
              <a:t>, next-generation sequencing [NGS])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Multigene germline panel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Multigene somatic/NGS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Multigene germline and somatic/NGS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16496188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63AE7084-7F9D-1C4C-B33F-C3B12233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2" y="1981200"/>
            <a:ext cx="2282318" cy="2738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B982356-5AD3-7C42-A06A-714E843E4E63}"/>
              </a:ext>
            </a:extLst>
          </p:cNvPr>
          <p:cNvSpPr txBox="1">
            <a:spLocks/>
          </p:cNvSpPr>
          <p:nvPr/>
        </p:nvSpPr>
        <p:spPr>
          <a:xfrm>
            <a:off x="3886200" y="1981200"/>
            <a:ext cx="75438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David M O’Malley, MD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Professor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Medical Director, Gynecologic Oncology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Director, Clinical Research, Gynecologic Oncology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Co-Director, Gynecologic Oncology Phase I Program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ORIEN Physician Liaison for OSUCCC – James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The Ohio State University and The James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Cancer Center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Columbus, Ohio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941571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980C-C315-CC42-B92E-ED95CEC3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David M O’Malley, MD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539401-1197-8147-8BBE-CAA6523C8F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0" y="1752601"/>
          <a:ext cx="107442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615549200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1113971871"/>
                    </a:ext>
                  </a:extLst>
                </a:gridCol>
              </a:tblGrid>
              <a:tr h="821411">
                <a:tc>
                  <a:txBody>
                    <a:bodyPr/>
                    <a:lstStyle/>
                    <a:p>
                      <a:r>
                        <a:rPr lang="en-US" b="1" dirty="0"/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 Pharmaceuticals LP, Clovis Oncology, GOG Foundation Inc, Janssen Biotech Inc, Myriad Genetic Laboratories Inc,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Tesaro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89503"/>
                  </a:ext>
                </a:extLst>
              </a:tr>
              <a:tr h="729281">
                <a:tc>
                  <a:txBody>
                    <a:bodyPr/>
                    <a:lstStyle/>
                    <a:p>
                      <a:r>
                        <a:rPr lang="en-US" b="1" dirty="0"/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AbbVie Inc, Ambry Genetics, Amgen Inc, AstraZeneca Pharmaceuticals LP, Clovis Oncology,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ImmunoGen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Partnership for Health Analytic Research LLC,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Tesaro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441355"/>
                  </a:ext>
                </a:extLst>
              </a:tr>
              <a:tr h="1979477">
                <a:tc>
                  <a:txBody>
                    <a:bodyPr/>
                    <a:lstStyle/>
                    <a:p>
                      <a:r>
                        <a:rPr lang="en-US" b="1" dirty="0"/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Agenus Inc, Ajinomoto, Array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BioPharma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AstraZeneca Pharmaceuticals LP, Bristol-Myers Squibb Company, Clovis Oncology, EMD Serono Inc,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Ergomed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PLC,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Exelixis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Genentech, GlaxoSmithKline, GOG Foundation Inc,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ImmunoGen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Janssen Biotech Inc, Ludwig Institute for Cancer Research Ltd, Novartis, PRA Health Sciences, Regeneron Pharmaceuticals Inc,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Stemcentrx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Syneos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Tesaro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TRACON Pharmaceuticals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283322"/>
                  </a:ext>
                </a:extLst>
              </a:tr>
              <a:tr h="1041830">
                <a:tc>
                  <a:txBody>
                    <a:bodyPr/>
                    <a:lstStyle/>
                    <a:p>
                      <a:r>
                        <a:rPr lang="en-US" b="1" dirty="0"/>
                        <a:t>Data and Safety Monitoring Board/Committee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Marker Therapeutics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585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14296</TotalTime>
  <Words>6518</Words>
  <Application>Microsoft Macintosh PowerPoint</Application>
  <PresentationFormat>Widescreen</PresentationFormat>
  <Paragraphs>1264</Paragraphs>
  <Slides>77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Arial Narrow</vt:lpstr>
      <vt:lpstr>Calibri</vt:lpstr>
      <vt:lpstr>System Font Regular</vt:lpstr>
      <vt:lpstr>Times</vt:lpstr>
      <vt:lpstr>Times New Roman</vt:lpstr>
      <vt:lpstr>Wingdings</vt:lpstr>
      <vt:lpstr>Blank Presentation</vt:lpstr>
      <vt:lpstr>13_Blank Presentation</vt:lpstr>
      <vt:lpstr>1_Blank Presentation</vt:lpstr>
      <vt:lpstr>PowerPoint Presentation</vt:lpstr>
      <vt:lpstr>PowerPoint Presentation</vt:lpstr>
      <vt:lpstr>Disclosures for Moderator Neil Love, MD</vt:lpstr>
      <vt:lpstr>PowerPoint Presentation</vt:lpstr>
      <vt:lpstr>Disclosures for Professor Jonathan A Ledermann</vt:lpstr>
      <vt:lpstr>PowerPoint Presentation</vt:lpstr>
      <vt:lpstr>Disclosures for Joyce F Liu, MD, MPH</vt:lpstr>
      <vt:lpstr>PowerPoint Presentation</vt:lpstr>
      <vt:lpstr>Disclosures for David M O’Malley, MD</vt:lpstr>
      <vt:lpstr>RTP ASCO Symposia</vt:lpstr>
      <vt:lpstr>The patients I saw today…</vt:lpstr>
      <vt:lpstr>The patients I saw today…</vt:lpstr>
      <vt:lpstr>Agenda</vt:lpstr>
      <vt:lpstr>PowerPoint Presentation</vt:lpstr>
      <vt:lpstr> A woman in her early 60s with HGSC and a BRCA1 mutation (deletion exons 20-23) who presents with dry gangrene of her fingers (Dr Liu) </vt:lpstr>
      <vt:lpstr> A woman in her early 60s (Dr Liu) </vt:lpstr>
      <vt:lpstr> A woman in her early 70s with Stage IV tubo-ovarian cancer and a germline BRCA1 mutation who is a Jehovah’s Witness   (Dr Ledermann) </vt:lpstr>
      <vt:lpstr>DNA-Repair Deficiency (DRD) Impacts Up to Two Thirds of Tumors</vt:lpstr>
      <vt:lpstr>Impact of Family History of Breast or Ovarian Cancer</vt:lpstr>
      <vt:lpstr>BRCA Testing (Germline or Tumor): Standard of Care1-5</vt:lpstr>
      <vt:lpstr>Clinical Utility of Multigene Panel Testing</vt:lpstr>
      <vt:lpstr>PowerPoint Presentation</vt:lpstr>
      <vt:lpstr>Simultaneous Clinical Testing for Germline and Somatic Mutations in Ovarian Carcinoma (N = 43)</vt:lpstr>
      <vt:lpstr>SOLO-1: A Phase III Trial of Maintenance Olaparib in OC with BRCA Mutation</vt:lpstr>
      <vt:lpstr>SOLO-1: Primary Endpoint Progression-Free Survival (Investigator Assessed) </vt:lpstr>
      <vt:lpstr>SOLO-1: PFS Subgroup Analyses</vt:lpstr>
      <vt:lpstr>SOLO-1: Select Adverse Events</vt:lpstr>
      <vt:lpstr>FDA Approval of Olaparib as First-Line Maintenance Therapy for Advanced Ovarian Cancer with BRCA Mutations</vt:lpstr>
      <vt:lpstr>PRIMA Trial: Maintenance Niraparib for Advanced Ovarian Cancer After Response to Front-Line Platinum-Based Chemotherapy</vt:lpstr>
      <vt:lpstr>Grade ≥3 Hematologic Toxicities Decreased with Individualized Dosing Regimen A Prospective Evaluation of Tolerability of Niraparib Dosing Based Upon Baseline Body Weight and Platelet Count: Pooled Interim Safety Data From the PRIMA Study</vt:lpstr>
      <vt:lpstr>ATHENA Phase III Trial Schema</vt:lpstr>
      <vt:lpstr>Select Ongoing Phase III Clinical Trials of PARP Inhibitors as Maintenance After First-Line Therapy</vt:lpstr>
      <vt:lpstr>A woman in her 60s with Stage IIIC high-grade serous ovarian cancer (Dr O’Malley)</vt:lpstr>
      <vt:lpstr>A woman in her 60s (Dr O’Malley)</vt:lpstr>
      <vt:lpstr>PowerPoint Presentation</vt:lpstr>
      <vt:lpstr> A nurse in her late 50s with BRCA wild-type ovarian cancer  (Dr Ledermann)   </vt:lpstr>
      <vt:lpstr>A nurse in her late 50s with BRCA wild-type ovarian cancer  (Dr Ledermann)</vt:lpstr>
      <vt:lpstr> A woman in her 80s with platinum-sensitive recurrent ovarian cancer (Dr O’Malley) </vt:lpstr>
      <vt:lpstr>FDA-Approved PARP Inhibitors as Maintenance Therapy for Recurrent, Platinum-Sensitive Disease</vt:lpstr>
      <vt:lpstr>Eligibility and Dosing in Pivotal Studies of PARP Inhibitors for Recurrent, Platinum-Sensitive OC</vt:lpstr>
      <vt:lpstr>ENGOT-OV16/NOVA: PFS Results</vt:lpstr>
      <vt:lpstr>Effect of BRCA Status on Outcomes with Niraparib Maintenance Therapy: ENGOT-OV16/NOVA</vt:lpstr>
      <vt:lpstr>ENGOT-OV16/NOVA: PFS Probability by Dose   </vt:lpstr>
      <vt:lpstr>ENGOT-OV16/NOVA: Safety and Dose Modification  for Patients Receiving Niraparib</vt:lpstr>
      <vt:lpstr>SOLO-2: PFS by Investigator Review</vt:lpstr>
      <vt:lpstr>Effect of BRCA Status on Outcomes with Olaparib Maintenance Therapy: SOLO-2, Study 19</vt:lpstr>
      <vt:lpstr>ARIEL3: PFS by Investigator Assessment (INV)</vt:lpstr>
      <vt:lpstr>Effect of BRCA and DNA Repair Deficiency Status on Outcomes with Rucaparib Maintenance Therapy: ARIEL3</vt:lpstr>
      <vt:lpstr>ARIEL3: Rucaparib in Patients With or Without Bulky Disease</vt:lpstr>
      <vt:lpstr>Side Effects of PARP Inhibitors</vt:lpstr>
      <vt:lpstr>PowerPoint Presentation</vt:lpstr>
      <vt:lpstr>PowerPoint Presentation</vt:lpstr>
      <vt:lpstr>A woman in her early 60s with recurrent ovarian cancer and a BRCA2 mutation (Dr Liu)</vt:lpstr>
      <vt:lpstr>A woman in her early 60s (Dr Liu)</vt:lpstr>
      <vt:lpstr>FDA-Approved PARP Inhibitors as Monotherapy for Multiply Relapsed Disease</vt:lpstr>
      <vt:lpstr>Study 42: Olaparib Monotherapy in Patients with Advanced OC and gBRCA Mutations Who Received 3 or More Lines of Prior Chemo</vt:lpstr>
      <vt:lpstr>Olaparib Meets Primary Endpoint in the Phase III SOLO-3 Trial for Patients with Relapsed Advanced Ovarian Cancer with BRCA Mutations</vt:lpstr>
      <vt:lpstr>PowerPoint Presentation</vt:lpstr>
      <vt:lpstr>Study 10/ARIEL2: Rucaparib in Patients with Relapsed OC with Germline or Somatic BRCA Mutations Who Received 2 or More Lines of Prior Chemo</vt:lpstr>
      <vt:lpstr>Study 10/ARIEL2: Rucaparib in Relapsed OC with Germline or Somatic BRCA Mutations</vt:lpstr>
      <vt:lpstr>QUADRA: Tumor Response to Niraparib Monotherapy in All Patients Who Had Received at Least 3 Previous Chemotherapy Regimens</vt:lpstr>
      <vt:lpstr>QUADRA: Subgroup Analysis of Response in Patients with Platinum-Sensitive Disease</vt:lpstr>
      <vt:lpstr>PowerPoint Presentation</vt:lpstr>
      <vt:lpstr>PARPi After PARPi: A Multi-institutional, Retrospective Review of Patients with EOC Who Received at Least 2 Lines of PARPi Therapy</vt:lpstr>
      <vt:lpstr>OReO Trial: PARPi After PARPi (Olaparib Maintenance Re-treatment)</vt:lpstr>
      <vt:lpstr>Current FDA-Approved and Investigational PARP Inhibitors: Differences</vt:lpstr>
      <vt:lpstr>Efficacy and Safety of Veliparib Monotherapy for Platinum-Resistant or Partially Platinum-Sensitive OC Positive for gBRCA Mutation</vt:lpstr>
      <vt:lpstr>VELIA Phase III Trial Schema</vt:lpstr>
      <vt:lpstr>Efficacy and Safety of Talazoparib in a Phase I First-in-Human Trial for Advanced OC with gBRCA Mutation</vt:lpstr>
      <vt:lpstr>Mechanism of Resistance to PARP Inhibitors</vt:lpstr>
      <vt:lpstr>Extending PARP-Inhibitor Use in HR-Proficient Tumors</vt:lpstr>
      <vt:lpstr>PowerPoint Presentation</vt:lpstr>
      <vt:lpstr>Biologic Rationale for the Combination of a PARP Inhibitor with an Immune Checkpoint Inhibitor</vt:lpstr>
      <vt:lpstr>TOPACIO (KEYNOTE-162): A Phase I/II Study of Niraparib with Pembrolizumab in Recurrent, Platinum-Resistant OC</vt:lpstr>
      <vt:lpstr>MEDIOLA: A Phase I/II Study of Olaparib and Durvalumab in Recurrent, Platinum-Sensitive OC with gBRCA Mutation </vt:lpstr>
      <vt:lpstr>Select Ongoing Phase III Trials of PARP Inhibitors in Combination with Immune Checkpoint Inhibitor Therapy</vt:lpstr>
      <vt:lpstr>In general, what is the optimal approach to mutation testing for possible use of a PARP inhibitor for a patient with newly diagnosed ovarian cancer?</vt:lpstr>
    </vt:vector>
  </TitlesOfParts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creator>Fernando G Rendina</dc:creator>
  <cp:lastModifiedBy>Silvana Izquierdo</cp:lastModifiedBy>
  <cp:revision>1662</cp:revision>
  <cp:lastPrinted>2019-06-02T10:18:41Z</cp:lastPrinted>
  <dcterms:created xsi:type="dcterms:W3CDTF">2012-08-13T12:55:31Z</dcterms:created>
  <dcterms:modified xsi:type="dcterms:W3CDTF">2019-06-04T13:38:34Z</dcterms:modified>
</cp:coreProperties>
</file>